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7" autoAdjust="0"/>
  </p:normalViewPr>
  <p:slideViewPr>
    <p:cSldViewPr>
      <p:cViewPr>
        <p:scale>
          <a:sx n="100" d="100"/>
          <a:sy n="100" d="100"/>
        </p:scale>
        <p:origin x="-984" y="3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66405" y="63"/>
            <a:ext cx="1077595" cy="1127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060" y="20726"/>
            <a:ext cx="742886" cy="95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609344"/>
            <a:ext cx="3950208" cy="248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4108" y="2935224"/>
            <a:ext cx="242315" cy="242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59636" cy="133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451" y="2202002"/>
            <a:ext cx="796909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016" y="1153159"/>
            <a:ext cx="8871966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0%D0%BE%D0%B4%D1%81%D0%BA%D0%BE%D0%B9_%D0%BE%D0%BA%D1%80%D1%83%D0%B3_(%D0%A0%D0%BE%D1%81%D1%81%D0%B8%D1%8F)" TargetMode="External"/><Relationship Id="rId13" Type="http://schemas.openxmlformats.org/officeDocument/2006/relationships/hyperlink" Target="https://ru.wikipedia.org/wiki/2015_%D0%B3%D0%BE%D0%B4" TargetMode="External"/><Relationship Id="rId3" Type="http://schemas.openxmlformats.org/officeDocument/2006/relationships/hyperlink" Target="https://ru.wikipedia.org/wiki/%D0%A0%D0%B0%D0%B9%D0%BE%D0%BD%D1%8B_%D0%A0%D0%BE%D1%81%D1%81%D0%B8%D0%B8" TargetMode="External"/><Relationship Id="rId7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12" Type="http://schemas.openxmlformats.org/officeDocument/2006/relationships/hyperlink" Target="https://ru.wikipedia.org/wiki/26_%D0%B8%D1%8E%D0%BD%D1%8F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E%D1%80%D0%B5%D0%BD%D0%B1%D1%83%D1%80%D0%B3%D1%81%D0%BA%D0%BE%D0%B9_%D0%BE%D0%B1%D0%BB%D0%B0%D1%81%D1%82%D0%B8" TargetMode="Externa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1%D0%B4%D1%83%D0%BB%D0%B8%D0%BD%D0%BE" TargetMode="External"/><Relationship Id="rId11" Type="http://schemas.openxmlformats.org/officeDocument/2006/relationships/hyperlink" Target="https://ru.wikipedia.org/wiki/2016_%D0%B3%D0%BE%D0%B4" TargetMode="External"/><Relationship Id="rId5" Type="http://schemas.openxmlformats.org/officeDocument/2006/relationships/hyperlink" Target="https://ru.wikipedia.org/wiki/%D0%A0%D0%BE%D1%81%D1%81%D0%B8%D1%8F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s://ru.wikipedia.org/wiki/1_%D1%8F%D0%BD%D0%B2%D0%B0%D1%80%D1%8F" TargetMode="External"/><Relationship Id="rId4" Type="http://schemas.openxmlformats.org/officeDocument/2006/relationships/hyperlink" Target="https://ru.wikipedia.org/wiki/%D0%9E%D1%80%D0%B5%D0%BD%D0%B1%D1%83%D1%80%D0%B3%D1%81%D0%BA%D0%B0%D1%8F_%D0%BE%D0%B1%D0%BB%D0%B0%D1%81%D1%82%D1%8C" TargetMode="External"/><Relationship Id="rId9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ural56.ru/upload/iblock/56a/56acac841fe03a6823855324a81c78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295400" y="152400"/>
            <a:ext cx="7010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      </a:t>
            </a:r>
            <a:r>
              <a:rPr lang="ru-RU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ОРЕНБУРГСКАЯ ОБЛАСТЬ</a:t>
            </a:r>
            <a:endParaRPr sz="175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</a:t>
            </a:r>
            <a:r>
              <a:rPr sz="1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МУНИЦИПАЛЬНОЕ </a:t>
            </a:r>
            <a:r>
              <a:rPr sz="18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ОБРАЗОВАНИЕ</a:t>
            </a:r>
            <a:r>
              <a:rPr lang="ru-RU" sz="18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</a:t>
            </a:r>
            <a:r>
              <a:rPr sz="18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	  АБДУЛИНСКИЙ</a:t>
            </a:r>
            <a:r>
              <a:rPr lang="ru-RU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ru-RU" sz="18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ГОРОДСКОЙ ОКРУГ</a:t>
            </a:r>
            <a:endParaRPr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5001" y="1905001"/>
            <a:ext cx="326821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22606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DCE6F1"/>
                </a:solidFill>
                <a:latin typeface="Times New Roman"/>
                <a:cs typeface="Times New Roman"/>
              </a:rPr>
              <a:t>НОМИНАЦИЯ</a:t>
            </a:r>
            <a:r>
              <a:rPr sz="1600" b="1" spc="-10">
                <a:solidFill>
                  <a:srgbClr val="DCE6F1"/>
                </a:solidFill>
                <a:latin typeface="Times New Roman"/>
                <a:cs typeface="Times New Roman"/>
              </a:rPr>
              <a:t>: </a:t>
            </a:r>
            <a:r>
              <a:rPr lang="ru-RU" sz="16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600" b="1" spc="-10" dirty="0" smtClean="0">
                <a:solidFill>
                  <a:srgbClr val="DCE6F1"/>
                </a:solidFill>
                <a:latin typeface="Times New Roman"/>
                <a:cs typeface="Times New Roman"/>
              </a:rPr>
              <a:t>БЮДЖЕТ </a:t>
            </a:r>
            <a:r>
              <a:rPr lang="ru-RU" sz="1600" b="1" spc="-10" dirty="0" smtClean="0">
                <a:solidFill>
                  <a:srgbClr val="DCE6F1"/>
                </a:solidFill>
                <a:latin typeface="Times New Roman"/>
                <a:cs typeface="Times New Roman"/>
              </a:rPr>
              <a:t>И КОМФОРТНАЯ ГОРОДСКАЯ СРЕДА»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1905000"/>
            <a:ext cx="4648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9435" marR="553085" indent="55880"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УЧАСТНИК: УПРАВЛЕНИЕ ФИНАНСОВ И ЭКОНОМИЧЕСКОГО РАЗВИТИЯ АДМИНИСТРАЦИИ МО АБДУЛИНСКИЙ ГОРОДСКОЙ ОКРУГ</a:t>
            </a:r>
            <a:endParaRPr sz="1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1" y="2862198"/>
            <a:ext cx="8696680" cy="3765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6750" algn="ctr">
              <a:lnSpc>
                <a:spcPts val="2840"/>
              </a:lnSpc>
              <a:spcBef>
                <a:spcPts val="100"/>
              </a:spcBef>
            </a:pPr>
            <a:r>
              <a:rPr sz="1800" b="1" spc="-2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НАЗВАНИЕ</a:t>
            </a:r>
            <a:r>
              <a:rPr sz="1800" b="1" spc="-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</a:t>
            </a:r>
            <a:r>
              <a:rPr lang="ru-RU" sz="18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РОЕКТА</a:t>
            </a:r>
            <a:r>
              <a:rPr sz="24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R="593725" algn="ctr">
              <a:lnSpc>
                <a:spcPts val="5720"/>
              </a:lnSpc>
              <a:tabLst>
                <a:tab pos="3042920" algn="l"/>
              </a:tabLst>
            </a:pPr>
            <a:r>
              <a:rPr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«</a:t>
            </a:r>
            <a:r>
              <a:rPr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МЕЧТЫ	</a:t>
            </a:r>
            <a:r>
              <a:rPr sz="4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СБЫ</a:t>
            </a:r>
            <a:r>
              <a:rPr sz="4800" b="1" spc="-310" dirty="0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4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4800" b="1" spc="-130" dirty="0">
                <a:solidFill>
                  <a:srgbClr val="FFFF00"/>
                </a:solidFill>
                <a:latin typeface="Times New Roman"/>
                <a:cs typeface="Times New Roman"/>
              </a:rPr>
              <a:t>Ю</a:t>
            </a:r>
            <a:r>
              <a:rPr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ТСЯ</a:t>
            </a:r>
            <a:r>
              <a:rPr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»</a:t>
            </a:r>
            <a:endParaRPr lang="ru-RU" sz="4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267325">
              <a:lnSpc>
                <a:spcPct val="100000"/>
              </a:lnSpc>
              <a:spcBef>
                <a:spcPts val="3940"/>
              </a:spcBef>
            </a:pPr>
            <a:r>
              <a:rPr lang="ru-RU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1800" b="1" spc="-1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бъект</a:t>
            </a:r>
            <a:r>
              <a:rPr lang="ru-RU" sz="1800" b="1" spc="-1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ы</a:t>
            </a:r>
            <a:r>
              <a:rPr sz="1800" b="1" spc="-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благоустро</a:t>
            </a:r>
            <a:r>
              <a:rPr lang="ru-RU" b="1" spc="-1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йства</a:t>
            </a:r>
            <a:r>
              <a:rPr lang="ru-RU" sz="1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lang="ru-RU" sz="1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СКВЕР ПАМЯТИ  ВОИНАМ-ИНТЕРНАЦИОНАЛИСТАМ </a:t>
            </a:r>
            <a:r>
              <a:rPr lang="ru-RU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ПО УЛ.ЛЕНИНА</a:t>
            </a:r>
            <a:r>
              <a:rPr sz="18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»</a:t>
            </a:r>
            <a:endParaRPr lang="ru-RU" sz="1800" b="1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267325">
              <a:lnSpc>
                <a:spcPct val="100000"/>
              </a:lnSpc>
              <a:spcBef>
                <a:spcPts val="3940"/>
              </a:spcBef>
            </a:pPr>
            <a:r>
              <a:rPr lang="ru-RU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«СКВЕР ПО УЛ.КРАСНОАРМЕЙСКАЯ»</a:t>
            </a:r>
            <a:endParaRPr sz="1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68500" y="292353"/>
            <a:ext cx="56680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/>
              <a:t>«</a:t>
            </a:r>
            <a:r>
              <a:rPr lang="ru-RU" sz="2400" spc="-5" dirty="0" smtClean="0"/>
              <a:t>СКВЕР ПАМЯТИ ВОИНАМ-ИНТЕРНАЦИОНАЛИСТАМ</a:t>
            </a:r>
            <a:r>
              <a:rPr sz="2400" spc="-5" dirty="0" smtClean="0"/>
              <a:t>» </a:t>
            </a:r>
            <a:r>
              <a:rPr sz="2400" dirty="0"/>
              <a:t>- </a:t>
            </a:r>
            <a:r>
              <a:rPr sz="2400" spc="-20" dirty="0"/>
              <a:t>одно </a:t>
            </a:r>
            <a:r>
              <a:rPr sz="2400" spc="-5" dirty="0"/>
              <a:t>из любимых </a:t>
            </a:r>
            <a:r>
              <a:rPr sz="2400" spc="15" dirty="0"/>
              <a:t>мест</a:t>
            </a:r>
            <a:r>
              <a:rPr sz="2400" spc="-10" dirty="0"/>
              <a:t> </a:t>
            </a:r>
            <a:r>
              <a:rPr sz="2400" dirty="0"/>
              <a:t>жителей</a:t>
            </a:r>
          </a:p>
        </p:txBody>
      </p:sp>
      <p:pic>
        <p:nvPicPr>
          <p:cNvPr id="3" name="Picture 5" descr="C:\Users\shevljakovaev\Desktop\Комфортная городская среда\Фото по ул.Ленина\DSC_7399.JPG"/>
          <p:cNvPicPr>
            <a:picLocks noChangeAspect="1" noChangeArrowheads="1"/>
          </p:cNvPicPr>
          <p:nvPr/>
        </p:nvPicPr>
        <p:blipFill>
          <a:blip r:embed="rId2" cstate="print"/>
          <a:srcRect l="2963" r="12593"/>
          <a:stretch>
            <a:fillRect/>
          </a:stretch>
        </p:blipFill>
        <p:spPr bwMode="auto">
          <a:xfrm>
            <a:off x="4038600" y="1752600"/>
            <a:ext cx="492252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152400"/>
            <a:ext cx="533400" cy="7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2968" y="5976010"/>
            <a:ext cx="5531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57600" y="381000"/>
            <a:ext cx="4876800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800" b="1" i="1" dirty="0" smtClean="0">
                <a:solidFill>
                  <a:srgbClr val="C00000"/>
                </a:solidFill>
              </a:rPr>
              <a:t>Мы не останавливаемся на достигнутом. 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  На территории МО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Абдулинский</a:t>
            </a:r>
            <a:r>
              <a:rPr lang="ru-RU" sz="1800" b="1" i="1" dirty="0" smtClean="0">
                <a:solidFill>
                  <a:srgbClr val="C00000"/>
                </a:solidFill>
              </a:rPr>
              <a:t> городской округ в рамках приоритетного проекта «Формирование комфортной городской среды» реализовывается еще один проект по благоустройству территории сквера по ул. Красноармейская.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 На данный момент выполнен первый этап.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 В 2019 году заключен контракт на 16732,3 тыс. рублей., выполнены следующие работы: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-водоотведение для сточных вод;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-работы по парковому освещению-50 фонарей;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-завезен грунт и посажен газон-10210 м2;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-посадка живой изгороди(барбарис)-1950 шт.;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-укладка тротуарной плитки-4964м2;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-установлены парковые скамейки-31 шт.;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-установлены урны -31 шт.;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-произведены работы по устройству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скейт-площадки</a:t>
            </a:r>
            <a:r>
              <a:rPr lang="ru-RU" sz="1800" b="1" i="1" dirty="0" smtClean="0">
                <a:solidFill>
                  <a:srgbClr val="C00000"/>
                </a:solidFill>
              </a:rPr>
              <a:t>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5" descr="C:\Users\SavelyevEA\Pictures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1026" name="Picture 2" descr="C:\Users\SavelyevEA\Desktop\Новая папка (4)\Новая папка (2)\Общий вид до начала работ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253" y="914400"/>
            <a:ext cx="2461747" cy="1295400"/>
          </a:xfrm>
          <a:prstGeom prst="rect">
            <a:avLst/>
          </a:prstGeom>
          <a:noFill/>
        </p:spPr>
      </p:pic>
      <p:pic>
        <p:nvPicPr>
          <p:cNvPr id="1027" name="Picture 3" descr="C:\Users\SavelyevEA\Desktop\Новая папка (4)\Новая папка (2)\Общий вид до начала работ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1742" y="2438400"/>
            <a:ext cx="2425168" cy="1524000"/>
          </a:xfrm>
          <a:prstGeom prst="rect">
            <a:avLst/>
          </a:prstGeom>
          <a:noFill/>
        </p:spPr>
      </p:pic>
      <p:pic>
        <p:nvPicPr>
          <p:cNvPr id="1029" name="Picture 5" descr="C:\Users\SavelyevEA\Desktop\Новая папка (4)\Новая папка (2)\Работы по электрике 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191000"/>
            <a:ext cx="2540000" cy="1905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2968" y="5976010"/>
            <a:ext cx="5531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6296" y="406400"/>
            <a:ext cx="4229735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-</a:t>
            </a:r>
            <a:r>
              <a:rPr lang="ru-RU" sz="1800" b="1" i="1" dirty="0" smtClean="0">
                <a:solidFill>
                  <a:srgbClr val="C00000"/>
                </a:solidFill>
              </a:rPr>
              <a:t>произведены работы по устройству зоны влюбленных  в виде композиции «Я люблю Абдулино» и колец новобрачных;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-произведены работы по устройству детских зон;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-игровые площадки на 10 элементов;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-ограждения.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Сроки выполнения контракта 30 октября 2019 года. Работы выполнены в срок.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 В 2020 году запланирован второй этап реализации проекта.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С Минстроем Оренбургской области заключено соглашение от 20 января 2020 года о предоставлении субсидии из бюджета Оренбургской области на реализацию программ формирования современной среды.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 Проведен аукцион и заключен контракт 27 апреля 2020 года на сумму 10526,3 тыс. рублей. Сроки исполнения контракта до 31 октября 2020 года.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  Производится завоз оборудования.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sz="1800" dirty="0">
              <a:solidFill>
                <a:srgbClr val="C00000"/>
              </a:solidFill>
            </a:endParaRPr>
          </a:p>
        </p:txBody>
      </p:sp>
      <p:pic>
        <p:nvPicPr>
          <p:cNvPr id="15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2051" name="Picture 3" descr="C:\Users\SavelyevEA\Desktop\Новая папка (4)\Новая папка (2)\Сквер Красноармейская 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"/>
            <a:ext cx="2514600" cy="1885950"/>
          </a:xfrm>
          <a:prstGeom prst="rect">
            <a:avLst/>
          </a:prstGeom>
          <a:noFill/>
        </p:spPr>
      </p:pic>
      <p:pic>
        <p:nvPicPr>
          <p:cNvPr id="2052" name="Picture 4" descr="C:\Users\SavelyevEA\Desktop\Новая папка (4)\Новая папка (2)\Сквер Красноармейская 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438400"/>
            <a:ext cx="2540000" cy="1905000"/>
          </a:xfrm>
          <a:prstGeom prst="rect">
            <a:avLst/>
          </a:prstGeom>
          <a:noFill/>
        </p:spPr>
      </p:pic>
      <p:pic>
        <p:nvPicPr>
          <p:cNvPr id="2053" name="Picture 5" descr="C:\Users\SavelyevEA\Desktop\Новая папка (4)\Новая папка (2)\Сквер Красноармейская 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958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8431" y="1001724"/>
            <a:ext cx="7153909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БЛАГОДАРЯ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ПРОЕКТУ «КОМФОРТНАЯ  </a:t>
            </a:r>
            <a:r>
              <a:rPr sz="28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ГОРОДСКАЯ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СРЕДА»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ЖИТЕЛИ </a:t>
            </a:r>
            <a:r>
              <a:rPr lang="ru-RU" sz="2800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АБДУЛИНСКОГО ГОРОДСКОГО ОКРУГА</a:t>
            </a:r>
            <a:r>
              <a:rPr sz="2800" b="1" spc="-6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СМОГЛИ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УБЕДИТЬСЯ, </a:t>
            </a:r>
            <a:r>
              <a:rPr sz="2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ЧТО 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МЕЧТЫ</a:t>
            </a:r>
            <a:r>
              <a:rPr sz="2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35">
                <a:solidFill>
                  <a:srgbClr val="FFFF00"/>
                </a:solidFill>
                <a:latin typeface="Times New Roman"/>
                <a:cs typeface="Times New Roman"/>
              </a:rPr>
              <a:t>СБЫВАЮТСЯ</a:t>
            </a:r>
            <a:r>
              <a:rPr sz="2800" b="1" spc="-35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lang="en-US" sz="28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28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2800" b="1" spc="-35" dirty="0" smtClean="0">
                <a:solidFill>
                  <a:srgbClr val="FFFF00"/>
                </a:solidFill>
              </a:rPr>
              <a:t/>
            </a:r>
            <a:br>
              <a:rPr lang="en-US" sz="2800" b="1" spc="-35" dirty="0" smtClean="0">
                <a:solidFill>
                  <a:srgbClr val="FFFF00"/>
                </a:solidFill>
              </a:rPr>
            </a:br>
            <a:r>
              <a:rPr lang="en-US" sz="2800" b="1" spc="-35" dirty="0" smtClean="0">
                <a:solidFill>
                  <a:srgbClr val="FFFF00"/>
                </a:solidFill>
              </a:rPr>
              <a:t/>
            </a:r>
            <a:br>
              <a:rPr lang="en-US" sz="2800" b="1" spc="-35" dirty="0" smtClean="0">
                <a:solidFill>
                  <a:srgbClr val="FFFF00"/>
                </a:solidFill>
              </a:rPr>
            </a:br>
            <a:r>
              <a:rPr lang="ru-RU" sz="2800" b="1" spc="-40" dirty="0" smtClean="0">
                <a:solidFill>
                  <a:srgbClr val="FFFF00"/>
                </a:solidFill>
              </a:rPr>
              <a:t>СПАСИБО </a:t>
            </a:r>
            <a:r>
              <a:rPr lang="ru-RU" sz="2800" b="1" dirty="0" smtClean="0">
                <a:solidFill>
                  <a:srgbClr val="FFFF00"/>
                </a:solidFill>
              </a:rPr>
              <a:t>ЗА</a:t>
            </a:r>
            <a:r>
              <a:rPr lang="ru-RU" sz="2800" b="1" spc="-6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ВНИМАНИЕ!</a:t>
            </a:r>
            <a:endParaRPr sz="2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6636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35" dirty="0" smtClean="0"/>
              <a:t>АБДУЛИНСКИЙ</a:t>
            </a:r>
            <a:r>
              <a:rPr lang="ru-RU" sz="1800" spc="-35" baseline="0" dirty="0" smtClean="0"/>
              <a:t>  ГОРОДСКОЙ  ОКРУГ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4291329" y="1027938"/>
            <a:ext cx="452310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err="1" smtClean="0"/>
              <a:t>Абду́линский</a:t>
            </a:r>
            <a:r>
              <a:rPr lang="ru-RU" sz="1200" b="1" dirty="0" smtClean="0"/>
              <a:t> </a:t>
            </a:r>
            <a:r>
              <a:rPr lang="ru-RU" sz="1200" b="1" dirty="0" err="1"/>
              <a:t>райо́н</a:t>
            </a:r>
            <a:r>
              <a:rPr lang="ru-RU" sz="1200" dirty="0"/>
              <a:t> — </a:t>
            </a:r>
            <a:r>
              <a:rPr lang="ru-RU" sz="1200" u="sng" dirty="0">
                <a:hlinkClick r:id="rId2" tooltip="Административно-территориальное деление Оренбургской области"/>
              </a:rPr>
              <a:t>административно-территориальная единица</a:t>
            </a:r>
            <a:r>
              <a:rPr lang="ru-RU" sz="1200" dirty="0"/>
              <a:t> (</a:t>
            </a:r>
            <a:r>
              <a:rPr lang="ru-RU" sz="1200" u="sng" dirty="0">
                <a:hlinkClick r:id="rId3" tooltip="Районы России"/>
              </a:rPr>
              <a:t>район</a:t>
            </a:r>
            <a:r>
              <a:rPr lang="ru-RU" sz="1200" dirty="0"/>
              <a:t>)</a:t>
            </a:r>
            <a:r>
              <a:rPr lang="ru-RU" sz="1200" u="sng" baseline="30000" dirty="0"/>
              <a:t> </a:t>
            </a:r>
            <a:r>
              <a:rPr lang="ru-RU" sz="1200" dirty="0"/>
              <a:t>в </a:t>
            </a:r>
            <a:r>
              <a:rPr lang="ru-RU" sz="1200" u="sng" dirty="0">
                <a:hlinkClick r:id="rId4" tooltip="Оренбургская область"/>
              </a:rPr>
              <a:t>Оренбургской области</a:t>
            </a:r>
            <a:r>
              <a:rPr lang="ru-RU" sz="1200" dirty="0"/>
              <a:t> </a:t>
            </a:r>
            <a:r>
              <a:rPr lang="ru-RU" sz="1200" u="sng" dirty="0">
                <a:hlinkClick r:id="rId5" tooltip="Россия"/>
              </a:rPr>
              <a:t>России</a:t>
            </a:r>
            <a:r>
              <a:rPr lang="ru-RU" sz="1200" dirty="0"/>
              <a:t>.</a:t>
            </a:r>
          </a:p>
          <a:p>
            <a:r>
              <a:rPr lang="ru-RU" sz="1200" dirty="0"/>
              <a:t>В рамках организации местного самоуправления, в его границах вместе с городом </a:t>
            </a:r>
            <a:r>
              <a:rPr lang="ru-RU" sz="1200" u="sng" dirty="0">
                <a:hlinkClick r:id="rId6" tooltip="Абдулино"/>
              </a:rPr>
              <a:t>Абдулино</a:t>
            </a:r>
            <a:r>
              <a:rPr lang="ru-RU" sz="1200" dirty="0"/>
              <a:t> выделяется единое </a:t>
            </a:r>
            <a:r>
              <a:rPr lang="ru-RU" sz="1200" u="sng" dirty="0">
                <a:hlinkClick r:id="rId7" tooltip="Муниципальное образование"/>
              </a:rPr>
              <a:t>муниципальное образование</a:t>
            </a:r>
            <a:r>
              <a:rPr lang="ru-RU" sz="1200" dirty="0"/>
              <a:t> </a:t>
            </a:r>
            <a:r>
              <a:rPr lang="ru-RU" sz="1200" b="1" dirty="0" err="1"/>
              <a:t>Абдулинский</a:t>
            </a:r>
            <a:r>
              <a:rPr lang="ru-RU" sz="1200" b="1" dirty="0"/>
              <a:t> </a:t>
            </a:r>
            <a:r>
              <a:rPr lang="ru-RU" sz="1200" b="1" u="sng" dirty="0">
                <a:hlinkClick r:id="rId8" tooltip="Городской округ (Россия)"/>
              </a:rPr>
              <a:t>городской округ</a:t>
            </a:r>
            <a:r>
              <a:rPr lang="ru-RU" sz="1200" dirty="0"/>
              <a:t>, образованное вместо упразднённого одноимённого </a:t>
            </a:r>
            <a:r>
              <a:rPr lang="ru-RU" sz="1200" u="sng" dirty="0">
                <a:hlinkClick r:id="rId9" tooltip="Муниципальный район"/>
              </a:rPr>
              <a:t>муниципального района</a:t>
            </a:r>
            <a:endParaRPr lang="ru-RU" sz="1200" dirty="0"/>
          </a:p>
          <a:p>
            <a:r>
              <a:rPr lang="ru-RU" sz="1200" dirty="0"/>
              <a:t>Административный центр — город </a:t>
            </a:r>
            <a:r>
              <a:rPr lang="ru-RU" sz="1200" u="sng" dirty="0">
                <a:hlinkClick r:id="rId6" tooltip="Абдулино"/>
              </a:rPr>
              <a:t>Абдулино</a:t>
            </a:r>
            <a:r>
              <a:rPr lang="ru-RU" sz="1200" dirty="0"/>
              <a:t> (в составе района не выделяется).</a:t>
            </a:r>
          </a:p>
          <a:p>
            <a:r>
              <a:rPr lang="ru-RU" sz="1200" dirty="0" err="1"/>
              <a:t>Абдулинский</a:t>
            </a:r>
            <a:r>
              <a:rPr lang="ru-RU" sz="1200" dirty="0"/>
              <a:t> район образован в 1928 году.</a:t>
            </a:r>
          </a:p>
          <a:p>
            <a:r>
              <a:rPr lang="ru-RU" sz="1200" dirty="0"/>
              <a:t>С 1 января 2006 до 1 января 2016 года в </a:t>
            </a:r>
            <a:r>
              <a:rPr lang="ru-RU" sz="1200" dirty="0" err="1"/>
              <a:t>Абдулинском</a:t>
            </a:r>
            <a:r>
              <a:rPr lang="ru-RU" sz="1200" dirty="0"/>
              <a:t> муниципальном районе выделялось 15 муниципальных образований, в том числе 1 городское поселение (город </a:t>
            </a:r>
            <a:r>
              <a:rPr lang="ru-RU" sz="1200" u="sng" dirty="0">
                <a:hlinkClick r:id="rId6" tooltip="Абдулино"/>
              </a:rPr>
              <a:t>Абдулино</a:t>
            </a:r>
            <a:r>
              <a:rPr lang="ru-RU" sz="1200" dirty="0"/>
              <a:t>) и 14 сельских поселений (соответствовали сельсовета)</a:t>
            </a:r>
          </a:p>
          <a:p>
            <a:r>
              <a:rPr lang="ru-RU" sz="1200" u="sng" dirty="0">
                <a:hlinkClick r:id="rId10" tooltip="1 января"/>
              </a:rPr>
              <a:t>1 января</a:t>
            </a:r>
            <a:r>
              <a:rPr lang="ru-RU" sz="1200" dirty="0"/>
              <a:t> </a:t>
            </a:r>
            <a:r>
              <a:rPr lang="ru-RU" sz="1200" u="sng" dirty="0">
                <a:hlinkClick r:id="rId11" tooltip="2016 год"/>
              </a:rPr>
              <a:t>2016 года</a:t>
            </a:r>
            <a:r>
              <a:rPr lang="ru-RU" sz="1200" dirty="0"/>
              <a:t> в соответствии с Законом Оренбургской области от </a:t>
            </a:r>
            <a:r>
              <a:rPr lang="ru-RU" sz="1200" u="sng" dirty="0">
                <a:hlinkClick r:id="rId12" tooltip="26 июня"/>
              </a:rPr>
              <a:t>26 июня</a:t>
            </a:r>
            <a:r>
              <a:rPr lang="ru-RU" sz="1200" dirty="0"/>
              <a:t> </a:t>
            </a:r>
            <a:r>
              <a:rPr lang="ru-RU" sz="1200" u="sng" dirty="0">
                <a:hlinkClick r:id="rId13" tooltip="2015 год"/>
              </a:rPr>
              <a:t>2015 года</a:t>
            </a:r>
            <a:r>
              <a:rPr lang="ru-RU" sz="1200" dirty="0"/>
              <a:t> № 3240/876-V-ОЗ муниципальное образование </a:t>
            </a:r>
            <a:r>
              <a:rPr lang="ru-RU" sz="1200" dirty="0" err="1"/>
              <a:t>Абдулинский</a:t>
            </a:r>
            <a:r>
              <a:rPr lang="ru-RU" sz="1200" dirty="0"/>
              <a:t> район и все входившие в него городские и сельские поселения преобразованы путём объединения в муниципальное образование </a:t>
            </a:r>
            <a:r>
              <a:rPr lang="ru-RU" sz="1200" i="1" dirty="0" err="1"/>
              <a:t>Абдулинский</a:t>
            </a:r>
            <a:r>
              <a:rPr lang="ru-RU" sz="1200" i="1" dirty="0"/>
              <a:t> городской округ</a:t>
            </a:r>
            <a:endParaRPr lang="ru-RU" sz="1200" dirty="0"/>
          </a:p>
          <a:p>
            <a:r>
              <a:rPr lang="ru-RU" sz="1200" i="1" dirty="0" err="1"/>
              <a:t>Абдулинский</a:t>
            </a:r>
            <a:r>
              <a:rPr lang="ru-RU" sz="1200" i="1" dirty="0"/>
              <a:t> район</a:t>
            </a:r>
            <a:r>
              <a:rPr lang="ru-RU" sz="1200" dirty="0"/>
              <a:t> как </a:t>
            </a:r>
            <a:r>
              <a:rPr lang="ru-RU" sz="1200" u="sng" dirty="0">
                <a:hlinkClick r:id="rId2" tooltip="Административно-территориальное деление Оренбургской области"/>
              </a:rPr>
              <a:t>административно-территориальная единица</a:t>
            </a:r>
            <a:r>
              <a:rPr lang="ru-RU" sz="1200" dirty="0"/>
              <a:t> сохраняет свой статус</a:t>
            </a:r>
          </a:p>
          <a:p>
            <a:pPr marL="12700" marR="446405"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SavelyevEA\Desktop\Карта_pOGHgL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533400"/>
            <a:ext cx="2667000" cy="4007992"/>
          </a:xfrm>
          <a:prstGeom prst="rect">
            <a:avLst/>
          </a:prstGeom>
          <a:noFill/>
        </p:spPr>
      </p:pic>
      <p:pic>
        <p:nvPicPr>
          <p:cNvPr id="1027" name="Picture 3" descr="C:\Users\SavelyevEA\Desktop\Новая папка (4)\tild6334-6133-4565-b762-666565383234__mietnqw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4800600"/>
            <a:ext cx="3276600" cy="1842416"/>
          </a:xfrm>
          <a:prstGeom prst="rect">
            <a:avLst/>
          </a:prstGeom>
          <a:noFill/>
        </p:spPr>
      </p:pic>
      <p:pic>
        <p:nvPicPr>
          <p:cNvPr id="1028" name="Picture 4" descr="C:\Users\SavelyevEA\Desktop\Новая папка (4)\tild3962-3938-4131-a662-373662336665__eddbfe0cf5cc468c989434128183e40d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4400" y="4800600"/>
            <a:ext cx="3276601" cy="1877404"/>
          </a:xfrm>
          <a:prstGeom prst="rect">
            <a:avLst/>
          </a:prstGeom>
          <a:noFill/>
        </p:spPr>
      </p:pic>
      <p:pic>
        <p:nvPicPr>
          <p:cNvPr id="1029" name="Picture 5" descr="C:\Users\SavelyevEA\Pictures\Герб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7467" y="1250315"/>
            <a:ext cx="2329180" cy="1146810"/>
            <a:chOff x="1077467" y="1250315"/>
            <a:chExt cx="2329180" cy="1146810"/>
          </a:xfrm>
        </p:grpSpPr>
        <p:sp>
          <p:nvSpPr>
            <p:cNvPr id="5" name="object 5"/>
            <p:cNvSpPr/>
            <p:nvPr/>
          </p:nvSpPr>
          <p:spPr>
            <a:xfrm>
              <a:off x="1077467" y="1250315"/>
              <a:ext cx="2329180" cy="1146810"/>
            </a:xfrm>
            <a:custGeom>
              <a:avLst/>
              <a:gdLst/>
              <a:ahLst/>
              <a:cxnLst/>
              <a:rect l="l" t="t" r="r" b="b"/>
              <a:pathLst>
                <a:path w="2329179" h="1146810">
                  <a:moveTo>
                    <a:pt x="2329053" y="0"/>
                  </a:moveTo>
                  <a:lnTo>
                    <a:pt x="573277" y="0"/>
                  </a:lnTo>
                  <a:lnTo>
                    <a:pt x="0" y="573277"/>
                  </a:lnTo>
                  <a:lnTo>
                    <a:pt x="573277" y="1146429"/>
                  </a:lnTo>
                  <a:lnTo>
                    <a:pt x="2329053" y="1146429"/>
                  </a:lnTo>
                  <a:lnTo>
                    <a:pt x="2329053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7467" y="1250315"/>
              <a:ext cx="2329180" cy="1146810"/>
            </a:xfrm>
            <a:custGeom>
              <a:avLst/>
              <a:gdLst/>
              <a:ahLst/>
              <a:cxnLst/>
              <a:rect l="l" t="t" r="r" b="b"/>
              <a:pathLst>
                <a:path w="2329179" h="1146810">
                  <a:moveTo>
                    <a:pt x="2329053" y="1146429"/>
                  </a:moveTo>
                  <a:lnTo>
                    <a:pt x="573277" y="1146429"/>
                  </a:lnTo>
                  <a:lnTo>
                    <a:pt x="0" y="573277"/>
                  </a:lnTo>
                  <a:lnTo>
                    <a:pt x="573277" y="0"/>
                  </a:lnTo>
                  <a:lnTo>
                    <a:pt x="2329053" y="0"/>
                  </a:lnTo>
                  <a:lnTo>
                    <a:pt x="2329053" y="11464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9742" y="269494"/>
            <a:ext cx="593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ПРЕДПОСЫЛКИ </a:t>
            </a:r>
            <a:r>
              <a:rPr sz="2400" spc="-10" dirty="0"/>
              <a:t>РЕАЛИЗАЦИИ</a:t>
            </a:r>
            <a:r>
              <a:rPr sz="2400" spc="60" dirty="0"/>
              <a:t> </a:t>
            </a:r>
            <a:r>
              <a:rPr sz="2400" spc="-25" dirty="0"/>
              <a:t>ПРОЕКТА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1959355" y="1537538"/>
            <a:ext cx="1271905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905" algn="ctr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Отсутствие  </a:t>
            </a:r>
            <a:r>
              <a:rPr sz="1200" spc="-10" dirty="0">
                <a:latin typeface="Times New Roman"/>
                <a:cs typeface="Times New Roman"/>
              </a:rPr>
              <a:t>эстетической 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spc="-4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льн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ти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7210" y="981455"/>
            <a:ext cx="1734185" cy="1684655"/>
            <a:chOff x="249910" y="994155"/>
            <a:chExt cx="1708785" cy="1659255"/>
          </a:xfrm>
        </p:grpSpPr>
        <p:sp>
          <p:nvSpPr>
            <p:cNvPr id="10" name="object 10"/>
            <p:cNvSpPr/>
            <p:nvPr/>
          </p:nvSpPr>
          <p:spPr>
            <a:xfrm>
              <a:off x="249910" y="994155"/>
              <a:ext cx="1708302" cy="1658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910" y="994155"/>
              <a:ext cx="1708785" cy="1659255"/>
            </a:xfrm>
            <a:custGeom>
              <a:avLst/>
              <a:gdLst/>
              <a:ahLst/>
              <a:cxnLst/>
              <a:rect l="l" t="t" r="r" b="b"/>
              <a:pathLst>
                <a:path w="1708785" h="1659255">
                  <a:moveTo>
                    <a:pt x="0" y="829437"/>
                  </a:moveTo>
                  <a:lnTo>
                    <a:pt x="1352" y="782369"/>
                  </a:lnTo>
                  <a:lnTo>
                    <a:pt x="5360" y="735991"/>
                  </a:lnTo>
                  <a:lnTo>
                    <a:pt x="11953" y="690371"/>
                  </a:lnTo>
                  <a:lnTo>
                    <a:pt x="21057" y="645580"/>
                  </a:lnTo>
                  <a:lnTo>
                    <a:pt x="32602" y="601688"/>
                  </a:lnTo>
                  <a:lnTo>
                    <a:pt x="46514" y="558765"/>
                  </a:lnTo>
                  <a:lnTo>
                    <a:pt x="62722" y="516881"/>
                  </a:lnTo>
                  <a:lnTo>
                    <a:pt x="81153" y="476106"/>
                  </a:lnTo>
                  <a:lnTo>
                    <a:pt x="101736" y="436510"/>
                  </a:lnTo>
                  <a:lnTo>
                    <a:pt x="124399" y="398163"/>
                  </a:lnTo>
                  <a:lnTo>
                    <a:pt x="149068" y="361135"/>
                  </a:lnTo>
                  <a:lnTo>
                    <a:pt x="175673" y="325496"/>
                  </a:lnTo>
                  <a:lnTo>
                    <a:pt x="204141" y="291316"/>
                  </a:lnTo>
                  <a:lnTo>
                    <a:pt x="234400" y="258665"/>
                  </a:lnTo>
                  <a:lnTo>
                    <a:pt x="266378" y="227613"/>
                  </a:lnTo>
                  <a:lnTo>
                    <a:pt x="300002" y="198230"/>
                  </a:lnTo>
                  <a:lnTo>
                    <a:pt x="335201" y="170587"/>
                  </a:lnTo>
                  <a:lnTo>
                    <a:pt x="371903" y="144752"/>
                  </a:lnTo>
                  <a:lnTo>
                    <a:pt x="410035" y="120797"/>
                  </a:lnTo>
                  <a:lnTo>
                    <a:pt x="449525" y="98790"/>
                  </a:lnTo>
                  <a:lnTo>
                    <a:pt x="490301" y="78803"/>
                  </a:lnTo>
                  <a:lnTo>
                    <a:pt x="532292" y="60905"/>
                  </a:lnTo>
                  <a:lnTo>
                    <a:pt x="575424" y="45167"/>
                  </a:lnTo>
                  <a:lnTo>
                    <a:pt x="619627" y="31657"/>
                  </a:lnTo>
                  <a:lnTo>
                    <a:pt x="664827" y="20447"/>
                  </a:lnTo>
                  <a:lnTo>
                    <a:pt x="710953" y="11606"/>
                  </a:lnTo>
                  <a:lnTo>
                    <a:pt x="757932" y="5205"/>
                  </a:lnTo>
                  <a:lnTo>
                    <a:pt x="805693" y="1312"/>
                  </a:lnTo>
                  <a:lnTo>
                    <a:pt x="854163" y="0"/>
                  </a:lnTo>
                  <a:lnTo>
                    <a:pt x="902634" y="1312"/>
                  </a:lnTo>
                  <a:lnTo>
                    <a:pt x="950394" y="5205"/>
                  </a:lnTo>
                  <a:lnTo>
                    <a:pt x="997373" y="11606"/>
                  </a:lnTo>
                  <a:lnTo>
                    <a:pt x="1043498" y="20447"/>
                  </a:lnTo>
                  <a:lnTo>
                    <a:pt x="1088698" y="31657"/>
                  </a:lnTo>
                  <a:lnTo>
                    <a:pt x="1132900" y="45167"/>
                  </a:lnTo>
                  <a:lnTo>
                    <a:pt x="1176031" y="60905"/>
                  </a:lnTo>
                  <a:lnTo>
                    <a:pt x="1218021" y="78803"/>
                  </a:lnTo>
                  <a:lnTo>
                    <a:pt x="1258796" y="98790"/>
                  </a:lnTo>
                  <a:lnTo>
                    <a:pt x="1298285" y="120797"/>
                  </a:lnTo>
                  <a:lnTo>
                    <a:pt x="1336416" y="144752"/>
                  </a:lnTo>
                  <a:lnTo>
                    <a:pt x="1373116" y="170587"/>
                  </a:lnTo>
                  <a:lnTo>
                    <a:pt x="1408314" y="198230"/>
                  </a:lnTo>
                  <a:lnTo>
                    <a:pt x="1441937" y="227613"/>
                  </a:lnTo>
                  <a:lnTo>
                    <a:pt x="1473914" y="258665"/>
                  </a:lnTo>
                  <a:lnTo>
                    <a:pt x="1504171" y="291316"/>
                  </a:lnTo>
                  <a:lnTo>
                    <a:pt x="1532638" y="325496"/>
                  </a:lnTo>
                  <a:lnTo>
                    <a:pt x="1559241" y="361135"/>
                  </a:lnTo>
                  <a:lnTo>
                    <a:pt x="1583910" y="398163"/>
                  </a:lnTo>
                  <a:lnTo>
                    <a:pt x="1606571" y="436510"/>
                  </a:lnTo>
                  <a:lnTo>
                    <a:pt x="1627153" y="476106"/>
                  </a:lnTo>
                  <a:lnTo>
                    <a:pt x="1645583" y="516881"/>
                  </a:lnTo>
                  <a:lnTo>
                    <a:pt x="1661790" y="558765"/>
                  </a:lnTo>
                  <a:lnTo>
                    <a:pt x="1675702" y="601688"/>
                  </a:lnTo>
                  <a:lnTo>
                    <a:pt x="1687246" y="645580"/>
                  </a:lnTo>
                  <a:lnTo>
                    <a:pt x="1696350" y="690371"/>
                  </a:lnTo>
                  <a:lnTo>
                    <a:pt x="1702942" y="735991"/>
                  </a:lnTo>
                  <a:lnTo>
                    <a:pt x="1706950" y="782369"/>
                  </a:lnTo>
                  <a:lnTo>
                    <a:pt x="1708302" y="829437"/>
                  </a:lnTo>
                  <a:lnTo>
                    <a:pt x="1706950" y="876504"/>
                  </a:lnTo>
                  <a:lnTo>
                    <a:pt x="1702942" y="922882"/>
                  </a:lnTo>
                  <a:lnTo>
                    <a:pt x="1696350" y="968502"/>
                  </a:lnTo>
                  <a:lnTo>
                    <a:pt x="1687246" y="1013293"/>
                  </a:lnTo>
                  <a:lnTo>
                    <a:pt x="1675702" y="1057185"/>
                  </a:lnTo>
                  <a:lnTo>
                    <a:pt x="1661790" y="1100108"/>
                  </a:lnTo>
                  <a:lnTo>
                    <a:pt x="1645583" y="1141992"/>
                  </a:lnTo>
                  <a:lnTo>
                    <a:pt x="1627153" y="1182767"/>
                  </a:lnTo>
                  <a:lnTo>
                    <a:pt x="1606571" y="1222363"/>
                  </a:lnTo>
                  <a:lnTo>
                    <a:pt x="1583910" y="1260710"/>
                  </a:lnTo>
                  <a:lnTo>
                    <a:pt x="1559241" y="1297738"/>
                  </a:lnTo>
                  <a:lnTo>
                    <a:pt x="1532638" y="1333377"/>
                  </a:lnTo>
                  <a:lnTo>
                    <a:pt x="1504171" y="1367557"/>
                  </a:lnTo>
                  <a:lnTo>
                    <a:pt x="1473914" y="1400208"/>
                  </a:lnTo>
                  <a:lnTo>
                    <a:pt x="1441937" y="1431260"/>
                  </a:lnTo>
                  <a:lnTo>
                    <a:pt x="1408314" y="1460643"/>
                  </a:lnTo>
                  <a:lnTo>
                    <a:pt x="1373116" y="1488286"/>
                  </a:lnTo>
                  <a:lnTo>
                    <a:pt x="1336416" y="1514121"/>
                  </a:lnTo>
                  <a:lnTo>
                    <a:pt x="1298285" y="1538076"/>
                  </a:lnTo>
                  <a:lnTo>
                    <a:pt x="1258796" y="1560083"/>
                  </a:lnTo>
                  <a:lnTo>
                    <a:pt x="1218021" y="1580070"/>
                  </a:lnTo>
                  <a:lnTo>
                    <a:pt x="1176031" y="1597968"/>
                  </a:lnTo>
                  <a:lnTo>
                    <a:pt x="1132900" y="1613706"/>
                  </a:lnTo>
                  <a:lnTo>
                    <a:pt x="1088698" y="1627216"/>
                  </a:lnTo>
                  <a:lnTo>
                    <a:pt x="1043498" y="1638426"/>
                  </a:lnTo>
                  <a:lnTo>
                    <a:pt x="997373" y="1647267"/>
                  </a:lnTo>
                  <a:lnTo>
                    <a:pt x="950394" y="1653668"/>
                  </a:lnTo>
                  <a:lnTo>
                    <a:pt x="902634" y="1657561"/>
                  </a:lnTo>
                  <a:lnTo>
                    <a:pt x="854163" y="1658874"/>
                  </a:lnTo>
                  <a:lnTo>
                    <a:pt x="805693" y="1657561"/>
                  </a:lnTo>
                  <a:lnTo>
                    <a:pt x="757932" y="1653668"/>
                  </a:lnTo>
                  <a:lnTo>
                    <a:pt x="710953" y="1647267"/>
                  </a:lnTo>
                  <a:lnTo>
                    <a:pt x="664827" y="1638426"/>
                  </a:lnTo>
                  <a:lnTo>
                    <a:pt x="619627" y="1627216"/>
                  </a:lnTo>
                  <a:lnTo>
                    <a:pt x="575424" y="1613706"/>
                  </a:lnTo>
                  <a:lnTo>
                    <a:pt x="532292" y="1597968"/>
                  </a:lnTo>
                  <a:lnTo>
                    <a:pt x="490301" y="1580070"/>
                  </a:lnTo>
                  <a:lnTo>
                    <a:pt x="449525" y="1560083"/>
                  </a:lnTo>
                  <a:lnTo>
                    <a:pt x="410035" y="1538076"/>
                  </a:lnTo>
                  <a:lnTo>
                    <a:pt x="371903" y="1514121"/>
                  </a:lnTo>
                  <a:lnTo>
                    <a:pt x="335201" y="1488286"/>
                  </a:lnTo>
                  <a:lnTo>
                    <a:pt x="300002" y="1460643"/>
                  </a:lnTo>
                  <a:lnTo>
                    <a:pt x="266378" y="1431260"/>
                  </a:lnTo>
                  <a:lnTo>
                    <a:pt x="234400" y="1400208"/>
                  </a:lnTo>
                  <a:lnTo>
                    <a:pt x="204141" y="1367557"/>
                  </a:lnTo>
                  <a:lnTo>
                    <a:pt x="175673" y="1333377"/>
                  </a:lnTo>
                  <a:lnTo>
                    <a:pt x="149068" y="1297738"/>
                  </a:lnTo>
                  <a:lnTo>
                    <a:pt x="124399" y="1260710"/>
                  </a:lnTo>
                  <a:lnTo>
                    <a:pt x="101736" y="1222363"/>
                  </a:lnTo>
                  <a:lnTo>
                    <a:pt x="81153" y="1182767"/>
                  </a:lnTo>
                  <a:lnTo>
                    <a:pt x="62722" y="1141992"/>
                  </a:lnTo>
                  <a:lnTo>
                    <a:pt x="46514" y="1100108"/>
                  </a:lnTo>
                  <a:lnTo>
                    <a:pt x="32602" y="1057185"/>
                  </a:lnTo>
                  <a:lnTo>
                    <a:pt x="21057" y="1013293"/>
                  </a:lnTo>
                  <a:lnTo>
                    <a:pt x="11953" y="968502"/>
                  </a:lnTo>
                  <a:lnTo>
                    <a:pt x="5360" y="922882"/>
                  </a:lnTo>
                  <a:lnTo>
                    <a:pt x="1352" y="876504"/>
                  </a:lnTo>
                  <a:lnTo>
                    <a:pt x="0" y="8294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12519" y="5064505"/>
            <a:ext cx="2437765" cy="1240790"/>
            <a:chOff x="1112519" y="5064505"/>
            <a:chExt cx="2437765" cy="1240790"/>
          </a:xfrm>
        </p:grpSpPr>
        <p:sp>
          <p:nvSpPr>
            <p:cNvPr id="13" name="object 13"/>
            <p:cNvSpPr/>
            <p:nvPr/>
          </p:nvSpPr>
          <p:spPr>
            <a:xfrm>
              <a:off x="1125219" y="5077205"/>
              <a:ext cx="2412365" cy="1215390"/>
            </a:xfrm>
            <a:custGeom>
              <a:avLst/>
              <a:gdLst/>
              <a:ahLst/>
              <a:cxnLst/>
              <a:rect l="l" t="t" r="r" b="b"/>
              <a:pathLst>
                <a:path w="2412365" h="1215389">
                  <a:moveTo>
                    <a:pt x="2412238" y="0"/>
                  </a:moveTo>
                  <a:lnTo>
                    <a:pt x="607568" y="0"/>
                  </a:lnTo>
                  <a:lnTo>
                    <a:pt x="0" y="607606"/>
                  </a:lnTo>
                  <a:lnTo>
                    <a:pt x="607568" y="1215199"/>
                  </a:lnTo>
                  <a:lnTo>
                    <a:pt x="2412238" y="1215199"/>
                  </a:lnTo>
                  <a:lnTo>
                    <a:pt x="2412238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219" y="5077205"/>
              <a:ext cx="2412365" cy="1215390"/>
            </a:xfrm>
            <a:custGeom>
              <a:avLst/>
              <a:gdLst/>
              <a:ahLst/>
              <a:cxnLst/>
              <a:rect l="l" t="t" r="r" b="b"/>
              <a:pathLst>
                <a:path w="2412365" h="1215389">
                  <a:moveTo>
                    <a:pt x="2412238" y="1215199"/>
                  </a:moveTo>
                  <a:lnTo>
                    <a:pt x="607568" y="1215199"/>
                  </a:lnTo>
                  <a:lnTo>
                    <a:pt x="0" y="607606"/>
                  </a:lnTo>
                  <a:lnTo>
                    <a:pt x="607568" y="0"/>
                  </a:lnTo>
                  <a:lnTo>
                    <a:pt x="2412238" y="0"/>
                  </a:lnTo>
                  <a:lnTo>
                    <a:pt x="2412238" y="121519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82748" y="5409438"/>
            <a:ext cx="1050925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95"/>
              </a:spcBef>
            </a:pPr>
            <a:r>
              <a:rPr sz="1200" spc="-5" dirty="0">
                <a:latin typeface="Times New Roman"/>
                <a:cs typeface="Times New Roman"/>
              </a:rPr>
              <a:t>Н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ие  </a:t>
            </a:r>
            <a:r>
              <a:rPr sz="1200" spc="-5" dirty="0">
                <a:latin typeface="Times New Roman"/>
                <a:cs typeface="Times New Roman"/>
              </a:rPr>
              <a:t>требованиям  безопасности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7264" y="4779137"/>
            <a:ext cx="1900136" cy="1774064"/>
            <a:chOff x="157264" y="4779136"/>
            <a:chExt cx="1936114" cy="1811655"/>
          </a:xfrm>
        </p:grpSpPr>
        <p:sp>
          <p:nvSpPr>
            <p:cNvPr id="17" name="object 17"/>
            <p:cNvSpPr/>
            <p:nvPr/>
          </p:nvSpPr>
          <p:spPr>
            <a:xfrm>
              <a:off x="169964" y="4791836"/>
              <a:ext cx="1910549" cy="1785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964" y="4791836"/>
              <a:ext cx="1910714" cy="1786255"/>
            </a:xfrm>
            <a:custGeom>
              <a:avLst/>
              <a:gdLst/>
              <a:ahLst/>
              <a:cxnLst/>
              <a:rect l="l" t="t" r="r" b="b"/>
              <a:pathLst>
                <a:path w="1910714" h="1786254">
                  <a:moveTo>
                    <a:pt x="0" y="892975"/>
                  </a:moveTo>
                  <a:lnTo>
                    <a:pt x="1242" y="847022"/>
                  </a:lnTo>
                  <a:lnTo>
                    <a:pt x="4931" y="801673"/>
                  </a:lnTo>
                  <a:lnTo>
                    <a:pt x="11006" y="756983"/>
                  </a:lnTo>
                  <a:lnTo>
                    <a:pt x="19406" y="713008"/>
                  </a:lnTo>
                  <a:lnTo>
                    <a:pt x="30073" y="669805"/>
                  </a:lnTo>
                  <a:lnTo>
                    <a:pt x="42945" y="627430"/>
                  </a:lnTo>
                  <a:lnTo>
                    <a:pt x="57963" y="585939"/>
                  </a:lnTo>
                  <a:lnTo>
                    <a:pt x="75067" y="545387"/>
                  </a:lnTo>
                  <a:lnTo>
                    <a:pt x="94196" y="505832"/>
                  </a:lnTo>
                  <a:lnTo>
                    <a:pt x="115292" y="467329"/>
                  </a:lnTo>
                  <a:lnTo>
                    <a:pt x="138293" y="429933"/>
                  </a:lnTo>
                  <a:lnTo>
                    <a:pt x="163140" y="393703"/>
                  </a:lnTo>
                  <a:lnTo>
                    <a:pt x="189772" y="358692"/>
                  </a:lnTo>
                  <a:lnTo>
                    <a:pt x="218130" y="324958"/>
                  </a:lnTo>
                  <a:lnTo>
                    <a:pt x="248154" y="292557"/>
                  </a:lnTo>
                  <a:lnTo>
                    <a:pt x="279784" y="261545"/>
                  </a:lnTo>
                  <a:lnTo>
                    <a:pt x="312959" y="231977"/>
                  </a:lnTo>
                  <a:lnTo>
                    <a:pt x="347620" y="203911"/>
                  </a:lnTo>
                  <a:lnTo>
                    <a:pt x="383706" y="177401"/>
                  </a:lnTo>
                  <a:lnTo>
                    <a:pt x="421158" y="152505"/>
                  </a:lnTo>
                  <a:lnTo>
                    <a:pt x="459916" y="129278"/>
                  </a:lnTo>
                  <a:lnTo>
                    <a:pt x="499919" y="107776"/>
                  </a:lnTo>
                  <a:lnTo>
                    <a:pt x="541108" y="88056"/>
                  </a:lnTo>
                  <a:lnTo>
                    <a:pt x="583422" y="70174"/>
                  </a:lnTo>
                  <a:lnTo>
                    <a:pt x="626802" y="54185"/>
                  </a:lnTo>
                  <a:lnTo>
                    <a:pt x="671188" y="40146"/>
                  </a:lnTo>
                  <a:lnTo>
                    <a:pt x="716519" y="28113"/>
                  </a:lnTo>
                  <a:lnTo>
                    <a:pt x="762735" y="18141"/>
                  </a:lnTo>
                  <a:lnTo>
                    <a:pt x="809777" y="10289"/>
                  </a:lnTo>
                  <a:lnTo>
                    <a:pt x="857584" y="4610"/>
                  </a:lnTo>
                  <a:lnTo>
                    <a:pt x="906097" y="1161"/>
                  </a:lnTo>
                  <a:lnTo>
                    <a:pt x="955255" y="0"/>
                  </a:lnTo>
                  <a:lnTo>
                    <a:pt x="1004412" y="1161"/>
                  </a:lnTo>
                  <a:lnTo>
                    <a:pt x="1052923" y="4610"/>
                  </a:lnTo>
                  <a:lnTo>
                    <a:pt x="1100729" y="10289"/>
                  </a:lnTo>
                  <a:lnTo>
                    <a:pt x="1147770" y="18141"/>
                  </a:lnTo>
                  <a:lnTo>
                    <a:pt x="1193986" y="28113"/>
                  </a:lnTo>
                  <a:lnTo>
                    <a:pt x="1239317" y="40146"/>
                  </a:lnTo>
                  <a:lnTo>
                    <a:pt x="1283703" y="54185"/>
                  </a:lnTo>
                  <a:lnTo>
                    <a:pt x="1327084" y="70174"/>
                  </a:lnTo>
                  <a:lnTo>
                    <a:pt x="1369399" y="88056"/>
                  </a:lnTo>
                  <a:lnTo>
                    <a:pt x="1410589" y="107776"/>
                  </a:lnTo>
                  <a:lnTo>
                    <a:pt x="1450594" y="129278"/>
                  </a:lnTo>
                  <a:lnTo>
                    <a:pt x="1489353" y="152505"/>
                  </a:lnTo>
                  <a:lnTo>
                    <a:pt x="1526807" y="177401"/>
                  </a:lnTo>
                  <a:lnTo>
                    <a:pt x="1562896" y="203911"/>
                  </a:lnTo>
                  <a:lnTo>
                    <a:pt x="1597559" y="231977"/>
                  </a:lnTo>
                  <a:lnTo>
                    <a:pt x="1630737" y="261545"/>
                  </a:lnTo>
                  <a:lnTo>
                    <a:pt x="1662369" y="292557"/>
                  </a:lnTo>
                  <a:lnTo>
                    <a:pt x="1692395" y="324958"/>
                  </a:lnTo>
                  <a:lnTo>
                    <a:pt x="1720756" y="358692"/>
                  </a:lnTo>
                  <a:lnTo>
                    <a:pt x="1747391" y="393703"/>
                  </a:lnTo>
                  <a:lnTo>
                    <a:pt x="1772240" y="429933"/>
                  </a:lnTo>
                  <a:lnTo>
                    <a:pt x="1795243" y="467329"/>
                  </a:lnTo>
                  <a:lnTo>
                    <a:pt x="1816341" y="505832"/>
                  </a:lnTo>
                  <a:lnTo>
                    <a:pt x="1835473" y="545387"/>
                  </a:lnTo>
                  <a:lnTo>
                    <a:pt x="1852578" y="585939"/>
                  </a:lnTo>
                  <a:lnTo>
                    <a:pt x="1867598" y="627430"/>
                  </a:lnTo>
                  <a:lnTo>
                    <a:pt x="1880472" y="669805"/>
                  </a:lnTo>
                  <a:lnTo>
                    <a:pt x="1891140" y="713008"/>
                  </a:lnTo>
                  <a:lnTo>
                    <a:pt x="1899541" y="756983"/>
                  </a:lnTo>
                  <a:lnTo>
                    <a:pt x="1905617" y="801673"/>
                  </a:lnTo>
                  <a:lnTo>
                    <a:pt x="1909306" y="847022"/>
                  </a:lnTo>
                  <a:lnTo>
                    <a:pt x="1910549" y="892975"/>
                  </a:lnTo>
                  <a:lnTo>
                    <a:pt x="1909306" y="938926"/>
                  </a:lnTo>
                  <a:lnTo>
                    <a:pt x="1905617" y="984274"/>
                  </a:lnTo>
                  <a:lnTo>
                    <a:pt x="1899541" y="1028963"/>
                  </a:lnTo>
                  <a:lnTo>
                    <a:pt x="1891140" y="1072936"/>
                  </a:lnTo>
                  <a:lnTo>
                    <a:pt x="1880472" y="1116138"/>
                  </a:lnTo>
                  <a:lnTo>
                    <a:pt x="1867598" y="1158512"/>
                  </a:lnTo>
                  <a:lnTo>
                    <a:pt x="1852578" y="1200002"/>
                  </a:lnTo>
                  <a:lnTo>
                    <a:pt x="1835473" y="1240553"/>
                  </a:lnTo>
                  <a:lnTo>
                    <a:pt x="1816341" y="1280107"/>
                  </a:lnTo>
                  <a:lnTo>
                    <a:pt x="1795243" y="1318609"/>
                  </a:lnTo>
                  <a:lnTo>
                    <a:pt x="1772240" y="1356003"/>
                  </a:lnTo>
                  <a:lnTo>
                    <a:pt x="1747391" y="1392233"/>
                  </a:lnTo>
                  <a:lnTo>
                    <a:pt x="1720756" y="1427242"/>
                  </a:lnTo>
                  <a:lnTo>
                    <a:pt x="1692395" y="1460975"/>
                  </a:lnTo>
                  <a:lnTo>
                    <a:pt x="1662369" y="1493375"/>
                  </a:lnTo>
                  <a:lnTo>
                    <a:pt x="1630737" y="1524387"/>
                  </a:lnTo>
                  <a:lnTo>
                    <a:pt x="1597559" y="1553954"/>
                  </a:lnTo>
                  <a:lnTo>
                    <a:pt x="1562896" y="1582019"/>
                  </a:lnTo>
                  <a:lnTo>
                    <a:pt x="1526807" y="1608528"/>
                  </a:lnTo>
                  <a:lnTo>
                    <a:pt x="1489353" y="1633424"/>
                  </a:lnTo>
                  <a:lnTo>
                    <a:pt x="1450594" y="1656650"/>
                  </a:lnTo>
                  <a:lnTo>
                    <a:pt x="1410589" y="1678151"/>
                  </a:lnTo>
                  <a:lnTo>
                    <a:pt x="1369399" y="1697870"/>
                  </a:lnTo>
                  <a:lnTo>
                    <a:pt x="1327084" y="1715752"/>
                  </a:lnTo>
                  <a:lnTo>
                    <a:pt x="1283703" y="1731741"/>
                  </a:lnTo>
                  <a:lnTo>
                    <a:pt x="1239317" y="1745779"/>
                  </a:lnTo>
                  <a:lnTo>
                    <a:pt x="1193986" y="1757812"/>
                  </a:lnTo>
                  <a:lnTo>
                    <a:pt x="1147770" y="1767783"/>
                  </a:lnTo>
                  <a:lnTo>
                    <a:pt x="1100729" y="1775636"/>
                  </a:lnTo>
                  <a:lnTo>
                    <a:pt x="1052923" y="1781314"/>
                  </a:lnTo>
                  <a:lnTo>
                    <a:pt x="1004412" y="1784762"/>
                  </a:lnTo>
                  <a:lnTo>
                    <a:pt x="955255" y="1785924"/>
                  </a:lnTo>
                  <a:lnTo>
                    <a:pt x="906097" y="1784762"/>
                  </a:lnTo>
                  <a:lnTo>
                    <a:pt x="857584" y="1781314"/>
                  </a:lnTo>
                  <a:lnTo>
                    <a:pt x="809777" y="1775636"/>
                  </a:lnTo>
                  <a:lnTo>
                    <a:pt x="762735" y="1767783"/>
                  </a:lnTo>
                  <a:lnTo>
                    <a:pt x="716519" y="1757812"/>
                  </a:lnTo>
                  <a:lnTo>
                    <a:pt x="671188" y="1745779"/>
                  </a:lnTo>
                  <a:lnTo>
                    <a:pt x="626802" y="1731741"/>
                  </a:lnTo>
                  <a:lnTo>
                    <a:pt x="583422" y="1715752"/>
                  </a:lnTo>
                  <a:lnTo>
                    <a:pt x="541108" y="1697870"/>
                  </a:lnTo>
                  <a:lnTo>
                    <a:pt x="499919" y="1678151"/>
                  </a:lnTo>
                  <a:lnTo>
                    <a:pt x="459916" y="1656650"/>
                  </a:lnTo>
                  <a:lnTo>
                    <a:pt x="421158" y="1633424"/>
                  </a:lnTo>
                  <a:lnTo>
                    <a:pt x="383706" y="1608528"/>
                  </a:lnTo>
                  <a:lnTo>
                    <a:pt x="347620" y="1582019"/>
                  </a:lnTo>
                  <a:lnTo>
                    <a:pt x="312959" y="1553954"/>
                  </a:lnTo>
                  <a:lnTo>
                    <a:pt x="279784" y="1524387"/>
                  </a:lnTo>
                  <a:lnTo>
                    <a:pt x="248154" y="1493375"/>
                  </a:lnTo>
                  <a:lnTo>
                    <a:pt x="218130" y="1460975"/>
                  </a:lnTo>
                  <a:lnTo>
                    <a:pt x="189772" y="1427242"/>
                  </a:lnTo>
                  <a:lnTo>
                    <a:pt x="163140" y="1392233"/>
                  </a:lnTo>
                  <a:lnTo>
                    <a:pt x="138293" y="1356003"/>
                  </a:lnTo>
                  <a:lnTo>
                    <a:pt x="115292" y="1318609"/>
                  </a:lnTo>
                  <a:lnTo>
                    <a:pt x="94196" y="1280107"/>
                  </a:lnTo>
                  <a:lnTo>
                    <a:pt x="75067" y="1240553"/>
                  </a:lnTo>
                  <a:lnTo>
                    <a:pt x="57963" y="1200002"/>
                  </a:lnTo>
                  <a:lnTo>
                    <a:pt x="42945" y="1158512"/>
                  </a:lnTo>
                  <a:lnTo>
                    <a:pt x="30073" y="1116138"/>
                  </a:lnTo>
                  <a:lnTo>
                    <a:pt x="19406" y="1072936"/>
                  </a:lnTo>
                  <a:lnTo>
                    <a:pt x="11006" y="1028963"/>
                  </a:lnTo>
                  <a:lnTo>
                    <a:pt x="4931" y="984274"/>
                  </a:lnTo>
                  <a:lnTo>
                    <a:pt x="1242" y="938926"/>
                  </a:lnTo>
                  <a:lnTo>
                    <a:pt x="0" y="8929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18894" y="3056254"/>
            <a:ext cx="2258060" cy="1278255"/>
            <a:chOff x="1318894" y="3056254"/>
            <a:chExt cx="2258060" cy="1278255"/>
          </a:xfrm>
        </p:grpSpPr>
        <p:sp>
          <p:nvSpPr>
            <p:cNvPr id="20" name="object 20"/>
            <p:cNvSpPr/>
            <p:nvPr/>
          </p:nvSpPr>
          <p:spPr>
            <a:xfrm>
              <a:off x="1331594" y="3068954"/>
              <a:ext cx="2232660" cy="1252855"/>
            </a:xfrm>
            <a:custGeom>
              <a:avLst/>
              <a:gdLst/>
              <a:ahLst/>
              <a:cxnLst/>
              <a:rect l="l" t="t" r="r" b="b"/>
              <a:pathLst>
                <a:path w="2232660" h="1252854">
                  <a:moveTo>
                    <a:pt x="2232406" y="0"/>
                  </a:moveTo>
                  <a:lnTo>
                    <a:pt x="626237" y="0"/>
                  </a:lnTo>
                  <a:lnTo>
                    <a:pt x="0" y="626237"/>
                  </a:lnTo>
                  <a:lnTo>
                    <a:pt x="626237" y="1252347"/>
                  </a:lnTo>
                  <a:lnTo>
                    <a:pt x="2232406" y="1252347"/>
                  </a:lnTo>
                  <a:lnTo>
                    <a:pt x="2232406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1594" y="3068954"/>
              <a:ext cx="2232660" cy="1252855"/>
            </a:xfrm>
            <a:custGeom>
              <a:avLst/>
              <a:gdLst/>
              <a:ahLst/>
              <a:cxnLst/>
              <a:rect l="l" t="t" r="r" b="b"/>
              <a:pathLst>
                <a:path w="2232660" h="1252854">
                  <a:moveTo>
                    <a:pt x="2232406" y="1252347"/>
                  </a:moveTo>
                  <a:lnTo>
                    <a:pt x="626237" y="1252347"/>
                  </a:lnTo>
                  <a:lnTo>
                    <a:pt x="0" y="626237"/>
                  </a:lnTo>
                  <a:lnTo>
                    <a:pt x="626237" y="0"/>
                  </a:lnTo>
                  <a:lnTo>
                    <a:pt x="2232406" y="0"/>
                  </a:lnTo>
                  <a:lnTo>
                    <a:pt x="2232406" y="12523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07514" y="3419347"/>
            <a:ext cx="1259840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295"/>
              </a:spcBef>
            </a:pPr>
            <a:r>
              <a:rPr sz="1200" spc="-10" dirty="0">
                <a:latin typeface="Times New Roman"/>
                <a:cs typeface="Times New Roman"/>
              </a:rPr>
              <a:t>Необходимость  </a:t>
            </a:r>
            <a:r>
              <a:rPr sz="1200" spc="-5" dirty="0">
                <a:latin typeface="Times New Roman"/>
                <a:cs typeface="Times New Roman"/>
              </a:rPr>
              <a:t>повышения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уровня  комфортности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6115" y="2930144"/>
            <a:ext cx="1854835" cy="1688464"/>
            <a:chOff x="266115" y="2930144"/>
            <a:chExt cx="1854835" cy="1688464"/>
          </a:xfrm>
        </p:grpSpPr>
        <p:sp>
          <p:nvSpPr>
            <p:cNvPr id="24" name="object 24"/>
            <p:cNvSpPr/>
            <p:nvPr/>
          </p:nvSpPr>
          <p:spPr>
            <a:xfrm>
              <a:off x="278815" y="2942844"/>
              <a:ext cx="1829384" cy="16625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8815" y="2942844"/>
              <a:ext cx="1829435" cy="1663064"/>
            </a:xfrm>
            <a:custGeom>
              <a:avLst/>
              <a:gdLst/>
              <a:ahLst/>
              <a:cxnLst/>
              <a:rect l="l" t="t" r="r" b="b"/>
              <a:pathLst>
                <a:path w="1829435" h="1663064">
                  <a:moveTo>
                    <a:pt x="0" y="831214"/>
                  </a:moveTo>
                  <a:lnTo>
                    <a:pt x="1353" y="785605"/>
                  </a:lnTo>
                  <a:lnTo>
                    <a:pt x="5367" y="740638"/>
                  </a:lnTo>
                  <a:lnTo>
                    <a:pt x="11971" y="696378"/>
                  </a:lnTo>
                  <a:lnTo>
                    <a:pt x="21097" y="652888"/>
                  </a:lnTo>
                  <a:lnTo>
                    <a:pt x="32673" y="610232"/>
                  </a:lnTo>
                  <a:lnTo>
                    <a:pt x="46631" y="568472"/>
                  </a:lnTo>
                  <a:lnTo>
                    <a:pt x="62901" y="527672"/>
                  </a:lnTo>
                  <a:lnTo>
                    <a:pt x="81413" y="487896"/>
                  </a:lnTo>
                  <a:lnTo>
                    <a:pt x="102096" y="449207"/>
                  </a:lnTo>
                  <a:lnTo>
                    <a:pt x="124882" y="411668"/>
                  </a:lnTo>
                  <a:lnTo>
                    <a:pt x="149701" y="375342"/>
                  </a:lnTo>
                  <a:lnTo>
                    <a:pt x="176483" y="340293"/>
                  </a:lnTo>
                  <a:lnTo>
                    <a:pt x="205158" y="306585"/>
                  </a:lnTo>
                  <a:lnTo>
                    <a:pt x="235656" y="274280"/>
                  </a:lnTo>
                  <a:lnTo>
                    <a:pt x="267908" y="243443"/>
                  </a:lnTo>
                  <a:lnTo>
                    <a:pt x="301843" y="214135"/>
                  </a:lnTo>
                  <a:lnTo>
                    <a:pt x="337393" y="186422"/>
                  </a:lnTo>
                  <a:lnTo>
                    <a:pt x="374487" y="160365"/>
                  </a:lnTo>
                  <a:lnTo>
                    <a:pt x="413056" y="136029"/>
                  </a:lnTo>
                  <a:lnTo>
                    <a:pt x="453030" y="113476"/>
                  </a:lnTo>
                  <a:lnTo>
                    <a:pt x="494339" y="92771"/>
                  </a:lnTo>
                  <a:lnTo>
                    <a:pt x="536913" y="73976"/>
                  </a:lnTo>
                  <a:lnTo>
                    <a:pt x="580683" y="57155"/>
                  </a:lnTo>
                  <a:lnTo>
                    <a:pt x="625579" y="42372"/>
                  </a:lnTo>
                  <a:lnTo>
                    <a:pt x="671531" y="29689"/>
                  </a:lnTo>
                  <a:lnTo>
                    <a:pt x="718469" y="19170"/>
                  </a:lnTo>
                  <a:lnTo>
                    <a:pt x="766324" y="10878"/>
                  </a:lnTo>
                  <a:lnTo>
                    <a:pt x="815026" y="4876"/>
                  </a:lnTo>
                  <a:lnTo>
                    <a:pt x="864505" y="1229"/>
                  </a:lnTo>
                  <a:lnTo>
                    <a:pt x="914692" y="0"/>
                  </a:lnTo>
                  <a:lnTo>
                    <a:pt x="964873" y="1229"/>
                  </a:lnTo>
                  <a:lnTo>
                    <a:pt x="1014348" y="4876"/>
                  </a:lnTo>
                  <a:lnTo>
                    <a:pt x="1063046" y="10878"/>
                  </a:lnTo>
                  <a:lnTo>
                    <a:pt x="1110898" y="19170"/>
                  </a:lnTo>
                  <a:lnTo>
                    <a:pt x="1157834" y="29689"/>
                  </a:lnTo>
                  <a:lnTo>
                    <a:pt x="1203785" y="42372"/>
                  </a:lnTo>
                  <a:lnTo>
                    <a:pt x="1248679" y="57155"/>
                  </a:lnTo>
                  <a:lnTo>
                    <a:pt x="1292448" y="73976"/>
                  </a:lnTo>
                  <a:lnTo>
                    <a:pt x="1335022" y="92771"/>
                  </a:lnTo>
                  <a:lnTo>
                    <a:pt x="1376330" y="113476"/>
                  </a:lnTo>
                  <a:lnTo>
                    <a:pt x="1416304" y="136029"/>
                  </a:lnTo>
                  <a:lnTo>
                    <a:pt x="1454874" y="160365"/>
                  </a:lnTo>
                  <a:lnTo>
                    <a:pt x="1491969" y="186422"/>
                  </a:lnTo>
                  <a:lnTo>
                    <a:pt x="1527520" y="214135"/>
                  </a:lnTo>
                  <a:lnTo>
                    <a:pt x="1561457" y="243443"/>
                  </a:lnTo>
                  <a:lnTo>
                    <a:pt x="1593710" y="274280"/>
                  </a:lnTo>
                  <a:lnTo>
                    <a:pt x="1624209" y="306585"/>
                  </a:lnTo>
                  <a:lnTo>
                    <a:pt x="1652886" y="340293"/>
                  </a:lnTo>
                  <a:lnTo>
                    <a:pt x="1679669" y="375342"/>
                  </a:lnTo>
                  <a:lnTo>
                    <a:pt x="1704490" y="411668"/>
                  </a:lnTo>
                  <a:lnTo>
                    <a:pt x="1727277" y="449207"/>
                  </a:lnTo>
                  <a:lnTo>
                    <a:pt x="1747963" y="487896"/>
                  </a:lnTo>
                  <a:lnTo>
                    <a:pt x="1766476" y="527672"/>
                  </a:lnTo>
                  <a:lnTo>
                    <a:pt x="1782747" y="568472"/>
                  </a:lnTo>
                  <a:lnTo>
                    <a:pt x="1796706" y="610232"/>
                  </a:lnTo>
                  <a:lnTo>
                    <a:pt x="1808284" y="652888"/>
                  </a:lnTo>
                  <a:lnTo>
                    <a:pt x="1817410" y="696378"/>
                  </a:lnTo>
                  <a:lnTo>
                    <a:pt x="1824016" y="740638"/>
                  </a:lnTo>
                  <a:lnTo>
                    <a:pt x="1828030" y="785605"/>
                  </a:lnTo>
                  <a:lnTo>
                    <a:pt x="1829384" y="831214"/>
                  </a:lnTo>
                  <a:lnTo>
                    <a:pt x="1828030" y="876825"/>
                  </a:lnTo>
                  <a:lnTo>
                    <a:pt x="1824016" y="921793"/>
                  </a:lnTo>
                  <a:lnTo>
                    <a:pt x="1817410" y="966055"/>
                  </a:lnTo>
                  <a:lnTo>
                    <a:pt x="1808284" y="1009547"/>
                  </a:lnTo>
                  <a:lnTo>
                    <a:pt x="1796706" y="1052207"/>
                  </a:lnTo>
                  <a:lnTo>
                    <a:pt x="1782747" y="1093970"/>
                  </a:lnTo>
                  <a:lnTo>
                    <a:pt x="1766476" y="1134774"/>
                  </a:lnTo>
                  <a:lnTo>
                    <a:pt x="1747963" y="1174555"/>
                  </a:lnTo>
                  <a:lnTo>
                    <a:pt x="1727277" y="1213250"/>
                  </a:lnTo>
                  <a:lnTo>
                    <a:pt x="1704490" y="1250794"/>
                  </a:lnTo>
                  <a:lnTo>
                    <a:pt x="1679669" y="1287126"/>
                  </a:lnTo>
                  <a:lnTo>
                    <a:pt x="1652886" y="1322180"/>
                  </a:lnTo>
                  <a:lnTo>
                    <a:pt x="1624209" y="1355895"/>
                  </a:lnTo>
                  <a:lnTo>
                    <a:pt x="1593710" y="1388206"/>
                  </a:lnTo>
                  <a:lnTo>
                    <a:pt x="1561457" y="1419050"/>
                  </a:lnTo>
                  <a:lnTo>
                    <a:pt x="1527520" y="1448364"/>
                  </a:lnTo>
                  <a:lnTo>
                    <a:pt x="1491969" y="1476084"/>
                  </a:lnTo>
                  <a:lnTo>
                    <a:pt x="1454874" y="1502146"/>
                  </a:lnTo>
                  <a:lnTo>
                    <a:pt x="1416304" y="1526489"/>
                  </a:lnTo>
                  <a:lnTo>
                    <a:pt x="1376330" y="1549047"/>
                  </a:lnTo>
                  <a:lnTo>
                    <a:pt x="1335022" y="1569757"/>
                  </a:lnTo>
                  <a:lnTo>
                    <a:pt x="1292448" y="1588557"/>
                  </a:lnTo>
                  <a:lnTo>
                    <a:pt x="1248679" y="1605383"/>
                  </a:lnTo>
                  <a:lnTo>
                    <a:pt x="1203785" y="1620171"/>
                  </a:lnTo>
                  <a:lnTo>
                    <a:pt x="1157834" y="1632858"/>
                  </a:lnTo>
                  <a:lnTo>
                    <a:pt x="1110898" y="1643380"/>
                  </a:lnTo>
                  <a:lnTo>
                    <a:pt x="1063046" y="1651675"/>
                  </a:lnTo>
                  <a:lnTo>
                    <a:pt x="1014348" y="1657678"/>
                  </a:lnTo>
                  <a:lnTo>
                    <a:pt x="964873" y="1661326"/>
                  </a:lnTo>
                  <a:lnTo>
                    <a:pt x="914692" y="1662556"/>
                  </a:lnTo>
                  <a:lnTo>
                    <a:pt x="864505" y="1661326"/>
                  </a:lnTo>
                  <a:lnTo>
                    <a:pt x="815026" y="1657678"/>
                  </a:lnTo>
                  <a:lnTo>
                    <a:pt x="766324" y="1651675"/>
                  </a:lnTo>
                  <a:lnTo>
                    <a:pt x="718469" y="1643380"/>
                  </a:lnTo>
                  <a:lnTo>
                    <a:pt x="671531" y="1632858"/>
                  </a:lnTo>
                  <a:lnTo>
                    <a:pt x="625579" y="1620171"/>
                  </a:lnTo>
                  <a:lnTo>
                    <a:pt x="580683" y="1605383"/>
                  </a:lnTo>
                  <a:lnTo>
                    <a:pt x="536913" y="1588557"/>
                  </a:lnTo>
                  <a:lnTo>
                    <a:pt x="494339" y="1569757"/>
                  </a:lnTo>
                  <a:lnTo>
                    <a:pt x="453030" y="1549047"/>
                  </a:lnTo>
                  <a:lnTo>
                    <a:pt x="413056" y="1526489"/>
                  </a:lnTo>
                  <a:lnTo>
                    <a:pt x="374487" y="1502146"/>
                  </a:lnTo>
                  <a:lnTo>
                    <a:pt x="337393" y="1476084"/>
                  </a:lnTo>
                  <a:lnTo>
                    <a:pt x="301843" y="1448364"/>
                  </a:lnTo>
                  <a:lnTo>
                    <a:pt x="267908" y="1419050"/>
                  </a:lnTo>
                  <a:lnTo>
                    <a:pt x="235656" y="1388206"/>
                  </a:lnTo>
                  <a:lnTo>
                    <a:pt x="205158" y="1355895"/>
                  </a:lnTo>
                  <a:lnTo>
                    <a:pt x="176483" y="1322180"/>
                  </a:lnTo>
                  <a:lnTo>
                    <a:pt x="149701" y="1287126"/>
                  </a:lnTo>
                  <a:lnTo>
                    <a:pt x="124882" y="1250794"/>
                  </a:lnTo>
                  <a:lnTo>
                    <a:pt x="102096" y="1213250"/>
                  </a:lnTo>
                  <a:lnTo>
                    <a:pt x="81413" y="1174555"/>
                  </a:lnTo>
                  <a:lnTo>
                    <a:pt x="62901" y="1134774"/>
                  </a:lnTo>
                  <a:lnTo>
                    <a:pt x="46631" y="1093970"/>
                  </a:lnTo>
                  <a:lnTo>
                    <a:pt x="32673" y="1052207"/>
                  </a:lnTo>
                  <a:lnTo>
                    <a:pt x="21097" y="1009547"/>
                  </a:lnTo>
                  <a:lnTo>
                    <a:pt x="11971" y="966055"/>
                  </a:lnTo>
                  <a:lnTo>
                    <a:pt x="5367" y="921793"/>
                  </a:lnTo>
                  <a:lnTo>
                    <a:pt x="1353" y="876825"/>
                  </a:lnTo>
                  <a:lnTo>
                    <a:pt x="0" y="83121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5" descr="C:\Users\SavelyevEA\Pictures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066800"/>
            <a:ext cx="3743325" cy="53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elyevEA\Desktop\Новая папка (4)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3634"/>
            <a:ext cx="9144000" cy="4881966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7721" y="203072"/>
            <a:ext cx="576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Нормативные </a:t>
            </a:r>
            <a:r>
              <a:rPr sz="1800" spc="-5" dirty="0"/>
              <a:t>правовые акты </a:t>
            </a:r>
            <a:r>
              <a:rPr sz="1800" dirty="0"/>
              <a:t>в </a:t>
            </a:r>
            <a:r>
              <a:rPr sz="1800" spc="-5" dirty="0"/>
              <a:t>рамках </a:t>
            </a:r>
            <a:r>
              <a:rPr sz="1800" dirty="0"/>
              <a:t>реализации</a:t>
            </a:r>
            <a:r>
              <a:rPr sz="1800" spc="-45" dirty="0"/>
              <a:t> </a:t>
            </a:r>
            <a:r>
              <a:rPr sz="1800" dirty="0"/>
              <a:t>проекта</a:t>
            </a:r>
          </a:p>
          <a:p>
            <a:pPr marL="6350" algn="ctr">
              <a:lnSpc>
                <a:spcPct val="100000"/>
              </a:lnSpc>
            </a:pPr>
            <a:r>
              <a:rPr sz="1800" spc="-5" dirty="0"/>
              <a:t>«Формирование </a:t>
            </a:r>
            <a:r>
              <a:rPr sz="1800" spc="-20" dirty="0"/>
              <a:t>комфортной </a:t>
            </a:r>
            <a:r>
              <a:rPr sz="1800" spc="-25" dirty="0"/>
              <a:t>городской</a:t>
            </a:r>
            <a:r>
              <a:rPr sz="1800" dirty="0"/>
              <a:t> </a:t>
            </a:r>
            <a:r>
              <a:rPr sz="1800" spc="-5" dirty="0"/>
              <a:t>среды»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1150797" y="980795"/>
            <a:ext cx="6624955" cy="430530"/>
          </a:xfrm>
          <a:prstGeom prst="rect">
            <a:avLst/>
          </a:prstGeom>
          <a:solidFill>
            <a:srgbClr val="5B64B0"/>
          </a:solidFill>
          <a:ln w="25400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800" spc="-5" dirty="0">
                <a:latin typeface="Times New Roman"/>
                <a:cs typeface="Times New Roman"/>
              </a:rPr>
              <a:t>Российская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71264" y="1402841"/>
            <a:ext cx="601980" cy="311150"/>
            <a:chOff x="4271264" y="1402841"/>
            <a:chExt cx="601980" cy="311150"/>
          </a:xfrm>
        </p:grpSpPr>
        <p:sp>
          <p:nvSpPr>
            <p:cNvPr id="8" name="object 8"/>
            <p:cNvSpPr/>
            <p:nvPr/>
          </p:nvSpPr>
          <p:spPr>
            <a:xfrm>
              <a:off x="4283964" y="1415541"/>
              <a:ext cx="576580" cy="285750"/>
            </a:xfrm>
            <a:custGeom>
              <a:avLst/>
              <a:gdLst/>
              <a:ahLst/>
              <a:cxnLst/>
              <a:rect l="l" t="t" r="r" b="b"/>
              <a:pathLst>
                <a:path w="576579" h="285750">
                  <a:moveTo>
                    <a:pt x="432053" y="0"/>
                  </a:moveTo>
                  <a:lnTo>
                    <a:pt x="144018" y="0"/>
                  </a:lnTo>
                  <a:lnTo>
                    <a:pt x="144018" y="142621"/>
                  </a:lnTo>
                  <a:lnTo>
                    <a:pt x="0" y="142621"/>
                  </a:lnTo>
                  <a:lnTo>
                    <a:pt x="288036" y="285242"/>
                  </a:lnTo>
                  <a:lnTo>
                    <a:pt x="576072" y="142621"/>
                  </a:lnTo>
                  <a:lnTo>
                    <a:pt x="432053" y="142621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5B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3964" y="1415541"/>
              <a:ext cx="576580" cy="285750"/>
            </a:xfrm>
            <a:custGeom>
              <a:avLst/>
              <a:gdLst/>
              <a:ahLst/>
              <a:cxnLst/>
              <a:rect l="l" t="t" r="r" b="b"/>
              <a:pathLst>
                <a:path w="576579" h="285750">
                  <a:moveTo>
                    <a:pt x="0" y="142621"/>
                  </a:moveTo>
                  <a:lnTo>
                    <a:pt x="144018" y="142621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142621"/>
                  </a:lnTo>
                  <a:lnTo>
                    <a:pt x="576072" y="142621"/>
                  </a:lnTo>
                  <a:lnTo>
                    <a:pt x="288036" y="285242"/>
                  </a:lnTo>
                  <a:lnTo>
                    <a:pt x="0" y="14262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5035" y="1700796"/>
            <a:ext cx="2592705" cy="936625"/>
          </a:xfrm>
          <a:prstGeom prst="rect">
            <a:avLst/>
          </a:prstGeom>
          <a:solidFill>
            <a:srgbClr val="5B64B0"/>
          </a:solidFill>
          <a:ln w="25400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800" dirty="0">
                <a:latin typeface="Times New Roman"/>
                <a:cs typeface="Times New Roman"/>
              </a:rPr>
              <a:t>Приказ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Минстроя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России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от</a:t>
            </a:r>
            <a:r>
              <a:rPr sz="800" dirty="0">
                <a:latin typeface="Times New Roman"/>
                <a:cs typeface="Times New Roman"/>
              </a:rPr>
              <a:t> 21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февраля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2017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года</a:t>
            </a:r>
            <a:endParaRPr sz="800" dirty="0">
              <a:latin typeface="Times New Roman"/>
              <a:cs typeface="Times New Roman"/>
            </a:endParaRPr>
          </a:p>
          <a:p>
            <a:pPr marL="149860" marR="144145" indent="635" algn="ctr">
              <a:lnSpc>
                <a:spcPct val="100000"/>
              </a:lnSpc>
            </a:pPr>
            <a:r>
              <a:rPr sz="800" dirty="0">
                <a:latin typeface="Times New Roman"/>
                <a:cs typeface="Times New Roman"/>
              </a:rPr>
              <a:t>№114/пр </a:t>
            </a:r>
            <a:r>
              <a:rPr sz="800" spc="-10" dirty="0">
                <a:latin typeface="Times New Roman"/>
                <a:cs typeface="Times New Roman"/>
              </a:rPr>
              <a:t>«Об </a:t>
            </a:r>
            <a:r>
              <a:rPr sz="800" spc="-5" dirty="0">
                <a:latin typeface="Times New Roman"/>
                <a:cs typeface="Times New Roman"/>
              </a:rPr>
              <a:t>утверждении методических  рекомендаций по подготовке государственных  (муниципальных) программ формирования  современной городской </a:t>
            </a:r>
            <a:r>
              <a:rPr sz="800" dirty="0">
                <a:latin typeface="Times New Roman"/>
                <a:cs typeface="Times New Roman"/>
              </a:rPr>
              <a:t>среды в рамках </a:t>
            </a:r>
            <a:r>
              <a:rPr sz="800" spc="-5" dirty="0">
                <a:latin typeface="Times New Roman"/>
                <a:cs typeface="Times New Roman"/>
              </a:rPr>
              <a:t>реализации  приоритетного проекта «Формирование комфортной  городской </a:t>
            </a:r>
            <a:r>
              <a:rPr sz="800" dirty="0">
                <a:latin typeface="Times New Roman"/>
                <a:cs typeface="Times New Roman"/>
              </a:rPr>
              <a:t>среды» </a:t>
            </a:r>
            <a:r>
              <a:rPr sz="800" spc="-5" dirty="0">
                <a:latin typeface="Times New Roman"/>
                <a:cs typeface="Times New Roman"/>
              </a:rPr>
              <a:t>на </a:t>
            </a:r>
            <a:r>
              <a:rPr sz="800" dirty="0">
                <a:latin typeface="Times New Roman"/>
                <a:cs typeface="Times New Roman"/>
              </a:rPr>
              <a:t>2017</a:t>
            </a:r>
            <a:r>
              <a:rPr sz="800" spc="-10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год».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9855" y="1700796"/>
            <a:ext cx="2880360" cy="936625"/>
          </a:xfrm>
          <a:prstGeom prst="rect">
            <a:avLst/>
          </a:prstGeom>
          <a:solidFill>
            <a:srgbClr val="5B64B0"/>
          </a:solidFill>
          <a:ln w="25400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7790" marR="90805" algn="ctr">
              <a:lnSpc>
                <a:spcPct val="100000"/>
              </a:lnSpc>
              <a:spcBef>
                <a:spcPts val="295"/>
              </a:spcBef>
            </a:pPr>
            <a:r>
              <a:rPr sz="800" dirty="0">
                <a:latin typeface="Times New Roman"/>
                <a:cs typeface="Times New Roman"/>
              </a:rPr>
              <a:t>Приказ </a:t>
            </a:r>
            <a:r>
              <a:rPr sz="800" spc="-5" dirty="0">
                <a:latin typeface="Times New Roman"/>
                <a:cs typeface="Times New Roman"/>
              </a:rPr>
              <a:t>Минстроя России от </a:t>
            </a:r>
            <a:r>
              <a:rPr sz="800" dirty="0">
                <a:latin typeface="Times New Roman"/>
                <a:cs typeface="Times New Roman"/>
              </a:rPr>
              <a:t>06.04.2017г. № 691/пр </a:t>
            </a:r>
            <a:r>
              <a:rPr sz="800" spc="-10" dirty="0">
                <a:latin typeface="Times New Roman"/>
                <a:cs typeface="Times New Roman"/>
              </a:rPr>
              <a:t>«Об  </a:t>
            </a:r>
            <a:r>
              <a:rPr sz="800" spc="-5" dirty="0">
                <a:latin typeface="Times New Roman"/>
                <a:cs typeface="Times New Roman"/>
              </a:rPr>
              <a:t>утверждении методических рекомендаций по подготовке  государственных программ субъектов российской федерации  </a:t>
            </a:r>
            <a:r>
              <a:rPr sz="800" dirty="0">
                <a:latin typeface="Times New Roman"/>
                <a:cs typeface="Times New Roman"/>
              </a:rPr>
              <a:t>и </a:t>
            </a:r>
            <a:r>
              <a:rPr sz="800" spc="-5" dirty="0">
                <a:latin typeface="Times New Roman"/>
                <a:cs typeface="Times New Roman"/>
              </a:rPr>
              <a:t>муниципальных программ формирования современной  городской </a:t>
            </a:r>
            <a:r>
              <a:rPr sz="800" dirty="0">
                <a:latin typeface="Times New Roman"/>
                <a:cs typeface="Times New Roman"/>
              </a:rPr>
              <a:t>среды в рамках </a:t>
            </a:r>
            <a:r>
              <a:rPr sz="800" spc="-5" dirty="0">
                <a:latin typeface="Times New Roman"/>
                <a:cs typeface="Times New Roman"/>
              </a:rPr>
              <a:t>реализации приоритетного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проекта</a:t>
            </a:r>
            <a:endParaRPr sz="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800" spc="-5" dirty="0">
                <a:latin typeface="Times New Roman"/>
                <a:cs typeface="Times New Roman"/>
              </a:rPr>
              <a:t>«Формирование комфортной городской </a:t>
            </a:r>
            <a:r>
              <a:rPr sz="800" dirty="0">
                <a:latin typeface="Times New Roman"/>
                <a:cs typeface="Times New Roman"/>
              </a:rPr>
              <a:t>среды« на 2018</a:t>
            </a:r>
            <a:r>
              <a:rPr sz="800" spc="-1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latin typeface="Times New Roman"/>
                <a:cs typeface="Times New Roman"/>
              </a:rPr>
              <a:t>2022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годы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5946" y="1700796"/>
            <a:ext cx="2520315" cy="936625"/>
          </a:xfrm>
          <a:prstGeom prst="rect">
            <a:avLst/>
          </a:prstGeom>
          <a:solidFill>
            <a:srgbClr val="5B64B0"/>
          </a:solidFill>
          <a:ln w="25400">
            <a:solidFill>
              <a:srgbClr val="385D8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Times New Roman"/>
                <a:cs typeface="Times New Roman"/>
              </a:rPr>
              <a:t>Приказ </a:t>
            </a:r>
            <a:r>
              <a:rPr sz="800" spc="-5" dirty="0">
                <a:latin typeface="Times New Roman"/>
                <a:cs typeface="Times New Roman"/>
              </a:rPr>
              <a:t>Минстроя России от 13.04.2017 </a:t>
            </a:r>
            <a:r>
              <a:rPr sz="800" dirty="0">
                <a:latin typeface="Times New Roman"/>
                <a:cs typeface="Times New Roman"/>
              </a:rPr>
              <a:t>№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711/пр</a:t>
            </a:r>
            <a:endParaRPr sz="800">
              <a:latin typeface="Times New Roman"/>
              <a:cs typeface="Times New Roman"/>
            </a:endParaRPr>
          </a:p>
          <a:p>
            <a:pPr marL="153670" marR="145415" algn="ctr">
              <a:lnSpc>
                <a:spcPct val="100000"/>
              </a:lnSpc>
            </a:pPr>
            <a:r>
              <a:rPr sz="800" spc="-10" dirty="0">
                <a:latin typeface="Times New Roman"/>
                <a:cs typeface="Times New Roman"/>
              </a:rPr>
              <a:t>«Об </a:t>
            </a:r>
            <a:r>
              <a:rPr sz="800" spc="-5" dirty="0">
                <a:latin typeface="Times New Roman"/>
                <a:cs typeface="Times New Roman"/>
              </a:rPr>
              <a:t>утверждении методических рекомендаций для  подготовки </a:t>
            </a:r>
            <a:r>
              <a:rPr sz="800" dirty="0">
                <a:latin typeface="Times New Roman"/>
                <a:cs typeface="Times New Roman"/>
              </a:rPr>
              <a:t>правил </a:t>
            </a:r>
            <a:r>
              <a:rPr sz="800" spc="-5" dirty="0">
                <a:latin typeface="Times New Roman"/>
                <a:cs typeface="Times New Roman"/>
              </a:rPr>
              <a:t>благоустройства территорий  поселений, городских округов, внутригородских  </a:t>
            </a:r>
            <a:r>
              <a:rPr sz="800" dirty="0">
                <a:latin typeface="Times New Roman"/>
                <a:cs typeface="Times New Roman"/>
              </a:rPr>
              <a:t>районов»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0208" y="2761272"/>
            <a:ext cx="6774180" cy="369332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ОРЕНБУРГСКАЯ ОБЛАСТЬ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05934" y="3220973"/>
            <a:ext cx="609600" cy="339725"/>
            <a:chOff x="4305934" y="3220973"/>
            <a:chExt cx="609600" cy="339725"/>
          </a:xfrm>
        </p:grpSpPr>
        <p:sp>
          <p:nvSpPr>
            <p:cNvPr id="15" name="object 15"/>
            <p:cNvSpPr/>
            <p:nvPr/>
          </p:nvSpPr>
          <p:spPr>
            <a:xfrm>
              <a:off x="4318634" y="3233673"/>
              <a:ext cx="584200" cy="314325"/>
            </a:xfrm>
            <a:custGeom>
              <a:avLst/>
              <a:gdLst/>
              <a:ahLst/>
              <a:cxnLst/>
              <a:rect l="l" t="t" r="r" b="b"/>
              <a:pathLst>
                <a:path w="584200" h="314325">
                  <a:moveTo>
                    <a:pt x="438023" y="0"/>
                  </a:moveTo>
                  <a:lnTo>
                    <a:pt x="145923" y="0"/>
                  </a:lnTo>
                  <a:lnTo>
                    <a:pt x="145923" y="156972"/>
                  </a:lnTo>
                  <a:lnTo>
                    <a:pt x="0" y="156972"/>
                  </a:lnTo>
                  <a:lnTo>
                    <a:pt x="291973" y="313943"/>
                  </a:lnTo>
                  <a:lnTo>
                    <a:pt x="583945" y="156972"/>
                  </a:lnTo>
                  <a:lnTo>
                    <a:pt x="438023" y="156972"/>
                  </a:lnTo>
                  <a:lnTo>
                    <a:pt x="4380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8634" y="3233673"/>
              <a:ext cx="584200" cy="314325"/>
            </a:xfrm>
            <a:custGeom>
              <a:avLst/>
              <a:gdLst/>
              <a:ahLst/>
              <a:cxnLst/>
              <a:rect l="l" t="t" r="r" b="b"/>
              <a:pathLst>
                <a:path w="584200" h="314325">
                  <a:moveTo>
                    <a:pt x="0" y="156972"/>
                  </a:moveTo>
                  <a:lnTo>
                    <a:pt x="145923" y="156972"/>
                  </a:lnTo>
                  <a:lnTo>
                    <a:pt x="145923" y="0"/>
                  </a:lnTo>
                  <a:lnTo>
                    <a:pt x="438023" y="0"/>
                  </a:lnTo>
                  <a:lnTo>
                    <a:pt x="438023" y="156972"/>
                  </a:lnTo>
                  <a:lnTo>
                    <a:pt x="583945" y="156972"/>
                  </a:lnTo>
                  <a:lnTo>
                    <a:pt x="291973" y="313943"/>
                  </a:lnTo>
                  <a:lnTo>
                    <a:pt x="0" y="1569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1555" y="3575430"/>
            <a:ext cx="2448560" cy="900246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63830" marR="156845" algn="ctr">
              <a:lnSpc>
                <a:spcPct val="100000"/>
              </a:lnSpc>
            </a:pPr>
            <a:r>
              <a:rPr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Постановле</a:t>
            </a:r>
            <a:r>
              <a:rPr lang="ru-RU"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ние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Пра</a:t>
            </a:r>
            <a:r>
              <a:rPr lang="ru-RU"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вительства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Оренбургской области от 28.09.2017г. №696-пп «Об утверждении государственной программы «Формирование комфортной городской среды в Оренбургской области»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0785" y="3547745"/>
            <a:ext cx="2662555" cy="843821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96520" marR="88265" indent="635" algn="ctr">
              <a:lnSpc>
                <a:spcPct val="100000"/>
              </a:lnSpc>
              <a:spcBef>
                <a:spcPts val="660"/>
              </a:spcBef>
            </a:pPr>
            <a:r>
              <a:rPr sz="8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Постановление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lang="ru-RU"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авительства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Оренбургской области  от 20.06.2016г. №430-п «Об утверждении правил </a:t>
            </a:r>
            <a:r>
              <a:rPr lang="ru-RU" sz="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предотсавления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и распределения субсидий из областного бюджета бюджетам муниципальных образований Оренбургской области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2179" y="3575430"/>
            <a:ext cx="3069590" cy="879087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86690" marR="175895" algn="ctr">
              <a:lnSpc>
                <a:spcPct val="100000"/>
              </a:lnSpc>
              <a:spcBef>
                <a:spcPts val="135"/>
              </a:spcBef>
            </a:pP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Постановление </a:t>
            </a:r>
            <a:r>
              <a:rPr sz="8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Правительства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Оренбургской области от 25.07.2019г. № 586-п «О внесении изменений в постановление Правительства Оренбургской области от 21.03.2018г. №160-п «Об утверждении порядка отбора муниципальных образований Оренбургской области  для предоставления субсидии на поддержку муниципальных программ формирования современной городской среды»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0208" y="5008956"/>
            <a:ext cx="6774180" cy="316112"/>
          </a:xfrm>
          <a:prstGeom prst="rect">
            <a:avLst/>
          </a:prstGeom>
          <a:solidFill>
            <a:srgbClr val="92CDDD"/>
          </a:solidFill>
          <a:ln w="25400">
            <a:solidFill>
              <a:srgbClr val="385D8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943735"/>
                </a:solidFill>
                <a:latin typeface="Times New Roman"/>
                <a:cs typeface="Times New Roman"/>
              </a:rPr>
              <a:t>Муниципальное </a:t>
            </a:r>
            <a:r>
              <a:rPr sz="1800" spc="-5" dirty="0" err="1">
                <a:solidFill>
                  <a:srgbClr val="943735"/>
                </a:solidFill>
                <a:latin typeface="Times New Roman"/>
                <a:cs typeface="Times New Roman"/>
              </a:rPr>
              <a:t>образование</a:t>
            </a:r>
            <a:r>
              <a:rPr sz="1800" spc="-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Абдулинский</a:t>
            </a:r>
            <a:r>
              <a:rPr lang="ru-RU" spc="-2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городской округ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035" y="5658396"/>
            <a:ext cx="2808605" cy="814967"/>
          </a:xfrm>
          <a:prstGeom prst="rect">
            <a:avLst/>
          </a:prstGeom>
          <a:solidFill>
            <a:srgbClr val="92CDDD"/>
          </a:solidFill>
          <a:ln w="25400">
            <a:solidFill>
              <a:srgbClr val="385D89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19380" marR="112395" indent="-1905" algn="ctr">
              <a:lnSpc>
                <a:spcPct val="100000"/>
              </a:lnSpc>
              <a:spcBef>
                <a:spcPts val="595"/>
              </a:spcBef>
            </a:pPr>
            <a:r>
              <a:rPr sz="800" spc="-5" dirty="0">
                <a:solidFill>
                  <a:srgbClr val="943735"/>
                </a:solidFill>
                <a:latin typeface="Times New Roman"/>
                <a:cs typeface="Times New Roman"/>
              </a:rPr>
              <a:t>Постановление </a:t>
            </a:r>
            <a:r>
              <a:rPr sz="800" spc="-5" dirty="0" err="1">
                <a:solidFill>
                  <a:srgbClr val="943735"/>
                </a:solidFill>
                <a:latin typeface="Times New Roman"/>
                <a:cs typeface="Times New Roman"/>
              </a:rPr>
              <a:t>Администрации</a:t>
            </a:r>
            <a:r>
              <a:rPr sz="800" spc="-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80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Абдулинский</a:t>
            </a:r>
            <a:r>
              <a:rPr lang="ru-RU" sz="80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городской округ от 09.01.2018г. №6-п «Об утверждении муниципальной программы «Формирование комфортной городской среды на </a:t>
            </a:r>
            <a:r>
              <a:rPr lang="ru-RU" sz="80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территориии</a:t>
            </a:r>
            <a:r>
              <a:rPr lang="ru-RU" sz="80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муниципального образования </a:t>
            </a:r>
            <a:r>
              <a:rPr lang="ru-RU" sz="80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Абдулинский</a:t>
            </a:r>
            <a:r>
              <a:rPr lang="ru-RU" sz="80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городской округ Оренбургской области на 2018-2022 годы»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05400" y="5638800"/>
            <a:ext cx="2971800" cy="445635"/>
          </a:xfrm>
          <a:prstGeom prst="rect">
            <a:avLst/>
          </a:prstGeom>
          <a:solidFill>
            <a:srgbClr val="92CDDD"/>
          </a:solidFill>
          <a:ln w="25400">
            <a:solidFill>
              <a:srgbClr val="385D89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16205" marR="110489" algn="ctr">
              <a:lnSpc>
                <a:spcPct val="100000"/>
              </a:lnSpc>
              <a:spcBef>
                <a:spcPts val="595"/>
              </a:spcBef>
            </a:pPr>
            <a:r>
              <a:rPr sz="800" spc="-5" dirty="0">
                <a:solidFill>
                  <a:srgbClr val="943735"/>
                </a:solidFill>
                <a:latin typeface="Times New Roman"/>
                <a:cs typeface="Times New Roman"/>
              </a:rPr>
              <a:t>Постановление </a:t>
            </a:r>
            <a:r>
              <a:rPr sz="800" spc="-5" dirty="0" err="1">
                <a:solidFill>
                  <a:srgbClr val="943735"/>
                </a:solidFill>
                <a:latin typeface="Times New Roman"/>
                <a:cs typeface="Times New Roman"/>
              </a:rPr>
              <a:t>Администрации</a:t>
            </a:r>
            <a:r>
              <a:rPr sz="800" spc="-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800" dirty="0" smtClean="0">
                <a:solidFill>
                  <a:srgbClr val="943735"/>
                </a:solidFill>
                <a:latin typeface="Times New Roman"/>
                <a:cs typeface="Times New Roman"/>
              </a:rPr>
              <a:t>МО </a:t>
            </a:r>
            <a:r>
              <a:rPr lang="ru-RU" sz="80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Абдулинский</a:t>
            </a:r>
            <a:r>
              <a:rPr lang="ru-RU" sz="80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городской округ от 30.03.2018г. №453-п «О внесении изменений в постановление от 09.01.2018г. №6-п»</a:t>
            </a:r>
            <a:endParaRPr sz="800" dirty="0">
              <a:latin typeface="Times New Roman"/>
              <a:cs typeface="Times New Roman"/>
            </a:endParaRPr>
          </a:p>
        </p:txBody>
      </p:sp>
      <p:pic>
        <p:nvPicPr>
          <p:cNvPr id="27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avelyevEA\Desktop\Новая папка (4)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3634"/>
            <a:ext cx="9144000" cy="4881966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8605" y="196341"/>
            <a:ext cx="4255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9764" algn="l"/>
              </a:tabLst>
            </a:pPr>
            <a:r>
              <a:rPr sz="2400" spc="-5" dirty="0"/>
              <a:t>ОТ МЕЧТЫ</a:t>
            </a:r>
            <a:r>
              <a:rPr sz="2400" dirty="0"/>
              <a:t> -	К</a:t>
            </a:r>
            <a:r>
              <a:rPr sz="2400" spc="-50" dirty="0"/>
              <a:t> </a:t>
            </a:r>
            <a:r>
              <a:rPr sz="2400" spc="-10" dirty="0"/>
              <a:t>РЕАЛИЗАЦИИ</a:t>
            </a:r>
            <a:endParaRPr sz="2400" dirty="0"/>
          </a:p>
        </p:txBody>
      </p:sp>
      <p:grpSp>
        <p:nvGrpSpPr>
          <p:cNvPr id="5" name="object 5"/>
          <p:cNvGrpSpPr/>
          <p:nvPr/>
        </p:nvGrpSpPr>
        <p:grpSpPr>
          <a:xfrm>
            <a:off x="537514" y="1122172"/>
            <a:ext cx="6004560" cy="3895725"/>
            <a:chOff x="537514" y="1122172"/>
            <a:chExt cx="6004560" cy="3895725"/>
          </a:xfrm>
        </p:grpSpPr>
        <p:sp>
          <p:nvSpPr>
            <p:cNvPr id="6" name="object 6"/>
            <p:cNvSpPr/>
            <p:nvPr/>
          </p:nvSpPr>
          <p:spPr>
            <a:xfrm>
              <a:off x="550214" y="1134872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90" y="0"/>
                  </a:moveTo>
                  <a:lnTo>
                    <a:pt x="49032" y="34331"/>
                  </a:lnTo>
                  <a:lnTo>
                    <a:pt x="82048" y="69103"/>
                  </a:lnTo>
                  <a:lnTo>
                    <a:pt x="114338" y="104308"/>
                  </a:lnTo>
                  <a:lnTo>
                    <a:pt x="145903" y="139934"/>
                  </a:lnTo>
                  <a:lnTo>
                    <a:pt x="176742" y="175972"/>
                  </a:lnTo>
                  <a:lnTo>
                    <a:pt x="206855" y="212414"/>
                  </a:lnTo>
                  <a:lnTo>
                    <a:pt x="236243" y="249248"/>
                  </a:lnTo>
                  <a:lnTo>
                    <a:pt x="264905" y="286466"/>
                  </a:lnTo>
                  <a:lnTo>
                    <a:pt x="292842" y="324059"/>
                  </a:lnTo>
                  <a:lnTo>
                    <a:pt x="320053" y="362015"/>
                  </a:lnTo>
                  <a:lnTo>
                    <a:pt x="346538" y="400327"/>
                  </a:lnTo>
                  <a:lnTo>
                    <a:pt x="372298" y="438984"/>
                  </a:lnTo>
                  <a:lnTo>
                    <a:pt x="397332" y="477976"/>
                  </a:lnTo>
                  <a:lnTo>
                    <a:pt x="421640" y="517295"/>
                  </a:lnTo>
                  <a:lnTo>
                    <a:pt x="445223" y="556930"/>
                  </a:lnTo>
                  <a:lnTo>
                    <a:pt x="468080" y="596872"/>
                  </a:lnTo>
                  <a:lnTo>
                    <a:pt x="490212" y="637111"/>
                  </a:lnTo>
                  <a:lnTo>
                    <a:pt x="511618" y="677638"/>
                  </a:lnTo>
                  <a:lnTo>
                    <a:pt x="532298" y="718444"/>
                  </a:lnTo>
                  <a:lnTo>
                    <a:pt x="552253" y="759517"/>
                  </a:lnTo>
                  <a:lnTo>
                    <a:pt x="571482" y="800850"/>
                  </a:lnTo>
                  <a:lnTo>
                    <a:pt x="589985" y="842432"/>
                  </a:lnTo>
                  <a:lnTo>
                    <a:pt x="607763" y="884254"/>
                  </a:lnTo>
                  <a:lnTo>
                    <a:pt x="624815" y="926306"/>
                  </a:lnTo>
                  <a:lnTo>
                    <a:pt x="641142" y="968578"/>
                  </a:lnTo>
                  <a:lnTo>
                    <a:pt x="656743" y="1011062"/>
                  </a:lnTo>
                  <a:lnTo>
                    <a:pt x="671618" y="1053747"/>
                  </a:lnTo>
                  <a:lnTo>
                    <a:pt x="685768" y="1096624"/>
                  </a:lnTo>
                  <a:lnTo>
                    <a:pt x="699192" y="1139683"/>
                  </a:lnTo>
                  <a:lnTo>
                    <a:pt x="711890" y="1182914"/>
                  </a:lnTo>
                  <a:lnTo>
                    <a:pt x="723863" y="1226309"/>
                  </a:lnTo>
                  <a:lnTo>
                    <a:pt x="735110" y="1269857"/>
                  </a:lnTo>
                  <a:lnTo>
                    <a:pt x="745632" y="1313549"/>
                  </a:lnTo>
                  <a:lnTo>
                    <a:pt x="755428" y="1357375"/>
                  </a:lnTo>
                  <a:lnTo>
                    <a:pt x="764498" y="1401326"/>
                  </a:lnTo>
                  <a:lnTo>
                    <a:pt x="772843" y="1445392"/>
                  </a:lnTo>
                  <a:lnTo>
                    <a:pt x="780462" y="1489564"/>
                  </a:lnTo>
                  <a:lnTo>
                    <a:pt x="787355" y="1533831"/>
                  </a:lnTo>
                  <a:lnTo>
                    <a:pt x="793523" y="1578185"/>
                  </a:lnTo>
                  <a:lnTo>
                    <a:pt x="798965" y="1622615"/>
                  </a:lnTo>
                  <a:lnTo>
                    <a:pt x="803682" y="1667113"/>
                  </a:lnTo>
                  <a:lnTo>
                    <a:pt x="807673" y="1711668"/>
                  </a:lnTo>
                  <a:lnTo>
                    <a:pt x="810938" y="1756271"/>
                  </a:lnTo>
                  <a:lnTo>
                    <a:pt x="813478" y="1800913"/>
                  </a:lnTo>
                  <a:lnTo>
                    <a:pt x="815292" y="1845583"/>
                  </a:lnTo>
                  <a:lnTo>
                    <a:pt x="816380" y="1890272"/>
                  </a:lnTo>
                  <a:lnTo>
                    <a:pt x="816743" y="1934971"/>
                  </a:lnTo>
                  <a:lnTo>
                    <a:pt x="816380" y="1979671"/>
                  </a:lnTo>
                  <a:lnTo>
                    <a:pt x="815292" y="2024360"/>
                  </a:lnTo>
                  <a:lnTo>
                    <a:pt x="813478" y="2069030"/>
                  </a:lnTo>
                  <a:lnTo>
                    <a:pt x="810938" y="2113672"/>
                  </a:lnTo>
                  <a:lnTo>
                    <a:pt x="807673" y="2158275"/>
                  </a:lnTo>
                  <a:lnTo>
                    <a:pt x="803682" y="2202830"/>
                  </a:lnTo>
                  <a:lnTo>
                    <a:pt x="798965" y="2247328"/>
                  </a:lnTo>
                  <a:lnTo>
                    <a:pt x="793523" y="2291758"/>
                  </a:lnTo>
                  <a:lnTo>
                    <a:pt x="787355" y="2336112"/>
                  </a:lnTo>
                  <a:lnTo>
                    <a:pt x="780462" y="2380379"/>
                  </a:lnTo>
                  <a:lnTo>
                    <a:pt x="772843" y="2424551"/>
                  </a:lnTo>
                  <a:lnTo>
                    <a:pt x="764498" y="2468617"/>
                  </a:lnTo>
                  <a:lnTo>
                    <a:pt x="755428" y="2512568"/>
                  </a:lnTo>
                  <a:lnTo>
                    <a:pt x="745632" y="2556394"/>
                  </a:lnTo>
                  <a:lnTo>
                    <a:pt x="735110" y="2600086"/>
                  </a:lnTo>
                  <a:lnTo>
                    <a:pt x="723863" y="2643634"/>
                  </a:lnTo>
                  <a:lnTo>
                    <a:pt x="711890" y="2687029"/>
                  </a:lnTo>
                  <a:lnTo>
                    <a:pt x="699192" y="2730260"/>
                  </a:lnTo>
                  <a:lnTo>
                    <a:pt x="685768" y="2773319"/>
                  </a:lnTo>
                  <a:lnTo>
                    <a:pt x="671618" y="2816196"/>
                  </a:lnTo>
                  <a:lnTo>
                    <a:pt x="656743" y="2858881"/>
                  </a:lnTo>
                  <a:lnTo>
                    <a:pt x="641142" y="2901365"/>
                  </a:lnTo>
                  <a:lnTo>
                    <a:pt x="624815" y="2943637"/>
                  </a:lnTo>
                  <a:lnTo>
                    <a:pt x="607763" y="2985689"/>
                  </a:lnTo>
                  <a:lnTo>
                    <a:pt x="589985" y="3027511"/>
                  </a:lnTo>
                  <a:lnTo>
                    <a:pt x="571482" y="3069093"/>
                  </a:lnTo>
                  <a:lnTo>
                    <a:pt x="552253" y="3110426"/>
                  </a:lnTo>
                  <a:lnTo>
                    <a:pt x="532298" y="3151499"/>
                  </a:lnTo>
                  <a:lnTo>
                    <a:pt x="511618" y="3192305"/>
                  </a:lnTo>
                  <a:lnTo>
                    <a:pt x="490212" y="3232832"/>
                  </a:lnTo>
                  <a:lnTo>
                    <a:pt x="468080" y="3273071"/>
                  </a:lnTo>
                  <a:lnTo>
                    <a:pt x="445223" y="3313013"/>
                  </a:lnTo>
                  <a:lnTo>
                    <a:pt x="421640" y="3352648"/>
                  </a:lnTo>
                  <a:lnTo>
                    <a:pt x="397332" y="3391967"/>
                  </a:lnTo>
                  <a:lnTo>
                    <a:pt x="372298" y="3430959"/>
                  </a:lnTo>
                  <a:lnTo>
                    <a:pt x="346538" y="3469616"/>
                  </a:lnTo>
                  <a:lnTo>
                    <a:pt x="320053" y="3507928"/>
                  </a:lnTo>
                  <a:lnTo>
                    <a:pt x="292842" y="3545884"/>
                  </a:lnTo>
                  <a:lnTo>
                    <a:pt x="264905" y="3583477"/>
                  </a:lnTo>
                  <a:lnTo>
                    <a:pt x="236243" y="3620695"/>
                  </a:lnTo>
                  <a:lnTo>
                    <a:pt x="206855" y="3657529"/>
                  </a:lnTo>
                  <a:lnTo>
                    <a:pt x="176742" y="3693971"/>
                  </a:lnTo>
                  <a:lnTo>
                    <a:pt x="145903" y="3730009"/>
                  </a:lnTo>
                  <a:lnTo>
                    <a:pt x="114338" y="3765635"/>
                  </a:lnTo>
                  <a:lnTo>
                    <a:pt x="82048" y="3800840"/>
                  </a:lnTo>
                  <a:lnTo>
                    <a:pt x="49032" y="3835612"/>
                  </a:lnTo>
                  <a:lnTo>
                    <a:pt x="15290" y="3869944"/>
                  </a:lnTo>
                  <a:lnTo>
                    <a:pt x="0" y="3854577"/>
                  </a:lnTo>
                  <a:lnTo>
                    <a:pt x="33830" y="3820150"/>
                  </a:lnTo>
                  <a:lnTo>
                    <a:pt x="66925" y="3785276"/>
                  </a:lnTo>
                  <a:lnTo>
                    <a:pt x="99285" y="3749965"/>
                  </a:lnTo>
                  <a:lnTo>
                    <a:pt x="130909" y="3714227"/>
                  </a:lnTo>
                  <a:lnTo>
                    <a:pt x="161798" y="3678071"/>
                  </a:lnTo>
                  <a:lnTo>
                    <a:pt x="191951" y="3641507"/>
                  </a:lnTo>
                  <a:lnTo>
                    <a:pt x="221369" y="3604545"/>
                  </a:lnTo>
                  <a:lnTo>
                    <a:pt x="250051" y="3567195"/>
                  </a:lnTo>
                  <a:lnTo>
                    <a:pt x="277998" y="3529467"/>
                  </a:lnTo>
                  <a:lnTo>
                    <a:pt x="305210" y="3491370"/>
                  </a:lnTo>
                  <a:lnTo>
                    <a:pt x="331686" y="3452915"/>
                  </a:lnTo>
                  <a:lnTo>
                    <a:pt x="357426" y="3414111"/>
                  </a:lnTo>
                  <a:lnTo>
                    <a:pt x="382431" y="3374968"/>
                  </a:lnTo>
                  <a:lnTo>
                    <a:pt x="406701" y="3335496"/>
                  </a:lnTo>
                  <a:lnTo>
                    <a:pt x="430235" y="3295704"/>
                  </a:lnTo>
                  <a:lnTo>
                    <a:pt x="453034" y="3255603"/>
                  </a:lnTo>
                  <a:lnTo>
                    <a:pt x="475098" y="3215202"/>
                  </a:lnTo>
                  <a:lnTo>
                    <a:pt x="496425" y="3174512"/>
                  </a:lnTo>
                  <a:lnTo>
                    <a:pt x="517018" y="3133541"/>
                  </a:lnTo>
                  <a:lnTo>
                    <a:pt x="536875" y="3092300"/>
                  </a:lnTo>
                  <a:lnTo>
                    <a:pt x="555997" y="3050799"/>
                  </a:lnTo>
                  <a:lnTo>
                    <a:pt x="574383" y="3009047"/>
                  </a:lnTo>
                  <a:lnTo>
                    <a:pt x="592033" y="2967054"/>
                  </a:lnTo>
                  <a:lnTo>
                    <a:pt x="608949" y="2924831"/>
                  </a:lnTo>
                  <a:lnTo>
                    <a:pt x="625128" y="2882386"/>
                  </a:lnTo>
                  <a:lnTo>
                    <a:pt x="640573" y="2839731"/>
                  </a:lnTo>
                  <a:lnTo>
                    <a:pt x="655282" y="2796873"/>
                  </a:lnTo>
                  <a:lnTo>
                    <a:pt x="669255" y="2753825"/>
                  </a:lnTo>
                  <a:lnTo>
                    <a:pt x="682493" y="2710594"/>
                  </a:lnTo>
                  <a:lnTo>
                    <a:pt x="694996" y="2667191"/>
                  </a:lnTo>
                  <a:lnTo>
                    <a:pt x="706763" y="2623627"/>
                  </a:lnTo>
                  <a:lnTo>
                    <a:pt x="717795" y="2579910"/>
                  </a:lnTo>
                  <a:lnTo>
                    <a:pt x="728091" y="2536050"/>
                  </a:lnTo>
                  <a:lnTo>
                    <a:pt x="737652" y="2492058"/>
                  </a:lnTo>
                  <a:lnTo>
                    <a:pt x="746477" y="2447943"/>
                  </a:lnTo>
                  <a:lnTo>
                    <a:pt x="754567" y="2403715"/>
                  </a:lnTo>
                  <a:lnTo>
                    <a:pt x="761921" y="2359384"/>
                  </a:lnTo>
                  <a:lnTo>
                    <a:pt x="768540" y="2314960"/>
                  </a:lnTo>
                  <a:lnTo>
                    <a:pt x="774424" y="2270452"/>
                  </a:lnTo>
                  <a:lnTo>
                    <a:pt x="779572" y="2225870"/>
                  </a:lnTo>
                  <a:lnTo>
                    <a:pt x="783985" y="2181224"/>
                  </a:lnTo>
                  <a:lnTo>
                    <a:pt x="787662" y="2136525"/>
                  </a:lnTo>
                  <a:lnTo>
                    <a:pt x="790604" y="2091781"/>
                  </a:lnTo>
                  <a:lnTo>
                    <a:pt x="792810" y="2047003"/>
                  </a:lnTo>
                  <a:lnTo>
                    <a:pt x="794281" y="2002200"/>
                  </a:lnTo>
                  <a:lnTo>
                    <a:pt x="795016" y="1957383"/>
                  </a:lnTo>
                  <a:lnTo>
                    <a:pt x="795016" y="1912560"/>
                  </a:lnTo>
                  <a:lnTo>
                    <a:pt x="794281" y="1867743"/>
                  </a:lnTo>
                  <a:lnTo>
                    <a:pt x="792810" y="1822940"/>
                  </a:lnTo>
                  <a:lnTo>
                    <a:pt x="790604" y="1778162"/>
                  </a:lnTo>
                  <a:lnTo>
                    <a:pt x="787662" y="1733418"/>
                  </a:lnTo>
                  <a:lnTo>
                    <a:pt x="783985" y="1688719"/>
                  </a:lnTo>
                  <a:lnTo>
                    <a:pt x="779572" y="1644073"/>
                  </a:lnTo>
                  <a:lnTo>
                    <a:pt x="774424" y="1599491"/>
                  </a:lnTo>
                  <a:lnTo>
                    <a:pt x="768540" y="1554983"/>
                  </a:lnTo>
                  <a:lnTo>
                    <a:pt x="761921" y="1510559"/>
                  </a:lnTo>
                  <a:lnTo>
                    <a:pt x="754567" y="1466228"/>
                  </a:lnTo>
                  <a:lnTo>
                    <a:pt x="746477" y="1422000"/>
                  </a:lnTo>
                  <a:lnTo>
                    <a:pt x="737652" y="1377885"/>
                  </a:lnTo>
                  <a:lnTo>
                    <a:pt x="728091" y="1333893"/>
                  </a:lnTo>
                  <a:lnTo>
                    <a:pt x="717795" y="1290033"/>
                  </a:lnTo>
                  <a:lnTo>
                    <a:pt x="706763" y="1246316"/>
                  </a:lnTo>
                  <a:lnTo>
                    <a:pt x="694996" y="1202752"/>
                  </a:lnTo>
                  <a:lnTo>
                    <a:pt x="682493" y="1159349"/>
                  </a:lnTo>
                  <a:lnTo>
                    <a:pt x="669255" y="1116118"/>
                  </a:lnTo>
                  <a:lnTo>
                    <a:pt x="655282" y="1073070"/>
                  </a:lnTo>
                  <a:lnTo>
                    <a:pt x="640573" y="1030212"/>
                  </a:lnTo>
                  <a:lnTo>
                    <a:pt x="625128" y="987557"/>
                  </a:lnTo>
                  <a:lnTo>
                    <a:pt x="608949" y="945112"/>
                  </a:lnTo>
                  <a:lnTo>
                    <a:pt x="592033" y="902889"/>
                  </a:lnTo>
                  <a:lnTo>
                    <a:pt x="574383" y="860896"/>
                  </a:lnTo>
                  <a:lnTo>
                    <a:pt x="555997" y="819144"/>
                  </a:lnTo>
                  <a:lnTo>
                    <a:pt x="536875" y="777643"/>
                  </a:lnTo>
                  <a:lnTo>
                    <a:pt x="517018" y="736402"/>
                  </a:lnTo>
                  <a:lnTo>
                    <a:pt x="496425" y="695431"/>
                  </a:lnTo>
                  <a:lnTo>
                    <a:pt x="475098" y="654741"/>
                  </a:lnTo>
                  <a:lnTo>
                    <a:pt x="453034" y="614340"/>
                  </a:lnTo>
                  <a:lnTo>
                    <a:pt x="430235" y="574239"/>
                  </a:lnTo>
                  <a:lnTo>
                    <a:pt x="406701" y="534447"/>
                  </a:lnTo>
                  <a:lnTo>
                    <a:pt x="382431" y="494975"/>
                  </a:lnTo>
                  <a:lnTo>
                    <a:pt x="357426" y="455832"/>
                  </a:lnTo>
                  <a:lnTo>
                    <a:pt x="331686" y="417028"/>
                  </a:lnTo>
                  <a:lnTo>
                    <a:pt x="305210" y="378573"/>
                  </a:lnTo>
                  <a:lnTo>
                    <a:pt x="277998" y="340476"/>
                  </a:lnTo>
                  <a:lnTo>
                    <a:pt x="250051" y="302748"/>
                  </a:lnTo>
                  <a:lnTo>
                    <a:pt x="221369" y="265398"/>
                  </a:lnTo>
                  <a:lnTo>
                    <a:pt x="191951" y="228436"/>
                  </a:lnTo>
                  <a:lnTo>
                    <a:pt x="161798" y="191872"/>
                  </a:lnTo>
                  <a:lnTo>
                    <a:pt x="130909" y="155716"/>
                  </a:lnTo>
                  <a:lnTo>
                    <a:pt x="99285" y="119978"/>
                  </a:lnTo>
                  <a:lnTo>
                    <a:pt x="66925" y="84667"/>
                  </a:lnTo>
                  <a:lnTo>
                    <a:pt x="33830" y="49793"/>
                  </a:lnTo>
                  <a:lnTo>
                    <a:pt x="0" y="15366"/>
                  </a:lnTo>
                  <a:lnTo>
                    <a:pt x="15290" y="0"/>
                  </a:lnTo>
                  <a:close/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6129" y="1246873"/>
              <a:ext cx="5630545" cy="598170"/>
            </a:xfrm>
            <a:custGeom>
              <a:avLst/>
              <a:gdLst/>
              <a:ahLst/>
              <a:cxnLst/>
              <a:rect l="l" t="t" r="r" b="b"/>
              <a:pathLst>
                <a:path w="5630545" h="598169">
                  <a:moveTo>
                    <a:pt x="5630037" y="0"/>
                  </a:moveTo>
                  <a:lnTo>
                    <a:pt x="0" y="0"/>
                  </a:lnTo>
                  <a:lnTo>
                    <a:pt x="0" y="597928"/>
                  </a:lnTo>
                  <a:lnTo>
                    <a:pt x="5630037" y="597928"/>
                  </a:lnTo>
                  <a:lnTo>
                    <a:pt x="563003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129" y="1246873"/>
              <a:ext cx="5630545" cy="598170"/>
            </a:xfrm>
            <a:custGeom>
              <a:avLst/>
              <a:gdLst/>
              <a:ahLst/>
              <a:cxnLst/>
              <a:rect l="l" t="t" r="r" b="b"/>
              <a:pathLst>
                <a:path w="5630545" h="598169">
                  <a:moveTo>
                    <a:pt x="0" y="597928"/>
                  </a:moveTo>
                  <a:lnTo>
                    <a:pt x="5630037" y="597928"/>
                  </a:lnTo>
                  <a:lnTo>
                    <a:pt x="5630037" y="0"/>
                  </a:lnTo>
                  <a:lnTo>
                    <a:pt x="0" y="0"/>
                  </a:lnTo>
                  <a:lnTo>
                    <a:pt x="0" y="59792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5434" y="1228217"/>
              <a:ext cx="635203" cy="6352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434" y="1228217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7"/>
                  </a:moveTo>
                  <a:lnTo>
                    <a:pt x="3443" y="270697"/>
                  </a:lnTo>
                  <a:lnTo>
                    <a:pt x="13447" y="225904"/>
                  </a:lnTo>
                  <a:lnTo>
                    <a:pt x="29519" y="183737"/>
                  </a:lnTo>
                  <a:lnTo>
                    <a:pt x="51169" y="144690"/>
                  </a:lnTo>
                  <a:lnTo>
                    <a:pt x="77904" y="109253"/>
                  </a:lnTo>
                  <a:lnTo>
                    <a:pt x="109234" y="77919"/>
                  </a:lnTo>
                  <a:lnTo>
                    <a:pt x="144667" y="51180"/>
                  </a:lnTo>
                  <a:lnTo>
                    <a:pt x="183711" y="29526"/>
                  </a:lnTo>
                  <a:lnTo>
                    <a:pt x="225876" y="13450"/>
                  </a:lnTo>
                  <a:lnTo>
                    <a:pt x="270670" y="3444"/>
                  </a:lnTo>
                  <a:lnTo>
                    <a:pt x="317601" y="0"/>
                  </a:lnTo>
                  <a:lnTo>
                    <a:pt x="364535" y="3444"/>
                  </a:lnTo>
                  <a:lnTo>
                    <a:pt x="409331" y="13450"/>
                  </a:lnTo>
                  <a:lnTo>
                    <a:pt x="451496" y="29526"/>
                  </a:lnTo>
                  <a:lnTo>
                    <a:pt x="490541" y="51180"/>
                  </a:lnTo>
                  <a:lnTo>
                    <a:pt x="525973" y="77919"/>
                  </a:lnTo>
                  <a:lnTo>
                    <a:pt x="557302" y="109253"/>
                  </a:lnTo>
                  <a:lnTo>
                    <a:pt x="584037" y="144690"/>
                  </a:lnTo>
                  <a:lnTo>
                    <a:pt x="605685" y="183737"/>
                  </a:lnTo>
                  <a:lnTo>
                    <a:pt x="621756" y="225904"/>
                  </a:lnTo>
                  <a:lnTo>
                    <a:pt x="631759" y="270697"/>
                  </a:lnTo>
                  <a:lnTo>
                    <a:pt x="635203" y="317627"/>
                  </a:lnTo>
                  <a:lnTo>
                    <a:pt x="631759" y="364556"/>
                  </a:lnTo>
                  <a:lnTo>
                    <a:pt x="621756" y="409349"/>
                  </a:lnTo>
                  <a:lnTo>
                    <a:pt x="605685" y="451516"/>
                  </a:lnTo>
                  <a:lnTo>
                    <a:pt x="584037" y="490563"/>
                  </a:lnTo>
                  <a:lnTo>
                    <a:pt x="557302" y="526000"/>
                  </a:lnTo>
                  <a:lnTo>
                    <a:pt x="525973" y="557334"/>
                  </a:lnTo>
                  <a:lnTo>
                    <a:pt x="490541" y="584073"/>
                  </a:lnTo>
                  <a:lnTo>
                    <a:pt x="451496" y="605727"/>
                  </a:lnTo>
                  <a:lnTo>
                    <a:pt x="409331" y="621803"/>
                  </a:lnTo>
                  <a:lnTo>
                    <a:pt x="364535" y="631809"/>
                  </a:lnTo>
                  <a:lnTo>
                    <a:pt x="317601" y="635254"/>
                  </a:lnTo>
                  <a:lnTo>
                    <a:pt x="270670" y="631809"/>
                  </a:lnTo>
                  <a:lnTo>
                    <a:pt x="225876" y="621803"/>
                  </a:lnTo>
                  <a:lnTo>
                    <a:pt x="183711" y="605727"/>
                  </a:lnTo>
                  <a:lnTo>
                    <a:pt x="144667" y="584073"/>
                  </a:lnTo>
                  <a:lnTo>
                    <a:pt x="109234" y="557334"/>
                  </a:lnTo>
                  <a:lnTo>
                    <a:pt x="77904" y="526000"/>
                  </a:lnTo>
                  <a:lnTo>
                    <a:pt x="51169" y="490563"/>
                  </a:lnTo>
                  <a:lnTo>
                    <a:pt x="29519" y="451516"/>
                  </a:lnTo>
                  <a:lnTo>
                    <a:pt x="13447" y="409349"/>
                  </a:lnTo>
                  <a:lnTo>
                    <a:pt x="3443" y="364556"/>
                  </a:lnTo>
                  <a:lnTo>
                    <a:pt x="0" y="3176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7170" y="2053805"/>
              <a:ext cx="5292090" cy="508634"/>
            </a:xfrm>
            <a:custGeom>
              <a:avLst/>
              <a:gdLst/>
              <a:ahLst/>
              <a:cxnLst/>
              <a:rect l="l" t="t" r="r" b="b"/>
              <a:pathLst>
                <a:path w="5292090" h="508635">
                  <a:moveTo>
                    <a:pt x="5292090" y="0"/>
                  </a:moveTo>
                  <a:lnTo>
                    <a:pt x="0" y="0"/>
                  </a:lnTo>
                  <a:lnTo>
                    <a:pt x="0" y="508165"/>
                  </a:lnTo>
                  <a:lnTo>
                    <a:pt x="5292090" y="508165"/>
                  </a:lnTo>
                  <a:lnTo>
                    <a:pt x="52920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7170" y="2053805"/>
              <a:ext cx="5292090" cy="508634"/>
            </a:xfrm>
            <a:custGeom>
              <a:avLst/>
              <a:gdLst/>
              <a:ahLst/>
              <a:cxnLst/>
              <a:rect l="l" t="t" r="r" b="b"/>
              <a:pathLst>
                <a:path w="5292090" h="508635">
                  <a:moveTo>
                    <a:pt x="0" y="508165"/>
                  </a:moveTo>
                  <a:lnTo>
                    <a:pt x="5292090" y="508165"/>
                  </a:lnTo>
                  <a:lnTo>
                    <a:pt x="5292090" y="0"/>
                  </a:lnTo>
                  <a:lnTo>
                    <a:pt x="0" y="0"/>
                  </a:lnTo>
                  <a:lnTo>
                    <a:pt x="0" y="5081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9568" y="1990216"/>
              <a:ext cx="635165" cy="6352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568" y="1990216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7"/>
                  </a:moveTo>
                  <a:lnTo>
                    <a:pt x="3443" y="270697"/>
                  </a:lnTo>
                  <a:lnTo>
                    <a:pt x="13447" y="225904"/>
                  </a:lnTo>
                  <a:lnTo>
                    <a:pt x="29519" y="183737"/>
                  </a:lnTo>
                  <a:lnTo>
                    <a:pt x="51169" y="144690"/>
                  </a:lnTo>
                  <a:lnTo>
                    <a:pt x="77904" y="109253"/>
                  </a:lnTo>
                  <a:lnTo>
                    <a:pt x="109234" y="77919"/>
                  </a:lnTo>
                  <a:lnTo>
                    <a:pt x="144667" y="51180"/>
                  </a:lnTo>
                  <a:lnTo>
                    <a:pt x="183711" y="29526"/>
                  </a:lnTo>
                  <a:lnTo>
                    <a:pt x="225876" y="13450"/>
                  </a:lnTo>
                  <a:lnTo>
                    <a:pt x="270670" y="3444"/>
                  </a:lnTo>
                  <a:lnTo>
                    <a:pt x="317601" y="0"/>
                  </a:lnTo>
                  <a:lnTo>
                    <a:pt x="364543" y="3444"/>
                  </a:lnTo>
                  <a:lnTo>
                    <a:pt x="409341" y="13450"/>
                  </a:lnTo>
                  <a:lnTo>
                    <a:pt x="451506" y="29526"/>
                  </a:lnTo>
                  <a:lnTo>
                    <a:pt x="490546" y="51180"/>
                  </a:lnTo>
                  <a:lnTo>
                    <a:pt x="525972" y="77919"/>
                  </a:lnTo>
                  <a:lnTo>
                    <a:pt x="557294" y="109253"/>
                  </a:lnTo>
                  <a:lnTo>
                    <a:pt x="584020" y="144690"/>
                  </a:lnTo>
                  <a:lnTo>
                    <a:pt x="605660" y="183737"/>
                  </a:lnTo>
                  <a:lnTo>
                    <a:pt x="621725" y="225904"/>
                  </a:lnTo>
                  <a:lnTo>
                    <a:pt x="631723" y="270697"/>
                  </a:lnTo>
                  <a:lnTo>
                    <a:pt x="635165" y="317627"/>
                  </a:lnTo>
                  <a:lnTo>
                    <a:pt x="631723" y="364556"/>
                  </a:lnTo>
                  <a:lnTo>
                    <a:pt x="621725" y="409349"/>
                  </a:lnTo>
                  <a:lnTo>
                    <a:pt x="605660" y="451516"/>
                  </a:lnTo>
                  <a:lnTo>
                    <a:pt x="584020" y="490563"/>
                  </a:lnTo>
                  <a:lnTo>
                    <a:pt x="557294" y="526000"/>
                  </a:lnTo>
                  <a:lnTo>
                    <a:pt x="525972" y="557334"/>
                  </a:lnTo>
                  <a:lnTo>
                    <a:pt x="490546" y="584073"/>
                  </a:lnTo>
                  <a:lnTo>
                    <a:pt x="451506" y="605727"/>
                  </a:lnTo>
                  <a:lnTo>
                    <a:pt x="409341" y="621803"/>
                  </a:lnTo>
                  <a:lnTo>
                    <a:pt x="364543" y="631809"/>
                  </a:lnTo>
                  <a:lnTo>
                    <a:pt x="317601" y="635254"/>
                  </a:lnTo>
                  <a:lnTo>
                    <a:pt x="270670" y="631809"/>
                  </a:lnTo>
                  <a:lnTo>
                    <a:pt x="225876" y="621803"/>
                  </a:lnTo>
                  <a:lnTo>
                    <a:pt x="183711" y="605727"/>
                  </a:lnTo>
                  <a:lnTo>
                    <a:pt x="144667" y="584073"/>
                  </a:lnTo>
                  <a:lnTo>
                    <a:pt x="109234" y="557334"/>
                  </a:lnTo>
                  <a:lnTo>
                    <a:pt x="77904" y="526000"/>
                  </a:lnTo>
                  <a:lnTo>
                    <a:pt x="51169" y="490563"/>
                  </a:lnTo>
                  <a:lnTo>
                    <a:pt x="29519" y="451516"/>
                  </a:lnTo>
                  <a:lnTo>
                    <a:pt x="13447" y="409349"/>
                  </a:lnTo>
                  <a:lnTo>
                    <a:pt x="3443" y="364556"/>
                  </a:lnTo>
                  <a:lnTo>
                    <a:pt x="0" y="3176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8994" y="2815805"/>
              <a:ext cx="5180330" cy="508634"/>
            </a:xfrm>
            <a:custGeom>
              <a:avLst/>
              <a:gdLst/>
              <a:ahLst/>
              <a:cxnLst/>
              <a:rect l="l" t="t" r="r" b="b"/>
              <a:pathLst>
                <a:path w="5180330" h="508635">
                  <a:moveTo>
                    <a:pt x="5180330" y="0"/>
                  </a:moveTo>
                  <a:lnTo>
                    <a:pt x="0" y="0"/>
                  </a:lnTo>
                  <a:lnTo>
                    <a:pt x="0" y="508165"/>
                  </a:lnTo>
                  <a:lnTo>
                    <a:pt x="5180330" y="508165"/>
                  </a:lnTo>
                  <a:lnTo>
                    <a:pt x="51803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8994" y="2815805"/>
              <a:ext cx="5180330" cy="508634"/>
            </a:xfrm>
            <a:custGeom>
              <a:avLst/>
              <a:gdLst/>
              <a:ahLst/>
              <a:cxnLst/>
              <a:rect l="l" t="t" r="r" b="b"/>
              <a:pathLst>
                <a:path w="5180330" h="508635">
                  <a:moveTo>
                    <a:pt x="0" y="508165"/>
                  </a:moveTo>
                  <a:lnTo>
                    <a:pt x="5180330" y="508165"/>
                  </a:lnTo>
                  <a:lnTo>
                    <a:pt x="5180330" y="0"/>
                  </a:lnTo>
                  <a:lnTo>
                    <a:pt x="0" y="0"/>
                  </a:lnTo>
                  <a:lnTo>
                    <a:pt x="0" y="5081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1328" y="2752217"/>
              <a:ext cx="635165" cy="6352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1328" y="2752217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7"/>
                  </a:moveTo>
                  <a:lnTo>
                    <a:pt x="3443" y="270697"/>
                  </a:lnTo>
                  <a:lnTo>
                    <a:pt x="13447" y="225904"/>
                  </a:lnTo>
                  <a:lnTo>
                    <a:pt x="29521" y="183737"/>
                  </a:lnTo>
                  <a:lnTo>
                    <a:pt x="51172" y="144690"/>
                  </a:lnTo>
                  <a:lnTo>
                    <a:pt x="77910" y="109253"/>
                  </a:lnTo>
                  <a:lnTo>
                    <a:pt x="109244" y="77919"/>
                  </a:lnTo>
                  <a:lnTo>
                    <a:pt x="144683" y="51180"/>
                  </a:lnTo>
                  <a:lnTo>
                    <a:pt x="183736" y="29526"/>
                  </a:lnTo>
                  <a:lnTo>
                    <a:pt x="225911" y="13450"/>
                  </a:lnTo>
                  <a:lnTo>
                    <a:pt x="270718" y="3444"/>
                  </a:lnTo>
                  <a:lnTo>
                    <a:pt x="317665" y="0"/>
                  </a:lnTo>
                  <a:lnTo>
                    <a:pt x="364591" y="3444"/>
                  </a:lnTo>
                  <a:lnTo>
                    <a:pt x="409376" y="13450"/>
                  </a:lnTo>
                  <a:lnTo>
                    <a:pt x="451530" y="29526"/>
                  </a:lnTo>
                  <a:lnTo>
                    <a:pt x="490563" y="51180"/>
                  </a:lnTo>
                  <a:lnTo>
                    <a:pt x="525983" y="77919"/>
                  </a:lnTo>
                  <a:lnTo>
                    <a:pt x="557300" y="109253"/>
                  </a:lnTo>
                  <a:lnTo>
                    <a:pt x="584023" y="144690"/>
                  </a:lnTo>
                  <a:lnTo>
                    <a:pt x="605661" y="183737"/>
                  </a:lnTo>
                  <a:lnTo>
                    <a:pt x="621725" y="225904"/>
                  </a:lnTo>
                  <a:lnTo>
                    <a:pt x="631723" y="270697"/>
                  </a:lnTo>
                  <a:lnTo>
                    <a:pt x="635165" y="317627"/>
                  </a:lnTo>
                  <a:lnTo>
                    <a:pt x="631723" y="364556"/>
                  </a:lnTo>
                  <a:lnTo>
                    <a:pt x="621725" y="409349"/>
                  </a:lnTo>
                  <a:lnTo>
                    <a:pt x="605661" y="451516"/>
                  </a:lnTo>
                  <a:lnTo>
                    <a:pt x="584023" y="490563"/>
                  </a:lnTo>
                  <a:lnTo>
                    <a:pt x="557300" y="526000"/>
                  </a:lnTo>
                  <a:lnTo>
                    <a:pt x="525983" y="557334"/>
                  </a:lnTo>
                  <a:lnTo>
                    <a:pt x="490563" y="584073"/>
                  </a:lnTo>
                  <a:lnTo>
                    <a:pt x="451530" y="605727"/>
                  </a:lnTo>
                  <a:lnTo>
                    <a:pt x="409376" y="621803"/>
                  </a:lnTo>
                  <a:lnTo>
                    <a:pt x="364591" y="631809"/>
                  </a:lnTo>
                  <a:lnTo>
                    <a:pt x="317665" y="635254"/>
                  </a:lnTo>
                  <a:lnTo>
                    <a:pt x="270718" y="631809"/>
                  </a:lnTo>
                  <a:lnTo>
                    <a:pt x="225911" y="621803"/>
                  </a:lnTo>
                  <a:lnTo>
                    <a:pt x="183736" y="605727"/>
                  </a:lnTo>
                  <a:lnTo>
                    <a:pt x="144683" y="584073"/>
                  </a:lnTo>
                  <a:lnTo>
                    <a:pt x="109244" y="557334"/>
                  </a:lnTo>
                  <a:lnTo>
                    <a:pt x="77910" y="526000"/>
                  </a:lnTo>
                  <a:lnTo>
                    <a:pt x="51172" y="490563"/>
                  </a:lnTo>
                  <a:lnTo>
                    <a:pt x="29521" y="451516"/>
                  </a:lnTo>
                  <a:lnTo>
                    <a:pt x="13447" y="409349"/>
                  </a:lnTo>
                  <a:lnTo>
                    <a:pt x="3443" y="364556"/>
                  </a:lnTo>
                  <a:lnTo>
                    <a:pt x="0" y="3176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7170" y="3577805"/>
              <a:ext cx="5292090" cy="508634"/>
            </a:xfrm>
            <a:custGeom>
              <a:avLst/>
              <a:gdLst/>
              <a:ahLst/>
              <a:cxnLst/>
              <a:rect l="l" t="t" r="r" b="b"/>
              <a:pathLst>
                <a:path w="5292090" h="508635">
                  <a:moveTo>
                    <a:pt x="5292090" y="0"/>
                  </a:moveTo>
                  <a:lnTo>
                    <a:pt x="0" y="0"/>
                  </a:lnTo>
                  <a:lnTo>
                    <a:pt x="0" y="508165"/>
                  </a:lnTo>
                  <a:lnTo>
                    <a:pt x="5292090" y="508165"/>
                  </a:lnTo>
                  <a:lnTo>
                    <a:pt x="52920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7170" y="3577805"/>
              <a:ext cx="5292090" cy="508634"/>
            </a:xfrm>
            <a:custGeom>
              <a:avLst/>
              <a:gdLst/>
              <a:ahLst/>
              <a:cxnLst/>
              <a:rect l="l" t="t" r="r" b="b"/>
              <a:pathLst>
                <a:path w="5292090" h="508635">
                  <a:moveTo>
                    <a:pt x="0" y="508165"/>
                  </a:moveTo>
                  <a:lnTo>
                    <a:pt x="5292090" y="508165"/>
                  </a:lnTo>
                  <a:lnTo>
                    <a:pt x="5292090" y="0"/>
                  </a:lnTo>
                  <a:lnTo>
                    <a:pt x="0" y="0"/>
                  </a:lnTo>
                  <a:lnTo>
                    <a:pt x="0" y="5081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76858" y="1225422"/>
            <a:ext cx="5097145" cy="27251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0"/>
              </a:spcBef>
            </a:pPr>
            <a:r>
              <a:rPr sz="1400" spc="-5" dirty="0">
                <a:latin typeface="Times New Roman"/>
                <a:cs typeface="Times New Roman"/>
              </a:rPr>
              <a:t>Подписание </a:t>
            </a:r>
            <a:r>
              <a:rPr sz="1400" spc="-10" dirty="0">
                <a:latin typeface="Times New Roman"/>
                <a:cs typeface="Times New Roman"/>
              </a:rPr>
              <a:t>соглашения </a:t>
            </a:r>
            <a:r>
              <a:rPr sz="1400" dirty="0">
                <a:latin typeface="Times New Roman"/>
                <a:cs typeface="Times New Roman"/>
              </a:rPr>
              <a:t>между </a:t>
            </a:r>
            <a:r>
              <a:rPr sz="1400" spc="-5" dirty="0" err="1">
                <a:latin typeface="Times New Roman"/>
                <a:cs typeface="Times New Roman"/>
              </a:rPr>
              <a:t>Правительством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latin typeface="Times New Roman"/>
                <a:cs typeface="Times New Roman"/>
              </a:rPr>
              <a:t> Оренбургской области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Администрацией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муниципального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445"/>
              </a:lnSpc>
              <a:tabLst>
                <a:tab pos="1542415" algn="l"/>
              </a:tabLst>
            </a:pPr>
            <a:r>
              <a:rPr lang="ru-RU" sz="1400" spc="-5" dirty="0" smtClean="0">
                <a:latin typeface="Times New Roman"/>
                <a:cs typeface="Times New Roman"/>
              </a:rPr>
              <a:t>О</a:t>
            </a:r>
            <a:r>
              <a:rPr sz="1400" spc="-5" dirty="0" err="1" smtClean="0">
                <a:latin typeface="Times New Roman"/>
                <a:cs typeface="Times New Roman"/>
              </a:rPr>
              <a:t>бразование</a:t>
            </a:r>
            <a:r>
              <a:rPr lang="ru-RU" sz="1400" spc="-40" dirty="0" smtClean="0">
                <a:latin typeface="Times New Roman"/>
                <a:cs typeface="Times New Roman"/>
              </a:rPr>
              <a:t>я </a:t>
            </a:r>
            <a:r>
              <a:rPr lang="ru-RU" sz="1400" spc="-15" dirty="0" err="1" smtClean="0">
                <a:latin typeface="Times New Roman"/>
                <a:cs typeface="Times New Roman"/>
              </a:rPr>
              <a:t>Абдулинский</a:t>
            </a:r>
            <a:r>
              <a:rPr lang="ru-RU" sz="1400" spc="-15" dirty="0" smtClean="0">
                <a:latin typeface="Times New Roman"/>
                <a:cs typeface="Times New Roman"/>
              </a:rPr>
              <a:t> городской округ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63220" marR="778510">
              <a:lnSpc>
                <a:spcPts val="1440"/>
              </a:lnSpc>
            </a:pPr>
            <a:r>
              <a:rPr sz="1400" spc="-5" dirty="0">
                <a:latin typeface="Times New Roman"/>
                <a:cs typeface="Times New Roman"/>
              </a:rPr>
              <a:t>Создание раздела </a:t>
            </a:r>
            <a:r>
              <a:rPr sz="1400" spc="-10" dirty="0">
                <a:latin typeface="Times New Roman"/>
                <a:cs typeface="Times New Roman"/>
              </a:rPr>
              <a:t>«Комфортная городская </a:t>
            </a:r>
            <a:r>
              <a:rPr sz="1400" spc="-5" dirty="0">
                <a:latin typeface="Times New Roman"/>
                <a:cs typeface="Times New Roman"/>
              </a:rPr>
              <a:t>среда»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 </a:t>
            </a:r>
            <a:r>
              <a:rPr sz="1400" spc="-5" dirty="0">
                <a:latin typeface="Times New Roman"/>
                <a:cs typeface="Times New Roman"/>
              </a:rPr>
              <a:t>официальном </a:t>
            </a:r>
            <a:r>
              <a:rPr sz="1400" dirty="0">
                <a:latin typeface="Times New Roman"/>
                <a:cs typeface="Times New Roman"/>
              </a:rPr>
              <a:t>сайте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города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75615" marR="680085">
              <a:lnSpc>
                <a:spcPts val="1440"/>
              </a:lnSpc>
            </a:pPr>
            <a:r>
              <a:rPr sz="1400" spc="-5" dirty="0">
                <a:latin typeface="Times New Roman"/>
                <a:cs typeface="Times New Roman"/>
              </a:rPr>
              <a:t>Поступление </a:t>
            </a:r>
            <a:r>
              <a:rPr sz="1400" dirty="0">
                <a:latin typeface="Times New Roman"/>
                <a:cs typeface="Times New Roman"/>
              </a:rPr>
              <a:t>обращения по вопросу </a:t>
            </a:r>
            <a:r>
              <a:rPr sz="1400" spc="-5" dirty="0" err="1">
                <a:latin typeface="Times New Roman"/>
                <a:cs typeface="Times New Roman"/>
              </a:rPr>
              <a:t>модернизации</a:t>
            </a:r>
            <a:r>
              <a:rPr sz="1400" spc="-5" dirty="0">
                <a:latin typeface="Times New Roman"/>
                <a:cs typeface="Times New Roman"/>
              </a:rPr>
              <a:t>  </a:t>
            </a:r>
            <a:r>
              <a:rPr lang="ru-RU" sz="1400" spc="-10" dirty="0" smtClean="0">
                <a:latin typeface="Times New Roman"/>
                <a:cs typeface="Times New Roman"/>
              </a:rPr>
              <a:t>сквера памяти воинам-интернационалистам 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Общественные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обсуждения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60336" y="3501516"/>
            <a:ext cx="5681980" cy="1359535"/>
            <a:chOff x="860336" y="3501516"/>
            <a:chExt cx="5681980" cy="1359535"/>
          </a:xfrm>
        </p:grpSpPr>
        <p:sp>
          <p:nvSpPr>
            <p:cNvPr id="23" name="object 23"/>
            <p:cNvSpPr/>
            <p:nvPr/>
          </p:nvSpPr>
          <p:spPr>
            <a:xfrm>
              <a:off x="919568" y="3514216"/>
              <a:ext cx="635165" cy="6352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9568" y="3514216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7"/>
                  </a:moveTo>
                  <a:lnTo>
                    <a:pt x="3443" y="270697"/>
                  </a:lnTo>
                  <a:lnTo>
                    <a:pt x="13447" y="225904"/>
                  </a:lnTo>
                  <a:lnTo>
                    <a:pt x="29519" y="183737"/>
                  </a:lnTo>
                  <a:lnTo>
                    <a:pt x="51169" y="144690"/>
                  </a:lnTo>
                  <a:lnTo>
                    <a:pt x="77904" y="109253"/>
                  </a:lnTo>
                  <a:lnTo>
                    <a:pt x="109234" y="77919"/>
                  </a:lnTo>
                  <a:lnTo>
                    <a:pt x="144667" y="51180"/>
                  </a:lnTo>
                  <a:lnTo>
                    <a:pt x="183711" y="29526"/>
                  </a:lnTo>
                  <a:lnTo>
                    <a:pt x="225876" y="13450"/>
                  </a:lnTo>
                  <a:lnTo>
                    <a:pt x="270670" y="3444"/>
                  </a:lnTo>
                  <a:lnTo>
                    <a:pt x="317601" y="0"/>
                  </a:lnTo>
                  <a:lnTo>
                    <a:pt x="364543" y="3444"/>
                  </a:lnTo>
                  <a:lnTo>
                    <a:pt x="409341" y="13450"/>
                  </a:lnTo>
                  <a:lnTo>
                    <a:pt x="451506" y="29526"/>
                  </a:lnTo>
                  <a:lnTo>
                    <a:pt x="490546" y="51180"/>
                  </a:lnTo>
                  <a:lnTo>
                    <a:pt x="525972" y="77919"/>
                  </a:lnTo>
                  <a:lnTo>
                    <a:pt x="557294" y="109253"/>
                  </a:lnTo>
                  <a:lnTo>
                    <a:pt x="584020" y="144690"/>
                  </a:lnTo>
                  <a:lnTo>
                    <a:pt x="605660" y="183737"/>
                  </a:lnTo>
                  <a:lnTo>
                    <a:pt x="621725" y="225904"/>
                  </a:lnTo>
                  <a:lnTo>
                    <a:pt x="631723" y="270697"/>
                  </a:lnTo>
                  <a:lnTo>
                    <a:pt x="635165" y="317627"/>
                  </a:lnTo>
                  <a:lnTo>
                    <a:pt x="631723" y="364556"/>
                  </a:lnTo>
                  <a:lnTo>
                    <a:pt x="621725" y="409349"/>
                  </a:lnTo>
                  <a:lnTo>
                    <a:pt x="605660" y="451516"/>
                  </a:lnTo>
                  <a:lnTo>
                    <a:pt x="584020" y="490563"/>
                  </a:lnTo>
                  <a:lnTo>
                    <a:pt x="557294" y="526000"/>
                  </a:lnTo>
                  <a:lnTo>
                    <a:pt x="525972" y="557334"/>
                  </a:lnTo>
                  <a:lnTo>
                    <a:pt x="490546" y="584073"/>
                  </a:lnTo>
                  <a:lnTo>
                    <a:pt x="451506" y="605727"/>
                  </a:lnTo>
                  <a:lnTo>
                    <a:pt x="409341" y="621803"/>
                  </a:lnTo>
                  <a:lnTo>
                    <a:pt x="364543" y="631809"/>
                  </a:lnTo>
                  <a:lnTo>
                    <a:pt x="317601" y="635254"/>
                  </a:lnTo>
                  <a:lnTo>
                    <a:pt x="270670" y="631809"/>
                  </a:lnTo>
                  <a:lnTo>
                    <a:pt x="225876" y="621803"/>
                  </a:lnTo>
                  <a:lnTo>
                    <a:pt x="183711" y="605727"/>
                  </a:lnTo>
                  <a:lnTo>
                    <a:pt x="144667" y="584073"/>
                  </a:lnTo>
                  <a:lnTo>
                    <a:pt x="109234" y="557334"/>
                  </a:lnTo>
                  <a:lnTo>
                    <a:pt x="77904" y="526000"/>
                  </a:lnTo>
                  <a:lnTo>
                    <a:pt x="51169" y="490563"/>
                  </a:lnTo>
                  <a:lnTo>
                    <a:pt x="29519" y="451516"/>
                  </a:lnTo>
                  <a:lnTo>
                    <a:pt x="13447" y="409349"/>
                  </a:lnTo>
                  <a:lnTo>
                    <a:pt x="3443" y="364556"/>
                  </a:lnTo>
                  <a:lnTo>
                    <a:pt x="0" y="3176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3036" y="4339805"/>
              <a:ext cx="5656580" cy="508634"/>
            </a:xfrm>
            <a:custGeom>
              <a:avLst/>
              <a:gdLst/>
              <a:ahLst/>
              <a:cxnLst/>
              <a:rect l="l" t="t" r="r" b="b"/>
              <a:pathLst>
                <a:path w="5656580" h="508635">
                  <a:moveTo>
                    <a:pt x="5656326" y="0"/>
                  </a:moveTo>
                  <a:lnTo>
                    <a:pt x="0" y="0"/>
                  </a:lnTo>
                  <a:lnTo>
                    <a:pt x="0" y="508165"/>
                  </a:lnTo>
                  <a:lnTo>
                    <a:pt x="5656326" y="508165"/>
                  </a:lnTo>
                  <a:lnTo>
                    <a:pt x="56563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3036" y="4339805"/>
              <a:ext cx="5656580" cy="508634"/>
            </a:xfrm>
            <a:custGeom>
              <a:avLst/>
              <a:gdLst/>
              <a:ahLst/>
              <a:cxnLst/>
              <a:rect l="l" t="t" r="r" b="b"/>
              <a:pathLst>
                <a:path w="5656580" h="508635">
                  <a:moveTo>
                    <a:pt x="0" y="508165"/>
                  </a:moveTo>
                  <a:lnTo>
                    <a:pt x="5656326" y="508165"/>
                  </a:lnTo>
                  <a:lnTo>
                    <a:pt x="5656326" y="0"/>
                  </a:lnTo>
                  <a:lnTo>
                    <a:pt x="0" y="0"/>
                  </a:lnTo>
                  <a:lnTo>
                    <a:pt x="0" y="5081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63777" y="4458080"/>
            <a:ext cx="1457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Освещение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" y="4267200"/>
            <a:ext cx="635203" cy="635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5" descr="C:\Users\SavelyevEA\Pictures\Герб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745" y="751967"/>
              <a:ext cx="3331908" cy="3076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87169" y="2171776"/>
            <a:ext cx="6438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Контроль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9705" y="1059002"/>
            <a:ext cx="6902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Общественный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9201" y="2102357"/>
            <a:ext cx="393700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4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Партией</a:t>
            </a:r>
            <a:endParaRPr sz="800">
              <a:latin typeface="Times New Roman"/>
              <a:cs typeface="Times New Roman"/>
            </a:endParaRPr>
          </a:p>
          <a:p>
            <a:pPr marL="22860" marR="6350" indent="-9525">
              <a:lnSpc>
                <a:spcPts val="830"/>
              </a:lnSpc>
              <a:spcBef>
                <a:spcPts val="65"/>
              </a:spcBef>
            </a:pPr>
            <a:r>
              <a:rPr sz="800" spc="-20" dirty="0">
                <a:latin typeface="Times New Roman"/>
                <a:cs typeface="Times New Roman"/>
              </a:rPr>
              <a:t>«</a:t>
            </a:r>
            <a:r>
              <a:rPr sz="800" dirty="0">
                <a:latin typeface="Times New Roman"/>
                <a:cs typeface="Times New Roman"/>
              </a:rPr>
              <a:t>Единая  </a:t>
            </a:r>
            <a:r>
              <a:rPr sz="800" spc="-5" dirty="0">
                <a:latin typeface="Times New Roman"/>
                <a:cs typeface="Times New Roman"/>
              </a:rPr>
              <a:t>Р</a:t>
            </a:r>
            <a:r>
              <a:rPr sz="800" spc="-10" dirty="0">
                <a:latin typeface="Times New Roman"/>
                <a:cs typeface="Times New Roman"/>
              </a:rPr>
              <a:t>о</a:t>
            </a:r>
            <a:r>
              <a:rPr sz="800" dirty="0">
                <a:latin typeface="Times New Roman"/>
                <a:cs typeface="Times New Roman"/>
              </a:rPr>
              <a:t>сс</a:t>
            </a:r>
            <a:r>
              <a:rPr sz="800" spc="-5" dirty="0">
                <a:latin typeface="Times New Roman"/>
                <a:cs typeface="Times New Roman"/>
              </a:rPr>
              <a:t>и</a:t>
            </a:r>
            <a:r>
              <a:rPr sz="800" dirty="0">
                <a:latin typeface="Times New Roman"/>
                <a:cs typeface="Times New Roman"/>
              </a:rPr>
              <a:t>я»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8213" y="3354704"/>
            <a:ext cx="7016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Органов</a:t>
            </a:r>
            <a:r>
              <a:rPr sz="800" spc="-7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власти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07513"/>
            <a:ext cx="2520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ОНФ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30679" y="427101"/>
            <a:ext cx="5485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УЧАСТНИКИ </a:t>
            </a:r>
            <a:r>
              <a:rPr sz="2400" spc="-5" dirty="0"/>
              <a:t>РЕАЛИЗАЦИИ</a:t>
            </a:r>
            <a:r>
              <a:rPr sz="2400" dirty="0"/>
              <a:t> </a:t>
            </a:r>
            <a:r>
              <a:rPr sz="2400" spc="-20" dirty="0"/>
              <a:t>ПРОЕКТА</a:t>
            </a:r>
            <a:endParaRPr sz="24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36016" y="1153159"/>
            <a:ext cx="887196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7415">
              <a:lnSpc>
                <a:spcPct val="100000"/>
              </a:lnSpc>
              <a:spcBef>
                <a:spcPts val="100"/>
              </a:spcBef>
            </a:pPr>
            <a:r>
              <a:rPr dirty="0"/>
              <a:t>С </a:t>
            </a:r>
            <a:r>
              <a:rPr spc="-15" dirty="0"/>
              <a:t>начала </a:t>
            </a:r>
            <a:r>
              <a:rPr spc="5" dirty="0"/>
              <a:t>старта </a:t>
            </a:r>
            <a:r>
              <a:rPr spc="-5" dirty="0"/>
              <a:t>приоритетного</a:t>
            </a:r>
            <a:r>
              <a:rPr spc="-50" dirty="0"/>
              <a:t> </a:t>
            </a:r>
            <a:r>
              <a:rPr dirty="0"/>
              <a:t>проекта</a:t>
            </a:r>
          </a:p>
          <a:p>
            <a:pPr marL="3502025">
              <a:lnSpc>
                <a:spcPct val="100000"/>
              </a:lnSpc>
            </a:pPr>
            <a:r>
              <a:rPr spc="-15" dirty="0"/>
              <a:t>«Комфортная городская </a:t>
            </a:r>
            <a:r>
              <a:rPr spc="-5" dirty="0"/>
              <a:t>среда»</a:t>
            </a:r>
            <a:r>
              <a:rPr spc="-10" dirty="0"/>
              <a:t> проведено</a:t>
            </a:r>
          </a:p>
          <a:p>
            <a:pPr marL="3502025">
              <a:lnSpc>
                <a:spcPct val="100000"/>
              </a:lnSpc>
            </a:pPr>
            <a:r>
              <a:rPr dirty="0" smtClean="0"/>
              <a:t>1</a:t>
            </a:r>
            <a:r>
              <a:rPr lang="ru-RU" dirty="0" smtClean="0"/>
              <a:t>общественное слушание</a:t>
            </a:r>
          </a:p>
          <a:p>
            <a:pPr marL="3502025">
              <a:lnSpc>
                <a:spcPct val="100000"/>
              </a:lnSpc>
            </a:pPr>
            <a:r>
              <a:rPr lang="ru-RU" dirty="0" smtClean="0"/>
              <a:t>9 общественных обсуждений                                           11</a:t>
            </a:r>
            <a:r>
              <a:rPr dirty="0" smtClean="0"/>
              <a:t> </a:t>
            </a:r>
            <a:r>
              <a:rPr spc="-10" dirty="0" err="1" smtClean="0"/>
              <a:t>публикаций</a:t>
            </a:r>
            <a:r>
              <a:rPr lang="ru-RU" spc="-10" dirty="0" smtClean="0"/>
              <a:t> в общественно-политической газете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Абдулинские</a:t>
            </a:r>
            <a:r>
              <a:rPr lang="ru-RU" dirty="0" smtClean="0"/>
              <a:t> </a:t>
            </a:r>
            <a:r>
              <a:rPr lang="ru-RU" dirty="0" smtClean="0"/>
              <a:t>просторы»</a:t>
            </a:r>
            <a:endParaRPr spc="-5" dirty="0"/>
          </a:p>
          <a:p>
            <a:pPr marL="3447415" marR="84455">
              <a:lnSpc>
                <a:spcPct val="100000"/>
              </a:lnSpc>
            </a:pPr>
            <a:r>
              <a:rPr lang="ru-RU" dirty="0" smtClean="0"/>
              <a:t> 23</a:t>
            </a:r>
            <a:r>
              <a:rPr dirty="0" smtClean="0"/>
              <a:t> </a:t>
            </a:r>
            <a:r>
              <a:rPr spc="-10" dirty="0"/>
              <a:t>публикаций </a:t>
            </a:r>
            <a:r>
              <a:rPr spc="-5" dirty="0"/>
              <a:t>на </a:t>
            </a:r>
            <a:r>
              <a:rPr spc="-10" dirty="0"/>
              <a:t>официальном </a:t>
            </a:r>
            <a:r>
              <a:rPr spc="5" dirty="0"/>
              <a:t>сайте </a:t>
            </a:r>
            <a:r>
              <a:rPr spc="-5" dirty="0"/>
              <a:t>МО </a:t>
            </a:r>
            <a:r>
              <a:rPr lang="ru-RU" spc="-5" dirty="0" smtClean="0"/>
              <a:t>  </a:t>
            </a:r>
            <a:r>
              <a:rPr lang="ru-RU" spc="-100" dirty="0" err="1" smtClean="0"/>
              <a:t>Абдулинский</a:t>
            </a:r>
            <a:r>
              <a:rPr lang="ru-RU" spc="-100" dirty="0" smtClean="0"/>
              <a:t> городской округ ;</a:t>
            </a:r>
            <a:r>
              <a:rPr spc="-10" dirty="0" smtClean="0"/>
              <a:t>  </a:t>
            </a:r>
            <a:endParaRPr lang="ru-RU" spc="-10" dirty="0" smtClean="0"/>
          </a:p>
          <a:p>
            <a:pPr marL="3447415" marR="84455">
              <a:lnSpc>
                <a:spcPct val="100000"/>
              </a:lnSpc>
            </a:pPr>
            <a:r>
              <a:rPr lang="ru-RU" dirty="0" smtClean="0"/>
              <a:t>9</a:t>
            </a:r>
            <a:r>
              <a:rPr dirty="0" smtClean="0"/>
              <a:t> </a:t>
            </a:r>
            <a:r>
              <a:rPr spc="-5" dirty="0"/>
              <a:t>репортажей на </a:t>
            </a:r>
            <a:r>
              <a:rPr spc="-5" dirty="0" err="1"/>
              <a:t>телеканале</a:t>
            </a:r>
            <a:r>
              <a:rPr spc="-5" dirty="0"/>
              <a:t> </a:t>
            </a:r>
            <a:r>
              <a:rPr lang="ru-RU" spc="-5" dirty="0" smtClean="0"/>
              <a:t> РГТРК</a:t>
            </a:r>
            <a:r>
              <a:rPr dirty="0" smtClean="0"/>
              <a:t>«</a:t>
            </a:r>
            <a:r>
              <a:rPr lang="ru-RU" dirty="0" smtClean="0"/>
              <a:t>Абдулино</a:t>
            </a:r>
            <a:r>
              <a:rPr spc="-5" dirty="0" smtClean="0"/>
              <a:t>»</a:t>
            </a:r>
            <a:endParaRPr spc="-5" dirty="0"/>
          </a:p>
        </p:txBody>
      </p:sp>
      <p:pic>
        <p:nvPicPr>
          <p:cNvPr id="23" name="Picture 5" descr="C:\Users\SavelyevEA\Pictures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10242" name="Picture 2" descr="https://56.rosgvard.ru/uploads/2019/12/2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2667000" cy="200025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91000"/>
            <a:ext cx="3650830" cy="199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23158" y="292353"/>
            <a:ext cx="322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РЕАЛИЗАЦИЯ</a:t>
            </a:r>
            <a:r>
              <a:rPr sz="2400" spc="-25" dirty="0"/>
              <a:t> </a:t>
            </a:r>
            <a:r>
              <a:rPr sz="2400" spc="-5" dirty="0"/>
              <a:t>МЕЧТЫ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3276600" y="838200"/>
            <a:ext cx="2362200" cy="541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Разработчик </a:t>
            </a:r>
            <a:r>
              <a:rPr sz="1600" b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проекта</a:t>
            </a:r>
            <a:r>
              <a:rPr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lang="en-US" sz="1600" b="1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0480" marR="508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Управление капстроительства – архитектор </a:t>
            </a:r>
          </a:p>
          <a:p>
            <a:pPr marL="30480" marR="508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Кузьмин А.С.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Подрядчик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ООО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1600"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Стройком</a:t>
            </a:r>
            <a:r>
              <a:rPr lang="ru-RU" sz="1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И»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Цена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контракта</a:t>
            </a:r>
            <a:endParaRPr sz="16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95"/>
              </a:spcBef>
            </a:pP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7, 9 </a:t>
            </a:r>
            <a:r>
              <a:rPr lang="ru-RU" sz="16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млн</a:t>
            </a:r>
            <a:r>
              <a:rPr sz="1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2384" marR="9398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Дата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подписания  </a:t>
            </a:r>
            <a:r>
              <a:rPr sz="1600" b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контракта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0.07.2018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 marR="113664">
              <a:lnSpc>
                <a:spcPct val="100000"/>
              </a:lnSpc>
              <a:spcBef>
                <a:spcPts val="1130"/>
              </a:spcBef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Дата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исполнения  </a:t>
            </a:r>
            <a:r>
              <a:rPr sz="1600" b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контракта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31.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.201</a:t>
            </a:r>
            <a:r>
              <a:rPr lang="ru-RU" sz="1600" b="1" spc="-5" smtClean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3075" name="Picture 3" descr="C:\Users\SavelyevEA\Desktop\Новая папка (4)\Снимок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843212" cy="1888268"/>
          </a:xfrm>
          <a:prstGeom prst="rect">
            <a:avLst/>
          </a:prstGeom>
          <a:noFill/>
        </p:spPr>
      </p:pic>
      <p:pic>
        <p:nvPicPr>
          <p:cNvPr id="3076" name="Picture 4" descr="C:\Users\SavelyevEA\Desktop\Новая папка (4)\Снимок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90800"/>
            <a:ext cx="2819400" cy="1794757"/>
          </a:xfrm>
          <a:prstGeom prst="rect">
            <a:avLst/>
          </a:prstGeom>
          <a:noFill/>
        </p:spPr>
      </p:pic>
      <p:pic>
        <p:nvPicPr>
          <p:cNvPr id="3077" name="Picture 5" descr="C:\Users\SavelyevEA\Desktop\Новая папка (4)\Сквер по ул.Ленина в г.Абдулино на сайт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2819400" cy="1833638"/>
          </a:xfrm>
          <a:prstGeom prst="rect">
            <a:avLst/>
          </a:prstGeom>
          <a:noFill/>
        </p:spPr>
      </p:pic>
      <p:pic>
        <p:nvPicPr>
          <p:cNvPr id="18" name="Picture 2" descr="C:\Users\shevljakovaev\Desktop\Комфортная городская среда\Фото по ул.Ленина\DSC_7382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t="13025" b="5042"/>
          <a:stretch>
            <a:fillRect/>
          </a:stretch>
        </p:blipFill>
        <p:spPr bwMode="auto">
          <a:xfrm>
            <a:off x="5659357" y="685800"/>
            <a:ext cx="323556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C:\Users\shevljakovaev\Desktop\Комфортная городская среда\Фото по ул.Ленина\DSC_7383.JP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 l="2500" t="7500" b="11250"/>
          <a:stretch>
            <a:fillRect/>
          </a:stretch>
        </p:blipFill>
        <p:spPr bwMode="auto">
          <a:xfrm>
            <a:off x="5715000" y="2590800"/>
            <a:ext cx="320860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Users\shevljakovaev\Desktop\Комфортная городская среда\Фото по ул.Ленина\для Фарбей\DSC_7398.JPG"/>
          <p:cNvPicPr>
            <a:picLocks noChangeAspect="1" noChangeArrowheads="1"/>
          </p:cNvPicPr>
          <p:nvPr/>
        </p:nvPicPr>
        <p:blipFill>
          <a:blip r:embed="rId9" cstate="print"/>
          <a:srcRect t="3793" b="14018"/>
          <a:stretch>
            <a:fillRect/>
          </a:stretch>
        </p:blipFill>
        <p:spPr bwMode="auto">
          <a:xfrm>
            <a:off x="5715000" y="4419600"/>
            <a:ext cx="317929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9885" y="382015"/>
            <a:ext cx="386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У </a:t>
            </a:r>
            <a:r>
              <a:rPr sz="2400" spc="-45" dirty="0"/>
              <a:t>НАС </a:t>
            </a:r>
            <a:r>
              <a:rPr sz="2400" spc="-5" dirty="0"/>
              <a:t>ВСЕ</a:t>
            </a:r>
            <a:r>
              <a:rPr sz="2400" spc="15" dirty="0"/>
              <a:t> </a:t>
            </a:r>
            <a:r>
              <a:rPr sz="2400" spc="-15" dirty="0"/>
              <a:t>ПОЛУЧИЛОСЬ!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5253863" y="1195832"/>
            <a:ext cx="3785870" cy="5139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8765">
              <a:lnSpc>
                <a:spcPct val="100000"/>
              </a:lnSpc>
              <a:spcBef>
                <a:spcPts val="100"/>
              </a:spcBef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Площадь территории составляет 8936 кв.м</a:t>
            </a:r>
            <a:endParaRPr sz="1200" baseline="2430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52400" marR="573405">
              <a:lnSpc>
                <a:spcPct val="100000"/>
              </a:lnSpc>
              <a:spcBef>
                <a:spcPts val="5"/>
              </a:spcBef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Снят и вывезен грунт более 600 тонн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52400" marR="132080">
              <a:lnSpc>
                <a:spcPct val="100000"/>
              </a:lnSpc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Установлены бордюрные ограждения в количестве 500 штук</a:t>
            </a:r>
            <a:endParaRPr sz="1200" baseline="24305" dirty="0">
              <a:latin typeface="Times New Roman"/>
              <a:cs typeface="Times New Roman"/>
            </a:endParaRPr>
          </a:p>
          <a:p>
            <a:pPr marL="152400" marR="558800">
              <a:lnSpc>
                <a:spcPct val="100000"/>
              </a:lnSpc>
              <a:spcBef>
                <a:spcPts val="960"/>
              </a:spcBef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Произведена засыпка чернозема под места посадки газонной травы</a:t>
            </a:r>
            <a:endParaRPr sz="1200" i="1" baseline="24305" dirty="0">
              <a:latin typeface="Times New Roman"/>
              <a:cs typeface="Times New Roman"/>
            </a:endParaRPr>
          </a:p>
          <a:p>
            <a:pPr marL="152400" marR="221615">
              <a:lnSpc>
                <a:spcPct val="100000"/>
              </a:lnSpc>
              <a:spcBef>
                <a:spcPts val="965"/>
              </a:spcBef>
            </a:pPr>
            <a:r>
              <a:rPr lang="ru-RU" sz="1200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Выполнены работы по устройству паркового освещения</a:t>
            </a:r>
            <a:endParaRPr sz="1200" i="1" baseline="24305" dirty="0">
              <a:latin typeface="Times New Roman"/>
              <a:cs typeface="Times New Roman"/>
            </a:endParaRPr>
          </a:p>
          <a:p>
            <a:pPr marL="152400" marR="824865">
              <a:lnSpc>
                <a:spcPts val="2880"/>
              </a:lnSpc>
              <a:spcBef>
                <a:spcPts val="335"/>
              </a:spcBef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Произведена укладка тротуарной  плитки</a:t>
            </a:r>
          </a:p>
          <a:p>
            <a:pPr marL="152400" marR="824865">
              <a:lnSpc>
                <a:spcPts val="2880"/>
              </a:lnSpc>
              <a:spcBef>
                <a:spcPts val="335"/>
              </a:spcBef>
            </a:pPr>
            <a:r>
              <a:rPr lang="ru-RU" sz="1200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Оборудована площадка под парковочные места</a:t>
            </a:r>
            <a:endParaRPr sz="1200" baseline="24305" dirty="0">
              <a:latin typeface="Times New Roman"/>
              <a:cs typeface="Times New Roman"/>
            </a:endParaRPr>
          </a:p>
          <a:p>
            <a:pPr marL="152400" marR="1781810">
              <a:lnSpc>
                <a:spcPts val="2880"/>
              </a:lnSpc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Установлен танк Т-62</a:t>
            </a:r>
            <a:endParaRPr sz="1200" dirty="0">
              <a:latin typeface="Times New Roman"/>
              <a:cs typeface="Times New Roman"/>
            </a:endParaRPr>
          </a:p>
          <a:p>
            <a:pPr marL="152400" marR="557530" algn="just">
              <a:lnSpc>
                <a:spcPct val="100000"/>
              </a:lnSpc>
              <a:spcBef>
                <a:spcPts val="1105"/>
              </a:spcBef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Установлены скамьи и урны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52400" marR="668655">
              <a:lnSpc>
                <a:spcPct val="100000"/>
              </a:lnSpc>
            </a:pPr>
            <a:r>
              <a:rPr lang="ru-RU" sz="12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 сквере установлена мемориальная плита в форме пятиконечной звезды и восемь мемориальных плит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9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10" name="Picture 3" descr="C:\Users\shevljakovaev\Desktop\Комфортная городская среда\Фото по ул.Ленина\для Фарбей\DSC_7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4876800" cy="341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2968" y="5976010"/>
            <a:ext cx="5531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6296" y="406400"/>
            <a:ext cx="422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sz="1800" dirty="0" smtClean="0">
                <a:solidFill>
                  <a:srgbClr val="C00000"/>
                </a:solidFill>
              </a:rPr>
              <a:t>В </a:t>
            </a:r>
            <a:r>
              <a:rPr sz="1800" spc="-10" dirty="0">
                <a:solidFill>
                  <a:srgbClr val="C00000"/>
                </a:solidFill>
              </a:rPr>
              <a:t>приемке </a:t>
            </a:r>
            <a:r>
              <a:rPr sz="1800" spc="-10" dirty="0" err="1">
                <a:solidFill>
                  <a:srgbClr val="C00000"/>
                </a:solidFill>
              </a:rPr>
              <a:t>объекта</a:t>
            </a:r>
            <a:r>
              <a:rPr sz="1800" spc="-10" dirty="0">
                <a:solidFill>
                  <a:srgbClr val="C00000"/>
                </a:solidFill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</a:rPr>
              <a:t>принимал</a:t>
            </a:r>
            <a:r>
              <a:rPr sz="1800" spc="-5" dirty="0" smtClean="0">
                <a:solidFill>
                  <a:srgbClr val="C00000"/>
                </a:solidFill>
              </a:rPr>
              <a:t> </a:t>
            </a:r>
            <a:r>
              <a:rPr sz="1800" dirty="0">
                <a:solidFill>
                  <a:srgbClr val="C00000"/>
                </a:solidFill>
              </a:rPr>
              <a:t>участие  </a:t>
            </a:r>
            <a:r>
              <a:rPr sz="1800" spc="-20" dirty="0" err="1">
                <a:solidFill>
                  <a:srgbClr val="C00000"/>
                </a:solidFill>
              </a:rPr>
              <a:t>Губернатор</a:t>
            </a:r>
            <a:r>
              <a:rPr sz="1800" spc="-20" dirty="0">
                <a:solidFill>
                  <a:srgbClr val="C00000"/>
                </a:solidFill>
              </a:rPr>
              <a:t> </a:t>
            </a:r>
            <a:r>
              <a:rPr lang="ru-RU" sz="1800" spc="-25" dirty="0" smtClean="0">
                <a:solidFill>
                  <a:srgbClr val="C00000"/>
                </a:solidFill>
              </a:rPr>
              <a:t>Оренбургской области Ю.Берг</a:t>
            </a:r>
            <a:endParaRPr sz="1800" dirty="0"/>
          </a:p>
        </p:txBody>
      </p:sp>
      <p:pic>
        <p:nvPicPr>
          <p:cNvPr id="15" name="Picture 5" descr="C:\Users\SavelyevEA\Pictures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52400"/>
            <a:ext cx="457200" cy="746401"/>
          </a:xfrm>
          <a:prstGeom prst="rect">
            <a:avLst/>
          </a:prstGeom>
          <a:noFill/>
        </p:spPr>
      </p:pic>
      <p:pic>
        <p:nvPicPr>
          <p:cNvPr id="8194" name="Picture 2" descr="https://ria56.ru/wp-content/uploads/2018/11/IMG_4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3545515" cy="23622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1295399"/>
            <a:ext cx="4099592" cy="23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 descr="https://ria56.ru/wp-content/uploads/2018/11/IMG_4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3657600" cy="2436876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810000"/>
            <a:ext cx="47457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598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АБДУЛИНСКИЙ  ГОРОДСКОЙ  ОКРУГ</vt:lpstr>
      <vt:lpstr>ПРЕДПОСЫЛКИ РЕАЛИЗАЦИИ ПРОЕКТА</vt:lpstr>
      <vt:lpstr>Нормативные правовые акты в рамках реализации проекта «Формирование комфортной городской среды»</vt:lpstr>
      <vt:lpstr>ОТ МЕЧТЫ - К РЕАЛИЗАЦИИ</vt:lpstr>
      <vt:lpstr>УЧАСТНИКИ РЕАЛИЗАЦИИ ПРОЕКТА</vt:lpstr>
      <vt:lpstr>РЕАЛИЗАЦИЯ МЕЧТЫ</vt:lpstr>
      <vt:lpstr>У НАС ВСЕ ПОЛУЧИЛОСЬ!</vt:lpstr>
      <vt:lpstr> В приемке объекта принимал участие  Губернатор Оренбургской области Ю.Берг</vt:lpstr>
      <vt:lpstr>«СКВЕР ПАМЯТИ ВОИНАМ-ИНТЕРНАЦИОНАЛИСТАМ» - одно из любимых мест жителей</vt:lpstr>
      <vt:lpstr>               Мы не останавливаемся на достигнутом.         На территории МО Абдулинский городской округ в рамках приоритетного проекта «Формирование комфортной городской среды» реализовывается еще один проект по благоустройству территории сквера по ул. Красноармейская.       На данный момент выполнен первый этап.       В 2019 году заключен контракт на 16732,3 тыс. рублей., выполнены следующие работы: -водоотведение для сточных вод; -работы по парковому освещению-50 фонарей; -завезен грунт и посажен газон-10210 м2; -посадка живой изгороди(барбарис)-1950 шт.; -укладка тротуарной плитки-4964м2; -установлены парковые скамейки-31 шт.; -установлены урны -31 шт.; -произведены работы по устройству скейт-площадки;   </vt:lpstr>
      <vt:lpstr>-произведены работы по устройству зоны влюбленных  в виде композиции «Я люблю Абдулино» и колец новобрачных; -произведены работы по устройству детских зон; -игровые площадки на 10 элементов; -ограждения.      Сроки выполнения контракта 30 октября 2019 года. Работы выполнены в срок.       В 2020 году запланирован второй этап реализации проекта.      С Минстроем Оренбургской области заключено соглашение от 20 января 2020 года о предоставлении субсидии из бюджета Оренбургской области на реализацию программ формирования современной среды.       Проведен аукцион и заключен контракт 27 апреля 2020 года на сумму 10526,3 тыс. рублей. Сроки исполнения контракта до 31 октября 2020 года.      Производится завоз оборудования. </vt:lpstr>
      <vt:lpstr>БЛАГОДАРЯ ПРОЕКТУ «КОМФОРТНАЯ  ГОРОДСКАЯ СРЕДА» ЖИТЕЛИ АБДУЛИНСКОГО ГОРОДСКОГО ОКРУГА СМОГЛИ УБЕДИТЬСЯ, ЧТО  МЕЧТЫ СБЫВАЮТСЯ.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Авдащенко Марина Владимировна</dc:creator>
  <cp:lastModifiedBy>KharchenkoAP</cp:lastModifiedBy>
  <cp:revision>51</cp:revision>
  <dcterms:created xsi:type="dcterms:W3CDTF">2020-05-13T04:15:44Z</dcterms:created>
  <dcterms:modified xsi:type="dcterms:W3CDTF">2020-05-22T05:23:06Z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2020-05-13T00:00:00Z</vt:filetime>
  </property>
</Properties>
</file>