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notesSlides/notesSlide37.xml" ContentType="application/vnd.openxmlformats-officedocument.presentationml.notesSlide+xml"/>
  <Override PartName="/ppt/tags/tag40.xml" ContentType="application/vnd.openxmlformats-officedocument.presentationml.tags+xml"/>
  <Override PartName="/ppt/notesSlides/notesSlide38.xml" ContentType="application/vnd.openxmlformats-officedocument.presentationml.notesSlide+xml"/>
  <Override PartName="/ppt/tags/tag41.xml" ContentType="application/vnd.openxmlformats-officedocument.presentationml.tags+xml"/>
  <Override PartName="/ppt/notesSlides/notesSlide39.xml" ContentType="application/vnd.openxmlformats-officedocument.presentationml.notesSlide+xml"/>
  <Override PartName="/ppt/tags/tag42.xml" ContentType="application/vnd.openxmlformats-officedocument.presentationml.tags+xml"/>
  <Override PartName="/ppt/notesSlides/notesSlide40.xml" ContentType="application/vnd.openxmlformats-officedocument.presentationml.notesSlide+xml"/>
  <Override PartName="/ppt/tags/tag43.xml" ContentType="application/vnd.openxmlformats-officedocument.presentationml.tags+xml"/>
  <Override PartName="/ppt/notesSlides/notesSlide41.xml" ContentType="application/vnd.openxmlformats-officedocument.presentationml.notesSlide+xml"/>
  <Override PartName="/ppt/tags/tag44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6" r:id="rId2"/>
  </p:sldMasterIdLst>
  <p:notesMasterIdLst>
    <p:notesMasterId r:id="rId45"/>
  </p:notesMasterIdLst>
  <p:sldIdLst>
    <p:sldId id="301" r:id="rId3"/>
    <p:sldId id="256" r:id="rId4"/>
    <p:sldId id="305" r:id="rId5"/>
    <p:sldId id="303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</p:sldIdLst>
  <p:sldSz cx="12192000" cy="6858000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591"/>
    <a:srgbClr val="63C9B6"/>
    <a:srgbClr val="78C2B0"/>
    <a:srgbClr val="5E8E8B"/>
    <a:srgbClr val="4AA29A"/>
    <a:srgbClr val="91D9CA"/>
    <a:srgbClr val="7AB2A4"/>
    <a:srgbClr val="76CFBD"/>
    <a:srgbClr val="2D5190"/>
    <a:srgbClr val="386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6323" autoAdjust="0"/>
  </p:normalViewPr>
  <p:slideViewPr>
    <p:cSldViewPr snapToGrid="0">
      <p:cViewPr varScale="1">
        <p:scale>
          <a:sx n="86" d="100"/>
          <a:sy n="86" d="100"/>
        </p:scale>
        <p:origin x="1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C06FF-908A-40B8-ADE5-A6D8C39B7B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5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208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643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18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473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525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14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83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805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665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62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08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205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809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69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494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72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309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256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25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59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146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0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47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14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066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691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361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5357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5749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6787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0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6337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778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4061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55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60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450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9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06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0661A-DBC5-460F-8DD8-4E346A31B1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34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3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E66-814F-4708-B5CA-5E4B17DB5BD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B731-677C-4AC5-8332-EB1C7E8E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E66-814F-4708-B5CA-5E4B17DB5BD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B731-677C-4AC5-8332-EB1C7E8E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E66-814F-4708-B5CA-5E4B17DB5BD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B731-677C-4AC5-8332-EB1C7E8E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E66-814F-4708-B5CA-5E4B17DB5BD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B731-677C-4AC5-8332-EB1C7E8E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E66-814F-4708-B5CA-5E4B17DB5BD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B731-677C-4AC5-8332-EB1C7E8E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E66-814F-4708-B5CA-5E4B17DB5BD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B731-677C-4AC5-8332-EB1C7E8E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E66-814F-4708-B5CA-5E4B17DB5BD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B731-677C-4AC5-8332-EB1C7E8E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2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E66-814F-4708-B5CA-5E4B17DB5BD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B731-677C-4AC5-8332-EB1C7E8E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E66-814F-4708-B5CA-5E4B17DB5BD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B731-677C-4AC5-8332-EB1C7E8E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E66-814F-4708-B5CA-5E4B17DB5BD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B731-677C-4AC5-8332-EB1C7E8E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E66-814F-4708-B5CA-5E4B17DB5BD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B731-677C-4AC5-8332-EB1C7E8E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6E66-814F-4708-B5CA-5E4B17DB5BD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B731-677C-4AC5-8332-EB1C7E8EE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slide" Target="slide1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slide" Target="slide14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slide" Target="slide1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slide" Target="slide18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slide" Target="slide20.xml"/><Relationship Id="rId5" Type="http://schemas.microsoft.com/office/2007/relationships/hdphoto" Target="../media/hdphoto4.wdp"/><Relationship Id="rId10" Type="http://schemas.openxmlformats.org/officeDocument/2006/relationships/image" Target="../media/image18.jp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3.xml"/><Relationship Id="rId18" Type="http://schemas.openxmlformats.org/officeDocument/2006/relationships/slide" Target="slide31.xml"/><Relationship Id="rId3" Type="http://schemas.openxmlformats.org/officeDocument/2006/relationships/notesSlide" Target="../notesSlides/notesSlide2.xml"/><Relationship Id="rId21" Type="http://schemas.openxmlformats.org/officeDocument/2006/relationships/slide" Target="slide35.xml"/><Relationship Id="rId7" Type="http://schemas.openxmlformats.org/officeDocument/2006/relationships/slide" Target="slide17.xml"/><Relationship Id="rId12" Type="http://schemas.openxmlformats.org/officeDocument/2006/relationships/slide" Target="slide19.xml"/><Relationship Id="rId17" Type="http://schemas.openxmlformats.org/officeDocument/2006/relationships/slide" Target="slide29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27.xml"/><Relationship Id="rId20" Type="http://schemas.openxmlformats.org/officeDocument/2006/relationships/slide" Target="slide39.xml"/><Relationship Id="rId1" Type="http://schemas.openxmlformats.org/officeDocument/2006/relationships/tags" Target="../tags/tag4.xml"/><Relationship Id="rId6" Type="http://schemas.openxmlformats.org/officeDocument/2006/relationships/slide" Target="slide15.xml"/><Relationship Id="rId11" Type="http://schemas.openxmlformats.org/officeDocument/2006/relationships/slide" Target="slide7.xml"/><Relationship Id="rId5" Type="http://schemas.openxmlformats.org/officeDocument/2006/relationships/slide" Target="slide13.xml"/><Relationship Id="rId15" Type="http://schemas.openxmlformats.org/officeDocument/2006/relationships/slide" Target="slide25.xml"/><Relationship Id="rId23" Type="http://schemas.openxmlformats.org/officeDocument/2006/relationships/slide" Target="slide41.xml"/><Relationship Id="rId10" Type="http://schemas.openxmlformats.org/officeDocument/2006/relationships/slide" Target="slide3.xml"/><Relationship Id="rId19" Type="http://schemas.openxmlformats.org/officeDocument/2006/relationships/slide" Target="slide33.xml"/><Relationship Id="rId4" Type="http://schemas.openxmlformats.org/officeDocument/2006/relationships/slide" Target="slide11.xml"/><Relationship Id="rId9" Type="http://schemas.openxmlformats.org/officeDocument/2006/relationships/slide" Target="slide5.xml"/><Relationship Id="rId14" Type="http://schemas.openxmlformats.org/officeDocument/2006/relationships/slide" Target="slide21.xml"/><Relationship Id="rId22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slide" Target="slide2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slide" Target="slide24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slide" Target="slide2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slide" Target="slide28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slide" Target="slide30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slide" Target="slide3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slide" Target="slide30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slide" Target="slide3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6" Type="http://schemas.openxmlformats.org/officeDocument/2006/relationships/slide" Target="slide38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slide" Target="slide40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6" Type="http://schemas.openxmlformats.org/officeDocument/2006/relationships/slide" Target="slide4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slide" Target="slide6.xml"/><Relationship Id="rId11" Type="http://schemas.openxmlformats.org/officeDocument/2006/relationships/image" Target="../media/image10.jpeg"/><Relationship Id="rId5" Type="http://schemas.microsoft.com/office/2007/relationships/hdphoto" Target="../media/hdphoto4.wdp"/><Relationship Id="rId10" Type="http://schemas.openxmlformats.org/officeDocument/2006/relationships/image" Target="../media/image9.jpe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slide" Target="slide8.xml"/><Relationship Id="rId5" Type="http://schemas.microsoft.com/office/2007/relationships/hdphoto" Target="../media/hdphoto4.wd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slide" Target="slide10.xml"/><Relationship Id="rId11" Type="http://schemas.openxmlformats.org/officeDocument/2006/relationships/image" Target="../media/image15.jpeg"/><Relationship Id="rId5" Type="http://schemas.microsoft.com/office/2007/relationships/hdphoto" Target="../media/hdphoto4.wdp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5" b="46018"/>
          <a:stretch/>
        </p:blipFill>
        <p:spPr>
          <a:xfrm rot="16200000">
            <a:off x="2659211" y="-2674792"/>
            <a:ext cx="6873579" cy="12192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-15583"/>
            <a:ext cx="12192000" cy="68735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3176" y="299010"/>
            <a:ext cx="9468090" cy="2209271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2907" y="188640"/>
            <a:ext cx="10868628" cy="24668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521" t="36432" r="18080" b="56008"/>
          <a:stretch/>
        </p:blipFill>
        <p:spPr>
          <a:xfrm>
            <a:off x="2301889" y="467765"/>
            <a:ext cx="7724011" cy="724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62074" t="39080" r="16926" b="34040"/>
          <a:stretch/>
        </p:blipFill>
        <p:spPr>
          <a:xfrm>
            <a:off x="4153166" y="2765812"/>
            <a:ext cx="4307928" cy="34463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1889" y="1422041"/>
            <a:ext cx="7724011" cy="708375"/>
          </a:xfrm>
          <a:prstGeom prst="rect">
            <a:avLst/>
          </a:prstGeom>
          <a:solidFill>
            <a:srgbClr val="7AB2A4"/>
          </a:solidFill>
        </p:spPr>
      </p:pic>
      <p:pic>
        <p:nvPicPr>
          <p:cNvPr id="11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29" y="6086134"/>
            <a:ext cx="2188284" cy="806590"/>
          </a:xfrm>
          <a:prstGeom prst="rect">
            <a:avLst/>
          </a:prstGeom>
          <a:noFill/>
          <a:ln>
            <a:solidFill>
              <a:srgbClr val="91D9CA"/>
            </a:solidFill>
          </a:ln>
        </p:spPr>
      </p:pic>
      <p:sp>
        <p:nvSpPr>
          <p:cNvPr id="5" name="TextBox 4">
            <a:hlinkClick r:id="rId9" action="ppaction://hlinksldjump"/>
          </p:cNvPr>
          <p:cNvSpPr txBox="1"/>
          <p:nvPr/>
        </p:nvSpPr>
        <p:spPr>
          <a:xfrm>
            <a:off x="4945097" y="6304001"/>
            <a:ext cx="202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Начать игру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671" y="612972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242" y="1775075"/>
            <a:ext cx="7565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Деньги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26" y="2506116"/>
            <a:ext cx="4720743" cy="28725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3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391062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dirty="0">
                <a:solidFill>
                  <a:srgbClr val="5E8E8B"/>
                </a:solidFill>
              </a:rPr>
              <a:t>Высказывание Рональда </a:t>
            </a:r>
            <a:r>
              <a:rPr lang="ru-RU" sz="2800" dirty="0" smtClean="0">
                <a:solidFill>
                  <a:srgbClr val="5E8E8B"/>
                </a:solidFill>
              </a:rPr>
              <a:t>Рейгана:</a:t>
            </a:r>
          </a:p>
          <a:p>
            <a:pPr lvl="0" algn="ctr">
              <a:defRPr/>
            </a:pPr>
            <a:r>
              <a:rPr lang="ru-RU" sz="2800" dirty="0" smtClean="0">
                <a:solidFill>
                  <a:srgbClr val="5E8E8B"/>
                </a:solidFill>
              </a:rPr>
              <a:t> «Составлять </a:t>
            </a:r>
            <a:r>
              <a:rPr lang="ru-RU" sz="2800" dirty="0">
                <a:solidFill>
                  <a:srgbClr val="5E8E8B"/>
                </a:solidFill>
              </a:rPr>
              <a:t>… бюджет – все равно что защищать свою добродетель: нужно научиться говорить «нет</a:t>
            </a:r>
            <a:r>
              <a:rPr lang="ru-RU" sz="2800" dirty="0" smtClean="0">
                <a:solidFill>
                  <a:srgbClr val="5E8E8B"/>
                </a:solidFill>
              </a:rPr>
              <a:t>».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099" y="354236"/>
            <a:ext cx="7862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Высказывания о бюджете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52" y="5366922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167493" y="1438519"/>
            <a:ext cx="7278007" cy="584775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Вставьте пропущенное слово: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5336" y="5572524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0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671" y="612972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Высказывания о бюджете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242" y="2014081"/>
            <a:ext cx="75653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Сбалансированность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принцип формирования и исполнения бюджета, состоящий в количественном соответствии (равновесии) расходов источникам их финансирования.</a:t>
            </a: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391062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dirty="0">
                <a:solidFill>
                  <a:srgbClr val="5E8E8B"/>
                </a:solidFill>
              </a:rPr>
              <a:t>Высказывание Рональда </a:t>
            </a:r>
            <a:r>
              <a:rPr lang="ru-RU" sz="2800" dirty="0" smtClean="0">
                <a:solidFill>
                  <a:srgbClr val="5E8E8B"/>
                </a:solidFill>
              </a:rPr>
              <a:t>Рейгана: </a:t>
            </a:r>
          </a:p>
          <a:p>
            <a:pPr lvl="0" algn="ctr">
              <a:defRPr/>
            </a:pPr>
            <a:r>
              <a:rPr lang="ru-RU" sz="2800" dirty="0" smtClean="0">
                <a:solidFill>
                  <a:srgbClr val="5E8E8B"/>
                </a:solidFill>
              </a:rPr>
              <a:t>«</a:t>
            </a:r>
            <a:r>
              <a:rPr lang="ru-RU" sz="2800" dirty="0">
                <a:solidFill>
                  <a:srgbClr val="5E8E8B"/>
                </a:solidFill>
              </a:rPr>
              <a:t>Правительство не решает проблем, оно … их</a:t>
            </a:r>
            <a:r>
              <a:rPr lang="ru-RU" sz="2800" dirty="0" smtClean="0">
                <a:solidFill>
                  <a:srgbClr val="5E8E8B"/>
                </a:solidFill>
              </a:rPr>
              <a:t>».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099" y="354236"/>
            <a:ext cx="7862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Высказывания о бюджете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74185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167493" y="1438519"/>
            <a:ext cx="7278007" cy="584775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Вставьте пропущенное слово: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8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671" y="612972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Высказывания о бюджете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242" y="2014081"/>
            <a:ext cx="756530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Финансирует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noProof="0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Финансирование –выделение </a:t>
            </a:r>
            <a:r>
              <a:rPr lang="ru-RU" b="1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денежных </a:t>
            </a:r>
            <a:r>
              <a:rPr lang="ru-RU" b="1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средств, финансовых ресурсов на что-либо.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391062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dirty="0">
                <a:solidFill>
                  <a:srgbClr val="5E8E8B"/>
                </a:solidFill>
              </a:rPr>
              <a:t>Высказывание Лоренса </a:t>
            </a:r>
            <a:r>
              <a:rPr lang="ru-RU" sz="2800" dirty="0" err="1" smtClean="0">
                <a:solidFill>
                  <a:srgbClr val="5E8E8B"/>
                </a:solidFill>
              </a:rPr>
              <a:t>Бакмана</a:t>
            </a:r>
            <a:r>
              <a:rPr lang="ru-RU" sz="2800" dirty="0" smtClean="0">
                <a:solidFill>
                  <a:srgbClr val="5E8E8B"/>
                </a:solidFill>
              </a:rPr>
              <a:t>:</a:t>
            </a:r>
          </a:p>
          <a:p>
            <a:pPr lvl="0" algn="ctr">
              <a:defRPr/>
            </a:pPr>
            <a:r>
              <a:rPr lang="ru-RU" sz="2800" dirty="0" smtClean="0">
                <a:solidFill>
                  <a:srgbClr val="5E8E8B"/>
                </a:solidFill>
              </a:rPr>
              <a:t> </a:t>
            </a:r>
            <a:r>
              <a:rPr lang="ru-RU" sz="2800" dirty="0">
                <a:solidFill>
                  <a:srgbClr val="5E8E8B"/>
                </a:solidFill>
              </a:rPr>
              <a:t>«Бюджет составляется лишь для того, чтобы его </a:t>
            </a:r>
            <a:r>
              <a:rPr lang="ru-RU" sz="2800" dirty="0" smtClean="0">
                <a:solidFill>
                  <a:srgbClr val="5E8E8B"/>
                </a:solidFill>
              </a:rPr>
              <a:t>…».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099" y="354236"/>
            <a:ext cx="7862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Высказывания о бюджете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167493" y="1438519"/>
            <a:ext cx="7278007" cy="584775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Вставьте пропущенное слово: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1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671" y="612972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Высказывания о бюджете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242" y="2414345"/>
            <a:ext cx="756530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Сокращать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3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391062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dirty="0">
                <a:solidFill>
                  <a:srgbClr val="5E8E8B"/>
                </a:solidFill>
              </a:rPr>
              <a:t>Высказывание Мориса </a:t>
            </a:r>
            <a:r>
              <a:rPr lang="ru-RU" sz="2800" dirty="0" smtClean="0">
                <a:solidFill>
                  <a:srgbClr val="5E8E8B"/>
                </a:solidFill>
              </a:rPr>
              <a:t>Станса: «</a:t>
            </a:r>
            <a:r>
              <a:rPr lang="ru-RU" sz="2800" dirty="0">
                <a:solidFill>
                  <a:srgbClr val="5E8E8B"/>
                </a:solidFill>
              </a:rPr>
              <a:t>Выработка бюджета есть искусство равномерного распределения </a:t>
            </a:r>
            <a:r>
              <a:rPr lang="ru-RU" sz="2800" dirty="0" smtClean="0">
                <a:solidFill>
                  <a:srgbClr val="5E8E8B"/>
                </a:solidFill>
              </a:rPr>
              <a:t>…».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099" y="354236"/>
            <a:ext cx="7862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Высказывания о бюджете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167493" y="1438519"/>
            <a:ext cx="7278007" cy="584775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Вставьте пропущенное слово: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7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671" y="612972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Высказывания о бюджете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242" y="2414345"/>
            <a:ext cx="756530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Разочарований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88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531042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099" y="354236"/>
            <a:ext cx="7862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Доходы и расходы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167492" y="1241474"/>
            <a:ext cx="7278007" cy="1015663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Определите идеи двух картинок и дайте ассоциативный ответ их </a:t>
            </a: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сложения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4473" y="2444447"/>
            <a:ext cx="2744459" cy="27444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1455" y="3358955"/>
            <a:ext cx="992882" cy="7078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+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56206" y="2537052"/>
            <a:ext cx="1309081" cy="221599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800" b="1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  <a:endParaRPr kumimoji="0" lang="ru-RU" sz="13800" b="1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36971" y="3349942"/>
            <a:ext cx="992882" cy="7078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noProof="0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=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38" y="2749598"/>
            <a:ext cx="3287413" cy="2116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0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AA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555585" y="300942"/>
            <a:ext cx="11250592" cy="630820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47914"/>
              </p:ext>
            </p:extLst>
          </p:nvPr>
        </p:nvGraphicFramePr>
        <p:xfrm>
          <a:off x="700267" y="428264"/>
          <a:ext cx="10932289" cy="588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830">
                  <a:extLst>
                    <a:ext uri="{9D8B030D-6E8A-4147-A177-3AD203B41FA5}">
                      <a16:colId xmlns:a16="http://schemas.microsoft.com/office/drawing/2014/main" val="1328410923"/>
                    </a:ext>
                  </a:extLst>
                </a:gridCol>
                <a:gridCol w="1818085">
                  <a:extLst>
                    <a:ext uri="{9D8B030D-6E8A-4147-A177-3AD203B41FA5}">
                      <a16:colId xmlns:a16="http://schemas.microsoft.com/office/drawing/2014/main" val="215915786"/>
                    </a:ext>
                  </a:extLst>
                </a:gridCol>
                <a:gridCol w="2186458">
                  <a:extLst>
                    <a:ext uri="{9D8B030D-6E8A-4147-A177-3AD203B41FA5}">
                      <a16:colId xmlns:a16="http://schemas.microsoft.com/office/drawing/2014/main" val="1295763713"/>
                    </a:ext>
                  </a:extLst>
                </a:gridCol>
                <a:gridCol w="2186458">
                  <a:extLst>
                    <a:ext uri="{9D8B030D-6E8A-4147-A177-3AD203B41FA5}">
                      <a16:colId xmlns:a16="http://schemas.microsoft.com/office/drawing/2014/main" val="3145815902"/>
                    </a:ext>
                  </a:extLst>
                </a:gridCol>
                <a:gridCol w="2186458">
                  <a:extLst>
                    <a:ext uri="{9D8B030D-6E8A-4147-A177-3AD203B41FA5}">
                      <a16:colId xmlns:a16="http://schemas.microsoft.com/office/drawing/2014/main" val="507927968"/>
                    </a:ext>
                  </a:extLst>
                </a:gridCol>
              </a:tblGrid>
              <a:tr h="1103552">
                <a:tc>
                  <a:txBody>
                    <a:bodyPr/>
                    <a:lstStyle/>
                    <a:p>
                      <a:pPr algn="ctr"/>
                      <a:r>
                        <a:rPr lang="ru-RU" sz="2500" b="0" i="1" cap="none" spc="0" dirty="0" smtClean="0">
                          <a:ln>
                            <a:noFill/>
                          </a:ln>
                          <a:solidFill>
                            <a:srgbClr val="629591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Высказывания о</a:t>
                      </a:r>
                      <a:r>
                        <a:rPr lang="ru-RU" sz="2500" b="0" i="1" cap="none" spc="0" baseline="0" dirty="0" smtClean="0">
                          <a:ln>
                            <a:noFill/>
                          </a:ln>
                          <a:solidFill>
                            <a:srgbClr val="629591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 бюджете</a:t>
                      </a:r>
                      <a:endParaRPr lang="ru-RU" sz="2500" b="0" i="1" cap="none" spc="0" dirty="0">
                        <a:ln>
                          <a:noFill/>
                        </a:ln>
                        <a:solidFill>
                          <a:srgbClr val="629591"/>
                        </a:solidFill>
                        <a:effectLst/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u="none" cap="none" spc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500" b="0" u="none" cap="none" spc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200</a:t>
                      </a:r>
                      <a:endParaRPr lang="ru-RU" sz="3500" b="0" u="none" cap="none" spc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5" action="ppaction://hlinksldjump"/>
                        </a:rPr>
                        <a:t>400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6" action="ppaction://hlinksldjump"/>
                        </a:rPr>
                        <a:t>600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7" action="ppaction://hlinksldjump"/>
                        </a:rPr>
                        <a:t>800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118002"/>
                  </a:ext>
                </a:extLst>
              </a:tr>
              <a:tr h="9886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i="1" cap="none" spc="0" dirty="0" smtClean="0">
                          <a:ln>
                            <a:noFill/>
                          </a:ln>
                          <a:solidFill>
                            <a:srgbClr val="62959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2500" b="0" i="1" cap="none" spc="0" dirty="0" smtClean="0">
                        <a:ln>
                          <a:noFill/>
                        </a:ln>
                        <a:solidFill>
                          <a:srgbClr val="629591"/>
                        </a:solidFill>
                        <a:effectLst/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8" action="ppaction://hlinksldjump"/>
                        </a:rPr>
                        <a:t>200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9" action="ppaction://hlinksldjump"/>
                        </a:rPr>
                        <a:t>400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10" action="ppaction://hlinksldjump"/>
                        </a:rPr>
                        <a:t>600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11" action="ppaction://hlinksldjump"/>
                        </a:rPr>
                        <a:t>800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077243"/>
                  </a:ext>
                </a:extLst>
              </a:tr>
              <a:tr h="9886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i="1" cap="none" spc="0" dirty="0" smtClean="0">
                          <a:ln>
                            <a:noFill/>
                          </a:ln>
                          <a:solidFill>
                            <a:srgbClr val="629591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2500" b="0" i="1" cap="none" spc="0" baseline="0" dirty="0" smtClean="0">
                          <a:ln>
                            <a:noFill/>
                          </a:ln>
                          <a:solidFill>
                            <a:srgbClr val="629591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 и расходы</a:t>
                      </a:r>
                      <a:endParaRPr lang="ru-RU" sz="2500" b="0" i="1" cap="none" spc="0" dirty="0" smtClean="0">
                        <a:ln>
                          <a:noFill/>
                        </a:ln>
                        <a:solidFill>
                          <a:srgbClr val="629591"/>
                        </a:solidFill>
                        <a:effectLst/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12" action="ppaction://hlinksldjump"/>
                        </a:rPr>
                        <a:t>200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13" action="ppaction://hlinksldjump"/>
                        </a:rPr>
                        <a:t>400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14" action="ppaction://hlinksldjump"/>
                        </a:rPr>
                        <a:t>600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15" action="ppaction://hlinksldjump"/>
                        </a:rPr>
                        <a:t>800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308502"/>
                  </a:ext>
                </a:extLst>
              </a:tr>
              <a:tr h="1559154">
                <a:tc>
                  <a:txBody>
                    <a:bodyPr/>
                    <a:lstStyle/>
                    <a:p>
                      <a:pPr algn="ctr"/>
                      <a:r>
                        <a:rPr lang="ru-RU" sz="2500" b="0" i="1" cap="none" spc="0" dirty="0" smtClean="0">
                          <a:ln>
                            <a:noFill/>
                          </a:ln>
                          <a:solidFill>
                            <a:srgbClr val="62959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Бюджетный</a:t>
                      </a:r>
                      <a:r>
                        <a:rPr lang="ru-RU" sz="2500" b="0" i="1" cap="none" spc="0" baseline="0" dirty="0" smtClean="0">
                          <a:ln>
                            <a:noFill/>
                          </a:ln>
                          <a:solidFill>
                            <a:srgbClr val="62959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процесс Оренбургской области</a:t>
                      </a:r>
                      <a:endParaRPr lang="ru-RU" sz="2500" b="0" i="1" cap="none" spc="0" dirty="0">
                        <a:ln>
                          <a:noFill/>
                        </a:ln>
                        <a:solidFill>
                          <a:srgbClr val="629591"/>
                        </a:solidFill>
                        <a:effectLst/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16" action="ppaction://hlinksldjump"/>
                        </a:rPr>
                        <a:t>200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17" action="ppaction://hlinksldjump"/>
                        </a:rPr>
                        <a:t>400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18" action="ppaction://hlinksldjump"/>
                        </a:rPr>
                        <a:t>600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19" action="ppaction://hlinksldjump"/>
                        </a:rPr>
                        <a:t>800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384265"/>
                  </a:ext>
                </a:extLst>
              </a:tr>
              <a:tr h="1147302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cap="none" spc="0" dirty="0" smtClean="0">
                          <a:ln>
                            <a:noFill/>
                          </a:ln>
                          <a:solidFill>
                            <a:srgbClr val="62959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  <a:r>
                        <a:rPr lang="ru-RU" sz="2400" b="0" i="1" cap="none" spc="0" baseline="0" dirty="0" smtClean="0">
                          <a:ln>
                            <a:noFill/>
                          </a:ln>
                          <a:solidFill>
                            <a:srgbClr val="62959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Оренбургской области</a:t>
                      </a:r>
                      <a:endParaRPr lang="ru-RU" sz="2400" b="0" i="1" cap="none" spc="0" dirty="0">
                        <a:ln>
                          <a:noFill/>
                        </a:ln>
                        <a:solidFill>
                          <a:srgbClr val="629591"/>
                        </a:solidFill>
                        <a:effectLst/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20" action="ppaction://hlinksldjump"/>
                        </a:rPr>
                        <a:t>200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21" action="ppaction://hlinksldjump"/>
                        </a:rPr>
                        <a:t>400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22" action="ppaction://hlinksldjump"/>
                        </a:rPr>
                        <a:t>600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linkClick r:id="rId23" action="ppaction://hlinksldjump"/>
                        </a:rPr>
                        <a:t>800</a:t>
                      </a:r>
                      <a:endParaRPr lang="ru-RU" sz="35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24443"/>
                  </a:ext>
                </a:extLst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312517" y="138896"/>
            <a:ext cx="11620982" cy="656284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474199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Доходы и расходы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3191" y="2122838"/>
            <a:ext cx="90514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Программные расходы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Это расходы, направленные на финансирование государственных и муниципальных программ, обеспечивающих </a:t>
            </a:r>
            <a:r>
              <a:rPr lang="ru-RU" b="1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</a:t>
            </a:r>
            <a:r>
              <a:rPr lang="ru-RU" b="1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безопасности.</a:t>
            </a:r>
            <a:endParaRPr kumimoji="0" lang="ru-RU" b="1" i="1" u="none" strike="noStrike" kern="1200" cap="none" spc="0" normalizeH="0" noProof="0" dirty="0" smtClean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i="1" baseline="0" dirty="0">
              <a:solidFill>
                <a:srgbClr val="5E8E8B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9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0193" y="539056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099" y="354236"/>
            <a:ext cx="7862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Доходы и расходы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167492" y="1241474"/>
            <a:ext cx="7570404" cy="1015663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Какой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источник образования доходов не указан?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906606" y="2351823"/>
            <a:ext cx="3318154" cy="182273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на доходы и имущество, НДС, акцизы и т.д.)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501049" y="3407996"/>
            <a:ext cx="4282829" cy="188094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 от использования госимущества, доходы от оказания платных услуг, штрафы, санкции и т.д.)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7783879" y="2314219"/>
            <a:ext cx="3672858" cy="21651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...</a:t>
            </a:r>
            <a:endParaRPr lang="ru-RU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9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9204" y="462624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Доходы и расходы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7319017" y="1909746"/>
            <a:ext cx="4141537" cy="21651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других бюджетов бюджетной системы (субсидии, субвенции, дотации), организаций, граждан (кроме налоговых и неналоговых доходов).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911453" y="2011762"/>
            <a:ext cx="3318154" cy="182273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на доходы и имущество, НДС, акцизы и т.д.)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3466518" y="3423596"/>
            <a:ext cx="4282829" cy="188094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 от использования госимущества, доходы от оказания платных услуг, штрафы, санкции и т.д.)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0602" y="2292466"/>
            <a:ext cx="342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образования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 бюджетов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0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411318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1600" dirty="0" smtClean="0">
              <a:solidFill>
                <a:srgbClr val="5E8E8B"/>
              </a:solidFill>
            </a:endParaRPr>
          </a:p>
          <a:p>
            <a:pPr lvl="0">
              <a:defRPr/>
            </a:pPr>
            <a:r>
              <a:rPr lang="ru-RU" sz="1600" dirty="0" smtClean="0">
                <a:solidFill>
                  <a:srgbClr val="5E8E8B"/>
                </a:solidFill>
              </a:rPr>
              <a:t>                </a:t>
            </a:r>
            <a:r>
              <a:rPr lang="ru-RU" sz="2000" dirty="0" smtClean="0">
                <a:solidFill>
                  <a:srgbClr val="5E8E8B"/>
                </a:solidFill>
              </a:rPr>
              <a:t>а) Жилищно-коммунальное </a:t>
            </a:r>
            <a:r>
              <a:rPr lang="ru-RU" sz="2000" dirty="0">
                <a:solidFill>
                  <a:srgbClr val="5E8E8B"/>
                </a:solidFill>
              </a:rPr>
              <a:t>хозяйство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б) Охрана </a:t>
            </a:r>
            <a:r>
              <a:rPr lang="ru-RU" sz="2000" dirty="0">
                <a:solidFill>
                  <a:srgbClr val="5E8E8B"/>
                </a:solidFill>
              </a:rPr>
              <a:t>окружающей среды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в) Высшее образование</a:t>
            </a:r>
          </a:p>
          <a:p>
            <a:pPr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г) Социальная политика</a:t>
            </a:r>
          </a:p>
          <a:p>
            <a:pPr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д) Культура</a:t>
            </a:r>
            <a:endParaRPr lang="ru-RU" sz="2000" dirty="0">
              <a:solidFill>
                <a:srgbClr val="5E8E8B"/>
              </a:solidFill>
            </a:endParaRP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е) Физическая культура и спорт </a:t>
            </a:r>
            <a:endParaRPr lang="ru-RU" sz="2800" b="1" dirty="0" smtClean="0">
              <a:solidFill>
                <a:srgbClr val="5E8E8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099" y="354236"/>
            <a:ext cx="7862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Доходы и расходы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656694" y="1000567"/>
            <a:ext cx="8458067" cy="1015663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 разделам классификации расходов бюджетов не </a:t>
            </a: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относятся: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474199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600" dirty="0">
                <a:solidFill>
                  <a:srgbClr val="5E8E8B"/>
                </a:solidFill>
              </a:rPr>
              <a:t>            </a:t>
            </a:r>
            <a:r>
              <a:rPr lang="ru-RU" sz="1600" dirty="0" smtClean="0">
                <a:solidFill>
                  <a:srgbClr val="5E8E8B"/>
                </a:solidFill>
              </a:rPr>
              <a:t>    </a:t>
            </a:r>
            <a:r>
              <a:rPr lang="ru-RU" sz="2000" dirty="0" smtClean="0">
                <a:solidFill>
                  <a:srgbClr val="5E8E8B"/>
                </a:solidFill>
              </a:rPr>
              <a:t>а</a:t>
            </a:r>
            <a:r>
              <a:rPr lang="ru-RU" sz="2000" dirty="0">
                <a:solidFill>
                  <a:srgbClr val="5E8E8B"/>
                </a:solidFill>
              </a:rPr>
              <a:t>) Жилищно-коммунальное хозяйство</a:t>
            </a: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             б) Охрана окружающей среды</a:t>
            </a: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           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в) Высшее образование – относится к разделу «Образование»</a:t>
            </a: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             г) Социальная политика</a:t>
            </a:r>
          </a:p>
          <a:p>
            <a:pPr lvl="0"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            д) Культура – относится к разделу «Культура,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кинематография»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             е) Физическая культура и спорт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Доходы и расходы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7630" y="354236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629591"/>
                </a:solidFill>
              </a:rPr>
              <a:t>           а</a:t>
            </a:r>
            <a:r>
              <a:rPr lang="ru-RU" sz="2000" dirty="0">
                <a:solidFill>
                  <a:srgbClr val="629591"/>
                </a:solidFill>
              </a:rPr>
              <a:t>) роста прямых бюджетных инвестиций</a:t>
            </a:r>
          </a:p>
          <a:p>
            <a:r>
              <a:rPr lang="ru-RU" sz="2000" dirty="0" smtClean="0">
                <a:solidFill>
                  <a:srgbClr val="629591"/>
                </a:solidFill>
              </a:rPr>
              <a:t>           б</a:t>
            </a:r>
            <a:r>
              <a:rPr lang="ru-RU" sz="2000" dirty="0">
                <a:solidFill>
                  <a:srgbClr val="629591"/>
                </a:solidFill>
              </a:rPr>
              <a:t>) изменения размера ставок налога</a:t>
            </a:r>
          </a:p>
          <a:p>
            <a:r>
              <a:rPr lang="ru-RU" sz="2000" dirty="0" smtClean="0">
                <a:solidFill>
                  <a:srgbClr val="629591"/>
                </a:solidFill>
              </a:rPr>
              <a:t>           в</a:t>
            </a:r>
            <a:r>
              <a:rPr lang="ru-RU" sz="2000" dirty="0">
                <a:solidFill>
                  <a:srgbClr val="629591"/>
                </a:solidFill>
              </a:rPr>
              <a:t>) порядка определения налоговой базы</a:t>
            </a:r>
          </a:p>
          <a:p>
            <a:r>
              <a:rPr lang="ru-RU" sz="2000" dirty="0" smtClean="0">
                <a:solidFill>
                  <a:srgbClr val="629591"/>
                </a:solidFill>
              </a:rPr>
              <a:t>           г</a:t>
            </a:r>
            <a:r>
              <a:rPr lang="ru-RU" sz="2000" dirty="0">
                <a:solidFill>
                  <a:srgbClr val="629591"/>
                </a:solidFill>
              </a:rPr>
              <a:t>) оказания социальной помощи нуждающимся категориям граждан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5099" y="354236"/>
            <a:ext cx="7862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Доходы и расходы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6915" y="1446609"/>
            <a:ext cx="9769033" cy="954107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Эффективность влияния доходов бюджета на социально-экономические процессы зависит от</a:t>
            </a: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9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474199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800" dirty="0" smtClean="0">
                <a:solidFill>
                  <a:srgbClr val="5E8E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rgbClr val="5E8E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а</a:t>
            </a:r>
            <a:r>
              <a:rPr lang="ru-RU" sz="2000" dirty="0">
                <a:solidFill>
                  <a:srgbClr val="5E8E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роста прямых бюджетных </a:t>
            </a:r>
            <a:r>
              <a:rPr lang="ru-RU" sz="2000" dirty="0" smtClean="0">
                <a:solidFill>
                  <a:srgbClr val="5E8E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</a:t>
            </a:r>
          </a:p>
          <a:p>
            <a:pPr lvl="0">
              <a:defRPr/>
            </a:pPr>
            <a:r>
              <a:rPr lang="ru-RU" sz="2000" b="1" i="1" dirty="0" smtClean="0">
                <a:solidFill>
                  <a:srgbClr val="629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изменения размера ставок налога</a:t>
            </a:r>
          </a:p>
          <a:p>
            <a:pPr lvl="0">
              <a:defRPr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порядка определения налоговой базы</a:t>
            </a: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solidFill>
                  <a:srgbClr val="5E8E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</a:t>
            </a:r>
            <a:r>
              <a:rPr lang="ru-RU" sz="2000" dirty="0">
                <a:solidFill>
                  <a:srgbClr val="5E8E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оказания социальной помощи нуждающимся категориям </a:t>
            </a:r>
            <a:r>
              <a:rPr lang="ru-RU" sz="2000" dirty="0" smtClean="0">
                <a:solidFill>
                  <a:srgbClr val="5E8E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sz="2000" dirty="0">
              <a:solidFill>
                <a:srgbClr val="5E8E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Доходы и расходы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9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539056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785" y="498592"/>
            <a:ext cx="11492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Бюджетный процесс Оренбургской </a:t>
            </a:r>
            <a:r>
              <a:rPr lang="ru-RU" sz="3200" dirty="0" smtClean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296364" y="1068218"/>
            <a:ext cx="9780607" cy="1015663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Какой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из этапов бюджетного процесса Оренбургской области не указан?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620161" y="2298074"/>
            <a:ext cx="6675755" cy="2889823"/>
            <a:chOff x="9525" y="0"/>
            <a:chExt cx="6276975" cy="2862193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638175" y="0"/>
              <a:ext cx="5057775" cy="466725"/>
            </a:xfrm>
            <a:prstGeom prst="hexagon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Бюджетный процесс Оренбургской области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526" y="506802"/>
              <a:ext cx="6276974" cy="460105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этап – Составление проекта областного бюджета и бюджета Территориального фонда ОМС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525" y="1035631"/>
              <a:ext cx="6276975" cy="540876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этап – Рассмотрение проекта областного бюджета и бюджета Территориального фонда ОМС и их утверждение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525" y="1685855"/>
              <a:ext cx="6276975" cy="45739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этап – </a:t>
              </a:r>
              <a:r>
                <a:rPr lang="ru-RU" kern="0" noProof="0" dirty="0" smtClean="0">
                  <a:solidFill>
                    <a:srgbClr val="2E75B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областного бюджета и бюджета Территориального фонда ОМС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3812" y="2252594"/>
              <a:ext cx="6253163" cy="609599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этап – составление, рассмотрение отчетов об исполнении областного бюджета и 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бюджета</a:t>
              </a:r>
              <a:r>
                <a:rPr lang="ru-RU" sz="1200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Территориального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фонда ОМС и их утверждение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32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474199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2000" dirty="0">
              <a:solidFill>
                <a:srgbClr val="5E8E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Бюджетный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процесс Оренбургской области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0530" y="2060402"/>
            <a:ext cx="76730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 этап </a:t>
            </a:r>
            <a:r>
              <a:rPr lang="ru-RU" sz="28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– Исполнение  </a:t>
            </a:r>
            <a:r>
              <a:rPr lang="ru-RU" sz="28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областного бюджета и бюджета Территориального фонда </a:t>
            </a:r>
            <a:r>
              <a:rPr lang="ru-RU" sz="28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ОМС</a:t>
            </a:r>
          </a:p>
          <a:p>
            <a:pPr lvl="0" algn="ctr">
              <a:defRPr/>
            </a:pPr>
            <a:endParaRPr lang="ru-RU" sz="1400" b="1" dirty="0">
              <a:solidFill>
                <a:srgbClr val="5E8E8B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 indent="457200" algn="just">
              <a:defRPr/>
            </a:pP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Исполнение бюджета — этап бюджетного процесса, который предусматривает обеспечение полного и своевременного поступления всех предусмотренных по бюджету доходов, своевременное и полное финансирование всех запланированных бюджетных </a:t>
            </a:r>
            <a:r>
              <a:rPr lang="ru-RU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расходов.</a:t>
            </a:r>
          </a:p>
          <a:p>
            <a:pPr lvl="0" indent="457200" algn="just">
              <a:defRPr/>
            </a:pPr>
            <a:endParaRPr lang="ru-RU" b="1" dirty="0">
              <a:solidFill>
                <a:srgbClr val="5E8E8B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 indent="457200" algn="just">
              <a:defRPr/>
            </a:pPr>
            <a:r>
              <a:rPr lang="ru-RU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областного бюджета обеспечивается Правительством Оренбургской области.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4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539056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а</a:t>
            </a:r>
            <a:r>
              <a:rPr lang="ru-RU" sz="2000" dirty="0">
                <a:solidFill>
                  <a:srgbClr val="5E8E8B"/>
                </a:solidFill>
              </a:rPr>
              <a:t>) </a:t>
            </a:r>
            <a:r>
              <a:rPr lang="ru-RU" sz="2000" dirty="0" smtClean="0">
                <a:solidFill>
                  <a:srgbClr val="5E8E8B"/>
                </a:solidFill>
              </a:rPr>
              <a:t>Счетной палатой </a:t>
            </a:r>
            <a:r>
              <a:rPr lang="ru-RU" sz="2000" dirty="0">
                <a:solidFill>
                  <a:srgbClr val="5E8E8B"/>
                </a:solidFill>
              </a:rPr>
              <a:t>Оренбургской области;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б</a:t>
            </a:r>
            <a:r>
              <a:rPr lang="ru-RU" sz="2000" dirty="0">
                <a:solidFill>
                  <a:srgbClr val="5E8E8B"/>
                </a:solidFill>
              </a:rPr>
              <a:t>) </a:t>
            </a:r>
            <a:r>
              <a:rPr lang="ru-RU" sz="2000" dirty="0" smtClean="0">
                <a:solidFill>
                  <a:srgbClr val="5E8E8B"/>
                </a:solidFill>
              </a:rPr>
              <a:t>Правительством </a:t>
            </a:r>
            <a:r>
              <a:rPr lang="ru-RU" sz="2000" dirty="0">
                <a:solidFill>
                  <a:srgbClr val="5E8E8B"/>
                </a:solidFill>
              </a:rPr>
              <a:t>Оренбургской области;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в</a:t>
            </a:r>
            <a:r>
              <a:rPr lang="ru-RU" sz="2000" dirty="0">
                <a:solidFill>
                  <a:srgbClr val="5E8E8B"/>
                </a:solidFill>
              </a:rPr>
              <a:t>) </a:t>
            </a:r>
            <a:r>
              <a:rPr lang="ru-RU" sz="2000" dirty="0" smtClean="0">
                <a:solidFill>
                  <a:srgbClr val="5E8E8B"/>
                </a:solidFill>
              </a:rPr>
              <a:t>Управлением </a:t>
            </a:r>
            <a:r>
              <a:rPr lang="ru-RU" sz="2000" dirty="0">
                <a:solidFill>
                  <a:srgbClr val="5E8E8B"/>
                </a:solidFill>
              </a:rPr>
              <a:t>Федерального казначейства по Оренбургской области;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г</a:t>
            </a:r>
            <a:r>
              <a:rPr lang="ru-RU" sz="2000" dirty="0">
                <a:solidFill>
                  <a:srgbClr val="5E8E8B"/>
                </a:solidFill>
              </a:rPr>
              <a:t>) м</a:t>
            </a:r>
            <a:r>
              <a:rPr lang="ru-RU" sz="2000" dirty="0" smtClean="0">
                <a:solidFill>
                  <a:srgbClr val="5E8E8B"/>
                </a:solidFill>
              </a:rPr>
              <a:t>инистерством финансов Оренбургской </a:t>
            </a:r>
            <a:r>
              <a:rPr lang="ru-RU" sz="2000" dirty="0">
                <a:solidFill>
                  <a:srgbClr val="5E8E8B"/>
                </a:solidFill>
              </a:rPr>
              <a:t>области.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346" y="684243"/>
            <a:ext cx="11492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Бюджетный процесс Оренбургской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279931" y="1414205"/>
            <a:ext cx="7570404" cy="954107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Кассовое </a:t>
            </a:r>
            <a:r>
              <a:rPr lang="ru-RU" sz="2800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обслуживание областного бюджета </a:t>
            </a: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осуществляется: </a:t>
            </a:r>
            <a:endParaRPr lang="ru-RU" sz="2800" i="1" dirty="0">
              <a:solidFill>
                <a:srgbClr val="5E8E8B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1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9153" cy="6858594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358815" y="243067"/>
            <a:ext cx="11412637" cy="645918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1330" y="452811"/>
            <a:ext cx="10787604" cy="60764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E8E8B"/>
              </a:solidFill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783730" y="2195797"/>
            <a:ext cx="9160754" cy="4185101"/>
            <a:chOff x="2029767" y="1866475"/>
            <a:chExt cx="9160754" cy="422282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382279" y="1866475"/>
              <a:ext cx="3276066" cy="3852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Консолидированный бюджет РФ</a:t>
              </a:r>
              <a:endParaRPr lang="ru-RU" sz="1400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039084" y="2251706"/>
              <a:ext cx="0" cy="3641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758221" y="2624200"/>
              <a:ext cx="4561725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59691" y="2615828"/>
              <a:ext cx="0" cy="26504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8319946" y="2615827"/>
              <a:ext cx="0" cy="2650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Скругленный прямоугольник 21"/>
            <p:cNvSpPr/>
            <p:nvPr/>
          </p:nvSpPr>
          <p:spPr>
            <a:xfrm>
              <a:off x="2029767" y="2860221"/>
              <a:ext cx="3456907" cy="4318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ф</a:t>
              </a:r>
              <a:r>
                <a:rPr lang="ru-RU" sz="1400" dirty="0" smtClean="0"/>
                <a:t>едеральный бюджет</a:t>
              </a:r>
              <a:endParaRPr lang="ru-RU" sz="1400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589114" y="2878506"/>
              <a:ext cx="3461663" cy="4303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…</a:t>
              </a:r>
              <a:endParaRPr lang="ru-RU" sz="1400" dirty="0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747723" y="3565477"/>
              <a:ext cx="0" cy="2512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747723" y="3565477"/>
              <a:ext cx="314444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8319946" y="3304219"/>
              <a:ext cx="0" cy="26125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9897165" y="3565477"/>
              <a:ext cx="0" cy="26125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Скругленный прямоугольник 32"/>
            <p:cNvSpPr/>
            <p:nvPr/>
          </p:nvSpPr>
          <p:spPr>
            <a:xfrm>
              <a:off x="5424012" y="3829698"/>
              <a:ext cx="2647421" cy="4220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…</a:t>
              </a:r>
              <a:endParaRPr lang="ru-RU" sz="1400" dirty="0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8593817" y="3840022"/>
              <a:ext cx="2596704" cy="4068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…</a:t>
              </a:r>
              <a:endParaRPr lang="ru-RU" sz="1600" dirty="0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11129215" y="4246871"/>
              <a:ext cx="1" cy="1472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0889594" y="4190162"/>
              <a:ext cx="24344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10889593" y="4582840"/>
              <a:ext cx="23962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10889595" y="5084467"/>
              <a:ext cx="23962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Скругленный прямоугольник 51"/>
            <p:cNvSpPr/>
            <p:nvPr/>
          </p:nvSpPr>
          <p:spPr>
            <a:xfrm>
              <a:off x="8618449" y="4395690"/>
              <a:ext cx="2271144" cy="3470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к</a:t>
              </a:r>
              <a:r>
                <a:rPr lang="ru-RU" sz="1200" dirty="0" smtClean="0"/>
                <a:t>онсолидированный бюджет муниципальных районов</a:t>
              </a:r>
              <a:endParaRPr lang="ru-RU" sz="1200" dirty="0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8618449" y="4814967"/>
              <a:ext cx="2271144" cy="5084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к</a:t>
              </a:r>
              <a:r>
                <a:rPr lang="ru-RU" sz="1200" dirty="0" smtClean="0"/>
                <a:t>онсолидированные бюджеты городских округов </a:t>
              </a:r>
              <a:r>
                <a:rPr lang="ru-RU" sz="1200" dirty="0"/>
                <a:t>с</a:t>
              </a:r>
            </a:p>
            <a:p>
              <a:pPr algn="ctr"/>
              <a:r>
                <a:rPr lang="ru-RU" sz="1200" dirty="0"/>
                <a:t>в</a:t>
              </a:r>
              <a:r>
                <a:rPr lang="ru-RU" sz="1200" dirty="0" smtClean="0"/>
                <a:t>нутригородским делением</a:t>
              </a:r>
              <a:endParaRPr lang="ru-RU" sz="1200" dirty="0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8618449" y="5420437"/>
              <a:ext cx="2281534" cy="6688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б</a:t>
              </a:r>
              <a:r>
                <a:rPr lang="ru-RU" sz="1200" dirty="0" smtClean="0"/>
                <a:t>юджеты </a:t>
              </a:r>
              <a:r>
                <a:rPr lang="ru-RU" sz="1200" dirty="0"/>
                <a:t>внутригородских муниципальных образований городов федерального значения</a:t>
              </a: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10899983" y="5715141"/>
              <a:ext cx="22923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2391716" y="445191"/>
            <a:ext cx="7346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dirty="0" smtClean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22" y="5718009"/>
            <a:ext cx="2357501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5043906" y="5868637"/>
            <a:ext cx="146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Узнать ответ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528246" y="1321787"/>
            <a:ext cx="7346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20791" y="7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60691" y="1059242"/>
            <a:ext cx="7132437" cy="954107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Что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осталось незаполненным в структуре консолидированного бюджета РФ?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494455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Бюджетный процесс Оренбургской области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9889" y="2164574"/>
            <a:ext cx="72780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Управление Федерального казначейства по Оренбургской </a:t>
            </a:r>
            <a:r>
              <a:rPr lang="ru-RU" sz="24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области</a:t>
            </a:r>
          </a:p>
          <a:p>
            <a:pPr lvl="0" algn="ctr">
              <a:defRPr/>
            </a:pPr>
            <a:endParaRPr lang="ru-RU" dirty="0">
              <a:solidFill>
                <a:srgbClr val="5E8E8B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УФК Оренбургской области является </a:t>
            </a:r>
            <a:r>
              <a:rPr lang="ru-RU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территориальным органом Федерального казначейства, </a:t>
            </a:r>
            <a:r>
              <a:rPr lang="ru-RU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выполняющий кассовое обслуживание областного бюджета.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71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539056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 </a:t>
            </a:r>
            <a:r>
              <a:rPr lang="ru-RU" sz="2000" dirty="0" smtClean="0">
                <a:solidFill>
                  <a:srgbClr val="5E8E8B"/>
                </a:solidFill>
              </a:rPr>
              <a:t>         </a:t>
            </a:r>
          </a:p>
          <a:p>
            <a:pPr lvl="0">
              <a:defRPr/>
            </a:pPr>
            <a:endParaRPr lang="ru-RU" sz="2000" dirty="0">
              <a:solidFill>
                <a:srgbClr val="5E8E8B"/>
              </a:solidFill>
            </a:endParaRPr>
          </a:p>
          <a:p>
            <a:pPr lvl="0">
              <a:defRPr/>
            </a:pPr>
            <a:endParaRPr lang="ru-RU" sz="2000" dirty="0" smtClean="0">
              <a:solidFill>
                <a:srgbClr val="5E8E8B"/>
              </a:solidFill>
            </a:endParaRP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 </a:t>
            </a:r>
            <a:r>
              <a:rPr lang="ru-RU" sz="2000" dirty="0" smtClean="0">
                <a:solidFill>
                  <a:srgbClr val="5E8E8B"/>
                </a:solidFill>
              </a:rPr>
              <a:t>          а) Губернатор </a:t>
            </a:r>
            <a:r>
              <a:rPr lang="ru-RU" sz="2000" dirty="0">
                <a:solidFill>
                  <a:srgbClr val="5E8E8B"/>
                </a:solidFill>
              </a:rPr>
              <a:t>Оренбургской области</a:t>
            </a:r>
            <a:r>
              <a:rPr lang="ru-RU" sz="2000" dirty="0" smtClean="0">
                <a:solidFill>
                  <a:srgbClr val="5E8E8B"/>
                </a:solidFill>
              </a:rPr>
              <a:t>;</a:t>
            </a:r>
            <a:endParaRPr lang="ru-RU" sz="2000" dirty="0">
              <a:solidFill>
                <a:srgbClr val="5E8E8B"/>
              </a:solidFill>
            </a:endParaRP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 </a:t>
            </a:r>
            <a:r>
              <a:rPr lang="ru-RU" sz="2000" dirty="0" smtClean="0">
                <a:solidFill>
                  <a:srgbClr val="5E8E8B"/>
                </a:solidFill>
              </a:rPr>
              <a:t>          </a:t>
            </a:r>
            <a:r>
              <a:rPr lang="ru-RU" sz="2000" dirty="0">
                <a:solidFill>
                  <a:srgbClr val="5E8E8B"/>
                </a:solidFill>
              </a:rPr>
              <a:t>б) </a:t>
            </a:r>
            <a:r>
              <a:rPr lang="ru-RU" sz="2000" dirty="0" smtClean="0">
                <a:solidFill>
                  <a:srgbClr val="5E8E8B"/>
                </a:solidFill>
              </a:rPr>
              <a:t>главные </a:t>
            </a:r>
            <a:r>
              <a:rPr lang="ru-RU" sz="2000" dirty="0">
                <a:solidFill>
                  <a:srgbClr val="5E8E8B"/>
                </a:solidFill>
              </a:rPr>
              <a:t>распорядители бюджетных </a:t>
            </a:r>
            <a:r>
              <a:rPr lang="ru-RU" sz="2000" dirty="0" smtClean="0">
                <a:solidFill>
                  <a:srgbClr val="5E8E8B"/>
                </a:solidFill>
              </a:rPr>
              <a:t>средств;</a:t>
            </a: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 </a:t>
            </a:r>
            <a:r>
              <a:rPr lang="ru-RU" sz="2000" dirty="0" smtClean="0">
                <a:solidFill>
                  <a:srgbClr val="5E8E8B"/>
                </a:solidFill>
              </a:rPr>
              <a:t>          в) Правительство </a:t>
            </a:r>
            <a:r>
              <a:rPr lang="ru-RU" sz="2000" dirty="0">
                <a:solidFill>
                  <a:srgbClr val="5E8E8B"/>
                </a:solidFill>
              </a:rPr>
              <a:t>Оренбургской области</a:t>
            </a:r>
            <a:r>
              <a:rPr lang="ru-RU" sz="2000" dirty="0" smtClean="0">
                <a:solidFill>
                  <a:srgbClr val="5E8E8B"/>
                </a:solidFill>
              </a:rPr>
              <a:t>;</a:t>
            </a:r>
            <a:endParaRPr lang="ru-RU" sz="2000" dirty="0">
              <a:solidFill>
                <a:srgbClr val="5E8E8B"/>
              </a:solidFill>
            </a:endParaRP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г) министерство </a:t>
            </a:r>
            <a:r>
              <a:rPr lang="ru-RU" sz="2000" dirty="0">
                <a:solidFill>
                  <a:srgbClr val="5E8E8B"/>
                </a:solidFill>
              </a:rPr>
              <a:t>финансов Оренбургской области</a:t>
            </a:r>
            <a:r>
              <a:rPr lang="ru-RU" sz="2000" dirty="0" smtClean="0">
                <a:solidFill>
                  <a:srgbClr val="5E8E8B"/>
                </a:solidFill>
              </a:rPr>
              <a:t>;</a:t>
            </a: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 </a:t>
            </a:r>
            <a:r>
              <a:rPr lang="ru-RU" sz="2000" dirty="0" smtClean="0">
                <a:solidFill>
                  <a:srgbClr val="5E8E8B"/>
                </a:solidFill>
              </a:rPr>
              <a:t>          д) Федеральное казначейство; </a:t>
            </a:r>
          </a:p>
          <a:p>
            <a:pPr>
              <a:defRPr/>
            </a:pPr>
            <a:r>
              <a:rPr lang="ru-RU" sz="2000" dirty="0">
                <a:solidFill>
                  <a:srgbClr val="5E8E8B"/>
                </a:solidFill>
              </a:rPr>
              <a:t> </a:t>
            </a:r>
            <a:r>
              <a:rPr lang="ru-RU" sz="2000" dirty="0" smtClean="0">
                <a:solidFill>
                  <a:srgbClr val="5E8E8B"/>
                </a:solidFill>
              </a:rPr>
              <a:t>          е)</a:t>
            </a:r>
            <a:r>
              <a:rPr lang="ru-RU" sz="2000" dirty="0">
                <a:solidFill>
                  <a:srgbClr val="5E8E8B"/>
                </a:solidFill>
              </a:rPr>
              <a:t> Законодательное Собрание Оренбургской области</a:t>
            </a:r>
            <a:r>
              <a:rPr lang="ru-RU" sz="2000" dirty="0" smtClean="0">
                <a:solidFill>
                  <a:srgbClr val="5E8E8B"/>
                </a:solidFill>
              </a:rPr>
              <a:t>;</a:t>
            </a:r>
          </a:p>
          <a:p>
            <a:pPr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ж</a:t>
            </a:r>
            <a:r>
              <a:rPr lang="ru-RU" sz="2000" dirty="0">
                <a:solidFill>
                  <a:srgbClr val="5E8E8B"/>
                </a:solidFill>
              </a:rPr>
              <a:t>) </a:t>
            </a:r>
            <a:r>
              <a:rPr lang="ru-RU" sz="2000" dirty="0" smtClean="0">
                <a:solidFill>
                  <a:srgbClr val="5E8E8B"/>
                </a:solidFill>
              </a:rPr>
              <a:t>органы </a:t>
            </a:r>
            <a:r>
              <a:rPr lang="ru-RU" sz="2000" dirty="0">
                <a:solidFill>
                  <a:srgbClr val="5E8E8B"/>
                </a:solidFill>
              </a:rPr>
              <a:t>управления государственными внебюджетными </a:t>
            </a:r>
            <a:r>
              <a:rPr lang="ru-RU" sz="2000" dirty="0" smtClean="0">
                <a:solidFill>
                  <a:srgbClr val="5E8E8B"/>
                </a:solidFill>
              </a:rPr>
              <a:t>фондами;</a:t>
            </a:r>
          </a:p>
          <a:p>
            <a:pPr>
              <a:defRPr/>
            </a:pPr>
            <a:r>
              <a:rPr lang="ru-RU" sz="2000" dirty="0">
                <a:solidFill>
                  <a:srgbClr val="5E8E8B"/>
                </a:solidFill>
              </a:rPr>
              <a:t> </a:t>
            </a:r>
            <a:r>
              <a:rPr lang="ru-RU" sz="2000" dirty="0" smtClean="0">
                <a:solidFill>
                  <a:srgbClr val="5E8E8B"/>
                </a:solidFill>
              </a:rPr>
              <a:t>          </a:t>
            </a:r>
            <a:r>
              <a:rPr lang="ru-RU" sz="2000" dirty="0">
                <a:solidFill>
                  <a:srgbClr val="5E8E8B"/>
                </a:solidFill>
              </a:rPr>
              <a:t>з) </a:t>
            </a:r>
            <a:r>
              <a:rPr lang="ru-RU" sz="2000" dirty="0" smtClean="0">
                <a:solidFill>
                  <a:srgbClr val="5E8E8B"/>
                </a:solidFill>
              </a:rPr>
              <a:t>получатели </a:t>
            </a:r>
            <a:r>
              <a:rPr lang="ru-RU" sz="2000" dirty="0">
                <a:solidFill>
                  <a:srgbClr val="5E8E8B"/>
                </a:solidFill>
              </a:rPr>
              <a:t>бюджетных </a:t>
            </a:r>
            <a:r>
              <a:rPr lang="ru-RU" sz="2000" dirty="0" smtClean="0">
                <a:solidFill>
                  <a:srgbClr val="5E8E8B"/>
                </a:solidFill>
              </a:rPr>
              <a:t>средств.</a:t>
            </a:r>
            <a:endParaRPr lang="ru-RU" sz="2000" dirty="0">
              <a:solidFill>
                <a:srgbClr val="5E8E8B"/>
              </a:solidFill>
            </a:endParaRPr>
          </a:p>
          <a:p>
            <a:pPr lvl="0">
              <a:defRPr/>
            </a:pPr>
            <a:endParaRPr lang="ru-RU" sz="2000" dirty="0">
              <a:solidFill>
                <a:srgbClr val="5E8E8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346" y="684243"/>
            <a:ext cx="11492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Бюджетный процесс Оренбургской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279931" y="1414205"/>
            <a:ext cx="7570404" cy="954107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Участниками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бюджетного процесса Оренбургской области не являются: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7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494455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Бюджетный процесс Оренбургской области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3767" y="2164574"/>
            <a:ext cx="8534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а) Губернатор Оренбургской области;</a:t>
            </a:r>
          </a:p>
          <a:p>
            <a:pPr lvl="0">
              <a:defRPr/>
            </a:pP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 б) главные распорядители бюджетных средств;</a:t>
            </a:r>
          </a:p>
          <a:p>
            <a:pPr lvl="0">
              <a:defRPr/>
            </a:pP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 в) Правительство Оренбургской области;</a:t>
            </a:r>
          </a:p>
          <a:p>
            <a:pPr lvl="0">
              <a:defRPr/>
            </a:pP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 г) министерство финансов Оренбургской области;</a:t>
            </a:r>
          </a:p>
          <a:p>
            <a:pPr lvl="0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 д) Федеральное казначейство</a:t>
            </a: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; </a:t>
            </a:r>
          </a:p>
          <a:p>
            <a:pPr lvl="0">
              <a:defRPr/>
            </a:pP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 е) Законодательное Собрание Оренбургской области;</a:t>
            </a:r>
          </a:p>
          <a:p>
            <a:pPr lvl="0">
              <a:defRPr/>
            </a:pP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ж) органы управления государственными внебюджетными фондами</a:t>
            </a: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;</a:t>
            </a:r>
          </a:p>
          <a:p>
            <a:pPr lvl="0">
              <a:defRPr/>
            </a:pP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 з) получатели бюджетных средств</a:t>
            </a:r>
            <a:r>
              <a:rPr lang="ru-RU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4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411318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2000" dirty="0" smtClean="0">
              <a:solidFill>
                <a:srgbClr val="5E8E8B"/>
              </a:solidFill>
            </a:endParaRPr>
          </a:p>
          <a:p>
            <a:pPr lvl="0">
              <a:defRPr/>
            </a:pPr>
            <a:endParaRPr lang="ru-RU" sz="2000" dirty="0">
              <a:solidFill>
                <a:srgbClr val="5E8E8B"/>
              </a:solidFill>
            </a:endParaRP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а</a:t>
            </a:r>
            <a:r>
              <a:rPr lang="ru-RU" sz="2000" dirty="0" smtClean="0">
                <a:solidFill>
                  <a:srgbClr val="5E8E8B"/>
                </a:solidFill>
              </a:rPr>
              <a:t>) осуществление </a:t>
            </a:r>
            <a:r>
              <a:rPr lang="ru-RU" sz="2000" dirty="0">
                <a:solidFill>
                  <a:srgbClr val="5E8E8B"/>
                </a:solidFill>
              </a:rPr>
              <a:t>контрольной, экспертно-аналитической деятельности в ходе проверки об исполнении законов об областном </a:t>
            </a:r>
            <a:r>
              <a:rPr lang="ru-RU" sz="2000" dirty="0" smtClean="0">
                <a:solidFill>
                  <a:srgbClr val="5E8E8B"/>
                </a:solidFill>
              </a:rPr>
              <a:t>бюджете;</a:t>
            </a:r>
            <a:endParaRPr lang="ru-RU" sz="2000" dirty="0">
              <a:solidFill>
                <a:srgbClr val="5E8E8B"/>
              </a:solidFill>
            </a:endParaRP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б) финансово-экономической </a:t>
            </a:r>
            <a:r>
              <a:rPr lang="ru-RU" sz="2000" dirty="0">
                <a:solidFill>
                  <a:srgbClr val="5E8E8B"/>
                </a:solidFill>
              </a:rPr>
              <a:t>экспертизе государственных программ Оренбургской </a:t>
            </a:r>
            <a:r>
              <a:rPr lang="ru-RU" sz="2000" dirty="0" smtClean="0">
                <a:solidFill>
                  <a:srgbClr val="5E8E8B"/>
                </a:solidFill>
              </a:rPr>
              <a:t>области;</a:t>
            </a:r>
            <a:endParaRPr lang="ru-RU" sz="2000" dirty="0">
              <a:solidFill>
                <a:srgbClr val="5E8E8B"/>
              </a:solidFill>
            </a:endParaRP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в</a:t>
            </a:r>
            <a:r>
              <a:rPr lang="ru-RU" sz="2000" dirty="0" smtClean="0">
                <a:solidFill>
                  <a:srgbClr val="5E8E8B"/>
                </a:solidFill>
              </a:rPr>
              <a:t>) аудит </a:t>
            </a:r>
            <a:r>
              <a:rPr lang="ru-RU" sz="2000" dirty="0">
                <a:solidFill>
                  <a:srgbClr val="5E8E8B"/>
                </a:solidFill>
              </a:rPr>
              <a:t>эффективности, направленный на определение экономности и результативности использования средств областного </a:t>
            </a:r>
            <a:r>
              <a:rPr lang="ru-RU" sz="2000" dirty="0" smtClean="0">
                <a:solidFill>
                  <a:srgbClr val="5E8E8B"/>
                </a:solidFill>
              </a:rPr>
              <a:t>бюджета;</a:t>
            </a:r>
            <a:endParaRPr lang="ru-RU" sz="2000" dirty="0">
              <a:solidFill>
                <a:srgbClr val="5E8E8B"/>
              </a:solidFill>
            </a:endParaRP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г</a:t>
            </a:r>
            <a:r>
              <a:rPr lang="ru-RU" sz="2000" dirty="0" smtClean="0">
                <a:solidFill>
                  <a:srgbClr val="5E8E8B"/>
                </a:solidFill>
              </a:rPr>
              <a:t>) вносит </a:t>
            </a:r>
            <a:r>
              <a:rPr lang="ru-RU" sz="2000" dirty="0">
                <a:solidFill>
                  <a:srgbClr val="5E8E8B"/>
                </a:solidFill>
              </a:rPr>
              <a:t>изменения в сводную бюджетную роспись областного </a:t>
            </a:r>
            <a:r>
              <a:rPr lang="ru-RU" sz="2000" dirty="0" smtClean="0">
                <a:solidFill>
                  <a:srgbClr val="5E8E8B"/>
                </a:solidFill>
              </a:rPr>
              <a:t>бюджета.</a:t>
            </a:r>
            <a:endParaRPr lang="ru-RU" sz="2000" dirty="0">
              <a:solidFill>
                <a:srgbClr val="5E8E8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346" y="684243"/>
            <a:ext cx="11492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Бюджетный процесс Оренбургской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279931" y="1278930"/>
            <a:ext cx="8358332" cy="954107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Какое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полномочие не выполняет Счетная палата Оренбургской области?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494455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Бюджетный процесс Оренбургской области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8620" y="2489587"/>
            <a:ext cx="9880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</a:t>
            </a: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 осуществление контрольной, экспертно-аналитической деятельности в ходе проверки об исполнении законов об областном бюджете;</a:t>
            </a:r>
          </a:p>
          <a:p>
            <a:pPr lvl="0">
              <a:defRPr/>
            </a:pP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б) финансово-экономической экспертизе государственных программ Оренбургской области;</a:t>
            </a:r>
          </a:p>
          <a:p>
            <a:pPr lvl="0">
              <a:defRPr/>
            </a:pPr>
            <a:r>
              <a:rPr lang="ru-RU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в) аудит эффективности, направленный на определение экономности и результативности использования средств областного бюджета;</a:t>
            </a:r>
          </a:p>
          <a:p>
            <a:pPr lvl="0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г) вносит изменения в сводную бюджетную роспись областного бюджета.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7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539056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а</a:t>
            </a:r>
            <a:r>
              <a:rPr lang="ru-RU" sz="2000" dirty="0">
                <a:solidFill>
                  <a:srgbClr val="5E8E8B"/>
                </a:solidFill>
              </a:rPr>
              <a:t>) здравоохранение;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б</a:t>
            </a:r>
            <a:r>
              <a:rPr lang="ru-RU" sz="2000" dirty="0">
                <a:solidFill>
                  <a:srgbClr val="5E8E8B"/>
                </a:solidFill>
              </a:rPr>
              <a:t>) образование;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в</a:t>
            </a:r>
            <a:r>
              <a:rPr lang="ru-RU" sz="2000" dirty="0">
                <a:solidFill>
                  <a:srgbClr val="5E8E8B"/>
                </a:solidFill>
              </a:rPr>
              <a:t>) национальная экономика;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г</a:t>
            </a:r>
            <a:r>
              <a:rPr lang="ru-RU" sz="2000" dirty="0">
                <a:solidFill>
                  <a:srgbClr val="5E8E8B"/>
                </a:solidFill>
              </a:rPr>
              <a:t>) национальная оборона 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д</a:t>
            </a:r>
            <a:r>
              <a:rPr lang="ru-RU" sz="2000" dirty="0">
                <a:solidFill>
                  <a:srgbClr val="5E8E8B"/>
                </a:solidFill>
              </a:rPr>
              <a:t>) социальная политика;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е)обслуживание </a:t>
            </a:r>
            <a:r>
              <a:rPr lang="ru-RU" sz="2000" dirty="0">
                <a:solidFill>
                  <a:srgbClr val="5E8E8B"/>
                </a:solidFill>
              </a:rPr>
              <a:t>государственного (муниципального) долга.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346" y="684243"/>
            <a:ext cx="11492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Оренбургской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388962" y="1414205"/>
            <a:ext cx="9294471" cy="954107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какие две сферы приходится около 60 % расходов бюджета Оренбургской области?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2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494455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Оренбургской области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3767" y="2164574"/>
            <a:ext cx="85341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а</a:t>
            </a: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 здравоохранение;</a:t>
            </a:r>
          </a:p>
          <a:p>
            <a:pPr lvl="0">
              <a:defRPr/>
            </a:pP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б) образование;</a:t>
            </a:r>
          </a:p>
          <a:p>
            <a:pPr lvl="0">
              <a:defRPr/>
            </a:pP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в) национальная экономика;</a:t>
            </a:r>
          </a:p>
          <a:p>
            <a:pPr lvl="0">
              <a:defRPr/>
            </a:pP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г) национальная оборона </a:t>
            </a:r>
          </a:p>
          <a:p>
            <a:pPr lvl="0">
              <a:defRPr/>
            </a:pP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д) социальная политика;</a:t>
            </a:r>
          </a:p>
          <a:p>
            <a:pPr lvl="0">
              <a:defRPr/>
            </a:pP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е)обслуживание государственного (муниципального) долга.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2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395" y="411318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dirty="0" smtClean="0">
                <a:solidFill>
                  <a:srgbClr val="5E8E8B"/>
                </a:solidFill>
              </a:rPr>
              <a:t>        </a:t>
            </a:r>
            <a:r>
              <a:rPr lang="ru-RU" sz="2000" dirty="0" smtClean="0">
                <a:solidFill>
                  <a:srgbClr val="5E8E8B"/>
                </a:solidFill>
              </a:rPr>
              <a:t>   </a:t>
            </a: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 </a:t>
            </a:r>
            <a:r>
              <a:rPr lang="ru-RU" sz="2000" dirty="0" smtClean="0">
                <a:solidFill>
                  <a:srgbClr val="5E8E8B"/>
                </a:solidFill>
              </a:rPr>
              <a:t>         а</a:t>
            </a:r>
            <a:r>
              <a:rPr lang="ru-RU" sz="2000" dirty="0">
                <a:solidFill>
                  <a:srgbClr val="5E8E8B"/>
                </a:solidFill>
              </a:rPr>
              <a:t>) национальная безопасность и правоохранительная деятельность;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б</a:t>
            </a:r>
            <a:r>
              <a:rPr lang="ru-RU" sz="2000" dirty="0">
                <a:solidFill>
                  <a:srgbClr val="5E8E8B"/>
                </a:solidFill>
              </a:rPr>
              <a:t>) оказание финансовой помощи местным бюджетам;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в</a:t>
            </a:r>
            <a:r>
              <a:rPr lang="ru-RU" sz="2000" dirty="0">
                <a:solidFill>
                  <a:srgbClr val="5E8E8B"/>
                </a:solidFill>
              </a:rPr>
              <a:t>) образование;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г</a:t>
            </a:r>
            <a:r>
              <a:rPr lang="ru-RU" sz="2000" dirty="0">
                <a:solidFill>
                  <a:srgbClr val="5E8E8B"/>
                </a:solidFill>
              </a:rPr>
              <a:t>) </a:t>
            </a:r>
            <a:r>
              <a:rPr lang="ru-RU" sz="2000" dirty="0" smtClean="0">
                <a:solidFill>
                  <a:srgbClr val="5E8E8B"/>
                </a:solidFill>
              </a:rPr>
              <a:t>культура.</a:t>
            </a:r>
          </a:p>
          <a:p>
            <a:pPr lvl="0">
              <a:defRPr/>
            </a:pPr>
            <a:r>
              <a:rPr lang="ru-RU" sz="2000" dirty="0">
                <a:solidFill>
                  <a:srgbClr val="5E8E8B"/>
                </a:solidFill>
              </a:rPr>
              <a:t> </a:t>
            </a:r>
            <a:r>
              <a:rPr lang="ru-RU" sz="2000" dirty="0" smtClean="0">
                <a:solidFill>
                  <a:srgbClr val="5E8E8B"/>
                </a:solidFill>
              </a:rPr>
              <a:t>        </a:t>
            </a:r>
            <a:endParaRPr lang="ru-RU" sz="2000" dirty="0">
              <a:solidFill>
                <a:srgbClr val="5E8E8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346" y="684243"/>
            <a:ext cx="11492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Оренбургской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388962" y="1414205"/>
            <a:ext cx="9294471" cy="954107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Какие </a:t>
            </a:r>
            <a:r>
              <a:rPr lang="ru-RU" sz="2800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расходы финансируются преимущественно за счет средств бюджета Оренбургской области?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494455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 Оренбургской области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3767" y="2164574"/>
            <a:ext cx="99426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а</a:t>
            </a: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 национальная безопасность и правоохранительная деятельность;</a:t>
            </a:r>
          </a:p>
          <a:p>
            <a:pPr lvl="0">
              <a:defRPr/>
            </a:pP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б) оказание финансовой помощи местным бюджетам;</a:t>
            </a:r>
          </a:p>
          <a:p>
            <a:pPr lvl="0">
              <a:defRPr/>
            </a:pP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в) образование;</a:t>
            </a:r>
          </a:p>
          <a:p>
            <a:pPr lvl="0">
              <a:defRPr/>
            </a:pP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г) культура.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77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395" y="411318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 а) </a:t>
            </a:r>
            <a:r>
              <a:rPr lang="ru-RU" sz="2000" dirty="0">
                <a:solidFill>
                  <a:srgbClr val="5E8E8B"/>
                </a:solidFill>
              </a:rPr>
              <a:t>на один </a:t>
            </a:r>
            <a:r>
              <a:rPr lang="ru-RU" sz="2000" dirty="0" smtClean="0">
                <a:solidFill>
                  <a:srgbClr val="5E8E8B"/>
                </a:solidFill>
              </a:rPr>
              <a:t>год;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 б) на </a:t>
            </a:r>
            <a:r>
              <a:rPr lang="ru-RU" sz="2000" dirty="0">
                <a:solidFill>
                  <a:srgbClr val="5E8E8B"/>
                </a:solidFill>
              </a:rPr>
              <a:t>два </a:t>
            </a:r>
            <a:r>
              <a:rPr lang="ru-RU" sz="2000" dirty="0" smtClean="0">
                <a:solidFill>
                  <a:srgbClr val="5E8E8B"/>
                </a:solidFill>
              </a:rPr>
              <a:t>года;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 в) </a:t>
            </a:r>
            <a:r>
              <a:rPr lang="ru-RU" sz="2000" dirty="0">
                <a:solidFill>
                  <a:srgbClr val="5E8E8B"/>
                </a:solidFill>
              </a:rPr>
              <a:t>на три </a:t>
            </a:r>
            <a:r>
              <a:rPr lang="ru-RU" sz="2000" dirty="0" smtClean="0">
                <a:solidFill>
                  <a:srgbClr val="5E8E8B"/>
                </a:solidFill>
              </a:rPr>
              <a:t>года;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5E8E8B"/>
                </a:solidFill>
              </a:rPr>
              <a:t>              г) на </a:t>
            </a:r>
            <a:r>
              <a:rPr lang="ru-RU" sz="2000" dirty="0">
                <a:solidFill>
                  <a:srgbClr val="5E8E8B"/>
                </a:solidFill>
              </a:rPr>
              <a:t>пять </a:t>
            </a:r>
            <a:r>
              <a:rPr lang="ru-RU" sz="2000" dirty="0" smtClean="0">
                <a:solidFill>
                  <a:srgbClr val="5E8E8B"/>
                </a:solidFill>
              </a:rPr>
              <a:t>лет.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346" y="684243"/>
            <a:ext cx="11492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Оренбургской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388962" y="1414205"/>
            <a:ext cx="9294471" cy="954107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 какой период составляется областной бюджет Оренбургской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области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9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474199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E8E8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9889" y="413747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algn="ctr"/>
            <a:r>
              <a:rPr lang="ru-RU" sz="2000" dirty="0" smtClean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</a:t>
            </a:r>
            <a:r>
              <a:rPr lang="en-US" sz="2000" b="1" dirty="0" smtClean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2000" dirty="0" smtClean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2000" b="1" dirty="0" smtClean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dirty="0">
              <a:solidFill>
                <a:srgbClr val="5E8E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lang="ru-RU" sz="2800" u="sng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lang="ru-RU" sz="2800" u="sng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837293" y="1661644"/>
            <a:ext cx="9160511" cy="4222746"/>
            <a:chOff x="0" y="0"/>
            <a:chExt cx="9160754" cy="422282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352512" y="0"/>
              <a:ext cx="3276066" cy="38523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Консолидированный бюджет РФ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009317" y="385231"/>
              <a:ext cx="0" cy="364122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728454" y="757725"/>
              <a:ext cx="4561725" cy="0"/>
            </a:xfrm>
            <a:prstGeom prst="line">
              <a:avLst/>
            </a:prstGeom>
            <a:noFill/>
            <a:ln w="317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729924" y="749353"/>
              <a:ext cx="0" cy="265043"/>
            </a:xfrm>
            <a:prstGeom prst="line">
              <a:avLst/>
            </a:prstGeom>
            <a:noFill/>
            <a:ln w="317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290179" y="749352"/>
              <a:ext cx="0" cy="265043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37" name="Скругленный прямоугольник 36"/>
            <p:cNvSpPr/>
            <p:nvPr/>
          </p:nvSpPr>
          <p:spPr>
            <a:xfrm>
              <a:off x="0" y="993746"/>
              <a:ext cx="3456907" cy="431819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федеральный бюджет</a:t>
              </a: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4559347" y="1012031"/>
              <a:ext cx="3461663" cy="43030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консолидированные бюджеты субъектов РФ</a:t>
              </a: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717956" y="1699002"/>
              <a:ext cx="0" cy="251209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717956" y="1699002"/>
              <a:ext cx="3144446" cy="0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290179" y="1437744"/>
              <a:ext cx="0" cy="261258"/>
            </a:xfrm>
            <a:prstGeom prst="line">
              <a:avLst/>
            </a:prstGeom>
            <a:noFill/>
            <a:ln w="317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867398" y="1699002"/>
              <a:ext cx="0" cy="261258"/>
            </a:xfrm>
            <a:prstGeom prst="line">
              <a:avLst/>
            </a:prstGeom>
            <a:noFill/>
            <a:ln w="317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43" name="Скругленный прямоугольник 42"/>
            <p:cNvSpPr/>
            <p:nvPr/>
          </p:nvSpPr>
          <p:spPr>
            <a:xfrm>
              <a:off x="3394245" y="1960260"/>
              <a:ext cx="2647421" cy="42203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noProof="0" dirty="0">
                  <a:solidFill>
                    <a:srgbClr val="FFFFFF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юджеты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субъектов РФ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6564050" y="1973547"/>
              <a:ext cx="2596704" cy="406849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консолидированные муниципальные бюджеты</a:t>
              </a: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9099448" y="2380396"/>
              <a:ext cx="1" cy="1472235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8859827" y="2323687"/>
              <a:ext cx="243442" cy="0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8859826" y="2716365"/>
              <a:ext cx="239622" cy="0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8859828" y="3217992"/>
              <a:ext cx="239621" cy="0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49" name="Скругленный прямоугольник 48"/>
            <p:cNvSpPr/>
            <p:nvPr/>
          </p:nvSpPr>
          <p:spPr>
            <a:xfrm>
              <a:off x="6588682" y="2529215"/>
              <a:ext cx="2271144" cy="34705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noProof="0" dirty="0">
                  <a:solidFill>
                    <a:srgbClr val="FFFFFF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онсолидированный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бюджет муниципальных районов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6588682" y="2948492"/>
              <a:ext cx="2271144" cy="508476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noProof="0" dirty="0">
                  <a:solidFill>
                    <a:srgbClr val="FFFFFF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онсолидированные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бюджеты городских округов с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внутригородским делением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6564050" y="3553962"/>
              <a:ext cx="2306166" cy="668864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noProof="0" dirty="0">
                  <a:solidFill>
                    <a:srgbClr val="FFFFFF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юджеты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внутригородских муниципальных образований городов федерального значения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8870216" y="3848666"/>
              <a:ext cx="229231" cy="0"/>
            </a:xfrm>
            <a:prstGeom prst="line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51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474199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 Оренбургской области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3767" y="2164574"/>
            <a:ext cx="9942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а) на </a:t>
            </a: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один </a:t>
            </a:r>
            <a:r>
              <a:rPr lang="ru-RU" sz="20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год;</a:t>
            </a:r>
            <a:endParaRPr lang="ru-RU" sz="2000" b="1" dirty="0">
              <a:solidFill>
                <a:srgbClr val="5E8E8B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20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б) </a:t>
            </a: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 два </a:t>
            </a:r>
            <a:r>
              <a:rPr lang="ru-RU" sz="20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года;</a:t>
            </a:r>
            <a:endParaRPr lang="ru-RU" sz="2000" b="1" dirty="0">
              <a:solidFill>
                <a:srgbClr val="5E8E8B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20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в)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 три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года;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20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г) </a:t>
            </a:r>
            <a:r>
              <a:rPr lang="ru-RU" sz="2000" b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 пять </a:t>
            </a:r>
            <a:r>
              <a:rPr lang="ru-RU" sz="20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лет.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6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395" y="411318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346" y="684243"/>
            <a:ext cx="11492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Оренбургской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5358331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388962" y="1414205"/>
            <a:ext cx="9294471" cy="954107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Определите какую долю составляют данные налоги в общей сумме </a:t>
            </a: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доходов бюджета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Оренбургской области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3885" y="5572524"/>
            <a:ext cx="142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388962" y="2611380"/>
            <a:ext cx="8657863" cy="2377309"/>
            <a:chOff x="0" y="0"/>
            <a:chExt cx="5731760" cy="169545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9050" y="66675"/>
              <a:ext cx="2514600" cy="304800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Налог на прибыль организаций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525" y="1381125"/>
              <a:ext cx="2514600" cy="31432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Налог на доходы физических лиц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525" y="504825"/>
              <a:ext cx="2533650" cy="31432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Акцизы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0" y="952500"/>
              <a:ext cx="2533650" cy="29527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Налог на имущество организаций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3838575" y="0"/>
              <a:ext cx="766757" cy="666750"/>
            </a:xfrm>
            <a:prstGeom prst="flowChartConnector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20,24%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4962525" y="466725"/>
              <a:ext cx="769235" cy="657225"/>
            </a:xfrm>
            <a:prstGeom prst="flowChartConnector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9,73%</a:t>
              </a: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3850648" y="1000125"/>
              <a:ext cx="829631" cy="695325"/>
            </a:xfrm>
            <a:prstGeom prst="flowChartConnector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35,29%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2771775" y="438150"/>
              <a:ext cx="784554" cy="666750"/>
            </a:xfrm>
            <a:prstGeom prst="flowChartConnector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8,39%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025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091" y="474199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 Оренбургской области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72541" y="2288484"/>
            <a:ext cx="8657863" cy="2650603"/>
            <a:chOff x="0" y="0"/>
            <a:chExt cx="5731760" cy="169545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9050" y="66675"/>
              <a:ext cx="2514600" cy="304800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Налог на прибыль организаций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9525" y="1381125"/>
              <a:ext cx="2514600" cy="31432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Налог на доходы физических лиц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525" y="504825"/>
              <a:ext cx="2533650" cy="31432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Акцизы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0" y="952500"/>
              <a:ext cx="2533650" cy="29527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Налог на имущество организаций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3838575" y="0"/>
              <a:ext cx="766757" cy="666750"/>
            </a:xfrm>
            <a:prstGeom prst="flowChartConnector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20,24%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4962525" y="466725"/>
              <a:ext cx="769235" cy="657225"/>
            </a:xfrm>
            <a:prstGeom prst="flowChartConnector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9,73%</a:t>
              </a: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3850648" y="1000125"/>
              <a:ext cx="829631" cy="695325"/>
            </a:xfrm>
            <a:prstGeom prst="flowChartConnector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35,29%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2771775" y="438150"/>
              <a:ext cx="784554" cy="666750"/>
            </a:xfrm>
            <a:prstGeom prst="flowChartConnector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8,39%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Скругленная соединительная линия 19"/>
          <p:cNvCxnSpPr>
            <a:stCxn id="15" idx="3"/>
          </p:cNvCxnSpPr>
          <p:nvPr/>
        </p:nvCxnSpPr>
        <p:spPr>
          <a:xfrm rot="5400000">
            <a:off x="5872264" y="2942812"/>
            <a:ext cx="1532692" cy="200347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>
            <a:stCxn id="18" idx="3"/>
          </p:cNvCxnSpPr>
          <p:nvPr/>
        </p:nvCxnSpPr>
        <p:spPr>
          <a:xfrm rot="5400000" flipH="1">
            <a:off x="5687834" y="3518150"/>
            <a:ext cx="294079" cy="396005"/>
          </a:xfrm>
          <a:prstGeom prst="curvedConnector4">
            <a:avLst>
              <a:gd name="adj1" fmla="val -77734"/>
              <a:gd name="adj2" fmla="val 7191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stCxn id="17" idx="7"/>
          </p:cNvCxnSpPr>
          <p:nvPr/>
        </p:nvCxnSpPr>
        <p:spPr>
          <a:xfrm rot="16200000" flipV="1">
            <a:off x="6446362" y="1898985"/>
            <a:ext cx="1302760" cy="292174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16" idx="3"/>
          </p:cNvCxnSpPr>
          <p:nvPr/>
        </p:nvCxnSpPr>
        <p:spPr>
          <a:xfrm rot="5400000">
            <a:off x="7363460" y="2168566"/>
            <a:ext cx="248583" cy="3701759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67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991" y="349216"/>
            <a:ext cx="10787604" cy="59161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9889" y="259162"/>
            <a:ext cx="727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5366922"/>
            <a:ext cx="2331217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459889" y="1262622"/>
            <a:ext cx="7278007" cy="523220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Найдите слово</a:t>
            </a:r>
            <a:r>
              <a:rPr lang="ru-RU" sz="2800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</a:t>
            </a: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объединяющее эти картинки</a:t>
            </a:r>
            <a:endParaRPr kumimoji="0" lang="ru-RU" sz="280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60" y="2395564"/>
            <a:ext cx="3379020" cy="22703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80" y="2400338"/>
            <a:ext cx="3165074" cy="22703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54" y="2405112"/>
            <a:ext cx="3329688" cy="22703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65336" y="5572525"/>
            <a:ext cx="143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Узнать ответ</a:t>
            </a:r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494455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lvl="0" algn="ctr"/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9889" y="1941577"/>
            <a:ext cx="7278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6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391062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9889" y="259162"/>
            <a:ext cx="727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52" y="5366922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459889" y="1148561"/>
            <a:ext cx="7278007" cy="1015663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Определите </a:t>
            </a:r>
            <a:r>
              <a:rPr lang="ru-RU" sz="2800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идеи двух картинок и дайте ассоциативный ответ их </a:t>
            </a: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сложения 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5336" y="5572524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61552" y="3276570"/>
            <a:ext cx="992882" cy="7078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+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03648" y="3291104"/>
            <a:ext cx="992882" cy="7078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noProof="0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=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9496" y="2537052"/>
            <a:ext cx="1285791" cy="221599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800" b="1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  <a:endParaRPr kumimoji="0" lang="ru-RU" sz="13800" b="1" i="1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08" y="2585610"/>
            <a:ext cx="3184693" cy="20288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46" y="2537052"/>
            <a:ext cx="3249108" cy="2094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43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043" y="474199"/>
            <a:ext cx="10787604" cy="586908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lvl="0" algn="ctr"/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0530" y="612972"/>
            <a:ext cx="7278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3">
            <a:hlinkClick r:id="rId6" action="ppaction://hlinksldjump"/>
          </p:cNvPr>
          <p:cNvSpPr/>
          <p:nvPr/>
        </p:nvSpPr>
        <p:spPr>
          <a:xfrm>
            <a:off x="3576577" y="5662268"/>
            <a:ext cx="484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Вернуться к выбору тем </a:t>
            </a:r>
            <a:r>
              <a:rPr kumimoji="0" lang="ru-RU" sz="2800" b="0" i="0" u="sng" strike="noStrike" kern="1200" cap="none" spc="0" normalizeH="0" baseline="0" noProof="0" dirty="0" smtClean="0">
                <a:ln w="0"/>
                <a:solidFill>
                  <a:srgbClr val="6295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  <a:hlinkClick r:id="rId7" action="ppaction://hlinksldjump"/>
              </a:rPr>
              <a:t></a:t>
            </a:r>
            <a:endParaRPr kumimoji="0" lang="ru-RU" sz="2800" b="0" i="0" u="sng" strike="noStrike" kern="1200" cap="none" spc="0" normalizeH="0" baseline="0" noProof="0" dirty="0">
              <a:ln w="0"/>
              <a:solidFill>
                <a:srgbClr val="6295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469" y="2182831"/>
            <a:ext cx="756530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Межбюджетные отношения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rgbClr val="5E8E8B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dirty="0">
                <a:solidFill>
                  <a:srgbClr val="5E8E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 совокупность отношений между органами государственной власти РФ, субъектов РФ и органами местного самоуправления по поводу разграничения и закрепления бюджетных полномочий, соблюдения прав, обязанностей и ответственности законодательных, представительных и исполнительных органов власти в области составления, утверждения и исполнения бюджетов и бюджетного процесса.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7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154" t="21747" r="6850" b="12769"/>
          <a:stretch/>
        </p:blipFill>
        <p:spPr>
          <a:xfrm>
            <a:off x="0" y="0"/>
            <a:ext cx="12197787" cy="6858000"/>
          </a:xfrm>
          <a:prstGeom prst="rect">
            <a:avLst/>
          </a:prstGeom>
          <a:solidFill>
            <a:srgbClr val="78C2B0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58815" y="243068"/>
            <a:ext cx="11412637" cy="6331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331" y="391062"/>
            <a:ext cx="10787604" cy="6035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9889" y="354236"/>
            <a:ext cx="727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E8E8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6CF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52" y="5366922"/>
            <a:ext cx="2322536" cy="8065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459888" y="1382364"/>
            <a:ext cx="7278007" cy="584775"/>
          </a:xfrm>
          <a:prstGeom prst="rect">
            <a:avLst/>
          </a:prstGeom>
          <a:ln>
            <a:solidFill>
              <a:srgbClr val="62959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5E8E8B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Найдите слово, объединяющее эти </a:t>
            </a:r>
            <a:r>
              <a:rPr lang="ru-RU" sz="2800" i="1" dirty="0" smtClean="0">
                <a:solidFill>
                  <a:srgbClr val="5E8E8B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картинки</a:t>
            </a:r>
            <a:endParaRPr lang="ru-RU" sz="2800" i="1" dirty="0">
              <a:solidFill>
                <a:srgbClr val="5E8E8B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5336" y="5572524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Узнать ответ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43" y="2469352"/>
            <a:ext cx="2870521" cy="21528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83" y="2469351"/>
            <a:ext cx="3063915" cy="2204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64" y="2477256"/>
            <a:ext cx="2978619" cy="2144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80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4703</TotalTime>
  <Words>1837</Words>
  <Application>Microsoft Office PowerPoint</Application>
  <PresentationFormat>Широкоэкранный</PresentationFormat>
  <Paragraphs>392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Open Sans</vt:lpstr>
      <vt:lpstr>Symbol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Екатерина</cp:lastModifiedBy>
  <cp:revision>165</cp:revision>
  <dcterms:created xsi:type="dcterms:W3CDTF">2017-04-04T07:27:35Z</dcterms:created>
  <dcterms:modified xsi:type="dcterms:W3CDTF">2020-05-21T10:27:19Z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