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65" r:id="rId7"/>
    <p:sldId id="267" r:id="rId8"/>
    <p:sldId id="269" r:id="rId9"/>
    <p:sldId id="259" r:id="rId10"/>
    <p:sldId id="260" r:id="rId11"/>
    <p:sldId id="262" r:id="rId12"/>
    <p:sldId id="26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96412" autoAdjust="0"/>
  </p:normalViewPr>
  <p:slideViewPr>
    <p:cSldViewPr snapToGrid="0">
      <p:cViewPr varScale="1">
        <p:scale>
          <a:sx n="85" d="100"/>
          <a:sy n="85" d="100"/>
        </p:scale>
        <p:origin x="120" y="6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5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6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8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9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4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9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924A-659D-4B2B-AD6D-793E765BBFD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15977"/>
            <a:ext cx="12290853" cy="1019500"/>
          </a:xfrm>
        </p:spPr>
        <p:txBody>
          <a:bodyPr>
            <a:normAutofit/>
          </a:bodyPr>
          <a:lstStyle/>
          <a:p>
            <a:r>
              <a:rPr lang="ru-RU" sz="5400" b="1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«Бюджет для граждан-2020»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245" y="3416470"/>
            <a:ext cx="10964562" cy="3194155"/>
          </a:xfrm>
        </p:spPr>
        <p:txBody>
          <a:bodyPr>
            <a:normAutofit fontScale="55000" lnSpcReduction="20000"/>
          </a:bodyPr>
          <a:lstStyle/>
          <a:p>
            <a:r>
              <a:rPr lang="ru-RU" sz="5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Номинация: «Бюджетный </a:t>
            </a:r>
            <a:r>
              <a:rPr lang="ru-RU" sz="52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квест</a:t>
            </a:r>
            <a:r>
              <a:rPr lang="ru-RU" sz="5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»</a:t>
            </a:r>
          </a:p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Интеллектуальная 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на тему «Бюджет»</a:t>
            </a:r>
          </a:p>
          <a:p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r>
              <a:rPr lang="ru-RU" sz="4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Авторы: Беспаленко Л.А., Киселев А.А., </a:t>
            </a:r>
          </a:p>
          <a:p>
            <a:r>
              <a:rPr lang="ru-RU" sz="42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Коротовская</a:t>
            </a:r>
            <a:r>
              <a:rPr lang="ru-RU" sz="4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Е.А., Мусина Р.Р., </a:t>
            </a:r>
          </a:p>
          <a:p>
            <a:r>
              <a:rPr lang="ru-RU" sz="4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Погосян Н.А., Серова Е.С., Шатилова Е.Д.</a:t>
            </a:r>
            <a:endParaRPr lang="ru-RU" sz="42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endParaRPr lang="ru-RU" sz="4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r>
              <a:rPr lang="ru-RU" sz="41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2020 год</a:t>
            </a:r>
            <a:endParaRPr lang="en-US" sz="41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3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5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75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148" y="-255373"/>
            <a:ext cx="10219944" cy="13255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b="1" u="sng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к кроссворду:</a:t>
            </a:r>
            <a:endParaRPr lang="en-US" b="1" u="sng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5103" y="637111"/>
            <a:ext cx="10429102" cy="5863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горизонтали:</a:t>
            </a:r>
          </a:p>
          <a:p>
            <a:r>
              <a:rPr lang="ru-RU" sz="25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Приносить доходы стал в банке папин ...    </a:t>
            </a:r>
          </a:p>
          <a:p>
            <a:r>
              <a:rPr lang="ru-RU" sz="25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Коль трудился круглый </a:t>
            </a:r>
            <a:r>
              <a:rPr lang="ru-RU" sz="25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год, будет </a:t>
            </a:r>
            <a:r>
              <a:rPr lang="ru-RU" sz="2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кругленьким ...   </a:t>
            </a:r>
          </a:p>
          <a:p>
            <a:r>
              <a:rPr lang="ru-RU" sz="25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Фирмой крупной управляет</a:t>
            </a:r>
          </a:p>
          <a:p>
            <a:r>
              <a:rPr lang="ru-RU" sz="25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И </a:t>
            </a:r>
            <a:r>
              <a:rPr lang="ru-RU" sz="2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разумно, и умело.</a:t>
            </a:r>
          </a:p>
          <a:p>
            <a:r>
              <a:rPr lang="ru-RU" sz="25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Деньги </a:t>
            </a:r>
            <a:r>
              <a:rPr lang="ru-RU" sz="2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распределяет,</a:t>
            </a:r>
          </a:p>
          <a:p>
            <a:r>
              <a:rPr lang="ru-RU" sz="25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Чтоб </a:t>
            </a:r>
            <a:r>
              <a:rPr lang="ru-RU" sz="2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росло и крепло дело.</a:t>
            </a:r>
          </a:p>
          <a:p>
            <a:r>
              <a:rPr lang="ru-RU" sz="25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Порученья </a:t>
            </a:r>
            <a:r>
              <a:rPr lang="ru-RU" sz="2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даёт</a:t>
            </a:r>
          </a:p>
          <a:p>
            <a:r>
              <a:rPr lang="ru-RU" sz="25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Всем </a:t>
            </a:r>
            <a:r>
              <a:rPr lang="ru-RU" sz="2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 своим,</a:t>
            </a:r>
          </a:p>
          <a:p>
            <a:r>
              <a:rPr lang="ru-RU" sz="25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Чтобы </a:t>
            </a:r>
            <a:r>
              <a:rPr lang="ru-RU" sz="2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фирма шла вперёд,</a:t>
            </a:r>
          </a:p>
          <a:p>
            <a:r>
              <a:rPr lang="ru-RU" sz="25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Приносила </a:t>
            </a:r>
            <a:r>
              <a:rPr lang="ru-RU" sz="2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 им.   </a:t>
            </a:r>
          </a:p>
          <a:p>
            <a:r>
              <a:rPr lang="ru-RU" sz="2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В банке для всех вас висит прокламация</a:t>
            </a:r>
            <a:r>
              <a:rPr lang="ru-RU" sz="25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в кубышках съедает ...»   </a:t>
            </a:r>
          </a:p>
          <a:p>
            <a:r>
              <a:rPr lang="ru-RU" sz="2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10.То, что выплачивает государство отдельным категориям граждан.</a:t>
            </a:r>
          </a:p>
          <a:p>
            <a:r>
              <a:rPr lang="ru-RU" sz="2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12. Дела у нас пойдут на </a:t>
            </a:r>
            <a:r>
              <a:rPr lang="ru-RU" sz="25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лад: мы </a:t>
            </a:r>
            <a:r>
              <a:rPr lang="ru-RU" sz="2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лучший банк внесли свой ...   </a:t>
            </a:r>
          </a:p>
        </p:txBody>
      </p:sp>
    </p:spTree>
    <p:extLst>
      <p:ext uri="{BB962C8B-B14F-4D97-AF65-F5344CB8AC3E}">
        <p14:creationId xmlns:p14="http://schemas.microsoft.com/office/powerpoint/2010/main" val="2599707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eelOff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2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2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5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2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2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25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2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2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75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25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624" y="-321276"/>
            <a:ext cx="10219944" cy="1325563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к кроссворду:</a:t>
            </a:r>
            <a:endParaRPr lang="en-US" b="1" u="sng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7245" y="571183"/>
            <a:ext cx="9674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вертикали:</a:t>
            </a:r>
          </a:p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Хозяйственная деятельность общества, а также совокупность отношений, складывающихся в системе производства, распределения, обмена и потребления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7245" y="2039243"/>
            <a:ext cx="889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Чтобы Её найти, нужно цену умножить на количество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7245" y="2344349"/>
            <a:ext cx="9866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5.Превышение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доходами.</a:t>
            </a:r>
          </a:p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В этой фирме все бывают, бланк сначала заполняют,</a:t>
            </a:r>
          </a:p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Вносят в кассу платежи. Что за фирма, подскажи?  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7245" y="3332685"/>
            <a:ext cx="8692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 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 платежом красен.(Пословица)</a:t>
            </a:r>
          </a:p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 Половинку от зарплаты называют как, ребята?   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7245" y="3748183"/>
            <a:ext cx="63386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 В фирме прибыль он считает,</a:t>
            </a:r>
            <a:b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 зарплату начисляет.</a:t>
            </a:r>
            <a:b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считать ему не лень</a:t>
            </a:r>
            <a:b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налоги целый день.   </a:t>
            </a:r>
          </a:p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14.Антоним слова «дефицит».</a:t>
            </a:r>
          </a:p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15.План государственных доходов и расходов на год.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71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eelOff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133475" y="0"/>
            <a:ext cx="10220325" cy="1325563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на кроссворд:</a:t>
            </a:r>
            <a:endParaRPr lang="en-US" b="1" u="sng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733816"/>
              </p:ext>
            </p:extLst>
          </p:nvPr>
        </p:nvGraphicFramePr>
        <p:xfrm>
          <a:off x="1420426" y="1325558"/>
          <a:ext cx="9197266" cy="4711266"/>
        </p:xfrm>
        <a:graphic>
          <a:graphicData uri="http://schemas.openxmlformats.org/drawingml/2006/table">
            <a:tbl>
              <a:tblPr firstRow="1" firstCol="1" bandRow="1"/>
              <a:tblGrid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  <a:gridCol w="353741"/>
              </a:tblGrid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э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ж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963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ageCurlDoubl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15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u="sng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Результаты:</a:t>
            </a:r>
            <a:endParaRPr lang="ru-RU" sz="6600" b="1" u="sng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577008"/>
              </p:ext>
            </p:extLst>
          </p:nvPr>
        </p:nvGraphicFramePr>
        <p:xfrm>
          <a:off x="349956" y="1408466"/>
          <a:ext cx="11537245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139"/>
                <a:gridCol w="2018863"/>
                <a:gridCol w="2291347"/>
                <a:gridCol w="5359896"/>
              </a:tblGrid>
              <a:tr h="13052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Количество отгаданных заданий, шт.</a:t>
                      </a:r>
                      <a:endParaRPr lang="ru-RU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Процент отгаданных слов</a:t>
                      </a:r>
                      <a:r>
                        <a:rPr lang="ru-RU" sz="2000" baseline="0" dirty="0" smtClean="0"/>
                        <a:t> в кроссворде</a:t>
                      </a:r>
                      <a:r>
                        <a:rPr lang="ru-RU" sz="2000" dirty="0" smtClean="0"/>
                        <a:t>, %</a:t>
                      </a:r>
                      <a:endParaRPr lang="ru-RU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Процент отгаданных слов в афоризме, %</a:t>
                      </a:r>
                      <a:endParaRPr lang="ru-RU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ВАШ результат:</a:t>
                      </a:r>
                      <a:endParaRPr lang="ru-RU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18386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50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Несколько слов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Ваш уровень «Обучающийся». У</a:t>
                      </a:r>
                      <a:r>
                        <a:rPr lang="ru-RU" baseline="0" dirty="0" smtClean="0"/>
                        <a:t> Вас имеется понятие о терминологии, касающейся понятия бюджетов разного уровня и это уже не плохо! Не отчаивайтесь, у Вас еще все впереди!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18386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50 до 90%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Половина фразы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Ваш уровень «Специалист». Объём</a:t>
                      </a:r>
                      <a:r>
                        <a:rPr lang="ru-RU" baseline="0" dirty="0" smtClean="0"/>
                        <a:t> знаний о формировании бюджета разного уровня на достаточном уровне. Понимаете особенности формирования бюджета. Так держать!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83861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</a:t>
                      </a:r>
                      <a:r>
                        <a:rPr lang="ru-RU" baseline="0" dirty="0" smtClean="0"/>
                        <a:t> 91%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Вся фраза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Ваш уровень «Профессионал. Имеется чёткое</a:t>
                      </a:r>
                      <a:r>
                        <a:rPr lang="ru-RU" baseline="0" dirty="0" smtClean="0"/>
                        <a:t> понимание терминологии и особенностей формирования доходной и расходной частей бюджета. У Вас можно брать уроки!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428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953" y="-161762"/>
            <a:ext cx="10219944" cy="1325563"/>
          </a:xfrm>
        </p:spPr>
        <p:txBody>
          <a:bodyPr/>
          <a:lstStyle/>
          <a:p>
            <a:r>
              <a:rPr lang="ru-RU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ребусы на тему: «Бюджет»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154720" y="1620486"/>
            <a:ext cx="7676241" cy="1980325"/>
            <a:chOff x="1196" y="1916"/>
            <a:chExt cx="3268" cy="5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133" y="1979"/>
              <a:ext cx="431" cy="305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349" y="217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88" y="1163801"/>
            <a:ext cx="6542587" cy="206969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425146" y="3967339"/>
            <a:ext cx="9259330" cy="2176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Эконо́мика</a:t>
            </a:r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хозяйственная деятельность общества, а также совокупность отношений, складывающихся в системе производства, распределения, обмена и потребления.</a:t>
            </a:r>
            <a:endParaRPr lang="ru-RU" sz="320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86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0">
        <p15:prstTrans prst="curtains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1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accel="100000" fill="hold">
                                          <p:stCondLst>
                                            <p:cond delay="31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860014" y="1822599"/>
            <a:ext cx="7399316" cy="1423022"/>
            <a:chOff x="1113" y="2122"/>
            <a:chExt cx="3351" cy="873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829" y="2406"/>
              <a:ext cx="873" cy="306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224091" y="-163038"/>
            <a:ext cx="10220325" cy="1325563"/>
          </a:xfrm>
        </p:spPr>
        <p:txBody>
          <a:bodyPr/>
          <a:lstStyle/>
          <a:p>
            <a:r>
              <a:rPr lang="ru-RU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ребусы на тему: «Бюджет»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33475" y="4209570"/>
            <a:ext cx="91308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экономической теории — основа количественных соотношений при добровольном обмене товарами между собственниками.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71" y="1114014"/>
            <a:ext cx="6227440" cy="204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80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ageCurlDoubl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150" y="3575218"/>
            <a:ext cx="9656805" cy="2265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u="sng" dirty="0" err="1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Бюдже́т</a:t>
            </a:r>
            <a:r>
              <a:rPr lang="ru-RU" sz="3600" b="1" dirty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год.</a:t>
            </a:r>
          </a:p>
          <a:p>
            <a:endParaRPr lang="ru-RU" sz="3200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0911" y="1626000"/>
            <a:ext cx="6948646" cy="1389064"/>
            <a:chOff x="1135" y="2814"/>
            <a:chExt cx="3439" cy="875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gray">
            <a:xfrm>
              <a:off x="1551" y="3688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19"/>
            <p:cNvSpPr>
              <a:spLocks noChangeArrowheads="1"/>
            </p:cNvSpPr>
            <p:nvPr/>
          </p:nvSpPr>
          <p:spPr bwMode="gray">
            <a:xfrm rot="3419336">
              <a:off x="893" y="3056"/>
              <a:ext cx="774" cy="289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93739" y="-117113"/>
            <a:ext cx="10515600" cy="1325563"/>
          </a:xfrm>
        </p:spPr>
        <p:txBody>
          <a:bodyPr/>
          <a:lstStyle/>
          <a:p>
            <a:r>
              <a:rPr lang="ru-RU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ребусы на тему: «Бюджет»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89" y="1020375"/>
            <a:ext cx="4681860" cy="19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71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ageCurlDoubl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8860" y="-149037"/>
            <a:ext cx="10515600" cy="1325563"/>
          </a:xfrm>
        </p:spPr>
        <p:txBody>
          <a:bodyPr/>
          <a:lstStyle/>
          <a:p>
            <a:r>
              <a:rPr lang="ru-RU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ребусы на тему: «Бюджет»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495178" y="1633511"/>
            <a:ext cx="7088649" cy="1279571"/>
            <a:chOff x="1136" y="1044"/>
            <a:chExt cx="3328" cy="749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gray">
            <a:xfrm rot="3419336">
              <a:off x="910" y="1270"/>
              <a:ext cx="749" cy="29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gray">
            <a:xfrm>
              <a:off x="1300" y="148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65329" y="3516004"/>
            <a:ext cx="8739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 — финансово-кредитная организация, производящая разнообразные виды операций с деньгами и ценными бумагами и оказывающая финансовые услуги правительству, юридическим и физическим лицам.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29" y="979055"/>
            <a:ext cx="4932890" cy="1885457"/>
          </a:xfrm>
        </p:spPr>
      </p:pic>
    </p:spTree>
    <p:extLst>
      <p:ext uri="{BB962C8B-B14F-4D97-AF65-F5344CB8AC3E}">
        <p14:creationId xmlns:p14="http://schemas.microsoft.com/office/powerpoint/2010/main" val="3015043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10000">
        <p15:prstTrans prst="pageCurlDoubl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81" y="1729450"/>
            <a:ext cx="5330020" cy="170785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7097" y="-131990"/>
            <a:ext cx="10515600" cy="1325563"/>
          </a:xfrm>
        </p:spPr>
        <p:txBody>
          <a:bodyPr/>
          <a:lstStyle/>
          <a:p>
            <a:r>
              <a:rPr lang="ru-RU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ребусы на тему: «Бюджет»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695375" y="2210858"/>
            <a:ext cx="7036733" cy="1364364"/>
            <a:chOff x="1173" y="2999"/>
            <a:chExt cx="3291" cy="581"/>
          </a:xfrm>
        </p:grpSpPr>
        <p:sp>
          <p:nvSpPr>
            <p:cNvPr id="6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gray">
            <a:xfrm rot="3419336">
              <a:off x="1019" y="3153"/>
              <a:ext cx="570" cy="262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86249" y="4536427"/>
            <a:ext cx="9945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err="1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Дохо́д</a:t>
            </a:r>
            <a:r>
              <a:rPr lang="ru-RU" sz="2400" b="1" u="sng" dirty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денежные средства или материальные ценности, полученные государством, физическим или юридическим лицом в результате </a:t>
            </a:r>
            <a:endParaRPr lang="ru-RU" sz="2400" b="1" dirty="0" smtClean="0"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какой-либо </a:t>
            </a:r>
            <a:r>
              <a:rPr lang="ru-RU" sz="2400" b="1" dirty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за определённый период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2802075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ageCurlDoubl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65" y="1464644"/>
            <a:ext cx="6140883" cy="200657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1307" y="-83484"/>
            <a:ext cx="10515600" cy="1325563"/>
          </a:xfrm>
        </p:spPr>
        <p:txBody>
          <a:bodyPr/>
          <a:lstStyle/>
          <a:p>
            <a:r>
              <a:rPr lang="ru-RU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ребусы на тему: «Бюджет»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904699" y="1978150"/>
            <a:ext cx="7421397" cy="1493114"/>
            <a:chOff x="1113" y="2122"/>
            <a:chExt cx="3361" cy="916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gray">
            <a:xfrm>
              <a:off x="1450" y="3038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 rot="3419336">
              <a:off x="829" y="2406"/>
              <a:ext cx="873" cy="306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54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43593" y="4199972"/>
            <a:ext cx="9037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– превышение расходов над доходами.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83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ageCurlDoubl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02" y="-173413"/>
            <a:ext cx="11755395" cy="1325563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зашифрованный афоризм о бюджете</a:t>
            </a:r>
            <a:endParaRPr lang="ru-RU" b="1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8584" y="886512"/>
            <a:ext cx="10354962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2,32,5,8,6,20   4,16,3,16,1,10,20  3,1,14  ,  25,6,4,16   3,29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14,16,8,6,20,6</a:t>
            </a:r>
            <a:r>
              <a:rPr lang="ru-RU" dirty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dirty="0" smtClean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   19,6,2,6   17,16,9,3,16,13,10,20,30   ,  15,16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17,16,14,6,26,1,20,30     3,1,14   12,21,17,10,20,30   31,20,16   16,15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15,6   14,16,8,6,20.</a:t>
            </a:r>
          </a:p>
          <a:p>
            <a:pPr marL="0" indent="0">
              <a:buNone/>
            </a:pPr>
            <a:r>
              <a:rPr lang="ru-RU" dirty="0" smtClean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                                                               (21,10,13,30,33,14    22,6,5,6,18)  </a:t>
            </a:r>
            <a:endParaRPr lang="ru-RU" dirty="0">
              <a:ln w="19050"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07559"/>
              </p:ext>
            </p:extLst>
          </p:nvPr>
        </p:nvGraphicFramePr>
        <p:xfrm>
          <a:off x="5766911" y="3721076"/>
          <a:ext cx="5716635" cy="313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2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4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25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25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73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1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50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3231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А-1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Б-2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В-3</a:t>
                      </a:r>
                      <a:r>
                        <a:rPr lang="ru-RU" sz="1800" b="1" dirty="0" smtClean="0"/>
                        <a:t> 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Г-4</a:t>
                      </a:r>
                      <a:r>
                        <a:rPr lang="ru-RU" sz="1800" b="1" dirty="0" smtClean="0"/>
                        <a:t> 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Д-5</a:t>
                      </a:r>
                      <a:r>
                        <a:rPr lang="ru-RU" sz="1800" b="1" dirty="0" smtClean="0"/>
                        <a:t> 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Е-6</a:t>
                      </a:r>
                      <a:r>
                        <a:rPr lang="ru-RU" sz="1800" b="1" dirty="0" smtClean="0"/>
                        <a:t> 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Ё-7</a:t>
                      </a:r>
                      <a:r>
                        <a:rPr lang="ru-RU" sz="1800" b="1" dirty="0" smtClean="0"/>
                        <a:t> 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Ж-8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15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З-9 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И-10</a:t>
                      </a:r>
                      <a:r>
                        <a:rPr lang="ru-RU" sz="1800" b="1" dirty="0" smtClean="0"/>
                        <a:t> 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Й-11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К-12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Л-13 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М-14 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Н-15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О-16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П-17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Р-18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С-19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Т-20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У-21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Ф-22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Х-23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Ц-24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Ч-25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Ш-26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Щ-27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Ъ-28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Ы-29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Ь-30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Э-31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Ю-32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8165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Я-33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27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8584" y="3721076"/>
            <a:ext cx="4440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говорит Вам, </a:t>
            </a:r>
          </a:p>
          <a:p>
            <a:r>
              <a:rPr lang="ru-RU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Вы не можете себе позволить, но помешать Вам купить это </a:t>
            </a:r>
            <a:r>
              <a:rPr lang="ru-RU" sz="28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  <a:p>
            <a:r>
              <a:rPr lang="ru-RU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может.</a:t>
            </a:r>
          </a:p>
          <a:p>
            <a:r>
              <a:rPr lang="ru-RU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(Уильям </a:t>
            </a:r>
            <a:r>
              <a:rPr lang="ru-RU" sz="2800" b="1" dirty="0" err="1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</a:t>
            </a:r>
            <a:r>
              <a:rPr lang="ru-RU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209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0">
        <p15:prstTrans prst="pageCurlDouble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894" y="0"/>
            <a:ext cx="10219944" cy="1325563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на тему: «Бюджет»</a:t>
            </a:r>
            <a:endParaRPr lang="en-US" sz="5400" b="1" u="sng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894" y="950425"/>
            <a:ext cx="8586792" cy="59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12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9000">
        <p15:prstTrans prst="pageCurlDouble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650</Words>
  <Application>Microsoft Office PowerPoint</Application>
  <PresentationFormat>Широкоэкранный</PresentationFormat>
  <Paragraphs>586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Конкурс «Бюджет для граждан-2020»</vt:lpstr>
      <vt:lpstr>Отгадайте ребусы на тему: «Бюджет»</vt:lpstr>
      <vt:lpstr>Отгадайте ребусы на тему: «Бюджет»</vt:lpstr>
      <vt:lpstr>Отгадайте ребусы на тему: «Бюджет»</vt:lpstr>
      <vt:lpstr>Отгадайте ребусы на тему: «Бюджет»</vt:lpstr>
      <vt:lpstr>Отгадайте ребусы на тему: «Бюджет»</vt:lpstr>
      <vt:lpstr>Отгадайте ребусы на тему: «Бюджет»</vt:lpstr>
      <vt:lpstr>Отгадайте зашифрованный афоризм о бюджете</vt:lpstr>
      <vt:lpstr>Кроссворд на тему: «Бюджет»</vt:lpstr>
      <vt:lpstr>Вопросы к кроссворду:</vt:lpstr>
      <vt:lpstr>Вопросы к кроссворду:</vt:lpstr>
      <vt:lpstr>Ответы на кроссворд:</vt:lpstr>
      <vt:lpstr>Результаты: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Chip</cp:lastModifiedBy>
  <cp:revision>34</cp:revision>
  <dcterms:created xsi:type="dcterms:W3CDTF">2020-01-15T13:52:14Z</dcterms:created>
  <dcterms:modified xsi:type="dcterms:W3CDTF">2020-02-04T10:55:36Z</dcterms:modified>
</cp:coreProperties>
</file>