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43" r:id="rId1"/>
  </p:sldMasterIdLst>
  <p:sldIdLst>
    <p:sldId id="272" r:id="rId2"/>
    <p:sldId id="422" r:id="rId3"/>
    <p:sldId id="423" r:id="rId4"/>
    <p:sldId id="424" r:id="rId5"/>
    <p:sldId id="425" r:id="rId6"/>
    <p:sldId id="426" r:id="rId7"/>
    <p:sldId id="427" r:id="rId8"/>
    <p:sldId id="428" r:id="rId9"/>
    <p:sldId id="406" r:id="rId10"/>
    <p:sldId id="387" r:id="rId11"/>
    <p:sldId id="417" r:id="rId12"/>
    <p:sldId id="418" r:id="rId13"/>
    <p:sldId id="419" r:id="rId14"/>
    <p:sldId id="420" r:id="rId15"/>
    <p:sldId id="421" r:id="rId16"/>
    <p:sldId id="407" r:id="rId17"/>
    <p:sldId id="408" r:id="rId18"/>
    <p:sldId id="414" r:id="rId19"/>
    <p:sldId id="415" r:id="rId20"/>
    <p:sldId id="403" r:id="rId21"/>
    <p:sldId id="295" r:id="rId22"/>
    <p:sldId id="293" r:id="rId23"/>
    <p:sldId id="409" r:id="rId24"/>
    <p:sldId id="410" r:id="rId25"/>
    <p:sldId id="411" r:id="rId26"/>
    <p:sldId id="412" r:id="rId27"/>
    <p:sldId id="429" r:id="rId28"/>
    <p:sldId id="430" r:id="rId29"/>
    <p:sldId id="431" r:id="rId30"/>
    <p:sldId id="299" r:id="rId31"/>
    <p:sldId id="301" r:id="rId32"/>
    <p:sldId id="302" r:id="rId33"/>
    <p:sldId id="308" r:id="rId34"/>
    <p:sldId id="309" r:id="rId35"/>
    <p:sldId id="313" r:id="rId36"/>
    <p:sldId id="320" r:id="rId37"/>
    <p:sldId id="323" r:id="rId38"/>
    <p:sldId id="328" r:id="rId39"/>
    <p:sldId id="331" r:id="rId40"/>
    <p:sldId id="337" r:id="rId41"/>
    <p:sldId id="340" r:id="rId42"/>
    <p:sldId id="344" r:id="rId43"/>
    <p:sldId id="345" r:id="rId44"/>
    <p:sldId id="383" r:id="rId45"/>
    <p:sldId id="352" r:id="rId46"/>
    <p:sldId id="413" r:id="rId47"/>
    <p:sldId id="405" r:id="rId48"/>
    <p:sldId id="279" r:id="rId4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DFC627-CD1B-408C-AD5A-F52533A65473}">
          <p14:sldIdLst>
            <p14:sldId id="272"/>
            <p14:sldId id="422"/>
            <p14:sldId id="423"/>
            <p14:sldId id="424"/>
            <p14:sldId id="425"/>
            <p14:sldId id="426"/>
            <p14:sldId id="427"/>
            <p14:sldId id="428"/>
            <p14:sldId id="406"/>
            <p14:sldId id="387"/>
            <p14:sldId id="417"/>
            <p14:sldId id="418"/>
            <p14:sldId id="419"/>
            <p14:sldId id="420"/>
            <p14:sldId id="421"/>
            <p14:sldId id="407"/>
            <p14:sldId id="408"/>
            <p14:sldId id="414"/>
            <p14:sldId id="415"/>
            <p14:sldId id="403"/>
            <p14:sldId id="295"/>
            <p14:sldId id="293"/>
            <p14:sldId id="409"/>
            <p14:sldId id="410"/>
            <p14:sldId id="411"/>
            <p14:sldId id="412"/>
            <p14:sldId id="429"/>
            <p14:sldId id="430"/>
            <p14:sldId id="431"/>
            <p14:sldId id="299"/>
            <p14:sldId id="301"/>
            <p14:sldId id="302"/>
            <p14:sldId id="308"/>
            <p14:sldId id="309"/>
            <p14:sldId id="313"/>
            <p14:sldId id="320"/>
            <p14:sldId id="323"/>
            <p14:sldId id="328"/>
            <p14:sldId id="331"/>
            <p14:sldId id="337"/>
            <p14:sldId id="340"/>
            <p14:sldId id="344"/>
            <p14:sldId id="345"/>
            <p14:sldId id="383"/>
            <p14:sldId id="352"/>
            <p14:sldId id="413"/>
            <p14:sldId id="405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7"/>
    <a:srgbClr val="70BFF4"/>
    <a:srgbClr val="FFFFCC"/>
    <a:srgbClr val="FFFF00"/>
    <a:srgbClr val="97F7D0"/>
    <a:srgbClr val="93EDC2"/>
    <a:srgbClr val="FCDCFC"/>
    <a:srgbClr val="C9A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4713" autoAdjust="0"/>
  </p:normalViewPr>
  <p:slideViewPr>
    <p:cSldViewPr>
      <p:cViewPr>
        <p:scale>
          <a:sx n="82" d="100"/>
          <a:sy n="82" d="100"/>
        </p:scale>
        <p:origin x="-49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PowerPoint]Лист2'!$A$6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'[Диаграмма в Microsoft PowerPoint]Лист2'!$B$5:$F$5</c:f>
              <c:strCache>
                <c:ptCount val="5"/>
                <c:pt idx="0">
                  <c:v>Факт за 2020 год</c:v>
                </c:pt>
                <c:pt idx="1">
                  <c:v>Ожидаемое исполнение на 2021 год</c:v>
                </c:pt>
                <c:pt idx="2">
                  <c:v>Прогноз на 2022 год</c:v>
                </c:pt>
                <c:pt idx="3">
                  <c:v>Прогноз на 2023 год</c:v>
                </c:pt>
                <c:pt idx="4">
                  <c:v>Прогноз на 2024 год</c:v>
                </c:pt>
              </c:strCache>
            </c:strRef>
          </c:cat>
          <c:val>
            <c:numRef>
              <c:f>'[Диаграмма в Microsoft PowerPoint]Лист2'!$B$6:$F$6</c:f>
              <c:numCache>
                <c:formatCode>#,##0.0</c:formatCode>
                <c:ptCount val="5"/>
                <c:pt idx="0">
                  <c:v>348087.7</c:v>
                </c:pt>
                <c:pt idx="1">
                  <c:v>346905.9</c:v>
                </c:pt>
                <c:pt idx="2">
                  <c:v>365536.4</c:v>
                </c:pt>
                <c:pt idx="3">
                  <c:v>342408.8</c:v>
                </c:pt>
                <c:pt idx="4">
                  <c:v>340220.5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PowerPoint]Лист2'!$A$7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'[Диаграмма в Microsoft PowerPoint]Лист2'!$B$5:$F$5</c:f>
              <c:strCache>
                <c:ptCount val="5"/>
                <c:pt idx="0">
                  <c:v>Факт за 2020 год</c:v>
                </c:pt>
                <c:pt idx="1">
                  <c:v>Ожидаемое исполнение на 2021 год</c:v>
                </c:pt>
                <c:pt idx="2">
                  <c:v>Прогноз на 2022 год</c:v>
                </c:pt>
                <c:pt idx="3">
                  <c:v>Прогноз на 2023 год</c:v>
                </c:pt>
                <c:pt idx="4">
                  <c:v>Прогноз на 2024 год</c:v>
                </c:pt>
              </c:strCache>
            </c:strRef>
          </c:cat>
          <c:val>
            <c:numRef>
              <c:f>'[Диаграмма в Microsoft PowerPoint]Лист2'!$B$7:$F$7</c:f>
              <c:numCache>
                <c:formatCode>#,##0.0</c:formatCode>
                <c:ptCount val="5"/>
                <c:pt idx="0">
                  <c:v>337297.9</c:v>
                </c:pt>
                <c:pt idx="1">
                  <c:v>344435.9</c:v>
                </c:pt>
                <c:pt idx="2">
                  <c:v>365536.4</c:v>
                </c:pt>
                <c:pt idx="3">
                  <c:v>342408.8</c:v>
                </c:pt>
                <c:pt idx="4">
                  <c:v>340220.5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PowerPoint]Лист2'!$A$8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'[Диаграмма в Microsoft PowerPoint]Лист2'!$B$5:$F$5</c:f>
              <c:strCache>
                <c:ptCount val="5"/>
                <c:pt idx="0">
                  <c:v>Факт за 2020 год</c:v>
                </c:pt>
                <c:pt idx="1">
                  <c:v>Ожидаемое исполнение на 2021 год</c:v>
                </c:pt>
                <c:pt idx="2">
                  <c:v>Прогноз на 2022 год</c:v>
                </c:pt>
                <c:pt idx="3">
                  <c:v>Прогноз на 2023 год</c:v>
                </c:pt>
                <c:pt idx="4">
                  <c:v>Прогноз на 2024 год</c:v>
                </c:pt>
              </c:strCache>
            </c:strRef>
          </c:cat>
          <c:val>
            <c:numRef>
              <c:f>'[Диаграмма в Microsoft PowerPoint]Лист2'!$B$8:$F$8</c:f>
              <c:numCache>
                <c:formatCode>#,##0.0</c:formatCode>
                <c:ptCount val="5"/>
                <c:pt idx="0">
                  <c:v>10789.799999999988</c:v>
                </c:pt>
                <c:pt idx="1">
                  <c:v>2470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193600"/>
        <c:axId val="185195136"/>
        <c:axId val="0"/>
      </c:bar3DChart>
      <c:catAx>
        <c:axId val="185193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85195136"/>
        <c:crosses val="autoZero"/>
        <c:auto val="1"/>
        <c:lblAlgn val="ctr"/>
        <c:lblOffset val="100"/>
        <c:noMultiLvlLbl val="0"/>
      </c:catAx>
      <c:valAx>
        <c:axId val="1851951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тыс. рублей</a:t>
                </a:r>
              </a:p>
            </c:rich>
          </c:tx>
          <c:layout/>
          <c:overlay val="0"/>
        </c:title>
        <c:numFmt formatCode="#,##0.0" sourceLinked="1"/>
        <c:majorTickMark val="none"/>
        <c:minorTickMark val="none"/>
        <c:tickLblPos val="nextTo"/>
        <c:crossAx val="1851936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E3B30"/>
            </a:solidFill>
          </c:spPr>
          <c:invertIfNegative val="0"/>
          <c:dLbls>
            <c:dLbl>
              <c:idx val="0"/>
              <c:layout>
                <c:manualLayout>
                  <c:x val="2.9641897865689995E-3"/>
                  <c:y val="0.22113614306674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820948932844997E-3"/>
                  <c:y val="0.27932986492641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2113614306674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641897865691079E-3"/>
                  <c:y val="0.18621899351437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Лист2!$A$6:$A$9</c:f>
              <c:strCache>
                <c:ptCount val="4"/>
                <c:pt idx="0">
                  <c:v>Ожидаемое исполнение бюджета за 2021 год</c:v>
                </c:pt>
                <c:pt idx="1">
                  <c:v>План на 2022 год</c:v>
                </c:pt>
                <c:pt idx="2">
                  <c:v>План на 2023 год</c:v>
                </c:pt>
                <c:pt idx="3">
                  <c:v>План на 2024 год</c:v>
                </c:pt>
              </c:strCache>
            </c:strRef>
          </c:cat>
          <c:val>
            <c:numRef>
              <c:f>Лист2!$B$6:$B$9</c:f>
              <c:numCache>
                <c:formatCode>#,##0.00</c:formatCode>
                <c:ptCount val="4"/>
                <c:pt idx="0">
                  <c:v>344435.9</c:v>
                </c:pt>
                <c:pt idx="1">
                  <c:v>365536.4</c:v>
                </c:pt>
                <c:pt idx="2">
                  <c:v>342408.8</c:v>
                </c:pt>
                <c:pt idx="3">
                  <c:v>340220.5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173696"/>
        <c:axId val="218711168"/>
      </c:barChart>
      <c:catAx>
        <c:axId val="1881736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8711168"/>
        <c:crosses val="autoZero"/>
        <c:auto val="1"/>
        <c:lblAlgn val="ctr"/>
        <c:lblOffset val="100"/>
        <c:noMultiLvlLbl val="0"/>
      </c:catAx>
      <c:valAx>
        <c:axId val="2187111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881736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07771537929476"/>
          <c:y val="0.10020130783590556"/>
          <c:w val="0.61216764445527561"/>
          <c:h val="0.545975134218263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районного бюджета, тыс.рублей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798735920269818E-2"/>
                  <c:y val="-0.15649669598526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26468312898975E-2"/>
                  <c:y val="-0.19624188861644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44535214741685E-2"/>
                  <c:y val="-0.26331190118155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903345092135526E-3"/>
                  <c:y val="-0.14904447236692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084014110562639E-3"/>
                  <c:y val="-0.14904447236692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исполнение за 2020год</c:v>
                </c:pt>
                <c:pt idx="1">
                  <c:v>ожидаемое исполнение за 2021 год</c:v>
                </c:pt>
                <c:pt idx="2">
                  <c:v>план на 2022 год</c:v>
                </c:pt>
                <c:pt idx="3">
                  <c:v>план на 2023 год</c:v>
                </c:pt>
                <c:pt idx="4">
                  <c:v>план на 2024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42491.9</c:v>
                </c:pt>
                <c:pt idx="1">
                  <c:v>44455.8</c:v>
                </c:pt>
                <c:pt idx="2">
                  <c:v>47713.599999999999</c:v>
                </c:pt>
                <c:pt idx="3">
                  <c:v>42767.8</c:v>
                </c:pt>
                <c:pt idx="4">
                  <c:v>42742.3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8582016"/>
        <c:axId val="218608384"/>
        <c:axId val="0"/>
      </c:bar3DChart>
      <c:catAx>
        <c:axId val="218582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608384"/>
        <c:crosses val="autoZero"/>
        <c:auto val="1"/>
        <c:lblAlgn val="ctr"/>
        <c:lblOffset val="100"/>
        <c:noMultiLvlLbl val="0"/>
      </c:catAx>
      <c:valAx>
        <c:axId val="21860838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18582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94373815753402"/>
          <c:y val="8.3777663201741265E-2"/>
          <c:w val="0.21154912451113997"/>
          <c:h val="0.39398067663843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79120838425362"/>
          <c:y val="0.15417615635299783"/>
          <c:w val="0.78229659070139168"/>
          <c:h val="0.407653200570306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Мобилизационная и вневойсковая подготовка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за 2020 год</c:v>
                </c:pt>
                <c:pt idx="1">
                  <c:v>ожидаемое исполнение 2021 года</c:v>
                </c:pt>
                <c:pt idx="2">
                  <c:v>план на 2022 год</c:v>
                </c:pt>
                <c:pt idx="3">
                  <c:v>план на 2023 год</c:v>
                </c:pt>
                <c:pt idx="4">
                  <c:v>план на 2024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1046.7</c:v>
                </c:pt>
                <c:pt idx="1">
                  <c:v>1070.5999999999999</c:v>
                </c:pt>
                <c:pt idx="2">
                  <c:v>1107.3</c:v>
                </c:pt>
                <c:pt idx="3">
                  <c:v>1144.5</c:v>
                </c:pt>
                <c:pt idx="4">
                  <c:v>1184.8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8813952"/>
        <c:axId val="218815488"/>
        <c:axId val="0"/>
      </c:bar3DChart>
      <c:catAx>
        <c:axId val="218813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815488"/>
        <c:crosses val="autoZero"/>
        <c:auto val="1"/>
        <c:lblAlgn val="ctr"/>
        <c:lblOffset val="100"/>
        <c:noMultiLvlLbl val="0"/>
      </c:catAx>
      <c:valAx>
        <c:axId val="21881548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813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за 2020 год</c:v>
                </c:pt>
                <c:pt idx="1">
                  <c:v>Ожидаемое исполнение за 2021 год</c:v>
                </c:pt>
                <c:pt idx="2">
                  <c:v>план на 2022 год</c:v>
                </c:pt>
                <c:pt idx="3">
                  <c:v>план на 2023 год</c:v>
                </c:pt>
                <c:pt idx="4">
                  <c:v>план на 2024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2556.3000000000002</c:v>
                </c:pt>
                <c:pt idx="1">
                  <c:v>2815.1</c:v>
                </c:pt>
                <c:pt idx="2">
                  <c:v>2451</c:v>
                </c:pt>
                <c:pt idx="3">
                  <c:v>2451</c:v>
                </c:pt>
                <c:pt idx="4">
                  <c:v>2451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19316608"/>
        <c:axId val="219318144"/>
        <c:axId val="218738176"/>
      </c:bar3DChart>
      <c:catAx>
        <c:axId val="219316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9318144"/>
        <c:crosses val="autoZero"/>
        <c:auto val="1"/>
        <c:lblAlgn val="ctr"/>
        <c:lblOffset val="100"/>
        <c:noMultiLvlLbl val="0"/>
      </c:catAx>
      <c:valAx>
        <c:axId val="219318144"/>
        <c:scaling>
          <c:orientation val="minMax"/>
          <c:max val="3000"/>
          <c:min val="150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19316608"/>
        <c:crosses val="autoZero"/>
        <c:crossBetween val="between"/>
        <c:majorUnit val="200"/>
        <c:minorUnit val="4"/>
      </c:valAx>
      <c:serAx>
        <c:axId val="218738176"/>
        <c:scaling>
          <c:orientation val="minMax"/>
        </c:scaling>
        <c:delete val="1"/>
        <c:axPos val="b"/>
        <c:majorTickMark val="out"/>
        <c:minorTickMark val="none"/>
        <c:tickLblPos val="nextTo"/>
        <c:crossAx val="21931814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206485829059928E-3"/>
                  <c:y val="-0.198475810380043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206485829059928E-3"/>
                  <c:y val="-0.25375065163699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8590911551138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208313111408672E-3"/>
                  <c:y val="-0.28138789422257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288874335600138E-3"/>
                  <c:y val="-0.29043211722913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ожидаемое исполнение за 2021 год</c:v>
                </c:pt>
                <c:pt idx="2">
                  <c:v>план на 2022 год</c:v>
                </c:pt>
                <c:pt idx="3">
                  <c:v>план на 2023 год</c:v>
                </c:pt>
                <c:pt idx="4">
                  <c:v>план на 2024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2531</c:v>
                </c:pt>
                <c:pt idx="1">
                  <c:v>3919.3</c:v>
                </c:pt>
                <c:pt idx="2">
                  <c:v>4343.8999999999996</c:v>
                </c:pt>
                <c:pt idx="3">
                  <c:v>4442.5</c:v>
                </c:pt>
                <c:pt idx="4">
                  <c:v>4792.1000000000004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029504"/>
        <c:axId val="219031040"/>
      </c:barChart>
      <c:catAx>
        <c:axId val="21902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9031040"/>
        <c:crosses val="autoZero"/>
        <c:auto val="1"/>
        <c:lblAlgn val="ctr"/>
        <c:lblOffset val="100"/>
        <c:noMultiLvlLbl val="0"/>
      </c:catAx>
      <c:valAx>
        <c:axId val="2190310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902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267665845347473"/>
          <c:y val="0.30680997565927015"/>
          <c:w val="0.83999860735348686"/>
          <c:h val="0.41309664423251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за 2020 год</c:v>
                </c:pt>
                <c:pt idx="1">
                  <c:v>ожидаемое исполнение за 2021 год</c:v>
                </c:pt>
                <c:pt idx="2">
                  <c:v>план на 2022 год</c:v>
                </c:pt>
                <c:pt idx="3">
                  <c:v>план на 2023 год</c:v>
                </c:pt>
                <c:pt idx="4">
                  <c:v>план на 2024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1214.5999999999999</c:v>
                </c:pt>
                <c:pt idx="1">
                  <c:v>1126.3</c:v>
                </c:pt>
                <c:pt idx="2">
                  <c:v>1400.6</c:v>
                </c:pt>
                <c:pt idx="3">
                  <c:v>1400.6</c:v>
                </c:pt>
                <c:pt idx="4">
                  <c:v>1400.6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261568"/>
        <c:axId val="219271552"/>
      </c:barChart>
      <c:catAx>
        <c:axId val="219261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9271552"/>
        <c:crosses val="autoZero"/>
        <c:auto val="1"/>
        <c:lblAlgn val="ctr"/>
        <c:lblOffset val="100"/>
        <c:noMultiLvlLbl val="0"/>
      </c:catAx>
      <c:valAx>
        <c:axId val="219271552"/>
        <c:scaling>
          <c:orientation val="minMax"/>
          <c:max val="2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9261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за 2020 год</c:v>
                </c:pt>
                <c:pt idx="1">
                  <c:v>ожидаемое исполнение за 2021 год</c:v>
                </c:pt>
                <c:pt idx="2">
                  <c:v>план на 2022 год</c:v>
                </c:pt>
                <c:pt idx="3">
                  <c:v>план на 2023 год</c:v>
                </c:pt>
                <c:pt idx="4">
                  <c:v>план на 2024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221397.5</c:v>
                </c:pt>
                <c:pt idx="1">
                  <c:v>226530.9</c:v>
                </c:pt>
                <c:pt idx="2">
                  <c:v>238087.7</c:v>
                </c:pt>
                <c:pt idx="3">
                  <c:v>213288</c:v>
                </c:pt>
                <c:pt idx="4">
                  <c:v>214139.3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396352"/>
        <c:axId val="219402240"/>
      </c:barChart>
      <c:catAx>
        <c:axId val="219396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9402240"/>
        <c:crosses val="autoZero"/>
        <c:auto val="0"/>
        <c:lblAlgn val="ctr"/>
        <c:lblOffset val="100"/>
        <c:noMultiLvlLbl val="0"/>
      </c:catAx>
      <c:valAx>
        <c:axId val="219402240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one"/>
        <c:txPr>
          <a:bodyPr/>
          <a:lstStyle/>
          <a:p>
            <a:pPr>
              <a:defRPr sz="1400"/>
            </a:pPr>
            <a:endParaRPr lang="ru-RU"/>
          </a:p>
        </c:txPr>
        <c:crossAx val="21939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137523843203646"/>
          <c:y val="0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882649469258208"/>
          <c:y val="9.7599360940571839E-2"/>
          <c:w val="0.59743342560703117"/>
          <c:h val="0.552124088314511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Культура, кинемотография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за 2020 год</c:v>
                </c:pt>
                <c:pt idx="1">
                  <c:v>ожидаемое исполнение за 2021 год</c:v>
                </c:pt>
                <c:pt idx="2">
                  <c:v>план на 2022 год</c:v>
                </c:pt>
                <c:pt idx="3">
                  <c:v>план на 2023 год</c:v>
                </c:pt>
                <c:pt idx="4">
                  <c:v>план на 2024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19418.099999999999</c:v>
                </c:pt>
                <c:pt idx="1">
                  <c:v>18270.400000000001</c:v>
                </c:pt>
                <c:pt idx="2">
                  <c:v>20411.599999999999</c:v>
                </c:pt>
                <c:pt idx="3">
                  <c:v>19124.7</c:v>
                </c:pt>
                <c:pt idx="4">
                  <c:v>19124.7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481216"/>
        <c:axId val="219482752"/>
      </c:barChart>
      <c:catAx>
        <c:axId val="2194812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9482752"/>
        <c:crosses val="autoZero"/>
        <c:auto val="1"/>
        <c:lblAlgn val="ctr"/>
        <c:lblOffset val="100"/>
        <c:noMultiLvlLbl val="0"/>
      </c:catAx>
      <c:valAx>
        <c:axId val="219482752"/>
        <c:scaling>
          <c:orientation val="minMax"/>
          <c:max val="25100"/>
          <c:min val="0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9481216"/>
        <c:crosses val="autoZero"/>
        <c:crossBetween val="between"/>
        <c:majorUnit val="6000"/>
        <c:min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206760224473705E-2"/>
                  <c:y val="-2.050805724428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05070168355277E-2"/>
                  <c:y val="-2.460966869314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508450280592131E-3"/>
                  <c:y val="-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54225140296064E-2"/>
                  <c:y val="-3.691450303971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016900561184263E-3"/>
                  <c:y val="-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за 2020 год</c:v>
                </c:pt>
                <c:pt idx="1">
                  <c:v>ожидаемое исполнение 2021 год</c:v>
                </c:pt>
                <c:pt idx="2">
                  <c:v>план на 2022 год</c:v>
                </c:pt>
                <c:pt idx="3">
                  <c:v>план на 2023 год</c:v>
                </c:pt>
                <c:pt idx="4">
                  <c:v>план на 2024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5760.4</c:v>
                </c:pt>
                <c:pt idx="1">
                  <c:v>5696.2</c:v>
                </c:pt>
                <c:pt idx="2">
                  <c:v>10562.7</c:v>
                </c:pt>
                <c:pt idx="3">
                  <c:v>10562.7</c:v>
                </c:pt>
                <c:pt idx="4">
                  <c:v>10562.7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9660672"/>
        <c:axId val="219662208"/>
        <c:axId val="0"/>
      </c:bar3DChart>
      <c:catAx>
        <c:axId val="219660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19662208"/>
        <c:crosses val="autoZero"/>
        <c:auto val="1"/>
        <c:lblAlgn val="ctr"/>
        <c:lblOffset val="100"/>
        <c:noMultiLvlLbl val="0"/>
      </c:catAx>
      <c:valAx>
        <c:axId val="21966220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9660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2021-2023 гг</c:v>
                </c:pt>
                <c:pt idx="1">
                  <c:v>2022-2024 гг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205.31200000000001</c:v>
                </c:pt>
                <c:pt idx="1">
                  <c:v>157.08000000000001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Среднегодовой размер выплаты на одного человека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2021-2023 гг</c:v>
                </c:pt>
                <c:pt idx="1">
                  <c:v>2022-2024 гг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128.32</c:v>
                </c:pt>
                <c:pt idx="1">
                  <c:v>78.540000000000006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773952"/>
        <c:axId val="219775744"/>
        <c:axId val="0"/>
      </c:bar3DChart>
      <c:catAx>
        <c:axId val="21977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19775744"/>
        <c:crosses val="autoZero"/>
        <c:auto val="1"/>
        <c:lblAlgn val="ctr"/>
        <c:lblOffset val="100"/>
        <c:noMultiLvlLbl val="0"/>
      </c:catAx>
      <c:valAx>
        <c:axId val="21977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7739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НАЛОГ НА ДОХОДЫ ФИЗИЧЕСКИХ ЛИЦ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ндфл!$B$5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0A22E">
                <a:lumMod val="75000"/>
              </a:srgbClr>
            </a:solidFill>
            <a:ln>
              <a:solidFill>
                <a:srgbClr val="F0A22E">
                  <a:lumMod val="75000"/>
                </a:srgb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Lbls>
            <c:dLbl>
              <c:idx val="0"/>
              <c:layout>
                <c:manualLayout>
                  <c:x val="-2.0996344321530221E-3"/>
                  <c:y val="1.022430680004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031811280228127E-3"/>
                  <c:y val="-2.556076700012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0533933568142166E-17"/>
                  <c:y val="-1.1173184357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996344321530412E-3"/>
                  <c:y val="-1.2780383500061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2780383500061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ндфл!$C$4:$G$4</c:f>
              <c:strCache>
                <c:ptCount val="5"/>
                <c:pt idx="0">
                  <c:v>2020 год (факт)</c:v>
                </c:pt>
                <c:pt idx="1">
                  <c:v>2021 год (ожидаемое исполнение)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ндфл!$C$5:$G$5</c:f>
              <c:numCache>
                <c:formatCode>#,##0.0</c:formatCode>
                <c:ptCount val="5"/>
                <c:pt idx="0">
                  <c:v>44646.3</c:v>
                </c:pt>
                <c:pt idx="1">
                  <c:v>46634.8</c:v>
                </c:pt>
                <c:pt idx="2">
                  <c:v>46454.9</c:v>
                </c:pt>
                <c:pt idx="3">
                  <c:v>49421.8</c:v>
                </c:pt>
                <c:pt idx="4">
                  <c:v>51927.1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861760"/>
        <c:axId val="221863296"/>
      </c:barChart>
      <c:catAx>
        <c:axId val="221861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1863296"/>
        <c:crosses val="autoZero"/>
        <c:auto val="1"/>
        <c:lblAlgn val="ctr"/>
        <c:lblOffset val="100"/>
        <c:noMultiLvlLbl val="0"/>
      </c:catAx>
      <c:valAx>
        <c:axId val="2218632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1861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556517529798274"/>
          <c:y val="0.39378494982039031"/>
          <c:w val="8.9737383676945948E-2"/>
          <c:h val="4.622131357385411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73840769903761"/>
          <c:y val="7.407407407407407E-2"/>
          <c:w val="0.59732414698162728"/>
          <c:h val="0.678070866141732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2021-2023 гг</c:v>
                </c:pt>
              </c:strCache>
            </c:strRef>
          </c:tx>
          <c:invertIfNegative val="0"/>
          <c:cat>
            <c:strRef>
              <c:f>Лист3!$B$1:$C$1</c:f>
              <c:strCache>
                <c:ptCount val="2"/>
                <c:pt idx="0">
                  <c:v>Объем бюджетных ассигнований</c:v>
                </c:pt>
                <c:pt idx="1">
                  <c:v>Среднегодовой размер выплаты на одного человека</c:v>
                </c:pt>
              </c:strCache>
            </c:strRef>
          </c:cat>
          <c:val>
            <c:numRef>
              <c:f>Лист3!$B$2:$C$2</c:f>
              <c:numCache>
                <c:formatCode>#,##0.00</c:formatCode>
                <c:ptCount val="2"/>
                <c:pt idx="0">
                  <c:v>3079.68</c:v>
                </c:pt>
                <c:pt idx="1">
                  <c:v>76.989999999999995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2022-2024 гг</c:v>
                </c:pt>
              </c:strCache>
            </c:strRef>
          </c:tx>
          <c:invertIfNegative val="0"/>
          <c:cat>
            <c:strRef>
              <c:f>Лист3!$B$1:$C$1</c:f>
              <c:strCache>
                <c:ptCount val="2"/>
                <c:pt idx="0">
                  <c:v>Объем бюджетных ассигнований</c:v>
                </c:pt>
                <c:pt idx="1">
                  <c:v>Среднегодовой размер выплаты на одного человека</c:v>
                </c:pt>
              </c:strCache>
            </c:strRef>
          </c:cat>
          <c:val>
            <c:numRef>
              <c:f>Лист3!$B$3:$C$3</c:f>
              <c:numCache>
                <c:formatCode>#,##0.00</c:formatCode>
                <c:ptCount val="2"/>
                <c:pt idx="0">
                  <c:v>3101.348</c:v>
                </c:pt>
                <c:pt idx="1">
                  <c:v>116.83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9719168"/>
        <c:axId val="219720704"/>
        <c:axId val="0"/>
      </c:bar3DChart>
      <c:catAx>
        <c:axId val="219719168"/>
        <c:scaling>
          <c:orientation val="minMax"/>
        </c:scaling>
        <c:delete val="0"/>
        <c:axPos val="b"/>
        <c:majorTickMark val="out"/>
        <c:minorTickMark val="none"/>
        <c:tickLblPos val="nextTo"/>
        <c:crossAx val="219720704"/>
        <c:crosses val="autoZero"/>
        <c:auto val="1"/>
        <c:lblAlgn val="ctr"/>
        <c:lblOffset val="100"/>
        <c:noMultiLvlLbl val="0"/>
      </c:catAx>
      <c:valAx>
        <c:axId val="21972070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19719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714803091095526"/>
          <c:y val="4.7031811280228136E-3"/>
        </c:manualLayout>
      </c:layout>
      <c:overlay val="0"/>
      <c:txPr>
        <a:bodyPr/>
        <a:lstStyle/>
        <a:p>
          <a:pPr>
            <a:defRPr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за 2020 год</c:v>
                </c:pt>
                <c:pt idx="1">
                  <c:v>ожидаемое исполнение за 2021 год</c:v>
                </c:pt>
                <c:pt idx="2">
                  <c:v>план на 2022 год</c:v>
                </c:pt>
                <c:pt idx="3">
                  <c:v>план на 2023 год</c:v>
                </c:pt>
                <c:pt idx="4">
                  <c:v>план на 2024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374.8</c:v>
                </c:pt>
                <c:pt idx="1">
                  <c:v>272.5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932544"/>
        <c:axId val="219934080"/>
      </c:barChart>
      <c:catAx>
        <c:axId val="219932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9934080"/>
        <c:crosses val="autoZero"/>
        <c:auto val="1"/>
        <c:lblAlgn val="ctr"/>
        <c:lblOffset val="100"/>
        <c:noMultiLvlLbl val="0"/>
      </c:catAx>
      <c:valAx>
        <c:axId val="2199340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1993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031327569387267"/>
          <c:y val="2.7133621789771106E-2"/>
        </c:manualLayout>
      </c:layout>
      <c:overlay val="0"/>
      <c:txPr>
        <a:bodyPr/>
        <a:lstStyle/>
        <a:p>
          <a:pPr>
            <a:defRPr sz="1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2067372631111159"/>
                  <c:y val="-0.127149954914570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99563206427356"/>
                  <c:y val="0.13945478926114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371178056239366"/>
                  <c:y val="0.15996284650542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531502347692353"/>
                  <c:y val="-0.11484512056799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8184646150427731E-2"/>
                  <c:y val="0.14765801215885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Лист1!$A$2:$A$6</c:f>
              <c:strCache>
                <c:ptCount val="5"/>
                <c:pt idx="0">
                  <c:v>факт за 2020 год</c:v>
                </c:pt>
                <c:pt idx="1">
                  <c:v>ожидаемое исполнение 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xVal>
          <c:yVal>
            <c:numRef>
              <c:f>Лист1!$B$2:$B$6</c:f>
              <c:numCache>
                <c:formatCode>#,##0.00</c:formatCode>
                <c:ptCount val="5"/>
                <c:pt idx="0">
                  <c:v>40506.6</c:v>
                </c:pt>
                <c:pt idx="1">
                  <c:v>40278.800000000003</c:v>
                </c:pt>
                <c:pt idx="2">
                  <c:v>39458</c:v>
                </c:pt>
                <c:pt idx="3">
                  <c:v>43027</c:v>
                </c:pt>
                <c:pt idx="4">
                  <c:v>35323</c:v>
                </c:pt>
              </c:numCache>
            </c:numRef>
          </c:yVal>
          <c:bubbleSize>
            <c:numLit>
              <c:formatCode>General</c:formatCode>
              <c:ptCount val="5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</c:numLit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0030080"/>
        <c:axId val="220031616"/>
      </c:bubbleChart>
      <c:valAx>
        <c:axId val="2200300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0031616"/>
        <c:crosses val="autoZero"/>
        <c:crossBetween val="midCat"/>
      </c:valAx>
      <c:valAx>
        <c:axId val="22003161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00300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2067144054700992E-3"/>
                  <c:y val="-1.135292696559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8.5146952241946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033572027350496E-3"/>
                  <c:y val="-3.4058780896778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596640777287372E-3"/>
                  <c:y val="-2.8470816608438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Лист3!$B$29:$B$31</c:f>
              <c:strCache>
                <c:ptCount val="3"/>
                <c:pt idx="0">
                  <c:v>Переволоцкий</c:v>
                </c:pt>
                <c:pt idx="1">
                  <c:v>Асекеевский</c:v>
                </c:pt>
                <c:pt idx="2">
                  <c:v>Светлинский</c:v>
                </c:pt>
              </c:strCache>
            </c:strRef>
          </c:cat>
          <c:val>
            <c:numRef>
              <c:f>Лист3!$C$29:$C$31</c:f>
              <c:numCache>
                <c:formatCode>#,##0.0</c:formatCode>
                <c:ptCount val="3"/>
                <c:pt idx="0">
                  <c:v>793178</c:v>
                </c:pt>
                <c:pt idx="1">
                  <c:v>535275.69999999995</c:v>
                </c:pt>
                <c:pt idx="2">
                  <c:v>365536.4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303360"/>
        <c:axId val="220304896"/>
      </c:barChart>
      <c:catAx>
        <c:axId val="220303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0304896"/>
        <c:crosses val="autoZero"/>
        <c:auto val="1"/>
        <c:lblAlgn val="ctr"/>
        <c:lblOffset val="100"/>
        <c:noMultiLvlLbl val="0"/>
      </c:catAx>
      <c:valAx>
        <c:axId val="2203048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0303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/>
              <a:t>Налог, взимаемый в связи с применением упрощенной системы налогообложения </a:t>
            </a:r>
          </a:p>
        </c:rich>
      </c:tx>
      <c:layout>
        <c:manualLayout>
          <c:xMode val="edge"/>
          <c:yMode val="edge"/>
          <c:x val="0.14383901127387963"/>
          <c:y val="1.1904487697075958E-2"/>
        </c:manualLayout>
      </c:layout>
      <c:overlay val="0"/>
    </c:title>
    <c:autoTitleDeleted val="0"/>
    <c:view3D>
      <c:rotX val="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УСН!$B$7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F0A22E">
                <a:lumMod val="75000"/>
              </a:srgbClr>
            </a:solidFill>
            <a:ln>
              <a:solidFill>
                <a:srgbClr val="F0A22E">
                  <a:lumMod val="75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5.2153596690315022E-3"/>
                  <c:y val="-0.29959475927830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126795435428191E-3"/>
                  <c:y val="-0.2943274962919322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/>
                      <a:t>3</a:t>
                    </a:r>
                    <a:r>
                      <a:rPr lang="en-US" sz="1200" b="0" dirty="0" smtClean="0"/>
                      <a:t> 53</a:t>
                    </a:r>
                    <a:r>
                      <a:rPr lang="ru-RU" sz="1200" b="0" dirty="0" smtClean="0"/>
                      <a:t>9</a:t>
                    </a:r>
                    <a:r>
                      <a:rPr lang="en-US" sz="1200" b="0" dirty="0" smtClean="0"/>
                      <a:t>,5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912015067108946E-3"/>
                  <c:y val="-0.33603979841297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552018029742725E-4"/>
                  <c:y val="-0.35499061862552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35811746169738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УСН!$C$6:$G$6</c:f>
              <c:strCache>
                <c:ptCount val="5"/>
                <c:pt idx="0">
                  <c:v>2020 год (факт)</c:v>
                </c:pt>
                <c:pt idx="1">
                  <c:v>2021 год (ожидаемое исполнение)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УСН!$C$7:$G$7</c:f>
              <c:numCache>
                <c:formatCode>#,##0.0</c:formatCode>
                <c:ptCount val="5"/>
                <c:pt idx="0">
                  <c:v>3061</c:v>
                </c:pt>
                <c:pt idx="1">
                  <c:v>3539.5</c:v>
                </c:pt>
                <c:pt idx="2">
                  <c:v>3630</c:v>
                </c:pt>
                <c:pt idx="3">
                  <c:v>4228</c:v>
                </c:pt>
                <c:pt idx="4">
                  <c:v>5097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22084096"/>
        <c:axId val="222094080"/>
        <c:axId val="0"/>
      </c:bar3DChart>
      <c:catAx>
        <c:axId val="222084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222094080"/>
        <c:crosses val="autoZero"/>
        <c:auto val="1"/>
        <c:lblAlgn val="ctr"/>
        <c:lblOffset val="100"/>
        <c:noMultiLvlLbl val="0"/>
      </c:catAx>
      <c:valAx>
        <c:axId val="2220940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222084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Единый сельскохозяйственный</a:t>
            </a:r>
            <a:r>
              <a:rPr lang="ru-RU" baseline="0"/>
              <a:t> налог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ЕСХН!$B$8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0A22E">
                <a:lumMod val="75000"/>
              </a:srgbClr>
            </a:solidFill>
            <a:ln>
              <a:solidFill>
                <a:srgbClr val="C17529"/>
              </a:solidFill>
            </a:ln>
          </c:spPr>
          <c:invertIfNegative val="0"/>
          <c:dLbls>
            <c:dLbl>
              <c:idx val="0"/>
              <c:layout>
                <c:manualLayout>
                  <c:x val="1.4109314751647501E-2"/>
                  <c:y val="2.7557701922009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7956295808492E-2"/>
                  <c:y val="2.7557701922008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813740259243402E-3"/>
                  <c:y val="1.1594197866903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994333526945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994333526946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ЕСХН!$C$7:$G$7</c:f>
              <c:strCache>
                <c:ptCount val="5"/>
                <c:pt idx="0">
                  <c:v>2020 год (факт)</c:v>
                </c:pt>
                <c:pt idx="1">
                  <c:v>2021 год (ожидаемое исполнение)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ЕСХН!$C$8:$G$8</c:f>
              <c:numCache>
                <c:formatCode>#,##0.0</c:formatCode>
                <c:ptCount val="5"/>
                <c:pt idx="0">
                  <c:v>4244.5</c:v>
                </c:pt>
                <c:pt idx="1">
                  <c:v>1366.4</c:v>
                </c:pt>
                <c:pt idx="2">
                  <c:v>1117.5</c:v>
                </c:pt>
                <c:pt idx="3">
                  <c:v>1426</c:v>
                </c:pt>
                <c:pt idx="4">
                  <c:v>1488.5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2113792"/>
        <c:axId val="222115328"/>
        <c:axId val="0"/>
      </c:bar3DChart>
      <c:catAx>
        <c:axId val="222113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2115328"/>
        <c:crosses val="autoZero"/>
        <c:auto val="1"/>
        <c:lblAlgn val="ctr"/>
        <c:lblOffset val="100"/>
        <c:noMultiLvlLbl val="0"/>
      </c:catAx>
      <c:valAx>
        <c:axId val="22211532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2113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07813676792613"/>
          <c:y val="0.16502528364903901"/>
          <c:w val="7.272979629434935E-2"/>
          <c:h val="4.9832353696811466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/>
              <a:t>Налог,</a:t>
            </a:r>
            <a:r>
              <a:rPr lang="ru-RU" sz="1400" baseline="0"/>
              <a:t> взимаемый в связи с применением патентной системы налогообложения</a:t>
            </a:r>
            <a:endParaRPr lang="ru-RU" sz="140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Патент!$B$5</c:f>
              <c:strCache>
                <c:ptCount val="1"/>
                <c:pt idx="0">
                  <c:v>Патент</c:v>
                </c:pt>
              </c:strCache>
            </c:strRef>
          </c:tx>
          <c:spPr>
            <a:solidFill>
              <a:srgbClr val="FBEEC9">
                <a:lumMod val="50000"/>
              </a:srgbClr>
            </a:solidFill>
            <a:ln>
              <a:solidFill>
                <a:srgbClr val="F0A22E"/>
              </a:solidFill>
            </a:ln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Патент!$C$4:$G$4</c:f>
              <c:strCache>
                <c:ptCount val="5"/>
                <c:pt idx="0">
                  <c:v>2020 год (факт)</c:v>
                </c:pt>
                <c:pt idx="1">
                  <c:v>2021 год (ожидаемое исполнение)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Патент!$C$5:$G$5</c:f>
              <c:numCache>
                <c:formatCode>#,##0.0</c:formatCode>
                <c:ptCount val="5"/>
                <c:pt idx="0">
                  <c:v>521.70000000000005</c:v>
                </c:pt>
                <c:pt idx="1">
                  <c:v>799.7</c:v>
                </c:pt>
                <c:pt idx="2">
                  <c:v>606</c:v>
                </c:pt>
                <c:pt idx="3">
                  <c:v>630</c:v>
                </c:pt>
                <c:pt idx="4">
                  <c:v>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363648"/>
        <c:axId val="222365184"/>
      </c:barChart>
      <c:catAx>
        <c:axId val="222363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2365184"/>
        <c:crosses val="autoZero"/>
        <c:auto val="1"/>
        <c:lblAlgn val="ctr"/>
        <c:lblOffset val="100"/>
        <c:noMultiLvlLbl val="0"/>
      </c:catAx>
      <c:valAx>
        <c:axId val="2223651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2363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017532967378839"/>
          <c:y val="0.94412361511635157"/>
          <c:w val="9.3437103874603661E-2"/>
          <c:h val="4.7089529836717423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Государственная пошлина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госпошлина!$B$5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F0A22E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7.0671314298411288E-3"/>
                  <c:y val="-0.36444312986782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763581824241753E-3"/>
                  <c:y val="-0.25416578920750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99033440728808E-2"/>
                  <c:y val="-0.28048956417777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024608376847016E-2"/>
                  <c:y val="-0.28166439218196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969836684812798E-2"/>
                  <c:y val="-0.28166439218196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госпошлина!$C$4:$G$4</c:f>
              <c:strCache>
                <c:ptCount val="5"/>
                <c:pt idx="0">
                  <c:v>2020 год (факт)</c:v>
                </c:pt>
                <c:pt idx="1">
                  <c:v>2021 год (ожидаемое исполнение)</c:v>
                </c:pt>
                <c:pt idx="2">
                  <c:v>2022 год (план)</c:v>
                </c:pt>
                <c:pt idx="3">
                  <c:v>2023 год (план)</c:v>
                </c:pt>
                <c:pt idx="4">
                  <c:v>2024 год (план)</c:v>
                </c:pt>
              </c:strCache>
            </c:strRef>
          </c:cat>
          <c:val>
            <c:numRef>
              <c:f>госпошлина!$C$5:$G$5</c:f>
              <c:numCache>
                <c:formatCode>#,##0.0</c:formatCode>
                <c:ptCount val="5"/>
                <c:pt idx="0">
                  <c:v>2339.1</c:v>
                </c:pt>
                <c:pt idx="1">
                  <c:v>1234</c:v>
                </c:pt>
                <c:pt idx="2">
                  <c:v>1355</c:v>
                </c:pt>
                <c:pt idx="3">
                  <c:v>1355</c:v>
                </c:pt>
                <c:pt idx="4">
                  <c:v>1355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2622848"/>
        <c:axId val="222624384"/>
        <c:axId val="0"/>
      </c:bar3DChart>
      <c:catAx>
        <c:axId val="222622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2624384"/>
        <c:crosses val="autoZero"/>
        <c:auto val="1"/>
        <c:lblAlgn val="ctr"/>
        <c:lblOffset val="100"/>
        <c:noMultiLvlLbl val="0"/>
      </c:catAx>
      <c:valAx>
        <c:axId val="2226243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2622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953844604889757"/>
          <c:y val="0.9381488706893264"/>
          <c:w val="0.12712135947539963"/>
          <c:h val="4.760105427755125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'[Аналитические данные о доходах МО Светлинский район на 2022-2024 гг.xlsx]Лист3'!$A$8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strRef>
              <c:f>'[Аналитические данные о доходах МО Светлинский район на 2022-2024 гг.xlsx]Лист3'!$B$7:$F$7</c:f>
              <c:strCache>
                <c:ptCount val="5"/>
                <c:pt idx="0">
                  <c:v>Факт за 2020 год</c:v>
                </c:pt>
                <c:pt idx="1">
                  <c:v>Ожидаемое исполнение на 2021 год</c:v>
                </c:pt>
                <c:pt idx="2">
                  <c:v>Прогноз на 2022 год</c:v>
                </c:pt>
                <c:pt idx="3">
                  <c:v>Прогноз на 2023 год</c:v>
                </c:pt>
                <c:pt idx="4">
                  <c:v>Прогноз на 2024 год</c:v>
                </c:pt>
              </c:strCache>
            </c:strRef>
          </c:cat>
          <c:val>
            <c:numRef>
              <c:f>'[Аналитические данные о доходах МО Светлинский район на 2022-2024 гг.xlsx]Лист3'!$B$8:$F$8</c:f>
              <c:numCache>
                <c:formatCode>#,##0.0</c:formatCode>
                <c:ptCount val="5"/>
                <c:pt idx="0">
                  <c:v>55787.4</c:v>
                </c:pt>
                <c:pt idx="1">
                  <c:v>53846.400000000001</c:v>
                </c:pt>
                <c:pt idx="2">
                  <c:v>53163.4</c:v>
                </c:pt>
                <c:pt idx="3">
                  <c:v>57060.800000000003</c:v>
                </c:pt>
                <c:pt idx="4">
                  <c:v>60522.7</c:v>
                </c:pt>
              </c:numCache>
            </c:numRef>
          </c:val>
        </c:ser>
        <c:ser>
          <c:idx val="1"/>
          <c:order val="1"/>
          <c:tx>
            <c:strRef>
              <c:f>'[Аналитические данные о доходах МО Светлинский район на 2022-2024 гг.xlsx]Лист3'!$A$9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strRef>
              <c:f>'[Аналитические данные о доходах МО Светлинский район на 2022-2024 гг.xlsx]Лист3'!$B$7:$F$7</c:f>
              <c:strCache>
                <c:ptCount val="5"/>
                <c:pt idx="0">
                  <c:v>Факт за 2020 год</c:v>
                </c:pt>
                <c:pt idx="1">
                  <c:v>Ожидаемое исполнение на 2021 год</c:v>
                </c:pt>
                <c:pt idx="2">
                  <c:v>Прогноз на 2022 год</c:v>
                </c:pt>
                <c:pt idx="3">
                  <c:v>Прогноз на 2023 год</c:v>
                </c:pt>
                <c:pt idx="4">
                  <c:v>Прогноз на 2024 год</c:v>
                </c:pt>
              </c:strCache>
            </c:strRef>
          </c:cat>
          <c:val>
            <c:numRef>
              <c:f>'[Аналитические данные о доходах МО Светлинский район на 2022-2024 гг.xlsx]Лист3'!$B$9:$F$9</c:f>
              <c:numCache>
                <c:formatCode>#,##0.0</c:formatCode>
                <c:ptCount val="5"/>
                <c:pt idx="0">
                  <c:v>2540</c:v>
                </c:pt>
                <c:pt idx="1">
                  <c:v>1806.6</c:v>
                </c:pt>
                <c:pt idx="2">
                  <c:v>1416.1</c:v>
                </c:pt>
                <c:pt idx="3">
                  <c:v>1437</c:v>
                </c:pt>
                <c:pt idx="4">
                  <c:v>1458.6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930432"/>
        <c:axId val="222931968"/>
        <c:axId val="0"/>
      </c:bar3DChart>
      <c:catAx>
        <c:axId val="222930432"/>
        <c:scaling>
          <c:orientation val="minMax"/>
        </c:scaling>
        <c:delete val="0"/>
        <c:axPos val="b"/>
        <c:majorTickMark val="none"/>
        <c:minorTickMark val="none"/>
        <c:tickLblPos val="nextTo"/>
        <c:crossAx val="222931968"/>
        <c:crosses val="autoZero"/>
        <c:auto val="1"/>
        <c:lblAlgn val="ctr"/>
        <c:lblOffset val="100"/>
        <c:noMultiLvlLbl val="0"/>
      </c:catAx>
      <c:valAx>
        <c:axId val="222931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тыс. рублей</a:t>
                </a:r>
              </a:p>
            </c:rich>
          </c:tx>
          <c:layout/>
          <c:overlay val="0"/>
        </c:title>
        <c:numFmt formatCode="#,##0.0" sourceLinked="1"/>
        <c:majorTickMark val="none"/>
        <c:minorTickMark val="none"/>
        <c:tickLblPos val="nextTo"/>
        <c:crossAx val="2229304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'[Аналитические данные о доходах МО Светлинский район на 2022-2024 гг.xlsx]Лист2'!$A$5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'[Аналитические данные о доходах МО Светлинский район на 2022-2024 гг.xlsx]Лист2'!$B$4:$F$4</c:f>
              <c:strCache>
                <c:ptCount val="5"/>
                <c:pt idx="0">
                  <c:v>Факт за 2020 год</c:v>
                </c:pt>
                <c:pt idx="1">
                  <c:v>Ожидаемое исполнение на 2021 год</c:v>
                </c:pt>
                <c:pt idx="2">
                  <c:v>Прогноз на 2022 год</c:v>
                </c:pt>
                <c:pt idx="3">
                  <c:v>Прогноз на 2023 год</c:v>
                </c:pt>
                <c:pt idx="4">
                  <c:v>Прогноз на 2024 год</c:v>
                </c:pt>
              </c:strCache>
            </c:strRef>
          </c:cat>
          <c:val>
            <c:numRef>
              <c:f>'[Аналитические данные о доходах МО Светлинский район на 2022-2024 гг.xlsx]Лист2'!$B$5:$F$5</c:f>
              <c:numCache>
                <c:formatCode>#,##0.0</c:formatCode>
                <c:ptCount val="5"/>
                <c:pt idx="0">
                  <c:v>128032.2</c:v>
                </c:pt>
                <c:pt idx="1">
                  <c:v>116811</c:v>
                </c:pt>
                <c:pt idx="2">
                  <c:v>131718</c:v>
                </c:pt>
                <c:pt idx="3">
                  <c:v>100568</c:v>
                </c:pt>
                <c:pt idx="4">
                  <c:v>102117</c:v>
                </c:pt>
              </c:numCache>
            </c:numRef>
          </c:val>
        </c:ser>
        <c:ser>
          <c:idx val="1"/>
          <c:order val="1"/>
          <c:tx>
            <c:strRef>
              <c:f>'[Аналитические данные о доходах МО Светлинский район на 2022-2024 гг.xlsx]Лист2'!$A$6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'[Аналитические данные о доходах МО Светлинский район на 2022-2024 гг.xlsx]Лист2'!$B$4:$F$4</c:f>
              <c:strCache>
                <c:ptCount val="5"/>
                <c:pt idx="0">
                  <c:v>Факт за 2020 год</c:v>
                </c:pt>
                <c:pt idx="1">
                  <c:v>Ожидаемое исполнение на 2021 год</c:v>
                </c:pt>
                <c:pt idx="2">
                  <c:v>Прогноз на 2022 год</c:v>
                </c:pt>
                <c:pt idx="3">
                  <c:v>Прогноз на 2023 год</c:v>
                </c:pt>
                <c:pt idx="4">
                  <c:v>Прогноз на 2024 год</c:v>
                </c:pt>
              </c:strCache>
            </c:strRef>
          </c:cat>
          <c:val>
            <c:numRef>
              <c:f>'[Аналитические данные о доходах МО Светлинский район на 2022-2024 гг.xlsx]Лист2'!$B$6:$F$6</c:f>
              <c:numCache>
                <c:formatCode>#,##0.0</c:formatCode>
                <c:ptCount val="5"/>
                <c:pt idx="0">
                  <c:v>7267</c:v>
                </c:pt>
                <c:pt idx="1">
                  <c:v>9388.9</c:v>
                </c:pt>
                <c:pt idx="2">
                  <c:v>9311</c:v>
                </c:pt>
                <c:pt idx="3">
                  <c:v>9373.6</c:v>
                </c:pt>
                <c:pt idx="4">
                  <c:v>9836.9</c:v>
                </c:pt>
              </c:numCache>
            </c:numRef>
          </c:val>
        </c:ser>
        <c:ser>
          <c:idx val="2"/>
          <c:order val="2"/>
          <c:tx>
            <c:strRef>
              <c:f>'[Аналитические данные о доходах МО Светлинский район на 2022-2024 гг.xlsx]Лист2'!$A$7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'[Аналитические данные о доходах МО Светлинский район на 2022-2024 гг.xlsx]Лист2'!$B$4:$F$4</c:f>
              <c:strCache>
                <c:ptCount val="5"/>
                <c:pt idx="0">
                  <c:v>Факт за 2020 год</c:v>
                </c:pt>
                <c:pt idx="1">
                  <c:v>Ожидаемое исполнение на 2021 год</c:v>
                </c:pt>
                <c:pt idx="2">
                  <c:v>Прогноз на 2022 год</c:v>
                </c:pt>
                <c:pt idx="3">
                  <c:v>Прогноз на 2023 год</c:v>
                </c:pt>
                <c:pt idx="4">
                  <c:v>Прогноз на 2024 год</c:v>
                </c:pt>
              </c:strCache>
            </c:strRef>
          </c:cat>
          <c:val>
            <c:numRef>
              <c:f>'[Аналитические данные о доходах МО Светлинский район на 2022-2024 гг.xlsx]Лист2'!$B$7:$F$7</c:f>
              <c:numCache>
                <c:formatCode>#,##0.0</c:formatCode>
                <c:ptCount val="5"/>
                <c:pt idx="0">
                  <c:v>140816.70000000001</c:v>
                </c:pt>
                <c:pt idx="1">
                  <c:v>144542.79999999999</c:v>
                </c:pt>
                <c:pt idx="2">
                  <c:v>150324.29999999999</c:v>
                </c:pt>
                <c:pt idx="3">
                  <c:v>154365.79999999999</c:v>
                </c:pt>
                <c:pt idx="4">
                  <c:v>146681.70000000001</c:v>
                </c:pt>
              </c:numCache>
            </c:numRef>
          </c:val>
        </c:ser>
        <c:ser>
          <c:idx val="3"/>
          <c:order val="3"/>
          <c:tx>
            <c:strRef>
              <c:f>'[Аналитические данные о доходах МО Светлинский район на 2022-2024 гг.xlsx]Лист2'!$A$8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'[Аналитические данные о доходах МО Светлинский район на 2022-2024 гг.xlsx]Лист2'!$B$4:$F$4</c:f>
              <c:strCache>
                <c:ptCount val="5"/>
                <c:pt idx="0">
                  <c:v>Факт за 2020 год</c:v>
                </c:pt>
                <c:pt idx="1">
                  <c:v>Ожидаемое исполнение на 2021 год</c:v>
                </c:pt>
                <c:pt idx="2">
                  <c:v>Прогноз на 2022 год</c:v>
                </c:pt>
                <c:pt idx="3">
                  <c:v>Прогноз на 2023 год</c:v>
                </c:pt>
                <c:pt idx="4">
                  <c:v>Прогноз на 2024 год</c:v>
                </c:pt>
              </c:strCache>
            </c:strRef>
          </c:cat>
          <c:val>
            <c:numRef>
              <c:f>'[Аналитические данные о доходах МО Светлинский район на 2022-2024 гг.xlsx]Лист2'!$B$8:$F$8</c:f>
              <c:numCache>
                <c:formatCode>#,##0.0</c:formatCode>
                <c:ptCount val="5"/>
                <c:pt idx="0">
                  <c:v>13653</c:v>
                </c:pt>
                <c:pt idx="1">
                  <c:v>20683.400000000001</c:v>
                </c:pt>
                <c:pt idx="2">
                  <c:v>19603.599999999999</c:v>
                </c:pt>
                <c:pt idx="3">
                  <c:v>19603.599999999999</c:v>
                </c:pt>
                <c:pt idx="4">
                  <c:v>19603.599999999999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2773248"/>
        <c:axId val="222774784"/>
        <c:axId val="0"/>
      </c:bar3DChart>
      <c:catAx>
        <c:axId val="222773248"/>
        <c:scaling>
          <c:orientation val="minMax"/>
        </c:scaling>
        <c:delete val="0"/>
        <c:axPos val="b"/>
        <c:majorTickMark val="none"/>
        <c:minorTickMark val="none"/>
        <c:tickLblPos val="nextTo"/>
        <c:crossAx val="222774784"/>
        <c:crosses val="autoZero"/>
        <c:auto val="1"/>
        <c:lblAlgn val="ctr"/>
        <c:lblOffset val="100"/>
        <c:noMultiLvlLbl val="0"/>
      </c:catAx>
      <c:valAx>
        <c:axId val="222774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тыс. рублей</a:t>
                </a:r>
              </a:p>
            </c:rich>
          </c:tx>
          <c:layout/>
          <c:overlay val="0"/>
        </c:title>
        <c:numFmt formatCode="#,##0.0" sourceLinked="1"/>
        <c:majorTickMark val="none"/>
        <c:minorTickMark val="none"/>
        <c:tickLblPos val="nextTo"/>
        <c:crossAx val="2227732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97821538347591"/>
          <c:y val="0"/>
          <c:w val="0.68999740769544182"/>
          <c:h val="0.89513177214543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1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1"/>
        <c:holeSize val="5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83D5-2C71-4FC3-AD13-4A2CE9E7A069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E3A8E-7DC4-401C-8CCB-17D3F6F1CB2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6BF883-022D-4008-AC0B-9961CC96F011}" type="parTrans" cxnId="{1432BA69-E27E-468E-B397-73EE2AF0DCCC}">
      <dgm:prSet/>
      <dgm:spPr/>
      <dgm:t>
        <a:bodyPr/>
        <a:lstStyle/>
        <a:p>
          <a:endParaRPr lang="ru-RU"/>
        </a:p>
      </dgm:t>
    </dgm:pt>
    <dgm:pt modelId="{A7D2C9E6-5D4A-4E25-BAB1-E2C086A25770}" type="sibTrans" cxnId="{1432BA69-E27E-468E-B397-73EE2AF0DCCC}">
      <dgm:prSet/>
      <dgm:spPr/>
      <dgm:t>
        <a:bodyPr/>
        <a:lstStyle/>
        <a:p>
          <a:endParaRPr lang="ru-RU"/>
        </a:p>
      </dgm:t>
    </dgm:pt>
    <dgm:pt modelId="{E7A01CC4-0000-4DFA-9742-61873248DDD0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обсуждения целевых программ муниципального образования Светлинский район (размещаются на сайте администрации Светлинского  района)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6BADA8D-50F5-4606-AE5D-086D904D6613}" type="parTrans" cxnId="{5F88E4D0-1C6F-4069-B90B-1555C94627AF}">
      <dgm:prSet/>
      <dgm:spPr/>
      <dgm:t>
        <a:bodyPr/>
        <a:lstStyle/>
        <a:p>
          <a:endParaRPr lang="ru-RU"/>
        </a:p>
      </dgm:t>
    </dgm:pt>
    <dgm:pt modelId="{3B57DD59-AE54-488A-97AC-DD7C63E96C91}" type="sibTrans" cxnId="{5F88E4D0-1C6F-4069-B90B-1555C94627AF}">
      <dgm:prSet/>
      <dgm:spPr/>
      <dgm:t>
        <a:bodyPr/>
        <a:lstStyle/>
        <a:p>
          <a:endParaRPr lang="ru-RU"/>
        </a:p>
      </dgm:t>
    </dgm:pt>
    <dgm:pt modelId="{553C9D56-22F1-4234-8560-C06475F2DC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EAF561-05F7-458F-A3E8-6CCF2DF0388B}" type="parTrans" cxnId="{878582C5-754A-407A-A99A-820AE37C0118}">
      <dgm:prSet/>
      <dgm:spPr/>
      <dgm:t>
        <a:bodyPr/>
        <a:lstStyle/>
        <a:p>
          <a:endParaRPr lang="ru-RU"/>
        </a:p>
      </dgm:t>
    </dgm:pt>
    <dgm:pt modelId="{9E58407C-98FA-4782-A1B9-AF7FA837A31C}" type="sibTrans" cxnId="{878582C5-754A-407A-A99A-820AE37C0118}">
      <dgm:prSet/>
      <dgm:spPr/>
      <dgm:t>
        <a:bodyPr/>
        <a:lstStyle/>
        <a:p>
          <a:endParaRPr lang="ru-RU"/>
        </a:p>
      </dgm:t>
    </dgm:pt>
    <dgm:pt modelId="{D0749F29-0E43-41DF-87C7-2665AAED688B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Совета депутатов Светлинского района о  бюджете (проходят на Совете депутатов Светлинского района ежегодно в декабре)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6B1D1A7-B0D8-40BA-8C16-B4E929A16CE4}" type="parTrans" cxnId="{E7D42586-044A-40DB-8619-FA9317528FF6}">
      <dgm:prSet/>
      <dgm:spPr/>
      <dgm:t>
        <a:bodyPr/>
        <a:lstStyle/>
        <a:p>
          <a:endParaRPr lang="ru-RU"/>
        </a:p>
      </dgm:t>
    </dgm:pt>
    <dgm:pt modelId="{265E8B7A-E50B-4146-B130-FE6591A75B30}" type="sibTrans" cxnId="{E7D42586-044A-40DB-8619-FA9317528FF6}">
      <dgm:prSet/>
      <dgm:spPr/>
      <dgm:t>
        <a:bodyPr/>
        <a:lstStyle/>
        <a:p>
          <a:endParaRPr lang="ru-RU"/>
        </a:p>
      </dgm:t>
    </dgm:pt>
    <dgm:pt modelId="{073F0A14-F148-4DDF-BA54-0110D22E4B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8C9CA2-F27F-4A4D-8A8E-30BF919F5F66}" type="parTrans" cxnId="{22848C02-7729-4595-B832-9B11C1329665}">
      <dgm:prSet/>
      <dgm:spPr/>
      <dgm:t>
        <a:bodyPr/>
        <a:lstStyle/>
        <a:p>
          <a:endParaRPr lang="ru-RU"/>
        </a:p>
      </dgm:t>
    </dgm:pt>
    <dgm:pt modelId="{AF9E4C43-DD33-4F44-A3B1-8E0D811D61D8}" type="sibTrans" cxnId="{22848C02-7729-4595-B832-9B11C1329665}">
      <dgm:prSet/>
      <dgm:spPr/>
      <dgm:t>
        <a:bodyPr/>
        <a:lstStyle/>
        <a:p>
          <a:endParaRPr lang="ru-RU"/>
        </a:p>
      </dgm:t>
    </dgm:pt>
    <dgm:pt modelId="{A4BF0159-A92C-4E1A-95F4-F49F496B32B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Совета депутатов об исполнении бюджета (проходят на Совете депутатов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Светлинского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района ежегодно в апреле, мае)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D7F94AD-A9D0-4C56-9BA6-2D9D65CF5E01}" type="parTrans" cxnId="{39C73F1A-474F-4986-B4C2-A79CE269ED2B}">
      <dgm:prSet/>
      <dgm:spPr/>
      <dgm:t>
        <a:bodyPr/>
        <a:lstStyle/>
        <a:p>
          <a:endParaRPr lang="ru-RU"/>
        </a:p>
      </dgm:t>
    </dgm:pt>
    <dgm:pt modelId="{1E016E47-B79F-4657-8D28-FC3B0B5B740E}" type="sibTrans" cxnId="{39C73F1A-474F-4986-B4C2-A79CE269ED2B}">
      <dgm:prSet/>
      <dgm:spPr/>
      <dgm:t>
        <a:bodyPr/>
        <a:lstStyle/>
        <a:p>
          <a:endParaRPr lang="ru-RU"/>
        </a:p>
      </dgm:t>
    </dgm:pt>
    <dgm:pt modelId="{984811E3-3A71-4135-B6F6-BE83D9DC43AF}" type="pres">
      <dgm:prSet presAssocID="{101583D5-2C71-4FC3-AD13-4A2CE9E7A0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EAB50-CE00-492C-A352-4BD913E2676E}" type="pres">
      <dgm:prSet presAssocID="{6EBE3A8E-7DC4-401C-8CCB-17D3F6F1CB23}" presName="composite" presStyleCnt="0"/>
      <dgm:spPr/>
    </dgm:pt>
    <dgm:pt modelId="{7B75A694-BAB1-4099-B47F-09E87B48074F}" type="pres">
      <dgm:prSet presAssocID="{6EBE3A8E-7DC4-401C-8CCB-17D3F6F1CB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D3DB-93E4-404C-803F-A18D568AA704}" type="pres">
      <dgm:prSet presAssocID="{6EBE3A8E-7DC4-401C-8CCB-17D3F6F1CB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F0C5-5C07-4C4B-886F-8849815FAB1A}" type="pres">
      <dgm:prSet presAssocID="{A7D2C9E6-5D4A-4E25-BAB1-E2C086A25770}" presName="sp" presStyleCnt="0"/>
      <dgm:spPr/>
    </dgm:pt>
    <dgm:pt modelId="{826F9832-AC71-4161-A713-0FCFE25CC8E8}" type="pres">
      <dgm:prSet presAssocID="{553C9D56-22F1-4234-8560-C06475F2DC16}" presName="composite" presStyleCnt="0"/>
      <dgm:spPr/>
    </dgm:pt>
    <dgm:pt modelId="{47CD549A-034C-4C5D-8732-083B190F40F6}" type="pres">
      <dgm:prSet presAssocID="{553C9D56-22F1-4234-8560-C06475F2DC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15AB1-9DB6-44FC-B49E-8FF7D75B1B9F}" type="pres">
      <dgm:prSet presAssocID="{553C9D56-22F1-4234-8560-C06475F2DC1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11E9E-DA1E-4F47-A00E-172E7A099315}" type="pres">
      <dgm:prSet presAssocID="{9E58407C-98FA-4782-A1B9-AF7FA837A31C}" presName="sp" presStyleCnt="0"/>
      <dgm:spPr/>
    </dgm:pt>
    <dgm:pt modelId="{08C3C820-5E5F-47CF-9811-F39B9DAEB5AD}" type="pres">
      <dgm:prSet presAssocID="{073F0A14-F148-4DDF-BA54-0110D22E4B4C}" presName="composite" presStyleCnt="0"/>
      <dgm:spPr/>
    </dgm:pt>
    <dgm:pt modelId="{7BB7958F-2FB5-4677-9831-A28968175930}" type="pres">
      <dgm:prSet presAssocID="{073F0A14-F148-4DDF-BA54-0110D22E4B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FDA2D-0B85-463D-BBB3-4CA6B9FD160B}" type="pres">
      <dgm:prSet presAssocID="{073F0A14-F148-4DDF-BA54-0110D22E4B4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C6FD56-F529-4B4B-92A7-A78D45EEE9D5}" type="presOf" srcId="{6EBE3A8E-7DC4-401C-8CCB-17D3F6F1CB23}" destId="{7B75A694-BAB1-4099-B47F-09E87B48074F}" srcOrd="0" destOrd="0" presId="urn:microsoft.com/office/officeart/2005/8/layout/chevron2"/>
    <dgm:cxn modelId="{3AEC2877-5681-4F9D-B3D0-02D8FEBCF199}" type="presOf" srcId="{101583D5-2C71-4FC3-AD13-4A2CE9E7A069}" destId="{984811E3-3A71-4135-B6F6-BE83D9DC43AF}" srcOrd="0" destOrd="0" presId="urn:microsoft.com/office/officeart/2005/8/layout/chevron2"/>
    <dgm:cxn modelId="{E5288431-987A-41F9-B2EA-2D6C12AA20E1}" type="presOf" srcId="{073F0A14-F148-4DDF-BA54-0110D22E4B4C}" destId="{7BB7958F-2FB5-4677-9831-A28968175930}" srcOrd="0" destOrd="0" presId="urn:microsoft.com/office/officeart/2005/8/layout/chevron2"/>
    <dgm:cxn modelId="{E7D42586-044A-40DB-8619-FA9317528FF6}" srcId="{553C9D56-22F1-4234-8560-C06475F2DC16}" destId="{D0749F29-0E43-41DF-87C7-2665AAED688B}" srcOrd="0" destOrd="0" parTransId="{66B1D1A7-B0D8-40BA-8C16-B4E929A16CE4}" sibTransId="{265E8B7A-E50B-4146-B130-FE6591A75B30}"/>
    <dgm:cxn modelId="{5F88E4D0-1C6F-4069-B90B-1555C94627AF}" srcId="{6EBE3A8E-7DC4-401C-8CCB-17D3F6F1CB23}" destId="{E7A01CC4-0000-4DFA-9742-61873248DDD0}" srcOrd="0" destOrd="0" parTransId="{96BADA8D-50F5-4606-AE5D-086D904D6613}" sibTransId="{3B57DD59-AE54-488A-97AC-DD7C63E96C91}"/>
    <dgm:cxn modelId="{59FCCB2C-C21D-4FBF-A755-1F001355E0B9}" type="presOf" srcId="{A4BF0159-A92C-4E1A-95F4-F49F496B32B8}" destId="{AEBFDA2D-0B85-463D-BBB3-4CA6B9FD160B}" srcOrd="0" destOrd="0" presId="urn:microsoft.com/office/officeart/2005/8/layout/chevron2"/>
    <dgm:cxn modelId="{22848C02-7729-4595-B832-9B11C1329665}" srcId="{101583D5-2C71-4FC3-AD13-4A2CE9E7A069}" destId="{073F0A14-F148-4DDF-BA54-0110D22E4B4C}" srcOrd="2" destOrd="0" parTransId="{FA8C9CA2-F27F-4A4D-8A8E-30BF919F5F66}" sibTransId="{AF9E4C43-DD33-4F44-A3B1-8E0D811D61D8}"/>
    <dgm:cxn modelId="{37D876B4-178D-4D2B-9912-F84A16A0DD53}" type="presOf" srcId="{D0749F29-0E43-41DF-87C7-2665AAED688B}" destId="{41B15AB1-9DB6-44FC-B49E-8FF7D75B1B9F}" srcOrd="0" destOrd="0" presId="urn:microsoft.com/office/officeart/2005/8/layout/chevron2"/>
    <dgm:cxn modelId="{39C73F1A-474F-4986-B4C2-A79CE269ED2B}" srcId="{073F0A14-F148-4DDF-BA54-0110D22E4B4C}" destId="{A4BF0159-A92C-4E1A-95F4-F49F496B32B8}" srcOrd="0" destOrd="0" parTransId="{DD7F94AD-A9D0-4C56-9BA6-2D9D65CF5E01}" sibTransId="{1E016E47-B79F-4657-8D28-FC3B0B5B740E}"/>
    <dgm:cxn modelId="{1432BA69-E27E-468E-B397-73EE2AF0DCCC}" srcId="{101583D5-2C71-4FC3-AD13-4A2CE9E7A069}" destId="{6EBE3A8E-7DC4-401C-8CCB-17D3F6F1CB23}" srcOrd="0" destOrd="0" parTransId="{186BF883-022D-4008-AC0B-9961CC96F011}" sibTransId="{A7D2C9E6-5D4A-4E25-BAB1-E2C086A25770}"/>
    <dgm:cxn modelId="{492E1D3D-95C3-4D7B-B7EE-1BA18765121E}" type="presOf" srcId="{E7A01CC4-0000-4DFA-9742-61873248DDD0}" destId="{7A4ED3DB-93E4-404C-803F-A18D568AA704}" srcOrd="0" destOrd="0" presId="urn:microsoft.com/office/officeart/2005/8/layout/chevron2"/>
    <dgm:cxn modelId="{878582C5-754A-407A-A99A-820AE37C0118}" srcId="{101583D5-2C71-4FC3-AD13-4A2CE9E7A069}" destId="{553C9D56-22F1-4234-8560-C06475F2DC16}" srcOrd="1" destOrd="0" parTransId="{75EAF561-05F7-458F-A3E8-6CCF2DF0388B}" sibTransId="{9E58407C-98FA-4782-A1B9-AF7FA837A31C}"/>
    <dgm:cxn modelId="{1140FA4C-507B-4FE1-B958-8DDD1017986D}" type="presOf" srcId="{553C9D56-22F1-4234-8560-C06475F2DC16}" destId="{47CD549A-034C-4C5D-8732-083B190F40F6}" srcOrd="0" destOrd="0" presId="urn:microsoft.com/office/officeart/2005/8/layout/chevron2"/>
    <dgm:cxn modelId="{3121EB07-5914-48F7-AA87-79CE43BBD91B}" type="presParOf" srcId="{984811E3-3A71-4135-B6F6-BE83D9DC43AF}" destId="{292EAB50-CE00-492C-A352-4BD913E2676E}" srcOrd="0" destOrd="0" presId="urn:microsoft.com/office/officeart/2005/8/layout/chevron2"/>
    <dgm:cxn modelId="{63868092-442F-402D-AD0E-C43E5621C006}" type="presParOf" srcId="{292EAB50-CE00-492C-A352-4BD913E2676E}" destId="{7B75A694-BAB1-4099-B47F-09E87B48074F}" srcOrd="0" destOrd="0" presId="urn:microsoft.com/office/officeart/2005/8/layout/chevron2"/>
    <dgm:cxn modelId="{AA1153D6-B63C-4E01-92A3-099421E3704C}" type="presParOf" srcId="{292EAB50-CE00-492C-A352-4BD913E2676E}" destId="{7A4ED3DB-93E4-404C-803F-A18D568AA704}" srcOrd="1" destOrd="0" presId="urn:microsoft.com/office/officeart/2005/8/layout/chevron2"/>
    <dgm:cxn modelId="{CE1AF270-28DF-4E84-9F28-A1101881AC59}" type="presParOf" srcId="{984811E3-3A71-4135-B6F6-BE83D9DC43AF}" destId="{E7BFF0C5-5C07-4C4B-886F-8849815FAB1A}" srcOrd="1" destOrd="0" presId="urn:microsoft.com/office/officeart/2005/8/layout/chevron2"/>
    <dgm:cxn modelId="{A64DB2A2-C1ED-4FBC-AC35-2F8B2C9ACFD1}" type="presParOf" srcId="{984811E3-3A71-4135-B6F6-BE83D9DC43AF}" destId="{826F9832-AC71-4161-A713-0FCFE25CC8E8}" srcOrd="2" destOrd="0" presId="urn:microsoft.com/office/officeart/2005/8/layout/chevron2"/>
    <dgm:cxn modelId="{345ED972-F3DC-4ACA-86FC-67CA580CB983}" type="presParOf" srcId="{826F9832-AC71-4161-A713-0FCFE25CC8E8}" destId="{47CD549A-034C-4C5D-8732-083B190F40F6}" srcOrd="0" destOrd="0" presId="urn:microsoft.com/office/officeart/2005/8/layout/chevron2"/>
    <dgm:cxn modelId="{8313F9CE-9680-4845-A9A8-017374357B31}" type="presParOf" srcId="{826F9832-AC71-4161-A713-0FCFE25CC8E8}" destId="{41B15AB1-9DB6-44FC-B49E-8FF7D75B1B9F}" srcOrd="1" destOrd="0" presId="urn:microsoft.com/office/officeart/2005/8/layout/chevron2"/>
    <dgm:cxn modelId="{09B7B371-7749-4FC2-84B7-2FB274484537}" type="presParOf" srcId="{984811E3-3A71-4135-B6F6-BE83D9DC43AF}" destId="{73A11E9E-DA1E-4F47-A00E-172E7A099315}" srcOrd="3" destOrd="0" presId="urn:microsoft.com/office/officeart/2005/8/layout/chevron2"/>
    <dgm:cxn modelId="{481E94DD-BEFD-40BE-A60B-4E372C0D2D92}" type="presParOf" srcId="{984811E3-3A71-4135-B6F6-BE83D9DC43AF}" destId="{08C3C820-5E5F-47CF-9811-F39B9DAEB5AD}" srcOrd="4" destOrd="0" presId="urn:microsoft.com/office/officeart/2005/8/layout/chevron2"/>
    <dgm:cxn modelId="{EBCBFB57-D3BD-47D4-9972-A831CE069E2C}" type="presParOf" srcId="{08C3C820-5E5F-47CF-9811-F39B9DAEB5AD}" destId="{7BB7958F-2FB5-4677-9831-A28968175930}" srcOrd="0" destOrd="0" presId="urn:microsoft.com/office/officeart/2005/8/layout/chevron2"/>
    <dgm:cxn modelId="{C1AE8651-C188-4B8B-A719-ECA0FDF54E77}" type="presParOf" srcId="{08C3C820-5E5F-47CF-9811-F39B9DAEB5AD}" destId="{AEBFDA2D-0B85-463D-BBB3-4CA6B9FD16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5A694-BAB1-4099-B47F-09E87B48074F}">
      <dsp:nvSpPr>
        <dsp:cNvPr id="0" name=""/>
        <dsp:cNvSpPr/>
      </dsp:nvSpPr>
      <dsp:spPr>
        <a:xfrm rot="5400000">
          <a:off x="-182032" y="182502"/>
          <a:ext cx="1213552" cy="8494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425212"/>
        <a:ext cx="849486" cy="364066"/>
      </dsp:txXfrm>
    </dsp:sp>
    <dsp:sp modelId="{7A4ED3DB-93E4-404C-803F-A18D568AA704}">
      <dsp:nvSpPr>
        <dsp:cNvPr id="0" name=""/>
        <dsp:cNvSpPr/>
      </dsp:nvSpPr>
      <dsp:spPr>
        <a:xfrm rot="5400000">
          <a:off x="2046562" y="-1196606"/>
          <a:ext cx="788809" cy="3182961"/>
        </a:xfrm>
        <a:prstGeom prst="round2SameRect">
          <a:avLst/>
        </a:prstGeom>
        <a:solidFill>
          <a:srgbClr val="92D050">
            <a:alpha val="90000"/>
          </a:srgb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обсуждения целевых программ муниципального образования Светлинский район (размещаются на сайте администрации Светлинского  района)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49486" y="38976"/>
        <a:ext cx="3144455" cy="711797"/>
      </dsp:txXfrm>
    </dsp:sp>
    <dsp:sp modelId="{47CD549A-034C-4C5D-8732-083B190F40F6}">
      <dsp:nvSpPr>
        <dsp:cNvPr id="0" name=""/>
        <dsp:cNvSpPr/>
      </dsp:nvSpPr>
      <dsp:spPr>
        <a:xfrm rot="5400000">
          <a:off x="-182032" y="1195436"/>
          <a:ext cx="1213552" cy="8494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438146"/>
        <a:ext cx="849486" cy="364066"/>
      </dsp:txXfrm>
    </dsp:sp>
    <dsp:sp modelId="{41B15AB1-9DB6-44FC-B49E-8FF7D75B1B9F}">
      <dsp:nvSpPr>
        <dsp:cNvPr id="0" name=""/>
        <dsp:cNvSpPr/>
      </dsp:nvSpPr>
      <dsp:spPr>
        <a:xfrm rot="5400000">
          <a:off x="2046562" y="-183672"/>
          <a:ext cx="788809" cy="3182961"/>
        </a:xfrm>
        <a:prstGeom prst="round2SameRect">
          <a:avLst/>
        </a:prstGeom>
        <a:solidFill>
          <a:srgbClr val="FFC000">
            <a:alpha val="90000"/>
          </a:srgb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Совета депутатов Светлинского района о  бюджете (проходят на Совете депутатов Светлинского района ежегодно в декабре)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49486" y="1051910"/>
        <a:ext cx="3144455" cy="711797"/>
      </dsp:txXfrm>
    </dsp:sp>
    <dsp:sp modelId="{7BB7958F-2FB5-4677-9831-A28968175930}">
      <dsp:nvSpPr>
        <dsp:cNvPr id="0" name=""/>
        <dsp:cNvSpPr/>
      </dsp:nvSpPr>
      <dsp:spPr>
        <a:xfrm rot="5400000">
          <a:off x="-182032" y="2208370"/>
          <a:ext cx="1213552" cy="8494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451080"/>
        <a:ext cx="849486" cy="364066"/>
      </dsp:txXfrm>
    </dsp:sp>
    <dsp:sp modelId="{AEBFDA2D-0B85-463D-BBB3-4CA6B9FD160B}">
      <dsp:nvSpPr>
        <dsp:cNvPr id="0" name=""/>
        <dsp:cNvSpPr/>
      </dsp:nvSpPr>
      <dsp:spPr>
        <a:xfrm rot="5400000">
          <a:off x="2046562" y="829262"/>
          <a:ext cx="788809" cy="3182961"/>
        </a:xfrm>
        <a:prstGeom prst="round2Same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Совета депутатов об исполнении бюджета (проходят на Совете депутатов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Светлинского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района ежегодно в апреле, мае)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49486" y="2064844"/>
        <a:ext cx="3144455" cy="71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</cdr:x>
      <cdr:y>0.69375</cdr:y>
    </cdr:from>
    <cdr:to>
      <cdr:x>0.92462</cdr:x>
      <cdr:y>0.85424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688632" y="3347045"/>
          <a:ext cx="969348" cy="774259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C047-C446-4BEB-B60D-7AE39AF6C489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BFF4"/>
            </a:gs>
            <a:gs pos="50000">
              <a:schemeClr val="bg1"/>
            </a:gs>
            <a:gs pos="100000">
              <a:srgbClr val="FFFFA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2FC047-C446-4BEB-B60D-7AE39AF6C489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4B06C4-37A9-4EEC-8787-F9248676E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fin@g41.tamboY.gov.ru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05064"/>
            <a:ext cx="7254568" cy="1887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Bef>
                <a:spcPts val="5670"/>
              </a:spcBef>
              <a:spcAft>
                <a:spcPts val="1050"/>
              </a:spcAft>
            </a:pPr>
            <a:r>
              <a:rPr lang="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gdehorosho.ru/upload/photos100/f_8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51" y="188640"/>
            <a:ext cx="8691337" cy="57038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99048" y="3645024"/>
            <a:ext cx="72395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Bef>
                <a:spcPts val="3360"/>
              </a:spcBef>
              <a:spcAft>
                <a:spcPts val="5670"/>
              </a:spcAft>
            </a:pPr>
            <a:r>
              <a:rPr lang="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бюджета муниципального образования Светлинский район на 2022 год и на плановый период 2023 и 2024 годов</a:t>
            </a:r>
            <a:endParaRPr lang="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09723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88640"/>
            <a:ext cx="7416824" cy="64807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463800" algn="ctr">
              <a:spcAft>
                <a:spcPts val="1470"/>
              </a:spcAft>
            </a:pPr>
            <a:r>
              <a:rPr lang="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муниципального образования Светлинский район, тыс.руб. </a:t>
            </a:r>
            <a:endParaRPr lang="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36165"/>
              </p:ext>
            </p:extLst>
          </p:nvPr>
        </p:nvGraphicFramePr>
        <p:xfrm>
          <a:off x="395536" y="1124744"/>
          <a:ext cx="8424935" cy="5432796"/>
        </p:xfrm>
        <a:graphic>
          <a:graphicData uri="http://schemas.openxmlformats.org/drawingml/2006/table">
            <a:tbl>
              <a:tblPr/>
              <a:tblGrid>
                <a:gridCol w="3842953"/>
                <a:gridCol w="812932"/>
                <a:gridCol w="960738"/>
                <a:gridCol w="960738"/>
                <a:gridCol w="960738"/>
                <a:gridCol w="886836"/>
              </a:tblGrid>
              <a:tr h="3507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Ожидаемое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  <a:p>
                      <a:pPr algn="ctr" fontAlgn="b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  <a:p>
                      <a:pPr algn="ctr" fontAlgn="b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58 327,4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55 653,0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54 579,5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58 497,8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61 981,3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в том числе: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 Налоговые доходы, из них: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55 787,4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53 846,4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53 163,4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57 060,8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60 522,7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44 646,3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46 634,8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46 454,9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49 421,8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51 927,2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63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061,0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3 630,0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4 228,0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5 097,0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налог на вмененный доход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4 244,5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366,4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1 117,5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2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606,0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1 355,0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62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 Неналоговые доходы, из них: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62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1 526,1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1 017,2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0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0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6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53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52" marR="6952" marT="6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252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НАЛОГОВЫХ ДОХОДОВ РАЙОННОГО БЮДЖЕТА, тыс.рублей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2200" y="17008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prstClr val="black"/>
                </a:solidFill>
              </a:rPr>
              <a:t>Приоритетным источником формирования районного бюджета является налог на доходы физических лиц </a:t>
            </a:r>
            <a:endParaRPr lang="ru-RU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939400"/>
              </p:ext>
            </p:extLst>
          </p:nvPr>
        </p:nvGraphicFramePr>
        <p:xfrm>
          <a:off x="395536" y="1556792"/>
          <a:ext cx="60486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178379"/>
              </p:ext>
            </p:extLst>
          </p:nvPr>
        </p:nvGraphicFramePr>
        <p:xfrm>
          <a:off x="6114492" y="5373216"/>
          <a:ext cx="2633972" cy="1337310"/>
        </p:xfrm>
        <a:graphic>
          <a:graphicData uri="http://schemas.openxmlformats.org/drawingml/2006/table">
            <a:tbl>
              <a:tblPr/>
              <a:tblGrid>
                <a:gridCol w="263397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 отчислений НДФЛ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- </a:t>
                      </a:r>
                      <a:r>
                        <a:rPr lang="ru-RU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58,74%;</a:t>
                      </a:r>
                      <a:endParaRPr lang="ru-RU" sz="14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60,33%;</a:t>
                      </a:r>
                      <a:endParaRPr lang="ru-RU" sz="14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- </a:t>
                      </a:r>
                      <a:r>
                        <a:rPr lang="ru-RU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58,02%;</a:t>
                      </a:r>
                      <a:endParaRPr lang="ru-RU" sz="14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- </a:t>
                      </a:r>
                      <a:r>
                        <a:rPr lang="ru-RU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60,25%,</a:t>
                      </a:r>
                      <a:endParaRPr lang="ru-RU" sz="14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– 61,77%.</a:t>
                      </a:r>
                      <a:endParaRPr lang="ru-RU" sz="14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516216" y="2924944"/>
            <a:ext cx="2448272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Увеличение поступлений </a:t>
            </a:r>
            <a:r>
              <a:rPr lang="ru-RU" sz="1200" b="1" dirty="0" smtClean="0">
                <a:solidFill>
                  <a:schemeClr val="tx1"/>
                </a:solidFill>
              </a:rPr>
              <a:t> в 2021 году по </a:t>
            </a:r>
            <a:r>
              <a:rPr lang="ru-RU" sz="1200" b="1" dirty="0">
                <a:solidFill>
                  <a:schemeClr val="tx1"/>
                </a:solidFill>
              </a:rPr>
              <a:t>налогу связано</a:t>
            </a:r>
            <a:r>
              <a:rPr lang="ru-RU" sz="1200" b="1" dirty="0" smtClean="0">
                <a:solidFill>
                  <a:schemeClr val="tx1"/>
                </a:solidFill>
              </a:rPr>
              <a:t>: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- с увеличением норматива отчислений от налога на доходы физических лиц в бюджет муниципального образования на </a:t>
            </a:r>
            <a:r>
              <a:rPr lang="ru-RU" sz="1200" b="1" dirty="0" smtClean="0">
                <a:solidFill>
                  <a:schemeClr val="tx1"/>
                </a:solidFill>
              </a:rPr>
              <a:t>1,59;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- выполнение «майских указов» президента РФ. </a:t>
            </a:r>
          </a:p>
        </p:txBody>
      </p:sp>
    </p:spTree>
    <p:extLst>
      <p:ext uri="{BB962C8B-B14F-4D97-AF65-F5344CB8AC3E}">
        <p14:creationId xmlns:p14="http://schemas.microsoft.com/office/powerpoint/2010/main" val="214286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НАЛОГОВЫХ ДОХОДОВ РАЙОННОГО БЮДЖЕТА, тыс.рублей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0182" y="594928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i="1" smtClean="0">
                <a:solidFill>
                  <a:prstClr val="black"/>
                </a:solidFill>
              </a:rPr>
              <a:t>Норматив отчислений в бюджет района составляет 100%. </a:t>
            </a:r>
            <a:endParaRPr lang="ru-RU" sz="1400" i="1" dirty="0">
              <a:solidFill>
                <a:prstClr val="black"/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4123" y="1628800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608730"/>
              </p:ext>
            </p:extLst>
          </p:nvPr>
        </p:nvGraphicFramePr>
        <p:xfrm>
          <a:off x="179512" y="1649078"/>
          <a:ext cx="6048672" cy="473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436170" y="3789040"/>
            <a:ext cx="2528318" cy="20882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налога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2021 году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связан с увеличением налогоплательщиков, поступления в бюджет по ним составили 636,7 тыс.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5723929" y="4581128"/>
            <a:ext cx="560387" cy="360040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9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НАЛОГОВЫХ ДОХОДОВ РАЙОННОГО БЮДЖЕТА, тыс.рублей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6021288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400" i="1" smtClean="0">
                <a:solidFill>
                  <a:prstClr val="black"/>
                </a:solidFill>
              </a:rPr>
              <a:t>Норматив отчислений в бюджет района составляет </a:t>
            </a:r>
            <a:r>
              <a:rPr lang="ru-RU" sz="1400" i="1" dirty="0" smtClean="0">
                <a:solidFill>
                  <a:prstClr val="black"/>
                </a:solidFill>
              </a:rPr>
              <a:t>5</a:t>
            </a:r>
            <a:r>
              <a:rPr lang="x-none" sz="1400" i="1" smtClean="0">
                <a:solidFill>
                  <a:prstClr val="black"/>
                </a:solidFill>
              </a:rPr>
              <a:t>0%. </a:t>
            </a:r>
            <a:endParaRPr lang="ru-RU" sz="1400" i="1" dirty="0">
              <a:solidFill>
                <a:prstClr val="black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286763"/>
            <a:ext cx="2272444" cy="156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864863"/>
              </p:ext>
            </p:extLst>
          </p:nvPr>
        </p:nvGraphicFramePr>
        <p:xfrm>
          <a:off x="323528" y="1556792"/>
          <a:ext cx="674370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60232" y="2924944"/>
            <a:ext cx="2314389" cy="37444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 2021 году </a:t>
            </a:r>
            <a:r>
              <a:rPr lang="ru-RU" sz="1100" dirty="0">
                <a:solidFill>
                  <a:schemeClr val="tx1"/>
                </a:solidFill>
                <a:latin typeface="Times New Roman"/>
                <a:ea typeface="Times New Roman"/>
              </a:rPr>
              <a:t>поступление налога уменьшилось на 2 869,1 тыс. рублей или на 67,6%.</a:t>
            </a: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/>
                <a:ea typeface="Times New Roman"/>
              </a:rPr>
              <a:t>Уменьшение показателя по единому сельскохозяйственному налогу в 2021 году по сравнению с 2020 годом связано с тем, что в 2020 году произведено поступление разовых платежей, </a:t>
            </a:r>
            <a:r>
              <a:rPr lang="ru-RU" sz="1100" dirty="0" err="1">
                <a:solidFill>
                  <a:schemeClr val="tx1"/>
                </a:solidFill>
                <a:latin typeface="Times New Roman"/>
                <a:ea typeface="Times New Roman"/>
              </a:rPr>
              <a:t>доначисленных</a:t>
            </a:r>
            <a:r>
              <a:rPr lang="ru-RU" sz="1100" dirty="0">
                <a:solidFill>
                  <a:schemeClr val="tx1"/>
                </a:solidFill>
                <a:latin typeface="Times New Roman"/>
                <a:ea typeface="Times New Roman"/>
              </a:rPr>
              <a:t> по результатам контрольной работы, в сумме 1 871,0 тыс. рублей, из них 268 тыс. рублей за налоговый период 2017 года и 1 603 тыс. рублей за налоговый период 2018 года. Также снижение налога в 2021 году связано с увеличением затрат </a:t>
            </a:r>
            <a:r>
              <a:rPr lang="ru-RU" sz="1100" dirty="0" err="1">
                <a:solidFill>
                  <a:schemeClr val="tx1"/>
                </a:solidFill>
                <a:latin typeface="Times New Roman"/>
                <a:ea typeface="Times New Roman"/>
              </a:rPr>
              <a:t>сельхозтоваропроизводителей</a:t>
            </a:r>
            <a:r>
              <a:rPr lang="ru-RU" sz="1100" dirty="0">
                <a:solidFill>
                  <a:schemeClr val="tx1"/>
                </a:solidFill>
                <a:latin typeface="Times New Roman"/>
                <a:ea typeface="Times New Roman"/>
              </a:rPr>
              <a:t> на строительство складов для хранения зерна на территории  Гостеприимного </a:t>
            </a:r>
            <a:r>
              <a:rPr lang="ru-RU" sz="1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сельсовета.</a:t>
            </a:r>
            <a:r>
              <a:rPr lang="ru-RU" sz="1100" dirty="0" smtClean="0">
                <a:latin typeface="Times New Roman"/>
                <a:ea typeface="Times New Roman"/>
              </a:rPr>
              <a:t>. 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6065830" y="4293840"/>
            <a:ext cx="489204" cy="28803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6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НАЛОГОВЫХ ДОХОДОВ РАЙОННОГО БЮДЖЕТА, тыс.рублей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6100117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400" i="1" smtClean="0">
                <a:solidFill>
                  <a:prstClr val="black"/>
                </a:solidFill>
              </a:rPr>
              <a:t>Норматив отчислений в бюджет района составляет 100%. </a:t>
            </a:r>
            <a:endParaRPr lang="ru-RU" sz="1400" i="1" dirty="0">
              <a:solidFill>
                <a:prstClr val="black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210" y="1251739"/>
            <a:ext cx="2626246" cy="196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012160" y="3356992"/>
            <a:ext cx="2918370" cy="274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С 1 января 2013 года вступила в действие патентная система налогообложения для индивидуальных предпринимателей, которая в виде главы 26.5 «Патентная система налогообложения» в части 2 Налогового кодекса РФ выделена в самостоятельный специальный налоговый режим. В Оренбургской области Закон «О патентной системе налогообложения» принят 14.11.2012 года № 1156/343-</a:t>
            </a:r>
            <a:r>
              <a:rPr lang="en-US" sz="1100" dirty="0" smtClean="0">
                <a:solidFill>
                  <a:prstClr val="black"/>
                </a:solidFill>
              </a:rPr>
              <a:t>V</a:t>
            </a:r>
            <a:r>
              <a:rPr lang="ru-RU" sz="1100" dirty="0" smtClean="0">
                <a:solidFill>
                  <a:prstClr val="black"/>
                </a:solidFill>
              </a:rPr>
              <a:t>-ОЗ. </a:t>
            </a:r>
          </a:p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В 2021 году увеличение  выдачи патентов.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5453211" y="4653136"/>
            <a:ext cx="5040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428438"/>
              </p:ext>
            </p:extLst>
          </p:nvPr>
        </p:nvGraphicFramePr>
        <p:xfrm>
          <a:off x="140357" y="1455092"/>
          <a:ext cx="6259066" cy="487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862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НАЛОГОВЫХ ДОХОДОВ РАЙОННОГО БЮДЖЕТА, тыс.рублей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81673" y="3508456"/>
            <a:ext cx="250661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Государственная пошлина является федеральным сбором, размер и порядок взимания которого регулируются Налоговым кодексом Российской Федерацией. </a:t>
            </a:r>
            <a:endParaRPr lang="ru-RU" sz="1000" b="1" dirty="0">
              <a:solidFill>
                <a:prstClr val="black"/>
              </a:solidFill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8766" y="1286763"/>
            <a:ext cx="270772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1928" y="2337842"/>
            <a:ext cx="1546101" cy="115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422820"/>
              </p:ext>
            </p:extLst>
          </p:nvPr>
        </p:nvGraphicFramePr>
        <p:xfrm>
          <a:off x="107504" y="1378099"/>
          <a:ext cx="72008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660232" y="4653136"/>
            <a:ext cx="2242552" cy="1512168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С 2021 года государственная пошлина через МФЦ поступает не в бюджет района, а в областной бюджет</a:t>
            </a:r>
            <a:r>
              <a:rPr lang="ru-RU" sz="1200" dirty="0">
                <a:latin typeface="Times New Roman"/>
                <a:ea typeface="Times New Roman"/>
              </a:rPr>
              <a:t>. 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49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1016" y="188639"/>
            <a:ext cx="8267447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районного бюджета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965121"/>
              </p:ext>
            </p:extLst>
          </p:nvPr>
        </p:nvGraphicFramePr>
        <p:xfrm>
          <a:off x="251520" y="1340768"/>
          <a:ext cx="8568952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563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0112" y="404664"/>
            <a:ext cx="8208912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932035"/>
              </p:ext>
            </p:extLst>
          </p:nvPr>
        </p:nvGraphicFramePr>
        <p:xfrm>
          <a:off x="539552" y="1268760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0467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994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066354"/>
              </p:ext>
            </p:extLst>
          </p:nvPr>
        </p:nvGraphicFramePr>
        <p:xfrm>
          <a:off x="304801" y="1434004"/>
          <a:ext cx="8587677" cy="4947318"/>
        </p:xfrm>
        <a:graphic>
          <a:graphicData uri="http://schemas.openxmlformats.org/drawingml/2006/table">
            <a:tbl>
              <a:tblPr/>
              <a:tblGrid>
                <a:gridCol w="923145"/>
                <a:gridCol w="305537"/>
                <a:gridCol w="532581"/>
                <a:gridCol w="108096"/>
                <a:gridCol w="730022"/>
                <a:gridCol w="947438"/>
                <a:gridCol w="753092"/>
                <a:gridCol w="789532"/>
                <a:gridCol w="583039"/>
                <a:gridCol w="583039"/>
                <a:gridCol w="583039"/>
                <a:gridCol w="583039"/>
                <a:gridCol w="583039"/>
                <a:gridCol w="583039"/>
              </a:tblGrid>
              <a:tr h="1688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Поселения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Д</a:t>
                      </a:r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j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ОД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Tj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Т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Дотация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Актюбинский 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228,88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531,1739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2 320,7169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229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Восточный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172,05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399,2715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2 320,7169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Гостеприимный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8,65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20,0734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2 320,7169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Коскульский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-94,27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-218,7721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2 320,7169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Озерный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-166,69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-386,8380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2 320,7169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Степной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119,20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276,6232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2 320,7169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Тобольский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326,78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758,3661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2 320,7169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327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Спутниковский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144,44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335,2088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2 320,7169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Светлинский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-110,98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-257,5534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2 320,7169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Район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2 320,7169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1 000</a:t>
                      </a: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199">
                <a:tc gridSpan="2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b="1"/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710">
                <a:tc gridSpan="14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Объем </a:t>
                      </a:r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дотации на выравнивание бюджетной обеспеченности отдельному поселению, входящему в состав муниципального 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района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5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effectLst/>
                        <a:latin typeface="Arial Cyr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effectLst/>
                        <a:latin typeface="Arial Cyr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effectLst/>
                        <a:latin typeface="Arial Cyr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effectLst/>
                        <a:latin typeface="Arial Cyr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effectLst/>
                        <a:latin typeface="Arial Cyr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effectLst/>
                        <a:latin typeface="Arial Cyr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effectLst/>
                        <a:latin typeface="Arial Cyr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effectLst/>
                        <a:latin typeface="Arial Cyr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effectLst/>
                        <a:latin typeface="Arial Cyr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effectLst/>
                        <a:latin typeface="Arial Cyr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effectLst/>
                        <a:latin typeface="Arial Cyr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effectLst/>
                        <a:latin typeface="Arial Cyr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6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Дj = ОД х Тj / Т , где:</a:t>
                      </a:r>
                    </a:p>
                  </a:txBody>
                  <a:tcPr marL="9215" marR="9215" marT="92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040">
                <a:tc gridSpan="13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err="1">
                          <a:effectLst/>
                          <a:latin typeface="Arial"/>
                        </a:rPr>
                        <a:t>Дj</a:t>
                      </a:r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 - объем дотации на выравнивание бюджетной обеспеченности отдельному поселению, входящему в состав муниципального района;</a:t>
                      </a: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effectLst/>
                        <a:latin typeface="Arial"/>
                      </a:endParaRP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203">
                <a:tc gridSpan="14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ОД - общий объем дотаций из бюджета муниципального района на выравнивание бюджетной обеспеченности поселений, входящих в состав его территории;</a:t>
                      </a: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590">
                <a:tc gridSpan="14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Тj - объем средств, необходимый для доведения бюджетной обеспеченности j-го поселения, входящего в состав территории муниципального района, до уровня, соответствующего среднему уровню расходных обязательств поселений, входящих в состав муниципального района;</a:t>
                      </a: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216">
                <a:tc gridSpan="14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Т - суммарный объем средств, необходимый для доведения бюджетной обеспеченности поселений, входящих в состав территории муниципального района, до уровня, соответствующего среднему уровню расходных обязательств поселений, входящих в состав муниципального района.</a:t>
                      </a:r>
                    </a:p>
                  </a:txBody>
                  <a:tcPr marL="9215" marR="9215" marT="92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79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116632"/>
            <a:ext cx="8398768" cy="108012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средств, необходимый для доведения уровня бюджетной обеспеченности поселения, входящего в состав территории муниципального района, до уровня, соответствующего среднему уровню расходных обязательств поселений, входящих в состав муниципального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67809"/>
              </p:ext>
            </p:extLst>
          </p:nvPr>
        </p:nvGraphicFramePr>
        <p:xfrm>
          <a:off x="238436" y="1340768"/>
          <a:ext cx="8712968" cy="5314410"/>
        </p:xfrm>
        <a:graphic>
          <a:graphicData uri="http://schemas.openxmlformats.org/drawingml/2006/table">
            <a:tbl>
              <a:tblPr/>
              <a:tblGrid>
                <a:gridCol w="936104"/>
                <a:gridCol w="792088"/>
                <a:gridCol w="720080"/>
                <a:gridCol w="576064"/>
                <a:gridCol w="551281"/>
                <a:gridCol w="634048"/>
                <a:gridCol w="789961"/>
                <a:gridCol w="865321"/>
                <a:gridCol w="602865"/>
                <a:gridCol w="748384"/>
                <a:gridCol w="498924"/>
                <a:gridCol w="498924"/>
                <a:gridCol w="498924"/>
              </a:tblGrid>
              <a:tr h="3073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Поселения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Т</a:t>
                      </a:r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j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ПДп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Н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К1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К2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БОп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БО</a:t>
                      </a:r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j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Н</a:t>
                      </a:r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j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Актюбинский 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531,1739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22 866,89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11,162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1,2000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1,044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0,4854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0,387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Восточный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399,2715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22 866,89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11,162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1,2000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1,044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0,6899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0,459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Гостеприимный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20,0734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22 866,89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11,162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1,2000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1,044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1,0246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0,426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Коскульский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-218,7721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22 866,89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11,162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1,2000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1,0000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1,044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1,4306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0,230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Озерный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-386,8380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22 866,89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11,162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1,2000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1,044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1,4679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0,371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Степной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276,6232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22 866,89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11,162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1,2000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1,044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0,8093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0,480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Тобольский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758,3661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22 866,89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11,162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1,2000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1,044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0,5421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0,615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Спутниковский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335,2088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22 866,89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11,162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1,2000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1,044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0,6439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0,341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Светлинский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-257,5534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22 866,89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11,162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0,6000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1,044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1,0704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7,853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9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Район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1 457,5534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205 802,02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8,1641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11,162</a:t>
                      </a: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099"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13">
                <a:tc gridSpan="13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effectLst/>
                          <a:latin typeface="Arial Cyr"/>
                        </a:rPr>
                        <a:t>Объем </a:t>
                      </a:r>
                      <a:r>
                        <a:rPr lang="ru-RU" sz="900" b="1" i="0" u="none" strike="noStrike" dirty="0">
                          <a:effectLst/>
                          <a:latin typeface="Arial Cyr"/>
                        </a:rPr>
                        <a:t>средств, необходимый для доведения уровня бюджетной обеспеченности поселения, входящего в состав территории муниципального района, до уровня, соответствующего среднему уровню расходных обязательств поселений, входящих в состав муниципального района</a:t>
                      </a: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833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effectLst/>
                          <a:latin typeface="Arial"/>
                        </a:rPr>
                        <a:t>Тj</a:t>
                      </a:r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 = (</a:t>
                      </a:r>
                      <a:r>
                        <a:rPr lang="ru-RU" sz="900" b="1" i="0" u="none" strike="noStrike" dirty="0" err="1">
                          <a:effectLst/>
                          <a:latin typeface="Arial"/>
                        </a:rPr>
                        <a:t>ПДп</a:t>
                      </a:r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 / Н) x (</a:t>
                      </a:r>
                      <a:r>
                        <a:rPr lang="ru-RU" sz="900" b="1" i="0" u="none" strike="noStrike" dirty="0" err="1">
                          <a:effectLst/>
                          <a:latin typeface="Arial"/>
                        </a:rPr>
                        <a:t>БОп</a:t>
                      </a:r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 - </a:t>
                      </a:r>
                      <a:r>
                        <a:rPr lang="ru-RU" sz="900" b="1" i="0" u="none" strike="noStrike" dirty="0" err="1">
                          <a:effectLst/>
                          <a:latin typeface="Arial"/>
                        </a:rPr>
                        <a:t>БОj</a:t>
                      </a:r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) x </a:t>
                      </a:r>
                      <a:r>
                        <a:rPr lang="ru-RU" sz="900" b="1" i="0" u="none" strike="noStrike" dirty="0" err="1">
                          <a:effectLst/>
                          <a:latin typeface="Arial"/>
                        </a:rPr>
                        <a:t>Hj</a:t>
                      </a:r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 х К1 х К2, где:</a:t>
                      </a:r>
                    </a:p>
                  </a:txBody>
                  <a:tcPr marL="6043" marR="6043" marT="60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151">
                <a:tc gridSpan="13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Тj - объем средств, необходимый для доведения уровня бюджетной обеспеченности j-го поселения до уровня, соответствующего среднему уровню расходных обязательств поселений, входящих в состав муниципального района;</a:t>
                      </a: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223">
                <a:tc gridSpan="13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err="1">
                          <a:effectLst/>
                          <a:latin typeface="Arial"/>
                        </a:rPr>
                        <a:t>ПДп</a:t>
                      </a:r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 - прогноз налоговых доходов, входящих в репрезентативную систему налогов, по поселениям, входящим в состав муниципального района;</a:t>
                      </a: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07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Н - численность постоянного населения поселений, входящих в состав муниципального района;</a:t>
                      </a: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175">
                <a:tc gridSpan="13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err="1">
                          <a:effectLst/>
                          <a:latin typeface="Arial"/>
                        </a:rPr>
                        <a:t>БОп</a:t>
                      </a:r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 - уровень бюджетной обеспеченности, соответствующий среднему уровню расходных обязательств поселений, входящих в состав муниципального района;</a:t>
                      </a: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3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err="1">
                          <a:effectLst/>
                          <a:latin typeface="Arial"/>
                        </a:rPr>
                        <a:t>БОj</a:t>
                      </a:r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 - бюджетная обеспеченность j-</a:t>
                      </a:r>
                      <a:r>
                        <a:rPr lang="ru-RU" sz="900" b="1" i="0" u="none" strike="noStrike" dirty="0" err="1">
                          <a:effectLst/>
                          <a:latin typeface="Arial"/>
                        </a:rPr>
                        <a:t>го</a:t>
                      </a:r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 поселения;</a:t>
                      </a: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23"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err="1">
                          <a:effectLst/>
                          <a:latin typeface="Arial"/>
                        </a:rPr>
                        <a:t>Нj</a:t>
                      </a:r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 - численность постоянного населения  j-</a:t>
                      </a:r>
                      <a:r>
                        <a:rPr lang="ru-RU" sz="900" b="1" i="0" u="none" strike="noStrike" dirty="0" err="1">
                          <a:effectLst/>
                          <a:latin typeface="Arial"/>
                        </a:rPr>
                        <a:t>го</a:t>
                      </a:r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 поселения;</a:t>
                      </a: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23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К1 - корректирующий коэффициент, учитывающий численность населения, проживающего в j-м поселении;</a:t>
                      </a: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Arial"/>
                      </a:endParaRP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23">
                <a:tc gridSpan="13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К2 - корректирующий коэффициент, учитывающий численность жителей, проживающих в j-м поселении, по отношению к общей численности населения муниципального района.</a:t>
                      </a: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321">
                <a:tc gridSpan="13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Для поселений с численностью населения до 700 человек включительно корректирующий коэффициент К1 принимается равным 1,2. Для поселений с численностью населения свыше 700 человек корректирующий коэффициент К1 принимается равным 1,0.</a:t>
                      </a: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544">
                <a:tc gridSpan="13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effectLst/>
                          <a:latin typeface="Arial"/>
                        </a:rPr>
                        <a:t>Для поселений, численность населения которых в общей численности муниципального района составляет от 30,0 процента до 40,0 процента, корректирующий коэффициент К2 устанавливается в диапазоне от 0 до 1,0 включительно, более 40,0 процента - в диапазоне от 0 до 0,8 включительно в соответствии с критериями и методикой, утвержденными представительным органом муниципального района. Для поселений, численность населения которых в общей численности муниципального района составляет менее 30,0 процента, корректирующий коэффициент К2 принимается равным 1,0.</a:t>
                      </a:r>
                    </a:p>
                  </a:txBody>
                  <a:tcPr marL="6043" marR="6043" marT="6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52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Выгнутая вниз стрелка 60"/>
          <p:cNvSpPr/>
          <p:nvPr/>
        </p:nvSpPr>
        <p:spPr>
          <a:xfrm rot="10800000">
            <a:off x="3275856" y="2425513"/>
            <a:ext cx="5760640" cy="715454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09538"/>
            <a:ext cx="5616624" cy="7991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83568" y="980728"/>
            <a:ext cx="7926303" cy="4179168"/>
            <a:chOff x="827584" y="1916832"/>
            <a:chExt cx="7355038" cy="4179168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827584" y="2368550"/>
              <a:ext cx="2479179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899592" y="2376488"/>
              <a:ext cx="2375421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899592" y="4440238"/>
              <a:ext cx="2364308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899592" y="2398713"/>
              <a:ext cx="2364308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11493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961220" y="5249863"/>
              <a:ext cx="2302679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403648" y="1988840"/>
              <a:ext cx="129785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Бюджет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827584" y="2564904"/>
              <a:ext cx="2448272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(от </a:t>
              </a:r>
              <a:r>
                <a:rPr lang="ru-RU" sz="1500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старонормандского</a:t>
              </a:r>
              <a:r>
                <a:rPr lang="ru-RU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bougette</a:t>
              </a:r>
              <a:r>
                <a:rPr lang="ru-RU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</a:r>
              <a:endParaRPr lang="en-US" sz="1500" dirty="0">
                <a:solidFill>
                  <a:prstClr val="black"/>
                </a:solidFill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35052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3538538" y="23764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>
              <a:off x="3556000" y="44402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3556000" y="23987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gray">
            <a:xfrm>
              <a:off x="3581400" y="2822575"/>
              <a:ext cx="2057400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  </a:r>
              <a:endParaRPr lang="en-US" sz="1500" dirty="0">
                <a:solidFill>
                  <a:prstClr val="black"/>
                </a:solidFill>
              </a:endParaRPr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gray">
            <a:xfrm>
              <a:off x="3508375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gray">
            <a:xfrm>
              <a:off x="3552825" y="5249863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AutoShape 33"/>
            <p:cNvSpPr>
              <a:spLocks noChangeArrowheads="1"/>
            </p:cNvSpPr>
            <p:nvPr/>
          </p:nvSpPr>
          <p:spPr bwMode="gray">
            <a:xfrm>
              <a:off x="58674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gray">
            <a:xfrm>
              <a:off x="5838952" y="2276872"/>
              <a:ext cx="2343670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gray">
            <a:xfrm>
              <a:off x="5918200" y="4440238"/>
              <a:ext cx="22542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" name="AutoShape 36"/>
            <p:cNvSpPr>
              <a:spLocks noChangeArrowheads="1"/>
            </p:cNvSpPr>
            <p:nvPr/>
          </p:nvSpPr>
          <p:spPr bwMode="gray">
            <a:xfrm>
              <a:off x="5918200" y="2398713"/>
              <a:ext cx="22542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6012160" y="1988840"/>
              <a:ext cx="2016224" cy="642938"/>
              <a:chOff x="1289" y="582"/>
              <a:chExt cx="668" cy="668"/>
            </a:xfrm>
          </p:grpSpPr>
          <p:sp>
            <p:nvSpPr>
              <p:cNvPr id="51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9"/>
              <p:cNvSpPr>
                <a:spLocks noChangeArrowheads="1"/>
              </p:cNvSpPr>
              <p:nvPr/>
            </p:nvSpPr>
            <p:spPr bwMode="gray">
              <a:xfrm>
                <a:off x="1298" y="582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gray">
            <a:xfrm>
              <a:off x="6372200" y="1988840"/>
              <a:ext cx="129614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gray">
            <a:xfrm>
              <a:off x="5943600" y="2822575"/>
              <a:ext cx="2228800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 (социальные выплаты населению, содержание муниципальных учреждений, капитальное строительство и другие)                                                          </a:t>
              </a: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gray">
            <a:xfrm>
              <a:off x="58610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" name="AutoShape 46"/>
            <p:cNvSpPr>
              <a:spLocks noChangeArrowheads="1"/>
            </p:cNvSpPr>
            <p:nvPr/>
          </p:nvSpPr>
          <p:spPr bwMode="gray">
            <a:xfrm>
              <a:off x="5905499" y="5249863"/>
              <a:ext cx="227209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971600" y="1916832"/>
              <a:ext cx="2160240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994237" y="1921644"/>
              <a:ext cx="2089094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1020108" y="1925494"/>
              <a:ext cx="2040586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1042746" y="1931269"/>
              <a:ext cx="1940335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1155932" y="1946669"/>
              <a:ext cx="1723665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gray">
            <a:xfrm>
              <a:off x="3635896" y="1916832"/>
              <a:ext cx="1872208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gray">
            <a:xfrm>
              <a:off x="3655515" y="1921644"/>
              <a:ext cx="1810548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gray">
            <a:xfrm>
              <a:off x="3677937" y="1925494"/>
              <a:ext cx="1768508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gray">
            <a:xfrm>
              <a:off x="3697556" y="1931269"/>
              <a:ext cx="1681624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gray">
            <a:xfrm>
              <a:off x="3795650" y="1946669"/>
              <a:ext cx="1493843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6" name="Text Box 43"/>
          <p:cNvSpPr txBox="1">
            <a:spLocks noChangeArrowheads="1"/>
          </p:cNvSpPr>
          <p:nvPr/>
        </p:nvSpPr>
        <p:spPr bwMode="gray">
          <a:xfrm>
            <a:off x="3923928" y="980728"/>
            <a:ext cx="15841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gray">
          <a:xfrm>
            <a:off x="1331640" y="1052736"/>
            <a:ext cx="1296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48691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 образует положительный остаток бюджета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0" name="Выгнутая вниз стрелка 59"/>
          <p:cNvSpPr/>
          <p:nvPr/>
        </p:nvSpPr>
        <p:spPr>
          <a:xfrm>
            <a:off x="3347864" y="3212976"/>
            <a:ext cx="5796136" cy="720080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14"/>
          <p:cNvSpPr txBox="1">
            <a:spLocks noChangeArrowheads="1"/>
          </p:cNvSpPr>
          <p:nvPr/>
        </p:nvSpPr>
        <p:spPr bwMode="auto">
          <a:xfrm>
            <a:off x="539552" y="218103"/>
            <a:ext cx="784887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xtLst/>
        </p:spPr>
        <p:txBody>
          <a:bodyPr wrap="square">
            <a:spAutoFit/>
          </a:bodyPr>
          <a:lstStyle>
            <a:lvl1pPr marL="180975" indent="-180975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 объема муниципального долга на 01.01.2022 составляет</a:t>
            </a:r>
          </a:p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0,00 рублей.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4103688" y="981075"/>
            <a:ext cx="504031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prstClr val="black"/>
                </a:solidFill>
              </a:rPr>
              <a:t>Муниципальный долг </a:t>
            </a:r>
            <a:r>
              <a:rPr lang="ru-RU" dirty="0">
                <a:solidFill>
                  <a:prstClr val="black"/>
                </a:solidFill>
              </a:rPr>
              <a:t>возникает в силу осуществления заимствований. </a:t>
            </a:r>
          </a:p>
          <a:p>
            <a:pPr eaLnBrk="1" hangingPunct="1"/>
            <a:endParaRPr lang="ru-RU" dirty="0">
              <a:solidFill>
                <a:prstClr val="black"/>
              </a:solidFill>
            </a:endParaRPr>
          </a:p>
          <a:p>
            <a:pPr eaLnBrk="1" hangingPunct="1"/>
            <a:r>
              <a:rPr lang="ru-RU" dirty="0">
                <a:solidFill>
                  <a:prstClr val="black"/>
                </a:solidFill>
              </a:rPr>
              <a:t>Заимствования необходимы для</a:t>
            </a:r>
            <a:r>
              <a:rPr lang="en-US" dirty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  <a:p>
            <a:pPr eaLnBrk="1" hangingPunct="1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3559" name="Picture 13" descr="9093550013491079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50" y="1043862"/>
            <a:ext cx="2735263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4932363" y="4437063"/>
            <a:ext cx="3408362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prstClr val="black"/>
                </a:solidFill>
              </a:rPr>
              <a:t>Все заимствования подлежат </a:t>
            </a:r>
          </a:p>
          <a:p>
            <a:pPr eaLnBrk="1" hangingPunct="1"/>
            <a:r>
              <a:rPr lang="ru-RU" dirty="0">
                <a:solidFill>
                  <a:prstClr val="black"/>
                </a:solidFill>
              </a:rPr>
              <a:t>учету в долговой книге</a:t>
            </a:r>
            <a:r>
              <a:rPr lang="en-US" dirty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  <a:p>
            <a:pPr eaLnBrk="1" hangingPunct="1"/>
            <a:endParaRPr lang="en-US" dirty="0">
              <a:solidFill>
                <a:prstClr val="black"/>
              </a:solidFill>
            </a:endParaRPr>
          </a:p>
          <a:p>
            <a:pPr eaLnBrk="1" hangingPunct="1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 банковские кредиты</a:t>
            </a:r>
            <a:r>
              <a:rPr lang="en-US" dirty="0">
                <a:solidFill>
                  <a:prstClr val="black"/>
                </a:solidFill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 бюджетные кредиты</a:t>
            </a:r>
            <a:r>
              <a:rPr lang="en-US" dirty="0">
                <a:solidFill>
                  <a:prstClr val="black"/>
                </a:solidFill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 размещение ценных бумаг</a:t>
            </a:r>
            <a:r>
              <a:rPr lang="en-US" dirty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eaLnBrk="1" hangingPunct="1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 предоставление гарантий</a:t>
            </a:r>
            <a:endParaRPr lang="en-US" dirty="0">
              <a:solidFill>
                <a:prstClr val="black"/>
              </a:solidFill>
            </a:endParaRPr>
          </a:p>
          <a:p>
            <a:pPr eaLnBrk="1" hangingPunct="1">
              <a:buFontTx/>
              <a:buChar char="-"/>
            </a:pPr>
            <a:endParaRPr lang="ru-RU" dirty="0">
              <a:solidFill>
                <a:prstClr val="black"/>
              </a:solidFill>
            </a:endParaRPr>
          </a:p>
          <a:p>
            <a:pPr eaLnBrk="1" hangingPunct="1"/>
            <a:endParaRPr lang="ru-RU" dirty="0"/>
          </a:p>
        </p:txBody>
      </p:sp>
      <p:sp>
        <p:nvSpPr>
          <p:cNvPr id="23561" name="Text Box 15"/>
          <p:cNvSpPr txBox="1">
            <a:spLocks noChangeArrowheads="1"/>
          </p:cNvSpPr>
          <p:nvPr/>
        </p:nvSpPr>
        <p:spPr bwMode="auto">
          <a:xfrm>
            <a:off x="250825" y="3692525"/>
            <a:ext cx="409201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prstClr val="black"/>
                </a:solidFill>
              </a:rPr>
              <a:t>Муниципальный </a:t>
            </a:r>
            <a:r>
              <a:rPr lang="ru-RU" b="1" dirty="0">
                <a:solidFill>
                  <a:prstClr val="black"/>
                </a:solidFill>
              </a:rPr>
              <a:t>долг не </a:t>
            </a:r>
          </a:p>
          <a:p>
            <a:pPr eaLnBrk="1" hangingPunct="1"/>
            <a:r>
              <a:rPr lang="ru-RU" b="1" dirty="0">
                <a:solidFill>
                  <a:prstClr val="black"/>
                </a:solidFill>
              </a:rPr>
              <a:t>должен превышать </a:t>
            </a:r>
          </a:p>
          <a:p>
            <a:pPr eaLnBrk="1" hangingPunct="1"/>
            <a:r>
              <a:rPr lang="ru-RU" b="1" dirty="0">
                <a:solidFill>
                  <a:prstClr val="black"/>
                </a:solidFill>
              </a:rPr>
              <a:t>собственных доходов </a:t>
            </a:r>
          </a:p>
          <a:p>
            <a:pPr eaLnBrk="1" hangingPunct="1"/>
            <a:r>
              <a:rPr lang="ru-RU" b="1" dirty="0">
                <a:solidFill>
                  <a:prstClr val="black"/>
                </a:solidFill>
              </a:rPr>
              <a:t>бюджета.</a:t>
            </a:r>
          </a:p>
          <a:p>
            <a:pPr eaLnBrk="1" hangingPunct="1"/>
            <a:endParaRPr lang="ru-RU" b="1" dirty="0">
              <a:solidFill>
                <a:prstClr val="black"/>
              </a:solidFill>
            </a:endParaRPr>
          </a:p>
          <a:p>
            <a:pPr eaLnBrk="1" hangingPunct="1"/>
            <a:r>
              <a:rPr lang="ru-RU" b="1" dirty="0">
                <a:solidFill>
                  <a:prstClr val="black"/>
                </a:solidFill>
              </a:rPr>
              <a:t>Расходы на обслуживание долга </a:t>
            </a:r>
          </a:p>
          <a:p>
            <a:pPr eaLnBrk="1" hangingPunct="1"/>
            <a:r>
              <a:rPr lang="ru-RU" b="1" dirty="0">
                <a:solidFill>
                  <a:prstClr val="black"/>
                </a:solidFill>
              </a:rPr>
              <a:t>не должны превышать 15 % </a:t>
            </a:r>
          </a:p>
          <a:p>
            <a:pPr eaLnBrk="1" hangingPunct="1"/>
            <a:r>
              <a:rPr lang="ru-RU" b="1" dirty="0">
                <a:solidFill>
                  <a:prstClr val="black"/>
                </a:solidFill>
              </a:rPr>
              <a:t>расходов  бюджета  за </a:t>
            </a:r>
          </a:p>
          <a:p>
            <a:pPr eaLnBrk="1" hangingPunct="1"/>
            <a:r>
              <a:rPr lang="ru-RU" b="1" dirty="0">
                <a:solidFill>
                  <a:prstClr val="black"/>
                </a:solidFill>
              </a:rPr>
              <a:t>исключением субвенций.</a:t>
            </a:r>
          </a:p>
          <a:p>
            <a:pPr eaLnBrk="1" hangingPunct="1"/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3562" name="AutoShape 16"/>
          <p:cNvSpPr>
            <a:spLocks noChangeArrowheads="1"/>
          </p:cNvSpPr>
          <p:nvPr/>
        </p:nvSpPr>
        <p:spPr bwMode="auto">
          <a:xfrm>
            <a:off x="5292725" y="22764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563" name="AutoShape 17"/>
          <p:cNvSpPr>
            <a:spLocks noChangeArrowheads="1"/>
          </p:cNvSpPr>
          <p:nvPr/>
        </p:nvSpPr>
        <p:spPr bwMode="auto">
          <a:xfrm>
            <a:off x="7235825" y="22764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564" name="Text Box 18"/>
          <p:cNvSpPr txBox="1">
            <a:spLocks noChangeArrowheads="1"/>
          </p:cNvSpPr>
          <p:nvPr/>
        </p:nvSpPr>
        <p:spPr bwMode="auto">
          <a:xfrm>
            <a:off x="3327400" y="33051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3565" name="Text Box 20"/>
          <p:cNvSpPr txBox="1">
            <a:spLocks noChangeArrowheads="1"/>
          </p:cNvSpPr>
          <p:nvPr/>
        </p:nvSpPr>
        <p:spPr bwMode="auto">
          <a:xfrm>
            <a:off x="3687763" y="37369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3566" name="Rectangle 22"/>
          <p:cNvSpPr>
            <a:spLocks noChangeArrowheads="1"/>
          </p:cNvSpPr>
          <p:nvPr/>
        </p:nvSpPr>
        <p:spPr bwMode="auto">
          <a:xfrm>
            <a:off x="4211638" y="3357563"/>
            <a:ext cx="2160587" cy="6492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>
                <a:solidFill>
                  <a:prstClr val="black"/>
                </a:solidFill>
              </a:rPr>
              <a:t>Финансирования </a:t>
            </a:r>
          </a:p>
          <a:p>
            <a:pPr algn="ctr"/>
            <a:r>
              <a:rPr lang="ru-RU" sz="1600">
                <a:solidFill>
                  <a:prstClr val="black"/>
                </a:solidFill>
              </a:rPr>
              <a:t>дефицита бюджета</a:t>
            </a:r>
          </a:p>
        </p:txBody>
      </p:sp>
      <p:sp>
        <p:nvSpPr>
          <p:cNvPr id="23567" name="Rectangle 24"/>
          <p:cNvSpPr>
            <a:spLocks noChangeArrowheads="1"/>
          </p:cNvSpPr>
          <p:nvPr/>
        </p:nvSpPr>
        <p:spPr bwMode="auto">
          <a:xfrm>
            <a:off x="6732588" y="3357563"/>
            <a:ext cx="2160587" cy="6492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>
                <a:solidFill>
                  <a:prstClr val="black"/>
                </a:solidFill>
              </a:rPr>
              <a:t>Погашения долговых </a:t>
            </a:r>
          </a:p>
          <a:p>
            <a:pPr algn="ctr"/>
            <a:r>
              <a:rPr lang="ru-RU" sz="1600">
                <a:solidFill>
                  <a:prstClr val="black"/>
                </a:solidFill>
              </a:rPr>
              <a:t>обязательств</a:t>
            </a:r>
          </a:p>
        </p:txBody>
      </p:sp>
      <p:sp>
        <p:nvSpPr>
          <p:cNvPr id="23568" name="AutoShape 25"/>
          <p:cNvSpPr>
            <a:spLocks/>
          </p:cNvSpPr>
          <p:nvPr/>
        </p:nvSpPr>
        <p:spPr bwMode="auto">
          <a:xfrm rot="5400000">
            <a:off x="6322219" y="1823244"/>
            <a:ext cx="388937" cy="4752975"/>
          </a:xfrm>
          <a:prstGeom prst="rightBrace">
            <a:avLst>
              <a:gd name="adj1" fmla="val 1018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569" name="Text Box 26"/>
          <p:cNvSpPr txBox="1">
            <a:spLocks noChangeArrowheads="1"/>
          </p:cNvSpPr>
          <p:nvPr/>
        </p:nvSpPr>
        <p:spPr bwMode="auto">
          <a:xfrm>
            <a:off x="1258888" y="3068638"/>
            <a:ext cx="1139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3300"/>
                </a:solidFill>
              </a:rPr>
              <a:t>ВАЖНО</a:t>
            </a:r>
            <a:r>
              <a:rPr lang="en-US" b="1">
                <a:solidFill>
                  <a:srgbClr val="FF3300"/>
                </a:solidFill>
              </a:rPr>
              <a:t>:</a:t>
            </a:r>
            <a:endParaRPr lang="ru-RU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7056784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района на 2022 год и плановый период 2023 и 2024 годов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3080753"/>
          <a:ext cx="6096000" cy="231998"/>
        </p:xfrm>
        <a:graphic>
          <a:graphicData uri="http://schemas.openxmlformats.org/drawingml/2006/table">
            <a:tbl>
              <a:tblPr/>
              <a:tblGrid>
                <a:gridCol w="1866623"/>
                <a:gridCol w="1355531"/>
                <a:gridCol w="630786"/>
                <a:gridCol w="646346"/>
                <a:gridCol w="646346"/>
                <a:gridCol w="754070"/>
                <a:gridCol w="196298"/>
              </a:tblGrid>
              <a:tr h="231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00" marR="435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00" marR="435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00" marR="435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00" marR="435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00" marR="435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00" marR="435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58000" marR="58000" marT="29000" marB="29000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 flipV="1">
            <a:off x="1187624" y="972485"/>
            <a:ext cx="7956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971600" y="1579695"/>
            <a:ext cx="77768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основу прогноза социально-экономического развития Светлинского района на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</a:t>
            </a:r>
            <a:r>
              <a:rPr lang="en-US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</a:t>
            </a:r>
            <a:r>
              <a:rPr lang="en-US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</a:t>
            </a:r>
            <a:r>
              <a:rPr lang="en-US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годов (далее - прогноз)  положены отчеты и перспективные планы развития хозяйствующих субъектов всех форм собственности, статистическая информация о состоянии экономики и социальной сферы, приоритеты социально-экономической политики Светлинского района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Сценарные условия разработаны в двух вариантах - базовом и консервативном.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Базовый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 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описывает наиболее вероятный сценарий развития российской экономики с учетом ожидаемых внешних условий и принимаемых мер экономической политики, включая реализацию Общенационального плана действий, обеспечивающих восстановление занятости и доходов населения, рост экономики и долгосрочные структурные изменения в экономике.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Консервативный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 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основан на предпосылке о более затяжном восстановлении мировой экономики и структурном замедлении темпов ее роста в среднесрочной перспективе из-за последствий распространения новой </a:t>
            </a:r>
            <a:r>
              <a:rPr lang="ru-RU" sz="1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инфекции.</a:t>
            </a:r>
            <a:endParaRPr kumimoji="0" lang="ru-RU" sz="12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 descr="http://astkoop.ucoz.ru/pik8/0_87304_c8efd942_-1-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365104"/>
            <a:ext cx="3456384" cy="2278289"/>
          </a:xfrm>
          <a:prstGeom prst="rect">
            <a:avLst/>
          </a:prstGeom>
          <a:noFill/>
        </p:spPr>
      </p:pic>
      <p:pic>
        <p:nvPicPr>
          <p:cNvPr id="44039" name="Picture 7" descr="http://ekburg.tv/uploads/55e312048c9afc571eaa4c5c/13101811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365104"/>
            <a:ext cx="360040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0997" y="11663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Светлинского района  </a:t>
            </a:r>
          </a:p>
          <a:p>
            <a:pPr lvl="0"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консервативный; 2 вариант – базовый)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40163" y="1169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11760"/>
              </p:ext>
            </p:extLst>
          </p:nvPr>
        </p:nvGraphicFramePr>
        <p:xfrm>
          <a:off x="179510" y="908721"/>
          <a:ext cx="8784979" cy="550792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596978"/>
                <a:gridCol w="1083626"/>
                <a:gridCol w="676521"/>
                <a:gridCol w="710672"/>
                <a:gridCol w="618518"/>
                <a:gridCol w="620144"/>
                <a:gridCol w="620144"/>
                <a:gridCol w="613640"/>
                <a:gridCol w="690073"/>
                <a:gridCol w="821948"/>
                <a:gridCol w="732715"/>
              </a:tblGrid>
              <a:tr h="14990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параметра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измерения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2019 год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(отчет)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 год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(отчет)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 год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(оценка)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2022 год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2023 год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2024 год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вариант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2вариант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вариант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2вариант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вариант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вариант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</a:tr>
              <a:tr h="334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консерва-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тивный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базовый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консерва-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тивный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базовый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консерва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тивный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базовый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</a:tr>
              <a:tr h="226781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Промышленное производство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9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Индекс промышленного производства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 к предыдущему году в сопоставимых ценах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145,5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387,60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101,40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100,90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101,10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122,80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123,30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101,20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101,80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</a:tr>
              <a:tr h="899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Добыча полезных ископаемых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 к предыдущему году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в сопоставимых ценах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255,9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166,60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101,10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100,50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100,60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195,90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197,40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100,70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101,60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</a:tr>
              <a:tr h="899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Обрабатывающие производства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 к предыдущему году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в сопоставимых ценах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102,6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85,20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99,50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100,10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100,30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101,20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101,60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101,30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102,90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</a:tr>
              <a:tr h="899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Обеспечение электрической энергией, газом и паром;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кондиционирование воздуха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 к предыдущему году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в сопоставимых ценах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94,0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1 244,70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101,60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101,10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101,30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101,20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101,50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101,50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102,00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</a:tr>
              <a:tr h="1049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 к предыдущему году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в сопоставимых ценах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91,90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100,10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100,70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100,50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100,70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100,90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101,30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101,00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101,40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343" marR="42343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7" y="11663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Светлинского района  </a:t>
            </a:r>
          </a:p>
          <a:p>
            <a:pPr lvl="0"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консервативный; 2 вариант – базовый)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44244"/>
              </p:ext>
            </p:extLst>
          </p:nvPr>
        </p:nvGraphicFramePr>
        <p:xfrm>
          <a:off x="251519" y="764705"/>
          <a:ext cx="8648429" cy="578881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572151"/>
                <a:gridCol w="1066779"/>
                <a:gridCol w="666003"/>
                <a:gridCol w="960403"/>
                <a:gridCol w="608900"/>
                <a:gridCol w="610500"/>
                <a:gridCol w="610500"/>
                <a:gridCol w="604098"/>
                <a:gridCol w="679346"/>
                <a:gridCol w="598750"/>
                <a:gridCol w="670999"/>
              </a:tblGrid>
              <a:tr h="22817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параметра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измерения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(отчет)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(отчет)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(оценка)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2022 год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2023 год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 год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вариант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2вариант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вариант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2вариант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вариант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 вариант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</a:tr>
              <a:tr h="372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консерва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тивный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базовый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консерва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тивный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базовый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консерва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тивный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базовый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</a:tr>
              <a:tr h="144022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Сельское хозяйство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Продукция сельского хозяйства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845,7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1 319,24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992,73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1 028,91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1 056,65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1 082,57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1 134,28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1 146,34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1 222,19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</a:tr>
              <a:tr h="43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Индекс производства продукции сельского хозяйства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 к предыдущему году в сопоставимых ценах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67,30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153,95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71,66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100,24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103,24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101,17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103,42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101,53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103,61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</a:tr>
              <a:tr h="144022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Производство важнейших видов продукции в натуральном выражении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Культуры зерновые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тонн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32,78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63,15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43,69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43,82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45,55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44,38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47,46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45,09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49,50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</a:tr>
              <a:tr h="288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Скот и птица на убой (в живом весе)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тонн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1,74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2,22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1,26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1,27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1,30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</a:tr>
              <a:tr h="285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Молоко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тонн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5,76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5,72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5,50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5,50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5,53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5,56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5,60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5,63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5,69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</a:tr>
              <a:tr h="285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Яйца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млн.шт.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2,51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2,53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2,55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2,56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2,59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</a:tr>
              <a:tr h="144022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Потребительский рынок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Индекс потребительских цен на товары и услуги, на конец года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 к декабрю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предыдущего года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102,4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104,8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104,3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103,7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104,0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104,0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104,0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104,0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104,0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</a:tr>
              <a:tr h="428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Оборот розничной торговли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рублей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486,2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497,69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548,13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584,29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584,89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622,84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624,72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663,29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667,90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</a:tr>
              <a:tr h="515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Индекс физического объема оборота розничной торговли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 к предыдущему году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в сопоставимых ценах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101,0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99,3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103,9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102,4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102,9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102,3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102,8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102,3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102,8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</a:tr>
              <a:tr h="428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платных услуг населению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млн.рублей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207,37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195,75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205,85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219,87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222,43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234,17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238,73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249,63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255,97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</a:tr>
              <a:tr h="515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Индекс физического объема платных услуг населению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 к предыдущему году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в сопоставимых ценах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92,50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101,80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103,20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103,80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102,80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103,00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102,80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103,00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8" marR="1800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233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7" y="11663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Светлинского района  </a:t>
            </a:r>
          </a:p>
          <a:p>
            <a:pPr lvl="0"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консервативный; 2 вариант – базовый)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724195"/>
              </p:ext>
            </p:extLst>
          </p:nvPr>
        </p:nvGraphicFramePr>
        <p:xfrm>
          <a:off x="330998" y="908719"/>
          <a:ext cx="8568950" cy="554461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735686"/>
                <a:gridCol w="777124"/>
                <a:gridCol w="720080"/>
                <a:gridCol w="648072"/>
                <a:gridCol w="648072"/>
                <a:gridCol w="720080"/>
                <a:gridCol w="648072"/>
                <a:gridCol w="648072"/>
                <a:gridCol w="648072"/>
                <a:gridCol w="693138"/>
                <a:gridCol w="682482"/>
              </a:tblGrid>
              <a:tr h="23491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параметра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измерения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(отчет)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2020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(отчет)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2022 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 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2024 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вариант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2вариант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вариант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2вариант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вариант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вариант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</a:tr>
              <a:tr h="519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консерва</a:t>
                      </a:r>
                      <a:r>
                        <a:rPr lang="ru-RU" sz="1000" dirty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тивный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базовый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консерва</a:t>
                      </a:r>
                      <a:r>
                        <a:rPr lang="ru-RU" sz="1000" dirty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тивный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базовый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консерва</a:t>
                      </a:r>
                      <a:r>
                        <a:rPr lang="ru-RU" sz="1000" dirty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тивный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базовый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</a:tr>
              <a:tr h="173057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Малое и среднее предпринимательство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5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малых  и средних предприятий, включая микропредприятия (на конец года)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единиц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</a:tr>
              <a:tr h="1038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Среднесписочная численность работников  малых и средних предприятий, включая микропредприятия (без внешних совместителей)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чел.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338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368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369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411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445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</a:tr>
              <a:tr h="692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Оборот малых  и средних предприятий, включая микропредприятия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млн. руб.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519,83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498,13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553,01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577,34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579,00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601,59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605,05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627,46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634,10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</a:tr>
              <a:tr h="519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индивидуальный предпринимателей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чел.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</a:tr>
              <a:tr h="1038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Численность занятых в сфере малого и среднего предпринимательства (включая индивидуальных предпринимателей)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чел.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678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699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754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756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790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792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560" marR="2956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319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Светлинского района  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 вариант – консервативный; 2 вариант – базовый)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85966"/>
              </p:ext>
            </p:extLst>
          </p:nvPr>
        </p:nvGraphicFramePr>
        <p:xfrm>
          <a:off x="323529" y="908720"/>
          <a:ext cx="8602102" cy="581979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607946"/>
                <a:gridCol w="768317"/>
                <a:gridCol w="663015"/>
                <a:gridCol w="622220"/>
                <a:gridCol w="658981"/>
                <a:gridCol w="701065"/>
                <a:gridCol w="624404"/>
                <a:gridCol w="762763"/>
                <a:gridCol w="720080"/>
                <a:gridCol w="720080"/>
                <a:gridCol w="753231"/>
              </a:tblGrid>
              <a:tr h="28803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параметра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измерения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(отчет)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2020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(отчет)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2022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2023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2024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вариант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2вариант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вариант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2вариант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вариант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вариант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консерва</a:t>
                      </a:r>
                      <a:r>
                        <a:rPr lang="ru-RU" sz="1000" dirty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тивный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базовый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консерва-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тивный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базовый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консерва-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тивный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базовый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</a:tr>
              <a:tr h="98538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Инвестиции, строительство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1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Инвестиции в основной капитал (полный круг)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млн. руб.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169,17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2 642,60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141,65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5 493,60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5 504,95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1 031,64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1 045,39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168,69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181,04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</a:tr>
              <a:tr h="492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Индекс физического объема инвестиций в основной капитал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 к предыдущему году в сопоставимых ценах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94,9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1 516,60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5,10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3 679,59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3 690,70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17,80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15,50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16,40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</a:tr>
              <a:tr h="49268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Ввод в действие жилых домов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тыс. кв. м. в общей площади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0,258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0,27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0,32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0,32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</a:tr>
              <a:tr h="49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 к уровню предыдущего года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189,7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273,5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119,8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119,8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130,2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130,2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129,9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</a:tr>
              <a:tr h="98538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Финансы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Прибыль прибыльных организаций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млн. руб.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59,9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103,1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81,2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97,6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93,7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125,4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108,8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140,9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</a:tr>
              <a:tr h="295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Темп роста прибыли прибыльных организаций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 к уровню предыдущего года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20,6 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172,1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78,8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94,7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115,4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128,5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116,1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112,4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</a:tr>
              <a:tr h="98538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Денежные доходы населения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Реальные располагаемые денежные доходы населения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 к предыдущему году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93,0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95,7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101,1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101,4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101,6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101,7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101,8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</a:tr>
              <a:tr h="788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Среднедушевые денежные доходы (в месяц)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руб.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12 768,3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11 677,2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12 634,6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13 375,2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13 415,3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14 219,9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14 271,4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15 114,5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15 155,9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486" marR="274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278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Светлинского района  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 вариант – консервативный; 2 вариант – базовый)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116050"/>
              </p:ext>
            </p:extLst>
          </p:nvPr>
        </p:nvGraphicFramePr>
        <p:xfrm>
          <a:off x="274389" y="836712"/>
          <a:ext cx="8644359" cy="563686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718395"/>
                <a:gridCol w="635000"/>
                <a:gridCol w="720080"/>
                <a:gridCol w="654819"/>
                <a:gridCol w="752515"/>
                <a:gridCol w="631343"/>
                <a:gridCol w="631343"/>
                <a:gridCol w="624722"/>
                <a:gridCol w="702536"/>
                <a:gridCol w="755250"/>
                <a:gridCol w="818356"/>
              </a:tblGrid>
              <a:tr h="21602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параметра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измерения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(отчет)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2020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(отчет)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(оценка)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2022 год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2023 год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2024 год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вариант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2вариант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вариант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2вариант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вариант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вариант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</a:tr>
              <a:tr h="301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консерва</a:t>
                      </a:r>
                      <a:r>
                        <a:rPr lang="ru-RU" sz="900" dirty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тивный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базовый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консерва-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тивный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базовый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консерва</a:t>
                      </a:r>
                      <a:r>
                        <a:rPr lang="ru-RU" sz="900" dirty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тивный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базовый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</a:tr>
              <a:tr h="148466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Труд и занятость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Численность населения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(в среднегодовом исчислении)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тыс. человек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11,59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11,31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11,06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10,86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10,88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10,72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10,75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10,60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10,66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</a:tr>
              <a:tr h="417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Численность рабочей силы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человек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4,919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4,937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5,220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5,227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5,227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5,234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5,234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5,248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5,248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</a:tr>
              <a:tr h="417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Численность занятых в экономике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человек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4,630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4,647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4,913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4,919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4,919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4,925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4,925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4,940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4,940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</a:tr>
              <a:tr h="4175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Фонд заработной платы всех работников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млн.руб.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590,7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615,7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628,0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653,1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659,4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690,4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699,6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731,1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742,3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</a:tr>
              <a:tr h="387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 к предыдущему году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83,4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104,2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102,0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104,0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105,0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105,7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106,1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105,9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106,1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</a:tr>
              <a:tr h="751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Среднемесячная номинальная начисленная заработная плата работников организаций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рублей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24 894,40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27 313,00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28 678,00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30 054,00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30 083,00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31 466,00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31 617,00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32 913,00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33 197,00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</a:tr>
              <a:tr h="593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Темп роста среднемесячной номинальной начисленной заработной платы работников организаций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 к предыдущему году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107,6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109,7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105,0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104,8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104,9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104,7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105,1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104,6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105,0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</a:tr>
              <a:tr h="3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Уровень зарегистрированной безработицы (на конец года)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</a:tr>
              <a:tr h="742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Численность безработных, зарегистрированных в государственных учреждениях службы занятости населения (на конец года)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тыс. чел.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0,237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0,228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0,880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0,880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0,870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0,870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0,870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0,870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0,860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38" marR="2373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926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404664"/>
            <a:ext cx="7794824" cy="108012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spcAft>
                <a:spcPts val="630"/>
              </a:spcAft>
            </a:pPr>
            <a:r>
              <a:rPr lang="ru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r>
              <a:rPr lang="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СВЕТЛИНСКОГО РАЙОНА </a:t>
            </a:r>
            <a:r>
              <a:rPr lang="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 и на плановый период </a:t>
            </a:r>
            <a:r>
              <a:rPr lang="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 тыс</a:t>
            </a:r>
            <a:r>
              <a:rPr lang="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924944"/>
            <a:ext cx="2016224" cy="2034152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 anchor="ctr">
            <a:noAutofit/>
          </a:bodyPr>
          <a:lstStyle/>
          <a:p>
            <a:pPr marL="88900" marR="381000" algn="ctr">
              <a:lnSpc>
                <a:spcPts val="3816"/>
              </a:lnSpc>
              <a:spcAft>
                <a:spcPts val="3570"/>
              </a:spcAft>
            </a:pPr>
            <a:r>
              <a:rPr lang="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ДОХОДЫ  </a:t>
            </a:r>
          </a:p>
          <a:p>
            <a:pPr marL="88900" marR="381000" algn="ctr">
              <a:lnSpc>
                <a:spcPts val="3816"/>
              </a:lnSpc>
              <a:spcAft>
                <a:spcPts val="357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365 536,4</a:t>
            </a:r>
            <a:endParaRPr lang="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62040" y="2924944"/>
            <a:ext cx="1925912" cy="2034152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 anchor="ctr">
            <a:noAutofit/>
          </a:bodyPr>
          <a:lstStyle/>
          <a:p>
            <a:pPr marL="88900" marR="330200" algn="ctr">
              <a:lnSpc>
                <a:spcPts val="2688"/>
              </a:lnSpc>
              <a:spcAft>
                <a:spcPts val="4620"/>
              </a:spcAft>
            </a:pPr>
            <a:r>
              <a:rPr lang="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marR="330200" algn="ctr">
              <a:lnSpc>
                <a:spcPts val="2688"/>
              </a:lnSpc>
              <a:spcAft>
                <a:spcPts val="462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365 536,4</a:t>
            </a:r>
            <a:endParaRPr lang="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2924944"/>
            <a:ext cx="1970184" cy="2034151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 anchor="ctr">
            <a:noAutofit/>
          </a:bodyPr>
          <a:lstStyle/>
          <a:p>
            <a:pPr marL="63500" algn="ctr">
              <a:spcAft>
                <a:spcPts val="630"/>
              </a:spcAft>
            </a:pP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0" algn="ctr">
              <a:spcAft>
                <a:spcPts val="630"/>
              </a:spcAft>
            </a:pPr>
            <a:r>
              <a:rPr lang="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0" algn="ctr">
              <a:spcAft>
                <a:spcPts val="630"/>
              </a:spcAft>
            </a:pPr>
            <a:endParaRPr lang="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0" algn="ctr">
              <a:spcAft>
                <a:spcPts val="630"/>
              </a:spcAft>
            </a:pPr>
            <a:r>
              <a:rPr lang="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</a:p>
          <a:p>
            <a:pPr marL="304800"/>
            <a:endParaRPr lang="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3429000"/>
            <a:ext cx="864096" cy="2160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3861048"/>
            <a:ext cx="864096" cy="2160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3717032"/>
            <a:ext cx="1080120" cy="288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280" y="3611725"/>
            <a:ext cx="4582055" cy="1680873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407" y="1332046"/>
            <a:ext cx="6024831" cy="1492692"/>
          </a:xfrm>
          <a:prstGeom prst="trapezoid">
            <a:avLst>
              <a:gd name="adj" fmla="val 145897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65" y="3172780"/>
            <a:ext cx="4606763" cy="2132384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55" name="Диаграмма 54"/>
          <p:cNvGraphicFramePr/>
          <p:nvPr/>
        </p:nvGraphicFramePr>
        <p:xfrm>
          <a:off x="3131840" y="2204864"/>
          <a:ext cx="34563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10151" y="160886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09538"/>
            <a:ext cx="7704856" cy="5831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отчетность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2214546" y="6072206"/>
            <a:ext cx="1944216" cy="50405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500034" y="4143380"/>
            <a:ext cx="1944216" cy="50405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1428728" y="5286388"/>
            <a:ext cx="1944216" cy="71438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Внесение бюджета Главой муниципального образования в Совет депутатов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714348" y="4714884"/>
            <a:ext cx="1944216" cy="50405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Рассмотрение  Советом депутатов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ятиугольник 60"/>
          <p:cNvSpPr/>
          <p:nvPr/>
        </p:nvSpPr>
        <p:spPr>
          <a:xfrm>
            <a:off x="180027" y="3571876"/>
            <a:ext cx="1944216" cy="50405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Принятие  Советом депутатов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214282" y="2786058"/>
            <a:ext cx="1944216" cy="71438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Утверждение Главой муниципального образования и Председателем Совета депутатов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755576" y="1844824"/>
            <a:ext cx="1944216" cy="50405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</a:p>
          <a:p>
            <a:pPr algn="ctr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1043608" y="1268760"/>
            <a:ext cx="1944216" cy="50405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44208" y="105273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072330" y="2357430"/>
            <a:ext cx="1944216" cy="504056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7199784" y="2928934"/>
            <a:ext cx="1944216" cy="504056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Решения об исполнении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ятиугольник 67"/>
          <p:cNvSpPr/>
          <p:nvPr/>
        </p:nvSpPr>
        <p:spPr>
          <a:xfrm flipH="1">
            <a:off x="7199784" y="3500438"/>
            <a:ext cx="1944216" cy="504056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Внесение Решения об исполнении в Совет депутатов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7199784" y="4071942"/>
            <a:ext cx="1944216" cy="50405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Рассмотрение Решения Советом депутатов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ятиугольник 70"/>
          <p:cNvSpPr/>
          <p:nvPr/>
        </p:nvSpPr>
        <p:spPr>
          <a:xfrm flipH="1">
            <a:off x="6858016" y="4643446"/>
            <a:ext cx="1944216" cy="50405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1691680" y="836712"/>
            <a:ext cx="1944216" cy="360040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1960" y="3212976"/>
            <a:ext cx="129614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32240" y="1052736"/>
            <a:ext cx="158417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ятиугольник 38"/>
          <p:cNvSpPr/>
          <p:nvPr/>
        </p:nvSpPr>
        <p:spPr>
          <a:xfrm flipH="1">
            <a:off x="6500826" y="5214950"/>
            <a:ext cx="1944216" cy="50405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Принятие Советом депутатов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 flipH="1">
            <a:off x="6000760" y="5786454"/>
            <a:ext cx="1928826" cy="71438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Утверждение Решения Главой МО и Председателем Совета депутатов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77686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Гражданин, его участие </a:t>
            </a:r>
            <a:b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бюджетном процессе</a:t>
            </a:r>
            <a:endParaRPr lang="en-US" sz="2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576" y="1052736"/>
            <a:ext cx="324036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лиц)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23528" y="4509120"/>
            <a:ext cx="3672408" cy="2031325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(образование  и другие направления социальных гарантий населению)</a:t>
            </a:r>
          </a:p>
          <a:p>
            <a:pPr algn="ctr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1988841"/>
            <a:ext cx="4499992" cy="613589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398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rgbClr val="C3986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499992" y="90872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0" y="3573016"/>
            <a:ext cx="4427984" cy="867549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B58B8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600" b="1" dirty="0">
              <a:solidFill>
                <a:srgbClr val="B58B8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1043608" y="2636912"/>
            <a:ext cx="2376264" cy="8640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5644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rgbClr val="A5644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" name="Рисунок 128" descr="ЖК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5589240"/>
            <a:ext cx="785817" cy="7858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589240"/>
            <a:ext cx="1094796" cy="824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2" name="TextBox 131"/>
          <p:cNvSpPr txBox="1"/>
          <p:nvPr/>
        </p:nvSpPr>
        <p:spPr>
          <a:xfrm>
            <a:off x="4932040" y="1124744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  <a:endParaRPr lang="ru-RU" sz="2000" b="1" dirty="0">
              <a:solidFill>
                <a:prstClr val="white">
                  <a:lumMod val="9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" name="Схема 133"/>
          <p:cNvGraphicFramePr/>
          <p:nvPr>
            <p:extLst>
              <p:ext uri="{D42A27DB-BD31-4B8C-83A1-F6EECF244321}">
                <p14:modId xmlns:p14="http://schemas.microsoft.com/office/powerpoint/2010/main" val="2876174623"/>
              </p:ext>
            </p:extLst>
          </p:nvPr>
        </p:nvGraphicFramePr>
        <p:xfrm>
          <a:off x="4788024" y="2636912"/>
          <a:ext cx="403244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61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24" y="3858768"/>
            <a:ext cx="2499360" cy="13716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1360" y="3870960"/>
            <a:ext cx="2497832" cy="1475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224" y="1267968"/>
            <a:ext cx="2164080" cy="2380488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1267" y="1328928"/>
            <a:ext cx="2258568" cy="39166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64208" y="262128"/>
            <a:ext cx="5824728" cy="502576"/>
          </a:xfrm>
          <a:prstGeom prst="rect">
            <a:avLst/>
          </a:prstGeom>
          <a:solidFill>
            <a:schemeClr val="bg2"/>
          </a:solidFill>
          <a:effectLst>
            <a:reflection blurRad="6350" stA="50000" endA="300" endPos="55000" dir="5400000" sy="-100000" algn="bl" rotWithShape="0"/>
          </a:effectLst>
        </p:spPr>
        <p:txBody>
          <a:bodyPr lIns="0" tIns="0" rIns="0" bIns="0">
            <a:noAutofit/>
          </a:bodyPr>
          <a:lstStyle/>
          <a:p>
            <a:r>
              <a:rPr lang="ru" sz="3200" b="1" dirty="0">
                <a:solidFill>
                  <a:srgbClr val="333399"/>
                </a:solidFill>
                <a:latin typeface="Georgia"/>
              </a:rPr>
              <a:t>Какие бывают бюджеты?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5968" y="963168"/>
            <a:ext cx="1725168" cy="246888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noAutofit/>
          </a:bodyPr>
          <a:lstStyle/>
          <a:p>
            <a:pPr marL="63500"/>
            <a:r>
              <a:rPr lang="ru" sz="1700" dirty="0">
                <a:solidFill>
                  <a:srgbClr val="333399"/>
                </a:solidFill>
                <a:latin typeface="Microsoft Sans Serif"/>
              </a:rPr>
              <a:t>Бюджет семьи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57728" y="1993392"/>
            <a:ext cx="2755392" cy="774192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noAutofit/>
          </a:bodyPr>
          <a:lstStyle/>
          <a:p>
            <a:pPr marR="12700" algn="ctr">
              <a:lnSpc>
                <a:spcPts val="2160"/>
              </a:lnSpc>
            </a:pPr>
            <a:r>
              <a:rPr lang="ru" sz="1700" dirty="0">
                <a:solidFill>
                  <a:srgbClr val="333399"/>
                </a:solidFill>
                <a:latin typeface="Microsoft Sans Serif"/>
              </a:rPr>
              <a:t>Бюджеты </a:t>
            </a:r>
            <a:r>
              <a:rPr lang="ru" sz="1700" dirty="0" smtClean="0">
                <a:solidFill>
                  <a:srgbClr val="333399"/>
                </a:solidFill>
                <a:latin typeface="Microsoft Sans Serif"/>
              </a:rPr>
              <a:t>публично-правовых </a:t>
            </a:r>
            <a:r>
              <a:rPr lang="ru" sz="1700" dirty="0">
                <a:solidFill>
                  <a:srgbClr val="333399"/>
                </a:solidFill>
                <a:latin typeface="Microsoft Sans Serif"/>
              </a:rPr>
              <a:t>образований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8224" y="5376672"/>
            <a:ext cx="2523744" cy="12926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algn="ctr">
              <a:spcAft>
                <a:spcPts val="420"/>
              </a:spcAft>
            </a:pPr>
            <a:r>
              <a:rPr lang="ru" sz="1700" dirty="0">
                <a:solidFill>
                  <a:srgbClr val="333399"/>
                </a:solidFill>
                <a:latin typeface="Microsoft Sans Serif"/>
              </a:rPr>
              <a:t>Российской</a:t>
            </a:r>
          </a:p>
          <a:p>
            <a:pPr algn="ctr">
              <a:spcAft>
                <a:spcPts val="420"/>
              </a:spcAft>
            </a:pPr>
            <a:r>
              <a:rPr lang="ru" sz="1700" dirty="0">
                <a:solidFill>
                  <a:srgbClr val="333399"/>
                </a:solidFill>
                <a:latin typeface="Microsoft Sans Serif"/>
              </a:rPr>
              <a:t>Федерации</a:t>
            </a:r>
          </a:p>
          <a:p>
            <a:pPr marL="76200" marR="76200" indent="177800">
              <a:lnSpc>
                <a:spcPts val="1656"/>
              </a:lnSpc>
            </a:pPr>
            <a:r>
              <a:rPr lang="ru" sz="1300" b="1" dirty="0">
                <a:solidFill>
                  <a:srgbClr val="333399"/>
                </a:solidFill>
                <a:latin typeface="Arial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35096" y="5099304"/>
            <a:ext cx="2624328" cy="8499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2160"/>
              </a:lnSpc>
            </a:pPr>
            <a:endParaRPr lang="ru" sz="1700" dirty="0" smtClean="0">
              <a:solidFill>
                <a:srgbClr val="333399"/>
              </a:solidFill>
              <a:latin typeface="Microsoft Sans Serif"/>
            </a:endParaRPr>
          </a:p>
          <a:p>
            <a:pPr algn="ctr">
              <a:lnSpc>
                <a:spcPts val="2160"/>
              </a:lnSpc>
            </a:pPr>
            <a:r>
              <a:rPr lang="ru" sz="1700" dirty="0" smtClean="0">
                <a:solidFill>
                  <a:srgbClr val="333399"/>
                </a:solidFill>
                <a:latin typeface="Microsoft Sans Serif"/>
              </a:rPr>
              <a:t> </a:t>
            </a:r>
            <a:endParaRPr lang="ru" sz="1700" dirty="0">
              <a:solidFill>
                <a:srgbClr val="333399"/>
              </a:solidFill>
              <a:latin typeface="Microsoft Sans Serif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35096" y="5376672"/>
            <a:ext cx="2340864" cy="12926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algn="ctr">
              <a:lnSpc>
                <a:spcPts val="2160"/>
              </a:lnSpc>
            </a:pPr>
            <a:r>
              <a:rPr lang="ru" sz="1700" dirty="0">
                <a:solidFill>
                  <a:srgbClr val="333399"/>
                </a:solidFill>
                <a:latin typeface="Microsoft Sans Serif"/>
              </a:rPr>
              <a:t>Российской </a:t>
            </a:r>
            <a:r>
              <a:rPr lang="ru" sz="1400" dirty="0">
                <a:solidFill>
                  <a:srgbClr val="333399"/>
                </a:solidFill>
                <a:latin typeface="Microsoft Sans Serif"/>
              </a:rPr>
              <a:t>Федерации</a:t>
            </a:r>
          </a:p>
          <a:p>
            <a:pPr algn="ctr">
              <a:lnSpc>
                <a:spcPts val="1680"/>
              </a:lnSpc>
            </a:pPr>
            <a:r>
              <a:rPr lang="ru" sz="1300" b="1" dirty="0">
                <a:solidFill>
                  <a:srgbClr val="333399"/>
                </a:solidFill>
                <a:latin typeface="Arial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3984" y="1877568"/>
            <a:ext cx="573024" cy="1158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600" u="sng">
                <a:solidFill>
                  <a:srgbClr val="58511A"/>
                </a:solidFill>
                <a:latin typeface="Times New Roman"/>
              </a:rPr>
              <a:t>СЛК1САтаА.Й&gt;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13448" y="816864"/>
            <a:ext cx="1450848" cy="466344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>
            <a:noAutofit/>
          </a:bodyPr>
          <a:lstStyle/>
          <a:p>
            <a:pPr marR="12700" algn="ctr">
              <a:lnSpc>
                <a:spcPts val="2088"/>
              </a:lnSpc>
            </a:pPr>
            <a:r>
              <a:rPr lang="ru-RU" sz="1700" dirty="0" smtClean="0">
                <a:solidFill>
                  <a:srgbClr val="333399"/>
                </a:solidFill>
                <a:latin typeface="Microsoft Sans Serif"/>
              </a:rPr>
              <a:t>Бюджет организаций</a:t>
            </a:r>
            <a:endParaRPr lang="ru" sz="1700" dirty="0">
              <a:solidFill>
                <a:srgbClr val="333399"/>
              </a:solidFill>
              <a:latin typeface="Microsoft Sans Serif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29400" y="5376672"/>
            <a:ext cx="1880616" cy="12926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marL="88900">
              <a:spcAft>
                <a:spcPts val="420"/>
              </a:spcAft>
            </a:pPr>
            <a:r>
              <a:rPr lang="ru" sz="1700" dirty="0" smtClean="0">
                <a:solidFill>
                  <a:srgbClr val="333399"/>
                </a:solidFill>
                <a:latin typeface="Microsoft Sans Serif"/>
              </a:rPr>
              <a:t>Муниципальных</a:t>
            </a:r>
            <a:endParaRPr lang="ru" sz="1700" dirty="0">
              <a:solidFill>
                <a:srgbClr val="333399"/>
              </a:solidFill>
              <a:latin typeface="Microsoft Sans Serif"/>
            </a:endParaRPr>
          </a:p>
          <a:p>
            <a:pPr marL="254000">
              <a:spcAft>
                <a:spcPts val="420"/>
              </a:spcAft>
            </a:pPr>
            <a:r>
              <a:rPr lang="ru" sz="1700" dirty="0">
                <a:solidFill>
                  <a:srgbClr val="333399"/>
                </a:solidFill>
                <a:latin typeface="Microsoft Sans Serif"/>
              </a:rPr>
              <a:t>образований</a:t>
            </a:r>
          </a:p>
          <a:p>
            <a:pPr marL="88900"/>
            <a:r>
              <a:rPr lang="ru" sz="1300" b="1" dirty="0">
                <a:solidFill>
                  <a:srgbClr val="333399"/>
                </a:solidFill>
                <a:latin typeface="Arial"/>
              </a:rPr>
              <a:t>(местные бюджеты)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654576" y="6483096"/>
            <a:ext cx="237904" cy="1862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marL="12700" algn="ctr"/>
            <a:r>
              <a:rPr lang="ru" sz="1200" spc="-50" dirty="0">
                <a:solidFill>
                  <a:prstClr val="white"/>
                </a:solidFill>
                <a:latin typeface="Microsoft Sans Serif"/>
              </a:rPr>
              <a:t>2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148064" y="847344"/>
            <a:ext cx="1222256" cy="8904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627784" y="847344"/>
            <a:ext cx="1152128" cy="781456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301992" y="2979358"/>
            <a:ext cx="91440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987824" y="2979358"/>
            <a:ext cx="792088" cy="90350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535424" y="2979358"/>
            <a:ext cx="0" cy="7376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9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928440"/>
              </p:ext>
            </p:extLst>
          </p:nvPr>
        </p:nvGraphicFramePr>
        <p:xfrm>
          <a:off x="251521" y="188640"/>
          <a:ext cx="8712968" cy="5274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7"/>
                <a:gridCol w="936104"/>
                <a:gridCol w="1008112"/>
                <a:gridCol w="1155353"/>
                <a:gridCol w="1220911"/>
                <a:gridCol w="1080121"/>
              </a:tblGrid>
              <a:tr h="86409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Структура</a:t>
                      </a:r>
                      <a:r>
                        <a:rPr lang="ru-RU" sz="2000" b="1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</a:t>
                      </a:r>
                      <a:r>
                        <a:rPr lang="ru-RU" sz="20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асходов бюджета по разделам, тыс. рублей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2020 год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</a:t>
                      </a:r>
                      <a:r>
                        <a:rPr lang="ru-RU" sz="1200" b="1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сполнение бюджета на 31.12.2021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 </a:t>
                      </a:r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на плановый период </a:t>
                      </a:r>
                      <a:endParaRPr lang="ru-RU" sz="1200" b="1" u="none" strike="noStrike" dirty="0" smtClean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="1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2024 </a:t>
                      </a:r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rgbClr val="92D050"/>
                    </a:solidFill>
                  </a:tcPr>
                </a:tc>
              </a:tr>
              <a:tr h="263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42 491,9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44 455,8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47 713,6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42 767,8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42 742,3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1 046,7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1 070,6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1 107,3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1 144,5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1 184,8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35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2 556,3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2 815,1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2 451,0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2 451,0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2 451,0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2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2 531,0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3 919,3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4 343,9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4 442,5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4 792,1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499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endParaRPr lang="ru-RU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1 214,6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1 126,3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1 400,6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1 400,6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1 400,6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1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221 397,5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226 530,9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  <a:r>
                        <a:rPr lang="ru-RU" sz="1250" b="0" i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087,7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213 288,0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214 139,3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16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19 418,1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18 270,4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20 411,6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19 124,7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19 124,7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03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5 760,4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5 696,2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10 562,7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10 562,7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10 562,7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9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374,8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272,5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780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 ТРАНСФЕРТЫ  ОБЩЕГО ХАРАКТЕРА БЮДЖЕТАМ СУБЪЕКТОВ РОССИЙСКОЙ ФЕДЕРАЦИИ И МУНИЦИПАЛЬНЫХ ОБРАЗОВАНИЙ</a:t>
                      </a:r>
                      <a:endParaRPr lang="ru-RU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40 506,6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40 278,8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39 458,0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43 027,0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r>
                        <a:rPr lang="ru-RU" sz="1250" b="0" i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323,0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4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УСЛОВНО-УТВЕРЖДАЕМЫЕ РАСХОДЫ</a:t>
                      </a:r>
                      <a:endParaRPr lang="ru-RU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50" b="0" i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8 500,0</a:t>
                      </a:r>
                      <a:endParaRPr lang="ru-RU" sz="125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483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337 297,9</a:t>
                      </a:r>
                      <a:endParaRPr lang="ru-RU" sz="125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  <a:r>
                        <a:rPr lang="ru-RU" sz="1250" b="1" i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435,9</a:t>
                      </a:r>
                      <a:endParaRPr lang="ru-RU" sz="125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365 536,4</a:t>
                      </a:r>
                      <a:endParaRPr lang="ru-RU" sz="125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342 408,8</a:t>
                      </a:r>
                      <a:endParaRPr lang="ru-RU" sz="125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340 220,5</a:t>
                      </a:r>
                      <a:endParaRPr lang="ru-RU" sz="125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8" marR="7298" marT="729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07439"/>
              </p:ext>
            </p:extLst>
          </p:nvPr>
        </p:nvGraphicFramePr>
        <p:xfrm>
          <a:off x="179512" y="5589240"/>
          <a:ext cx="8784976" cy="109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96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1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32453"/>
              </p:ext>
            </p:extLst>
          </p:nvPr>
        </p:nvGraphicFramePr>
        <p:xfrm>
          <a:off x="107503" y="1019638"/>
          <a:ext cx="8928994" cy="5631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9"/>
                <a:gridCol w="936104"/>
                <a:gridCol w="1023593"/>
                <a:gridCol w="1218976"/>
                <a:gridCol w="1218976"/>
                <a:gridCol w="1218976"/>
              </a:tblGrid>
              <a:tr h="3931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</a:tr>
              <a:tr h="213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rgbClr val="92D050"/>
                    </a:solidFill>
                  </a:tcPr>
                </a:tc>
              </a:tr>
              <a:tr h="23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 Общегосударственные вопросы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42 491,9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44 455,8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47 713,6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42 767,8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42 742,3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887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 «Функционирование высшего должностного лица субъекта Российской Федерации и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602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 «Функционирование законодательных (представительных) органов государственной власти и представительных органов муниципальных образований»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054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 «Функционирование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13 602,4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13 001,0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14 479,3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13 544,6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13 527,1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5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0105 "Судебная система"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254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 «Обеспечение деятельности финансовых, налоговых и таможенных органов и органов финансового (финансово-бюджетного) надзора»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4 991,4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4 945,4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6 455,3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5 357,1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349,1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66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0107 «Обеспечение проведения выборов и референдумов»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66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 «Резервные фонды»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 «Другие общегосударственные вопросы»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22 321,3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24 825,1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25 087,4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22 682,5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22 682,5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3" marR="5493" marT="549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8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РАЗДЕЛУ, ПОДРАЗДЕЛУ «Общегосударственные вопросы» , тыс. рублей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94124054"/>
              </p:ext>
            </p:extLst>
          </p:nvPr>
        </p:nvGraphicFramePr>
        <p:xfrm>
          <a:off x="467544" y="1124744"/>
          <a:ext cx="78488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7106" name="Picture 2" descr="http://misanec.ru/wp-content/uploads/2015/12/image-287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529" y="4293096"/>
            <a:ext cx="3024336" cy="2319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8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1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54496422"/>
              </p:ext>
            </p:extLst>
          </p:nvPr>
        </p:nvGraphicFramePr>
        <p:xfrm>
          <a:off x="229087" y="3076862"/>
          <a:ext cx="44644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444804"/>
            <a:ext cx="3888432" cy="264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668180"/>
              </p:ext>
            </p:extLst>
          </p:nvPr>
        </p:nvGraphicFramePr>
        <p:xfrm>
          <a:off x="251520" y="1019638"/>
          <a:ext cx="8771891" cy="1863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8213"/>
                <a:gridCol w="1216388"/>
                <a:gridCol w="1177000"/>
                <a:gridCol w="1102858"/>
                <a:gridCol w="1028716"/>
                <a:gridCol w="1028716"/>
              </a:tblGrid>
              <a:tr h="5943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2024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</a:tr>
              <a:tr h="203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rgbClr val="92D050"/>
                    </a:solidFill>
                  </a:tcPr>
                </a:tc>
              </a:tr>
              <a:tr h="2454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 НАЦИОНАЛЬНАЯ ОБОРОНА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046,7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1 184,8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6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0203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«Мобилизационная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вневойсковая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1 184,8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53" marR="6953" marT="695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8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936104"/>
          </a:xfrm>
        </p:spPr>
        <p:txBody>
          <a:bodyPr>
            <a:normAutofit fontScale="90000"/>
          </a:bodyPr>
          <a:lstStyle/>
          <a:p>
            <a:pPr lvl="0" algn="ctr" hangingPunct="0">
              <a:spcBef>
                <a:spcPts val="0"/>
              </a:spcBef>
            </a:pPr>
            <a:r>
              <a:rPr lang="ru-RU" sz="2400" b="1" cap="none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br>
              <a:rPr lang="ru-RU" sz="2400" b="1" cap="none" dirty="0">
                <a:solidFill>
                  <a:srgbClr val="7030A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64844650"/>
              </p:ext>
            </p:extLst>
          </p:nvPr>
        </p:nvGraphicFramePr>
        <p:xfrm>
          <a:off x="179512" y="3789040"/>
          <a:ext cx="56166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ttp://56.mchs.gov.ru/upload/site45/iblock/890/890c20ada876ea898f7a086b67608fb6-8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16660"/>
            <a:ext cx="2952328" cy="22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93736"/>
              </p:ext>
            </p:extLst>
          </p:nvPr>
        </p:nvGraphicFramePr>
        <p:xfrm>
          <a:off x="323528" y="1052737"/>
          <a:ext cx="8668072" cy="275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7587"/>
                <a:gridCol w="1096713"/>
                <a:gridCol w="991085"/>
                <a:gridCol w="1024797"/>
                <a:gridCol w="898945"/>
                <a:gridCol w="898945"/>
              </a:tblGrid>
              <a:tr h="43204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</a:tr>
              <a:tr h="4262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 НАЦИОНАЛЬНАЯ БЕЗОПАСНОСТЬ И ПРАВООХРАНИТЕЛЬНАЯ ДЕЯТЕЛЬНОСТЬ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2 556,3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2 815,1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2 451,0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2 451,0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2 451,0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62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0304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«Органы юстиции»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910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«Защита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 и территории от  чрезвычайных ситуаций природного и техногенного характера, гражданская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оборона»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1 770,9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910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 «Защита населения и территории от чрезвычайных ситуаций природного и техногенного характера, пожарная безопасность»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2 180,5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1 873,5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1 873,5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1 873,5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9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1752" y="260648"/>
            <a:ext cx="8686800" cy="1037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b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2124994"/>
              </p:ext>
            </p:extLst>
          </p:nvPr>
        </p:nvGraphicFramePr>
        <p:xfrm>
          <a:off x="395536" y="3717032"/>
          <a:ext cx="54726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499" y="4725144"/>
            <a:ext cx="302007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00878"/>
              </p:ext>
            </p:extLst>
          </p:nvPr>
        </p:nvGraphicFramePr>
        <p:xfrm>
          <a:off x="294239" y="1124744"/>
          <a:ext cx="8701825" cy="2393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2220"/>
                <a:gridCol w="1100983"/>
                <a:gridCol w="994945"/>
                <a:gridCol w="1028787"/>
                <a:gridCol w="902445"/>
                <a:gridCol w="902445"/>
              </a:tblGrid>
              <a:tr h="5760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</a:tr>
              <a:tr h="2656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 НАЦИОНАЛЬНАЯ 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2 531,0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3 919,3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4 442,5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4 792,1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56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«Сельское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рыболовство»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3 827,1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3 923,0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3 923,0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56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«Дорожное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(дорожные фонды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56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«Другие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национальной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869,1</a:t>
                      </a: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6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1752" y="260648"/>
            <a:ext cx="8686800" cy="1037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b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41078144"/>
              </p:ext>
            </p:extLst>
          </p:nvPr>
        </p:nvGraphicFramePr>
        <p:xfrm>
          <a:off x="107504" y="3429000"/>
          <a:ext cx="5112568" cy="325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960114"/>
              </p:ext>
            </p:extLst>
          </p:nvPr>
        </p:nvGraphicFramePr>
        <p:xfrm>
          <a:off x="395536" y="1124744"/>
          <a:ext cx="8551868" cy="2141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7213"/>
                <a:gridCol w="1082010"/>
                <a:gridCol w="977799"/>
                <a:gridCol w="1011058"/>
                <a:gridCol w="886894"/>
                <a:gridCol w="886894"/>
              </a:tblGrid>
              <a:tr h="5760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</a:tr>
              <a:tr h="266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</a:tr>
              <a:tr h="2347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 ЖИЛИЩНО-КОММУНАЛЬНОЕ ХОЗЯЙСТВО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47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47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«Коммунальное хозяйство»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47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 «Благоустройство»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Рисунок 26" descr="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9921" y="3861048"/>
            <a:ext cx="3600400" cy="282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76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1752" y="260648"/>
            <a:ext cx="8686800" cy="1037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b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6857716"/>
              </p:ext>
            </p:extLst>
          </p:nvPr>
        </p:nvGraphicFramePr>
        <p:xfrm>
          <a:off x="301752" y="3717032"/>
          <a:ext cx="8374704" cy="294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7033"/>
              </p:ext>
            </p:extLst>
          </p:nvPr>
        </p:nvGraphicFramePr>
        <p:xfrm>
          <a:off x="240632" y="908720"/>
          <a:ext cx="8809039" cy="2512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3"/>
                <a:gridCol w="1296144"/>
                <a:gridCol w="1187921"/>
                <a:gridCol w="1041463"/>
                <a:gridCol w="913564"/>
                <a:gridCol w="913564"/>
              </a:tblGrid>
              <a:tr h="72008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</a:tr>
              <a:tr h="220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rgbClr val="92D050"/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 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221 397,5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226 530,9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238 087,7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213 288,0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214 139,3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«Дошкольное образование»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43 312,1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44 442,6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47 577,8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39 182,6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39 182,6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«Общее образование»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143 130,8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147 503,6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148 910,7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135 217,4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135 337,7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 «Дополнительное образование детей»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27 278,1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26 310,7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32 041,2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462,0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31 193,1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47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«Молодежная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политика и оздоровление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45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«Другие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7 584,1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8 049,4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8 426,0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8 425,9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5" marR="6815" marT="681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8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1752" y="260648"/>
            <a:ext cx="8686800" cy="1037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b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46160588"/>
              </p:ext>
            </p:extLst>
          </p:nvPr>
        </p:nvGraphicFramePr>
        <p:xfrm>
          <a:off x="179512" y="3068960"/>
          <a:ext cx="8640960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554726"/>
              </p:ext>
            </p:extLst>
          </p:nvPr>
        </p:nvGraphicFramePr>
        <p:xfrm>
          <a:off x="301752" y="779550"/>
          <a:ext cx="8686800" cy="2100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5161"/>
                <a:gridCol w="1018982"/>
                <a:gridCol w="1021298"/>
                <a:gridCol w="1056036"/>
                <a:gridCol w="1278360"/>
                <a:gridCol w="1106963"/>
              </a:tblGrid>
              <a:tr h="6336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</a:tr>
              <a:tr h="216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</a:tr>
              <a:tr h="2069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00 КУЛЬТУРА, КИНЕМАТОГРАФИЯ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19 418,1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18 270,4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20 411,6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19 124,7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19 124,7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75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18 774,6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17 782,6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19 767,8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18 495,5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18 495,5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60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«Другие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культуры,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кинематографии»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19116"/>
            <a:ext cx="2455915" cy="182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96279"/>
            <a:ext cx="2649835" cy="188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56" y="4581128"/>
            <a:ext cx="2664296" cy="187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7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1752" y="260648"/>
            <a:ext cx="8686800" cy="1037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b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00437891"/>
              </p:ext>
            </p:extLst>
          </p:nvPr>
        </p:nvGraphicFramePr>
        <p:xfrm>
          <a:off x="107504" y="3645024"/>
          <a:ext cx="590465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006886"/>
              </p:ext>
            </p:extLst>
          </p:nvPr>
        </p:nvGraphicFramePr>
        <p:xfrm>
          <a:off x="395536" y="908720"/>
          <a:ext cx="8592593" cy="2438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9057"/>
                <a:gridCol w="988430"/>
                <a:gridCol w="990675"/>
                <a:gridCol w="1024373"/>
                <a:gridCol w="1240029"/>
                <a:gridCol w="1240029"/>
              </a:tblGrid>
              <a:tr h="69645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</a:tr>
              <a:tr h="214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</a:tr>
              <a:tr h="3036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 СОЦИАЛЬНАЯ ПОЛИТИКА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5 760,4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5 696,2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10 562,7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10 562,7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10 562,7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36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«Пенсионное обеспечение»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36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«Социальное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022,5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041,0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1 814,2</a:t>
                      </a: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36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«Охрана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семьи 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детства»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4 149,0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3 946,0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8 748,5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8 748,5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8 748,5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sretenie-vs.ru/wp-content/uploads/2020/04/ov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81" y="4077072"/>
            <a:ext cx="3323016" cy="26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2405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Структура бюджетной системы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5"/>
            <a:ext cx="8380040" cy="144015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Существует понятие 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консолидированного бюджета,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означающее свод бюджетов на определенной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Консолидированный бюджет Российской Федерации включает федеральный бюджет и свод 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консолидированных бюджетов субъектов РФ.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Консолидированный бюджет субъекта РФ включает региональный бюджет и свод бюджетов 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образований, входящих в состав соответствующего субъекта.</a:t>
            </a:r>
          </a:p>
          <a:p>
            <a:endParaRPr lang="ru-RU" dirty="0"/>
          </a:p>
        </p:txBody>
      </p:sp>
      <p:pic>
        <p:nvPicPr>
          <p:cNvPr id="1026" name="Picture 2" descr="image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4807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501317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включает районный бюджет и свод бюджетов сельских поселений, вход</a:t>
            </a:r>
            <a:r>
              <a:rPr lang="ru-RU" sz="1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ящи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 в состав муниципального района.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Консолидированный бюджет не утверждается законом, а используется в аналитических целях.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Все бюджеты, входящие в бюджетную систему страны, взаимосвязаны в рамках межбюджетных отношений.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60648"/>
            <a:ext cx="8809040" cy="7920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РАСХОДАХ РАЙОННОГО БЮДЖЕТА </a:t>
            </a:r>
          </a:p>
          <a:p>
            <a:pPr algn="ctr"/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 2022 год и плановый период 2023 и 2024 годов в разрезе </a:t>
            </a:r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целевых </a:t>
            </a:r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 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01399246"/>
              </p:ext>
            </p:extLst>
          </p:nvPr>
        </p:nvGraphicFramePr>
        <p:xfrm>
          <a:off x="467544" y="3262048"/>
          <a:ext cx="489654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0705" y="5455558"/>
            <a:ext cx="100811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5499035"/>
            <a:ext cx="1008112" cy="5484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10268" y="5365306"/>
            <a:ext cx="201200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получателей, 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5072976" y="5499035"/>
            <a:ext cx="864097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65752" y="1412776"/>
            <a:ext cx="2707097" cy="16712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Ежемесячная субвенция на выплату приёмной семье </a:t>
            </a:r>
          </a:p>
        </p:txBody>
      </p:sp>
      <p:pic>
        <p:nvPicPr>
          <p:cNvPr id="11274" name="Picture 10" descr="https://www.bebeksayfasi.com/portal/uploads/2014/01/1272552_519949498088958_1630151360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52" y="3284984"/>
            <a:ext cx="2714366" cy="181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592248"/>
              </p:ext>
            </p:extLst>
          </p:nvPr>
        </p:nvGraphicFramePr>
        <p:xfrm>
          <a:off x="198240" y="1052736"/>
          <a:ext cx="5909825" cy="1939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0964"/>
                <a:gridCol w="1663593"/>
                <a:gridCol w="1163352"/>
                <a:gridCol w="1081916"/>
              </a:tblGrid>
              <a:tr h="1228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поддержки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 (человек)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2022-2024 годы,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Среднегодовой размер выплаты на одного человека (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./год)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54607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субвенция на выплату приёмной семье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157,08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0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75134"/>
            <a:ext cx="9144000" cy="1037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РАСХОДАХ РАЙОННОГО БЮДЖЕТА </a:t>
            </a:r>
          </a:p>
          <a:p>
            <a:pPr algn="ctr"/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200" b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годов в разрезе целевых групп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093296"/>
            <a:ext cx="100811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6106721"/>
            <a:ext cx="1008112" cy="5626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41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91537" y="5949280"/>
            <a:ext cx="253709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получателей, 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5103090" y="6145724"/>
            <a:ext cx="864097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1340768"/>
            <a:ext cx="2592288" cy="1584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Субвенция на выплату денежных средств опекуну (попечителю) на содержание ребёнка, находящегося под опекой (попечительством) </a:t>
            </a:r>
          </a:p>
        </p:txBody>
      </p:sp>
      <p:pic>
        <p:nvPicPr>
          <p:cNvPr id="13318" name="Picture 6" descr="http://law5.ru/wp-content/uploads/2015/09/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64" y="3068959"/>
            <a:ext cx="2646616" cy="190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78602"/>
              </p:ext>
            </p:extLst>
          </p:nvPr>
        </p:nvGraphicFramePr>
        <p:xfrm>
          <a:off x="323530" y="1112933"/>
          <a:ext cx="5801624" cy="2030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4330"/>
                <a:gridCol w="1633134"/>
                <a:gridCol w="1142052"/>
                <a:gridCol w="1062108"/>
              </a:tblGrid>
              <a:tr h="1104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поддержки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 (человек)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2022-2024 годы,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Среднегодовой размер выплаты на одного человека (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./год)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91169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 на выплату денежных средств опекуну (попечителю) на содержание ребёнка, находящегося под опекой (попечительством)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3 101,348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777205"/>
              </p:ext>
            </p:extLst>
          </p:nvPr>
        </p:nvGraphicFramePr>
        <p:xfrm>
          <a:off x="179511" y="3534306"/>
          <a:ext cx="5787675" cy="238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09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1752" y="260648"/>
            <a:ext cx="8686800" cy="1037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b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4E3B3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82099917"/>
              </p:ext>
            </p:extLst>
          </p:nvPr>
        </p:nvGraphicFramePr>
        <p:xfrm>
          <a:off x="301752" y="3284984"/>
          <a:ext cx="5062336" cy="327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45979"/>
              </p:ext>
            </p:extLst>
          </p:nvPr>
        </p:nvGraphicFramePr>
        <p:xfrm>
          <a:off x="395536" y="1052736"/>
          <a:ext cx="8496944" cy="1918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4449"/>
                <a:gridCol w="977426"/>
                <a:gridCol w="979647"/>
                <a:gridCol w="1012968"/>
                <a:gridCol w="1226227"/>
                <a:gridCol w="1226227"/>
              </a:tblGrid>
              <a:tr h="7200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31.12.2021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</a:tr>
              <a:tr h="329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</a:tr>
              <a:tr h="2901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 ФИЗИЧЕСКАЯ КУЛЬТУРА И СПОРТ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901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1102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«Массовый спорт»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s://avatars.mds.yandex.net/get-zen_doc/195447/pub_5c442d730a39ac00acbff98a_5c442d7ab5d4ce00ae73b3c0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62" y="4822086"/>
            <a:ext cx="2937054" cy="202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rktotma.ru/wp-content/uploads/2020/08/sporting-goods-on-flo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30" y="3068960"/>
            <a:ext cx="283443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1752" y="260648"/>
            <a:ext cx="8686800" cy="1037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РАЙОННОГО БЮДЖЕТА ПО РАЗДЕЛАМ, ПОДРАЗДЕЛАМ, тыс. рублей</a:t>
            </a:r>
            <a:br>
              <a:rPr lang="ru-RU" sz="22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4E3B3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5796718"/>
              </p:ext>
            </p:extLst>
          </p:nvPr>
        </p:nvGraphicFramePr>
        <p:xfrm>
          <a:off x="179512" y="3645024"/>
          <a:ext cx="547260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://kostroma.monavista.ru/images/sizednews/kostroma1414577987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3001144" cy="22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19204"/>
              </p:ext>
            </p:extLst>
          </p:nvPr>
        </p:nvGraphicFramePr>
        <p:xfrm>
          <a:off x="155054" y="908719"/>
          <a:ext cx="8833496" cy="2592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6224"/>
                <a:gridCol w="1016142"/>
                <a:gridCol w="1018450"/>
                <a:gridCol w="1053092"/>
                <a:gridCol w="1274794"/>
                <a:gridCol w="1274794"/>
              </a:tblGrid>
              <a:tr h="43204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</a:tr>
              <a:tr h="203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rgbClr val="92D050"/>
                    </a:solidFill>
                  </a:tcPr>
                </a:tc>
              </a:tr>
              <a:tr h="7894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ТАНСФЕРТЫ ОБЩЕГО ХАРАКТЕРА БЮДЖЕТАМ СУБЪЕКТОВ РОССИЙСКОЙ ФЕДЕРАЦИИ И МУНИЦИПАЛЬНЫХ ОБРАЗОВАНИЙ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40 506,6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40 278,8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39 458,0</a:t>
                      </a: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43 027,0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35 323,0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939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«Дотации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выравнивание бюджетной обеспеченности субъектов Российской Федерации и муниципальных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образований»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34 532,0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36 227,5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38 659,0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43 027,0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35 323,0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36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1402 «Иные дотации»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5 974,6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4 051,3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9" marR="7159" marT="715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5071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Статистические сопоставления с другими муниципальными образованиями по расходам,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401047"/>
              </p:ext>
            </p:extLst>
          </p:nvPr>
        </p:nvGraphicFramePr>
        <p:xfrm>
          <a:off x="683568" y="1700808"/>
          <a:ext cx="7920880" cy="447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6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4624"/>
            <a:ext cx="842493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ПРОГРАММНОГО БЮДЖЕТА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492920"/>
              </p:ext>
            </p:extLst>
          </p:nvPr>
        </p:nvGraphicFramePr>
        <p:xfrm>
          <a:off x="107503" y="692694"/>
          <a:ext cx="8928994" cy="602008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903572"/>
                <a:gridCol w="2788976"/>
                <a:gridCol w="1052982"/>
                <a:gridCol w="1043494"/>
                <a:gridCol w="1052982"/>
                <a:gridCol w="1043494"/>
                <a:gridCol w="1043494"/>
              </a:tblGrid>
              <a:tr h="114128"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(рублей)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b"/>
                </a:tc>
              </a:tr>
              <a:tr h="311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целевой статьи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муниципальной программы Светлинского района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 за отчетный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на текущий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 на очередной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 на первый год планового периода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 на второй год планового периода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</a:tr>
              <a:tr h="388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effectLst/>
                        </a:rPr>
                        <a:t>Муниципальная программа "Развитие системы образования Светлинского района на 2019-2024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222 279 004,23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243 337 611,03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239 880 234,00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215 310 135,00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216 161 513,00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</a:tr>
              <a:tr h="493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02.0.00.00000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"Сохранение и развитие культуры и искусства, культурного наследия и потенциала в Светлинском районе" на 2019-2024 годы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23 076 464,23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23 732 537,86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23 922 832,00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22 406 338,00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22 406 338,00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</a:tr>
              <a:tr h="351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03.0.00.00000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"Управление муниципальными финансами Светлинского района на 2019-2024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46 535 520,79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101 729 717,10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46 578 392,00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49 086 424,00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41 414 724,00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</a:tr>
              <a:tr h="356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04.0.00.00000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"Развитие физической культуры, спорта в Светлинском районе на 2019-2024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374 834,62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321 472,00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</a:tr>
              <a:tr h="3606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05.0.00.00000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"Экономическое развитие Светлинского района Оренбургской области" на 2019-2024 годы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1 973 357,76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2 222 254,60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2 391 884,00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2 126 289,00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2 126 289,00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</a:tr>
              <a:tr h="584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07.0.00.00000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"Развитие сельского хозяйства и регулирование рынков сельскохозяйственной продукции, сырья и продовольствия Светлинского района на 2019-2024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1 743 241,24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3 195 919,00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3 227 857,00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3 323 776,00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3 323 776,00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</a:tr>
              <a:tr h="474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09.0.00.00000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"Развитие муниципальной службы в администрации муниципального образования Светлинский район" на 2019-2024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16 800 368,06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17 696 150,97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16 820 023,80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15 905 495,80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15 887 995,80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</a:tr>
              <a:tr h="556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"Обеспечение качественным жильем и услугами ЖКХ населения Светлинского района Оренбургской области" на 2019-2024 годы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1 552 295,12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2 062 510,60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6 978 900,00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6 981 600,00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7 331 100,00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</a:tr>
              <a:tr h="365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"Обеспечение общественного порядка и противодействие преступности" на 2019-2024 годы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25 508,30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33 100,00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</a:tr>
              <a:tr h="611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"Организация деятельности муниципального казенного учреждения "Централизованная бухгалтерия Светлинского района Оренбургской области на 2018-2024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21 603 397,45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24 210 188,01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24 317 985,00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22 158 528,00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22 158 528,00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</a:tr>
              <a:tr h="374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"Информатизация администрации муниципального образования Светлинский район на 2021-2025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566 678,00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</a:tr>
              <a:tr h="429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17.0.00.00000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Муниципальная программа "Обеспечение жильем молодых семей в Светлинском районе Оренбургской области на 2019-2024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433 600,00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346 900,00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368 000,00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368 000,00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368 000,00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</a:tr>
              <a:tr h="20543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Итого в рамках муниципальных программ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336 397 591,80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419 455 039,17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364 486 107,80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337 666 585,80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331 178 263,80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57" marR="3457" marT="345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144337"/>
              </p:ext>
            </p:extLst>
          </p:nvPr>
        </p:nvGraphicFramePr>
        <p:xfrm>
          <a:off x="323529" y="260646"/>
          <a:ext cx="8358807" cy="629181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60039"/>
                <a:gridCol w="5657846"/>
                <a:gridCol w="1176171"/>
                <a:gridCol w="1164751"/>
              </a:tblGrid>
              <a:tr h="47403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Планируемые к достижению целевые </a:t>
                      </a:r>
                      <a:r>
                        <a:rPr lang="ru-RU" sz="1200" u="none" strike="noStrike" dirty="0" smtClean="0">
                          <a:effectLst/>
                        </a:rPr>
                        <a:t>показатели </a:t>
                      </a:r>
                      <a:r>
                        <a:rPr lang="ru-RU" sz="1200" u="none" strike="noStrike" dirty="0">
                          <a:effectLst/>
                        </a:rPr>
                        <a:t>(индикаторы</a:t>
                      </a:r>
                      <a:r>
                        <a:rPr lang="ru-RU" sz="1200" u="none" strike="noStrike">
                          <a:effectLst/>
                        </a:rPr>
                        <a:t>) </a:t>
                      </a:r>
                      <a:endParaRPr lang="ru-RU" sz="120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u="none" strike="noStrike" smtClean="0">
                          <a:effectLst/>
                        </a:rPr>
                        <a:t>по </a:t>
                      </a:r>
                      <a:r>
                        <a:rPr lang="ru-RU" sz="1200" u="none" strike="noStrike" dirty="0">
                          <a:effectLst/>
                        </a:rPr>
                        <a:t>муниципальным программам Светлинского района на 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2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№ п/п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муниципальных программ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Количество мероприятий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Количество показателей (индикаторов)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ctr"/>
                </a:tc>
              </a:tr>
              <a:tr h="209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запланировано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установлено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ctr"/>
                </a:tc>
              </a:tr>
              <a:tr h="419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Муниципальная программа "Обеспечение жильём молодых семей в Светлинском районе Оренбургской области" на 2019–2024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Муниципальная программа "Развитие муниципальной службы в администрации муниципального образования Светлинский район на 2019-2024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Муниципальная  программа Светлинского района "Обеспечение общественного порядка и противодействие преступности" на 2019-2024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82,00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14,00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</a:tr>
              <a:tr h="4544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Муниципальная программа "Сохранение и развитие культуры и искусства, культурного наследия и потенциала в Светлинском районе" на 2019–2024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</a:tr>
              <a:tr h="3485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Муниципальная  программа "Развитие физической  культуры и спорта в  Светлинском районе на 2019-2024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38,00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4,00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</a:tr>
              <a:tr h="3485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Муниципальная  программа "Экономическое развитие Светлинского района Оренбургской области" на 2019-2024 годы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11,00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</a:tr>
              <a:tr h="3485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Муниципальная программа "Развитие системы образования Светлинского района на 2019-2024 годы"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131,00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6,00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</a:tr>
              <a:tr h="3485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Муниципальная программа "Управление муниципальными финансами Светлинского района на 2014-2020 годы"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</a:tr>
              <a:tr h="6052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Муниципальная программа "Организация деятельности муниципального казённого учреждения "Централизованная бухгалтерия Светлинского района Оренбургской области на 2017-2020 годы"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4,00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</a:tr>
              <a:tr h="5228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Муниципальная программа "Развитие сельского хозяйства и регулирование рынков сельскохозяйственной продукции, сырья и продовольствия Светлинского района" на 2020-2024 годы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</a:tr>
              <a:tr h="5228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Муниципальная программа "Обеспечение качественным жильём и услугами ЖКХ населения Светлинского района Оренбургской области на 2019 -2024 годы"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79" marR="4979" marT="497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013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27752"/>
              </p:ext>
            </p:extLst>
          </p:nvPr>
        </p:nvGraphicFramePr>
        <p:xfrm>
          <a:off x="611560" y="1973737"/>
          <a:ext cx="7878390" cy="3351379"/>
        </p:xfrm>
        <a:graphic>
          <a:graphicData uri="http://schemas.openxmlformats.org/drawingml/2006/table">
            <a:tbl>
              <a:tblPr/>
              <a:tblGrid>
                <a:gridCol w="2493590"/>
                <a:gridCol w="1371600"/>
                <a:gridCol w="1003300"/>
                <a:gridCol w="1003300"/>
                <a:gridCol w="1003300"/>
                <a:gridCol w="1003300"/>
              </a:tblGrid>
              <a:tr h="4265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мероприятий проекта (что именно предусмотрено сделать в рамках проекта)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Предусмотрено бюджетных </a:t>
                      </a:r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ассигнований в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году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федеральных средств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областных средств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средств местных бюджетов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8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«Формирование комфортной городской среды»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3 873,343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170,257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212,821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4 256,421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программ формирования современной городской среды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общественной территории в пос.Светлый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873,343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170,257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212,821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4 256,421</a:t>
                      </a:r>
                      <a:endParaRPr lang="ru-RU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404664"/>
            <a:ext cx="80648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реализации региональных проектов и приоритетных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проектов в 2022 году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6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988840"/>
            <a:ext cx="5937504" cy="1008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2000" dirty="0">
                <a:latin typeface="Times New Roman"/>
              </a:rPr>
              <a:t>Разработчиком презентации «Бюджет для граждан» является финансовый отдел администрации </a:t>
            </a:r>
            <a:r>
              <a:rPr lang="ru" sz="2000" dirty="0" smtClean="0">
                <a:latin typeface="Times New Roman"/>
              </a:rPr>
              <a:t>Светлинского района</a:t>
            </a:r>
            <a:endParaRPr lang="ru" sz="2000" dirty="0">
              <a:latin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895578"/>
              </p:ext>
            </p:extLst>
          </p:nvPr>
        </p:nvGraphicFramePr>
        <p:xfrm>
          <a:off x="566928" y="3422904"/>
          <a:ext cx="7940040" cy="2484872"/>
        </p:xfrm>
        <a:graphic>
          <a:graphicData uri="http://schemas.openxmlformats.org/drawingml/2006/table">
            <a:tbl>
              <a:tblPr/>
              <a:tblGrid>
                <a:gridCol w="3968496"/>
                <a:gridCol w="3971544"/>
              </a:tblGrid>
              <a:tr h="726176">
                <a:tc>
                  <a:txBody>
                    <a:bodyPr/>
                    <a:lstStyle/>
                    <a:p>
                      <a:pPr marL="101600" marR="469900" indent="0">
                        <a:lnSpc>
                          <a:spcPts val="2160"/>
                        </a:lnSpc>
                      </a:pPr>
                      <a:r>
                        <a:rPr lang="ru" sz="1700" dirty="0" smtClean="0">
                          <a:latin typeface="Times New Roman"/>
                        </a:rPr>
                        <a:t>Заведующий финансовым отделом</a:t>
                      </a:r>
                    </a:p>
                    <a:p>
                      <a:pPr marL="101600" marR="469900" indent="0">
                        <a:lnSpc>
                          <a:spcPts val="2160"/>
                        </a:lnSpc>
                      </a:pPr>
                      <a:endParaRPr lang="ru" sz="1700" dirty="0"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0"/>
                      <a:r>
                        <a:rPr lang="ru" sz="1700" dirty="0" smtClean="0">
                          <a:latin typeface="Times New Roman"/>
                        </a:rPr>
                        <a:t>Билюкова Елена Викторовна</a:t>
                      </a:r>
                      <a:endParaRPr lang="ru" sz="1700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1856">
                <a:tc>
                  <a:txBody>
                    <a:bodyPr/>
                    <a:lstStyle/>
                    <a:p>
                      <a:pPr marL="101600" indent="0"/>
                      <a:r>
                        <a:rPr lang="ru" sz="1700">
                          <a:latin typeface="Times New Roman"/>
                        </a:rPr>
                        <a:t>Адрес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0"/>
                      <a:r>
                        <a:rPr lang="ru" sz="1700" dirty="0">
                          <a:latin typeface="Times New Roman"/>
                        </a:rPr>
                        <a:t>ул. </a:t>
                      </a:r>
                      <a:r>
                        <a:rPr lang="ru" sz="1700" dirty="0" smtClean="0">
                          <a:latin typeface="Times New Roman"/>
                        </a:rPr>
                        <a:t>Советская, д. 22</a:t>
                      </a:r>
                      <a:endParaRPr lang="ru" sz="1700" dirty="0"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8808">
                <a:tc>
                  <a:txBody>
                    <a:bodyPr/>
                    <a:lstStyle/>
                    <a:p>
                      <a:pPr marL="101600" indent="0"/>
                      <a:r>
                        <a:rPr lang="ru" sz="1700">
                          <a:latin typeface="Times New Roman"/>
                        </a:rPr>
                        <a:t>Телефон, факс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0"/>
                      <a:r>
                        <a:rPr lang="ru" sz="1700" dirty="0" smtClean="0">
                          <a:latin typeface="Times New Roman"/>
                        </a:rPr>
                        <a:t>2-15-02, 2-19-00</a:t>
                      </a:r>
                      <a:endParaRPr lang="ru" sz="1700" dirty="0"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1856">
                <a:tc>
                  <a:txBody>
                    <a:bodyPr/>
                    <a:lstStyle/>
                    <a:p>
                      <a:pPr marL="101600" indent="0"/>
                      <a:r>
                        <a:rPr lang="ru" sz="1700">
                          <a:latin typeface="Times New Roman"/>
                        </a:rPr>
                        <a:t>Адрес электронной почты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0"/>
                      <a:r>
                        <a:rPr lang="en-US" sz="1700" dirty="0" smtClean="0">
                          <a:latin typeface="Times New Roman"/>
                          <a:hlinkClick r:id="rId2"/>
                        </a:rPr>
                        <a:t>finotd_sv</a:t>
                      </a:r>
                      <a:r>
                        <a:rPr lang="en-US" sz="1700" baseline="0" dirty="0" smtClean="0">
                          <a:latin typeface="Times New Roman"/>
                          <a:hlinkClick r:id="rId2"/>
                        </a:rPr>
                        <a:t>@mail.orb.ru</a:t>
                      </a:r>
                      <a:endParaRPr lang="en-US" sz="1700" dirty="0">
                        <a:latin typeface="Times New Roman"/>
                        <a:hlinkClick r:id="rId2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6176">
                <a:tc>
                  <a:txBody>
                    <a:bodyPr/>
                    <a:lstStyle/>
                    <a:p>
                      <a:pPr marL="101600" indent="0"/>
                      <a:r>
                        <a:rPr lang="ru" sz="1700">
                          <a:latin typeface="Times New Roman"/>
                        </a:rPr>
                        <a:t>Режим работы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152400" indent="0">
                        <a:lnSpc>
                          <a:spcPts val="2160"/>
                        </a:lnSpc>
                      </a:pPr>
                      <a:r>
                        <a:rPr lang="ru" sz="1700" dirty="0">
                          <a:latin typeface="Times New Roman"/>
                        </a:rPr>
                        <a:t>с </a:t>
                      </a:r>
                      <a:r>
                        <a:rPr lang="en-US" sz="1700" dirty="0" smtClean="0">
                          <a:latin typeface="Times New Roman"/>
                        </a:rPr>
                        <a:t>9</a:t>
                      </a:r>
                      <a:r>
                        <a:rPr lang="ru" sz="1700" dirty="0" smtClean="0">
                          <a:latin typeface="Times New Roman"/>
                        </a:rPr>
                        <a:t>-</a:t>
                      </a:r>
                      <a:r>
                        <a:rPr lang="en-US" sz="1700" dirty="0" smtClean="0">
                          <a:latin typeface="Times New Roman"/>
                        </a:rPr>
                        <a:t>0</a:t>
                      </a:r>
                      <a:r>
                        <a:rPr lang="ru" sz="1700" dirty="0" smtClean="0">
                          <a:latin typeface="Times New Roman"/>
                        </a:rPr>
                        <a:t>0 </a:t>
                      </a:r>
                      <a:r>
                        <a:rPr lang="ru" sz="1700" dirty="0">
                          <a:latin typeface="Times New Roman"/>
                        </a:rPr>
                        <a:t>до </a:t>
                      </a:r>
                      <a:r>
                        <a:rPr lang="ru" sz="1700" dirty="0" smtClean="0">
                          <a:latin typeface="Times New Roman"/>
                        </a:rPr>
                        <a:t>1</a:t>
                      </a:r>
                      <a:r>
                        <a:rPr lang="en-US" sz="1700" dirty="0" smtClean="0">
                          <a:latin typeface="Times New Roman"/>
                        </a:rPr>
                        <a:t>3</a:t>
                      </a:r>
                      <a:r>
                        <a:rPr lang="ru" sz="1700" dirty="0" smtClean="0">
                          <a:latin typeface="Times New Roman"/>
                        </a:rPr>
                        <a:t>-</a:t>
                      </a:r>
                      <a:r>
                        <a:rPr lang="en-US" sz="1700" dirty="0" smtClean="0">
                          <a:latin typeface="Times New Roman"/>
                        </a:rPr>
                        <a:t>0</a:t>
                      </a:r>
                      <a:r>
                        <a:rPr lang="ru" sz="1700" dirty="0" smtClean="0">
                          <a:latin typeface="Times New Roman"/>
                        </a:rPr>
                        <a:t>0</a:t>
                      </a:r>
                      <a:r>
                        <a:rPr lang="ru" sz="1700" dirty="0">
                          <a:latin typeface="Times New Roman"/>
                        </a:rPr>
                        <a:t>, с </a:t>
                      </a:r>
                      <a:r>
                        <a:rPr lang="ru" sz="1700" dirty="0" smtClean="0">
                          <a:latin typeface="Times New Roman"/>
                        </a:rPr>
                        <a:t>1</a:t>
                      </a:r>
                      <a:r>
                        <a:rPr lang="en-US" sz="1700" dirty="0" smtClean="0">
                          <a:latin typeface="Times New Roman"/>
                        </a:rPr>
                        <a:t>4</a:t>
                      </a:r>
                      <a:r>
                        <a:rPr lang="ru" sz="1700" dirty="0" smtClean="0">
                          <a:latin typeface="Times New Roman"/>
                        </a:rPr>
                        <a:t>-</a:t>
                      </a:r>
                      <a:r>
                        <a:rPr lang="en-US" sz="1700" dirty="0" smtClean="0">
                          <a:latin typeface="Times New Roman"/>
                        </a:rPr>
                        <a:t>00</a:t>
                      </a:r>
                      <a:r>
                        <a:rPr lang="ru" sz="1700" dirty="0" smtClean="0">
                          <a:latin typeface="Times New Roman"/>
                        </a:rPr>
                        <a:t> </a:t>
                      </a:r>
                      <a:r>
                        <a:rPr lang="ru" sz="1700" dirty="0">
                          <a:latin typeface="Times New Roman"/>
                        </a:rPr>
                        <a:t>до </a:t>
                      </a:r>
                      <a:r>
                        <a:rPr lang="ru" sz="1700" dirty="0" smtClean="0">
                          <a:latin typeface="Times New Roman"/>
                        </a:rPr>
                        <a:t>17-</a:t>
                      </a:r>
                      <a:r>
                        <a:rPr lang="en-US" sz="1700" dirty="0" smtClean="0">
                          <a:latin typeface="Times New Roman"/>
                        </a:rPr>
                        <a:t>00</a:t>
                      </a:r>
                      <a:r>
                        <a:rPr lang="ru" sz="1700" dirty="0" smtClean="0">
                          <a:latin typeface="Times New Roman"/>
                        </a:rPr>
                        <a:t> </a:t>
                      </a:r>
                      <a:r>
                        <a:rPr lang="ru" sz="1700" dirty="0">
                          <a:latin typeface="Times New Roman"/>
                        </a:rPr>
                        <a:t>Выходные дни - суббота, воскресенье</a:t>
                      </a:r>
                    </a:p>
                  </a:txBody>
                  <a:tcPr marL="0" marR="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32040" y="404664"/>
            <a:ext cx="7488832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Межбюджетные отношения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7"/>
            <a:ext cx="8568952" cy="72008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другому бюджету бюджетной системы.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420888"/>
            <a:ext cx="151216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043878" y="3537011"/>
            <a:ext cx="151216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043608" y="4845358"/>
            <a:ext cx="151216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 rot="10800000" flipV="1">
            <a:off x="3059832" y="2132857"/>
            <a:ext cx="590465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None/>
              <a:defRPr/>
            </a:pPr>
            <a:r>
              <a:rPr lang="ru-RU" sz="1400" dirty="0" smtClean="0">
                <a:solidFill>
                  <a:srgbClr val="A5644E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Предоставляются  без конкретной цели и условий их использования (в семейном бюджете означает: Дать ребенку на «карманные деньги»)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 rot="10800000" flipV="1">
            <a:off x="3059832" y="3212976"/>
            <a:ext cx="5904656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None/>
              <a:defRPr/>
            </a:pPr>
            <a:r>
              <a:rPr lang="ru-RU" sz="1400" dirty="0" smtClean="0">
                <a:solidFill>
                  <a:srgbClr val="A5644E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Предоставляются на условиях долевого финансирования расходов (Например: Дать своему ребенку деньги на планшет, но не всю необходимую сумму, а только часть. Оставшиеся деньги он должен накопить сам)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615441" y="3537011"/>
            <a:ext cx="432048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627784" y="2492896"/>
            <a:ext cx="432048" cy="288032"/>
          </a:xfrm>
          <a:prstGeom prst="rightArrow">
            <a:avLst>
              <a:gd name="adj1" fmla="val 50000"/>
              <a:gd name="adj2" fmla="val 531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2627784" y="4886008"/>
            <a:ext cx="432048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 rot="10800000" flipV="1">
            <a:off x="3083752" y="4525968"/>
            <a:ext cx="59130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algn="ctr"/>
            <a:r>
              <a:rPr lang="ru-RU" sz="1400" dirty="0" smtClean="0">
                <a:solidFill>
                  <a:srgbClr val="A564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переданных полномочий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(Например: Вы даете своему ребенку деньги и отправляете в магазин купить продукты по списку)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Межбюджетные отношения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7"/>
            <a:ext cx="8568952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1556793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областного бюджета предоставляются местным бюджетам в следующих формах:</a:t>
            </a:r>
          </a:p>
          <a:p>
            <a:pPr algn="ctr"/>
            <a:endParaRPr lang="ru-RU" dirty="0" smtClean="0">
              <a:solidFill>
                <a:srgbClr val="00B050"/>
              </a:solidFill>
            </a:endParaRPr>
          </a:p>
          <a:p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1.Дотации на выравнивание бюджетной обеспеченности поселений.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2.Дотации на выравнивание бюджетной обеспеченности муниципальных районов (городских округов).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3.Субсидии.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4.Субвенции.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5.Иные межбюджетные трансферты из областного бюджета.</a:t>
            </a:r>
          </a:p>
          <a:p>
            <a:pPr algn="just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C1752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 поселений предусматриваются в районном бюджете в целях выравнивания финансовых возможностей поселений для решения вопросов местного значения.</a:t>
            </a:r>
          </a:p>
          <a:p>
            <a:pPr algn="just"/>
            <a:endParaRPr lang="ru-RU" sz="2000" dirty="0" smtClean="0">
              <a:solidFill>
                <a:srgbClr val="C1752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547936" y="1565177"/>
            <a:ext cx="8568952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None/>
              <a:defRPr/>
            </a:pPr>
            <a:r>
              <a:rPr lang="ru-RU" sz="2600" smtClean="0">
                <a:solidFill>
                  <a:srgbClr val="A5644E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dirty="0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Налоги и налоговая система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509120"/>
            <a:ext cx="8568952" cy="2016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196752"/>
            <a:ext cx="4392488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000" dirty="0" smtClean="0">
              <a:solidFill>
                <a:srgbClr val="C3986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rgbClr val="C3986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rgbClr val="C3986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rgbClr val="C3986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НАЛОГИ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rgbClr val="C398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C398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установлены Налоговым кодексом Российской Федерации</a:t>
            </a:r>
          </a:p>
          <a:p>
            <a:r>
              <a:rPr lang="ru-RU" sz="1200" b="1" dirty="0" smtClean="0">
                <a:solidFill>
                  <a:srgbClr val="C3986D">
                    <a:lumMod val="50000"/>
                  </a:srgbClr>
                </a:solidFill>
              </a:rPr>
              <a:t/>
            </a:r>
            <a:br>
              <a:rPr lang="ru-RU" sz="1200" b="1" dirty="0" smtClean="0">
                <a:solidFill>
                  <a:srgbClr val="C3986D">
                    <a:lumMod val="50000"/>
                  </a:srgbClr>
                </a:solidFill>
              </a:rPr>
            </a:br>
            <a:endParaRPr lang="ru-RU" sz="1200" dirty="0">
              <a:solidFill>
                <a:srgbClr val="C3986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627784" y="2132856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868144" y="2132856"/>
            <a:ext cx="144016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16016" y="21328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467544" y="2636912"/>
            <a:ext cx="2736304" cy="3744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ФЕДЕРАЛЬНЫЕ НАЛОГИ 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200" b="1" dirty="0" smtClean="0">
                <a:solidFill>
                  <a:srgbClr val="C398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 обязательны к уплате на всей территории Российской Федерации</a:t>
            </a:r>
          </a:p>
          <a:p>
            <a:pPr algn="ctr"/>
            <a:endParaRPr lang="ru-RU" sz="1200" b="1" dirty="0" smtClean="0">
              <a:solidFill>
                <a:srgbClr val="C3986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C3986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C3986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Налог на прибыль организаций</a:t>
            </a:r>
          </a:p>
          <a:p>
            <a:pPr algn="ctr"/>
            <a:endParaRPr lang="ru-RU" sz="1400" dirty="0" smtClean="0">
              <a:solidFill>
                <a:prstClr val="black"/>
              </a:solidFill>
            </a:endParaRPr>
          </a:p>
          <a:p>
            <a:pPr algn="ctr"/>
            <a:r>
              <a:rPr lang="ru-RU" sz="1400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Акцизы</a:t>
            </a:r>
          </a:p>
          <a:p>
            <a:pPr algn="ctr"/>
            <a:endParaRPr lang="ru-RU" sz="1400" dirty="0" smtClean="0">
              <a:solidFill>
                <a:srgbClr val="C1752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400" dirty="0">
              <a:solidFill>
                <a:srgbClr val="C1752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347864" y="2636912"/>
            <a:ext cx="3024336" cy="37444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РЕГИОНАЛЬНЫЕ НАЛОГИ</a:t>
            </a:r>
          </a:p>
          <a:p>
            <a:pPr algn="ctr"/>
            <a:r>
              <a:rPr lang="ru-RU" sz="1200" b="1" dirty="0" smtClean="0">
                <a:solidFill>
                  <a:srgbClr val="C3986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 законами субъектов Российской Федерации о налогах и обязательны к уплате на территориях соответствующих субъектов Российской Федерации</a:t>
            </a:r>
          </a:p>
          <a:p>
            <a:pPr algn="ctr"/>
            <a:endParaRPr lang="ru-RU" sz="1400" dirty="0" smtClean="0">
              <a:solidFill>
                <a:srgbClr val="A5644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A5644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Налог на имущество организаций</a:t>
            </a:r>
          </a:p>
          <a:p>
            <a:pPr algn="ctr"/>
            <a:endParaRPr lang="ru-RU" sz="1400" dirty="0" smtClean="0">
              <a:solidFill>
                <a:srgbClr val="A5644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A5644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Налог на игорный </a:t>
            </a:r>
          </a:p>
          <a:p>
            <a:pPr algn="ctr"/>
            <a:r>
              <a:rPr lang="ru-RU" sz="1400" dirty="0" smtClean="0">
                <a:solidFill>
                  <a:srgbClr val="A5644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Бизнес</a:t>
            </a:r>
          </a:p>
          <a:p>
            <a:pPr algn="ctr"/>
            <a:r>
              <a:rPr lang="ru-RU" sz="1400" dirty="0" smtClean="0">
                <a:solidFill>
                  <a:srgbClr val="A5644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A5644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A5644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Транспортный налог</a:t>
            </a:r>
            <a:endParaRPr lang="ru-RU" sz="1400" dirty="0">
              <a:solidFill>
                <a:srgbClr val="A5644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79704" y="2636912"/>
            <a:ext cx="2484784" cy="37444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МЕСТНЫЕ НАЛОГИ</a:t>
            </a:r>
          </a:p>
          <a:p>
            <a:pPr algn="ctr"/>
            <a:r>
              <a:rPr lang="ru-RU" sz="1200" b="1" dirty="0" smtClean="0">
                <a:solidFill>
                  <a:srgbClr val="C1752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 нормативными правовыми актами представительных органов муниципальных образований о налогах и обязательны к уплате на территориях соответствующих муниципальных образований</a:t>
            </a:r>
            <a:endParaRPr lang="ru-RU" sz="1400" b="1" dirty="0" smtClean="0">
              <a:solidFill>
                <a:srgbClr val="A5644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rgbClr val="A5644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rgbClr val="A5644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A5644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algn="ctr"/>
            <a:endParaRPr lang="ru-RU" sz="1400" dirty="0" smtClean="0">
              <a:solidFill>
                <a:srgbClr val="A5644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A5644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</p:txBody>
      </p:sp>
    </p:spTree>
    <p:extLst>
      <p:ext uri="{BB962C8B-B14F-4D97-AF65-F5344CB8AC3E}">
        <p14:creationId xmlns:p14="http://schemas.microsoft.com/office/powerpoint/2010/main" val="30454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1760" y="1052736"/>
            <a:ext cx="4824536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algn="ctr">
              <a:spcAft>
                <a:spcPts val="420"/>
              </a:spcAft>
            </a:pPr>
            <a:r>
              <a:rPr lang="ru" sz="1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ИСТОЧНИКИ ДОХОДОВ БЮДЖЕТА</a:t>
            </a:r>
            <a:endParaRPr lang="ru" sz="1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917192"/>
            <a:ext cx="2880320" cy="43373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algn="ctr">
              <a:spcAft>
                <a:spcPts val="630"/>
              </a:spcAft>
            </a:pPr>
            <a:r>
              <a:rPr lang="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30"/>
              </a:spcAft>
            </a:pPr>
            <a:r>
              <a:rPr lang="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Федерации:</a:t>
            </a:r>
          </a:p>
          <a:p>
            <a:pPr algn="just">
              <a:lnSpc>
                <a:spcPts val="1680"/>
              </a:lnSpc>
            </a:pPr>
            <a:r>
              <a:rPr lang="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налог на доходы физических лиц</a:t>
            </a:r>
          </a:p>
          <a:p>
            <a:pPr indent="-101600" algn="just">
              <a:lnSpc>
                <a:spcPts val="1680"/>
              </a:lnSpc>
            </a:pPr>
            <a:r>
              <a:rPr lang="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</a:t>
            </a:r>
            <a:endParaRPr lang="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01600" algn="just">
              <a:lnSpc>
                <a:spcPts val="168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алог</a:t>
            </a:r>
          </a:p>
          <a:p>
            <a:pPr indent="-101600" algn="just">
              <a:lnSpc>
                <a:spcPts val="1680"/>
              </a:lnSpc>
            </a:pPr>
            <a:r>
              <a:rPr lang="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налог, взимаемый в связи с применением упрощенной системы налогообложения</a:t>
            </a:r>
            <a:endParaRPr lang="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680"/>
              </a:lnSpc>
            </a:pPr>
            <a:r>
              <a:rPr lang="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налог, взимаемый в связи с применением патентной </a:t>
            </a:r>
            <a:r>
              <a:rPr lang="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</a:p>
          <a:p>
            <a:pPr indent="-101600" algn="just">
              <a:lnSpc>
                <a:spcPts val="1680"/>
              </a:lnSpc>
            </a:pPr>
            <a:r>
              <a:rPr lang="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государственная пошлина</a:t>
            </a:r>
          </a:p>
          <a:p>
            <a:pPr indent="-101600" algn="just">
              <a:lnSpc>
                <a:spcPts val="1680"/>
              </a:lnSpc>
            </a:pPr>
            <a:r>
              <a:rPr lang="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задолженность и перерасчеты по отмененным налогам, сборам и иным обязательным платежам</a:t>
            </a:r>
            <a:endParaRPr lang="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1916832"/>
            <a:ext cx="2592288" cy="47525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algn="ctr">
              <a:spcAft>
                <a:spcPts val="63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marL="171450" indent="-171450" algn="ctr">
              <a:spcAft>
                <a:spcPts val="630"/>
              </a:spcAft>
              <a:buFontTx/>
              <a:buChar char="-"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платежи, установленные законодательством Российской Федерации:</a:t>
            </a:r>
          </a:p>
          <a:p>
            <a:pPr algn="just">
              <a:spcAft>
                <a:spcPts val="63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доходы от использования имущества, находящегося в государственной и муниципальной собственности</a:t>
            </a:r>
          </a:p>
          <a:p>
            <a:pPr algn="just">
              <a:spcAft>
                <a:spcPts val="63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платежи при пользовании природными ресурсами</a:t>
            </a:r>
          </a:p>
          <a:p>
            <a:pPr algn="just">
              <a:spcAft>
                <a:spcPts val="63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доходы от оказания платных услуг и компенсации затрат государства</a:t>
            </a:r>
          </a:p>
          <a:p>
            <a:pPr algn="just">
              <a:spcAft>
                <a:spcPts val="630"/>
              </a:spcAft>
            </a:pPr>
            <a:r>
              <a:rPr lang="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  <a:endParaRPr lang="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30"/>
              </a:spcAft>
            </a:pPr>
            <a:r>
              <a:rPr lang="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  <a:p>
            <a:pPr algn="just">
              <a:spcAft>
                <a:spcPts val="630"/>
              </a:spcAft>
            </a:pPr>
            <a:r>
              <a:rPr lang="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61760" y="1938912"/>
            <a:ext cx="2286704" cy="43155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marR="63500" algn="ctr">
              <a:spcAft>
                <a:spcPts val="630"/>
              </a:spcAft>
            </a:pPr>
            <a:r>
              <a:rPr lang="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marR="241300" algn="ctr">
              <a:spcAft>
                <a:spcPts val="630"/>
              </a:spcAft>
            </a:pPr>
            <a:r>
              <a:rPr lang="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marL="76200" marR="431800">
              <a:lnSpc>
                <a:spcPts val="1680"/>
              </a:lnSpc>
            </a:pPr>
            <a:endParaRPr lang="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" marR="431800">
              <a:lnSpc>
                <a:spcPts val="1680"/>
              </a:lnSpc>
            </a:pPr>
            <a:endParaRPr lang="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6200" marR="431800" algn="just">
              <a:lnSpc>
                <a:spcPts val="1680"/>
              </a:lnSpc>
            </a:pPr>
            <a:r>
              <a:rPr lang="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 из </a:t>
            </a:r>
            <a:r>
              <a:rPr lang="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федерального и областного бюджетов </a:t>
            </a:r>
            <a:r>
              <a:rPr lang="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 в виде дотаций</a:t>
            </a:r>
            <a:r>
              <a:rPr lang="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субсидий</a:t>
            </a:r>
            <a:r>
              <a:rPr lang="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субвенций и иных межбюджетных </a:t>
            </a:r>
            <a:r>
              <a:rPr lang="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трансфертов</a:t>
            </a:r>
            <a:endParaRPr lang="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483768" y="1556792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588224" y="1628800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2" idx="0"/>
          </p:cNvCxnSpPr>
          <p:nvPr/>
        </p:nvCxnSpPr>
        <p:spPr>
          <a:xfrm>
            <a:off x="4788024" y="1606720"/>
            <a:ext cx="72008" cy="310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331640" y="260649"/>
            <a:ext cx="7416824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Aft>
                <a:spcPts val="420"/>
              </a:spcAft>
            </a:pPr>
            <a:r>
              <a:rPr lang="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 БЮДЖЕТА РАЙОНА</a:t>
            </a:r>
            <a:endParaRPr lang="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Характеристика бюджета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43462"/>
              </p:ext>
            </p:extLst>
          </p:nvPr>
        </p:nvGraphicFramePr>
        <p:xfrm>
          <a:off x="179512" y="1554162"/>
          <a:ext cx="8812088" cy="497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9972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7242</TotalTime>
  <Words>5946</Words>
  <Application>Microsoft Office PowerPoint</Application>
  <PresentationFormat>Экран (4:3)</PresentationFormat>
  <Paragraphs>1844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Трек</vt:lpstr>
      <vt:lpstr>Презентация PowerPoint</vt:lpstr>
      <vt:lpstr>Что такое бюджет?</vt:lpstr>
      <vt:lpstr>Презентация PowerPoint</vt:lpstr>
      <vt:lpstr>Структура бюджетной системы </vt:lpstr>
      <vt:lpstr>Межбюджетные отношения</vt:lpstr>
      <vt:lpstr>Межбюджетные отношения</vt:lpstr>
      <vt:lpstr>Налоги и налоговая система</vt:lpstr>
      <vt:lpstr>Презентация PowerPoint</vt:lpstr>
      <vt:lpstr>Характеристика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бюджетного процесса</vt:lpstr>
      <vt:lpstr>Гражданин, его участие 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РАСХОДОВ РАЙОННОГО БЮДЖЕТА ПО РАЗДЕЛАМ, ПОДРАЗДЕЛАМ, тыс. рублей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 ЭКОНОМИКА Формирование бюджетных ассигнований на поддержку отраслей экономики осуществлялось с учётом необходимости адаптации отраслей экономики Оренбургской области при вступлении Россий</dc:title>
  <dc:creator>Анастасия</dc:creator>
  <cp:lastModifiedBy>nbud</cp:lastModifiedBy>
  <cp:revision>1083</cp:revision>
  <cp:lastPrinted>2021-12-30T07:37:37Z</cp:lastPrinted>
  <dcterms:created xsi:type="dcterms:W3CDTF">2014-06-24T12:21:32Z</dcterms:created>
  <dcterms:modified xsi:type="dcterms:W3CDTF">2022-06-09T12:04:19Z</dcterms:modified>
</cp:coreProperties>
</file>