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301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5" r:id="rId22"/>
    <p:sldId id="277" r:id="rId23"/>
    <p:sldId id="278" r:id="rId24"/>
    <p:sldId id="279" r:id="rId25"/>
    <p:sldId id="280" r:id="rId26"/>
    <p:sldId id="281" r:id="rId27"/>
    <p:sldId id="286" r:id="rId28"/>
    <p:sldId id="287" r:id="rId29"/>
    <p:sldId id="288" r:id="rId30"/>
    <p:sldId id="289" r:id="rId31"/>
    <p:sldId id="290" r:id="rId32"/>
    <p:sldId id="299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284" r:id="rId41"/>
    <p:sldId id="308" r:id="rId42"/>
    <p:sldId id="309" r:id="rId43"/>
    <p:sldId id="282" r:id="rId44"/>
    <p:sldId id="302" r:id="rId45"/>
    <p:sldId id="303" r:id="rId46"/>
    <p:sldId id="304" r:id="rId47"/>
    <p:sldId id="305" r:id="rId48"/>
    <p:sldId id="306" r:id="rId49"/>
    <p:sldId id="307" r:id="rId50"/>
    <p:sldId id="300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1"/>
    <a:srgbClr val="E10000"/>
    <a:srgbClr val="558ED5"/>
    <a:srgbClr val="4F81BD"/>
    <a:srgbClr val="F79646"/>
    <a:srgbClr val="9BBB59"/>
    <a:srgbClr val="4BACC6"/>
    <a:srgbClr val="8064A2"/>
    <a:srgbClr val="C0504D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88" y="-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/>
            </a:pPr>
            <a:r>
              <a:rPr lang="ru-RU" sz="1200" b="1" cap="none" spc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Численность </a:t>
            </a:r>
            <a:r>
              <a:rPr lang="ru-RU" sz="1200" b="1" cap="none" spc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населения  на 1 января, чел.</a:t>
            </a:r>
            <a:endParaRPr lang="ru-RU" sz="1200" b="1" cap="none" spc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2419638720896389"/>
          <c:y val="3.8094971463767079E-2"/>
        </c:manualLayout>
      </c:layout>
    </c:title>
    <c:plotArea>
      <c:layout>
        <c:manualLayout>
          <c:layoutTarget val="inner"/>
          <c:xMode val="edge"/>
          <c:yMode val="edge"/>
          <c:x val="0.17285710739012641"/>
          <c:y val="0.26015665932096982"/>
          <c:w val="0.78689160200664865"/>
          <c:h val="0.4878716009486760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на 1 января</c:v>
                </c:pt>
              </c:strCache>
            </c:strRef>
          </c:tx>
          <c:dLbls>
            <c:dLbl>
              <c:idx val="0"/>
              <c:layout>
                <c:manualLayout>
                  <c:x val="-3.0188467952418981E-2"/>
                  <c:y val="7.618994292753357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3542742169354468E-2"/>
                  <c:y val="6.984078101690600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3417096867741738E-2"/>
                  <c:y val="-7.618994292753357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6834193735483604E-2"/>
                  <c:y val="-6.349161910627812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r"/>
            <c:showVal val="1"/>
          </c:dLbls>
          <c:cat>
            <c:strRef>
              <c:f>Лист1!$A$2:$A$6</c:f>
              <c:strCache>
                <c:ptCount val="5"/>
                <c:pt idx="0">
                  <c:v>2020
отчет</c:v>
                </c:pt>
                <c:pt idx="1">
                  <c:v>2021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27961</c:v>
                </c:pt>
                <c:pt idx="1">
                  <c:v>27860</c:v>
                </c:pt>
                <c:pt idx="2">
                  <c:v>27729</c:v>
                </c:pt>
                <c:pt idx="3">
                  <c:v>27507</c:v>
                </c:pt>
                <c:pt idx="4">
                  <c:v>27373</c:v>
                </c:pt>
              </c:numCache>
            </c:numRef>
          </c:val>
        </c:ser>
        <c:dLbls>
          <c:showVal val="1"/>
        </c:dLbls>
        <c:marker val="1"/>
        <c:axId val="130764160"/>
        <c:axId val="130786432"/>
      </c:lineChart>
      <c:catAx>
        <c:axId val="13076416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0786432"/>
        <c:crosses val="autoZero"/>
        <c:auto val="1"/>
        <c:lblAlgn val="ctr"/>
        <c:lblOffset val="100"/>
      </c:catAx>
      <c:valAx>
        <c:axId val="1307864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76416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8064A2">
                <a:lumMod val="75000"/>
              </a:srgb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689057,6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734567,5</a:t>
                    </a:r>
                    <a:endParaRPr lang="en-US" b="1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743595,8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686962,8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ru-RU" dirty="0" smtClean="0"/>
                      <a:t>730456,0</a:t>
                    </a:r>
                    <a:endParaRPr lang="en-US" dirty="0"/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</c:spPr>
              <c:showVal val="1"/>
            </c:dLbl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
(исполнение)</c:v>
                </c:pt>
                <c:pt idx="1">
                  <c:v>2021
(оценка)</c:v>
                </c:pt>
                <c:pt idx="2">
                  <c:v>2022
</c:v>
                </c:pt>
                <c:pt idx="3">
                  <c:v>2023
</c:v>
                </c:pt>
                <c:pt idx="4">
                  <c:v>2024
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689057.6</c:v>
                </c:pt>
                <c:pt idx="1">
                  <c:v>725393.1</c:v>
                </c:pt>
                <c:pt idx="2">
                  <c:v>743595.8</c:v>
                </c:pt>
                <c:pt idx="3" formatCode="0.0">
                  <c:v>686962.8</c:v>
                </c:pt>
                <c:pt idx="4">
                  <c:v>730456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7777725744030418E-2"/>
                  <c:y val="0.3434319397112307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ru-RU" sz="1200" b="1" dirty="0" smtClean="0"/>
                      <a:t>682544,5</a:t>
                    </a:r>
                    <a:endParaRPr lang="en-US" sz="1200" b="1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</c:spPr>
              <c:showVal val="1"/>
            </c:dLbl>
            <c:dLbl>
              <c:idx val="1"/>
              <c:layout>
                <c:manualLayout>
                  <c:x val="1.9393882629851221E-2"/>
                  <c:y val="0.2747452336291607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ru-RU" dirty="0" smtClean="0"/>
                      <a:t>748461,1</a:t>
                    </a: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</c:spPr>
              <c:showVal val="1"/>
            </c:dLbl>
            <c:dLbl>
              <c:idx val="2"/>
              <c:layout>
                <c:manualLayout>
                  <c:x val="1.4545157459493E-2"/>
                  <c:y val="0.25050329720113279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ru-RU" sz="1200" b="1" dirty="0" smtClean="0"/>
                      <a:t>743595,8</a:t>
                    </a:r>
                    <a:endParaRPr lang="en-US" sz="1200" b="1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</c:spPr>
              <c:showVal val="1"/>
            </c:dLbl>
            <c:dLbl>
              <c:idx val="3"/>
              <c:layout>
                <c:manualLayout>
                  <c:x val="1.7777725744030418E-2"/>
                  <c:y val="0.25858373058392664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ru-RU" sz="1200" b="1" dirty="0" smtClean="0"/>
                      <a:t>686962,8</a:t>
                    </a:r>
                    <a:endParaRPr lang="en-US" sz="1200" b="1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</c:spPr>
              <c:showVal val="1"/>
            </c:dLbl>
            <c:dLbl>
              <c:idx val="4"/>
              <c:layout>
                <c:manualLayout>
                  <c:x val="1.7777725744030418E-2"/>
                  <c:y val="0.2666648002463674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ru-RU" sz="1200" b="1" dirty="0" smtClean="0"/>
                      <a:t>730456,0</a:t>
                    </a:r>
                    <a:endParaRPr lang="en-US" sz="1200" b="1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</c:spPr>
              <c:showVal val="1"/>
            </c:dLbl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
(исполнение)</c:v>
                </c:pt>
                <c:pt idx="1">
                  <c:v>2021
(оценка)</c:v>
                </c:pt>
                <c:pt idx="2">
                  <c:v>2022
</c:v>
                </c:pt>
                <c:pt idx="3">
                  <c:v>2023
</c:v>
                </c:pt>
                <c:pt idx="4">
                  <c:v>2024
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682544.5</c:v>
                </c:pt>
                <c:pt idx="1">
                  <c:v>739286.7</c:v>
                </c:pt>
                <c:pt idx="2">
                  <c:v>743595.8</c:v>
                </c:pt>
                <c:pt idx="3" formatCode="0.0">
                  <c:v>686962.8</c:v>
                </c:pt>
                <c:pt idx="4">
                  <c:v>730456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
Профицит (+)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1.5906991186254447E-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+6513,1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1.6161568858209479E-3"/>
                  <c:y val="8.0813878022646547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-</a:t>
                    </a:r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13893,6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
(исполнение)</c:v>
                </c:pt>
                <c:pt idx="1">
                  <c:v>2021
(оценка)</c:v>
                </c:pt>
                <c:pt idx="2">
                  <c:v>2022
</c:v>
                </c:pt>
                <c:pt idx="3">
                  <c:v>2023
</c:v>
                </c:pt>
                <c:pt idx="4">
                  <c:v>2024
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16513.09999999998</c:v>
                </c:pt>
                <c:pt idx="1">
                  <c:v>-23893.59999999998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30"/>
        <c:overlap val="-20"/>
        <c:axId val="154462464"/>
        <c:axId val="155402624"/>
      </c:barChart>
      <c:catAx>
        <c:axId val="154462464"/>
        <c:scaling>
          <c:orientation val="minMax"/>
        </c:scaling>
        <c:axPos val="b"/>
        <c:tickLblPos val="nextTo"/>
        <c:txPr>
          <a:bodyPr anchor="ctr" anchorCtr="0"/>
          <a:lstStyle/>
          <a:p>
            <a:pPr>
              <a:defRPr sz="1200"/>
            </a:pPr>
            <a:endParaRPr lang="ru-RU"/>
          </a:p>
        </c:txPr>
        <c:crossAx val="155402624"/>
        <c:crosses val="autoZero"/>
        <c:auto val="1"/>
        <c:lblAlgn val="ctr"/>
        <c:lblOffset val="100"/>
      </c:catAx>
      <c:valAx>
        <c:axId val="155402624"/>
        <c:scaling>
          <c:orientation val="minMax"/>
        </c:scaling>
        <c:axPos val="l"/>
        <c:numFmt formatCode="0.0" sourceLinked="1"/>
        <c:tickLblPos val="nextTo"/>
        <c:spPr>
          <a:noFill/>
        </c:spPr>
        <c:txPr>
          <a:bodyPr/>
          <a:lstStyle/>
          <a:p>
            <a:pPr>
              <a:defRPr sz="800"/>
            </a:pPr>
            <a:endParaRPr lang="ru-RU"/>
          </a:p>
        </c:txPr>
        <c:crossAx val="154462464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9006338389147257"/>
          <c:y val="4.4444133374394575E-2"/>
          <c:w val="0.44249942861854979"/>
          <c:h val="0.13168125443805037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3361410845242881"/>
          <c:y val="0.13283015710470192"/>
        </c:manualLayout>
      </c:layout>
      <c:txPr>
        <a:bodyPr/>
        <a:lstStyle/>
        <a:p>
          <a:pPr>
            <a:defRPr sz="1100"/>
          </a:pPr>
          <a:endParaRPr lang="ru-RU"/>
        </a:p>
      </c:txPr>
    </c:title>
    <c:view3D>
      <c:rotX val="30"/>
      <c:rotY val="10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 h="25400"/>
            </a:sp3d>
          </c:spPr>
          <c:explosion val="19"/>
          <c:dLbls>
            <c:dLbl>
              <c:idx val="2"/>
              <c:layout>
                <c:manualLayout>
                  <c:x val="9.2746409452787004E-2"/>
                  <c:y val="0.10456357639255352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172.3</c:v>
                </c:pt>
                <c:pt idx="1">
                  <c:v>11.5</c:v>
                </c:pt>
                <c:pt idx="2">
                  <c:v>559.9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5087741303781301"/>
          <c:y val="0.30423383051936875"/>
          <c:w val="0.32982447318749364"/>
          <c:h val="0.47998467271201212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/>
            </a:pPr>
            <a:r>
              <a:rPr lang="ru-RU" dirty="0"/>
              <a:t>2023 </a:t>
            </a:r>
          </a:p>
        </c:rich>
      </c:tx>
      <c:layout>
        <c:manualLayout>
          <c:xMode val="edge"/>
          <c:yMode val="edge"/>
          <c:x val="0.35585286075571676"/>
          <c:y val="0.12846567658283245"/>
        </c:manualLayout>
      </c:layout>
    </c:title>
    <c:view3D>
      <c:rotX val="30"/>
      <c:rotY val="10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(прогноз)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 h="25400"/>
            </a:sp3d>
          </c:spPr>
          <c:explosion val="19"/>
          <c:dLbls>
            <c:dLbl>
              <c:idx val="2"/>
              <c:layout>
                <c:manualLayout>
                  <c:x val="4.3200193407803497E-2"/>
                  <c:y val="0.15726883994666563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181.5</c:v>
                </c:pt>
                <c:pt idx="1">
                  <c:v>11.4</c:v>
                </c:pt>
                <c:pt idx="2">
                  <c:v>494.1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374540394001362"/>
          <c:y val="0.30126488574187638"/>
          <c:w val="0.31255161818639926"/>
          <c:h val="0.52844636535013056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100"/>
            </a:pPr>
            <a:r>
              <a:rPr lang="ru-RU" dirty="0" smtClean="0"/>
              <a:t>2024</a:t>
            </a:r>
            <a:endParaRPr lang="ru-RU" dirty="0"/>
          </a:p>
        </c:rich>
      </c:tx>
      <c:layout>
        <c:manualLayout>
          <c:xMode val="edge"/>
          <c:yMode val="edge"/>
          <c:x val="0.3843231473168563"/>
          <c:y val="0.12222136677958564"/>
        </c:manualLayout>
      </c:layout>
    </c:title>
    <c:view3D>
      <c:rotX val="30"/>
      <c:rotY val="105"/>
      <c:perspective val="30"/>
    </c:view3D>
    <c:plotArea>
      <c:layout>
        <c:manualLayout>
          <c:layoutTarget val="inner"/>
          <c:xMode val="edge"/>
          <c:yMode val="edge"/>
          <c:x val="0.17888173095332124"/>
          <c:y val="0.24683160572804388"/>
          <c:w val="0.46832530913048348"/>
          <c:h val="0.608724960805177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 h="25400"/>
            </a:sp3d>
          </c:spPr>
          <c:explosion val="19"/>
          <c:dLbls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214</c:v>
                </c:pt>
                <c:pt idx="1">
                  <c:v>11.4</c:v>
                </c:pt>
                <c:pt idx="2">
                  <c:v>505.1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352165908762487"/>
          <c:y val="0.31092477043030586"/>
          <c:w val="0.27660259302867501"/>
          <c:h val="0.50276026064559565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000" smtClean="0"/>
                      <a:t>107,4</a:t>
                    </a:r>
                    <a:endParaRPr lang="en-US" sz="1000" dirty="0"/>
                  </a:p>
                </c:rich>
              </c:tx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
(исполнено)</c:v>
                </c:pt>
                <c:pt idx="1">
                  <c:v>2021
(оценка)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107.8</c:v>
                </c:pt>
                <c:pt idx="1">
                  <c:v>97.2</c:v>
                </c:pt>
                <c:pt idx="2">
                  <c:v>120.1</c:v>
                </c:pt>
                <c:pt idx="3">
                  <c:v>58</c:v>
                </c:pt>
                <c:pt idx="4">
                  <c:v>55.7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000" smtClean="0"/>
                      <a:t>31,2</a:t>
                    </a:r>
                    <a:endParaRPr lang="en-US" sz="1000" dirty="0"/>
                  </a:p>
                </c:rich>
              </c:tx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
(исполнено)</c:v>
                </c:pt>
                <c:pt idx="1">
                  <c:v>2021
(оценка)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27.9</c:v>
                </c:pt>
                <c:pt idx="1">
                  <c:v>26.4</c:v>
                </c:pt>
                <c:pt idx="2">
                  <c:v>27.1</c:v>
                </c:pt>
                <c:pt idx="3">
                  <c:v>24.1</c:v>
                </c:pt>
                <c:pt idx="4">
                  <c:v>37.1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000" dirty="0" smtClean="0"/>
                      <a:t>365,2</a:t>
                    </a:r>
                    <a:endParaRPr lang="en-US" sz="1000" dirty="0"/>
                  </a:p>
                </c:rich>
              </c:tx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
(исполнено)</c:v>
                </c:pt>
                <c:pt idx="1">
                  <c:v>2021
(оценка)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354.2</c:v>
                </c:pt>
                <c:pt idx="1">
                  <c:v>365.2</c:v>
                </c:pt>
                <c:pt idx="2">
                  <c:v>373.2</c:v>
                </c:pt>
                <c:pt idx="3">
                  <c:v>372.6</c:v>
                </c:pt>
                <c:pt idx="4">
                  <c:v>372.8</c:v>
                </c:pt>
              </c:numCache>
            </c:numRef>
          </c:val>
          <c:shape val="box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ИМТ</c:v>
                </c:pt>
              </c:strCache>
            </c:strRef>
          </c:tx>
          <c:spPr>
            <a:solidFill>
              <a:srgbClr val="4BACC6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000" smtClean="0"/>
                      <a:t>20,8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6.2377731051782327E-3"/>
                  <c:y val="-7.5709463245738663E-3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anchor="ctr" anchorCtr="1"/>
              <a:lstStyle/>
              <a:p>
                <a:pPr>
                  <a:defRPr sz="1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
(исполнено)</c:v>
                </c:pt>
                <c:pt idx="1">
                  <c:v>2021
(оценка)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20.6</c:v>
                </c:pt>
                <c:pt idx="1">
                  <c:v>38.6</c:v>
                </c:pt>
                <c:pt idx="2">
                  <c:v>39.5</c:v>
                </c:pt>
                <c:pt idx="3">
                  <c:v>39.4</c:v>
                </c:pt>
                <c:pt idx="4">
                  <c:v>39.5</c:v>
                </c:pt>
              </c:numCache>
            </c:numRef>
          </c:val>
          <c:shape val="box"/>
        </c:ser>
        <c:gapWidth val="60"/>
        <c:gapDepth val="73"/>
        <c:shape val="cylinder"/>
        <c:axId val="154885504"/>
        <c:axId val="159621120"/>
        <c:axId val="0"/>
      </c:bar3DChart>
      <c:catAx>
        <c:axId val="154885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9621120"/>
        <c:crosses val="autoZero"/>
        <c:auto val="1"/>
        <c:lblAlgn val="ctr"/>
        <c:lblOffset val="100"/>
      </c:catAx>
      <c:valAx>
        <c:axId val="1596211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4885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07717500588163"/>
          <c:y val="0.4124350393700788"/>
          <c:w val="0.1334586290749972"/>
          <c:h val="0.2313577866288741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0"/>
      <c:rotY val="28"/>
      <c:depthPercent val="110"/>
      <c:perspective val="100"/>
    </c:view3D>
    <c:plotArea>
      <c:layout>
        <c:manualLayout>
          <c:layoutTarget val="inner"/>
          <c:xMode val="edge"/>
          <c:yMode val="edge"/>
          <c:x val="4.2880966831022549E-2"/>
          <c:y val="8.6161924119241201E-2"/>
          <c:w val="0.56718958860142321"/>
          <c:h val="0.827676151761517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14"/>
          <c:dPt>
            <c:idx val="4"/>
            <c:spPr>
              <a:solidFill>
                <a:srgbClr val="660033"/>
              </a:solidFill>
            </c:spPr>
          </c:dPt>
          <c:dLbls>
            <c:dLbl>
              <c:idx val="0"/>
              <c:layout>
                <c:manualLayout>
                  <c:x val="-4.5475429446702874E-2"/>
                  <c:y val="-4.0733401084011044E-2"/>
                </c:manualLayout>
              </c:layout>
              <c:showPercent val="1"/>
            </c:dLbl>
            <c:dLbl>
              <c:idx val="3"/>
              <c:layout>
                <c:manualLayout>
                  <c:x val="3.7018706751047847E-2"/>
                  <c:y val="-6.8589261517615172E-2"/>
                </c:manualLayout>
              </c:layout>
              <c:showPercent val="1"/>
            </c:dLbl>
            <c:dLbl>
              <c:idx val="4"/>
              <c:layout>
                <c:manualLayout>
                  <c:x val="-0.19378175979075837"/>
                  <c:y val="-0.18909552845528446"/>
                </c:manualLayout>
              </c:layout>
              <c:showPercent val="1"/>
            </c:dLbl>
            <c:dLbl>
              <c:idx val="5"/>
              <c:layout>
                <c:manualLayout>
                  <c:x val="-2.2421125157241952E-2"/>
                  <c:y val="1.3559959349593521E-2"/>
                </c:manualLayout>
              </c:layout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4,</a:t>
                    </a:r>
                    <a:r>
                      <a:rPr lang="ru-RU" smtClean="0"/>
                      <a:t>3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8"/>
              <c:layout>
                <c:manualLayout>
                  <c:x val="-1.095877378084398E-2"/>
                  <c:y val="-5.1815718157181738E-3"/>
                </c:manualLayout>
              </c:layout>
              <c:showPercent val="1"/>
            </c:dLbl>
            <c:dLbl>
              <c:idx val="9"/>
              <c:layout>
                <c:manualLayout>
                  <c:x val="2.6416352024583686E-2"/>
                  <c:y val="-1.0624322493224933E-2"/>
                </c:manualLayout>
              </c:layout>
              <c:showPercent val="1"/>
            </c:dLbl>
            <c:numFmt formatCode="0.0%" sourceLinked="0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безопаспость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71555.600000000006</c:v>
                </c:pt>
                <c:pt idx="1">
                  <c:v>1085.9000000000001</c:v>
                </c:pt>
                <c:pt idx="2">
                  <c:v>8956.2999999999811</c:v>
                </c:pt>
                <c:pt idx="3">
                  <c:v>1400.6</c:v>
                </c:pt>
                <c:pt idx="4">
                  <c:v>511307.2</c:v>
                </c:pt>
                <c:pt idx="5">
                  <c:v>24919.7</c:v>
                </c:pt>
                <c:pt idx="6">
                  <c:v>31799.5</c:v>
                </c:pt>
                <c:pt idx="7">
                  <c:v>600</c:v>
                </c:pt>
                <c:pt idx="8">
                  <c:v>91971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4668307086614237E-2"/>
          <c:y val="4.3710875984251982E-2"/>
          <c:w val="0.8719983595800529"/>
          <c:h val="0.7948021653543305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58ED5"/>
            </a:solidFill>
            <a:effectLst>
              <a:outerShdw blurRad="76200" dist="12700" dir="2700000" sy="-23000" kx="-800400" algn="bl" rotWithShape="0">
                <a:srgbClr val="0000FF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6.2500000000000029E-3"/>
                  <c:y val="0.36250000000000016"/>
                </c:manualLayout>
              </c:layout>
              <c:showVal val="1"/>
            </c:dLbl>
            <c:dLbl>
              <c:idx val="1"/>
              <c:layout>
                <c:manualLayout>
                  <c:x val="-4.1666666666666683E-3"/>
                  <c:y val="0.36250000000000016"/>
                </c:manualLayout>
              </c:layout>
              <c:showVal val="1"/>
            </c:dLbl>
            <c:dLbl>
              <c:idx val="2"/>
              <c:layout>
                <c:manualLayout>
                  <c:x val="-2.083333333333335E-3"/>
                  <c:y val="0.36250000000000016"/>
                </c:manualLayout>
              </c:layout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220.8</c:v>
                </c:pt>
                <c:pt idx="1">
                  <c:v>220.8</c:v>
                </c:pt>
                <c:pt idx="2">
                  <c:v>220.8</c:v>
                </c:pt>
              </c:numCache>
            </c:numRef>
          </c:val>
        </c:ser>
        <c:gapWidth val="120"/>
        <c:overlap val="7"/>
        <c:axId val="167811328"/>
        <c:axId val="167817216"/>
      </c:barChart>
      <c:catAx>
        <c:axId val="167811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ru-RU"/>
          </a:p>
        </c:txPr>
        <c:crossAx val="167817216"/>
        <c:crosses val="autoZero"/>
        <c:auto val="1"/>
        <c:lblAlgn val="ctr"/>
        <c:lblOffset val="100"/>
      </c:catAx>
      <c:valAx>
        <c:axId val="1678172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ru-RU"/>
          </a:p>
        </c:txPr>
        <c:crossAx val="1678113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>
        <a:scene3d>
          <a:camera prst="orthographicFront"/>
          <a:lightRig rig="flat" dir="t"/>
        </a:scene3d>
        <a:sp3d prstMaterial="plastic">
          <a:bevelT w="120900" h="88900" prst="cross"/>
          <a:bevelB w="88900" h="31750" prst="angle"/>
        </a:sp3d>
      </dgm:spPr>
      <dgm:t>
        <a:bodyPr/>
        <a:lstStyle/>
        <a:p>
          <a:r>
            <a:rPr lang="ru-RU" sz="1300" smtClean="0"/>
            <a:t>Повышение качества управления муниципальными финансами, строгое соблюдение бюджетно-финансовой дисциплины главными распорядителями  получателями бюджетных средств</a:t>
          </a:r>
          <a:endParaRPr lang="en-US" sz="1300" dirty="0"/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EE62A4F6-4AC4-435B-990E-81A71CE8CAC7}">
      <dgm:prSet phldrT="[Text]" custT="1"/>
      <dgm:spPr>
        <a:scene3d>
          <a:camera prst="orthographicFront"/>
          <a:lightRig rig="flat" dir="t"/>
        </a:scene3d>
        <a:sp3d prstMaterial="plastic">
          <a:bevelT w="120900" h="88900" prst="cross"/>
          <a:bevelB w="88900" h="31750" prst="angle"/>
        </a:sp3d>
      </dgm:spPr>
      <dgm:t>
        <a:bodyPr/>
        <a:lstStyle/>
        <a:p>
          <a:r>
            <a:rPr lang="ru-RU" sz="1300" smtClean="0"/>
            <a:t>Повышение эффективности деятельности муниципальных учреждений и недопущение функционирования неэффективных или недостаточно загруженных муниципальных учреждений</a:t>
          </a:r>
          <a:endParaRPr lang="en-US" sz="1300" dirty="0"/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 custT="1"/>
      <dgm:spPr>
        <a:scene3d>
          <a:camera prst="orthographicFront"/>
          <a:lightRig rig="flat" dir="t"/>
        </a:scene3d>
        <a:sp3d prstMaterial="plastic">
          <a:bevelT w="120900" h="88900" prst="cross"/>
          <a:bevelB w="88900" h="31750" prst="angle"/>
        </a:sp3d>
      </dgm:spPr>
      <dgm:t>
        <a:bodyPr/>
        <a:lstStyle/>
        <a:p>
          <a:r>
            <a:rPr lang="ru-RU" sz="1300" smtClean="0"/>
            <a:t>Эффективное использование бюджетных средств путем обеспечения надлежащего функционирования механизма муниципальных закупок и усиления контроля в соответствии с Федеральным законом от 05.04.2013 № 44-ФЗ</a:t>
          </a:r>
          <a:endParaRPr lang="en-US" sz="1300" dirty="0"/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244CE93D-3CE9-480A-BC40-D5795AE4CC61}">
      <dgm:prSet phldrT="[Text]" custT="1"/>
      <dgm:spPr>
        <a:scene3d>
          <a:camera prst="orthographicFront"/>
          <a:lightRig rig="flat" dir="t"/>
        </a:scene3d>
        <a:sp3d prstMaterial="plastic">
          <a:bevelT w="120900" h="88900" prst="cross"/>
          <a:bevelB w="88900" h="31750" prst="angle"/>
        </a:sp3d>
      </dgm:spPr>
      <dgm:t>
        <a:bodyPr/>
        <a:lstStyle/>
        <a:p>
          <a:r>
            <a:rPr lang="ru-RU" sz="1300" dirty="0" smtClean="0"/>
            <a:t>Недопущение кредиторской задолженности по заработной плате работникам бюджетной сферы и социальным выплатам</a:t>
          </a:r>
          <a:endParaRPr lang="en-US" sz="1300" dirty="0"/>
        </a:p>
      </dgm:t>
    </dgm:pt>
    <dgm:pt modelId="{B26CFE49-55EC-4B92-8D65-F00D6B48420B}" type="parTrans" cxnId="{746C65D4-0A32-4610-8B9B-A01592BB40A3}">
      <dgm:prSet/>
      <dgm:spPr/>
      <dgm:t>
        <a:bodyPr/>
        <a:lstStyle/>
        <a:p>
          <a:endParaRPr lang="en-US"/>
        </a:p>
      </dgm:t>
    </dgm:pt>
    <dgm:pt modelId="{AA2C577D-A278-4959-857E-CDA154440386}" type="sibTrans" cxnId="{746C65D4-0A32-4610-8B9B-A01592BB40A3}">
      <dgm:prSet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>
        <a:gradFill flip="none" rotWithShape="1">
          <a:gsLst>
            <a:gs pos="0">
              <a:srgbClr val="373BCD"/>
            </a:gs>
            <a:gs pos="80000">
              <a:srgbClr val="38AFB2"/>
            </a:gs>
            <a:gs pos="100000">
              <a:srgbClr val="7166FA"/>
            </a:gs>
          </a:gsLst>
          <a:lin ang="2700000" scaled="1"/>
          <a:tileRect/>
        </a:gradFill>
        <a:scene3d>
          <a:camera prst="orthographicFront"/>
          <a:lightRig rig="flat" dir="t"/>
        </a:scene3d>
        <a:sp3d prstMaterial="plastic">
          <a:bevelT w="120900" h="88900" prst="cross"/>
          <a:bevelB w="88900" h="31750" prst="angle"/>
        </a:sp3d>
      </dgm:spPr>
      <dgm:t>
        <a:bodyPr/>
        <a:lstStyle/>
        <a:p>
          <a:r>
            <a:rPr lang="ru-RU" sz="1300" dirty="0" smtClean="0"/>
            <a:t>Концентрация бюджетных ресурсов на приоритетных направлениях в целях реализации указов Президента РФ, определяющих национальные цели развития</a:t>
          </a:r>
          <a:endParaRPr lang="en-US" sz="1300" dirty="0"/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C94B7947-85DC-4B21-BB99-DF8438356F98}" type="sibTrans" cxnId="{58AD7EEF-D408-406B-87EE-4691D4C30668}">
      <dgm:prSet/>
      <dgm:spPr>
        <a:ln>
          <a:solidFill>
            <a:srgbClr val="373BCD"/>
          </a:solidFill>
        </a:ln>
      </dgm:spPr>
      <dgm:t>
        <a:bodyPr/>
        <a:lstStyle/>
        <a:p>
          <a:endParaRPr lang="en-US"/>
        </a:p>
      </dgm:t>
    </dgm:pt>
    <dgm:pt modelId="{C68E1CB3-5532-4BA7-81C7-C2C82A864562}">
      <dgm:prSet custT="1"/>
      <dgm:spPr>
        <a:scene3d>
          <a:camera prst="orthographicFront"/>
          <a:lightRig rig="flat" dir="t"/>
        </a:scene3d>
        <a:sp3d prstMaterial="plastic">
          <a:bevelT w="120900" h="88900" prst="cross"/>
          <a:bevelB w="88900" h="31750" prst="angle"/>
        </a:sp3d>
      </dgm:spPr>
      <dgm:t>
        <a:bodyPr/>
        <a:lstStyle/>
        <a:p>
          <a:r>
            <a:rPr lang="ru-RU" sz="1300" dirty="0" smtClean="0"/>
            <a:t>Укрепление финансовой самостоятельности развитием проектов  бюджетных инициатив и народного бюджета на территории района с целью совлечения граждан в процедуру обсуждения и принятия конкретных бюджетных решений </a:t>
          </a:r>
          <a:endParaRPr lang="ru-RU" sz="1300" dirty="0"/>
        </a:p>
      </dgm:t>
    </dgm:pt>
    <dgm:pt modelId="{E7BA83C6-D4F3-4AB2-9C72-F0AE335BF3A4}" type="parTrans" cxnId="{71201651-415E-42F5-9B67-58BA3FAA89C7}">
      <dgm:prSet/>
      <dgm:spPr/>
      <dgm:t>
        <a:bodyPr/>
        <a:lstStyle/>
        <a:p>
          <a:endParaRPr lang="ru-RU"/>
        </a:p>
      </dgm:t>
    </dgm:pt>
    <dgm:pt modelId="{B2BF1FE9-5FA1-495B-9C39-7D8D3D6CE209}" type="sibTrans" cxnId="{71201651-415E-42F5-9B67-58BA3FAA89C7}">
      <dgm:prSet/>
      <dgm:spPr/>
      <dgm:t>
        <a:bodyPr/>
        <a:lstStyle/>
        <a:p>
          <a:endParaRPr lang="ru-RU"/>
        </a:p>
      </dgm:t>
    </dgm:pt>
    <dgm:pt modelId="{1E8F13C1-7BD6-4379-90DF-643F2560C4CD}" type="pres">
      <dgm:prSet presAssocID="{B9C32B05-62EA-407A-B21C-2310C79457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7B62193-5952-451C-A032-24B3B2EA3076}" type="pres">
      <dgm:prSet presAssocID="{B9C32B05-62EA-407A-B21C-2310C7945705}" presName="Name1" presStyleCnt="0"/>
      <dgm:spPr/>
      <dgm:t>
        <a:bodyPr/>
        <a:lstStyle/>
        <a:p>
          <a:endParaRPr lang="en-US"/>
        </a:p>
      </dgm:t>
    </dgm:pt>
    <dgm:pt modelId="{ACC3C5BE-DE92-4A51-9D55-C62DF2A7C110}" type="pres">
      <dgm:prSet presAssocID="{B9C32B05-62EA-407A-B21C-2310C7945705}" presName="cycle" presStyleCnt="0"/>
      <dgm:spPr/>
      <dgm:t>
        <a:bodyPr/>
        <a:lstStyle/>
        <a:p>
          <a:endParaRPr lang="en-US"/>
        </a:p>
      </dgm:t>
    </dgm:pt>
    <dgm:pt modelId="{087F8878-175B-4FF0-8F99-C36FEC8A8C64}" type="pres">
      <dgm:prSet presAssocID="{B9C32B05-62EA-407A-B21C-2310C7945705}" presName="srcNode" presStyleLbl="node1" presStyleIdx="0" presStyleCnt="6"/>
      <dgm:spPr/>
      <dgm:t>
        <a:bodyPr/>
        <a:lstStyle/>
        <a:p>
          <a:endParaRPr lang="en-US"/>
        </a:p>
      </dgm:t>
    </dgm:pt>
    <dgm:pt modelId="{03528F53-765E-4B98-B8BD-0BE89D28EBCA}" type="pres">
      <dgm:prSet presAssocID="{B9C32B05-62EA-407A-B21C-2310C7945705}" presName="conn" presStyleLbl="parChTrans1D2" presStyleIdx="0" presStyleCnt="1"/>
      <dgm:spPr/>
      <dgm:t>
        <a:bodyPr/>
        <a:lstStyle/>
        <a:p>
          <a:endParaRPr lang="en-US"/>
        </a:p>
      </dgm:t>
    </dgm:pt>
    <dgm:pt modelId="{F94C0A50-7625-413B-8873-F6B17D2D8196}" type="pres">
      <dgm:prSet presAssocID="{B9C32B05-62EA-407A-B21C-2310C7945705}" presName="extraNode" presStyleLbl="node1" presStyleIdx="0" presStyleCnt="6"/>
      <dgm:spPr/>
      <dgm:t>
        <a:bodyPr/>
        <a:lstStyle/>
        <a:p>
          <a:endParaRPr lang="en-US"/>
        </a:p>
      </dgm:t>
    </dgm:pt>
    <dgm:pt modelId="{DB878059-C75B-4C49-8714-C0546122D430}" type="pres">
      <dgm:prSet presAssocID="{B9C32B05-62EA-407A-B21C-2310C7945705}" presName="dstNode" presStyleLbl="node1" presStyleIdx="0" presStyleCnt="6"/>
      <dgm:spPr/>
      <dgm:t>
        <a:bodyPr/>
        <a:lstStyle/>
        <a:p>
          <a:endParaRPr lang="en-US"/>
        </a:p>
      </dgm:t>
    </dgm:pt>
    <dgm:pt modelId="{8473847B-306E-4182-910C-276664D54049}" type="pres">
      <dgm:prSet presAssocID="{8EA7219F-BDB2-48EB-9EEB-3133522D132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8C578-C624-4A3B-9C07-F21C65C7A545}" type="pres">
      <dgm:prSet presAssocID="{8EA7219F-BDB2-48EB-9EEB-3133522D132E}" presName="accent_1" presStyleCnt="0"/>
      <dgm:spPr/>
      <dgm:t>
        <a:bodyPr/>
        <a:lstStyle/>
        <a:p>
          <a:endParaRPr lang="ru-RU"/>
        </a:p>
      </dgm:t>
    </dgm:pt>
    <dgm:pt modelId="{0DF0FAE8-689B-452A-84A4-24307A12A54F}" type="pres">
      <dgm:prSet presAssocID="{8EA7219F-BDB2-48EB-9EEB-3133522D132E}" presName="accentRepeatNode" presStyleLbl="solidFgAcc1" presStyleIdx="0" presStyleCnt="6"/>
      <dgm:spPr>
        <a:ln>
          <a:solidFill>
            <a:srgbClr val="373BCD"/>
          </a:solidFill>
        </a:ln>
      </dgm:spPr>
      <dgm:t>
        <a:bodyPr/>
        <a:lstStyle/>
        <a:p>
          <a:endParaRPr lang="ru-RU"/>
        </a:p>
      </dgm:t>
    </dgm:pt>
    <dgm:pt modelId="{8F3A0944-0833-4AE3-B541-584BBF5AC8CD}" type="pres">
      <dgm:prSet presAssocID="{F66099B6-DBBD-4AB0-82D2-877B80F846F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71C53-9DF4-473F-B46D-5657433AA0A4}" type="pres">
      <dgm:prSet presAssocID="{F66099B6-DBBD-4AB0-82D2-877B80F846F7}" presName="accent_2" presStyleCnt="0"/>
      <dgm:spPr/>
      <dgm:t>
        <a:bodyPr/>
        <a:lstStyle/>
        <a:p>
          <a:endParaRPr lang="en-US"/>
        </a:p>
      </dgm:t>
    </dgm:pt>
    <dgm:pt modelId="{347CF1D6-54F1-4597-8009-9D2342388E1B}" type="pres">
      <dgm:prSet presAssocID="{F66099B6-DBBD-4AB0-82D2-877B80F846F7}" presName="accentRepeatNode" presStyleLbl="solidFgAcc1" presStyleIdx="1" presStyleCnt="6"/>
      <dgm:spPr/>
      <dgm:t>
        <a:bodyPr/>
        <a:lstStyle/>
        <a:p>
          <a:endParaRPr lang="en-US"/>
        </a:p>
      </dgm:t>
    </dgm:pt>
    <dgm:pt modelId="{63729E07-5E2C-4312-B070-C0FADAC3D673}" type="pres">
      <dgm:prSet presAssocID="{EE62A4F6-4AC4-435B-990E-81A71CE8CAC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76676-3D75-4EE2-BE3B-CB3EFDE7F23C}" type="pres">
      <dgm:prSet presAssocID="{EE62A4F6-4AC4-435B-990E-81A71CE8CAC7}" presName="accent_3" presStyleCnt="0"/>
      <dgm:spPr/>
      <dgm:t>
        <a:bodyPr/>
        <a:lstStyle/>
        <a:p>
          <a:endParaRPr lang="en-US"/>
        </a:p>
      </dgm:t>
    </dgm:pt>
    <dgm:pt modelId="{44975C73-AAC4-428F-9E94-FD89BF6A9C3D}" type="pres">
      <dgm:prSet presAssocID="{EE62A4F6-4AC4-435B-990E-81A71CE8CAC7}" presName="accentRepeatNode" presStyleLbl="solidFgAcc1" presStyleIdx="2" presStyleCnt="6"/>
      <dgm:spPr/>
      <dgm:t>
        <a:bodyPr/>
        <a:lstStyle/>
        <a:p>
          <a:endParaRPr lang="en-US"/>
        </a:p>
      </dgm:t>
    </dgm:pt>
    <dgm:pt modelId="{218D4F6F-B658-41A6-8CA2-04F573A0CD2C}" type="pres">
      <dgm:prSet presAssocID="{B6D9DE15-697B-42C2-B6A1-CE31260EED9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7B9BA-8BDF-4A50-8107-0BCBE98804EF}" type="pres">
      <dgm:prSet presAssocID="{B6D9DE15-697B-42C2-B6A1-CE31260EED93}" presName="accent_4" presStyleCnt="0"/>
      <dgm:spPr/>
      <dgm:t>
        <a:bodyPr/>
        <a:lstStyle/>
        <a:p>
          <a:endParaRPr lang="en-US"/>
        </a:p>
      </dgm:t>
    </dgm:pt>
    <dgm:pt modelId="{D6298742-3333-4FFF-BC71-661311F97259}" type="pres">
      <dgm:prSet presAssocID="{B6D9DE15-697B-42C2-B6A1-CE31260EED93}" presName="accentRepeatNode" presStyleLbl="solidFgAcc1" presStyleIdx="3" presStyleCnt="6"/>
      <dgm:spPr/>
      <dgm:t>
        <a:bodyPr/>
        <a:lstStyle/>
        <a:p>
          <a:endParaRPr lang="en-US"/>
        </a:p>
      </dgm:t>
    </dgm:pt>
    <dgm:pt modelId="{B7CEE193-9196-45CA-9E50-CAB6CF51D1E2}" type="pres">
      <dgm:prSet presAssocID="{244CE93D-3CE9-480A-BC40-D5795AE4CC6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D318B-9701-474F-BE46-B474A943BD26}" type="pres">
      <dgm:prSet presAssocID="{244CE93D-3CE9-480A-BC40-D5795AE4CC61}" presName="accent_5" presStyleCnt="0"/>
      <dgm:spPr/>
      <dgm:t>
        <a:bodyPr/>
        <a:lstStyle/>
        <a:p>
          <a:endParaRPr lang="en-US"/>
        </a:p>
      </dgm:t>
    </dgm:pt>
    <dgm:pt modelId="{B96E86D2-D36A-46FD-AB9C-088DC258E07E}" type="pres">
      <dgm:prSet presAssocID="{244CE93D-3CE9-480A-BC40-D5795AE4CC61}" presName="accentRepeatNode" presStyleLbl="solidFgAcc1" presStyleIdx="4" presStyleCnt="6"/>
      <dgm:spPr/>
      <dgm:t>
        <a:bodyPr/>
        <a:lstStyle/>
        <a:p>
          <a:endParaRPr lang="en-US"/>
        </a:p>
      </dgm:t>
    </dgm:pt>
    <dgm:pt modelId="{8D55A260-164F-4095-85C4-A751145528D5}" type="pres">
      <dgm:prSet presAssocID="{C68E1CB3-5532-4BA7-81C7-C2C82A86456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6BFFD-C960-41D8-82EC-A1E4433AC496}" type="pres">
      <dgm:prSet presAssocID="{C68E1CB3-5532-4BA7-81C7-C2C82A864562}" presName="accent_6" presStyleCnt="0"/>
      <dgm:spPr/>
      <dgm:t>
        <a:bodyPr/>
        <a:lstStyle/>
        <a:p>
          <a:endParaRPr lang="ru-RU"/>
        </a:p>
      </dgm:t>
    </dgm:pt>
    <dgm:pt modelId="{349E9246-FE02-4719-8239-CAAF0D4590AA}" type="pres">
      <dgm:prSet presAssocID="{C68E1CB3-5532-4BA7-81C7-C2C82A864562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9306BC83-D71F-4673-854B-8E01E65E9F48}" type="presOf" srcId="{EE62A4F6-4AC4-435B-990E-81A71CE8CAC7}" destId="{63729E07-5E2C-4312-B070-C0FADAC3D673}" srcOrd="0" destOrd="0" presId="urn:microsoft.com/office/officeart/2008/layout/VerticalCurvedList"/>
    <dgm:cxn modelId="{D285A447-A3AD-43A9-95CF-F40F4B8193EE}" type="presOf" srcId="{C94B7947-85DC-4B21-BB99-DF8438356F98}" destId="{03528F53-765E-4B98-B8BD-0BE89D28EBCA}" srcOrd="0" destOrd="0" presId="urn:microsoft.com/office/officeart/2008/layout/VerticalCurvedList"/>
    <dgm:cxn modelId="{40513FB0-F94C-499F-9A0B-9E0341D0A0C2}" srcId="{B9C32B05-62EA-407A-B21C-2310C7945705}" destId="{B6D9DE15-697B-42C2-B6A1-CE31260EED93}" srcOrd="3" destOrd="0" parTransId="{EAC9FC21-5112-4CCF-8070-06ED15ED24ED}" sibTransId="{B605B681-1ACB-4650-8600-F9223ABDDC16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71201651-415E-42F5-9B67-58BA3FAA89C7}" srcId="{B9C32B05-62EA-407A-B21C-2310C7945705}" destId="{C68E1CB3-5532-4BA7-81C7-C2C82A864562}" srcOrd="5" destOrd="0" parTransId="{E7BA83C6-D4F3-4AB2-9C72-F0AE335BF3A4}" sibTransId="{B2BF1FE9-5FA1-495B-9C39-7D8D3D6CE209}"/>
    <dgm:cxn modelId="{746C65D4-0A32-4610-8B9B-A01592BB40A3}" srcId="{B9C32B05-62EA-407A-B21C-2310C7945705}" destId="{244CE93D-3CE9-480A-BC40-D5795AE4CC61}" srcOrd="4" destOrd="0" parTransId="{B26CFE49-55EC-4B92-8D65-F00D6B48420B}" sibTransId="{AA2C577D-A278-4959-857E-CDA154440386}"/>
    <dgm:cxn modelId="{AF6F253D-2231-454E-B047-5249682589DE}" type="presOf" srcId="{C68E1CB3-5532-4BA7-81C7-C2C82A864562}" destId="{8D55A260-164F-4095-85C4-A751145528D5}" srcOrd="0" destOrd="0" presId="urn:microsoft.com/office/officeart/2008/layout/VerticalCurvedList"/>
    <dgm:cxn modelId="{CDD76E0D-DA0D-4AC7-A6FD-0EEF9A892398}" type="presOf" srcId="{244CE93D-3CE9-480A-BC40-D5795AE4CC61}" destId="{B7CEE193-9196-45CA-9E50-CAB6CF51D1E2}" srcOrd="0" destOrd="0" presId="urn:microsoft.com/office/officeart/2008/layout/VerticalCurvedList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D44C1750-B9E8-433B-B46A-85F27A7A58B7}" type="presOf" srcId="{B6D9DE15-697B-42C2-B6A1-CE31260EED93}" destId="{218D4F6F-B658-41A6-8CA2-04F573A0CD2C}" srcOrd="0" destOrd="0" presId="urn:microsoft.com/office/officeart/2008/layout/VerticalCurvedList"/>
    <dgm:cxn modelId="{A9815B53-4228-46C8-95CA-1B51D323CE8A}" type="presOf" srcId="{F66099B6-DBBD-4AB0-82D2-877B80F846F7}" destId="{8F3A0944-0833-4AE3-B541-584BBF5AC8CD}" srcOrd="0" destOrd="0" presId="urn:microsoft.com/office/officeart/2008/layout/VerticalCurvedList"/>
    <dgm:cxn modelId="{58AD7EEF-D408-406B-87EE-4691D4C30668}" srcId="{B9C32B05-62EA-407A-B21C-2310C7945705}" destId="{8EA7219F-BDB2-48EB-9EEB-3133522D132E}" srcOrd="0" destOrd="0" parTransId="{3EE8403A-CB7C-4815-85BD-AEBCAEB71B37}" sibTransId="{C94B7947-85DC-4B21-BB99-DF8438356F98}"/>
    <dgm:cxn modelId="{EAF755DF-C4AC-4147-9CE2-1DCA75279904}" type="presOf" srcId="{B9C32B05-62EA-407A-B21C-2310C7945705}" destId="{1E8F13C1-7BD6-4379-90DF-643F2560C4CD}" srcOrd="0" destOrd="0" presId="urn:microsoft.com/office/officeart/2008/layout/VerticalCurvedList"/>
    <dgm:cxn modelId="{BD4BD5DA-90AE-4754-B035-CA9A8737F82B}" type="presOf" srcId="{8EA7219F-BDB2-48EB-9EEB-3133522D132E}" destId="{8473847B-306E-4182-910C-276664D54049}" srcOrd="0" destOrd="0" presId="urn:microsoft.com/office/officeart/2008/layout/VerticalCurvedList"/>
    <dgm:cxn modelId="{02BF20B7-1078-4FB5-B296-23F7D65E6035}" type="presParOf" srcId="{1E8F13C1-7BD6-4379-90DF-643F2560C4CD}" destId="{97B62193-5952-451C-A032-24B3B2EA3076}" srcOrd="0" destOrd="0" presId="urn:microsoft.com/office/officeart/2008/layout/VerticalCurvedList"/>
    <dgm:cxn modelId="{9BB0DF92-0FC4-4B8F-B25B-2D84A05456B6}" type="presParOf" srcId="{97B62193-5952-451C-A032-24B3B2EA3076}" destId="{ACC3C5BE-DE92-4A51-9D55-C62DF2A7C110}" srcOrd="0" destOrd="0" presId="urn:microsoft.com/office/officeart/2008/layout/VerticalCurvedList"/>
    <dgm:cxn modelId="{8E583890-1B2F-48E1-AD40-9CE56E444D93}" type="presParOf" srcId="{ACC3C5BE-DE92-4A51-9D55-C62DF2A7C110}" destId="{087F8878-175B-4FF0-8F99-C36FEC8A8C64}" srcOrd="0" destOrd="0" presId="urn:microsoft.com/office/officeart/2008/layout/VerticalCurvedList"/>
    <dgm:cxn modelId="{6A4DD3EF-084D-403D-B3AB-28B493344273}" type="presParOf" srcId="{ACC3C5BE-DE92-4A51-9D55-C62DF2A7C110}" destId="{03528F53-765E-4B98-B8BD-0BE89D28EBCA}" srcOrd="1" destOrd="0" presId="urn:microsoft.com/office/officeart/2008/layout/VerticalCurvedList"/>
    <dgm:cxn modelId="{ADDB52A3-99E5-4700-94BF-77E997C0BFB5}" type="presParOf" srcId="{ACC3C5BE-DE92-4A51-9D55-C62DF2A7C110}" destId="{F94C0A50-7625-413B-8873-F6B17D2D8196}" srcOrd="2" destOrd="0" presId="urn:microsoft.com/office/officeart/2008/layout/VerticalCurvedList"/>
    <dgm:cxn modelId="{CA229D9F-183C-4202-A4FA-8060A9CC1F64}" type="presParOf" srcId="{ACC3C5BE-DE92-4A51-9D55-C62DF2A7C110}" destId="{DB878059-C75B-4C49-8714-C0546122D430}" srcOrd="3" destOrd="0" presId="urn:microsoft.com/office/officeart/2008/layout/VerticalCurvedList"/>
    <dgm:cxn modelId="{7508DE26-E93A-4AA9-A03E-D126D8DDBA38}" type="presParOf" srcId="{97B62193-5952-451C-A032-24B3B2EA3076}" destId="{8473847B-306E-4182-910C-276664D54049}" srcOrd="1" destOrd="0" presId="urn:microsoft.com/office/officeart/2008/layout/VerticalCurvedList"/>
    <dgm:cxn modelId="{F6744E8F-3523-4EE6-83BA-6F46E54061E9}" type="presParOf" srcId="{97B62193-5952-451C-A032-24B3B2EA3076}" destId="{0318C578-C624-4A3B-9C07-F21C65C7A545}" srcOrd="2" destOrd="0" presId="urn:microsoft.com/office/officeart/2008/layout/VerticalCurvedList"/>
    <dgm:cxn modelId="{BA6EFE35-53C6-4DB6-ACDC-EFCCCBC7DCEC}" type="presParOf" srcId="{0318C578-C624-4A3B-9C07-F21C65C7A545}" destId="{0DF0FAE8-689B-452A-84A4-24307A12A54F}" srcOrd="0" destOrd="0" presId="urn:microsoft.com/office/officeart/2008/layout/VerticalCurvedList"/>
    <dgm:cxn modelId="{450D63EE-01C8-4E20-9BB7-E2A8E9232DB9}" type="presParOf" srcId="{97B62193-5952-451C-A032-24B3B2EA3076}" destId="{8F3A0944-0833-4AE3-B541-584BBF5AC8CD}" srcOrd="3" destOrd="0" presId="urn:microsoft.com/office/officeart/2008/layout/VerticalCurvedList"/>
    <dgm:cxn modelId="{960F3153-5ABF-42CF-AF7B-D40DDEA983D6}" type="presParOf" srcId="{97B62193-5952-451C-A032-24B3B2EA3076}" destId="{50571C53-9DF4-473F-B46D-5657433AA0A4}" srcOrd="4" destOrd="0" presId="urn:microsoft.com/office/officeart/2008/layout/VerticalCurvedList"/>
    <dgm:cxn modelId="{C049B540-8C3B-4772-B637-CC33A47D9C00}" type="presParOf" srcId="{50571C53-9DF4-473F-B46D-5657433AA0A4}" destId="{347CF1D6-54F1-4597-8009-9D2342388E1B}" srcOrd="0" destOrd="0" presId="urn:microsoft.com/office/officeart/2008/layout/VerticalCurvedList"/>
    <dgm:cxn modelId="{0B517C5B-D9A2-4810-9754-35F4D8E861DE}" type="presParOf" srcId="{97B62193-5952-451C-A032-24B3B2EA3076}" destId="{63729E07-5E2C-4312-B070-C0FADAC3D673}" srcOrd="5" destOrd="0" presId="urn:microsoft.com/office/officeart/2008/layout/VerticalCurvedList"/>
    <dgm:cxn modelId="{971965E8-E04A-4002-832C-156AFA5DD5BC}" type="presParOf" srcId="{97B62193-5952-451C-A032-24B3B2EA3076}" destId="{C8676676-3D75-4EE2-BE3B-CB3EFDE7F23C}" srcOrd="6" destOrd="0" presId="urn:microsoft.com/office/officeart/2008/layout/VerticalCurvedList"/>
    <dgm:cxn modelId="{20F552C4-4F80-4FA8-88A3-8FD6FCBF15F7}" type="presParOf" srcId="{C8676676-3D75-4EE2-BE3B-CB3EFDE7F23C}" destId="{44975C73-AAC4-428F-9E94-FD89BF6A9C3D}" srcOrd="0" destOrd="0" presId="urn:microsoft.com/office/officeart/2008/layout/VerticalCurvedList"/>
    <dgm:cxn modelId="{97FFC341-BF21-4454-ACA4-1C840C9F6724}" type="presParOf" srcId="{97B62193-5952-451C-A032-24B3B2EA3076}" destId="{218D4F6F-B658-41A6-8CA2-04F573A0CD2C}" srcOrd="7" destOrd="0" presId="urn:microsoft.com/office/officeart/2008/layout/VerticalCurvedList"/>
    <dgm:cxn modelId="{7B063FF6-141E-4500-A8BA-7140865B97BC}" type="presParOf" srcId="{97B62193-5952-451C-A032-24B3B2EA3076}" destId="{7997B9BA-8BDF-4A50-8107-0BCBE98804EF}" srcOrd="8" destOrd="0" presId="urn:microsoft.com/office/officeart/2008/layout/VerticalCurvedList"/>
    <dgm:cxn modelId="{26B32B59-FE79-433E-ACA8-983CB50B14D6}" type="presParOf" srcId="{7997B9BA-8BDF-4A50-8107-0BCBE98804EF}" destId="{D6298742-3333-4FFF-BC71-661311F97259}" srcOrd="0" destOrd="0" presId="urn:microsoft.com/office/officeart/2008/layout/VerticalCurvedList"/>
    <dgm:cxn modelId="{CCCC5EED-A0BF-48AE-B29A-F9F069506050}" type="presParOf" srcId="{97B62193-5952-451C-A032-24B3B2EA3076}" destId="{B7CEE193-9196-45CA-9E50-CAB6CF51D1E2}" srcOrd="9" destOrd="0" presId="urn:microsoft.com/office/officeart/2008/layout/VerticalCurvedList"/>
    <dgm:cxn modelId="{3EDE8F36-4FE9-4C4C-B543-4DD7DD3F9D5A}" type="presParOf" srcId="{97B62193-5952-451C-A032-24B3B2EA3076}" destId="{CA3D318B-9701-474F-BE46-B474A943BD26}" srcOrd="10" destOrd="0" presId="urn:microsoft.com/office/officeart/2008/layout/VerticalCurvedList"/>
    <dgm:cxn modelId="{D29E38C2-8D66-4674-A765-18FDC6DF14A8}" type="presParOf" srcId="{CA3D318B-9701-474F-BE46-B474A943BD26}" destId="{B96E86D2-D36A-46FD-AB9C-088DC258E07E}" srcOrd="0" destOrd="0" presId="urn:microsoft.com/office/officeart/2008/layout/VerticalCurvedList"/>
    <dgm:cxn modelId="{00A1621D-89A6-4246-AD2A-AB784AEA98E6}" type="presParOf" srcId="{97B62193-5952-451C-A032-24B3B2EA3076}" destId="{8D55A260-164F-4095-85C4-A751145528D5}" srcOrd="11" destOrd="0" presId="urn:microsoft.com/office/officeart/2008/layout/VerticalCurvedList"/>
    <dgm:cxn modelId="{8A569258-8F8F-4C35-BC4E-32F3814820EE}" type="presParOf" srcId="{97B62193-5952-451C-A032-24B3B2EA3076}" destId="{1416BFFD-C960-41D8-82EC-A1E4433AC496}" srcOrd="12" destOrd="0" presId="urn:microsoft.com/office/officeart/2008/layout/VerticalCurvedList"/>
    <dgm:cxn modelId="{E14E14AA-4914-48B7-87AE-1077988064F6}" type="presParOf" srcId="{1416BFFD-C960-41D8-82EC-A1E4433AC496}" destId="{349E9246-FE02-4719-8239-CAAF0D4590AA}" srcOrd="0" destOrd="0" presId="urn:microsoft.com/office/officeart/2008/layout/VerticalCurvedList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A353B-D4E9-4939-A06C-63E19C51DF6D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839A5-D9B7-4853-B65E-3439D926F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839A5-D9B7-4853-B65E-3439D926F42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3B62-70EC-4264-98B5-D4145F188E12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834-8BF1-48E7-87B8-7AD9EAB307E9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E56C-4669-4CB1-8CEC-8CBCD70BF958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FE92-2261-477A-816C-75DFCA1D0C04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139A-65F0-494C-A62B-7E74E4831C35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8097-B30F-4215-9E0C-166E6321693A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AE4B-1944-47C3-A3AB-082BD3BD2B7A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BCB6-1F3B-4759-945B-657B548F56BC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8BB0-8C84-4571-A8C3-725A537992BD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F91-6AC5-425D-B6A9-47098D16C217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4847-1DA6-480C-BBC3-678DB25CA471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93420-8833-43BA-88EE-9F1932890E02}" type="datetime1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6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9;&#1072;&#1082;&#1084;&#1072;&#1088;&#1089;&#1082;&#1080;&#1081;&#1088;&#1072;&#1081;&#1086;&#1085;.&#1088;&#1092;/Pages.aspx?id=36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n-sk56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2620352_13-phonoteka_org-p-finansovaya-gramotnost-art-krasivo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7143750" cy="5524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071802" y="428604"/>
            <a:ext cx="57504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Бюджет для граждан</a:t>
            </a:r>
            <a:endParaRPr lang="ru-RU" sz="4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1871" y="4500570"/>
            <a:ext cx="824212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 решению Совета депутатов 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 22.12.2021 № 66 «О районном бюджете 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2022 год и плановый период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2023 и 2024 годов»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характеристики бюджета</a:t>
            </a:r>
            <a:b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(тыс. рублей)</a:t>
            </a:r>
            <a:endParaRPr lang="ru-RU" alt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1214422"/>
          <a:ext cx="8215370" cy="2484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17759"/>
                <a:gridCol w="1568389"/>
                <a:gridCol w="1269648"/>
                <a:gridCol w="1269648"/>
                <a:gridCol w="1269648"/>
                <a:gridCol w="11202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</a:p>
                    <a:p>
                      <a:pPr algn="ctr"/>
                      <a:r>
                        <a:rPr lang="ru-RU" sz="1200" dirty="0" smtClean="0"/>
                        <a:t>исполнения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 </a:t>
                      </a:r>
                      <a:r>
                        <a:rPr lang="ru-RU" sz="1200" dirty="0" smtClean="0"/>
                        <a:t> оценка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689057,6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734567,5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743595,8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686962,8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730456,0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682544,5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748461,1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743595,8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686962,8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730456,0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Дефицит (-),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профицит</a:t>
                      </a:r>
                      <a:r>
                        <a:rPr lang="ru-RU" sz="1200" baseline="0" dirty="0" smtClean="0"/>
                        <a:t> (+)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+6513,1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-13893,6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0,0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0,0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0,0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(чел.)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27961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27860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27729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27507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27373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Доходы/расходы</a:t>
                      </a:r>
                      <a:r>
                        <a:rPr lang="ru-RU" sz="1200" baseline="0" dirty="0" smtClean="0"/>
                        <a:t> на душу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24,6 / 24,4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26,4 / 26,9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26,8 / 26,8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25,0 / 25,0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26,7 / 26,7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10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14348" y="3714728"/>
          <a:ext cx="8215338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Структура доходов районного бюджета</a:t>
            </a:r>
            <a:endParaRPr lang="ru-RU" alt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oogle Shape;82;p14"/>
          <p:cNvGrpSpPr/>
          <p:nvPr/>
        </p:nvGrpSpPr>
        <p:grpSpPr>
          <a:xfrm rot="5400000" flipV="1">
            <a:off x="3817344" y="826070"/>
            <a:ext cx="1468800" cy="1674000"/>
            <a:chOff x="4634400" y="2169000"/>
            <a:chExt cx="3171600" cy="2520000"/>
          </a:xfrm>
        </p:grpSpPr>
        <p:sp>
          <p:nvSpPr>
            <p:cNvPr id="41" name="Google Shape;83;p14"/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4;p14"/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87;p14"/>
          <p:cNvSpPr txBox="1"/>
          <p:nvPr/>
        </p:nvSpPr>
        <p:spPr>
          <a:xfrm>
            <a:off x="3643306" y="1357298"/>
            <a:ext cx="18317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Неналоговые доходы</a:t>
            </a:r>
            <a:endParaRPr sz="1800" b="1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88;p14"/>
          <p:cNvSpPr txBox="1"/>
          <p:nvPr/>
        </p:nvSpPr>
        <p:spPr>
          <a:xfrm>
            <a:off x="3286116" y="2428868"/>
            <a:ext cx="2500330" cy="121444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Платежи в виде штрафных санкций, за нарушения законодательства, платежи за продажу пользование имуществом, предусмотренные федеральным и региональным законодательством</a:t>
            </a:r>
            <a:endParaRPr sz="1100" b="1"/>
          </a:p>
        </p:txBody>
      </p:sp>
      <p:grpSp>
        <p:nvGrpSpPr>
          <p:cNvPr id="4" name="Google Shape;89;p14"/>
          <p:cNvGrpSpPr/>
          <p:nvPr/>
        </p:nvGrpSpPr>
        <p:grpSpPr>
          <a:xfrm rot="5400000" flipV="1">
            <a:off x="1030593" y="826739"/>
            <a:ext cx="1469705" cy="1673567"/>
            <a:chOff x="4634400" y="2169000"/>
            <a:chExt cx="3171600" cy="2520000"/>
          </a:xfrm>
        </p:grpSpPr>
        <p:sp>
          <p:nvSpPr>
            <p:cNvPr id="48" name="Google Shape;90;p14"/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91;p14"/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94;p14"/>
          <p:cNvSpPr txBox="1"/>
          <p:nvPr/>
        </p:nvSpPr>
        <p:spPr>
          <a:xfrm>
            <a:off x="857224" y="1285860"/>
            <a:ext cx="18317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Налоговые доходы</a:t>
            </a:r>
            <a:endParaRPr sz="1800" b="1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95;p14"/>
          <p:cNvSpPr txBox="1"/>
          <p:nvPr/>
        </p:nvSpPr>
        <p:spPr>
          <a:xfrm>
            <a:off x="642910" y="2428868"/>
            <a:ext cx="2428706" cy="7143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Поступление от уплаты налогов, предусмотренных Налоговым кодексом РФ</a:t>
            </a:r>
            <a:endParaRPr sz="1400" b="1"/>
          </a:p>
        </p:txBody>
      </p:sp>
      <p:grpSp>
        <p:nvGrpSpPr>
          <p:cNvPr id="5" name="Google Shape;97;p14"/>
          <p:cNvGrpSpPr/>
          <p:nvPr/>
        </p:nvGrpSpPr>
        <p:grpSpPr>
          <a:xfrm rot="5400000" flipV="1">
            <a:off x="6674864" y="826070"/>
            <a:ext cx="1468800" cy="1674000"/>
            <a:chOff x="4634400" y="2169000"/>
            <a:chExt cx="3171600" cy="2520000"/>
          </a:xfrm>
        </p:grpSpPr>
        <p:sp>
          <p:nvSpPr>
            <p:cNvPr id="55" name="Google Shape;98;p14"/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99;p14"/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102;p14"/>
          <p:cNvSpPr txBox="1"/>
          <p:nvPr/>
        </p:nvSpPr>
        <p:spPr>
          <a:xfrm>
            <a:off x="6429388" y="1357298"/>
            <a:ext cx="19288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b="1" cap="none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Безвозмездные поступления</a:t>
            </a:r>
            <a:endParaRPr sz="1750" b="1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103;p14"/>
          <p:cNvSpPr txBox="1"/>
          <p:nvPr/>
        </p:nvSpPr>
        <p:spPr>
          <a:xfrm>
            <a:off x="6000760" y="2428868"/>
            <a:ext cx="2855729" cy="114300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2585" marR="355600" algn="ctr">
              <a:lnSpc>
                <a:spcPct val="100000"/>
              </a:lnSpc>
              <a:spcBef>
                <a:spcPts val="105"/>
              </a:spcBef>
            </a:pPr>
            <a:r>
              <a:rPr lang="ru-RU" sz="1200" b="1" spc="-120" dirty="0" smtClean="0">
                <a:solidFill>
                  <a:sysClr val="windowText" lastClr="000000"/>
                </a:solidFill>
                <a:cs typeface="Arial"/>
              </a:rPr>
              <a:t>Поступления от </a:t>
            </a:r>
            <a:r>
              <a:rPr lang="ru-RU" sz="1200" b="1" spc="-105" dirty="0" smtClean="0">
                <a:solidFill>
                  <a:sysClr val="windowText" lastClr="000000"/>
                </a:solidFill>
                <a:cs typeface="Arial"/>
              </a:rPr>
              <a:t>других б</a:t>
            </a:r>
            <a:r>
              <a:rPr lang="ru-RU" sz="1200" b="1" spc="-110" dirty="0" smtClean="0">
                <a:solidFill>
                  <a:sysClr val="windowText" lastClr="000000"/>
                </a:solidFill>
                <a:cs typeface="Arial"/>
              </a:rPr>
              <a:t>юджетов </a:t>
            </a:r>
            <a:r>
              <a:rPr lang="ru-RU" sz="1200" b="1" spc="-80" dirty="0" smtClean="0">
                <a:solidFill>
                  <a:sysClr val="windowText" lastClr="000000"/>
                </a:solidFill>
                <a:cs typeface="Arial"/>
              </a:rPr>
              <a:t> бюджетной системы Российской Федерации, предусмотренные соответствующими законами и решениями сельских поселений</a:t>
            </a:r>
            <a:endParaRPr lang="ru-RU" sz="1200" dirty="0" smtClean="0">
              <a:solidFill>
                <a:sysClr val="windowText" lastClr="000000"/>
              </a:solidFill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1778" y="3474720"/>
            <a:ext cx="2040556" cy="50006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Налоги на прибыль, доходы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00100" y="5715016"/>
            <a:ext cx="2041200" cy="70898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ts val="1000"/>
              </a:lnSpc>
            </a:pPr>
            <a:r>
              <a:rPr lang="ru-RU" sz="1050" dirty="0" smtClean="0">
                <a:solidFill>
                  <a:schemeClr val="tx1"/>
                </a:solidFill>
              </a:rPr>
              <a:t>Государственная пошлина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2800" y="4357694"/>
            <a:ext cx="2041200" cy="8070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Налоги на совокупный доход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-812028" y="4688705"/>
            <a:ext cx="3043257" cy="9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99159" y="3753253"/>
            <a:ext cx="272993" cy="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14348" y="4714884"/>
            <a:ext cx="273600" cy="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14348" y="6215082"/>
            <a:ext cx="273600" cy="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1820843" y="5179231"/>
            <a:ext cx="3072628" cy="7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571868" y="3786190"/>
            <a:ext cx="2214578" cy="7858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marR="290830" algn="ctr" defTabSz="0"/>
            <a:r>
              <a:rPr lang="ru-RU" sz="1050" spc="-55" dirty="0" smtClean="0">
                <a:solidFill>
                  <a:schemeClr val="tx1"/>
                </a:solidFill>
              </a:rPr>
              <a:t>Доходы от </a:t>
            </a:r>
            <a:r>
              <a:rPr lang="ru-RU" sz="1050" spc="-50" dirty="0" smtClean="0">
                <a:solidFill>
                  <a:schemeClr val="tx1"/>
                </a:solidFill>
              </a:rPr>
              <a:t>использования  </a:t>
            </a:r>
            <a:r>
              <a:rPr lang="ru-RU" sz="1050" spc="-60" dirty="0" smtClean="0">
                <a:solidFill>
                  <a:schemeClr val="tx1"/>
                </a:solidFill>
              </a:rPr>
              <a:t>государственного и муниципального</a:t>
            </a:r>
            <a:r>
              <a:rPr lang="ru-RU" sz="1050" spc="-130" dirty="0" smtClean="0">
                <a:solidFill>
                  <a:schemeClr val="tx1"/>
                </a:solidFill>
              </a:rPr>
              <a:t> </a:t>
            </a:r>
            <a:r>
              <a:rPr lang="ru-RU" sz="1050" spc="-55" dirty="0" smtClean="0">
                <a:solidFill>
                  <a:schemeClr val="tx1"/>
                </a:solidFill>
              </a:rPr>
              <a:t>имущества</a:t>
            </a:r>
            <a:endParaRPr lang="ru-RU" sz="10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71868" y="4643446"/>
            <a:ext cx="2214578" cy="42862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algn="ctr" defTabSz="0"/>
            <a:r>
              <a:rPr lang="ru-RU" sz="1050" dirty="0" smtClean="0">
                <a:solidFill>
                  <a:schemeClr val="tx1"/>
                </a:solidFill>
              </a:rPr>
              <a:t>Платежи при пользовании природными ресурсами</a:t>
            </a:r>
            <a:endParaRPr lang="ru-RU" sz="10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81393" y="5176848"/>
            <a:ext cx="2214578" cy="46673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defTabSz="0"/>
            <a:r>
              <a:rPr lang="ru-RU" sz="1050" dirty="0" smtClean="0">
                <a:solidFill>
                  <a:schemeClr val="tx1"/>
                </a:solidFill>
                <a:cs typeface="Times New Roman" pitchFamily="18" charset="0"/>
              </a:rPr>
              <a:t>Доходы от оказания платных услуг ( работ) и компенсации затрат государства</a:t>
            </a:r>
            <a:endParaRPr lang="ru-RU" sz="105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62346" y="6410301"/>
            <a:ext cx="2214578" cy="35719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Штрафы, санкции, возмещение ущерба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3357554" y="4000505"/>
            <a:ext cx="213419" cy="36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357554" y="4857760"/>
            <a:ext cx="213419" cy="36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357554" y="5286388"/>
            <a:ext cx="213419" cy="36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367087" y="5953125"/>
            <a:ext cx="213419" cy="36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3357554" y="6715148"/>
            <a:ext cx="213419" cy="36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16200000" flipH="1">
            <a:off x="4679157" y="4964918"/>
            <a:ext cx="2786083" cy="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357950" y="4000504"/>
            <a:ext cx="2500330" cy="50006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Дотации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357950" y="4714884"/>
            <a:ext cx="2500330" cy="50006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Субсидии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357950" y="5429264"/>
            <a:ext cx="2500330" cy="50006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Субвенции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357950" y="6000768"/>
            <a:ext cx="2500330" cy="50006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Иные межбюджетные трансферты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V="1">
            <a:off x="6062573" y="4302492"/>
            <a:ext cx="309351" cy="301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6072198" y="5000637"/>
            <a:ext cx="299726" cy="45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6054291" y="5707781"/>
            <a:ext cx="298383" cy="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6072198" y="6357958"/>
            <a:ext cx="299726" cy="45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11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71868" y="5715016"/>
            <a:ext cx="2214578" cy="64294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marR="290830" algn="ctr" defTabSz="0"/>
            <a:r>
              <a:rPr lang="ru-RU" sz="1050" spc="-55" dirty="0" smtClean="0">
                <a:solidFill>
                  <a:schemeClr val="tx1"/>
                </a:solidFill>
              </a:rPr>
              <a:t>Доходы от </a:t>
            </a:r>
            <a:r>
              <a:rPr lang="ru-RU" sz="1050" spc="-50" dirty="0" smtClean="0">
                <a:solidFill>
                  <a:schemeClr val="tx1"/>
                </a:solidFill>
              </a:rPr>
              <a:t>продажи материальных и нематериальных активов</a:t>
            </a:r>
            <a:endParaRPr lang="ru-RU" sz="105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0952" y="56549"/>
            <a:ext cx="593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Динамика поступления доходов</a:t>
            </a:r>
            <a:endParaRPr lang="ru-RU" alt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6" y="642918"/>
          <a:ext cx="8172001" cy="23285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2001"/>
                <a:gridCol w="1260000"/>
                <a:gridCol w="1260000"/>
                <a:gridCol w="1260000"/>
                <a:gridCol w="1260000"/>
                <a:gridCol w="1260000"/>
              </a:tblGrid>
              <a:tr h="6602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 marL="93565" marR="93565" marT="46785" marB="467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r>
                        <a:rPr lang="en-US" sz="1400" dirty="0" smtClean="0"/>
                        <a:t>20</a:t>
                      </a:r>
                      <a:r>
                        <a:rPr lang="ru-RU" sz="1400" dirty="0" smtClean="0"/>
                        <a:t> (исполнение)</a:t>
                      </a:r>
                      <a:endParaRPr lang="ru-RU" sz="1400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1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dirty="0" smtClean="0"/>
                        <a:t>(оценка)</a:t>
                      </a:r>
                      <a:endParaRPr lang="ru-RU" sz="1400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 </a:t>
                      </a:r>
                      <a:r>
                        <a:rPr lang="ru-RU" sz="1400" dirty="0" smtClean="0"/>
                        <a:t>(прогноз)</a:t>
                      </a:r>
                      <a:endParaRPr lang="ru-RU" sz="1400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(прогноз)</a:t>
                      </a:r>
                      <a:endParaRPr lang="ru-RU" sz="1400" dirty="0"/>
                    </a:p>
                  </a:txBody>
                  <a:tcPr marL="93565" marR="93565" marT="46785" marB="46785" anchor="ctr"/>
                </a:tc>
              </a:tr>
              <a:tr h="3794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доходы</a:t>
                      </a:r>
                      <a:endParaRPr lang="ru-RU" sz="1400" dirty="0"/>
                    </a:p>
                  </a:txBody>
                  <a:tcPr marL="93565" marR="93565" marT="46785" marB="467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165,4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179,1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172,3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181,5</a:t>
                      </a:r>
                      <a:endParaRPr lang="ru-RU" sz="1400" b="1" dirty="0" smtClean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214,0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</a:tr>
              <a:tr h="3890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 доходы</a:t>
                      </a:r>
                      <a:endParaRPr lang="ru-RU" sz="1400" dirty="0"/>
                    </a:p>
                  </a:txBody>
                  <a:tcPr marL="93565" marR="93565" marT="46785" marB="467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13,1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28,0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11,5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11,4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11,4</a:t>
                      </a:r>
                      <a:endParaRPr lang="ru-RU" sz="1400" b="1" dirty="0" smtClean="0"/>
                    </a:p>
                  </a:txBody>
                  <a:tcPr marL="93565" marR="93565" marT="46785" marB="46785" anchor="ctr"/>
                </a:tc>
              </a:tr>
              <a:tr h="3794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r>
                        <a:rPr lang="ru-RU" sz="1400" baseline="0" dirty="0" smtClean="0"/>
                        <a:t> поступления</a:t>
                      </a:r>
                      <a:endParaRPr lang="ru-RU" sz="1400" dirty="0"/>
                    </a:p>
                  </a:txBody>
                  <a:tcPr marL="93565" marR="93565" marT="46785" marB="467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510,6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527,5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559,9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494,1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505,1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</a:tr>
              <a:tr h="3794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 ДОХОДОВ:</a:t>
                      </a:r>
                      <a:endParaRPr lang="ru-RU" sz="1400" b="1" dirty="0"/>
                    </a:p>
                  </a:txBody>
                  <a:tcPr marL="93565" marR="93565" marT="46785" marB="467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689,1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734,6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743,6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687,0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730,5</a:t>
                      </a:r>
                      <a:endParaRPr lang="ru-RU" sz="1400" b="1" dirty="0"/>
                    </a:p>
                  </a:txBody>
                  <a:tcPr marL="93565" marR="93565" marT="46785" marB="46785" anchor="ctr"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12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72" y="357166"/>
            <a:ext cx="1149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млн. рублей</a:t>
            </a:r>
            <a:endParaRPr lang="ru-RU" sz="1400" b="1" dirty="0"/>
          </a:p>
        </p:txBody>
      </p:sp>
      <p:pic>
        <p:nvPicPr>
          <p:cNvPr id="14" name="Рисунок 13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000372"/>
            <a:ext cx="3297664" cy="1657975"/>
          </a:xfrm>
          <a:prstGeom prst="rect">
            <a:avLst/>
          </a:prstGeom>
        </p:spPr>
      </p:pic>
      <p:pic>
        <p:nvPicPr>
          <p:cNvPr id="15" name="Рисунок 14" descr="Рисунок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786058"/>
            <a:ext cx="3303759" cy="2188283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/>
        </p:nvGraphicFramePr>
        <p:xfrm>
          <a:off x="-214346" y="4500570"/>
          <a:ext cx="3619504" cy="210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2714612" y="4500570"/>
          <a:ext cx="3429024" cy="21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5147835" y="4510477"/>
          <a:ext cx="383381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42852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7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Динамика налоговых и неналоговых доходов  бюджета района в разрезе доходных источников</a:t>
            </a:r>
            <a:endParaRPr lang="ru-RU" altLang="ru-RU" sz="27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Grp="1"/>
          </p:cNvGraphicFramePr>
          <p:nvPr/>
        </p:nvGraphicFramePr>
        <p:xfrm>
          <a:off x="285722" y="1206607"/>
          <a:ext cx="8431790" cy="521866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96000"/>
                <a:gridCol w="891490"/>
                <a:gridCol w="886075"/>
                <a:gridCol w="886075"/>
                <a:gridCol w="886075"/>
                <a:gridCol w="886075"/>
              </a:tblGrid>
              <a:tr h="436443">
                <a:tc>
                  <a:txBody>
                    <a:bodyPr/>
                    <a:lstStyle/>
                    <a:p>
                      <a:pPr marL="7366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00" dirty="0"/>
                        <a:t>Показатель</a:t>
                      </a:r>
                      <a:endParaRPr sz="12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60" smtClean="0"/>
                        <a:t>20</a:t>
                      </a:r>
                      <a:r>
                        <a:rPr lang="ru-RU" sz="1200" spc="-60" dirty="0" smtClean="0"/>
                        <a:t>20</a:t>
                      </a:r>
                    </a:p>
                    <a:p>
                      <a:pPr marR="501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spc="-60" dirty="0" smtClean="0"/>
                        <a:t>(исполнено)</a:t>
                      </a:r>
                      <a:endParaRPr sz="12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spc="-60" dirty="0" smtClean="0"/>
                        <a:t>2021</a:t>
                      </a:r>
                      <a:r>
                        <a:rPr lang="ru-RU" sz="1200" spc="-60" baseline="0" dirty="0" smtClean="0"/>
                        <a:t>     </a:t>
                      </a:r>
                      <a:r>
                        <a:rPr lang="ru-RU" sz="1200" spc="-60" dirty="0" smtClean="0"/>
                        <a:t>(оценка)</a:t>
                      </a:r>
                      <a:endParaRPr sz="12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60" smtClean="0"/>
                        <a:t>20</a:t>
                      </a:r>
                      <a:r>
                        <a:rPr lang="ru-RU" sz="1200" spc="-60" dirty="0" smtClean="0"/>
                        <a:t>22 </a:t>
                      </a:r>
                      <a:endParaRPr sz="12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60" smtClean="0"/>
                        <a:t>202</a:t>
                      </a:r>
                      <a:r>
                        <a:rPr lang="ru-RU" sz="1200" spc="-60" dirty="0" smtClean="0"/>
                        <a:t>3</a:t>
                      </a:r>
                      <a:endParaRPr sz="12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60" smtClean="0"/>
                        <a:t>202</a:t>
                      </a:r>
                      <a:r>
                        <a:rPr lang="ru-RU" sz="1200" spc="-60" dirty="0" smtClean="0"/>
                        <a:t>4</a:t>
                      </a:r>
                      <a:endParaRPr sz="12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43180" marB="0"/>
                </a:tc>
              </a:tr>
              <a:tr h="571504">
                <a:tc>
                  <a:txBody>
                    <a:bodyPr/>
                    <a:lstStyle/>
                    <a:p>
                      <a:pPr marL="72000" marR="466725" algn="l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0" dirty="0"/>
                        <a:t>Налоговые </a:t>
                      </a:r>
                      <a:r>
                        <a:rPr sz="1200" spc="-40" dirty="0"/>
                        <a:t>и</a:t>
                      </a:r>
                      <a:r>
                        <a:rPr sz="1200" spc="-140" dirty="0"/>
                        <a:t> </a:t>
                      </a:r>
                      <a:r>
                        <a:rPr sz="1200" spc="-50" dirty="0"/>
                        <a:t>неналоговые  </a:t>
                      </a:r>
                      <a:r>
                        <a:rPr sz="1200" spc="-60" dirty="0"/>
                        <a:t>доходы, </a:t>
                      </a:r>
                      <a:r>
                        <a:rPr sz="1200" spc="-45" dirty="0"/>
                        <a:t>в </a:t>
                      </a:r>
                      <a:r>
                        <a:rPr sz="1200" spc="-40" dirty="0"/>
                        <a:t>том</a:t>
                      </a:r>
                      <a:r>
                        <a:rPr sz="1200" spc="-160" dirty="0"/>
                        <a:t> </a:t>
                      </a:r>
                      <a:r>
                        <a:rPr sz="1200" spc="-80" dirty="0"/>
                        <a:t>числе: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0480" marB="0" anchor="ctr"/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200" dirty="0" smtClean="0"/>
                        <a:t>178,5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200" dirty="0" smtClean="0"/>
                        <a:t>207,1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183,7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192,9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225,4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30480" marB="0"/>
                </a:tc>
              </a:tr>
              <a:tr h="511428">
                <a:tc>
                  <a:txBody>
                    <a:bodyPr/>
                    <a:lstStyle/>
                    <a:p>
                      <a:pPr marL="72000" algn="l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5"/>
                        <a:t>Налог </a:t>
                      </a:r>
                      <a:r>
                        <a:rPr lang="ru-RU" sz="1200" spc="-45" dirty="0" smtClean="0"/>
                        <a:t>на прибыль</a:t>
                      </a:r>
                      <a:r>
                        <a:rPr lang="ru-RU" sz="1200" spc="-45" smtClean="0"/>
                        <a:t>, доходы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6830" marB="0" anchor="ctr"/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200" dirty="0" smtClean="0"/>
                        <a:t>126,4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200" dirty="0" smtClean="0"/>
                        <a:t>141,2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200" dirty="0" smtClean="0"/>
                        <a:t>138,3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200" dirty="0" smtClean="0"/>
                        <a:t>143,3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200" dirty="0" smtClean="0"/>
                        <a:t>173,7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0480" marB="0"/>
                </a:tc>
              </a:tr>
              <a:tr h="414662">
                <a:tc>
                  <a:txBody>
                    <a:bodyPr/>
                    <a:lstStyle/>
                    <a:p>
                      <a:pPr marL="72000" algn="l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5" dirty="0"/>
                        <a:t>Налог </a:t>
                      </a:r>
                      <a:r>
                        <a:rPr sz="1200" spc="-45" dirty="0"/>
                        <a:t>совокупный</a:t>
                      </a:r>
                      <a:r>
                        <a:rPr sz="1200" spc="-114" dirty="0"/>
                        <a:t> </a:t>
                      </a:r>
                      <a:r>
                        <a:rPr sz="1200" spc="-50" dirty="0"/>
                        <a:t>доход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31,7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34,4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30,0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34,1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36,3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</a:tr>
              <a:tr h="376701">
                <a:tc>
                  <a:txBody>
                    <a:bodyPr/>
                    <a:lstStyle/>
                    <a:p>
                      <a:pPr marL="72000" algn="l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70" dirty="0"/>
                        <a:t>Государственная</a:t>
                      </a:r>
                      <a:r>
                        <a:rPr sz="1200" spc="-85" dirty="0"/>
                        <a:t> </a:t>
                      </a:r>
                      <a:r>
                        <a:rPr sz="1200" spc="-40" dirty="0"/>
                        <a:t>пошлина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6830" marB="0" anchor="ctr"/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200" dirty="0" smtClean="0"/>
                        <a:t>7,3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200" dirty="0" smtClean="0"/>
                        <a:t>3,4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200" dirty="0" smtClean="0"/>
                        <a:t>4,0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200" dirty="0" smtClean="0"/>
                        <a:t>4,0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200" dirty="0" smtClean="0"/>
                        <a:t>4,0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6830" marB="0"/>
                </a:tc>
              </a:tr>
              <a:tr h="601293">
                <a:tc>
                  <a:txBody>
                    <a:bodyPr/>
                    <a:lstStyle/>
                    <a:p>
                      <a:pPr marL="72000" marR="290830" algn="l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5" dirty="0"/>
                        <a:t>Доходы от </a:t>
                      </a:r>
                      <a:r>
                        <a:rPr sz="1200" spc="-50"/>
                        <a:t>использования  </a:t>
                      </a:r>
                      <a:r>
                        <a:rPr sz="1200" spc="-60" smtClean="0"/>
                        <a:t>государственного</a:t>
                      </a:r>
                      <a:r>
                        <a:rPr lang="ru-RU" sz="1200" spc="-60" dirty="0" smtClean="0"/>
                        <a:t> и муниципального</a:t>
                      </a:r>
                      <a:r>
                        <a:rPr sz="1200" spc="-130" smtClean="0"/>
                        <a:t> </a:t>
                      </a:r>
                      <a:r>
                        <a:rPr sz="1200" spc="-55" dirty="0"/>
                        <a:t>имущества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7,7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7,2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7,2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7,2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7,2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</a:tr>
              <a:tr h="428628">
                <a:tc>
                  <a:txBody>
                    <a:bodyPr/>
                    <a:lstStyle/>
                    <a:p>
                      <a:pPr marL="72000" algn="l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Платежи</a:t>
                      </a:r>
                      <a:r>
                        <a:rPr lang="ru-RU" sz="1200" baseline="0" dirty="0" smtClean="0"/>
                        <a:t> при пользовании природными ресурсами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0,8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2,9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2,9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2,9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2,9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</a:tr>
              <a:tr h="371335">
                <a:tc>
                  <a:txBody>
                    <a:bodyPr/>
                    <a:lstStyle/>
                    <a:p>
                      <a:pPr marL="72000" algn="l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Доходы от оказания платных услуг ( работ) и компенсации затрат государства</a:t>
                      </a:r>
                      <a:endParaRPr sz="1200" b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0,1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0,1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0,1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0,1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0,1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</a:tr>
              <a:tr h="640207">
                <a:tc>
                  <a:txBody>
                    <a:bodyPr/>
                    <a:lstStyle/>
                    <a:p>
                      <a:pPr marL="72000" marR="852169" algn="l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5" dirty="0"/>
                        <a:t>Доходы от </a:t>
                      </a:r>
                      <a:r>
                        <a:rPr sz="1200" spc="-45"/>
                        <a:t>продажи  </a:t>
                      </a:r>
                      <a:r>
                        <a:rPr sz="1200" spc="-50" smtClean="0"/>
                        <a:t>материальных</a:t>
                      </a:r>
                      <a:r>
                        <a:rPr sz="1200" spc="-114" smtClean="0"/>
                        <a:t> </a:t>
                      </a:r>
                      <a:r>
                        <a:rPr lang="ru-RU" sz="1200" spc="-114" dirty="0" smtClean="0"/>
                        <a:t> </a:t>
                      </a:r>
                      <a:r>
                        <a:rPr sz="1200" spc="-40" smtClean="0"/>
                        <a:t>и</a:t>
                      </a:r>
                      <a:endParaRPr sz="1200"/>
                    </a:p>
                    <a:p>
                      <a:pPr marL="72000" algn="l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0" dirty="0"/>
                        <a:t>нематериальных</a:t>
                      </a:r>
                      <a:r>
                        <a:rPr sz="1200" spc="-105" dirty="0"/>
                        <a:t> </a:t>
                      </a:r>
                      <a:r>
                        <a:rPr sz="1200" spc="-50" dirty="0"/>
                        <a:t>активов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2,6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14,2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1,0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1,0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1,0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</a:tr>
              <a:tr h="511403">
                <a:tc>
                  <a:txBody>
                    <a:bodyPr/>
                    <a:lstStyle/>
                    <a:p>
                      <a:pPr marL="72000" marR="827405" algn="l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kern="1200" baseline="0" dirty="0" smtClean="0"/>
                        <a:t>Штрафы, санкции, </a:t>
                      </a:r>
                    </a:p>
                    <a:p>
                      <a:pPr marL="72000" marR="827405" algn="l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kern="1200" baseline="0" dirty="0" smtClean="0"/>
                        <a:t>возмещение ущерба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1,8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3,6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0,2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0,2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0,2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</a:tr>
              <a:tr h="312572">
                <a:tc>
                  <a:txBody>
                    <a:bodyPr/>
                    <a:lstStyle/>
                    <a:p>
                      <a:pPr marL="72000" algn="l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45" smtClean="0"/>
                        <a:t>Прочие</a:t>
                      </a:r>
                      <a:r>
                        <a:rPr lang="ru-RU" sz="1200" spc="-45" dirty="0" smtClean="0"/>
                        <a:t> </a:t>
                      </a:r>
                      <a:r>
                        <a:rPr sz="1200" spc="-50" smtClean="0"/>
                        <a:t>неналоговые</a:t>
                      </a:r>
                      <a:r>
                        <a:rPr sz="1200" spc="-135" smtClean="0"/>
                        <a:t> </a:t>
                      </a:r>
                      <a:r>
                        <a:rPr sz="1200" spc="-50" dirty="0"/>
                        <a:t>доходы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 anchor="ctr"/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0,1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-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-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-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200" dirty="0" smtClean="0"/>
                        <a:t>-</a:t>
                      </a:r>
                      <a:endParaRPr sz="1200" b="1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37465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8148" y="857232"/>
            <a:ext cx="1009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млн. рублей</a:t>
            </a:r>
            <a:endParaRPr lang="ru-RU" sz="12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13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357166"/>
            <a:ext cx="63528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7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Безвозмездные поступления в бюджет</a:t>
            </a:r>
            <a:endParaRPr lang="ru-RU" altLang="ru-RU" sz="27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14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8082" y="1000108"/>
            <a:ext cx="143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млн. рублей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71472" y="1397000"/>
          <a:ext cx="8143932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object 19"/>
          <p:cNvGrpSpPr/>
          <p:nvPr/>
        </p:nvGrpSpPr>
        <p:grpSpPr>
          <a:xfrm>
            <a:off x="7845488" y="4416488"/>
            <a:ext cx="1245235" cy="884555"/>
            <a:chOff x="7845488" y="4416488"/>
            <a:chExt cx="1245235" cy="884555"/>
          </a:xfrm>
          <a:solidFill>
            <a:srgbClr val="48D1CC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49" name="object 20"/>
            <p:cNvSpPr/>
            <p:nvPr/>
          </p:nvSpPr>
          <p:spPr>
            <a:xfrm>
              <a:off x="7858506" y="4429506"/>
              <a:ext cx="1219200" cy="858519"/>
            </a:xfrm>
            <a:custGeom>
              <a:avLst/>
              <a:gdLst/>
              <a:ahLst/>
              <a:cxnLst/>
              <a:rect l="l" t="t" r="r" b="b"/>
              <a:pathLst>
                <a:path w="1219200" h="858520">
                  <a:moveTo>
                    <a:pt x="1076198" y="0"/>
                  </a:moveTo>
                  <a:lnTo>
                    <a:pt x="143001" y="0"/>
                  </a:lnTo>
                  <a:lnTo>
                    <a:pt x="97796" y="7288"/>
                  </a:lnTo>
                  <a:lnTo>
                    <a:pt x="58539" y="27586"/>
                  </a:lnTo>
                  <a:lnTo>
                    <a:pt x="27586" y="58539"/>
                  </a:lnTo>
                  <a:lnTo>
                    <a:pt x="7288" y="97796"/>
                  </a:lnTo>
                  <a:lnTo>
                    <a:pt x="0" y="143002"/>
                  </a:lnTo>
                  <a:lnTo>
                    <a:pt x="0" y="715010"/>
                  </a:lnTo>
                  <a:lnTo>
                    <a:pt x="7288" y="760215"/>
                  </a:lnTo>
                  <a:lnTo>
                    <a:pt x="27586" y="799472"/>
                  </a:lnTo>
                  <a:lnTo>
                    <a:pt x="58539" y="830425"/>
                  </a:lnTo>
                  <a:lnTo>
                    <a:pt x="97796" y="850723"/>
                  </a:lnTo>
                  <a:lnTo>
                    <a:pt x="143001" y="858012"/>
                  </a:lnTo>
                  <a:lnTo>
                    <a:pt x="1076198" y="858012"/>
                  </a:lnTo>
                  <a:lnTo>
                    <a:pt x="1121403" y="850723"/>
                  </a:lnTo>
                  <a:lnTo>
                    <a:pt x="1160660" y="830425"/>
                  </a:lnTo>
                  <a:lnTo>
                    <a:pt x="1191613" y="799472"/>
                  </a:lnTo>
                  <a:lnTo>
                    <a:pt x="1211911" y="760215"/>
                  </a:lnTo>
                  <a:lnTo>
                    <a:pt x="1219200" y="715010"/>
                  </a:lnTo>
                  <a:lnTo>
                    <a:pt x="1219200" y="143002"/>
                  </a:lnTo>
                  <a:lnTo>
                    <a:pt x="1211911" y="97796"/>
                  </a:lnTo>
                  <a:lnTo>
                    <a:pt x="1191613" y="58539"/>
                  </a:lnTo>
                  <a:lnTo>
                    <a:pt x="1160660" y="27586"/>
                  </a:lnTo>
                  <a:lnTo>
                    <a:pt x="1121403" y="7288"/>
                  </a:lnTo>
                  <a:lnTo>
                    <a:pt x="1076198" y="0"/>
                  </a:lnTo>
                  <a:close/>
                </a:path>
              </a:pathLst>
            </a:custGeom>
            <a:grpFill/>
            <a:ln>
              <a:solidFill>
                <a:srgbClr val="1E9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1"/>
            <p:cNvSpPr/>
            <p:nvPr/>
          </p:nvSpPr>
          <p:spPr>
            <a:xfrm>
              <a:off x="7858506" y="4429506"/>
              <a:ext cx="1219200" cy="858519"/>
            </a:xfrm>
            <a:custGeom>
              <a:avLst/>
              <a:gdLst/>
              <a:ahLst/>
              <a:cxnLst/>
              <a:rect l="l" t="t" r="r" b="b"/>
              <a:pathLst>
                <a:path w="1219200" h="858520">
                  <a:moveTo>
                    <a:pt x="0" y="143002"/>
                  </a:moveTo>
                  <a:lnTo>
                    <a:pt x="7288" y="97796"/>
                  </a:lnTo>
                  <a:lnTo>
                    <a:pt x="27586" y="58539"/>
                  </a:lnTo>
                  <a:lnTo>
                    <a:pt x="58539" y="27586"/>
                  </a:lnTo>
                  <a:lnTo>
                    <a:pt x="97796" y="7288"/>
                  </a:lnTo>
                  <a:lnTo>
                    <a:pt x="143001" y="0"/>
                  </a:lnTo>
                  <a:lnTo>
                    <a:pt x="1076198" y="0"/>
                  </a:lnTo>
                  <a:lnTo>
                    <a:pt x="1121403" y="7288"/>
                  </a:lnTo>
                  <a:lnTo>
                    <a:pt x="1160660" y="27586"/>
                  </a:lnTo>
                  <a:lnTo>
                    <a:pt x="1191613" y="58539"/>
                  </a:lnTo>
                  <a:lnTo>
                    <a:pt x="1211911" y="97796"/>
                  </a:lnTo>
                  <a:lnTo>
                    <a:pt x="1219200" y="143002"/>
                  </a:lnTo>
                  <a:lnTo>
                    <a:pt x="1219200" y="715010"/>
                  </a:lnTo>
                  <a:lnTo>
                    <a:pt x="1211911" y="760215"/>
                  </a:lnTo>
                  <a:lnTo>
                    <a:pt x="1191613" y="799472"/>
                  </a:lnTo>
                  <a:lnTo>
                    <a:pt x="1160660" y="830425"/>
                  </a:lnTo>
                  <a:lnTo>
                    <a:pt x="1121403" y="850723"/>
                  </a:lnTo>
                  <a:lnTo>
                    <a:pt x="1076198" y="858012"/>
                  </a:lnTo>
                  <a:lnTo>
                    <a:pt x="143001" y="858012"/>
                  </a:lnTo>
                  <a:lnTo>
                    <a:pt x="97796" y="850723"/>
                  </a:lnTo>
                  <a:lnTo>
                    <a:pt x="58539" y="830425"/>
                  </a:lnTo>
                  <a:lnTo>
                    <a:pt x="27586" y="799472"/>
                  </a:lnTo>
                  <a:lnTo>
                    <a:pt x="7288" y="760215"/>
                  </a:lnTo>
                  <a:lnTo>
                    <a:pt x="0" y="715010"/>
                  </a:lnTo>
                  <a:lnTo>
                    <a:pt x="0" y="143002"/>
                  </a:lnTo>
                  <a:close/>
                </a:path>
              </a:pathLst>
            </a:custGeom>
            <a:grpFill/>
            <a:ln w="25908">
              <a:solidFill>
                <a:srgbClr val="1E9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3"/>
          <p:cNvGrpSpPr/>
          <p:nvPr/>
        </p:nvGrpSpPr>
        <p:grpSpPr>
          <a:xfrm>
            <a:off x="131000" y="3844988"/>
            <a:ext cx="8883650" cy="384175"/>
            <a:chOff x="131000" y="3844988"/>
            <a:chExt cx="8883650" cy="384175"/>
          </a:xfrm>
          <a:solidFill>
            <a:srgbClr val="A1D6E2"/>
          </a:solidFill>
          <a:effectLst/>
        </p:grpSpPr>
        <p:sp>
          <p:nvSpPr>
            <p:cNvPr id="46" name="object 4"/>
            <p:cNvSpPr/>
            <p:nvPr/>
          </p:nvSpPr>
          <p:spPr>
            <a:xfrm>
              <a:off x="144017" y="3858006"/>
              <a:ext cx="8857615" cy="358140"/>
            </a:xfrm>
            <a:custGeom>
              <a:avLst/>
              <a:gdLst/>
              <a:ahLst/>
              <a:cxnLst/>
              <a:rect l="l" t="t" r="r" b="b"/>
              <a:pathLst>
                <a:path w="8857615" h="358139">
                  <a:moveTo>
                    <a:pt x="8797798" y="0"/>
                  </a:moveTo>
                  <a:lnTo>
                    <a:pt x="59689" y="0"/>
                  </a:lnTo>
                  <a:lnTo>
                    <a:pt x="36454" y="4683"/>
                  </a:lnTo>
                  <a:lnTo>
                    <a:pt x="17481" y="17462"/>
                  </a:lnTo>
                  <a:lnTo>
                    <a:pt x="4690" y="36433"/>
                  </a:lnTo>
                  <a:lnTo>
                    <a:pt x="0" y="59690"/>
                  </a:lnTo>
                  <a:lnTo>
                    <a:pt x="0" y="298450"/>
                  </a:lnTo>
                  <a:lnTo>
                    <a:pt x="4690" y="321706"/>
                  </a:lnTo>
                  <a:lnTo>
                    <a:pt x="17481" y="340677"/>
                  </a:lnTo>
                  <a:lnTo>
                    <a:pt x="36454" y="353456"/>
                  </a:lnTo>
                  <a:lnTo>
                    <a:pt x="59689" y="358140"/>
                  </a:lnTo>
                  <a:lnTo>
                    <a:pt x="8797798" y="358140"/>
                  </a:lnTo>
                  <a:lnTo>
                    <a:pt x="8821054" y="353456"/>
                  </a:lnTo>
                  <a:lnTo>
                    <a:pt x="8840025" y="340677"/>
                  </a:lnTo>
                  <a:lnTo>
                    <a:pt x="8852804" y="321706"/>
                  </a:lnTo>
                  <a:lnTo>
                    <a:pt x="8857488" y="298450"/>
                  </a:lnTo>
                  <a:lnTo>
                    <a:pt x="8857488" y="59690"/>
                  </a:lnTo>
                  <a:lnTo>
                    <a:pt x="8852804" y="36433"/>
                  </a:lnTo>
                  <a:lnTo>
                    <a:pt x="8840025" y="17462"/>
                  </a:lnTo>
                  <a:lnTo>
                    <a:pt x="8821054" y="4683"/>
                  </a:lnTo>
                  <a:lnTo>
                    <a:pt x="8797798" y="0"/>
                  </a:ln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"/>
            <p:cNvSpPr/>
            <p:nvPr/>
          </p:nvSpPr>
          <p:spPr>
            <a:xfrm>
              <a:off x="144017" y="3858006"/>
              <a:ext cx="8857615" cy="358140"/>
            </a:xfrm>
            <a:custGeom>
              <a:avLst/>
              <a:gdLst/>
              <a:ahLst/>
              <a:cxnLst/>
              <a:rect l="l" t="t" r="r" b="b"/>
              <a:pathLst>
                <a:path w="8857615" h="358139">
                  <a:moveTo>
                    <a:pt x="0" y="59690"/>
                  </a:moveTo>
                  <a:lnTo>
                    <a:pt x="4690" y="36433"/>
                  </a:lnTo>
                  <a:lnTo>
                    <a:pt x="17481" y="17462"/>
                  </a:lnTo>
                  <a:lnTo>
                    <a:pt x="36454" y="4683"/>
                  </a:lnTo>
                  <a:lnTo>
                    <a:pt x="59689" y="0"/>
                  </a:lnTo>
                  <a:lnTo>
                    <a:pt x="8797798" y="0"/>
                  </a:lnTo>
                  <a:lnTo>
                    <a:pt x="8821054" y="4683"/>
                  </a:lnTo>
                  <a:lnTo>
                    <a:pt x="8840025" y="17462"/>
                  </a:lnTo>
                  <a:lnTo>
                    <a:pt x="8852804" y="36433"/>
                  </a:lnTo>
                  <a:lnTo>
                    <a:pt x="8857488" y="59690"/>
                  </a:lnTo>
                  <a:lnTo>
                    <a:pt x="8857488" y="298450"/>
                  </a:lnTo>
                  <a:lnTo>
                    <a:pt x="8852804" y="321706"/>
                  </a:lnTo>
                  <a:lnTo>
                    <a:pt x="8840025" y="340677"/>
                  </a:lnTo>
                  <a:lnTo>
                    <a:pt x="8821054" y="353456"/>
                  </a:lnTo>
                  <a:lnTo>
                    <a:pt x="8797798" y="358140"/>
                  </a:lnTo>
                  <a:lnTo>
                    <a:pt x="59689" y="358140"/>
                  </a:lnTo>
                  <a:lnTo>
                    <a:pt x="36454" y="353456"/>
                  </a:lnTo>
                  <a:lnTo>
                    <a:pt x="17481" y="340677"/>
                  </a:lnTo>
                  <a:lnTo>
                    <a:pt x="4690" y="321706"/>
                  </a:lnTo>
                  <a:lnTo>
                    <a:pt x="0" y="298450"/>
                  </a:lnTo>
                  <a:lnTo>
                    <a:pt x="0" y="59690"/>
                  </a:lnTo>
                  <a:close/>
                </a:path>
              </a:pathLst>
            </a:custGeom>
            <a:grpFill/>
            <a:ln w="25908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000232" y="285728"/>
            <a:ext cx="557216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районного бюджета</a:t>
            </a:r>
            <a:endParaRPr lang="ru-RU" alt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868" y="838299"/>
            <a:ext cx="8579485" cy="33413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327275" marR="177800" indent="-2315210" algn="just">
              <a:lnSpc>
                <a:spcPct val="119800"/>
              </a:lnSpc>
              <a:spcBef>
                <a:spcPts val="160"/>
              </a:spcBef>
            </a:pPr>
            <a:r>
              <a:rPr sz="1800" b="1" spc="-20" dirty="0">
                <a:latin typeface="Times New Roman"/>
                <a:cs typeface="Times New Roman"/>
              </a:rPr>
              <a:t>Расходы бюджета </a:t>
            </a:r>
            <a:r>
              <a:rPr sz="1800" b="1">
                <a:latin typeface="Times New Roman"/>
                <a:cs typeface="Times New Roman"/>
              </a:rPr>
              <a:t>- </a:t>
            </a:r>
            <a:r>
              <a:rPr lang="ru-RU" sz="1600" spc="-5" dirty="0" smtClean="0">
                <a:latin typeface="Times New Roman"/>
                <a:cs typeface="Times New Roman"/>
              </a:rPr>
              <a:t>денежные </a:t>
            </a:r>
            <a:r>
              <a:rPr lang="ru-RU" sz="1600" spc="-10" dirty="0" smtClean="0">
                <a:latin typeface="Times New Roman"/>
                <a:cs typeface="Times New Roman"/>
              </a:rPr>
              <a:t>средства, </a:t>
            </a:r>
            <a:r>
              <a:rPr sz="1600" spc="-15" smtClean="0">
                <a:latin typeface="Times New Roman"/>
                <a:cs typeface="Times New Roman"/>
              </a:rPr>
              <a:t>выплачиваемые </a:t>
            </a:r>
            <a:r>
              <a:rPr sz="1600" spc="-5">
                <a:latin typeface="Times New Roman"/>
                <a:cs typeface="Times New Roman"/>
              </a:rPr>
              <a:t>из </a:t>
            </a:r>
            <a:r>
              <a:rPr sz="1600" spc="-15" smtClean="0">
                <a:latin typeface="Times New Roman"/>
                <a:cs typeface="Times New Roman"/>
              </a:rPr>
              <a:t>бюджета</a:t>
            </a:r>
            <a:r>
              <a:rPr sz="1600" spc="-10" smtClean="0">
                <a:latin typeface="Times New Roman"/>
                <a:cs typeface="Times New Roman"/>
              </a:rPr>
              <a:t>, </a:t>
            </a:r>
            <a:r>
              <a:rPr sz="1600" spc="-5" dirty="0">
                <a:latin typeface="Times New Roman"/>
                <a:cs typeface="Times New Roman"/>
              </a:rPr>
              <a:t>за </a:t>
            </a:r>
            <a:r>
              <a:rPr sz="1600" spc="-15" dirty="0">
                <a:latin typeface="Times New Roman"/>
                <a:cs typeface="Times New Roman"/>
              </a:rPr>
              <a:t>исключением </a:t>
            </a:r>
            <a:r>
              <a:rPr sz="1600" spc="-5" dirty="0">
                <a:latin typeface="Times New Roman"/>
                <a:cs typeface="Times New Roman"/>
              </a:rPr>
              <a:t>средств,  </a:t>
            </a:r>
            <a:r>
              <a:rPr sz="1600" spc="-15" dirty="0">
                <a:latin typeface="Times New Roman"/>
                <a:cs typeface="Times New Roman"/>
              </a:rPr>
              <a:t>являющихся источниками </a:t>
            </a:r>
            <a:r>
              <a:rPr sz="1600" dirty="0">
                <a:latin typeface="Times New Roman"/>
                <a:cs typeface="Times New Roman"/>
              </a:rPr>
              <a:t>дефицита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бюджета.</a:t>
            </a:r>
            <a:endParaRPr sz="1600">
              <a:latin typeface="Times New Roman"/>
              <a:cs typeface="Times New Roman"/>
            </a:endParaRPr>
          </a:p>
          <a:p>
            <a:pPr marL="93345" marR="5080" indent="-56515" algn="just">
              <a:lnSpc>
                <a:spcPct val="100000"/>
              </a:lnSpc>
              <a:spcBef>
                <a:spcPts val="420"/>
              </a:spcBef>
            </a:pPr>
            <a:r>
              <a:rPr sz="1800" b="1" spc="-10" dirty="0">
                <a:latin typeface="Times New Roman"/>
                <a:cs typeface="Times New Roman"/>
              </a:rPr>
              <a:t>Формирование </a:t>
            </a:r>
            <a:r>
              <a:rPr sz="1800" b="1" spc="-30" dirty="0">
                <a:latin typeface="Times New Roman"/>
                <a:cs typeface="Times New Roman"/>
              </a:rPr>
              <a:t>расходов </a:t>
            </a:r>
            <a:r>
              <a:rPr sz="1600" dirty="0">
                <a:latin typeface="Times New Roman"/>
                <a:cs typeface="Times New Roman"/>
              </a:rPr>
              <a:t>осуществляется </a:t>
            </a:r>
            <a:r>
              <a:rPr sz="1600" spc="-5" dirty="0">
                <a:latin typeface="Times New Roman"/>
                <a:cs typeface="Times New Roman"/>
              </a:rPr>
              <a:t>в соответствии с </a:t>
            </a:r>
            <a:r>
              <a:rPr sz="1600" spc="-15" dirty="0">
                <a:latin typeface="Times New Roman"/>
                <a:cs typeface="Times New Roman"/>
              </a:rPr>
              <a:t>расходными </a:t>
            </a:r>
            <a:r>
              <a:rPr sz="1600" spc="-10" dirty="0">
                <a:latin typeface="Times New Roman"/>
                <a:cs typeface="Times New Roman"/>
              </a:rPr>
              <a:t>обязательствами,  обусловленными </a:t>
            </a:r>
            <a:r>
              <a:rPr sz="1600" spc="-5" dirty="0">
                <a:latin typeface="Times New Roman"/>
                <a:cs typeface="Times New Roman"/>
              </a:rPr>
              <a:t>установленным </a:t>
            </a:r>
            <a:r>
              <a:rPr sz="1600" spc="-15" dirty="0">
                <a:latin typeface="Times New Roman"/>
                <a:cs typeface="Times New Roman"/>
              </a:rPr>
              <a:t>законодательством </a:t>
            </a:r>
            <a:r>
              <a:rPr sz="1600" spc="-5" dirty="0">
                <a:latin typeface="Times New Roman"/>
                <a:cs typeface="Times New Roman"/>
              </a:rPr>
              <a:t>разграничением </a:t>
            </a:r>
            <a:r>
              <a:rPr sz="1600" spc="-15" dirty="0">
                <a:latin typeface="Times New Roman"/>
                <a:cs typeface="Times New Roman"/>
              </a:rPr>
              <a:t>полномочий, </a:t>
            </a:r>
            <a:r>
              <a:rPr sz="1600" spc="-5" dirty="0">
                <a:latin typeface="Times New Roman"/>
                <a:cs typeface="Times New Roman"/>
              </a:rPr>
              <a:t>исполнение  </a:t>
            </a:r>
            <a:r>
              <a:rPr sz="1600" spc="-25" dirty="0">
                <a:latin typeface="Times New Roman"/>
                <a:cs typeface="Times New Roman"/>
              </a:rPr>
              <a:t>которых </a:t>
            </a:r>
            <a:r>
              <a:rPr sz="1600" spc="-10" dirty="0">
                <a:latin typeface="Times New Roman"/>
                <a:cs typeface="Times New Roman"/>
              </a:rPr>
              <a:t>должно </a:t>
            </a:r>
            <a:r>
              <a:rPr sz="1600" spc="-15" dirty="0">
                <a:latin typeface="Times New Roman"/>
                <a:cs typeface="Times New Roman"/>
              </a:rPr>
              <a:t>происходить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spc="-15" dirty="0">
                <a:latin typeface="Times New Roman"/>
                <a:cs typeface="Times New Roman"/>
              </a:rPr>
              <a:t>очередном </a:t>
            </a:r>
            <a:r>
              <a:rPr sz="1600" spc="-10" dirty="0">
                <a:latin typeface="Times New Roman"/>
                <a:cs typeface="Times New Roman"/>
              </a:rPr>
              <a:t>финансовом </a:t>
            </a:r>
            <a:r>
              <a:rPr sz="1600" spc="-25" dirty="0">
                <a:latin typeface="Times New Roman"/>
                <a:cs typeface="Times New Roman"/>
              </a:rPr>
              <a:t>году </a:t>
            </a:r>
            <a:r>
              <a:rPr sz="1600" dirty="0">
                <a:latin typeface="Times New Roman"/>
                <a:cs typeface="Times New Roman"/>
              </a:rPr>
              <a:t>за </a:t>
            </a:r>
            <a:r>
              <a:rPr sz="1600" spc="-15" dirty="0">
                <a:latin typeface="Times New Roman"/>
                <a:cs typeface="Times New Roman"/>
              </a:rPr>
              <a:t>счет </a:t>
            </a:r>
            <a:r>
              <a:rPr sz="1600" spc="-5" dirty="0">
                <a:latin typeface="Times New Roman"/>
                <a:cs typeface="Times New Roman"/>
              </a:rPr>
              <a:t>средств </a:t>
            </a:r>
            <a:r>
              <a:rPr sz="1600" spc="-10" dirty="0">
                <a:latin typeface="Times New Roman"/>
                <a:cs typeface="Times New Roman"/>
              </a:rPr>
              <a:t>соответствующих  </a:t>
            </a:r>
            <a:r>
              <a:rPr sz="1600" spc="-20" dirty="0">
                <a:latin typeface="Times New Roman"/>
                <a:cs typeface="Times New Roman"/>
              </a:rPr>
              <a:t>бюджетов.</a:t>
            </a:r>
            <a:endParaRPr sz="1600">
              <a:latin typeface="Times New Roman"/>
              <a:cs typeface="Times New Roman"/>
            </a:endParaRPr>
          </a:p>
          <a:p>
            <a:pPr marL="207645" algn="just">
              <a:lnSpc>
                <a:spcPct val="100000"/>
              </a:lnSpc>
              <a:spcBef>
                <a:spcPts val="434"/>
              </a:spcBef>
            </a:pPr>
            <a:r>
              <a:rPr sz="1800" b="1" spc="-5" dirty="0">
                <a:latin typeface="Times New Roman"/>
                <a:cs typeface="Times New Roman"/>
              </a:rPr>
              <a:t>Принципы </a:t>
            </a:r>
            <a:r>
              <a:rPr sz="1800" b="1" spc="-15" dirty="0">
                <a:latin typeface="Times New Roman"/>
                <a:cs typeface="Times New Roman"/>
              </a:rPr>
              <a:t>формирования </a:t>
            </a:r>
            <a:r>
              <a:rPr sz="1800" b="1" spc="-30" dirty="0">
                <a:latin typeface="Times New Roman"/>
                <a:cs typeface="Times New Roman"/>
              </a:rPr>
              <a:t>расходов</a:t>
            </a:r>
            <a:r>
              <a:rPr sz="1800" b="1" spc="9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бюджета:</a:t>
            </a:r>
            <a:endParaRPr sz="1800">
              <a:latin typeface="Times New Roman"/>
              <a:cs typeface="Times New Roman"/>
            </a:endParaRPr>
          </a:p>
          <a:p>
            <a:pPr marL="494030" indent="-287020">
              <a:lnSpc>
                <a:spcPct val="100000"/>
              </a:lnSpc>
              <a:spcBef>
                <a:spcPts val="355"/>
              </a:spcBef>
              <a:buFont typeface="Wingdings"/>
              <a:buChar char=""/>
              <a:tabLst>
                <a:tab pos="494030" algn="l"/>
                <a:tab pos="494665" algn="l"/>
              </a:tabLst>
            </a:pP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разделам;</a:t>
            </a:r>
            <a:endParaRPr sz="1400">
              <a:latin typeface="Times New Roman"/>
              <a:cs typeface="Times New Roman"/>
            </a:endParaRPr>
          </a:p>
          <a:p>
            <a:pPr marL="494030" indent="-287020">
              <a:lnSpc>
                <a:spcPct val="100000"/>
              </a:lnSpc>
              <a:spcBef>
                <a:spcPts val="335"/>
              </a:spcBef>
              <a:buFont typeface="Wingdings"/>
              <a:buChar char=""/>
              <a:tabLst>
                <a:tab pos="494030" algn="l"/>
                <a:tab pos="494665" algn="l"/>
              </a:tabLst>
            </a:pP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ведомствам;</a:t>
            </a:r>
            <a:endParaRPr sz="1400">
              <a:latin typeface="Times New Roman"/>
              <a:cs typeface="Times New Roman"/>
            </a:endParaRPr>
          </a:p>
          <a:p>
            <a:pPr marL="494030" indent="-287020">
              <a:lnSpc>
                <a:spcPct val="100000"/>
              </a:lnSpc>
              <a:spcBef>
                <a:spcPts val="335"/>
              </a:spcBef>
              <a:buFont typeface="Wingdings"/>
              <a:buChar char=""/>
              <a:tabLst>
                <a:tab pos="494030" algn="l"/>
                <a:tab pos="494665" algn="l"/>
              </a:tabLst>
            </a:pPr>
            <a:r>
              <a:rPr sz="1400" dirty="0">
                <a:latin typeface="Times New Roman"/>
                <a:cs typeface="Times New Roman"/>
              </a:rPr>
              <a:t>по муниципальным программам </a:t>
            </a:r>
            <a:r>
              <a:rPr sz="1400" spc="-10" dirty="0">
                <a:latin typeface="Times New Roman"/>
                <a:cs typeface="Times New Roman"/>
              </a:rPr>
              <a:t>Сакмарского </a:t>
            </a:r>
            <a:r>
              <a:rPr sz="1400" spc="-5" dirty="0">
                <a:latin typeface="Times New Roman"/>
                <a:cs typeface="Times New Roman"/>
              </a:rPr>
              <a:t>муниципального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района.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R="109220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Разделы классификации расходов бюджетов</a:t>
            </a:r>
            <a:endParaRPr sz="18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1000" y="4416488"/>
            <a:ext cx="1026160" cy="955675"/>
            <a:chOff x="131000" y="4416488"/>
            <a:chExt cx="1026160" cy="955675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8" name="object 8"/>
            <p:cNvSpPr/>
            <p:nvPr/>
          </p:nvSpPr>
          <p:spPr>
            <a:xfrm>
              <a:off x="144017" y="4429506"/>
              <a:ext cx="1000125" cy="929640"/>
            </a:xfrm>
            <a:custGeom>
              <a:avLst/>
              <a:gdLst/>
              <a:ahLst/>
              <a:cxnLst/>
              <a:rect l="l" t="t" r="r" b="b"/>
              <a:pathLst>
                <a:path w="1000125" h="929639">
                  <a:moveTo>
                    <a:pt x="844804" y="0"/>
                  </a:moveTo>
                  <a:lnTo>
                    <a:pt x="154940" y="0"/>
                  </a:lnTo>
                  <a:lnTo>
                    <a:pt x="105966" y="7896"/>
                  </a:lnTo>
                  <a:lnTo>
                    <a:pt x="63433" y="29886"/>
                  </a:lnTo>
                  <a:lnTo>
                    <a:pt x="29893" y="63422"/>
                  </a:lnTo>
                  <a:lnTo>
                    <a:pt x="7898" y="105956"/>
                  </a:lnTo>
                  <a:lnTo>
                    <a:pt x="0" y="154940"/>
                  </a:lnTo>
                  <a:lnTo>
                    <a:pt x="0" y="774700"/>
                  </a:lnTo>
                  <a:lnTo>
                    <a:pt x="7898" y="823683"/>
                  </a:lnTo>
                  <a:lnTo>
                    <a:pt x="29893" y="866217"/>
                  </a:lnTo>
                  <a:lnTo>
                    <a:pt x="63433" y="899753"/>
                  </a:lnTo>
                  <a:lnTo>
                    <a:pt x="105966" y="921743"/>
                  </a:lnTo>
                  <a:lnTo>
                    <a:pt x="154940" y="929640"/>
                  </a:lnTo>
                  <a:lnTo>
                    <a:pt x="844804" y="929640"/>
                  </a:lnTo>
                  <a:lnTo>
                    <a:pt x="893777" y="921743"/>
                  </a:lnTo>
                  <a:lnTo>
                    <a:pt x="936310" y="899753"/>
                  </a:lnTo>
                  <a:lnTo>
                    <a:pt x="969850" y="866217"/>
                  </a:lnTo>
                  <a:lnTo>
                    <a:pt x="991845" y="823683"/>
                  </a:lnTo>
                  <a:lnTo>
                    <a:pt x="999744" y="774700"/>
                  </a:lnTo>
                  <a:lnTo>
                    <a:pt x="999744" y="154940"/>
                  </a:lnTo>
                  <a:lnTo>
                    <a:pt x="991845" y="105956"/>
                  </a:lnTo>
                  <a:lnTo>
                    <a:pt x="969850" y="63422"/>
                  </a:lnTo>
                  <a:lnTo>
                    <a:pt x="936310" y="29886"/>
                  </a:lnTo>
                  <a:lnTo>
                    <a:pt x="893777" y="7896"/>
                  </a:lnTo>
                  <a:lnTo>
                    <a:pt x="844804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017" y="4429506"/>
              <a:ext cx="1000125" cy="929640"/>
            </a:xfrm>
            <a:custGeom>
              <a:avLst/>
              <a:gdLst/>
              <a:ahLst/>
              <a:cxnLst/>
              <a:rect l="l" t="t" r="r" b="b"/>
              <a:pathLst>
                <a:path w="1000125" h="929639">
                  <a:moveTo>
                    <a:pt x="0" y="154940"/>
                  </a:moveTo>
                  <a:lnTo>
                    <a:pt x="7898" y="105956"/>
                  </a:lnTo>
                  <a:lnTo>
                    <a:pt x="29893" y="63422"/>
                  </a:lnTo>
                  <a:lnTo>
                    <a:pt x="63433" y="29886"/>
                  </a:lnTo>
                  <a:lnTo>
                    <a:pt x="105966" y="7896"/>
                  </a:lnTo>
                  <a:lnTo>
                    <a:pt x="154940" y="0"/>
                  </a:lnTo>
                  <a:lnTo>
                    <a:pt x="844804" y="0"/>
                  </a:lnTo>
                  <a:lnTo>
                    <a:pt x="893777" y="7896"/>
                  </a:lnTo>
                  <a:lnTo>
                    <a:pt x="936310" y="29886"/>
                  </a:lnTo>
                  <a:lnTo>
                    <a:pt x="969850" y="63422"/>
                  </a:lnTo>
                  <a:lnTo>
                    <a:pt x="991845" y="105956"/>
                  </a:lnTo>
                  <a:lnTo>
                    <a:pt x="999744" y="154940"/>
                  </a:lnTo>
                  <a:lnTo>
                    <a:pt x="999744" y="774700"/>
                  </a:lnTo>
                  <a:lnTo>
                    <a:pt x="991845" y="823683"/>
                  </a:lnTo>
                  <a:lnTo>
                    <a:pt x="969850" y="866217"/>
                  </a:lnTo>
                  <a:lnTo>
                    <a:pt x="936310" y="899753"/>
                  </a:lnTo>
                  <a:lnTo>
                    <a:pt x="893777" y="921743"/>
                  </a:lnTo>
                  <a:lnTo>
                    <a:pt x="844804" y="929640"/>
                  </a:lnTo>
                  <a:lnTo>
                    <a:pt x="154940" y="929640"/>
                  </a:lnTo>
                  <a:lnTo>
                    <a:pt x="105966" y="921743"/>
                  </a:lnTo>
                  <a:lnTo>
                    <a:pt x="63433" y="899753"/>
                  </a:lnTo>
                  <a:lnTo>
                    <a:pt x="29893" y="866217"/>
                  </a:lnTo>
                  <a:lnTo>
                    <a:pt x="7898" y="823683"/>
                  </a:lnTo>
                  <a:lnTo>
                    <a:pt x="0" y="774700"/>
                  </a:lnTo>
                  <a:lnTo>
                    <a:pt x="0" y="15494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6672" y="4569333"/>
            <a:ext cx="691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01</a:t>
            </a:r>
            <a:endParaRPr sz="1000">
              <a:latin typeface="Trebuchet MS"/>
              <a:cs typeface="Trebuchet MS"/>
            </a:endParaRPr>
          </a:p>
          <a:p>
            <a:pPr marL="29209" marR="5080" indent="-17145" algn="just">
              <a:lnSpc>
                <a:spcPct val="100000"/>
              </a:lnSpc>
            </a:pPr>
            <a:r>
              <a:rPr sz="1000" spc="-15" dirty="0">
                <a:latin typeface="Trebuchet MS"/>
                <a:cs typeface="Trebuchet MS"/>
              </a:rPr>
              <a:t>«</a:t>
            </a:r>
            <a:r>
              <a:rPr sz="1000" spc="-30" dirty="0">
                <a:latin typeface="Trebuchet MS"/>
                <a:cs typeface="Trebuchet MS"/>
              </a:rPr>
              <a:t>Общ</a:t>
            </a:r>
            <a:r>
              <a:rPr sz="1000" spc="-60" dirty="0">
                <a:latin typeface="Trebuchet MS"/>
                <a:cs typeface="Trebuchet MS"/>
              </a:rPr>
              <a:t>е</a:t>
            </a:r>
            <a:r>
              <a:rPr sz="1000" spc="-90" dirty="0">
                <a:latin typeface="Trebuchet MS"/>
                <a:cs typeface="Trebuchet MS"/>
              </a:rPr>
              <a:t>г</a:t>
            </a:r>
            <a:r>
              <a:rPr sz="1000" spc="-15" dirty="0">
                <a:latin typeface="Trebuchet MS"/>
                <a:cs typeface="Trebuchet MS"/>
              </a:rPr>
              <a:t>о</a:t>
            </a:r>
            <a:r>
              <a:rPr sz="1000" spc="-65" dirty="0">
                <a:latin typeface="Trebuchet MS"/>
                <a:cs typeface="Trebuchet MS"/>
              </a:rPr>
              <a:t>су</a:t>
            </a:r>
            <a:r>
              <a:rPr sz="1000" spc="-20" dirty="0">
                <a:latin typeface="Trebuchet MS"/>
                <a:cs typeface="Trebuchet MS"/>
              </a:rPr>
              <a:t>д  </a:t>
            </a:r>
            <a:r>
              <a:rPr sz="1000" spc="-35" dirty="0">
                <a:latin typeface="Trebuchet MS"/>
                <a:cs typeface="Trebuchet MS"/>
              </a:rPr>
              <a:t>ар</a:t>
            </a:r>
            <a:r>
              <a:rPr sz="1000" spc="-60" dirty="0">
                <a:latin typeface="Trebuchet MS"/>
                <a:cs typeface="Trebuchet MS"/>
              </a:rPr>
              <a:t>ств</a:t>
            </a:r>
            <a:r>
              <a:rPr sz="1000" spc="-70" dirty="0">
                <a:latin typeface="Trebuchet MS"/>
                <a:cs typeface="Trebuchet MS"/>
              </a:rPr>
              <a:t>е</a:t>
            </a:r>
            <a:r>
              <a:rPr sz="1000" spc="-35" dirty="0">
                <a:latin typeface="Trebuchet MS"/>
                <a:cs typeface="Trebuchet MS"/>
              </a:rPr>
              <a:t>нн</a:t>
            </a:r>
            <a:r>
              <a:rPr sz="1000" spc="-30" dirty="0">
                <a:latin typeface="Trebuchet MS"/>
                <a:cs typeface="Trebuchet MS"/>
              </a:rPr>
              <a:t>ы</a:t>
            </a:r>
            <a:r>
              <a:rPr sz="1000" spc="-40" dirty="0">
                <a:latin typeface="Trebuchet MS"/>
                <a:cs typeface="Trebuchet MS"/>
              </a:rPr>
              <a:t>е  </a:t>
            </a:r>
            <a:r>
              <a:rPr sz="1000" spc="-30" dirty="0">
                <a:latin typeface="Trebuchet MS"/>
                <a:cs typeface="Trebuchet MS"/>
              </a:rPr>
              <a:t>вопросы»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9061" y="4712589"/>
            <a:ext cx="92329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15" dirty="0">
                <a:latin typeface="Trebuchet MS"/>
                <a:cs typeface="Trebuchet MS"/>
              </a:rPr>
              <a:t>07</a:t>
            </a:r>
            <a:endParaRPr sz="10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50" spc="-30" dirty="0">
                <a:latin typeface="Trebuchet MS"/>
                <a:cs typeface="Trebuchet MS"/>
              </a:rPr>
              <a:t>«Образование»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74000" y="4416488"/>
            <a:ext cx="1169035" cy="955675"/>
            <a:chOff x="1274000" y="4416488"/>
            <a:chExt cx="1169035" cy="955675"/>
          </a:xfrm>
          <a:solidFill>
            <a:srgbClr val="1E90FF"/>
          </a:solidFill>
          <a:effectLst>
            <a:glow rad="101600">
              <a:srgbClr val="1E90FF">
                <a:alpha val="60000"/>
              </a:srgbClr>
            </a:glow>
          </a:effectLst>
        </p:grpSpPr>
        <p:sp>
          <p:nvSpPr>
            <p:cNvPr id="16" name="object 16"/>
            <p:cNvSpPr/>
            <p:nvPr/>
          </p:nvSpPr>
          <p:spPr>
            <a:xfrm>
              <a:off x="1287018" y="4429506"/>
              <a:ext cx="1143000" cy="929640"/>
            </a:xfrm>
            <a:custGeom>
              <a:avLst/>
              <a:gdLst/>
              <a:ahLst/>
              <a:cxnLst/>
              <a:rect l="l" t="t" r="r" b="b"/>
              <a:pathLst>
                <a:path w="1143000" h="929639">
                  <a:moveTo>
                    <a:pt x="988059" y="0"/>
                  </a:moveTo>
                  <a:lnTo>
                    <a:pt x="154940" y="0"/>
                  </a:lnTo>
                  <a:lnTo>
                    <a:pt x="105956" y="7896"/>
                  </a:lnTo>
                  <a:lnTo>
                    <a:pt x="63422" y="29886"/>
                  </a:lnTo>
                  <a:lnTo>
                    <a:pt x="29886" y="63422"/>
                  </a:lnTo>
                  <a:lnTo>
                    <a:pt x="7896" y="105956"/>
                  </a:lnTo>
                  <a:lnTo>
                    <a:pt x="0" y="154940"/>
                  </a:lnTo>
                  <a:lnTo>
                    <a:pt x="0" y="774700"/>
                  </a:lnTo>
                  <a:lnTo>
                    <a:pt x="7896" y="823683"/>
                  </a:lnTo>
                  <a:lnTo>
                    <a:pt x="29886" y="866217"/>
                  </a:lnTo>
                  <a:lnTo>
                    <a:pt x="63422" y="899753"/>
                  </a:lnTo>
                  <a:lnTo>
                    <a:pt x="105956" y="921743"/>
                  </a:lnTo>
                  <a:lnTo>
                    <a:pt x="154940" y="929640"/>
                  </a:lnTo>
                  <a:lnTo>
                    <a:pt x="988059" y="929640"/>
                  </a:lnTo>
                  <a:lnTo>
                    <a:pt x="1037043" y="921743"/>
                  </a:lnTo>
                  <a:lnTo>
                    <a:pt x="1079577" y="899753"/>
                  </a:lnTo>
                  <a:lnTo>
                    <a:pt x="1113113" y="866217"/>
                  </a:lnTo>
                  <a:lnTo>
                    <a:pt x="1135103" y="823683"/>
                  </a:lnTo>
                  <a:lnTo>
                    <a:pt x="1143000" y="774700"/>
                  </a:lnTo>
                  <a:lnTo>
                    <a:pt x="1143000" y="154940"/>
                  </a:lnTo>
                  <a:lnTo>
                    <a:pt x="1135103" y="105956"/>
                  </a:lnTo>
                  <a:lnTo>
                    <a:pt x="1113113" y="63422"/>
                  </a:lnTo>
                  <a:lnTo>
                    <a:pt x="1079577" y="29886"/>
                  </a:lnTo>
                  <a:lnTo>
                    <a:pt x="1037043" y="7896"/>
                  </a:lnTo>
                  <a:lnTo>
                    <a:pt x="988059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87018" y="4429506"/>
              <a:ext cx="1143000" cy="929640"/>
            </a:xfrm>
            <a:custGeom>
              <a:avLst/>
              <a:gdLst/>
              <a:ahLst/>
              <a:cxnLst/>
              <a:rect l="l" t="t" r="r" b="b"/>
              <a:pathLst>
                <a:path w="1143000" h="929639">
                  <a:moveTo>
                    <a:pt x="0" y="154940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40" y="0"/>
                  </a:lnTo>
                  <a:lnTo>
                    <a:pt x="988059" y="0"/>
                  </a:lnTo>
                  <a:lnTo>
                    <a:pt x="1037043" y="7896"/>
                  </a:lnTo>
                  <a:lnTo>
                    <a:pt x="1079577" y="29886"/>
                  </a:lnTo>
                  <a:lnTo>
                    <a:pt x="1113113" y="63422"/>
                  </a:lnTo>
                  <a:lnTo>
                    <a:pt x="1135103" y="105956"/>
                  </a:lnTo>
                  <a:lnTo>
                    <a:pt x="1143000" y="154940"/>
                  </a:lnTo>
                  <a:lnTo>
                    <a:pt x="1143000" y="774700"/>
                  </a:lnTo>
                  <a:lnTo>
                    <a:pt x="1135103" y="823683"/>
                  </a:lnTo>
                  <a:lnTo>
                    <a:pt x="1113113" y="866217"/>
                  </a:lnTo>
                  <a:lnTo>
                    <a:pt x="1079577" y="899753"/>
                  </a:lnTo>
                  <a:lnTo>
                    <a:pt x="1037043" y="921743"/>
                  </a:lnTo>
                  <a:lnTo>
                    <a:pt x="988059" y="929640"/>
                  </a:lnTo>
                  <a:lnTo>
                    <a:pt x="154940" y="929640"/>
                  </a:lnTo>
                  <a:lnTo>
                    <a:pt x="105956" y="921743"/>
                  </a:lnTo>
                  <a:lnTo>
                    <a:pt x="63422" y="899753"/>
                  </a:lnTo>
                  <a:lnTo>
                    <a:pt x="29886" y="866217"/>
                  </a:lnTo>
                  <a:lnTo>
                    <a:pt x="7896" y="823683"/>
                  </a:lnTo>
                  <a:lnTo>
                    <a:pt x="0" y="774700"/>
                  </a:lnTo>
                  <a:lnTo>
                    <a:pt x="0" y="154940"/>
                  </a:lnTo>
                  <a:close/>
                </a:path>
              </a:pathLst>
            </a:custGeom>
            <a:grpFill/>
            <a:ln w="25908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19860" y="4645533"/>
            <a:ext cx="87439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02</a:t>
            </a:r>
            <a:endParaRPr sz="1000">
              <a:latin typeface="Trebuchet MS"/>
              <a:cs typeface="Trebuchet MS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spc="-15" dirty="0">
                <a:latin typeface="Trebuchet MS"/>
                <a:cs typeface="Trebuchet MS"/>
              </a:rPr>
              <a:t>«</a:t>
            </a:r>
            <a:r>
              <a:rPr sz="1000" spc="-35" dirty="0">
                <a:latin typeface="Trebuchet MS"/>
                <a:cs typeface="Trebuchet MS"/>
              </a:rPr>
              <a:t>Н</a:t>
            </a:r>
            <a:r>
              <a:rPr sz="1000" spc="-25" dirty="0">
                <a:latin typeface="Trebuchet MS"/>
                <a:cs typeface="Trebuchet MS"/>
              </a:rPr>
              <a:t>ацио</a:t>
            </a:r>
            <a:r>
              <a:rPr sz="1000" spc="-35" dirty="0">
                <a:latin typeface="Trebuchet MS"/>
                <a:cs typeface="Trebuchet MS"/>
              </a:rPr>
              <a:t>н</a:t>
            </a:r>
            <a:r>
              <a:rPr sz="1000" spc="-40" dirty="0">
                <a:latin typeface="Trebuchet MS"/>
                <a:cs typeface="Trebuchet MS"/>
              </a:rPr>
              <a:t>аль</a:t>
            </a:r>
            <a:r>
              <a:rPr sz="1000" spc="-55" dirty="0">
                <a:latin typeface="Trebuchet MS"/>
                <a:cs typeface="Trebuchet MS"/>
              </a:rPr>
              <a:t>н</a:t>
            </a:r>
            <a:r>
              <a:rPr sz="1000" spc="-35" dirty="0">
                <a:latin typeface="Trebuchet MS"/>
                <a:cs typeface="Trebuchet MS"/>
              </a:rPr>
              <a:t>ая  </a:t>
            </a:r>
            <a:r>
              <a:rPr sz="1000" spc="-25" dirty="0">
                <a:latin typeface="Trebuchet MS"/>
                <a:cs typeface="Trebuchet MS"/>
              </a:rPr>
              <a:t>оборона»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22"/>
          <p:cNvSpPr txBox="1"/>
          <p:nvPr/>
        </p:nvSpPr>
        <p:spPr>
          <a:xfrm>
            <a:off x="8005953" y="4609846"/>
            <a:ext cx="92456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08</a:t>
            </a:r>
            <a:endParaRPr sz="1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00" spc="-55" dirty="0">
                <a:latin typeface="Trebuchet MS"/>
                <a:cs typeface="Trebuchet MS"/>
              </a:rPr>
              <a:t>«Культура,</a:t>
            </a:r>
            <a:endParaRPr sz="1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00" spc="-55" dirty="0">
                <a:latin typeface="Trebuchet MS"/>
                <a:cs typeface="Trebuchet MS"/>
              </a:rPr>
              <a:t>кинематография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0" name="object 23"/>
          <p:cNvGrpSpPr/>
          <p:nvPr/>
        </p:nvGrpSpPr>
        <p:grpSpPr>
          <a:xfrm>
            <a:off x="2560256" y="4416488"/>
            <a:ext cx="1311275" cy="955675"/>
            <a:chOff x="2560256" y="4416488"/>
            <a:chExt cx="1311275" cy="955675"/>
          </a:xfrm>
          <a:solidFill>
            <a:srgbClr val="00BFFF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object 24"/>
            <p:cNvSpPr/>
            <p:nvPr/>
          </p:nvSpPr>
          <p:spPr>
            <a:xfrm>
              <a:off x="2573274" y="4429506"/>
              <a:ext cx="1285240" cy="929640"/>
            </a:xfrm>
            <a:custGeom>
              <a:avLst/>
              <a:gdLst/>
              <a:ahLst/>
              <a:cxnLst/>
              <a:rect l="l" t="t" r="r" b="b"/>
              <a:pathLst>
                <a:path w="1285239" h="929639">
                  <a:moveTo>
                    <a:pt x="1129791" y="0"/>
                  </a:moveTo>
                  <a:lnTo>
                    <a:pt x="154939" y="0"/>
                  </a:lnTo>
                  <a:lnTo>
                    <a:pt x="105956" y="7896"/>
                  </a:lnTo>
                  <a:lnTo>
                    <a:pt x="63422" y="29886"/>
                  </a:lnTo>
                  <a:lnTo>
                    <a:pt x="29886" y="63422"/>
                  </a:lnTo>
                  <a:lnTo>
                    <a:pt x="7896" y="105956"/>
                  </a:lnTo>
                  <a:lnTo>
                    <a:pt x="0" y="154940"/>
                  </a:lnTo>
                  <a:lnTo>
                    <a:pt x="0" y="774700"/>
                  </a:lnTo>
                  <a:lnTo>
                    <a:pt x="7896" y="823683"/>
                  </a:lnTo>
                  <a:lnTo>
                    <a:pt x="29886" y="866217"/>
                  </a:lnTo>
                  <a:lnTo>
                    <a:pt x="63422" y="899753"/>
                  </a:lnTo>
                  <a:lnTo>
                    <a:pt x="105956" y="921743"/>
                  </a:lnTo>
                  <a:lnTo>
                    <a:pt x="154939" y="929640"/>
                  </a:lnTo>
                  <a:lnTo>
                    <a:pt x="1129791" y="929640"/>
                  </a:lnTo>
                  <a:lnTo>
                    <a:pt x="1178775" y="921743"/>
                  </a:lnTo>
                  <a:lnTo>
                    <a:pt x="1221309" y="899753"/>
                  </a:lnTo>
                  <a:lnTo>
                    <a:pt x="1254845" y="866217"/>
                  </a:lnTo>
                  <a:lnTo>
                    <a:pt x="1276835" y="823683"/>
                  </a:lnTo>
                  <a:lnTo>
                    <a:pt x="1284731" y="774700"/>
                  </a:lnTo>
                  <a:lnTo>
                    <a:pt x="1284731" y="154940"/>
                  </a:lnTo>
                  <a:lnTo>
                    <a:pt x="1276835" y="105956"/>
                  </a:lnTo>
                  <a:lnTo>
                    <a:pt x="1254845" y="63422"/>
                  </a:lnTo>
                  <a:lnTo>
                    <a:pt x="1221309" y="29886"/>
                  </a:lnTo>
                  <a:lnTo>
                    <a:pt x="1178775" y="7896"/>
                  </a:lnTo>
                  <a:lnTo>
                    <a:pt x="1129791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5"/>
            <p:cNvSpPr/>
            <p:nvPr/>
          </p:nvSpPr>
          <p:spPr>
            <a:xfrm>
              <a:off x="2573274" y="4429506"/>
              <a:ext cx="1285240" cy="929640"/>
            </a:xfrm>
            <a:custGeom>
              <a:avLst/>
              <a:gdLst/>
              <a:ahLst/>
              <a:cxnLst/>
              <a:rect l="l" t="t" r="r" b="b"/>
              <a:pathLst>
                <a:path w="1285239" h="929639">
                  <a:moveTo>
                    <a:pt x="0" y="154940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39" y="0"/>
                  </a:lnTo>
                  <a:lnTo>
                    <a:pt x="1129791" y="0"/>
                  </a:lnTo>
                  <a:lnTo>
                    <a:pt x="1178775" y="7896"/>
                  </a:lnTo>
                  <a:lnTo>
                    <a:pt x="1221309" y="29886"/>
                  </a:lnTo>
                  <a:lnTo>
                    <a:pt x="1254845" y="63422"/>
                  </a:lnTo>
                  <a:lnTo>
                    <a:pt x="1276835" y="105956"/>
                  </a:lnTo>
                  <a:lnTo>
                    <a:pt x="1284731" y="154940"/>
                  </a:lnTo>
                  <a:lnTo>
                    <a:pt x="1284731" y="774700"/>
                  </a:lnTo>
                  <a:lnTo>
                    <a:pt x="1276835" y="823683"/>
                  </a:lnTo>
                  <a:lnTo>
                    <a:pt x="1254845" y="866217"/>
                  </a:lnTo>
                  <a:lnTo>
                    <a:pt x="1221309" y="899753"/>
                  </a:lnTo>
                  <a:lnTo>
                    <a:pt x="1178775" y="921743"/>
                  </a:lnTo>
                  <a:lnTo>
                    <a:pt x="1129791" y="929640"/>
                  </a:lnTo>
                  <a:lnTo>
                    <a:pt x="154939" y="929640"/>
                  </a:lnTo>
                  <a:lnTo>
                    <a:pt x="105956" y="921743"/>
                  </a:lnTo>
                  <a:lnTo>
                    <a:pt x="63422" y="899753"/>
                  </a:lnTo>
                  <a:lnTo>
                    <a:pt x="29886" y="866217"/>
                  </a:lnTo>
                  <a:lnTo>
                    <a:pt x="7896" y="823683"/>
                  </a:lnTo>
                  <a:lnTo>
                    <a:pt x="0" y="774700"/>
                  </a:lnTo>
                  <a:lnTo>
                    <a:pt x="0" y="154940"/>
                  </a:lnTo>
                  <a:close/>
                </a:path>
              </a:pathLst>
            </a:custGeom>
            <a:grpFill/>
            <a:ln w="25908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6"/>
          <p:cNvSpPr txBox="1"/>
          <p:nvPr/>
        </p:nvSpPr>
        <p:spPr>
          <a:xfrm>
            <a:off x="2698242" y="4569333"/>
            <a:ext cx="1035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235" marR="5080" indent="-9017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rebuchet MS"/>
                <a:cs typeface="Trebuchet MS"/>
              </a:rPr>
              <a:t>03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«Национальная  </a:t>
            </a:r>
            <a:r>
              <a:rPr sz="1000" spc="-45" dirty="0">
                <a:latin typeface="Trebuchet MS"/>
                <a:cs typeface="Trebuchet MS"/>
              </a:rPr>
              <a:t>безопасность </a:t>
            </a:r>
            <a:r>
              <a:rPr sz="1000" spc="-35" dirty="0">
                <a:latin typeface="Trebuchet MS"/>
                <a:cs typeface="Trebuchet MS"/>
              </a:rPr>
              <a:t>и</a:t>
            </a:r>
            <a:endParaRPr sz="1000">
              <a:latin typeface="Trebuchet MS"/>
              <a:cs typeface="Trebuchet MS"/>
            </a:endParaRPr>
          </a:p>
          <a:p>
            <a:pPr marL="45720" marR="37465">
              <a:lnSpc>
                <a:spcPct val="100000"/>
              </a:lnSpc>
            </a:pPr>
            <a:r>
              <a:rPr sz="1000" spc="-35" dirty="0">
                <a:latin typeface="Trebuchet MS"/>
                <a:cs typeface="Trebuchet MS"/>
              </a:rPr>
              <a:t>п</a:t>
            </a:r>
            <a:r>
              <a:rPr sz="1000" spc="-30" dirty="0">
                <a:latin typeface="Trebuchet MS"/>
                <a:cs typeface="Trebuchet MS"/>
              </a:rPr>
              <a:t>р</a:t>
            </a:r>
            <a:r>
              <a:rPr sz="1000" spc="-40" dirty="0">
                <a:latin typeface="Trebuchet MS"/>
                <a:cs typeface="Trebuchet MS"/>
              </a:rPr>
              <a:t>а</a:t>
            </a:r>
            <a:r>
              <a:rPr sz="1000" spc="-35" dirty="0">
                <a:latin typeface="Trebuchet MS"/>
                <a:cs typeface="Trebuchet MS"/>
              </a:rPr>
              <a:t>в</a:t>
            </a:r>
            <a:r>
              <a:rPr sz="1000" spc="-15" dirty="0">
                <a:latin typeface="Trebuchet MS"/>
                <a:cs typeface="Trebuchet MS"/>
              </a:rPr>
              <a:t>оо</a:t>
            </a:r>
            <a:r>
              <a:rPr sz="1000" spc="-60" dirty="0">
                <a:latin typeface="Trebuchet MS"/>
                <a:cs typeface="Trebuchet MS"/>
              </a:rPr>
              <a:t>х</a:t>
            </a:r>
            <a:r>
              <a:rPr sz="1000" spc="-55" dirty="0">
                <a:latin typeface="Trebuchet MS"/>
                <a:cs typeface="Trebuchet MS"/>
              </a:rPr>
              <a:t>р</a:t>
            </a:r>
            <a:r>
              <a:rPr sz="1000" spc="-35" dirty="0">
                <a:latin typeface="Trebuchet MS"/>
                <a:cs typeface="Trebuchet MS"/>
              </a:rPr>
              <a:t>ани</a:t>
            </a:r>
            <a:r>
              <a:rPr sz="1000" spc="-60" dirty="0">
                <a:latin typeface="Trebuchet MS"/>
                <a:cs typeface="Trebuchet MS"/>
              </a:rPr>
              <a:t>т</a:t>
            </a:r>
            <a:r>
              <a:rPr sz="1000" spc="-75" dirty="0">
                <a:latin typeface="Trebuchet MS"/>
                <a:cs typeface="Trebuchet MS"/>
              </a:rPr>
              <a:t>е</a:t>
            </a:r>
            <a:r>
              <a:rPr sz="1000" spc="-60" dirty="0">
                <a:latin typeface="Trebuchet MS"/>
                <a:cs typeface="Trebuchet MS"/>
              </a:rPr>
              <a:t>л</a:t>
            </a:r>
            <a:r>
              <a:rPr sz="1000" spc="-30" dirty="0">
                <a:latin typeface="Trebuchet MS"/>
                <a:cs typeface="Trebuchet MS"/>
              </a:rPr>
              <a:t>ь  </a:t>
            </a:r>
            <a:r>
              <a:rPr sz="1000" spc="-40" dirty="0">
                <a:latin typeface="Trebuchet MS"/>
                <a:cs typeface="Trebuchet MS"/>
              </a:rPr>
              <a:t>ная</a:t>
            </a:r>
            <a:r>
              <a:rPr sz="1000" spc="-14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деятельность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4" name="object 27"/>
          <p:cNvGrpSpPr/>
          <p:nvPr/>
        </p:nvGrpSpPr>
        <p:grpSpPr>
          <a:xfrm>
            <a:off x="4059872" y="4416488"/>
            <a:ext cx="1169035" cy="955675"/>
            <a:chOff x="4059872" y="4416488"/>
            <a:chExt cx="1169035" cy="955675"/>
          </a:xfrm>
          <a:solidFill>
            <a:srgbClr val="87CEFA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object 28"/>
            <p:cNvSpPr/>
            <p:nvPr/>
          </p:nvSpPr>
          <p:spPr>
            <a:xfrm>
              <a:off x="4072889" y="4429506"/>
              <a:ext cx="1143000" cy="929640"/>
            </a:xfrm>
            <a:custGeom>
              <a:avLst/>
              <a:gdLst/>
              <a:ahLst/>
              <a:cxnLst/>
              <a:rect l="l" t="t" r="r" b="b"/>
              <a:pathLst>
                <a:path w="1143000" h="929639">
                  <a:moveTo>
                    <a:pt x="988060" y="0"/>
                  </a:moveTo>
                  <a:lnTo>
                    <a:pt x="154939" y="0"/>
                  </a:lnTo>
                  <a:lnTo>
                    <a:pt x="105956" y="7896"/>
                  </a:lnTo>
                  <a:lnTo>
                    <a:pt x="63422" y="29886"/>
                  </a:lnTo>
                  <a:lnTo>
                    <a:pt x="29886" y="63422"/>
                  </a:lnTo>
                  <a:lnTo>
                    <a:pt x="7896" y="105956"/>
                  </a:lnTo>
                  <a:lnTo>
                    <a:pt x="0" y="154940"/>
                  </a:lnTo>
                  <a:lnTo>
                    <a:pt x="0" y="774700"/>
                  </a:lnTo>
                  <a:lnTo>
                    <a:pt x="7896" y="823683"/>
                  </a:lnTo>
                  <a:lnTo>
                    <a:pt x="29886" y="866217"/>
                  </a:lnTo>
                  <a:lnTo>
                    <a:pt x="63422" y="899753"/>
                  </a:lnTo>
                  <a:lnTo>
                    <a:pt x="105956" y="921743"/>
                  </a:lnTo>
                  <a:lnTo>
                    <a:pt x="154939" y="929640"/>
                  </a:lnTo>
                  <a:lnTo>
                    <a:pt x="988060" y="929640"/>
                  </a:lnTo>
                  <a:lnTo>
                    <a:pt x="1037043" y="921743"/>
                  </a:lnTo>
                  <a:lnTo>
                    <a:pt x="1079577" y="899753"/>
                  </a:lnTo>
                  <a:lnTo>
                    <a:pt x="1113113" y="866217"/>
                  </a:lnTo>
                  <a:lnTo>
                    <a:pt x="1135103" y="823683"/>
                  </a:lnTo>
                  <a:lnTo>
                    <a:pt x="1143000" y="774700"/>
                  </a:lnTo>
                  <a:lnTo>
                    <a:pt x="1143000" y="154940"/>
                  </a:lnTo>
                  <a:lnTo>
                    <a:pt x="1135103" y="105956"/>
                  </a:lnTo>
                  <a:lnTo>
                    <a:pt x="1113113" y="63422"/>
                  </a:lnTo>
                  <a:lnTo>
                    <a:pt x="1079577" y="29886"/>
                  </a:lnTo>
                  <a:lnTo>
                    <a:pt x="1037043" y="7896"/>
                  </a:lnTo>
                  <a:lnTo>
                    <a:pt x="988060" y="0"/>
                  </a:lnTo>
                  <a:close/>
                </a:path>
              </a:pathLst>
            </a:custGeom>
            <a:grpFill/>
            <a:ln>
              <a:solidFill>
                <a:srgbClr val="1E9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9"/>
            <p:cNvSpPr/>
            <p:nvPr/>
          </p:nvSpPr>
          <p:spPr>
            <a:xfrm>
              <a:off x="4072889" y="4429506"/>
              <a:ext cx="1143000" cy="929640"/>
            </a:xfrm>
            <a:custGeom>
              <a:avLst/>
              <a:gdLst/>
              <a:ahLst/>
              <a:cxnLst/>
              <a:rect l="l" t="t" r="r" b="b"/>
              <a:pathLst>
                <a:path w="1143000" h="929639">
                  <a:moveTo>
                    <a:pt x="0" y="154940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39" y="0"/>
                  </a:lnTo>
                  <a:lnTo>
                    <a:pt x="988060" y="0"/>
                  </a:lnTo>
                  <a:lnTo>
                    <a:pt x="1037043" y="7896"/>
                  </a:lnTo>
                  <a:lnTo>
                    <a:pt x="1079577" y="29886"/>
                  </a:lnTo>
                  <a:lnTo>
                    <a:pt x="1113113" y="63422"/>
                  </a:lnTo>
                  <a:lnTo>
                    <a:pt x="1135103" y="105956"/>
                  </a:lnTo>
                  <a:lnTo>
                    <a:pt x="1143000" y="154940"/>
                  </a:lnTo>
                  <a:lnTo>
                    <a:pt x="1143000" y="774700"/>
                  </a:lnTo>
                  <a:lnTo>
                    <a:pt x="1135103" y="823683"/>
                  </a:lnTo>
                  <a:lnTo>
                    <a:pt x="1113113" y="866217"/>
                  </a:lnTo>
                  <a:lnTo>
                    <a:pt x="1079577" y="899753"/>
                  </a:lnTo>
                  <a:lnTo>
                    <a:pt x="1037043" y="921743"/>
                  </a:lnTo>
                  <a:lnTo>
                    <a:pt x="988060" y="929640"/>
                  </a:lnTo>
                  <a:lnTo>
                    <a:pt x="154939" y="929640"/>
                  </a:lnTo>
                  <a:lnTo>
                    <a:pt x="105956" y="921743"/>
                  </a:lnTo>
                  <a:lnTo>
                    <a:pt x="63422" y="899753"/>
                  </a:lnTo>
                  <a:lnTo>
                    <a:pt x="29886" y="866217"/>
                  </a:lnTo>
                  <a:lnTo>
                    <a:pt x="7896" y="823683"/>
                  </a:lnTo>
                  <a:lnTo>
                    <a:pt x="0" y="774700"/>
                  </a:lnTo>
                  <a:lnTo>
                    <a:pt x="0" y="154940"/>
                  </a:lnTo>
                  <a:close/>
                </a:path>
              </a:pathLst>
            </a:custGeom>
            <a:grpFill/>
            <a:ln w="25908">
              <a:solidFill>
                <a:srgbClr val="1E9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30"/>
          <p:cNvSpPr txBox="1"/>
          <p:nvPr/>
        </p:nvSpPr>
        <p:spPr>
          <a:xfrm>
            <a:off x="4206366" y="4645533"/>
            <a:ext cx="87439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04</a:t>
            </a:r>
            <a:endParaRPr sz="1000">
              <a:latin typeface="Trebuchet MS"/>
              <a:cs typeface="Trebuchet MS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spc="-15" dirty="0">
                <a:latin typeface="Trebuchet MS"/>
                <a:cs typeface="Trebuchet MS"/>
              </a:rPr>
              <a:t>«</a:t>
            </a:r>
            <a:r>
              <a:rPr sz="1000" spc="-35" dirty="0">
                <a:latin typeface="Trebuchet MS"/>
                <a:cs typeface="Trebuchet MS"/>
              </a:rPr>
              <a:t>Н</a:t>
            </a:r>
            <a:r>
              <a:rPr sz="1000" spc="-25" dirty="0">
                <a:latin typeface="Trebuchet MS"/>
                <a:cs typeface="Trebuchet MS"/>
              </a:rPr>
              <a:t>ацио</a:t>
            </a:r>
            <a:r>
              <a:rPr sz="1000" spc="-35" dirty="0">
                <a:latin typeface="Trebuchet MS"/>
                <a:cs typeface="Trebuchet MS"/>
              </a:rPr>
              <a:t>н</a:t>
            </a:r>
            <a:r>
              <a:rPr sz="1000" spc="-40" dirty="0">
                <a:latin typeface="Trebuchet MS"/>
                <a:cs typeface="Trebuchet MS"/>
              </a:rPr>
              <a:t>аль</a:t>
            </a:r>
            <a:r>
              <a:rPr sz="1000" spc="-55" dirty="0">
                <a:latin typeface="Trebuchet MS"/>
                <a:cs typeface="Trebuchet MS"/>
              </a:rPr>
              <a:t>н</a:t>
            </a:r>
            <a:r>
              <a:rPr sz="1000" spc="-35" dirty="0">
                <a:latin typeface="Trebuchet MS"/>
                <a:cs typeface="Trebuchet MS"/>
              </a:rPr>
              <a:t>ая  экономика»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8" name="object 31"/>
          <p:cNvGrpSpPr/>
          <p:nvPr/>
        </p:nvGrpSpPr>
        <p:grpSpPr>
          <a:xfrm>
            <a:off x="630872" y="5417756"/>
            <a:ext cx="1240790" cy="810895"/>
            <a:chOff x="630872" y="5417756"/>
            <a:chExt cx="1240790" cy="810895"/>
          </a:xfrm>
          <a:solidFill>
            <a:srgbClr val="C2B5F9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object 32"/>
            <p:cNvSpPr/>
            <p:nvPr/>
          </p:nvSpPr>
          <p:spPr>
            <a:xfrm>
              <a:off x="643889" y="5430774"/>
              <a:ext cx="1214755" cy="784860"/>
            </a:xfrm>
            <a:custGeom>
              <a:avLst/>
              <a:gdLst/>
              <a:ahLst/>
              <a:cxnLst/>
              <a:rect l="l" t="t" r="r" b="b"/>
              <a:pathLst>
                <a:path w="1214755" h="784860">
                  <a:moveTo>
                    <a:pt x="1083817" y="0"/>
                  </a:moveTo>
                  <a:lnTo>
                    <a:pt x="130809" y="0"/>
                  </a:lnTo>
                  <a:lnTo>
                    <a:pt x="79895" y="10277"/>
                  </a:lnTo>
                  <a:lnTo>
                    <a:pt x="38315" y="38306"/>
                  </a:lnTo>
                  <a:lnTo>
                    <a:pt x="10280" y="79884"/>
                  </a:lnTo>
                  <a:lnTo>
                    <a:pt x="0" y="130809"/>
                  </a:lnTo>
                  <a:lnTo>
                    <a:pt x="0" y="654049"/>
                  </a:lnTo>
                  <a:lnTo>
                    <a:pt x="10280" y="704964"/>
                  </a:lnTo>
                  <a:lnTo>
                    <a:pt x="38315" y="746544"/>
                  </a:lnTo>
                  <a:lnTo>
                    <a:pt x="79895" y="774579"/>
                  </a:lnTo>
                  <a:lnTo>
                    <a:pt x="130809" y="784860"/>
                  </a:lnTo>
                  <a:lnTo>
                    <a:pt x="1083817" y="784860"/>
                  </a:lnTo>
                  <a:lnTo>
                    <a:pt x="1134743" y="774579"/>
                  </a:lnTo>
                  <a:lnTo>
                    <a:pt x="1176321" y="746544"/>
                  </a:lnTo>
                  <a:lnTo>
                    <a:pt x="1204350" y="704964"/>
                  </a:lnTo>
                  <a:lnTo>
                    <a:pt x="1214628" y="654049"/>
                  </a:lnTo>
                  <a:lnTo>
                    <a:pt x="1214628" y="130809"/>
                  </a:lnTo>
                  <a:lnTo>
                    <a:pt x="1204350" y="79884"/>
                  </a:lnTo>
                  <a:lnTo>
                    <a:pt x="1176321" y="38306"/>
                  </a:lnTo>
                  <a:lnTo>
                    <a:pt x="1134743" y="10277"/>
                  </a:lnTo>
                  <a:lnTo>
                    <a:pt x="1083817" y="0"/>
                  </a:lnTo>
                  <a:close/>
                </a:path>
              </a:pathLst>
            </a:custGeom>
            <a:grpFill/>
            <a:ln>
              <a:solidFill>
                <a:srgbClr val="C2B5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3"/>
            <p:cNvSpPr/>
            <p:nvPr/>
          </p:nvSpPr>
          <p:spPr>
            <a:xfrm>
              <a:off x="643889" y="5430774"/>
              <a:ext cx="1214755" cy="784860"/>
            </a:xfrm>
            <a:custGeom>
              <a:avLst/>
              <a:gdLst/>
              <a:ahLst/>
              <a:cxnLst/>
              <a:rect l="l" t="t" r="r" b="b"/>
              <a:pathLst>
                <a:path w="1214755" h="784860">
                  <a:moveTo>
                    <a:pt x="0" y="130809"/>
                  </a:moveTo>
                  <a:lnTo>
                    <a:pt x="10280" y="79884"/>
                  </a:lnTo>
                  <a:lnTo>
                    <a:pt x="38315" y="38306"/>
                  </a:lnTo>
                  <a:lnTo>
                    <a:pt x="79895" y="10277"/>
                  </a:lnTo>
                  <a:lnTo>
                    <a:pt x="130809" y="0"/>
                  </a:lnTo>
                  <a:lnTo>
                    <a:pt x="1083817" y="0"/>
                  </a:lnTo>
                  <a:lnTo>
                    <a:pt x="1134743" y="10277"/>
                  </a:lnTo>
                  <a:lnTo>
                    <a:pt x="1176321" y="38306"/>
                  </a:lnTo>
                  <a:lnTo>
                    <a:pt x="1204350" y="79884"/>
                  </a:lnTo>
                  <a:lnTo>
                    <a:pt x="1214628" y="130809"/>
                  </a:lnTo>
                  <a:lnTo>
                    <a:pt x="1214628" y="654049"/>
                  </a:lnTo>
                  <a:lnTo>
                    <a:pt x="1204350" y="704964"/>
                  </a:lnTo>
                  <a:lnTo>
                    <a:pt x="1176321" y="746544"/>
                  </a:lnTo>
                  <a:lnTo>
                    <a:pt x="1134743" y="774579"/>
                  </a:lnTo>
                  <a:lnTo>
                    <a:pt x="1083817" y="784860"/>
                  </a:lnTo>
                  <a:lnTo>
                    <a:pt x="130809" y="784860"/>
                  </a:lnTo>
                  <a:lnTo>
                    <a:pt x="79895" y="774579"/>
                  </a:lnTo>
                  <a:lnTo>
                    <a:pt x="38315" y="746544"/>
                  </a:lnTo>
                  <a:lnTo>
                    <a:pt x="10280" y="704964"/>
                  </a:lnTo>
                  <a:lnTo>
                    <a:pt x="0" y="654049"/>
                  </a:lnTo>
                  <a:lnTo>
                    <a:pt x="0" y="130809"/>
                  </a:lnTo>
                  <a:close/>
                </a:path>
              </a:pathLst>
            </a:custGeom>
            <a:grpFill/>
            <a:ln w="25908">
              <a:solidFill>
                <a:srgbClr val="C2B5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4"/>
          <p:cNvSpPr txBox="1"/>
          <p:nvPr/>
        </p:nvSpPr>
        <p:spPr>
          <a:xfrm>
            <a:off x="897737" y="5574283"/>
            <a:ext cx="73406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0955" algn="ctr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10</a:t>
            </a:r>
            <a:endParaRPr sz="1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00" spc="-40" dirty="0">
                <a:latin typeface="Trebuchet MS"/>
                <a:cs typeface="Trebuchet MS"/>
              </a:rPr>
              <a:t>«Социальная</a:t>
            </a:r>
            <a:endParaRPr sz="1000">
              <a:latin typeface="Trebuchet MS"/>
              <a:cs typeface="Trebuchet MS"/>
            </a:endParaRPr>
          </a:p>
          <a:p>
            <a:pPr marR="22860" algn="ctr">
              <a:lnSpc>
                <a:spcPct val="100000"/>
              </a:lnSpc>
            </a:pPr>
            <a:r>
              <a:rPr sz="1000" spc="-40" dirty="0">
                <a:latin typeface="Trebuchet MS"/>
                <a:cs typeface="Trebuchet MS"/>
              </a:rPr>
              <a:t>политика»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2" name="object 35"/>
          <p:cNvGrpSpPr/>
          <p:nvPr/>
        </p:nvGrpSpPr>
        <p:grpSpPr>
          <a:xfrm>
            <a:off x="5346128" y="4416488"/>
            <a:ext cx="1169035" cy="955675"/>
            <a:chOff x="5346128" y="4416488"/>
            <a:chExt cx="1169035" cy="955675"/>
          </a:xfrm>
          <a:solidFill>
            <a:srgbClr val="40E0D0"/>
          </a:solidFill>
          <a:effectLst>
            <a:glow rad="101600">
              <a:srgbClr val="00BFFF">
                <a:alpha val="40000"/>
              </a:srgbClr>
            </a:glow>
          </a:effectLst>
        </p:grpSpPr>
        <p:sp>
          <p:nvSpPr>
            <p:cNvPr id="33" name="object 36"/>
            <p:cNvSpPr/>
            <p:nvPr/>
          </p:nvSpPr>
          <p:spPr>
            <a:xfrm>
              <a:off x="5359145" y="4429506"/>
              <a:ext cx="1143000" cy="929640"/>
            </a:xfrm>
            <a:custGeom>
              <a:avLst/>
              <a:gdLst/>
              <a:ahLst/>
              <a:cxnLst/>
              <a:rect l="l" t="t" r="r" b="b"/>
              <a:pathLst>
                <a:path w="1143000" h="929639">
                  <a:moveTo>
                    <a:pt x="988059" y="0"/>
                  </a:moveTo>
                  <a:lnTo>
                    <a:pt x="154939" y="0"/>
                  </a:lnTo>
                  <a:lnTo>
                    <a:pt x="105956" y="7896"/>
                  </a:lnTo>
                  <a:lnTo>
                    <a:pt x="63422" y="29886"/>
                  </a:lnTo>
                  <a:lnTo>
                    <a:pt x="29886" y="63422"/>
                  </a:lnTo>
                  <a:lnTo>
                    <a:pt x="7896" y="105956"/>
                  </a:lnTo>
                  <a:lnTo>
                    <a:pt x="0" y="154940"/>
                  </a:lnTo>
                  <a:lnTo>
                    <a:pt x="0" y="774700"/>
                  </a:lnTo>
                  <a:lnTo>
                    <a:pt x="7896" y="823683"/>
                  </a:lnTo>
                  <a:lnTo>
                    <a:pt x="29886" y="866217"/>
                  </a:lnTo>
                  <a:lnTo>
                    <a:pt x="63422" y="899753"/>
                  </a:lnTo>
                  <a:lnTo>
                    <a:pt x="105956" y="921743"/>
                  </a:lnTo>
                  <a:lnTo>
                    <a:pt x="154939" y="929640"/>
                  </a:lnTo>
                  <a:lnTo>
                    <a:pt x="988059" y="929640"/>
                  </a:lnTo>
                  <a:lnTo>
                    <a:pt x="1037043" y="921743"/>
                  </a:lnTo>
                  <a:lnTo>
                    <a:pt x="1079577" y="899753"/>
                  </a:lnTo>
                  <a:lnTo>
                    <a:pt x="1113113" y="866217"/>
                  </a:lnTo>
                  <a:lnTo>
                    <a:pt x="1135103" y="823683"/>
                  </a:lnTo>
                  <a:lnTo>
                    <a:pt x="1143000" y="774700"/>
                  </a:lnTo>
                  <a:lnTo>
                    <a:pt x="1143000" y="154940"/>
                  </a:lnTo>
                  <a:lnTo>
                    <a:pt x="1135103" y="105956"/>
                  </a:lnTo>
                  <a:lnTo>
                    <a:pt x="1113113" y="63422"/>
                  </a:lnTo>
                  <a:lnTo>
                    <a:pt x="1079577" y="29886"/>
                  </a:lnTo>
                  <a:lnTo>
                    <a:pt x="1037043" y="7896"/>
                  </a:lnTo>
                  <a:lnTo>
                    <a:pt x="988059" y="0"/>
                  </a:lnTo>
                  <a:close/>
                </a:path>
              </a:pathLst>
            </a:custGeom>
            <a:grpFill/>
            <a:ln>
              <a:solidFill>
                <a:srgbClr val="00B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7"/>
            <p:cNvSpPr/>
            <p:nvPr/>
          </p:nvSpPr>
          <p:spPr>
            <a:xfrm>
              <a:off x="5359145" y="4429506"/>
              <a:ext cx="1143000" cy="929640"/>
            </a:xfrm>
            <a:custGeom>
              <a:avLst/>
              <a:gdLst/>
              <a:ahLst/>
              <a:cxnLst/>
              <a:rect l="l" t="t" r="r" b="b"/>
              <a:pathLst>
                <a:path w="1143000" h="929639">
                  <a:moveTo>
                    <a:pt x="0" y="154940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39" y="0"/>
                  </a:lnTo>
                  <a:lnTo>
                    <a:pt x="988059" y="0"/>
                  </a:lnTo>
                  <a:lnTo>
                    <a:pt x="1037043" y="7896"/>
                  </a:lnTo>
                  <a:lnTo>
                    <a:pt x="1079577" y="29886"/>
                  </a:lnTo>
                  <a:lnTo>
                    <a:pt x="1113113" y="63422"/>
                  </a:lnTo>
                  <a:lnTo>
                    <a:pt x="1135103" y="105956"/>
                  </a:lnTo>
                  <a:lnTo>
                    <a:pt x="1143000" y="154940"/>
                  </a:lnTo>
                  <a:lnTo>
                    <a:pt x="1143000" y="774700"/>
                  </a:lnTo>
                  <a:lnTo>
                    <a:pt x="1135103" y="823683"/>
                  </a:lnTo>
                  <a:lnTo>
                    <a:pt x="1113113" y="866217"/>
                  </a:lnTo>
                  <a:lnTo>
                    <a:pt x="1079577" y="899753"/>
                  </a:lnTo>
                  <a:lnTo>
                    <a:pt x="1037043" y="921743"/>
                  </a:lnTo>
                  <a:lnTo>
                    <a:pt x="988059" y="929640"/>
                  </a:lnTo>
                  <a:lnTo>
                    <a:pt x="154939" y="929640"/>
                  </a:lnTo>
                  <a:lnTo>
                    <a:pt x="105956" y="921743"/>
                  </a:lnTo>
                  <a:lnTo>
                    <a:pt x="63422" y="899753"/>
                  </a:lnTo>
                  <a:lnTo>
                    <a:pt x="29886" y="866217"/>
                  </a:lnTo>
                  <a:lnTo>
                    <a:pt x="7896" y="823683"/>
                  </a:lnTo>
                  <a:lnTo>
                    <a:pt x="0" y="774700"/>
                  </a:lnTo>
                  <a:lnTo>
                    <a:pt x="0" y="154940"/>
                  </a:lnTo>
                  <a:close/>
                </a:path>
              </a:pathLst>
            </a:custGeom>
            <a:grpFill/>
            <a:ln w="25908">
              <a:solidFill>
                <a:srgbClr val="00B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8"/>
          <p:cNvSpPr txBox="1"/>
          <p:nvPr/>
        </p:nvSpPr>
        <p:spPr>
          <a:xfrm>
            <a:off x="5515102" y="4632452"/>
            <a:ext cx="830580" cy="4961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1270" algn="ctr">
              <a:lnSpc>
                <a:spcPct val="102400"/>
              </a:lnSpc>
              <a:spcBef>
                <a:spcPts val="75"/>
              </a:spcBef>
            </a:pPr>
            <a:r>
              <a:rPr sz="1050" spc="-15" dirty="0">
                <a:latin typeface="Trebuchet MS"/>
                <a:cs typeface="Trebuchet MS"/>
              </a:rPr>
              <a:t>05</a:t>
            </a:r>
            <a:r>
              <a:rPr sz="1050" spc="-150" dirty="0">
                <a:latin typeface="Trebuchet MS"/>
                <a:cs typeface="Trebuchet MS"/>
              </a:rPr>
              <a:t> </a:t>
            </a:r>
            <a:r>
              <a:rPr sz="1050" spc="-45" dirty="0">
                <a:latin typeface="Trebuchet MS"/>
                <a:cs typeface="Trebuchet MS"/>
              </a:rPr>
              <a:t>«</a:t>
            </a:r>
            <a:r>
              <a:rPr sz="1000" spc="-45" dirty="0">
                <a:latin typeface="Trebuchet MS"/>
                <a:cs typeface="Trebuchet MS"/>
              </a:rPr>
              <a:t>Жилищно-  </a:t>
            </a:r>
            <a:r>
              <a:rPr sz="1000" spc="-50" dirty="0">
                <a:latin typeface="Trebuchet MS"/>
                <a:cs typeface="Trebuchet MS"/>
              </a:rPr>
              <a:t>к</a:t>
            </a:r>
            <a:r>
              <a:rPr sz="1000" spc="-15" dirty="0">
                <a:latin typeface="Trebuchet MS"/>
                <a:cs typeface="Trebuchet MS"/>
              </a:rPr>
              <a:t>о</a:t>
            </a:r>
            <a:r>
              <a:rPr sz="1000" spc="-30" dirty="0">
                <a:latin typeface="Trebuchet MS"/>
                <a:cs typeface="Trebuchet MS"/>
              </a:rPr>
              <a:t>мм</a:t>
            </a:r>
            <a:r>
              <a:rPr sz="1000" spc="-15" dirty="0">
                <a:latin typeface="Trebuchet MS"/>
                <a:cs typeface="Trebuchet MS"/>
              </a:rPr>
              <a:t>у</a:t>
            </a:r>
            <a:r>
              <a:rPr sz="1000" spc="-40" dirty="0">
                <a:latin typeface="Trebuchet MS"/>
                <a:cs typeface="Trebuchet MS"/>
              </a:rPr>
              <a:t>на</a:t>
            </a:r>
            <a:r>
              <a:rPr sz="1000" spc="-50" dirty="0">
                <a:latin typeface="Trebuchet MS"/>
                <a:cs typeface="Trebuchet MS"/>
              </a:rPr>
              <a:t>л</a:t>
            </a:r>
            <a:r>
              <a:rPr sz="1000" spc="-30" dirty="0">
                <a:latin typeface="Trebuchet MS"/>
                <a:cs typeface="Trebuchet MS"/>
              </a:rPr>
              <a:t>ьное  </a:t>
            </a:r>
            <a:r>
              <a:rPr sz="1050" spc="-45" dirty="0">
                <a:latin typeface="Trebuchet MS"/>
                <a:cs typeface="Trebuchet MS"/>
              </a:rPr>
              <a:t>хозяйство»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6" name="object 39"/>
          <p:cNvGrpSpPr/>
          <p:nvPr/>
        </p:nvGrpSpPr>
        <p:grpSpPr>
          <a:xfrm>
            <a:off x="1988756" y="5417756"/>
            <a:ext cx="1169035" cy="810895"/>
            <a:chOff x="1988756" y="5417756"/>
            <a:chExt cx="1169035" cy="810895"/>
          </a:xfrm>
          <a:solidFill>
            <a:srgbClr val="70D6E2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7" name="object 40"/>
            <p:cNvSpPr/>
            <p:nvPr/>
          </p:nvSpPr>
          <p:spPr>
            <a:xfrm>
              <a:off x="2001774" y="5430774"/>
              <a:ext cx="1143000" cy="784860"/>
            </a:xfrm>
            <a:custGeom>
              <a:avLst/>
              <a:gdLst/>
              <a:ahLst/>
              <a:cxnLst/>
              <a:rect l="l" t="t" r="r" b="b"/>
              <a:pathLst>
                <a:path w="1143000" h="784860">
                  <a:moveTo>
                    <a:pt x="1012189" y="0"/>
                  </a:moveTo>
                  <a:lnTo>
                    <a:pt x="130809" y="0"/>
                  </a:lnTo>
                  <a:lnTo>
                    <a:pt x="79884" y="10277"/>
                  </a:lnTo>
                  <a:lnTo>
                    <a:pt x="38306" y="38306"/>
                  </a:lnTo>
                  <a:lnTo>
                    <a:pt x="10277" y="79884"/>
                  </a:lnTo>
                  <a:lnTo>
                    <a:pt x="0" y="130809"/>
                  </a:lnTo>
                  <a:lnTo>
                    <a:pt x="0" y="654049"/>
                  </a:lnTo>
                  <a:lnTo>
                    <a:pt x="10277" y="704964"/>
                  </a:lnTo>
                  <a:lnTo>
                    <a:pt x="38306" y="746544"/>
                  </a:lnTo>
                  <a:lnTo>
                    <a:pt x="79884" y="774579"/>
                  </a:lnTo>
                  <a:lnTo>
                    <a:pt x="130809" y="784860"/>
                  </a:lnTo>
                  <a:lnTo>
                    <a:pt x="1012189" y="784860"/>
                  </a:lnTo>
                  <a:lnTo>
                    <a:pt x="1063115" y="774579"/>
                  </a:lnTo>
                  <a:lnTo>
                    <a:pt x="1104693" y="746544"/>
                  </a:lnTo>
                  <a:lnTo>
                    <a:pt x="1132722" y="704964"/>
                  </a:lnTo>
                  <a:lnTo>
                    <a:pt x="1143000" y="654049"/>
                  </a:lnTo>
                  <a:lnTo>
                    <a:pt x="1143000" y="130809"/>
                  </a:lnTo>
                  <a:lnTo>
                    <a:pt x="1132722" y="79884"/>
                  </a:lnTo>
                  <a:lnTo>
                    <a:pt x="1104693" y="38306"/>
                  </a:lnTo>
                  <a:lnTo>
                    <a:pt x="1063115" y="10277"/>
                  </a:lnTo>
                  <a:lnTo>
                    <a:pt x="1012189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1"/>
            <p:cNvSpPr/>
            <p:nvPr/>
          </p:nvSpPr>
          <p:spPr>
            <a:xfrm>
              <a:off x="2001774" y="5430774"/>
              <a:ext cx="1143000" cy="784860"/>
            </a:xfrm>
            <a:custGeom>
              <a:avLst/>
              <a:gdLst/>
              <a:ahLst/>
              <a:cxnLst/>
              <a:rect l="l" t="t" r="r" b="b"/>
              <a:pathLst>
                <a:path w="1143000" h="784860">
                  <a:moveTo>
                    <a:pt x="0" y="130809"/>
                  </a:moveTo>
                  <a:lnTo>
                    <a:pt x="10277" y="79884"/>
                  </a:lnTo>
                  <a:lnTo>
                    <a:pt x="38306" y="38306"/>
                  </a:lnTo>
                  <a:lnTo>
                    <a:pt x="79884" y="10277"/>
                  </a:lnTo>
                  <a:lnTo>
                    <a:pt x="130809" y="0"/>
                  </a:lnTo>
                  <a:lnTo>
                    <a:pt x="1012189" y="0"/>
                  </a:lnTo>
                  <a:lnTo>
                    <a:pt x="1063115" y="10277"/>
                  </a:lnTo>
                  <a:lnTo>
                    <a:pt x="1104693" y="38306"/>
                  </a:lnTo>
                  <a:lnTo>
                    <a:pt x="1132722" y="79884"/>
                  </a:lnTo>
                  <a:lnTo>
                    <a:pt x="1143000" y="130809"/>
                  </a:lnTo>
                  <a:lnTo>
                    <a:pt x="1143000" y="654049"/>
                  </a:lnTo>
                  <a:lnTo>
                    <a:pt x="1132722" y="704964"/>
                  </a:lnTo>
                  <a:lnTo>
                    <a:pt x="1104693" y="746544"/>
                  </a:lnTo>
                  <a:lnTo>
                    <a:pt x="1063115" y="774579"/>
                  </a:lnTo>
                  <a:lnTo>
                    <a:pt x="1012189" y="784860"/>
                  </a:lnTo>
                  <a:lnTo>
                    <a:pt x="130809" y="784860"/>
                  </a:lnTo>
                  <a:lnTo>
                    <a:pt x="79884" y="774579"/>
                  </a:lnTo>
                  <a:lnTo>
                    <a:pt x="38306" y="746544"/>
                  </a:lnTo>
                  <a:lnTo>
                    <a:pt x="10277" y="704964"/>
                  </a:lnTo>
                  <a:lnTo>
                    <a:pt x="0" y="654049"/>
                  </a:lnTo>
                  <a:lnTo>
                    <a:pt x="0" y="130809"/>
                  </a:lnTo>
                  <a:close/>
                </a:path>
              </a:pathLst>
            </a:custGeom>
            <a:grpFill/>
            <a:ln w="25908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42"/>
          <p:cNvSpPr txBox="1"/>
          <p:nvPr/>
        </p:nvSpPr>
        <p:spPr>
          <a:xfrm>
            <a:off x="2130298" y="5650483"/>
            <a:ext cx="883285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815" marR="5080" indent="-158750">
              <a:lnSpc>
                <a:spcPct val="100000"/>
              </a:lnSpc>
              <a:spcBef>
                <a:spcPts val="95"/>
              </a:spcBef>
            </a:pPr>
            <a:r>
              <a:rPr sz="1050" spc="-20">
                <a:latin typeface="Trebuchet MS"/>
                <a:cs typeface="Trebuchet MS"/>
              </a:rPr>
              <a:t>11</a:t>
            </a:r>
            <a:r>
              <a:rPr sz="1050" spc="-120">
                <a:latin typeface="Trebuchet MS"/>
                <a:cs typeface="Trebuchet MS"/>
              </a:rPr>
              <a:t> </a:t>
            </a:r>
            <a:r>
              <a:rPr sz="1050" spc="-50" smtClean="0">
                <a:latin typeface="Trebuchet MS"/>
                <a:cs typeface="Trebuchet MS"/>
              </a:rPr>
              <a:t>Физическая  </a:t>
            </a:r>
            <a:r>
              <a:rPr sz="1050" spc="-45" dirty="0">
                <a:latin typeface="Trebuchet MS"/>
                <a:cs typeface="Trebuchet MS"/>
              </a:rPr>
              <a:t>культура»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40" name="object 43"/>
          <p:cNvGrpSpPr/>
          <p:nvPr/>
        </p:nvGrpSpPr>
        <p:grpSpPr>
          <a:xfrm>
            <a:off x="4631372" y="5417756"/>
            <a:ext cx="1316990" cy="873760"/>
            <a:chOff x="4631372" y="5417756"/>
            <a:chExt cx="1316990" cy="873760"/>
          </a:xfrm>
          <a:solidFill>
            <a:srgbClr val="B3E6EB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41" name="object 44"/>
            <p:cNvSpPr/>
            <p:nvPr/>
          </p:nvSpPr>
          <p:spPr>
            <a:xfrm>
              <a:off x="4644389" y="5430774"/>
              <a:ext cx="1290955" cy="847725"/>
            </a:xfrm>
            <a:custGeom>
              <a:avLst/>
              <a:gdLst/>
              <a:ahLst/>
              <a:cxnLst/>
              <a:rect l="l" t="t" r="r" b="b"/>
              <a:pathLst>
                <a:path w="1290954" h="847725">
                  <a:moveTo>
                    <a:pt x="1149604" y="0"/>
                  </a:moveTo>
                  <a:lnTo>
                    <a:pt x="141224" y="0"/>
                  </a:lnTo>
                  <a:lnTo>
                    <a:pt x="96593" y="7201"/>
                  </a:lnTo>
                  <a:lnTo>
                    <a:pt x="57826" y="27253"/>
                  </a:lnTo>
                  <a:lnTo>
                    <a:pt x="27253" y="57826"/>
                  </a:lnTo>
                  <a:lnTo>
                    <a:pt x="7201" y="96593"/>
                  </a:lnTo>
                  <a:lnTo>
                    <a:pt x="0" y="141223"/>
                  </a:lnTo>
                  <a:lnTo>
                    <a:pt x="0" y="706119"/>
                  </a:lnTo>
                  <a:lnTo>
                    <a:pt x="7201" y="750755"/>
                  </a:lnTo>
                  <a:lnTo>
                    <a:pt x="27253" y="789522"/>
                  </a:lnTo>
                  <a:lnTo>
                    <a:pt x="57826" y="820094"/>
                  </a:lnTo>
                  <a:lnTo>
                    <a:pt x="96593" y="840143"/>
                  </a:lnTo>
                  <a:lnTo>
                    <a:pt x="141224" y="847344"/>
                  </a:lnTo>
                  <a:lnTo>
                    <a:pt x="1149604" y="847344"/>
                  </a:lnTo>
                  <a:lnTo>
                    <a:pt x="1194234" y="840143"/>
                  </a:lnTo>
                  <a:lnTo>
                    <a:pt x="1233001" y="820094"/>
                  </a:lnTo>
                  <a:lnTo>
                    <a:pt x="1263574" y="789522"/>
                  </a:lnTo>
                  <a:lnTo>
                    <a:pt x="1283626" y="750755"/>
                  </a:lnTo>
                  <a:lnTo>
                    <a:pt x="1290827" y="706119"/>
                  </a:lnTo>
                  <a:lnTo>
                    <a:pt x="1290827" y="141223"/>
                  </a:lnTo>
                  <a:lnTo>
                    <a:pt x="1283626" y="96593"/>
                  </a:lnTo>
                  <a:lnTo>
                    <a:pt x="1263574" y="57826"/>
                  </a:lnTo>
                  <a:lnTo>
                    <a:pt x="1233001" y="27253"/>
                  </a:lnTo>
                  <a:lnTo>
                    <a:pt x="1194234" y="7201"/>
                  </a:lnTo>
                  <a:lnTo>
                    <a:pt x="114960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5"/>
            <p:cNvSpPr/>
            <p:nvPr/>
          </p:nvSpPr>
          <p:spPr>
            <a:xfrm>
              <a:off x="4644389" y="5430774"/>
              <a:ext cx="1290955" cy="847725"/>
            </a:xfrm>
            <a:custGeom>
              <a:avLst/>
              <a:gdLst/>
              <a:ahLst/>
              <a:cxnLst/>
              <a:rect l="l" t="t" r="r" b="b"/>
              <a:pathLst>
                <a:path w="1290954" h="847725">
                  <a:moveTo>
                    <a:pt x="0" y="141223"/>
                  </a:moveTo>
                  <a:lnTo>
                    <a:pt x="7201" y="96593"/>
                  </a:lnTo>
                  <a:lnTo>
                    <a:pt x="27253" y="57826"/>
                  </a:lnTo>
                  <a:lnTo>
                    <a:pt x="57826" y="27253"/>
                  </a:lnTo>
                  <a:lnTo>
                    <a:pt x="96593" y="7201"/>
                  </a:lnTo>
                  <a:lnTo>
                    <a:pt x="141224" y="0"/>
                  </a:lnTo>
                  <a:lnTo>
                    <a:pt x="1149604" y="0"/>
                  </a:lnTo>
                  <a:lnTo>
                    <a:pt x="1194234" y="7201"/>
                  </a:lnTo>
                  <a:lnTo>
                    <a:pt x="1233001" y="27253"/>
                  </a:lnTo>
                  <a:lnTo>
                    <a:pt x="1263574" y="57826"/>
                  </a:lnTo>
                  <a:lnTo>
                    <a:pt x="1283626" y="96593"/>
                  </a:lnTo>
                  <a:lnTo>
                    <a:pt x="1290827" y="141223"/>
                  </a:lnTo>
                  <a:lnTo>
                    <a:pt x="1290827" y="706119"/>
                  </a:lnTo>
                  <a:lnTo>
                    <a:pt x="1283626" y="750755"/>
                  </a:lnTo>
                  <a:lnTo>
                    <a:pt x="1263574" y="789522"/>
                  </a:lnTo>
                  <a:lnTo>
                    <a:pt x="1233001" y="820094"/>
                  </a:lnTo>
                  <a:lnTo>
                    <a:pt x="1194234" y="840143"/>
                  </a:lnTo>
                  <a:lnTo>
                    <a:pt x="1149604" y="847344"/>
                  </a:lnTo>
                  <a:lnTo>
                    <a:pt x="141224" y="847344"/>
                  </a:lnTo>
                  <a:lnTo>
                    <a:pt x="96593" y="840143"/>
                  </a:lnTo>
                  <a:lnTo>
                    <a:pt x="57826" y="820094"/>
                  </a:lnTo>
                  <a:lnTo>
                    <a:pt x="27253" y="789522"/>
                  </a:lnTo>
                  <a:lnTo>
                    <a:pt x="7201" y="750755"/>
                  </a:lnTo>
                  <a:lnTo>
                    <a:pt x="0" y="706119"/>
                  </a:lnTo>
                  <a:lnTo>
                    <a:pt x="0" y="141223"/>
                  </a:lnTo>
                  <a:close/>
                </a:path>
              </a:pathLst>
            </a:custGeom>
            <a:grpFill/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6"/>
          <p:cNvSpPr txBox="1"/>
          <p:nvPr/>
        </p:nvSpPr>
        <p:spPr>
          <a:xfrm>
            <a:off x="4795265" y="5452973"/>
            <a:ext cx="98933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14</a:t>
            </a:r>
            <a:endParaRPr sz="1000"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</a:pPr>
            <a:r>
              <a:rPr sz="1000" spc="-15" dirty="0">
                <a:latin typeface="Trebuchet MS"/>
                <a:cs typeface="Trebuchet MS"/>
              </a:rPr>
              <a:t>«</a:t>
            </a:r>
            <a:r>
              <a:rPr sz="1000" spc="30" dirty="0">
                <a:latin typeface="Trebuchet MS"/>
                <a:cs typeface="Trebuchet MS"/>
              </a:rPr>
              <a:t>М</a:t>
            </a:r>
            <a:r>
              <a:rPr sz="1000" spc="15" dirty="0">
                <a:latin typeface="Trebuchet MS"/>
                <a:cs typeface="Trebuchet MS"/>
              </a:rPr>
              <a:t>е</a:t>
            </a:r>
            <a:r>
              <a:rPr sz="1000" spc="-45" dirty="0">
                <a:latin typeface="Trebuchet MS"/>
                <a:cs typeface="Trebuchet MS"/>
              </a:rPr>
              <a:t>ж</a:t>
            </a:r>
            <a:r>
              <a:rPr sz="1000" spc="-40" dirty="0">
                <a:latin typeface="Trebuchet MS"/>
                <a:cs typeface="Trebuchet MS"/>
              </a:rPr>
              <a:t>б</a:t>
            </a:r>
            <a:r>
              <a:rPr sz="1000" spc="-25" dirty="0">
                <a:latin typeface="Trebuchet MS"/>
                <a:cs typeface="Trebuchet MS"/>
              </a:rPr>
              <a:t>юд</a:t>
            </a:r>
            <a:r>
              <a:rPr sz="1000" spc="-35" dirty="0">
                <a:latin typeface="Trebuchet MS"/>
                <a:cs typeface="Trebuchet MS"/>
              </a:rPr>
              <a:t>ж</a:t>
            </a:r>
            <a:r>
              <a:rPr sz="1000" spc="-60" dirty="0">
                <a:latin typeface="Trebuchet MS"/>
                <a:cs typeface="Trebuchet MS"/>
              </a:rPr>
              <a:t>е</a:t>
            </a:r>
            <a:r>
              <a:rPr sz="1000" spc="-50" dirty="0">
                <a:latin typeface="Trebuchet MS"/>
                <a:cs typeface="Trebuchet MS"/>
              </a:rPr>
              <a:t>т</a:t>
            </a:r>
            <a:r>
              <a:rPr sz="1000" spc="-65" dirty="0">
                <a:latin typeface="Trebuchet MS"/>
                <a:cs typeface="Trebuchet MS"/>
              </a:rPr>
              <a:t>н</a:t>
            </a:r>
            <a:r>
              <a:rPr sz="1000" spc="-30" dirty="0">
                <a:latin typeface="Trebuchet MS"/>
                <a:cs typeface="Trebuchet MS"/>
              </a:rPr>
              <a:t>ы</a:t>
            </a:r>
            <a:r>
              <a:rPr sz="1000" spc="-40" dirty="0">
                <a:latin typeface="Trebuchet MS"/>
                <a:cs typeface="Trebuchet MS"/>
              </a:rPr>
              <a:t>е  </a:t>
            </a:r>
            <a:r>
              <a:rPr sz="1000" spc="-60" dirty="0">
                <a:latin typeface="Trebuchet MS"/>
                <a:cs typeface="Trebuchet MS"/>
              </a:rPr>
              <a:t>трансферты</a:t>
            </a:r>
            <a:endParaRPr sz="1000">
              <a:latin typeface="Trebuchet MS"/>
              <a:cs typeface="Trebuchet MS"/>
            </a:endParaRPr>
          </a:p>
          <a:p>
            <a:pPr marL="189230" marR="184785" indent="3175" algn="ctr">
              <a:lnSpc>
                <a:spcPct val="100000"/>
              </a:lnSpc>
            </a:pPr>
            <a:r>
              <a:rPr sz="1000" spc="-40" dirty="0">
                <a:latin typeface="Trebuchet MS"/>
                <a:cs typeface="Trebuchet MS"/>
              </a:rPr>
              <a:t>общего  </a:t>
            </a:r>
            <a:r>
              <a:rPr sz="1000" spc="-65" dirty="0">
                <a:latin typeface="Trebuchet MS"/>
                <a:cs typeface="Trebuchet MS"/>
              </a:rPr>
              <a:t>х</a:t>
            </a:r>
            <a:r>
              <a:rPr sz="1000" spc="-60" dirty="0">
                <a:latin typeface="Trebuchet MS"/>
                <a:cs typeface="Trebuchet MS"/>
              </a:rPr>
              <a:t>а</a:t>
            </a:r>
            <a:r>
              <a:rPr sz="1000" spc="-35" dirty="0">
                <a:latin typeface="Trebuchet MS"/>
                <a:cs typeface="Trebuchet MS"/>
              </a:rPr>
              <a:t>р</a:t>
            </a:r>
            <a:r>
              <a:rPr sz="1000" spc="-45" dirty="0">
                <a:latin typeface="Trebuchet MS"/>
                <a:cs typeface="Trebuchet MS"/>
              </a:rPr>
              <a:t>ак</a:t>
            </a:r>
            <a:r>
              <a:rPr sz="1000" spc="-60" dirty="0">
                <a:latin typeface="Trebuchet MS"/>
                <a:cs typeface="Trebuchet MS"/>
              </a:rPr>
              <a:t>т</a:t>
            </a:r>
            <a:r>
              <a:rPr sz="1000" spc="-75" dirty="0">
                <a:latin typeface="Trebuchet MS"/>
                <a:cs typeface="Trebuchet MS"/>
              </a:rPr>
              <a:t>е</a:t>
            </a:r>
            <a:r>
              <a:rPr sz="1000" spc="-35" dirty="0">
                <a:latin typeface="Trebuchet MS"/>
                <a:cs typeface="Trebuchet MS"/>
              </a:rPr>
              <a:t>р</a:t>
            </a:r>
            <a:r>
              <a:rPr sz="1000" spc="-30" dirty="0">
                <a:latin typeface="Trebuchet MS"/>
                <a:cs typeface="Trebuchet MS"/>
              </a:rPr>
              <a:t>а»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4" name="object 47"/>
          <p:cNvSpPr/>
          <p:nvPr/>
        </p:nvSpPr>
        <p:spPr>
          <a:xfrm>
            <a:off x="641604" y="4215384"/>
            <a:ext cx="7576184" cy="1214755"/>
          </a:xfrm>
          <a:custGeom>
            <a:avLst/>
            <a:gdLst/>
            <a:ahLst/>
            <a:cxnLst/>
            <a:rect l="l" t="t" r="r" b="b"/>
            <a:pathLst>
              <a:path w="7576184" h="1214754">
                <a:moveTo>
                  <a:pt x="7575804" y="0"/>
                </a:moveTo>
                <a:lnTo>
                  <a:pt x="7574280" y="214249"/>
                </a:lnTo>
              </a:path>
              <a:path w="7576184" h="1214754">
                <a:moveTo>
                  <a:pt x="6646164" y="0"/>
                </a:moveTo>
                <a:lnTo>
                  <a:pt x="6644640" y="214249"/>
                </a:lnTo>
              </a:path>
              <a:path w="7576184" h="1214754">
                <a:moveTo>
                  <a:pt x="5218303" y="0"/>
                </a:moveTo>
                <a:lnTo>
                  <a:pt x="5216652" y="214249"/>
                </a:lnTo>
              </a:path>
              <a:path w="7576184" h="1214754">
                <a:moveTo>
                  <a:pt x="1587" y="1524"/>
                </a:moveTo>
                <a:lnTo>
                  <a:pt x="0" y="215773"/>
                </a:lnTo>
              </a:path>
              <a:path w="7576184" h="1214754">
                <a:moveTo>
                  <a:pt x="1146047" y="0"/>
                </a:moveTo>
                <a:lnTo>
                  <a:pt x="1144523" y="214249"/>
                </a:lnTo>
              </a:path>
              <a:path w="7576184" h="1214754">
                <a:moveTo>
                  <a:pt x="2574163" y="0"/>
                </a:moveTo>
                <a:lnTo>
                  <a:pt x="2572512" y="214249"/>
                </a:lnTo>
              </a:path>
              <a:path w="7576184" h="1214754">
                <a:moveTo>
                  <a:pt x="4075303" y="1524"/>
                </a:moveTo>
                <a:lnTo>
                  <a:pt x="4073652" y="215773"/>
                </a:lnTo>
              </a:path>
              <a:path w="7576184" h="1214754">
                <a:moveTo>
                  <a:pt x="574611" y="0"/>
                </a:moveTo>
                <a:lnTo>
                  <a:pt x="573024" y="1214374"/>
                </a:lnTo>
              </a:path>
              <a:path w="7576184" h="1214754">
                <a:moveTo>
                  <a:pt x="1860803" y="0"/>
                </a:moveTo>
                <a:lnTo>
                  <a:pt x="1859279" y="1214374"/>
                </a:lnTo>
              </a:path>
              <a:path w="7576184" h="1214754">
                <a:moveTo>
                  <a:pt x="4646803" y="0"/>
                </a:moveTo>
                <a:lnTo>
                  <a:pt x="4645152" y="1214374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15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grpSp>
        <p:nvGrpSpPr>
          <p:cNvPr id="52" name="object 19"/>
          <p:cNvGrpSpPr/>
          <p:nvPr/>
        </p:nvGrpSpPr>
        <p:grpSpPr>
          <a:xfrm>
            <a:off x="7845488" y="4416488"/>
            <a:ext cx="1245235" cy="884555"/>
            <a:chOff x="7845488" y="4416488"/>
            <a:chExt cx="1245235" cy="884555"/>
          </a:xfrm>
          <a:solidFill>
            <a:srgbClr val="48D1CC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3" name="object 20"/>
            <p:cNvSpPr/>
            <p:nvPr/>
          </p:nvSpPr>
          <p:spPr>
            <a:xfrm>
              <a:off x="7858506" y="4429506"/>
              <a:ext cx="1219200" cy="858519"/>
            </a:xfrm>
            <a:custGeom>
              <a:avLst/>
              <a:gdLst/>
              <a:ahLst/>
              <a:cxnLst/>
              <a:rect l="l" t="t" r="r" b="b"/>
              <a:pathLst>
                <a:path w="1219200" h="858520">
                  <a:moveTo>
                    <a:pt x="1076198" y="0"/>
                  </a:moveTo>
                  <a:lnTo>
                    <a:pt x="143001" y="0"/>
                  </a:lnTo>
                  <a:lnTo>
                    <a:pt x="97796" y="7288"/>
                  </a:lnTo>
                  <a:lnTo>
                    <a:pt x="58539" y="27586"/>
                  </a:lnTo>
                  <a:lnTo>
                    <a:pt x="27586" y="58539"/>
                  </a:lnTo>
                  <a:lnTo>
                    <a:pt x="7288" y="97796"/>
                  </a:lnTo>
                  <a:lnTo>
                    <a:pt x="0" y="143002"/>
                  </a:lnTo>
                  <a:lnTo>
                    <a:pt x="0" y="715010"/>
                  </a:lnTo>
                  <a:lnTo>
                    <a:pt x="7288" y="760215"/>
                  </a:lnTo>
                  <a:lnTo>
                    <a:pt x="27586" y="799472"/>
                  </a:lnTo>
                  <a:lnTo>
                    <a:pt x="58539" y="830425"/>
                  </a:lnTo>
                  <a:lnTo>
                    <a:pt x="97796" y="850723"/>
                  </a:lnTo>
                  <a:lnTo>
                    <a:pt x="143001" y="858012"/>
                  </a:lnTo>
                  <a:lnTo>
                    <a:pt x="1076198" y="858012"/>
                  </a:lnTo>
                  <a:lnTo>
                    <a:pt x="1121403" y="850723"/>
                  </a:lnTo>
                  <a:lnTo>
                    <a:pt x="1160660" y="830425"/>
                  </a:lnTo>
                  <a:lnTo>
                    <a:pt x="1191613" y="799472"/>
                  </a:lnTo>
                  <a:lnTo>
                    <a:pt x="1211911" y="760215"/>
                  </a:lnTo>
                  <a:lnTo>
                    <a:pt x="1219200" y="715010"/>
                  </a:lnTo>
                  <a:lnTo>
                    <a:pt x="1219200" y="143002"/>
                  </a:lnTo>
                  <a:lnTo>
                    <a:pt x="1211911" y="97796"/>
                  </a:lnTo>
                  <a:lnTo>
                    <a:pt x="1191613" y="58539"/>
                  </a:lnTo>
                  <a:lnTo>
                    <a:pt x="1160660" y="27586"/>
                  </a:lnTo>
                  <a:lnTo>
                    <a:pt x="1121403" y="7288"/>
                  </a:lnTo>
                  <a:lnTo>
                    <a:pt x="1076198" y="0"/>
                  </a:lnTo>
                  <a:close/>
                </a:path>
              </a:pathLst>
            </a:custGeom>
            <a:grpFill/>
            <a:ln>
              <a:solidFill>
                <a:srgbClr val="1E9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1"/>
            <p:cNvSpPr/>
            <p:nvPr/>
          </p:nvSpPr>
          <p:spPr>
            <a:xfrm>
              <a:off x="7858506" y="4429506"/>
              <a:ext cx="1219200" cy="858519"/>
            </a:xfrm>
            <a:custGeom>
              <a:avLst/>
              <a:gdLst/>
              <a:ahLst/>
              <a:cxnLst/>
              <a:rect l="l" t="t" r="r" b="b"/>
              <a:pathLst>
                <a:path w="1219200" h="858520">
                  <a:moveTo>
                    <a:pt x="0" y="143002"/>
                  </a:moveTo>
                  <a:lnTo>
                    <a:pt x="7288" y="97796"/>
                  </a:lnTo>
                  <a:lnTo>
                    <a:pt x="27586" y="58539"/>
                  </a:lnTo>
                  <a:lnTo>
                    <a:pt x="58539" y="27586"/>
                  </a:lnTo>
                  <a:lnTo>
                    <a:pt x="97796" y="7288"/>
                  </a:lnTo>
                  <a:lnTo>
                    <a:pt x="143001" y="0"/>
                  </a:lnTo>
                  <a:lnTo>
                    <a:pt x="1076198" y="0"/>
                  </a:lnTo>
                  <a:lnTo>
                    <a:pt x="1121403" y="7288"/>
                  </a:lnTo>
                  <a:lnTo>
                    <a:pt x="1160660" y="27586"/>
                  </a:lnTo>
                  <a:lnTo>
                    <a:pt x="1191613" y="58539"/>
                  </a:lnTo>
                  <a:lnTo>
                    <a:pt x="1211911" y="97796"/>
                  </a:lnTo>
                  <a:lnTo>
                    <a:pt x="1219200" y="143002"/>
                  </a:lnTo>
                  <a:lnTo>
                    <a:pt x="1219200" y="715010"/>
                  </a:lnTo>
                  <a:lnTo>
                    <a:pt x="1211911" y="760215"/>
                  </a:lnTo>
                  <a:lnTo>
                    <a:pt x="1191613" y="799472"/>
                  </a:lnTo>
                  <a:lnTo>
                    <a:pt x="1160660" y="830425"/>
                  </a:lnTo>
                  <a:lnTo>
                    <a:pt x="1121403" y="850723"/>
                  </a:lnTo>
                  <a:lnTo>
                    <a:pt x="1076198" y="858012"/>
                  </a:lnTo>
                  <a:lnTo>
                    <a:pt x="143001" y="858012"/>
                  </a:lnTo>
                  <a:lnTo>
                    <a:pt x="97796" y="850723"/>
                  </a:lnTo>
                  <a:lnTo>
                    <a:pt x="58539" y="830425"/>
                  </a:lnTo>
                  <a:lnTo>
                    <a:pt x="27586" y="799472"/>
                  </a:lnTo>
                  <a:lnTo>
                    <a:pt x="7288" y="760215"/>
                  </a:lnTo>
                  <a:lnTo>
                    <a:pt x="0" y="715010"/>
                  </a:lnTo>
                  <a:lnTo>
                    <a:pt x="0" y="143002"/>
                  </a:lnTo>
                  <a:close/>
                </a:path>
              </a:pathLst>
            </a:custGeom>
            <a:grpFill/>
            <a:ln w="25908">
              <a:solidFill>
                <a:srgbClr val="1E9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3"/>
          <p:cNvGrpSpPr/>
          <p:nvPr/>
        </p:nvGrpSpPr>
        <p:grpSpPr>
          <a:xfrm>
            <a:off x="131000" y="3844988"/>
            <a:ext cx="8883650" cy="384175"/>
            <a:chOff x="131000" y="3844988"/>
            <a:chExt cx="8883650" cy="384175"/>
          </a:xfrm>
          <a:solidFill>
            <a:srgbClr val="A1D6E2"/>
          </a:solidFill>
          <a:effectLst/>
        </p:grpSpPr>
        <p:sp>
          <p:nvSpPr>
            <p:cNvPr id="56" name="object 4"/>
            <p:cNvSpPr/>
            <p:nvPr/>
          </p:nvSpPr>
          <p:spPr>
            <a:xfrm>
              <a:off x="144017" y="3858006"/>
              <a:ext cx="8857615" cy="358140"/>
            </a:xfrm>
            <a:custGeom>
              <a:avLst/>
              <a:gdLst/>
              <a:ahLst/>
              <a:cxnLst/>
              <a:rect l="l" t="t" r="r" b="b"/>
              <a:pathLst>
                <a:path w="8857615" h="358139">
                  <a:moveTo>
                    <a:pt x="8797798" y="0"/>
                  </a:moveTo>
                  <a:lnTo>
                    <a:pt x="59689" y="0"/>
                  </a:lnTo>
                  <a:lnTo>
                    <a:pt x="36454" y="4683"/>
                  </a:lnTo>
                  <a:lnTo>
                    <a:pt x="17481" y="17462"/>
                  </a:lnTo>
                  <a:lnTo>
                    <a:pt x="4690" y="36433"/>
                  </a:lnTo>
                  <a:lnTo>
                    <a:pt x="0" y="59690"/>
                  </a:lnTo>
                  <a:lnTo>
                    <a:pt x="0" y="298450"/>
                  </a:lnTo>
                  <a:lnTo>
                    <a:pt x="4690" y="321706"/>
                  </a:lnTo>
                  <a:lnTo>
                    <a:pt x="17481" y="340677"/>
                  </a:lnTo>
                  <a:lnTo>
                    <a:pt x="36454" y="353456"/>
                  </a:lnTo>
                  <a:lnTo>
                    <a:pt x="59689" y="358140"/>
                  </a:lnTo>
                  <a:lnTo>
                    <a:pt x="8797798" y="358140"/>
                  </a:lnTo>
                  <a:lnTo>
                    <a:pt x="8821054" y="353456"/>
                  </a:lnTo>
                  <a:lnTo>
                    <a:pt x="8840025" y="340677"/>
                  </a:lnTo>
                  <a:lnTo>
                    <a:pt x="8852804" y="321706"/>
                  </a:lnTo>
                  <a:lnTo>
                    <a:pt x="8857488" y="298450"/>
                  </a:lnTo>
                  <a:lnTo>
                    <a:pt x="8857488" y="59690"/>
                  </a:lnTo>
                  <a:lnTo>
                    <a:pt x="8852804" y="36433"/>
                  </a:lnTo>
                  <a:lnTo>
                    <a:pt x="8840025" y="17462"/>
                  </a:lnTo>
                  <a:lnTo>
                    <a:pt x="8821054" y="4683"/>
                  </a:lnTo>
                  <a:lnTo>
                    <a:pt x="8797798" y="0"/>
                  </a:ln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"/>
            <p:cNvSpPr/>
            <p:nvPr/>
          </p:nvSpPr>
          <p:spPr>
            <a:xfrm>
              <a:off x="144017" y="3858006"/>
              <a:ext cx="8857615" cy="358140"/>
            </a:xfrm>
            <a:custGeom>
              <a:avLst/>
              <a:gdLst/>
              <a:ahLst/>
              <a:cxnLst/>
              <a:rect l="l" t="t" r="r" b="b"/>
              <a:pathLst>
                <a:path w="8857615" h="358139">
                  <a:moveTo>
                    <a:pt x="0" y="59690"/>
                  </a:moveTo>
                  <a:lnTo>
                    <a:pt x="4690" y="36433"/>
                  </a:lnTo>
                  <a:lnTo>
                    <a:pt x="17481" y="17462"/>
                  </a:lnTo>
                  <a:lnTo>
                    <a:pt x="36454" y="4683"/>
                  </a:lnTo>
                  <a:lnTo>
                    <a:pt x="59689" y="0"/>
                  </a:lnTo>
                  <a:lnTo>
                    <a:pt x="8797798" y="0"/>
                  </a:lnTo>
                  <a:lnTo>
                    <a:pt x="8821054" y="4683"/>
                  </a:lnTo>
                  <a:lnTo>
                    <a:pt x="8840025" y="17462"/>
                  </a:lnTo>
                  <a:lnTo>
                    <a:pt x="8852804" y="36433"/>
                  </a:lnTo>
                  <a:lnTo>
                    <a:pt x="8857488" y="59690"/>
                  </a:lnTo>
                  <a:lnTo>
                    <a:pt x="8857488" y="298450"/>
                  </a:lnTo>
                  <a:lnTo>
                    <a:pt x="8852804" y="321706"/>
                  </a:lnTo>
                  <a:lnTo>
                    <a:pt x="8840025" y="340677"/>
                  </a:lnTo>
                  <a:lnTo>
                    <a:pt x="8821054" y="353456"/>
                  </a:lnTo>
                  <a:lnTo>
                    <a:pt x="8797798" y="358140"/>
                  </a:lnTo>
                  <a:lnTo>
                    <a:pt x="59689" y="358140"/>
                  </a:lnTo>
                  <a:lnTo>
                    <a:pt x="36454" y="353456"/>
                  </a:lnTo>
                  <a:lnTo>
                    <a:pt x="17481" y="340677"/>
                  </a:lnTo>
                  <a:lnTo>
                    <a:pt x="4690" y="321706"/>
                  </a:lnTo>
                  <a:lnTo>
                    <a:pt x="0" y="298450"/>
                  </a:lnTo>
                  <a:lnTo>
                    <a:pt x="0" y="59690"/>
                  </a:lnTo>
                  <a:close/>
                </a:path>
              </a:pathLst>
            </a:custGeom>
            <a:grpFill/>
            <a:ln w="25908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7"/>
          <p:cNvGrpSpPr/>
          <p:nvPr/>
        </p:nvGrpSpPr>
        <p:grpSpPr>
          <a:xfrm>
            <a:off x="131000" y="4416488"/>
            <a:ext cx="1026160" cy="955675"/>
            <a:chOff x="131000" y="4416488"/>
            <a:chExt cx="1026160" cy="955675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9" name="object 8"/>
            <p:cNvSpPr/>
            <p:nvPr/>
          </p:nvSpPr>
          <p:spPr>
            <a:xfrm>
              <a:off x="144017" y="4429506"/>
              <a:ext cx="1000125" cy="929640"/>
            </a:xfrm>
            <a:custGeom>
              <a:avLst/>
              <a:gdLst/>
              <a:ahLst/>
              <a:cxnLst/>
              <a:rect l="l" t="t" r="r" b="b"/>
              <a:pathLst>
                <a:path w="1000125" h="929639">
                  <a:moveTo>
                    <a:pt x="844804" y="0"/>
                  </a:moveTo>
                  <a:lnTo>
                    <a:pt x="154940" y="0"/>
                  </a:lnTo>
                  <a:lnTo>
                    <a:pt x="105966" y="7896"/>
                  </a:lnTo>
                  <a:lnTo>
                    <a:pt x="63433" y="29886"/>
                  </a:lnTo>
                  <a:lnTo>
                    <a:pt x="29893" y="63422"/>
                  </a:lnTo>
                  <a:lnTo>
                    <a:pt x="7898" y="105956"/>
                  </a:lnTo>
                  <a:lnTo>
                    <a:pt x="0" y="154940"/>
                  </a:lnTo>
                  <a:lnTo>
                    <a:pt x="0" y="774700"/>
                  </a:lnTo>
                  <a:lnTo>
                    <a:pt x="7898" y="823683"/>
                  </a:lnTo>
                  <a:lnTo>
                    <a:pt x="29893" y="866217"/>
                  </a:lnTo>
                  <a:lnTo>
                    <a:pt x="63433" y="899753"/>
                  </a:lnTo>
                  <a:lnTo>
                    <a:pt x="105966" y="921743"/>
                  </a:lnTo>
                  <a:lnTo>
                    <a:pt x="154940" y="929640"/>
                  </a:lnTo>
                  <a:lnTo>
                    <a:pt x="844804" y="929640"/>
                  </a:lnTo>
                  <a:lnTo>
                    <a:pt x="893777" y="921743"/>
                  </a:lnTo>
                  <a:lnTo>
                    <a:pt x="936310" y="899753"/>
                  </a:lnTo>
                  <a:lnTo>
                    <a:pt x="969850" y="866217"/>
                  </a:lnTo>
                  <a:lnTo>
                    <a:pt x="991845" y="823683"/>
                  </a:lnTo>
                  <a:lnTo>
                    <a:pt x="999744" y="774700"/>
                  </a:lnTo>
                  <a:lnTo>
                    <a:pt x="999744" y="154940"/>
                  </a:lnTo>
                  <a:lnTo>
                    <a:pt x="991845" y="105956"/>
                  </a:lnTo>
                  <a:lnTo>
                    <a:pt x="969850" y="63422"/>
                  </a:lnTo>
                  <a:lnTo>
                    <a:pt x="936310" y="29886"/>
                  </a:lnTo>
                  <a:lnTo>
                    <a:pt x="893777" y="7896"/>
                  </a:lnTo>
                  <a:lnTo>
                    <a:pt x="844804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9"/>
            <p:cNvSpPr/>
            <p:nvPr/>
          </p:nvSpPr>
          <p:spPr>
            <a:xfrm>
              <a:off x="144017" y="4429506"/>
              <a:ext cx="1000125" cy="929640"/>
            </a:xfrm>
            <a:custGeom>
              <a:avLst/>
              <a:gdLst/>
              <a:ahLst/>
              <a:cxnLst/>
              <a:rect l="l" t="t" r="r" b="b"/>
              <a:pathLst>
                <a:path w="1000125" h="929639">
                  <a:moveTo>
                    <a:pt x="0" y="154940"/>
                  </a:moveTo>
                  <a:lnTo>
                    <a:pt x="7898" y="105956"/>
                  </a:lnTo>
                  <a:lnTo>
                    <a:pt x="29893" y="63422"/>
                  </a:lnTo>
                  <a:lnTo>
                    <a:pt x="63433" y="29886"/>
                  </a:lnTo>
                  <a:lnTo>
                    <a:pt x="105966" y="7896"/>
                  </a:lnTo>
                  <a:lnTo>
                    <a:pt x="154940" y="0"/>
                  </a:lnTo>
                  <a:lnTo>
                    <a:pt x="844804" y="0"/>
                  </a:lnTo>
                  <a:lnTo>
                    <a:pt x="893777" y="7896"/>
                  </a:lnTo>
                  <a:lnTo>
                    <a:pt x="936310" y="29886"/>
                  </a:lnTo>
                  <a:lnTo>
                    <a:pt x="969850" y="63422"/>
                  </a:lnTo>
                  <a:lnTo>
                    <a:pt x="991845" y="105956"/>
                  </a:lnTo>
                  <a:lnTo>
                    <a:pt x="999744" y="154940"/>
                  </a:lnTo>
                  <a:lnTo>
                    <a:pt x="999744" y="774700"/>
                  </a:lnTo>
                  <a:lnTo>
                    <a:pt x="991845" y="823683"/>
                  </a:lnTo>
                  <a:lnTo>
                    <a:pt x="969850" y="866217"/>
                  </a:lnTo>
                  <a:lnTo>
                    <a:pt x="936310" y="899753"/>
                  </a:lnTo>
                  <a:lnTo>
                    <a:pt x="893777" y="921743"/>
                  </a:lnTo>
                  <a:lnTo>
                    <a:pt x="844804" y="929640"/>
                  </a:lnTo>
                  <a:lnTo>
                    <a:pt x="154940" y="929640"/>
                  </a:lnTo>
                  <a:lnTo>
                    <a:pt x="105966" y="921743"/>
                  </a:lnTo>
                  <a:lnTo>
                    <a:pt x="63433" y="899753"/>
                  </a:lnTo>
                  <a:lnTo>
                    <a:pt x="29893" y="866217"/>
                  </a:lnTo>
                  <a:lnTo>
                    <a:pt x="7898" y="823683"/>
                  </a:lnTo>
                  <a:lnTo>
                    <a:pt x="0" y="774700"/>
                  </a:lnTo>
                  <a:lnTo>
                    <a:pt x="0" y="15494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10"/>
          <p:cNvSpPr txBox="1"/>
          <p:nvPr/>
        </p:nvSpPr>
        <p:spPr>
          <a:xfrm>
            <a:off x="296672" y="4569333"/>
            <a:ext cx="691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01</a:t>
            </a:r>
            <a:endParaRPr sz="1000">
              <a:latin typeface="Trebuchet MS"/>
              <a:cs typeface="Trebuchet MS"/>
            </a:endParaRPr>
          </a:p>
          <a:p>
            <a:pPr marL="29209" marR="5080" indent="-17145" algn="just">
              <a:lnSpc>
                <a:spcPct val="100000"/>
              </a:lnSpc>
            </a:pPr>
            <a:r>
              <a:rPr sz="1000" spc="-15" dirty="0">
                <a:latin typeface="Trebuchet MS"/>
                <a:cs typeface="Trebuchet MS"/>
              </a:rPr>
              <a:t>«</a:t>
            </a:r>
            <a:r>
              <a:rPr sz="1000" spc="-30" dirty="0">
                <a:latin typeface="Trebuchet MS"/>
                <a:cs typeface="Trebuchet MS"/>
              </a:rPr>
              <a:t>Общ</a:t>
            </a:r>
            <a:r>
              <a:rPr sz="1000" spc="-60" dirty="0">
                <a:latin typeface="Trebuchet MS"/>
                <a:cs typeface="Trebuchet MS"/>
              </a:rPr>
              <a:t>е</a:t>
            </a:r>
            <a:r>
              <a:rPr sz="1000" spc="-90" dirty="0">
                <a:latin typeface="Trebuchet MS"/>
                <a:cs typeface="Trebuchet MS"/>
              </a:rPr>
              <a:t>г</a:t>
            </a:r>
            <a:r>
              <a:rPr sz="1000" spc="-15" dirty="0">
                <a:latin typeface="Trebuchet MS"/>
                <a:cs typeface="Trebuchet MS"/>
              </a:rPr>
              <a:t>о</a:t>
            </a:r>
            <a:r>
              <a:rPr sz="1000" spc="-65" dirty="0">
                <a:latin typeface="Trebuchet MS"/>
                <a:cs typeface="Trebuchet MS"/>
              </a:rPr>
              <a:t>су</a:t>
            </a:r>
            <a:r>
              <a:rPr sz="1000" spc="-20" dirty="0">
                <a:latin typeface="Trebuchet MS"/>
                <a:cs typeface="Trebuchet MS"/>
              </a:rPr>
              <a:t>д  </a:t>
            </a:r>
            <a:r>
              <a:rPr sz="1000" spc="-35" dirty="0">
                <a:latin typeface="Trebuchet MS"/>
                <a:cs typeface="Trebuchet MS"/>
              </a:rPr>
              <a:t>ар</a:t>
            </a:r>
            <a:r>
              <a:rPr sz="1000" spc="-60" dirty="0">
                <a:latin typeface="Trebuchet MS"/>
                <a:cs typeface="Trebuchet MS"/>
              </a:rPr>
              <a:t>ств</a:t>
            </a:r>
            <a:r>
              <a:rPr sz="1000" spc="-70" dirty="0">
                <a:latin typeface="Trebuchet MS"/>
                <a:cs typeface="Trebuchet MS"/>
              </a:rPr>
              <a:t>е</a:t>
            </a:r>
            <a:r>
              <a:rPr sz="1000" spc="-35" dirty="0">
                <a:latin typeface="Trebuchet MS"/>
                <a:cs typeface="Trebuchet MS"/>
              </a:rPr>
              <a:t>нн</a:t>
            </a:r>
            <a:r>
              <a:rPr sz="1000" spc="-30" dirty="0">
                <a:latin typeface="Trebuchet MS"/>
                <a:cs typeface="Trebuchet MS"/>
              </a:rPr>
              <a:t>ы</a:t>
            </a:r>
            <a:r>
              <a:rPr sz="1000" spc="-40" dirty="0">
                <a:latin typeface="Trebuchet MS"/>
                <a:cs typeface="Trebuchet MS"/>
              </a:rPr>
              <a:t>е  </a:t>
            </a:r>
            <a:r>
              <a:rPr sz="1000" spc="-30" dirty="0">
                <a:latin typeface="Trebuchet MS"/>
                <a:cs typeface="Trebuchet MS"/>
              </a:rPr>
              <a:t>вопросы»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62" name="object 11"/>
          <p:cNvGrpSpPr/>
          <p:nvPr/>
        </p:nvGrpSpPr>
        <p:grpSpPr>
          <a:xfrm>
            <a:off x="6643702" y="4416488"/>
            <a:ext cx="1156574" cy="955675"/>
            <a:chOff x="6560756" y="4416488"/>
            <a:chExt cx="1239520" cy="955675"/>
          </a:xfrm>
          <a:solidFill>
            <a:srgbClr val="ADD8E6"/>
          </a:solidFill>
          <a:effectLst>
            <a:glow rad="101600">
              <a:srgbClr val="40E0D0">
                <a:alpha val="60000"/>
              </a:srgbClr>
            </a:glow>
          </a:effectLst>
        </p:grpSpPr>
        <p:sp>
          <p:nvSpPr>
            <p:cNvPr id="63" name="object 12"/>
            <p:cNvSpPr/>
            <p:nvPr/>
          </p:nvSpPr>
          <p:spPr>
            <a:xfrm>
              <a:off x="6573773" y="4429506"/>
              <a:ext cx="1213485" cy="929640"/>
            </a:xfrm>
            <a:custGeom>
              <a:avLst/>
              <a:gdLst/>
              <a:ahLst/>
              <a:cxnLst/>
              <a:rect l="l" t="t" r="r" b="b"/>
              <a:pathLst>
                <a:path w="1213484" h="929639">
                  <a:moveTo>
                    <a:pt x="1058164" y="0"/>
                  </a:moveTo>
                  <a:lnTo>
                    <a:pt x="154940" y="0"/>
                  </a:lnTo>
                  <a:lnTo>
                    <a:pt x="105956" y="7896"/>
                  </a:lnTo>
                  <a:lnTo>
                    <a:pt x="63422" y="29886"/>
                  </a:lnTo>
                  <a:lnTo>
                    <a:pt x="29886" y="63422"/>
                  </a:lnTo>
                  <a:lnTo>
                    <a:pt x="7896" y="105956"/>
                  </a:lnTo>
                  <a:lnTo>
                    <a:pt x="0" y="154940"/>
                  </a:lnTo>
                  <a:lnTo>
                    <a:pt x="0" y="774700"/>
                  </a:lnTo>
                  <a:lnTo>
                    <a:pt x="7896" y="823683"/>
                  </a:lnTo>
                  <a:lnTo>
                    <a:pt x="29886" y="866217"/>
                  </a:lnTo>
                  <a:lnTo>
                    <a:pt x="63422" y="899753"/>
                  </a:lnTo>
                  <a:lnTo>
                    <a:pt x="105956" y="921743"/>
                  </a:lnTo>
                  <a:lnTo>
                    <a:pt x="154940" y="929640"/>
                  </a:lnTo>
                  <a:lnTo>
                    <a:pt x="1058164" y="929640"/>
                  </a:lnTo>
                  <a:lnTo>
                    <a:pt x="1107147" y="921743"/>
                  </a:lnTo>
                  <a:lnTo>
                    <a:pt x="1149681" y="899753"/>
                  </a:lnTo>
                  <a:lnTo>
                    <a:pt x="1183217" y="866217"/>
                  </a:lnTo>
                  <a:lnTo>
                    <a:pt x="1205207" y="823683"/>
                  </a:lnTo>
                  <a:lnTo>
                    <a:pt x="1213103" y="774700"/>
                  </a:lnTo>
                  <a:lnTo>
                    <a:pt x="1213103" y="154940"/>
                  </a:lnTo>
                  <a:lnTo>
                    <a:pt x="1205207" y="105956"/>
                  </a:lnTo>
                  <a:lnTo>
                    <a:pt x="1183217" y="63422"/>
                  </a:lnTo>
                  <a:lnTo>
                    <a:pt x="1149681" y="29886"/>
                  </a:lnTo>
                  <a:lnTo>
                    <a:pt x="1107147" y="7896"/>
                  </a:lnTo>
                  <a:lnTo>
                    <a:pt x="1058164" y="0"/>
                  </a:lnTo>
                  <a:close/>
                </a:path>
              </a:pathLst>
            </a:custGeom>
            <a:grpFill/>
            <a:ln>
              <a:solidFill>
                <a:srgbClr val="00B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3"/>
            <p:cNvSpPr/>
            <p:nvPr/>
          </p:nvSpPr>
          <p:spPr>
            <a:xfrm>
              <a:off x="6573773" y="4429506"/>
              <a:ext cx="1213485" cy="929640"/>
            </a:xfrm>
            <a:custGeom>
              <a:avLst/>
              <a:gdLst/>
              <a:ahLst/>
              <a:cxnLst/>
              <a:rect l="l" t="t" r="r" b="b"/>
              <a:pathLst>
                <a:path w="1213484" h="929639">
                  <a:moveTo>
                    <a:pt x="0" y="154940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40" y="0"/>
                  </a:lnTo>
                  <a:lnTo>
                    <a:pt x="1058164" y="0"/>
                  </a:lnTo>
                  <a:lnTo>
                    <a:pt x="1107147" y="7896"/>
                  </a:lnTo>
                  <a:lnTo>
                    <a:pt x="1149681" y="29886"/>
                  </a:lnTo>
                  <a:lnTo>
                    <a:pt x="1183217" y="63422"/>
                  </a:lnTo>
                  <a:lnTo>
                    <a:pt x="1205207" y="105956"/>
                  </a:lnTo>
                  <a:lnTo>
                    <a:pt x="1213103" y="154940"/>
                  </a:lnTo>
                  <a:lnTo>
                    <a:pt x="1213103" y="774700"/>
                  </a:lnTo>
                  <a:lnTo>
                    <a:pt x="1205207" y="823683"/>
                  </a:lnTo>
                  <a:lnTo>
                    <a:pt x="1183217" y="866217"/>
                  </a:lnTo>
                  <a:lnTo>
                    <a:pt x="1149681" y="899753"/>
                  </a:lnTo>
                  <a:lnTo>
                    <a:pt x="1107147" y="921743"/>
                  </a:lnTo>
                  <a:lnTo>
                    <a:pt x="1058164" y="929640"/>
                  </a:lnTo>
                  <a:lnTo>
                    <a:pt x="154940" y="929640"/>
                  </a:lnTo>
                  <a:lnTo>
                    <a:pt x="105956" y="921743"/>
                  </a:lnTo>
                  <a:lnTo>
                    <a:pt x="63422" y="899753"/>
                  </a:lnTo>
                  <a:lnTo>
                    <a:pt x="29886" y="866217"/>
                  </a:lnTo>
                  <a:lnTo>
                    <a:pt x="7896" y="823683"/>
                  </a:lnTo>
                  <a:lnTo>
                    <a:pt x="0" y="774700"/>
                  </a:lnTo>
                  <a:lnTo>
                    <a:pt x="0" y="154940"/>
                  </a:lnTo>
                  <a:close/>
                </a:path>
              </a:pathLst>
            </a:custGeom>
            <a:grpFill/>
            <a:ln w="25908">
              <a:solidFill>
                <a:srgbClr val="00B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14"/>
          <p:cNvSpPr txBox="1"/>
          <p:nvPr/>
        </p:nvSpPr>
        <p:spPr>
          <a:xfrm>
            <a:off x="6719061" y="4712589"/>
            <a:ext cx="92329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15" dirty="0">
                <a:latin typeface="Trebuchet MS"/>
                <a:cs typeface="Trebuchet MS"/>
              </a:rPr>
              <a:t>07</a:t>
            </a:r>
            <a:endParaRPr sz="10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50" spc="-30" dirty="0">
                <a:latin typeface="Trebuchet MS"/>
                <a:cs typeface="Trebuchet MS"/>
              </a:rPr>
              <a:t>«Образование»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66" name="object 15"/>
          <p:cNvGrpSpPr/>
          <p:nvPr/>
        </p:nvGrpSpPr>
        <p:grpSpPr>
          <a:xfrm>
            <a:off x="1274000" y="4416488"/>
            <a:ext cx="1169035" cy="955675"/>
            <a:chOff x="1274000" y="4416488"/>
            <a:chExt cx="1169035" cy="955675"/>
          </a:xfrm>
          <a:solidFill>
            <a:srgbClr val="1E90FF"/>
          </a:solidFill>
          <a:effectLst>
            <a:glow rad="101600">
              <a:srgbClr val="1E90FF">
                <a:alpha val="60000"/>
              </a:srgbClr>
            </a:glow>
          </a:effectLst>
        </p:grpSpPr>
        <p:sp>
          <p:nvSpPr>
            <p:cNvPr id="67" name="object 16"/>
            <p:cNvSpPr/>
            <p:nvPr/>
          </p:nvSpPr>
          <p:spPr>
            <a:xfrm>
              <a:off x="1287018" y="4429506"/>
              <a:ext cx="1143000" cy="929640"/>
            </a:xfrm>
            <a:custGeom>
              <a:avLst/>
              <a:gdLst/>
              <a:ahLst/>
              <a:cxnLst/>
              <a:rect l="l" t="t" r="r" b="b"/>
              <a:pathLst>
                <a:path w="1143000" h="929639">
                  <a:moveTo>
                    <a:pt x="988059" y="0"/>
                  </a:moveTo>
                  <a:lnTo>
                    <a:pt x="154940" y="0"/>
                  </a:lnTo>
                  <a:lnTo>
                    <a:pt x="105956" y="7896"/>
                  </a:lnTo>
                  <a:lnTo>
                    <a:pt x="63422" y="29886"/>
                  </a:lnTo>
                  <a:lnTo>
                    <a:pt x="29886" y="63422"/>
                  </a:lnTo>
                  <a:lnTo>
                    <a:pt x="7896" y="105956"/>
                  </a:lnTo>
                  <a:lnTo>
                    <a:pt x="0" y="154940"/>
                  </a:lnTo>
                  <a:lnTo>
                    <a:pt x="0" y="774700"/>
                  </a:lnTo>
                  <a:lnTo>
                    <a:pt x="7896" y="823683"/>
                  </a:lnTo>
                  <a:lnTo>
                    <a:pt x="29886" y="866217"/>
                  </a:lnTo>
                  <a:lnTo>
                    <a:pt x="63422" y="899753"/>
                  </a:lnTo>
                  <a:lnTo>
                    <a:pt x="105956" y="921743"/>
                  </a:lnTo>
                  <a:lnTo>
                    <a:pt x="154940" y="929640"/>
                  </a:lnTo>
                  <a:lnTo>
                    <a:pt x="988059" y="929640"/>
                  </a:lnTo>
                  <a:lnTo>
                    <a:pt x="1037043" y="921743"/>
                  </a:lnTo>
                  <a:lnTo>
                    <a:pt x="1079577" y="899753"/>
                  </a:lnTo>
                  <a:lnTo>
                    <a:pt x="1113113" y="866217"/>
                  </a:lnTo>
                  <a:lnTo>
                    <a:pt x="1135103" y="823683"/>
                  </a:lnTo>
                  <a:lnTo>
                    <a:pt x="1143000" y="774700"/>
                  </a:lnTo>
                  <a:lnTo>
                    <a:pt x="1143000" y="154940"/>
                  </a:lnTo>
                  <a:lnTo>
                    <a:pt x="1135103" y="105956"/>
                  </a:lnTo>
                  <a:lnTo>
                    <a:pt x="1113113" y="63422"/>
                  </a:lnTo>
                  <a:lnTo>
                    <a:pt x="1079577" y="29886"/>
                  </a:lnTo>
                  <a:lnTo>
                    <a:pt x="1037043" y="7896"/>
                  </a:lnTo>
                  <a:lnTo>
                    <a:pt x="988059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7"/>
            <p:cNvSpPr/>
            <p:nvPr/>
          </p:nvSpPr>
          <p:spPr>
            <a:xfrm>
              <a:off x="1287018" y="4429506"/>
              <a:ext cx="1143000" cy="929640"/>
            </a:xfrm>
            <a:custGeom>
              <a:avLst/>
              <a:gdLst/>
              <a:ahLst/>
              <a:cxnLst/>
              <a:rect l="l" t="t" r="r" b="b"/>
              <a:pathLst>
                <a:path w="1143000" h="929639">
                  <a:moveTo>
                    <a:pt x="0" y="154940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40" y="0"/>
                  </a:lnTo>
                  <a:lnTo>
                    <a:pt x="988059" y="0"/>
                  </a:lnTo>
                  <a:lnTo>
                    <a:pt x="1037043" y="7896"/>
                  </a:lnTo>
                  <a:lnTo>
                    <a:pt x="1079577" y="29886"/>
                  </a:lnTo>
                  <a:lnTo>
                    <a:pt x="1113113" y="63422"/>
                  </a:lnTo>
                  <a:lnTo>
                    <a:pt x="1135103" y="105956"/>
                  </a:lnTo>
                  <a:lnTo>
                    <a:pt x="1143000" y="154940"/>
                  </a:lnTo>
                  <a:lnTo>
                    <a:pt x="1143000" y="774700"/>
                  </a:lnTo>
                  <a:lnTo>
                    <a:pt x="1135103" y="823683"/>
                  </a:lnTo>
                  <a:lnTo>
                    <a:pt x="1113113" y="866217"/>
                  </a:lnTo>
                  <a:lnTo>
                    <a:pt x="1079577" y="899753"/>
                  </a:lnTo>
                  <a:lnTo>
                    <a:pt x="1037043" y="921743"/>
                  </a:lnTo>
                  <a:lnTo>
                    <a:pt x="988059" y="929640"/>
                  </a:lnTo>
                  <a:lnTo>
                    <a:pt x="154940" y="929640"/>
                  </a:lnTo>
                  <a:lnTo>
                    <a:pt x="105956" y="921743"/>
                  </a:lnTo>
                  <a:lnTo>
                    <a:pt x="63422" y="899753"/>
                  </a:lnTo>
                  <a:lnTo>
                    <a:pt x="29886" y="866217"/>
                  </a:lnTo>
                  <a:lnTo>
                    <a:pt x="7896" y="823683"/>
                  </a:lnTo>
                  <a:lnTo>
                    <a:pt x="0" y="774700"/>
                  </a:lnTo>
                  <a:lnTo>
                    <a:pt x="0" y="154940"/>
                  </a:lnTo>
                  <a:close/>
                </a:path>
              </a:pathLst>
            </a:custGeom>
            <a:grpFill/>
            <a:ln w="25908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18"/>
          <p:cNvSpPr txBox="1"/>
          <p:nvPr/>
        </p:nvSpPr>
        <p:spPr>
          <a:xfrm>
            <a:off x="1419860" y="4645533"/>
            <a:ext cx="87439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02</a:t>
            </a:r>
            <a:endParaRPr sz="1000">
              <a:latin typeface="Trebuchet MS"/>
              <a:cs typeface="Trebuchet MS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spc="-15" dirty="0">
                <a:latin typeface="Trebuchet MS"/>
                <a:cs typeface="Trebuchet MS"/>
              </a:rPr>
              <a:t>«</a:t>
            </a:r>
            <a:r>
              <a:rPr sz="1000" spc="-35" dirty="0">
                <a:latin typeface="Trebuchet MS"/>
                <a:cs typeface="Trebuchet MS"/>
              </a:rPr>
              <a:t>Н</a:t>
            </a:r>
            <a:r>
              <a:rPr sz="1000" spc="-25" dirty="0">
                <a:latin typeface="Trebuchet MS"/>
                <a:cs typeface="Trebuchet MS"/>
              </a:rPr>
              <a:t>ацио</a:t>
            </a:r>
            <a:r>
              <a:rPr sz="1000" spc="-35" dirty="0">
                <a:latin typeface="Trebuchet MS"/>
                <a:cs typeface="Trebuchet MS"/>
              </a:rPr>
              <a:t>н</a:t>
            </a:r>
            <a:r>
              <a:rPr sz="1000" spc="-40" dirty="0">
                <a:latin typeface="Trebuchet MS"/>
                <a:cs typeface="Trebuchet MS"/>
              </a:rPr>
              <a:t>аль</a:t>
            </a:r>
            <a:r>
              <a:rPr sz="1000" spc="-55" dirty="0">
                <a:latin typeface="Trebuchet MS"/>
                <a:cs typeface="Trebuchet MS"/>
              </a:rPr>
              <a:t>н</a:t>
            </a:r>
            <a:r>
              <a:rPr sz="1000" spc="-35" dirty="0">
                <a:latin typeface="Trebuchet MS"/>
                <a:cs typeface="Trebuchet MS"/>
              </a:rPr>
              <a:t>ая  </a:t>
            </a:r>
            <a:r>
              <a:rPr sz="1000" spc="-25" dirty="0">
                <a:latin typeface="Trebuchet MS"/>
                <a:cs typeface="Trebuchet MS"/>
              </a:rPr>
              <a:t>оборона»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0" name="object 22"/>
          <p:cNvSpPr txBox="1"/>
          <p:nvPr/>
        </p:nvSpPr>
        <p:spPr>
          <a:xfrm>
            <a:off x="7929586" y="4609846"/>
            <a:ext cx="1000927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08</a:t>
            </a:r>
            <a:endParaRPr sz="1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00" spc="-55" dirty="0">
                <a:latin typeface="Trebuchet MS"/>
                <a:cs typeface="Trebuchet MS"/>
              </a:rPr>
              <a:t>«Культура,</a:t>
            </a:r>
            <a:endParaRPr sz="1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lang="ru-RU" sz="1000" spc="-55" dirty="0" smtClean="0">
                <a:latin typeface="Trebuchet MS"/>
                <a:cs typeface="Trebuchet MS"/>
              </a:rPr>
              <a:t>кинематография"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71" name="object 23"/>
          <p:cNvGrpSpPr/>
          <p:nvPr/>
        </p:nvGrpSpPr>
        <p:grpSpPr>
          <a:xfrm>
            <a:off x="2560256" y="4416488"/>
            <a:ext cx="1311275" cy="955675"/>
            <a:chOff x="2560256" y="4416488"/>
            <a:chExt cx="1311275" cy="955675"/>
          </a:xfrm>
          <a:solidFill>
            <a:srgbClr val="00BFFF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2" name="object 24"/>
            <p:cNvSpPr/>
            <p:nvPr/>
          </p:nvSpPr>
          <p:spPr>
            <a:xfrm>
              <a:off x="2573274" y="4429506"/>
              <a:ext cx="1285240" cy="929640"/>
            </a:xfrm>
            <a:custGeom>
              <a:avLst/>
              <a:gdLst/>
              <a:ahLst/>
              <a:cxnLst/>
              <a:rect l="l" t="t" r="r" b="b"/>
              <a:pathLst>
                <a:path w="1285239" h="929639">
                  <a:moveTo>
                    <a:pt x="1129791" y="0"/>
                  </a:moveTo>
                  <a:lnTo>
                    <a:pt x="154939" y="0"/>
                  </a:lnTo>
                  <a:lnTo>
                    <a:pt x="105956" y="7896"/>
                  </a:lnTo>
                  <a:lnTo>
                    <a:pt x="63422" y="29886"/>
                  </a:lnTo>
                  <a:lnTo>
                    <a:pt x="29886" y="63422"/>
                  </a:lnTo>
                  <a:lnTo>
                    <a:pt x="7896" y="105956"/>
                  </a:lnTo>
                  <a:lnTo>
                    <a:pt x="0" y="154940"/>
                  </a:lnTo>
                  <a:lnTo>
                    <a:pt x="0" y="774700"/>
                  </a:lnTo>
                  <a:lnTo>
                    <a:pt x="7896" y="823683"/>
                  </a:lnTo>
                  <a:lnTo>
                    <a:pt x="29886" y="866217"/>
                  </a:lnTo>
                  <a:lnTo>
                    <a:pt x="63422" y="899753"/>
                  </a:lnTo>
                  <a:lnTo>
                    <a:pt x="105956" y="921743"/>
                  </a:lnTo>
                  <a:lnTo>
                    <a:pt x="154939" y="929640"/>
                  </a:lnTo>
                  <a:lnTo>
                    <a:pt x="1129791" y="929640"/>
                  </a:lnTo>
                  <a:lnTo>
                    <a:pt x="1178775" y="921743"/>
                  </a:lnTo>
                  <a:lnTo>
                    <a:pt x="1221309" y="899753"/>
                  </a:lnTo>
                  <a:lnTo>
                    <a:pt x="1254845" y="866217"/>
                  </a:lnTo>
                  <a:lnTo>
                    <a:pt x="1276835" y="823683"/>
                  </a:lnTo>
                  <a:lnTo>
                    <a:pt x="1284731" y="774700"/>
                  </a:lnTo>
                  <a:lnTo>
                    <a:pt x="1284731" y="154940"/>
                  </a:lnTo>
                  <a:lnTo>
                    <a:pt x="1276835" y="105956"/>
                  </a:lnTo>
                  <a:lnTo>
                    <a:pt x="1254845" y="63422"/>
                  </a:lnTo>
                  <a:lnTo>
                    <a:pt x="1221309" y="29886"/>
                  </a:lnTo>
                  <a:lnTo>
                    <a:pt x="1178775" y="7896"/>
                  </a:lnTo>
                  <a:lnTo>
                    <a:pt x="1129791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5"/>
            <p:cNvSpPr/>
            <p:nvPr/>
          </p:nvSpPr>
          <p:spPr>
            <a:xfrm>
              <a:off x="2573274" y="4429506"/>
              <a:ext cx="1285240" cy="929640"/>
            </a:xfrm>
            <a:custGeom>
              <a:avLst/>
              <a:gdLst/>
              <a:ahLst/>
              <a:cxnLst/>
              <a:rect l="l" t="t" r="r" b="b"/>
              <a:pathLst>
                <a:path w="1285239" h="929639">
                  <a:moveTo>
                    <a:pt x="0" y="154940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39" y="0"/>
                  </a:lnTo>
                  <a:lnTo>
                    <a:pt x="1129791" y="0"/>
                  </a:lnTo>
                  <a:lnTo>
                    <a:pt x="1178775" y="7896"/>
                  </a:lnTo>
                  <a:lnTo>
                    <a:pt x="1221309" y="29886"/>
                  </a:lnTo>
                  <a:lnTo>
                    <a:pt x="1254845" y="63422"/>
                  </a:lnTo>
                  <a:lnTo>
                    <a:pt x="1276835" y="105956"/>
                  </a:lnTo>
                  <a:lnTo>
                    <a:pt x="1284731" y="154940"/>
                  </a:lnTo>
                  <a:lnTo>
                    <a:pt x="1284731" y="774700"/>
                  </a:lnTo>
                  <a:lnTo>
                    <a:pt x="1276835" y="823683"/>
                  </a:lnTo>
                  <a:lnTo>
                    <a:pt x="1254845" y="866217"/>
                  </a:lnTo>
                  <a:lnTo>
                    <a:pt x="1221309" y="899753"/>
                  </a:lnTo>
                  <a:lnTo>
                    <a:pt x="1178775" y="921743"/>
                  </a:lnTo>
                  <a:lnTo>
                    <a:pt x="1129791" y="929640"/>
                  </a:lnTo>
                  <a:lnTo>
                    <a:pt x="154939" y="929640"/>
                  </a:lnTo>
                  <a:lnTo>
                    <a:pt x="105956" y="921743"/>
                  </a:lnTo>
                  <a:lnTo>
                    <a:pt x="63422" y="899753"/>
                  </a:lnTo>
                  <a:lnTo>
                    <a:pt x="29886" y="866217"/>
                  </a:lnTo>
                  <a:lnTo>
                    <a:pt x="7896" y="823683"/>
                  </a:lnTo>
                  <a:lnTo>
                    <a:pt x="0" y="774700"/>
                  </a:lnTo>
                  <a:lnTo>
                    <a:pt x="0" y="154940"/>
                  </a:lnTo>
                  <a:close/>
                </a:path>
              </a:pathLst>
            </a:custGeom>
            <a:grpFill/>
            <a:ln w="25908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26"/>
          <p:cNvSpPr txBox="1"/>
          <p:nvPr/>
        </p:nvSpPr>
        <p:spPr>
          <a:xfrm>
            <a:off x="2698242" y="4569333"/>
            <a:ext cx="1035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235" marR="5080" indent="-9017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rebuchet MS"/>
                <a:cs typeface="Trebuchet MS"/>
              </a:rPr>
              <a:t>03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«Национальная  </a:t>
            </a:r>
            <a:r>
              <a:rPr sz="1000" spc="-45" dirty="0">
                <a:latin typeface="Trebuchet MS"/>
                <a:cs typeface="Trebuchet MS"/>
              </a:rPr>
              <a:t>безопасность </a:t>
            </a:r>
            <a:r>
              <a:rPr sz="1000" spc="-35" dirty="0">
                <a:latin typeface="Trebuchet MS"/>
                <a:cs typeface="Trebuchet MS"/>
              </a:rPr>
              <a:t>и</a:t>
            </a:r>
            <a:endParaRPr sz="1000">
              <a:latin typeface="Trebuchet MS"/>
              <a:cs typeface="Trebuchet MS"/>
            </a:endParaRPr>
          </a:p>
          <a:p>
            <a:pPr marL="45720" marR="37465">
              <a:lnSpc>
                <a:spcPct val="100000"/>
              </a:lnSpc>
            </a:pPr>
            <a:r>
              <a:rPr sz="1000" spc="-35" dirty="0">
                <a:latin typeface="Trebuchet MS"/>
                <a:cs typeface="Trebuchet MS"/>
              </a:rPr>
              <a:t>п</a:t>
            </a:r>
            <a:r>
              <a:rPr sz="1000" spc="-30" dirty="0">
                <a:latin typeface="Trebuchet MS"/>
                <a:cs typeface="Trebuchet MS"/>
              </a:rPr>
              <a:t>р</a:t>
            </a:r>
            <a:r>
              <a:rPr sz="1000" spc="-40" dirty="0">
                <a:latin typeface="Trebuchet MS"/>
                <a:cs typeface="Trebuchet MS"/>
              </a:rPr>
              <a:t>а</a:t>
            </a:r>
            <a:r>
              <a:rPr sz="1000" spc="-35" dirty="0">
                <a:latin typeface="Trebuchet MS"/>
                <a:cs typeface="Trebuchet MS"/>
              </a:rPr>
              <a:t>в</a:t>
            </a:r>
            <a:r>
              <a:rPr sz="1000" spc="-15" dirty="0">
                <a:latin typeface="Trebuchet MS"/>
                <a:cs typeface="Trebuchet MS"/>
              </a:rPr>
              <a:t>оо</a:t>
            </a:r>
            <a:r>
              <a:rPr sz="1000" spc="-60" dirty="0">
                <a:latin typeface="Trebuchet MS"/>
                <a:cs typeface="Trebuchet MS"/>
              </a:rPr>
              <a:t>х</a:t>
            </a:r>
            <a:r>
              <a:rPr sz="1000" spc="-55" dirty="0">
                <a:latin typeface="Trebuchet MS"/>
                <a:cs typeface="Trebuchet MS"/>
              </a:rPr>
              <a:t>р</a:t>
            </a:r>
            <a:r>
              <a:rPr sz="1000" spc="-35" dirty="0">
                <a:latin typeface="Trebuchet MS"/>
                <a:cs typeface="Trebuchet MS"/>
              </a:rPr>
              <a:t>ани</a:t>
            </a:r>
            <a:r>
              <a:rPr sz="1000" spc="-60" dirty="0">
                <a:latin typeface="Trebuchet MS"/>
                <a:cs typeface="Trebuchet MS"/>
              </a:rPr>
              <a:t>т</a:t>
            </a:r>
            <a:r>
              <a:rPr sz="1000" spc="-75" dirty="0">
                <a:latin typeface="Trebuchet MS"/>
                <a:cs typeface="Trebuchet MS"/>
              </a:rPr>
              <a:t>е</a:t>
            </a:r>
            <a:r>
              <a:rPr sz="1000" spc="-60" dirty="0">
                <a:latin typeface="Trebuchet MS"/>
                <a:cs typeface="Trebuchet MS"/>
              </a:rPr>
              <a:t>л</a:t>
            </a:r>
            <a:r>
              <a:rPr sz="1000" spc="-30" dirty="0">
                <a:latin typeface="Trebuchet MS"/>
                <a:cs typeface="Trebuchet MS"/>
              </a:rPr>
              <a:t>ь  </a:t>
            </a:r>
            <a:r>
              <a:rPr sz="1000" spc="-40" dirty="0">
                <a:latin typeface="Trebuchet MS"/>
                <a:cs typeface="Trebuchet MS"/>
              </a:rPr>
              <a:t>ная</a:t>
            </a:r>
            <a:r>
              <a:rPr sz="1000" spc="-14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деятельность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75" name="object 27"/>
          <p:cNvGrpSpPr/>
          <p:nvPr/>
        </p:nvGrpSpPr>
        <p:grpSpPr>
          <a:xfrm>
            <a:off x="4059872" y="4416488"/>
            <a:ext cx="1169035" cy="955675"/>
            <a:chOff x="4059872" y="4416488"/>
            <a:chExt cx="1169035" cy="955675"/>
          </a:xfrm>
          <a:solidFill>
            <a:srgbClr val="87CEFA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6" name="object 28"/>
            <p:cNvSpPr/>
            <p:nvPr/>
          </p:nvSpPr>
          <p:spPr>
            <a:xfrm>
              <a:off x="4072889" y="4429506"/>
              <a:ext cx="1143000" cy="929640"/>
            </a:xfrm>
            <a:custGeom>
              <a:avLst/>
              <a:gdLst/>
              <a:ahLst/>
              <a:cxnLst/>
              <a:rect l="l" t="t" r="r" b="b"/>
              <a:pathLst>
                <a:path w="1143000" h="929639">
                  <a:moveTo>
                    <a:pt x="988060" y="0"/>
                  </a:moveTo>
                  <a:lnTo>
                    <a:pt x="154939" y="0"/>
                  </a:lnTo>
                  <a:lnTo>
                    <a:pt x="105956" y="7896"/>
                  </a:lnTo>
                  <a:lnTo>
                    <a:pt x="63422" y="29886"/>
                  </a:lnTo>
                  <a:lnTo>
                    <a:pt x="29886" y="63422"/>
                  </a:lnTo>
                  <a:lnTo>
                    <a:pt x="7896" y="105956"/>
                  </a:lnTo>
                  <a:lnTo>
                    <a:pt x="0" y="154940"/>
                  </a:lnTo>
                  <a:lnTo>
                    <a:pt x="0" y="774700"/>
                  </a:lnTo>
                  <a:lnTo>
                    <a:pt x="7896" y="823683"/>
                  </a:lnTo>
                  <a:lnTo>
                    <a:pt x="29886" y="866217"/>
                  </a:lnTo>
                  <a:lnTo>
                    <a:pt x="63422" y="899753"/>
                  </a:lnTo>
                  <a:lnTo>
                    <a:pt x="105956" y="921743"/>
                  </a:lnTo>
                  <a:lnTo>
                    <a:pt x="154939" y="929640"/>
                  </a:lnTo>
                  <a:lnTo>
                    <a:pt x="988060" y="929640"/>
                  </a:lnTo>
                  <a:lnTo>
                    <a:pt x="1037043" y="921743"/>
                  </a:lnTo>
                  <a:lnTo>
                    <a:pt x="1079577" y="899753"/>
                  </a:lnTo>
                  <a:lnTo>
                    <a:pt x="1113113" y="866217"/>
                  </a:lnTo>
                  <a:lnTo>
                    <a:pt x="1135103" y="823683"/>
                  </a:lnTo>
                  <a:lnTo>
                    <a:pt x="1143000" y="774700"/>
                  </a:lnTo>
                  <a:lnTo>
                    <a:pt x="1143000" y="154940"/>
                  </a:lnTo>
                  <a:lnTo>
                    <a:pt x="1135103" y="105956"/>
                  </a:lnTo>
                  <a:lnTo>
                    <a:pt x="1113113" y="63422"/>
                  </a:lnTo>
                  <a:lnTo>
                    <a:pt x="1079577" y="29886"/>
                  </a:lnTo>
                  <a:lnTo>
                    <a:pt x="1037043" y="7896"/>
                  </a:lnTo>
                  <a:lnTo>
                    <a:pt x="988060" y="0"/>
                  </a:lnTo>
                  <a:close/>
                </a:path>
              </a:pathLst>
            </a:custGeom>
            <a:grpFill/>
            <a:ln>
              <a:solidFill>
                <a:srgbClr val="1E9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9"/>
            <p:cNvSpPr/>
            <p:nvPr/>
          </p:nvSpPr>
          <p:spPr>
            <a:xfrm>
              <a:off x="4072889" y="4429506"/>
              <a:ext cx="1143000" cy="929640"/>
            </a:xfrm>
            <a:custGeom>
              <a:avLst/>
              <a:gdLst/>
              <a:ahLst/>
              <a:cxnLst/>
              <a:rect l="l" t="t" r="r" b="b"/>
              <a:pathLst>
                <a:path w="1143000" h="929639">
                  <a:moveTo>
                    <a:pt x="0" y="154940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39" y="0"/>
                  </a:lnTo>
                  <a:lnTo>
                    <a:pt x="988060" y="0"/>
                  </a:lnTo>
                  <a:lnTo>
                    <a:pt x="1037043" y="7896"/>
                  </a:lnTo>
                  <a:lnTo>
                    <a:pt x="1079577" y="29886"/>
                  </a:lnTo>
                  <a:lnTo>
                    <a:pt x="1113113" y="63422"/>
                  </a:lnTo>
                  <a:lnTo>
                    <a:pt x="1135103" y="105956"/>
                  </a:lnTo>
                  <a:lnTo>
                    <a:pt x="1143000" y="154940"/>
                  </a:lnTo>
                  <a:lnTo>
                    <a:pt x="1143000" y="774700"/>
                  </a:lnTo>
                  <a:lnTo>
                    <a:pt x="1135103" y="823683"/>
                  </a:lnTo>
                  <a:lnTo>
                    <a:pt x="1113113" y="866217"/>
                  </a:lnTo>
                  <a:lnTo>
                    <a:pt x="1079577" y="899753"/>
                  </a:lnTo>
                  <a:lnTo>
                    <a:pt x="1037043" y="921743"/>
                  </a:lnTo>
                  <a:lnTo>
                    <a:pt x="988060" y="929640"/>
                  </a:lnTo>
                  <a:lnTo>
                    <a:pt x="154939" y="929640"/>
                  </a:lnTo>
                  <a:lnTo>
                    <a:pt x="105956" y="921743"/>
                  </a:lnTo>
                  <a:lnTo>
                    <a:pt x="63422" y="899753"/>
                  </a:lnTo>
                  <a:lnTo>
                    <a:pt x="29886" y="866217"/>
                  </a:lnTo>
                  <a:lnTo>
                    <a:pt x="7896" y="823683"/>
                  </a:lnTo>
                  <a:lnTo>
                    <a:pt x="0" y="774700"/>
                  </a:lnTo>
                  <a:lnTo>
                    <a:pt x="0" y="154940"/>
                  </a:lnTo>
                  <a:close/>
                </a:path>
              </a:pathLst>
            </a:custGeom>
            <a:grpFill/>
            <a:ln w="25908">
              <a:solidFill>
                <a:srgbClr val="1E9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30"/>
          <p:cNvSpPr txBox="1"/>
          <p:nvPr/>
        </p:nvSpPr>
        <p:spPr>
          <a:xfrm>
            <a:off x="4206366" y="4645533"/>
            <a:ext cx="87439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04</a:t>
            </a:r>
            <a:endParaRPr sz="1000">
              <a:latin typeface="Trebuchet MS"/>
              <a:cs typeface="Trebuchet MS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spc="-15" dirty="0">
                <a:latin typeface="Trebuchet MS"/>
                <a:cs typeface="Trebuchet MS"/>
              </a:rPr>
              <a:t>«</a:t>
            </a:r>
            <a:r>
              <a:rPr sz="1000" spc="-35" dirty="0">
                <a:latin typeface="Trebuchet MS"/>
                <a:cs typeface="Trebuchet MS"/>
              </a:rPr>
              <a:t>Н</a:t>
            </a:r>
            <a:r>
              <a:rPr sz="1000" spc="-25" dirty="0">
                <a:latin typeface="Trebuchet MS"/>
                <a:cs typeface="Trebuchet MS"/>
              </a:rPr>
              <a:t>ацио</a:t>
            </a:r>
            <a:r>
              <a:rPr sz="1000" spc="-35" dirty="0">
                <a:latin typeface="Trebuchet MS"/>
                <a:cs typeface="Trebuchet MS"/>
              </a:rPr>
              <a:t>н</a:t>
            </a:r>
            <a:r>
              <a:rPr sz="1000" spc="-40" dirty="0">
                <a:latin typeface="Trebuchet MS"/>
                <a:cs typeface="Trebuchet MS"/>
              </a:rPr>
              <a:t>аль</a:t>
            </a:r>
            <a:r>
              <a:rPr sz="1000" spc="-55" dirty="0">
                <a:latin typeface="Trebuchet MS"/>
                <a:cs typeface="Trebuchet MS"/>
              </a:rPr>
              <a:t>н</a:t>
            </a:r>
            <a:r>
              <a:rPr sz="1000" spc="-35" dirty="0">
                <a:latin typeface="Trebuchet MS"/>
                <a:cs typeface="Trebuchet MS"/>
              </a:rPr>
              <a:t>ая  экономика»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79" name="object 31"/>
          <p:cNvGrpSpPr/>
          <p:nvPr/>
        </p:nvGrpSpPr>
        <p:grpSpPr>
          <a:xfrm>
            <a:off x="630872" y="5417756"/>
            <a:ext cx="1240790" cy="810895"/>
            <a:chOff x="630872" y="5417756"/>
            <a:chExt cx="1240790" cy="810895"/>
          </a:xfrm>
          <a:solidFill>
            <a:srgbClr val="C2B5F9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80" name="object 32"/>
            <p:cNvSpPr/>
            <p:nvPr/>
          </p:nvSpPr>
          <p:spPr>
            <a:xfrm>
              <a:off x="643889" y="5430774"/>
              <a:ext cx="1214755" cy="784860"/>
            </a:xfrm>
            <a:custGeom>
              <a:avLst/>
              <a:gdLst/>
              <a:ahLst/>
              <a:cxnLst/>
              <a:rect l="l" t="t" r="r" b="b"/>
              <a:pathLst>
                <a:path w="1214755" h="784860">
                  <a:moveTo>
                    <a:pt x="1083817" y="0"/>
                  </a:moveTo>
                  <a:lnTo>
                    <a:pt x="130809" y="0"/>
                  </a:lnTo>
                  <a:lnTo>
                    <a:pt x="79895" y="10277"/>
                  </a:lnTo>
                  <a:lnTo>
                    <a:pt x="38315" y="38306"/>
                  </a:lnTo>
                  <a:lnTo>
                    <a:pt x="10280" y="79884"/>
                  </a:lnTo>
                  <a:lnTo>
                    <a:pt x="0" y="130809"/>
                  </a:lnTo>
                  <a:lnTo>
                    <a:pt x="0" y="654049"/>
                  </a:lnTo>
                  <a:lnTo>
                    <a:pt x="10280" y="704964"/>
                  </a:lnTo>
                  <a:lnTo>
                    <a:pt x="38315" y="746544"/>
                  </a:lnTo>
                  <a:lnTo>
                    <a:pt x="79895" y="774579"/>
                  </a:lnTo>
                  <a:lnTo>
                    <a:pt x="130809" y="784860"/>
                  </a:lnTo>
                  <a:lnTo>
                    <a:pt x="1083817" y="784860"/>
                  </a:lnTo>
                  <a:lnTo>
                    <a:pt x="1134743" y="774579"/>
                  </a:lnTo>
                  <a:lnTo>
                    <a:pt x="1176321" y="746544"/>
                  </a:lnTo>
                  <a:lnTo>
                    <a:pt x="1204350" y="704964"/>
                  </a:lnTo>
                  <a:lnTo>
                    <a:pt x="1214628" y="654049"/>
                  </a:lnTo>
                  <a:lnTo>
                    <a:pt x="1214628" y="130809"/>
                  </a:lnTo>
                  <a:lnTo>
                    <a:pt x="1204350" y="79884"/>
                  </a:lnTo>
                  <a:lnTo>
                    <a:pt x="1176321" y="38306"/>
                  </a:lnTo>
                  <a:lnTo>
                    <a:pt x="1134743" y="10277"/>
                  </a:lnTo>
                  <a:lnTo>
                    <a:pt x="1083817" y="0"/>
                  </a:lnTo>
                  <a:close/>
                </a:path>
              </a:pathLst>
            </a:custGeom>
            <a:grpFill/>
            <a:ln>
              <a:solidFill>
                <a:srgbClr val="C2B5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33"/>
            <p:cNvSpPr/>
            <p:nvPr/>
          </p:nvSpPr>
          <p:spPr>
            <a:xfrm>
              <a:off x="643889" y="5430774"/>
              <a:ext cx="1214755" cy="784860"/>
            </a:xfrm>
            <a:custGeom>
              <a:avLst/>
              <a:gdLst/>
              <a:ahLst/>
              <a:cxnLst/>
              <a:rect l="l" t="t" r="r" b="b"/>
              <a:pathLst>
                <a:path w="1214755" h="784860">
                  <a:moveTo>
                    <a:pt x="0" y="130809"/>
                  </a:moveTo>
                  <a:lnTo>
                    <a:pt x="10280" y="79884"/>
                  </a:lnTo>
                  <a:lnTo>
                    <a:pt x="38315" y="38306"/>
                  </a:lnTo>
                  <a:lnTo>
                    <a:pt x="79895" y="10277"/>
                  </a:lnTo>
                  <a:lnTo>
                    <a:pt x="130809" y="0"/>
                  </a:lnTo>
                  <a:lnTo>
                    <a:pt x="1083817" y="0"/>
                  </a:lnTo>
                  <a:lnTo>
                    <a:pt x="1134743" y="10277"/>
                  </a:lnTo>
                  <a:lnTo>
                    <a:pt x="1176321" y="38306"/>
                  </a:lnTo>
                  <a:lnTo>
                    <a:pt x="1204350" y="79884"/>
                  </a:lnTo>
                  <a:lnTo>
                    <a:pt x="1214628" y="130809"/>
                  </a:lnTo>
                  <a:lnTo>
                    <a:pt x="1214628" y="654049"/>
                  </a:lnTo>
                  <a:lnTo>
                    <a:pt x="1204350" y="704964"/>
                  </a:lnTo>
                  <a:lnTo>
                    <a:pt x="1176321" y="746544"/>
                  </a:lnTo>
                  <a:lnTo>
                    <a:pt x="1134743" y="774579"/>
                  </a:lnTo>
                  <a:lnTo>
                    <a:pt x="1083817" y="784860"/>
                  </a:lnTo>
                  <a:lnTo>
                    <a:pt x="130809" y="784860"/>
                  </a:lnTo>
                  <a:lnTo>
                    <a:pt x="79895" y="774579"/>
                  </a:lnTo>
                  <a:lnTo>
                    <a:pt x="38315" y="746544"/>
                  </a:lnTo>
                  <a:lnTo>
                    <a:pt x="10280" y="704964"/>
                  </a:lnTo>
                  <a:lnTo>
                    <a:pt x="0" y="654049"/>
                  </a:lnTo>
                  <a:lnTo>
                    <a:pt x="0" y="130809"/>
                  </a:lnTo>
                  <a:close/>
                </a:path>
              </a:pathLst>
            </a:custGeom>
            <a:grpFill/>
            <a:ln w="25908">
              <a:solidFill>
                <a:srgbClr val="C2B5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34"/>
          <p:cNvSpPr txBox="1"/>
          <p:nvPr/>
        </p:nvSpPr>
        <p:spPr>
          <a:xfrm>
            <a:off x="897737" y="5574283"/>
            <a:ext cx="73406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0955" algn="ctr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10</a:t>
            </a:r>
            <a:endParaRPr sz="1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00" spc="-40" dirty="0">
                <a:latin typeface="Trebuchet MS"/>
                <a:cs typeface="Trebuchet MS"/>
              </a:rPr>
              <a:t>«Социальная</a:t>
            </a:r>
            <a:endParaRPr sz="1000">
              <a:latin typeface="Trebuchet MS"/>
              <a:cs typeface="Trebuchet MS"/>
            </a:endParaRPr>
          </a:p>
          <a:p>
            <a:pPr marR="22860" algn="ctr">
              <a:lnSpc>
                <a:spcPct val="100000"/>
              </a:lnSpc>
            </a:pPr>
            <a:r>
              <a:rPr sz="1000" spc="-40" dirty="0">
                <a:latin typeface="Trebuchet MS"/>
                <a:cs typeface="Trebuchet MS"/>
              </a:rPr>
              <a:t>политика»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83" name="object 35"/>
          <p:cNvGrpSpPr/>
          <p:nvPr/>
        </p:nvGrpSpPr>
        <p:grpSpPr>
          <a:xfrm>
            <a:off x="5346128" y="4416488"/>
            <a:ext cx="1169035" cy="955675"/>
            <a:chOff x="5346128" y="4416488"/>
            <a:chExt cx="1169035" cy="955675"/>
          </a:xfrm>
          <a:solidFill>
            <a:srgbClr val="40E0D0"/>
          </a:solidFill>
          <a:effectLst>
            <a:glow rad="101600">
              <a:srgbClr val="00BFFF">
                <a:alpha val="40000"/>
              </a:srgbClr>
            </a:glow>
          </a:effectLst>
        </p:grpSpPr>
        <p:sp>
          <p:nvSpPr>
            <p:cNvPr id="84" name="object 36"/>
            <p:cNvSpPr/>
            <p:nvPr/>
          </p:nvSpPr>
          <p:spPr>
            <a:xfrm>
              <a:off x="5359145" y="4429506"/>
              <a:ext cx="1143000" cy="929640"/>
            </a:xfrm>
            <a:custGeom>
              <a:avLst/>
              <a:gdLst/>
              <a:ahLst/>
              <a:cxnLst/>
              <a:rect l="l" t="t" r="r" b="b"/>
              <a:pathLst>
                <a:path w="1143000" h="929639">
                  <a:moveTo>
                    <a:pt x="988059" y="0"/>
                  </a:moveTo>
                  <a:lnTo>
                    <a:pt x="154939" y="0"/>
                  </a:lnTo>
                  <a:lnTo>
                    <a:pt x="105956" y="7896"/>
                  </a:lnTo>
                  <a:lnTo>
                    <a:pt x="63422" y="29886"/>
                  </a:lnTo>
                  <a:lnTo>
                    <a:pt x="29886" y="63422"/>
                  </a:lnTo>
                  <a:lnTo>
                    <a:pt x="7896" y="105956"/>
                  </a:lnTo>
                  <a:lnTo>
                    <a:pt x="0" y="154940"/>
                  </a:lnTo>
                  <a:lnTo>
                    <a:pt x="0" y="774700"/>
                  </a:lnTo>
                  <a:lnTo>
                    <a:pt x="7896" y="823683"/>
                  </a:lnTo>
                  <a:lnTo>
                    <a:pt x="29886" y="866217"/>
                  </a:lnTo>
                  <a:lnTo>
                    <a:pt x="63422" y="899753"/>
                  </a:lnTo>
                  <a:lnTo>
                    <a:pt x="105956" y="921743"/>
                  </a:lnTo>
                  <a:lnTo>
                    <a:pt x="154939" y="929640"/>
                  </a:lnTo>
                  <a:lnTo>
                    <a:pt x="988059" y="929640"/>
                  </a:lnTo>
                  <a:lnTo>
                    <a:pt x="1037043" y="921743"/>
                  </a:lnTo>
                  <a:lnTo>
                    <a:pt x="1079577" y="899753"/>
                  </a:lnTo>
                  <a:lnTo>
                    <a:pt x="1113113" y="866217"/>
                  </a:lnTo>
                  <a:lnTo>
                    <a:pt x="1135103" y="823683"/>
                  </a:lnTo>
                  <a:lnTo>
                    <a:pt x="1143000" y="774700"/>
                  </a:lnTo>
                  <a:lnTo>
                    <a:pt x="1143000" y="154940"/>
                  </a:lnTo>
                  <a:lnTo>
                    <a:pt x="1135103" y="105956"/>
                  </a:lnTo>
                  <a:lnTo>
                    <a:pt x="1113113" y="63422"/>
                  </a:lnTo>
                  <a:lnTo>
                    <a:pt x="1079577" y="29886"/>
                  </a:lnTo>
                  <a:lnTo>
                    <a:pt x="1037043" y="7896"/>
                  </a:lnTo>
                  <a:lnTo>
                    <a:pt x="988059" y="0"/>
                  </a:lnTo>
                  <a:close/>
                </a:path>
              </a:pathLst>
            </a:custGeom>
            <a:grpFill/>
            <a:ln>
              <a:solidFill>
                <a:srgbClr val="00B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37"/>
            <p:cNvSpPr/>
            <p:nvPr/>
          </p:nvSpPr>
          <p:spPr>
            <a:xfrm>
              <a:off x="5359145" y="4429506"/>
              <a:ext cx="1143000" cy="929640"/>
            </a:xfrm>
            <a:custGeom>
              <a:avLst/>
              <a:gdLst/>
              <a:ahLst/>
              <a:cxnLst/>
              <a:rect l="l" t="t" r="r" b="b"/>
              <a:pathLst>
                <a:path w="1143000" h="929639">
                  <a:moveTo>
                    <a:pt x="0" y="154940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39" y="0"/>
                  </a:lnTo>
                  <a:lnTo>
                    <a:pt x="988059" y="0"/>
                  </a:lnTo>
                  <a:lnTo>
                    <a:pt x="1037043" y="7896"/>
                  </a:lnTo>
                  <a:lnTo>
                    <a:pt x="1079577" y="29886"/>
                  </a:lnTo>
                  <a:lnTo>
                    <a:pt x="1113113" y="63422"/>
                  </a:lnTo>
                  <a:lnTo>
                    <a:pt x="1135103" y="105956"/>
                  </a:lnTo>
                  <a:lnTo>
                    <a:pt x="1143000" y="154940"/>
                  </a:lnTo>
                  <a:lnTo>
                    <a:pt x="1143000" y="774700"/>
                  </a:lnTo>
                  <a:lnTo>
                    <a:pt x="1135103" y="823683"/>
                  </a:lnTo>
                  <a:lnTo>
                    <a:pt x="1113113" y="866217"/>
                  </a:lnTo>
                  <a:lnTo>
                    <a:pt x="1079577" y="899753"/>
                  </a:lnTo>
                  <a:lnTo>
                    <a:pt x="1037043" y="921743"/>
                  </a:lnTo>
                  <a:lnTo>
                    <a:pt x="988059" y="929640"/>
                  </a:lnTo>
                  <a:lnTo>
                    <a:pt x="154939" y="929640"/>
                  </a:lnTo>
                  <a:lnTo>
                    <a:pt x="105956" y="921743"/>
                  </a:lnTo>
                  <a:lnTo>
                    <a:pt x="63422" y="899753"/>
                  </a:lnTo>
                  <a:lnTo>
                    <a:pt x="29886" y="866217"/>
                  </a:lnTo>
                  <a:lnTo>
                    <a:pt x="7896" y="823683"/>
                  </a:lnTo>
                  <a:lnTo>
                    <a:pt x="0" y="774700"/>
                  </a:lnTo>
                  <a:lnTo>
                    <a:pt x="0" y="154940"/>
                  </a:lnTo>
                  <a:close/>
                </a:path>
              </a:pathLst>
            </a:custGeom>
            <a:grpFill/>
            <a:ln w="25908">
              <a:solidFill>
                <a:srgbClr val="00B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38"/>
          <p:cNvSpPr txBox="1"/>
          <p:nvPr/>
        </p:nvSpPr>
        <p:spPr>
          <a:xfrm>
            <a:off x="5515102" y="4632452"/>
            <a:ext cx="830580" cy="4961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1270" algn="ctr">
              <a:lnSpc>
                <a:spcPct val="102400"/>
              </a:lnSpc>
              <a:spcBef>
                <a:spcPts val="75"/>
              </a:spcBef>
            </a:pPr>
            <a:r>
              <a:rPr sz="1050" spc="-15" dirty="0">
                <a:latin typeface="Trebuchet MS"/>
                <a:cs typeface="Trebuchet MS"/>
              </a:rPr>
              <a:t>05</a:t>
            </a:r>
            <a:r>
              <a:rPr sz="1050" spc="-150" dirty="0">
                <a:latin typeface="Trebuchet MS"/>
                <a:cs typeface="Trebuchet MS"/>
              </a:rPr>
              <a:t> </a:t>
            </a:r>
            <a:r>
              <a:rPr sz="1050" spc="-45" dirty="0">
                <a:latin typeface="Trebuchet MS"/>
                <a:cs typeface="Trebuchet MS"/>
              </a:rPr>
              <a:t>«</a:t>
            </a:r>
            <a:r>
              <a:rPr sz="1000" spc="-45" dirty="0">
                <a:latin typeface="Trebuchet MS"/>
                <a:cs typeface="Trebuchet MS"/>
              </a:rPr>
              <a:t>Жилищно-  </a:t>
            </a:r>
            <a:r>
              <a:rPr sz="1000" spc="-50" dirty="0">
                <a:latin typeface="Trebuchet MS"/>
                <a:cs typeface="Trebuchet MS"/>
              </a:rPr>
              <a:t>к</a:t>
            </a:r>
            <a:r>
              <a:rPr sz="1000" spc="-15" dirty="0">
                <a:latin typeface="Trebuchet MS"/>
                <a:cs typeface="Trebuchet MS"/>
              </a:rPr>
              <a:t>о</a:t>
            </a:r>
            <a:r>
              <a:rPr sz="1000" spc="-30" dirty="0">
                <a:latin typeface="Trebuchet MS"/>
                <a:cs typeface="Trebuchet MS"/>
              </a:rPr>
              <a:t>мм</a:t>
            </a:r>
            <a:r>
              <a:rPr sz="1000" spc="-15" dirty="0">
                <a:latin typeface="Trebuchet MS"/>
                <a:cs typeface="Trebuchet MS"/>
              </a:rPr>
              <a:t>у</a:t>
            </a:r>
            <a:r>
              <a:rPr sz="1000" spc="-40" dirty="0">
                <a:latin typeface="Trebuchet MS"/>
                <a:cs typeface="Trebuchet MS"/>
              </a:rPr>
              <a:t>на</a:t>
            </a:r>
            <a:r>
              <a:rPr sz="1000" spc="-50" dirty="0">
                <a:latin typeface="Trebuchet MS"/>
                <a:cs typeface="Trebuchet MS"/>
              </a:rPr>
              <a:t>л</a:t>
            </a:r>
            <a:r>
              <a:rPr sz="1000" spc="-30" dirty="0">
                <a:latin typeface="Trebuchet MS"/>
                <a:cs typeface="Trebuchet MS"/>
              </a:rPr>
              <a:t>ьное  </a:t>
            </a:r>
            <a:r>
              <a:rPr sz="1050" spc="-45" dirty="0">
                <a:latin typeface="Trebuchet MS"/>
                <a:cs typeface="Trebuchet MS"/>
              </a:rPr>
              <a:t>хозяйство»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87" name="object 39"/>
          <p:cNvGrpSpPr/>
          <p:nvPr/>
        </p:nvGrpSpPr>
        <p:grpSpPr>
          <a:xfrm>
            <a:off x="1988756" y="5417756"/>
            <a:ext cx="1169035" cy="810895"/>
            <a:chOff x="1988756" y="5417756"/>
            <a:chExt cx="1169035" cy="810895"/>
          </a:xfrm>
          <a:solidFill>
            <a:srgbClr val="70D6E2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88" name="object 40"/>
            <p:cNvSpPr/>
            <p:nvPr/>
          </p:nvSpPr>
          <p:spPr>
            <a:xfrm>
              <a:off x="2001774" y="5430774"/>
              <a:ext cx="1143000" cy="784860"/>
            </a:xfrm>
            <a:custGeom>
              <a:avLst/>
              <a:gdLst/>
              <a:ahLst/>
              <a:cxnLst/>
              <a:rect l="l" t="t" r="r" b="b"/>
              <a:pathLst>
                <a:path w="1143000" h="784860">
                  <a:moveTo>
                    <a:pt x="1012189" y="0"/>
                  </a:moveTo>
                  <a:lnTo>
                    <a:pt x="130809" y="0"/>
                  </a:lnTo>
                  <a:lnTo>
                    <a:pt x="79884" y="10277"/>
                  </a:lnTo>
                  <a:lnTo>
                    <a:pt x="38306" y="38306"/>
                  </a:lnTo>
                  <a:lnTo>
                    <a:pt x="10277" y="79884"/>
                  </a:lnTo>
                  <a:lnTo>
                    <a:pt x="0" y="130809"/>
                  </a:lnTo>
                  <a:lnTo>
                    <a:pt x="0" y="654049"/>
                  </a:lnTo>
                  <a:lnTo>
                    <a:pt x="10277" y="704964"/>
                  </a:lnTo>
                  <a:lnTo>
                    <a:pt x="38306" y="746544"/>
                  </a:lnTo>
                  <a:lnTo>
                    <a:pt x="79884" y="774579"/>
                  </a:lnTo>
                  <a:lnTo>
                    <a:pt x="130809" y="784860"/>
                  </a:lnTo>
                  <a:lnTo>
                    <a:pt x="1012189" y="784860"/>
                  </a:lnTo>
                  <a:lnTo>
                    <a:pt x="1063115" y="774579"/>
                  </a:lnTo>
                  <a:lnTo>
                    <a:pt x="1104693" y="746544"/>
                  </a:lnTo>
                  <a:lnTo>
                    <a:pt x="1132722" y="704964"/>
                  </a:lnTo>
                  <a:lnTo>
                    <a:pt x="1143000" y="654049"/>
                  </a:lnTo>
                  <a:lnTo>
                    <a:pt x="1143000" y="130809"/>
                  </a:lnTo>
                  <a:lnTo>
                    <a:pt x="1132722" y="79884"/>
                  </a:lnTo>
                  <a:lnTo>
                    <a:pt x="1104693" y="38306"/>
                  </a:lnTo>
                  <a:lnTo>
                    <a:pt x="1063115" y="10277"/>
                  </a:lnTo>
                  <a:lnTo>
                    <a:pt x="1012189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41"/>
            <p:cNvSpPr/>
            <p:nvPr/>
          </p:nvSpPr>
          <p:spPr>
            <a:xfrm>
              <a:off x="2001774" y="5430774"/>
              <a:ext cx="1143000" cy="784860"/>
            </a:xfrm>
            <a:custGeom>
              <a:avLst/>
              <a:gdLst/>
              <a:ahLst/>
              <a:cxnLst/>
              <a:rect l="l" t="t" r="r" b="b"/>
              <a:pathLst>
                <a:path w="1143000" h="784860">
                  <a:moveTo>
                    <a:pt x="0" y="130809"/>
                  </a:moveTo>
                  <a:lnTo>
                    <a:pt x="10277" y="79884"/>
                  </a:lnTo>
                  <a:lnTo>
                    <a:pt x="38306" y="38306"/>
                  </a:lnTo>
                  <a:lnTo>
                    <a:pt x="79884" y="10277"/>
                  </a:lnTo>
                  <a:lnTo>
                    <a:pt x="130809" y="0"/>
                  </a:lnTo>
                  <a:lnTo>
                    <a:pt x="1012189" y="0"/>
                  </a:lnTo>
                  <a:lnTo>
                    <a:pt x="1063115" y="10277"/>
                  </a:lnTo>
                  <a:lnTo>
                    <a:pt x="1104693" y="38306"/>
                  </a:lnTo>
                  <a:lnTo>
                    <a:pt x="1132722" y="79884"/>
                  </a:lnTo>
                  <a:lnTo>
                    <a:pt x="1143000" y="130809"/>
                  </a:lnTo>
                  <a:lnTo>
                    <a:pt x="1143000" y="654049"/>
                  </a:lnTo>
                  <a:lnTo>
                    <a:pt x="1132722" y="704964"/>
                  </a:lnTo>
                  <a:lnTo>
                    <a:pt x="1104693" y="746544"/>
                  </a:lnTo>
                  <a:lnTo>
                    <a:pt x="1063115" y="774579"/>
                  </a:lnTo>
                  <a:lnTo>
                    <a:pt x="1012189" y="784860"/>
                  </a:lnTo>
                  <a:lnTo>
                    <a:pt x="130809" y="784860"/>
                  </a:lnTo>
                  <a:lnTo>
                    <a:pt x="79884" y="774579"/>
                  </a:lnTo>
                  <a:lnTo>
                    <a:pt x="38306" y="746544"/>
                  </a:lnTo>
                  <a:lnTo>
                    <a:pt x="10277" y="704964"/>
                  </a:lnTo>
                  <a:lnTo>
                    <a:pt x="0" y="654049"/>
                  </a:lnTo>
                  <a:lnTo>
                    <a:pt x="0" y="130809"/>
                  </a:lnTo>
                  <a:close/>
                </a:path>
              </a:pathLst>
            </a:custGeom>
            <a:grpFill/>
            <a:ln w="25908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42"/>
          <p:cNvSpPr txBox="1"/>
          <p:nvPr/>
        </p:nvSpPr>
        <p:spPr>
          <a:xfrm>
            <a:off x="2130298" y="5650483"/>
            <a:ext cx="883285" cy="4969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815" marR="5080" indent="-158750">
              <a:lnSpc>
                <a:spcPct val="100000"/>
              </a:lnSpc>
              <a:spcBef>
                <a:spcPts val="95"/>
              </a:spcBef>
            </a:pPr>
            <a:r>
              <a:rPr sz="1050" spc="-20">
                <a:latin typeface="Trebuchet MS"/>
                <a:cs typeface="Trebuchet MS"/>
              </a:rPr>
              <a:t>11</a:t>
            </a:r>
            <a:r>
              <a:rPr sz="1050" spc="-120">
                <a:latin typeface="Trebuchet MS"/>
                <a:cs typeface="Trebuchet MS"/>
              </a:rPr>
              <a:t> </a:t>
            </a:r>
            <a:r>
              <a:rPr sz="1050" spc="-50" smtClean="0">
                <a:latin typeface="Trebuchet MS"/>
                <a:cs typeface="Trebuchet MS"/>
              </a:rPr>
              <a:t>Физическая  </a:t>
            </a:r>
            <a:r>
              <a:rPr sz="1050" spc="-45" smtClean="0">
                <a:latin typeface="Trebuchet MS"/>
                <a:cs typeface="Trebuchet MS"/>
              </a:rPr>
              <a:t>культура</a:t>
            </a:r>
            <a:r>
              <a:rPr lang="ru-RU" sz="1050" spc="-45" dirty="0" smtClean="0">
                <a:latin typeface="Trebuchet MS"/>
                <a:cs typeface="Trebuchet MS"/>
              </a:rPr>
              <a:t> и спорт</a:t>
            </a:r>
            <a:r>
              <a:rPr sz="1050" spc="-45" smtClean="0">
                <a:latin typeface="Trebuchet MS"/>
                <a:cs typeface="Trebuchet MS"/>
              </a:rPr>
              <a:t>»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91" name="object 43"/>
          <p:cNvGrpSpPr/>
          <p:nvPr/>
        </p:nvGrpSpPr>
        <p:grpSpPr>
          <a:xfrm>
            <a:off x="4631372" y="5417756"/>
            <a:ext cx="1316990" cy="1011640"/>
            <a:chOff x="4631372" y="5417756"/>
            <a:chExt cx="1316990" cy="873760"/>
          </a:xfrm>
          <a:solidFill>
            <a:srgbClr val="B3E6EB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2" name="object 44"/>
            <p:cNvSpPr/>
            <p:nvPr/>
          </p:nvSpPr>
          <p:spPr>
            <a:xfrm>
              <a:off x="4644389" y="5430774"/>
              <a:ext cx="1290955" cy="847725"/>
            </a:xfrm>
            <a:custGeom>
              <a:avLst/>
              <a:gdLst/>
              <a:ahLst/>
              <a:cxnLst/>
              <a:rect l="l" t="t" r="r" b="b"/>
              <a:pathLst>
                <a:path w="1290954" h="847725">
                  <a:moveTo>
                    <a:pt x="1149604" y="0"/>
                  </a:moveTo>
                  <a:lnTo>
                    <a:pt x="141224" y="0"/>
                  </a:lnTo>
                  <a:lnTo>
                    <a:pt x="96593" y="7201"/>
                  </a:lnTo>
                  <a:lnTo>
                    <a:pt x="57826" y="27253"/>
                  </a:lnTo>
                  <a:lnTo>
                    <a:pt x="27253" y="57826"/>
                  </a:lnTo>
                  <a:lnTo>
                    <a:pt x="7201" y="96593"/>
                  </a:lnTo>
                  <a:lnTo>
                    <a:pt x="0" y="141223"/>
                  </a:lnTo>
                  <a:lnTo>
                    <a:pt x="0" y="706119"/>
                  </a:lnTo>
                  <a:lnTo>
                    <a:pt x="7201" y="750755"/>
                  </a:lnTo>
                  <a:lnTo>
                    <a:pt x="27253" y="789522"/>
                  </a:lnTo>
                  <a:lnTo>
                    <a:pt x="57826" y="820094"/>
                  </a:lnTo>
                  <a:lnTo>
                    <a:pt x="96593" y="840143"/>
                  </a:lnTo>
                  <a:lnTo>
                    <a:pt x="141224" y="847344"/>
                  </a:lnTo>
                  <a:lnTo>
                    <a:pt x="1149604" y="847344"/>
                  </a:lnTo>
                  <a:lnTo>
                    <a:pt x="1194234" y="840143"/>
                  </a:lnTo>
                  <a:lnTo>
                    <a:pt x="1233001" y="820094"/>
                  </a:lnTo>
                  <a:lnTo>
                    <a:pt x="1263574" y="789522"/>
                  </a:lnTo>
                  <a:lnTo>
                    <a:pt x="1283626" y="750755"/>
                  </a:lnTo>
                  <a:lnTo>
                    <a:pt x="1290827" y="706119"/>
                  </a:lnTo>
                  <a:lnTo>
                    <a:pt x="1290827" y="141223"/>
                  </a:lnTo>
                  <a:lnTo>
                    <a:pt x="1283626" y="96593"/>
                  </a:lnTo>
                  <a:lnTo>
                    <a:pt x="1263574" y="57826"/>
                  </a:lnTo>
                  <a:lnTo>
                    <a:pt x="1233001" y="27253"/>
                  </a:lnTo>
                  <a:lnTo>
                    <a:pt x="1194234" y="7201"/>
                  </a:lnTo>
                  <a:lnTo>
                    <a:pt x="114960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45"/>
            <p:cNvSpPr/>
            <p:nvPr/>
          </p:nvSpPr>
          <p:spPr>
            <a:xfrm>
              <a:off x="4644389" y="5430774"/>
              <a:ext cx="1290955" cy="847725"/>
            </a:xfrm>
            <a:custGeom>
              <a:avLst/>
              <a:gdLst/>
              <a:ahLst/>
              <a:cxnLst/>
              <a:rect l="l" t="t" r="r" b="b"/>
              <a:pathLst>
                <a:path w="1290954" h="847725">
                  <a:moveTo>
                    <a:pt x="0" y="141223"/>
                  </a:moveTo>
                  <a:lnTo>
                    <a:pt x="7201" y="96593"/>
                  </a:lnTo>
                  <a:lnTo>
                    <a:pt x="27253" y="57826"/>
                  </a:lnTo>
                  <a:lnTo>
                    <a:pt x="57826" y="27253"/>
                  </a:lnTo>
                  <a:lnTo>
                    <a:pt x="96593" y="7201"/>
                  </a:lnTo>
                  <a:lnTo>
                    <a:pt x="141224" y="0"/>
                  </a:lnTo>
                  <a:lnTo>
                    <a:pt x="1149604" y="0"/>
                  </a:lnTo>
                  <a:lnTo>
                    <a:pt x="1194234" y="7201"/>
                  </a:lnTo>
                  <a:lnTo>
                    <a:pt x="1233001" y="27253"/>
                  </a:lnTo>
                  <a:lnTo>
                    <a:pt x="1263574" y="57826"/>
                  </a:lnTo>
                  <a:lnTo>
                    <a:pt x="1283626" y="96593"/>
                  </a:lnTo>
                  <a:lnTo>
                    <a:pt x="1290827" y="141223"/>
                  </a:lnTo>
                  <a:lnTo>
                    <a:pt x="1290827" y="706119"/>
                  </a:lnTo>
                  <a:lnTo>
                    <a:pt x="1283626" y="750755"/>
                  </a:lnTo>
                  <a:lnTo>
                    <a:pt x="1263574" y="789522"/>
                  </a:lnTo>
                  <a:lnTo>
                    <a:pt x="1233001" y="820094"/>
                  </a:lnTo>
                  <a:lnTo>
                    <a:pt x="1194234" y="840143"/>
                  </a:lnTo>
                  <a:lnTo>
                    <a:pt x="1149604" y="847344"/>
                  </a:lnTo>
                  <a:lnTo>
                    <a:pt x="141224" y="847344"/>
                  </a:lnTo>
                  <a:lnTo>
                    <a:pt x="96593" y="840143"/>
                  </a:lnTo>
                  <a:lnTo>
                    <a:pt x="57826" y="820094"/>
                  </a:lnTo>
                  <a:lnTo>
                    <a:pt x="27253" y="789522"/>
                  </a:lnTo>
                  <a:lnTo>
                    <a:pt x="7201" y="750755"/>
                  </a:lnTo>
                  <a:lnTo>
                    <a:pt x="0" y="706119"/>
                  </a:lnTo>
                  <a:lnTo>
                    <a:pt x="0" y="141223"/>
                  </a:lnTo>
                  <a:close/>
                </a:path>
              </a:pathLst>
            </a:custGeom>
            <a:grpFill/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46"/>
          <p:cNvSpPr txBox="1"/>
          <p:nvPr/>
        </p:nvSpPr>
        <p:spPr>
          <a:xfrm>
            <a:off x="4643438" y="5452973"/>
            <a:ext cx="130497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Trebuchet MS"/>
                <a:cs typeface="Trebuchet MS"/>
              </a:rPr>
              <a:t>14</a:t>
            </a:r>
            <a:endParaRPr sz="800">
              <a:latin typeface="Trebuchet MS"/>
              <a:cs typeface="Trebuchet MS"/>
            </a:endParaRPr>
          </a:p>
          <a:p>
            <a:pPr marL="12700" marR="5080" algn="ctr" defTabSz="720000">
              <a:lnSpc>
                <a:spcPct val="100000"/>
              </a:lnSpc>
            </a:pPr>
            <a:r>
              <a:rPr sz="800" spc="-15" dirty="0">
                <a:latin typeface="Trebuchet MS"/>
                <a:cs typeface="Trebuchet MS"/>
              </a:rPr>
              <a:t>«</a:t>
            </a:r>
            <a:r>
              <a:rPr sz="800" spc="30" dirty="0">
                <a:latin typeface="Trebuchet MS"/>
                <a:cs typeface="Trebuchet MS"/>
              </a:rPr>
              <a:t>М</a:t>
            </a:r>
            <a:r>
              <a:rPr sz="800" spc="15" dirty="0">
                <a:latin typeface="Trebuchet MS"/>
                <a:cs typeface="Trebuchet MS"/>
              </a:rPr>
              <a:t>е</a:t>
            </a:r>
            <a:r>
              <a:rPr sz="800" spc="-45" dirty="0">
                <a:latin typeface="Trebuchet MS"/>
                <a:cs typeface="Trebuchet MS"/>
              </a:rPr>
              <a:t>ж</a:t>
            </a:r>
            <a:r>
              <a:rPr sz="800" spc="-40" dirty="0">
                <a:latin typeface="Trebuchet MS"/>
                <a:cs typeface="Trebuchet MS"/>
              </a:rPr>
              <a:t>б</a:t>
            </a:r>
            <a:r>
              <a:rPr sz="800" spc="-25" dirty="0">
                <a:latin typeface="Trebuchet MS"/>
                <a:cs typeface="Trebuchet MS"/>
              </a:rPr>
              <a:t>юд</a:t>
            </a:r>
            <a:r>
              <a:rPr sz="800" spc="-35" dirty="0">
                <a:latin typeface="Trebuchet MS"/>
                <a:cs typeface="Trebuchet MS"/>
              </a:rPr>
              <a:t>ж</a:t>
            </a:r>
            <a:r>
              <a:rPr sz="800" spc="-60" dirty="0">
                <a:latin typeface="Trebuchet MS"/>
                <a:cs typeface="Trebuchet MS"/>
              </a:rPr>
              <a:t>е</a:t>
            </a:r>
            <a:r>
              <a:rPr sz="800" spc="-50" dirty="0">
                <a:latin typeface="Trebuchet MS"/>
                <a:cs typeface="Trebuchet MS"/>
              </a:rPr>
              <a:t>т</a:t>
            </a:r>
            <a:r>
              <a:rPr sz="800" spc="-65" dirty="0">
                <a:latin typeface="Trebuchet MS"/>
                <a:cs typeface="Trebuchet MS"/>
              </a:rPr>
              <a:t>н</a:t>
            </a:r>
            <a:r>
              <a:rPr sz="800" spc="-30" dirty="0">
                <a:latin typeface="Trebuchet MS"/>
                <a:cs typeface="Trebuchet MS"/>
              </a:rPr>
              <a:t>ы</a:t>
            </a:r>
            <a:r>
              <a:rPr sz="800" spc="-40" dirty="0">
                <a:latin typeface="Trebuchet MS"/>
                <a:cs typeface="Trebuchet MS"/>
              </a:rPr>
              <a:t>е  </a:t>
            </a:r>
            <a:r>
              <a:rPr sz="800" spc="-60" dirty="0">
                <a:latin typeface="Trebuchet MS"/>
                <a:cs typeface="Trebuchet MS"/>
              </a:rPr>
              <a:t>трансферты</a:t>
            </a:r>
            <a:endParaRPr sz="800">
              <a:latin typeface="Trebuchet MS"/>
              <a:cs typeface="Trebuchet MS"/>
            </a:endParaRPr>
          </a:p>
          <a:p>
            <a:pPr marL="189230" marR="184785" indent="3175" algn="ctr" defTabSz="720000">
              <a:lnSpc>
                <a:spcPct val="100000"/>
              </a:lnSpc>
            </a:pPr>
            <a:r>
              <a:rPr sz="800" spc="-40">
                <a:latin typeface="Trebuchet MS"/>
                <a:cs typeface="Trebuchet MS"/>
              </a:rPr>
              <a:t>общего  </a:t>
            </a:r>
            <a:r>
              <a:rPr sz="800" spc="-65" smtClean="0">
                <a:latin typeface="Trebuchet MS"/>
                <a:cs typeface="Trebuchet MS"/>
              </a:rPr>
              <a:t>х</a:t>
            </a:r>
            <a:r>
              <a:rPr sz="800" spc="-60" smtClean="0">
                <a:latin typeface="Trebuchet MS"/>
                <a:cs typeface="Trebuchet MS"/>
              </a:rPr>
              <a:t>а</a:t>
            </a:r>
            <a:r>
              <a:rPr sz="800" spc="-35" smtClean="0">
                <a:latin typeface="Trebuchet MS"/>
                <a:cs typeface="Trebuchet MS"/>
              </a:rPr>
              <a:t>р</a:t>
            </a:r>
            <a:r>
              <a:rPr sz="800" spc="-45" smtClean="0">
                <a:latin typeface="Trebuchet MS"/>
                <a:cs typeface="Trebuchet MS"/>
              </a:rPr>
              <a:t>ак</a:t>
            </a:r>
            <a:r>
              <a:rPr sz="800" spc="-60" smtClean="0">
                <a:latin typeface="Trebuchet MS"/>
                <a:cs typeface="Trebuchet MS"/>
              </a:rPr>
              <a:t>т</a:t>
            </a:r>
            <a:r>
              <a:rPr sz="800" spc="-75" smtClean="0">
                <a:latin typeface="Trebuchet MS"/>
                <a:cs typeface="Trebuchet MS"/>
              </a:rPr>
              <a:t>е</a:t>
            </a:r>
            <a:r>
              <a:rPr sz="800" spc="-35" smtClean="0">
                <a:latin typeface="Trebuchet MS"/>
                <a:cs typeface="Trebuchet MS"/>
              </a:rPr>
              <a:t>р</a:t>
            </a:r>
            <a:r>
              <a:rPr sz="800" spc="-30" smtClean="0">
                <a:latin typeface="Trebuchet MS"/>
                <a:cs typeface="Trebuchet MS"/>
              </a:rPr>
              <a:t>а</a:t>
            </a:r>
            <a:r>
              <a:rPr lang="ru-RU" sz="800" spc="-30" dirty="0" smtClean="0">
                <a:latin typeface="Trebuchet MS"/>
                <a:cs typeface="Trebuchet MS"/>
              </a:rPr>
              <a:t> бюджетам субъектов РФ и муниципальных образований</a:t>
            </a:r>
            <a:r>
              <a:rPr sz="800" spc="-30" smtClean="0">
                <a:latin typeface="Trebuchet MS"/>
                <a:cs typeface="Trebuchet MS"/>
              </a:rPr>
              <a:t>»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95" name="object 47"/>
          <p:cNvSpPr/>
          <p:nvPr/>
        </p:nvSpPr>
        <p:spPr>
          <a:xfrm>
            <a:off x="641604" y="4215384"/>
            <a:ext cx="7576184" cy="1214755"/>
          </a:xfrm>
          <a:custGeom>
            <a:avLst/>
            <a:gdLst/>
            <a:ahLst/>
            <a:cxnLst/>
            <a:rect l="l" t="t" r="r" b="b"/>
            <a:pathLst>
              <a:path w="7576184" h="1214754">
                <a:moveTo>
                  <a:pt x="7575804" y="0"/>
                </a:moveTo>
                <a:lnTo>
                  <a:pt x="7574280" y="214249"/>
                </a:lnTo>
              </a:path>
              <a:path w="7576184" h="1214754">
                <a:moveTo>
                  <a:pt x="6646164" y="0"/>
                </a:moveTo>
                <a:lnTo>
                  <a:pt x="6644640" y="214249"/>
                </a:lnTo>
              </a:path>
              <a:path w="7576184" h="1214754">
                <a:moveTo>
                  <a:pt x="5218303" y="0"/>
                </a:moveTo>
                <a:lnTo>
                  <a:pt x="5216652" y="214249"/>
                </a:lnTo>
              </a:path>
              <a:path w="7576184" h="1214754">
                <a:moveTo>
                  <a:pt x="1587" y="1524"/>
                </a:moveTo>
                <a:lnTo>
                  <a:pt x="0" y="215773"/>
                </a:lnTo>
              </a:path>
              <a:path w="7576184" h="1214754">
                <a:moveTo>
                  <a:pt x="1146047" y="0"/>
                </a:moveTo>
                <a:lnTo>
                  <a:pt x="1144523" y="214249"/>
                </a:lnTo>
              </a:path>
              <a:path w="7576184" h="1214754">
                <a:moveTo>
                  <a:pt x="2574163" y="0"/>
                </a:moveTo>
                <a:lnTo>
                  <a:pt x="2572512" y="214249"/>
                </a:lnTo>
              </a:path>
              <a:path w="7576184" h="1214754">
                <a:moveTo>
                  <a:pt x="4075303" y="1524"/>
                </a:moveTo>
                <a:lnTo>
                  <a:pt x="4073652" y="215773"/>
                </a:lnTo>
              </a:path>
              <a:path w="7576184" h="1214754">
                <a:moveTo>
                  <a:pt x="574611" y="0"/>
                </a:moveTo>
                <a:lnTo>
                  <a:pt x="573024" y="1214374"/>
                </a:lnTo>
              </a:path>
              <a:path w="7576184" h="1214754">
                <a:moveTo>
                  <a:pt x="1860803" y="0"/>
                </a:moveTo>
                <a:lnTo>
                  <a:pt x="1859279" y="1214374"/>
                </a:lnTo>
              </a:path>
              <a:path w="7576184" h="1214754">
                <a:moveTo>
                  <a:pt x="4646803" y="0"/>
                </a:moveTo>
                <a:lnTo>
                  <a:pt x="4645152" y="1214374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11"/>
          <p:cNvGrpSpPr/>
          <p:nvPr/>
        </p:nvGrpSpPr>
        <p:grpSpPr>
          <a:xfrm>
            <a:off x="6072198" y="5500702"/>
            <a:ext cx="1239520" cy="955675"/>
            <a:chOff x="6560756" y="4416488"/>
            <a:chExt cx="1239520" cy="955675"/>
          </a:xfrm>
          <a:solidFill>
            <a:schemeClr val="accent1">
              <a:lumMod val="60000"/>
              <a:lumOff val="40000"/>
            </a:schemeClr>
          </a:solidFill>
          <a:effectLst>
            <a:glow rad="101600">
              <a:srgbClr val="40E0D0">
                <a:alpha val="60000"/>
              </a:srgbClr>
            </a:glow>
          </a:effectLst>
        </p:grpSpPr>
        <p:sp>
          <p:nvSpPr>
            <p:cNvPr id="97" name="object 12"/>
            <p:cNvSpPr/>
            <p:nvPr/>
          </p:nvSpPr>
          <p:spPr>
            <a:xfrm>
              <a:off x="6573773" y="4429506"/>
              <a:ext cx="1213485" cy="929640"/>
            </a:xfrm>
            <a:custGeom>
              <a:avLst/>
              <a:gdLst/>
              <a:ahLst/>
              <a:cxnLst/>
              <a:rect l="l" t="t" r="r" b="b"/>
              <a:pathLst>
                <a:path w="1213484" h="929639">
                  <a:moveTo>
                    <a:pt x="1058164" y="0"/>
                  </a:moveTo>
                  <a:lnTo>
                    <a:pt x="154940" y="0"/>
                  </a:lnTo>
                  <a:lnTo>
                    <a:pt x="105956" y="7896"/>
                  </a:lnTo>
                  <a:lnTo>
                    <a:pt x="63422" y="29886"/>
                  </a:lnTo>
                  <a:lnTo>
                    <a:pt x="29886" y="63422"/>
                  </a:lnTo>
                  <a:lnTo>
                    <a:pt x="7896" y="105956"/>
                  </a:lnTo>
                  <a:lnTo>
                    <a:pt x="0" y="154940"/>
                  </a:lnTo>
                  <a:lnTo>
                    <a:pt x="0" y="774700"/>
                  </a:lnTo>
                  <a:lnTo>
                    <a:pt x="7896" y="823683"/>
                  </a:lnTo>
                  <a:lnTo>
                    <a:pt x="29886" y="866217"/>
                  </a:lnTo>
                  <a:lnTo>
                    <a:pt x="63422" y="899753"/>
                  </a:lnTo>
                  <a:lnTo>
                    <a:pt x="105956" y="921743"/>
                  </a:lnTo>
                  <a:lnTo>
                    <a:pt x="154940" y="929640"/>
                  </a:lnTo>
                  <a:lnTo>
                    <a:pt x="1058164" y="929640"/>
                  </a:lnTo>
                  <a:lnTo>
                    <a:pt x="1107147" y="921743"/>
                  </a:lnTo>
                  <a:lnTo>
                    <a:pt x="1149681" y="899753"/>
                  </a:lnTo>
                  <a:lnTo>
                    <a:pt x="1183217" y="866217"/>
                  </a:lnTo>
                  <a:lnTo>
                    <a:pt x="1205207" y="823683"/>
                  </a:lnTo>
                  <a:lnTo>
                    <a:pt x="1213103" y="774700"/>
                  </a:lnTo>
                  <a:lnTo>
                    <a:pt x="1213103" y="154940"/>
                  </a:lnTo>
                  <a:lnTo>
                    <a:pt x="1205207" y="105956"/>
                  </a:lnTo>
                  <a:lnTo>
                    <a:pt x="1183217" y="63422"/>
                  </a:lnTo>
                  <a:lnTo>
                    <a:pt x="1149681" y="29886"/>
                  </a:lnTo>
                  <a:lnTo>
                    <a:pt x="1107147" y="7896"/>
                  </a:lnTo>
                  <a:lnTo>
                    <a:pt x="1058164" y="0"/>
                  </a:lnTo>
                  <a:close/>
                </a:path>
              </a:pathLst>
            </a:custGeom>
            <a:grpFill/>
            <a:ln>
              <a:solidFill>
                <a:srgbClr val="00B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3"/>
            <p:cNvSpPr/>
            <p:nvPr/>
          </p:nvSpPr>
          <p:spPr>
            <a:xfrm>
              <a:off x="6573773" y="4429506"/>
              <a:ext cx="1213485" cy="929640"/>
            </a:xfrm>
            <a:custGeom>
              <a:avLst/>
              <a:gdLst/>
              <a:ahLst/>
              <a:cxnLst/>
              <a:rect l="l" t="t" r="r" b="b"/>
              <a:pathLst>
                <a:path w="1213484" h="929639">
                  <a:moveTo>
                    <a:pt x="0" y="154940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40" y="0"/>
                  </a:lnTo>
                  <a:lnTo>
                    <a:pt x="1058164" y="0"/>
                  </a:lnTo>
                  <a:lnTo>
                    <a:pt x="1107147" y="7896"/>
                  </a:lnTo>
                  <a:lnTo>
                    <a:pt x="1149681" y="29886"/>
                  </a:lnTo>
                  <a:lnTo>
                    <a:pt x="1183217" y="63422"/>
                  </a:lnTo>
                  <a:lnTo>
                    <a:pt x="1205207" y="105956"/>
                  </a:lnTo>
                  <a:lnTo>
                    <a:pt x="1213103" y="154940"/>
                  </a:lnTo>
                  <a:lnTo>
                    <a:pt x="1213103" y="774700"/>
                  </a:lnTo>
                  <a:lnTo>
                    <a:pt x="1205207" y="823683"/>
                  </a:lnTo>
                  <a:lnTo>
                    <a:pt x="1183217" y="866217"/>
                  </a:lnTo>
                  <a:lnTo>
                    <a:pt x="1149681" y="899753"/>
                  </a:lnTo>
                  <a:lnTo>
                    <a:pt x="1107147" y="921743"/>
                  </a:lnTo>
                  <a:lnTo>
                    <a:pt x="1058164" y="929640"/>
                  </a:lnTo>
                  <a:lnTo>
                    <a:pt x="154940" y="929640"/>
                  </a:lnTo>
                  <a:lnTo>
                    <a:pt x="105956" y="921743"/>
                  </a:lnTo>
                  <a:lnTo>
                    <a:pt x="63422" y="899753"/>
                  </a:lnTo>
                  <a:lnTo>
                    <a:pt x="29886" y="866217"/>
                  </a:lnTo>
                  <a:lnTo>
                    <a:pt x="7896" y="823683"/>
                  </a:lnTo>
                  <a:lnTo>
                    <a:pt x="0" y="774700"/>
                  </a:lnTo>
                  <a:lnTo>
                    <a:pt x="0" y="154940"/>
                  </a:lnTo>
                  <a:close/>
                </a:path>
              </a:pathLst>
            </a:custGeom>
            <a:grpFill/>
            <a:ln w="25908">
              <a:solidFill>
                <a:srgbClr val="00B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99" name="Прямая соединительная линия 98"/>
          <p:cNvCxnSpPr/>
          <p:nvPr/>
        </p:nvCxnSpPr>
        <p:spPr>
          <a:xfrm rot="5400000">
            <a:off x="5955030" y="4830071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143636" y="5643578"/>
            <a:ext cx="1143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06</a:t>
            </a:r>
          </a:p>
          <a:p>
            <a:pPr algn="ctr"/>
            <a:r>
              <a:rPr lang="ru-RU" sz="1050" dirty="0" smtClean="0"/>
              <a:t>«Охрана окружающей среды»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285728"/>
            <a:ext cx="815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Расходы бюджета по ведомственной структуре</a:t>
            </a:r>
            <a:endParaRPr lang="ru-RU" alt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000108"/>
          <a:ext cx="8358245" cy="3952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1504"/>
                <a:gridCol w="3071834"/>
                <a:gridCol w="1000132"/>
                <a:gridCol w="1071570"/>
                <a:gridCol w="857256"/>
                <a:gridCol w="857256"/>
                <a:gridCol w="9286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главного распорядителя бюджетных средств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(исполнено)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</a:p>
                    <a:p>
                      <a:pPr algn="ctr"/>
                      <a:r>
                        <a:rPr lang="ru-RU" sz="1200" dirty="0" smtClean="0"/>
                        <a:t>(оценка)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Администрация</a:t>
                      </a:r>
                      <a:r>
                        <a:rPr lang="ru-RU" sz="1200" baseline="0" dirty="0" smtClean="0"/>
                        <a:t> Сакмарского района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67,1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Контрольно-счетная палата</a:t>
                      </a:r>
                      <a:r>
                        <a:rPr lang="ru-RU" sz="1200" baseline="0" dirty="0" smtClean="0"/>
                        <a:t> МО Сакмарский район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1,2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1,2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Финансовый отдел администрации Сакмарского района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107,2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Совет депутатов Сакмарского района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Отдел образования администрации Сакмарского района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459,4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513,8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497,8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464,0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478,4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Отдел культуры администрации Сакмарского района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62,2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Условно</a:t>
                      </a:r>
                      <a:r>
                        <a:rPr lang="ru-RU" sz="1200" baseline="0" dirty="0" smtClean="0"/>
                        <a:t> утвержденные расходы *</a:t>
                      </a:r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ВСЕГО РАСХОДОВ</a:t>
                      </a:r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682,6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748,5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743,6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687,0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730,5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72396" y="785794"/>
            <a:ext cx="1009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млн. рублей</a:t>
            </a:r>
            <a:endParaRPr lang="ru-RU" sz="12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16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072896"/>
            <a:ext cx="857256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 smtClean="0"/>
              <a:t>           </a:t>
            </a:r>
            <a:r>
              <a:rPr lang="ru-RU" sz="1100" dirty="0" smtClean="0"/>
              <a:t>*Условно утвержденные расходы – это средства, которые предусматриваются в расходной части бюджета в плановом периоде, но не распределяются по разделам, подразделам, целевым статьям и видам расходов в ведомственной структуре расходов районного бюджета.</a:t>
            </a:r>
          </a:p>
          <a:p>
            <a:pPr algn="just"/>
            <a:r>
              <a:rPr lang="ru-RU" sz="1100" dirty="0" smtClean="0"/>
              <a:t>           Планирование условно утвержденных расходов позволяет создать определенный резерв денежных средств, который может быть использован в случае возникновения непредвиденного финансирования в очередном плановом периоде.</a:t>
            </a:r>
          </a:p>
          <a:p>
            <a:pPr indent="357188" algn="just"/>
            <a:r>
              <a:rPr lang="ru-RU" sz="1100" dirty="0" smtClean="0"/>
              <a:t>Условно утвержденные расходы планируются в размере не менее 2,5% от общего объема расходов бюджета (без учета расходов, предусмотренных за счет межбюджетных трансфертов из других бюджетов бюджетной системы Российской Федерации, имеющих целевое назначение) на первый плановый год и не менее 5% от общего объема расходов бюджета (без учета расходов, предусмотренных за счет межбюджетных трансфертов из других бюджетов бюджетной системы Российской Федерации, имеющих целевое назначение) на второй плановый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расходов по разделам и подразделам классификации разделов бюджета </a:t>
            </a:r>
            <a:endParaRPr lang="ru-RU" alt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071546"/>
          <a:ext cx="8286811" cy="55365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10384"/>
                <a:gridCol w="345284"/>
                <a:gridCol w="402831"/>
                <a:gridCol w="805662"/>
                <a:gridCol w="805662"/>
                <a:gridCol w="805662"/>
                <a:gridCol w="754067"/>
                <a:gridCol w="857259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 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 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(оценка)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2022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endParaRPr lang="ru-RU" sz="12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62129,2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70361,6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71555,6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64654,3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65899,4</a:t>
                      </a:r>
                      <a:endParaRPr lang="ru-RU" sz="1200" b="1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Функционирование высшего должностного лица субъекта</a:t>
                      </a:r>
                      <a:r>
                        <a:rPr lang="ru-RU" sz="1200" baseline="0" dirty="0" smtClean="0"/>
                        <a:t> Российской Федерации и муниципального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1542,3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1644,1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1651,0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1695,0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1695,0</a:t>
                      </a:r>
                      <a:endParaRPr lang="ru-RU" sz="12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Функционирование законодательных (представительных)</a:t>
                      </a:r>
                      <a:r>
                        <a:rPr lang="ru-RU" sz="1200" baseline="0" dirty="0" smtClean="0"/>
                        <a:t> органов государственной власти и представительных органов муниципального образований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382,0</a:t>
                      </a:r>
                      <a:endParaRPr lang="ru-RU" sz="12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Функционирование Правительства Российской Федерации,</a:t>
                      </a:r>
                      <a:r>
                        <a:rPr lang="ru-RU" sz="1200" baseline="0" dirty="0" smtClean="0"/>
                        <a:t>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20392,4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23286,2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23553,7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21887,3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22151,0</a:t>
                      </a:r>
                      <a:endParaRPr lang="ru-RU" sz="12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Обеспечение деятельности финансовых,</a:t>
                      </a:r>
                      <a:r>
                        <a:rPr lang="ru-RU" sz="1200" baseline="0" dirty="0" smtClean="0"/>
                        <a:t>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10161,9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11342,2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11534,6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11836,9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11931,3</a:t>
                      </a:r>
                      <a:endParaRPr lang="ru-RU" sz="12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Обеспечение проведения выборов и референдумов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0,0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0,0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0,0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438,4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632,5</a:t>
                      </a:r>
                      <a:endParaRPr lang="ru-RU" sz="12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28492,8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33616,8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33333,4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28403,2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29107,6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8148" y="785794"/>
            <a:ext cx="969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тыс. рублей</a:t>
            </a:r>
            <a:endParaRPr lang="ru-RU" sz="12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17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214423"/>
          <a:ext cx="8286811" cy="50584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10384"/>
                <a:gridCol w="345284"/>
                <a:gridCol w="402831"/>
                <a:gridCol w="805662"/>
                <a:gridCol w="805662"/>
                <a:gridCol w="805662"/>
                <a:gridCol w="754067"/>
                <a:gridCol w="857259"/>
              </a:tblGrid>
              <a:tr h="8634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 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 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</a:p>
                    <a:p>
                      <a:pPr algn="ctr"/>
                      <a:r>
                        <a:rPr lang="ru-RU" sz="1200" dirty="0" smtClean="0"/>
                        <a:t>(оценка)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2022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 </a:t>
                      </a:r>
                      <a:endParaRPr lang="ru-RU" sz="1200" dirty="0"/>
                    </a:p>
                  </a:txBody>
                  <a:tcPr/>
                </a:tc>
              </a:tr>
              <a:tr h="33339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Национальная оборона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2093,3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2141,2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</a:tr>
              <a:tr h="33339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Мобилизационная вневойсковая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2093,3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2141,2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</a:tr>
              <a:tr h="45012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Национальная безопасность</a:t>
                      </a:r>
                      <a:r>
                        <a:rPr lang="ru-RU" sz="1200" baseline="0" dirty="0" smtClean="0"/>
                        <a:t> и правоохранительная деятельность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1121,5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1501,7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1085,9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1033,9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1067,9</a:t>
                      </a:r>
                      <a:endParaRPr lang="ru-RU" sz="1200" b="1" dirty="0"/>
                    </a:p>
                  </a:txBody>
                  <a:tcPr/>
                </a:tc>
              </a:tr>
              <a:tr h="33339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Органы юстиции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1021,5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1017,9</a:t>
                      </a:r>
                      <a:endParaRPr lang="ru-RU" sz="1200" dirty="0"/>
                    </a:p>
                  </a:txBody>
                  <a:tcPr/>
                </a:tc>
              </a:tr>
              <a:tr h="33339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630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Защита населения и территорий от чрезвычайных ситуаций природного и техногенного характера,</a:t>
                      </a:r>
                      <a:r>
                        <a:rPr lang="ru-RU" sz="1200" baseline="0" dirty="0" smtClean="0"/>
                        <a:t>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23,0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5,0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017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Другие вопросы в области национальной безопасности</a:t>
                      </a:r>
                      <a:r>
                        <a:rPr lang="ru-RU" sz="1200" baseline="0" dirty="0" smtClean="0"/>
                        <a:t> и правоохранительной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30,0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6,0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30,0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339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Национальная экономика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8562,1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9448,6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8956,3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8131,4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8868,9</a:t>
                      </a:r>
                      <a:endParaRPr lang="ru-RU" sz="1200" b="1" dirty="0"/>
                    </a:p>
                  </a:txBody>
                  <a:tcPr/>
                </a:tc>
              </a:tr>
              <a:tr h="33339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3413,9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3653,3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3749,3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3749,3</a:t>
                      </a:r>
                      <a:endParaRPr lang="ru-RU" sz="1200" dirty="0"/>
                    </a:p>
                  </a:txBody>
                  <a:tcPr/>
                </a:tc>
              </a:tr>
              <a:tr h="45012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Другие вопросы в области национальной экономики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5148,2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5294,9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5303,0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4382,1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5119,6 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расходов по разделам и подразделам классификации разделов бюджета </a:t>
            </a:r>
            <a:endParaRPr lang="ru-RU" alt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18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148" y="785794"/>
            <a:ext cx="969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тыс. рублей</a:t>
            </a:r>
            <a:endParaRPr lang="ru-RU" sz="12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142984"/>
          <a:ext cx="8429683" cy="52134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70907"/>
                <a:gridCol w="351237"/>
                <a:gridCol w="409776"/>
                <a:gridCol w="819552"/>
                <a:gridCol w="819552"/>
                <a:gridCol w="819552"/>
                <a:gridCol w="853290"/>
                <a:gridCol w="785817"/>
              </a:tblGrid>
              <a:tr h="9699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 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 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(оценка)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2022 год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 </a:t>
                      </a:r>
                      <a:endParaRPr lang="ru-RU" sz="1200" dirty="0"/>
                    </a:p>
                  </a:txBody>
                  <a:tcPr/>
                </a:tc>
              </a:tr>
              <a:tr h="30079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Жилищно-коммунальное</a:t>
                      </a:r>
                      <a:r>
                        <a:rPr lang="ru-RU" sz="1200" baseline="0" dirty="0" smtClean="0"/>
                        <a:t> хозяйство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4655,5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3940,8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1400,6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1400,6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1400,6</a:t>
                      </a:r>
                      <a:endParaRPr lang="ru-RU" sz="1200" b="1" dirty="0"/>
                    </a:p>
                  </a:txBody>
                  <a:tcPr/>
                </a:tc>
              </a:tr>
              <a:tr h="30079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Жилищное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3760,5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1135,5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1379,9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1379,9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1379,9</a:t>
                      </a:r>
                      <a:endParaRPr lang="ru-RU" sz="1200" dirty="0"/>
                    </a:p>
                  </a:txBody>
                  <a:tcPr/>
                </a:tc>
              </a:tr>
              <a:tr h="30079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Коммунальное хозяйство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718,6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2762,6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b="0" dirty="0"/>
                    </a:p>
                  </a:txBody>
                  <a:tcPr/>
                </a:tc>
              </a:tr>
              <a:tr h="30079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Благоустройство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47751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Другие вопросы в области жилищно-коммунального хозяйства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20,7</a:t>
                      </a:r>
                      <a:endParaRPr lang="ru-RU" sz="1200" b="0" dirty="0"/>
                    </a:p>
                  </a:txBody>
                  <a:tcPr/>
                </a:tc>
              </a:tr>
              <a:tr h="30079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Охрана окружающей среды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</a:tr>
              <a:tr h="30079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Другие вопросы в области охраны окружающей среды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</a:tr>
              <a:tr h="30079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Образование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476364,9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518979,3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511307,2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474710,5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502867,0</a:t>
                      </a:r>
                      <a:endParaRPr lang="ru-RU" sz="1200" b="1" dirty="0"/>
                    </a:p>
                  </a:txBody>
                  <a:tcPr/>
                </a:tc>
              </a:tr>
              <a:tr h="30079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Дошкольное 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100728,0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108031,7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96683,8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83612,3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90805,3</a:t>
                      </a:r>
                      <a:endParaRPr lang="ru-RU" sz="1200" dirty="0"/>
                    </a:p>
                  </a:txBody>
                  <a:tcPr/>
                </a:tc>
              </a:tr>
              <a:tr h="30079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Общее образование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318395,7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352554,4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350850,9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330302,4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337479,9</a:t>
                      </a:r>
                      <a:endParaRPr lang="ru-RU" sz="1200" b="0" dirty="0"/>
                    </a:p>
                  </a:txBody>
                  <a:tcPr/>
                </a:tc>
              </a:tr>
              <a:tr h="30079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Дополнительное образование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44815,1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44524,5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48477,0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45142,0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58907,0</a:t>
                      </a:r>
                      <a:endParaRPr lang="ru-RU" sz="1200" dirty="0"/>
                    </a:p>
                  </a:txBody>
                  <a:tcPr/>
                </a:tc>
              </a:tr>
              <a:tr h="30079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Молодежная</a:t>
                      </a:r>
                      <a:r>
                        <a:rPr lang="ru-RU" sz="1200" baseline="0" dirty="0" smtClean="0"/>
                        <a:t>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230,0</a:t>
                      </a:r>
                      <a:endParaRPr lang="ru-RU" sz="1200" dirty="0"/>
                    </a:p>
                  </a:txBody>
                  <a:tcPr/>
                </a:tc>
              </a:tr>
              <a:tr h="30079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Другие вопросы</a:t>
                      </a:r>
                      <a:r>
                        <a:rPr lang="ru-RU" sz="1200" baseline="0" dirty="0" smtClean="0"/>
                        <a:t> в области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12182,0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13669,0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15065,5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15444,8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15444,8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расходов по разделам и подразделам классификации разделов бюджета </a:t>
            </a:r>
            <a:endParaRPr lang="ru-RU" alt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8148" y="785794"/>
            <a:ext cx="969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тыс. рублей</a:t>
            </a:r>
            <a:endParaRPr lang="ru-RU" sz="12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19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Содержание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2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928672"/>
          <a:ext cx="8401080" cy="5694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5262"/>
                <a:gridCol w="785818"/>
              </a:tblGrid>
              <a:tr h="31787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1. Основные понятия и термины………………………………………………………………………………………………….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3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87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2. Гражданин – участник бюджетного процесса…………………………………………………………………………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4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87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3. Бюджетный процесс………………………………………………………………………………………………………………….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5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87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4. Основы проекта районного</a:t>
                      </a:r>
                      <a:r>
                        <a:rPr lang="ru-RU" sz="1400" b="1" i="1" baseline="0" dirty="0" smtClean="0">
                          <a:solidFill>
                            <a:srgbClr val="558ED5"/>
                          </a:solidFill>
                        </a:rPr>
                        <a:t> бюджета……………………………………………………………………………………..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6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87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5. Прогноз экономическо-социального развития………………………………………………………………………….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7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870">
                <a:tc>
                  <a:txBody>
                    <a:bodyPr/>
                    <a:lstStyle/>
                    <a:p>
                      <a:pPr>
                        <a:tabLst>
                          <a:tab pos="3319463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6. Основные направления налоговой политики……………………………………………………………………………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8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87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7. Основные</a:t>
                      </a:r>
                      <a:r>
                        <a:rPr lang="ru-RU" sz="1400" b="1" i="1" baseline="0" dirty="0" smtClean="0">
                          <a:solidFill>
                            <a:srgbClr val="558ED5"/>
                          </a:solidFill>
                        </a:rPr>
                        <a:t> направления бюджетной политики………………………………………………………………………..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9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87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8. Основные характеристики бюджета………………………………………………………………………………………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10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87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9. Доходы районного бюджета……………………………………………………………………………………………………..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11-14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87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10. Расходы районного бюджета…………………………………………………………………………………………………..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15-22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587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11. Программный бюджет. Динамика расходов в рамках муниципальных программ…………………………………………………………………………………………………………………………………………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 smtClean="0">
                        <a:solidFill>
                          <a:srgbClr val="558ED5"/>
                        </a:solidFill>
                      </a:endParaRPr>
                    </a:p>
                    <a:p>
                      <a:pPr algn="r"/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23-39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87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12. Приоритетные проекты…………………………………………………………………………………………………………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40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87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13. Детский бюджет……………………………………………………………………………………………………………………..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41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87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14. Субсидии юр.лицам, ИП и физическим лицам, производителям товаров, работ,</a:t>
                      </a:r>
                      <a:r>
                        <a:rPr lang="ru-RU" sz="1400" b="1" i="1" baseline="0" dirty="0" smtClean="0">
                          <a:solidFill>
                            <a:srgbClr val="558ED5"/>
                          </a:solidFill>
                        </a:rPr>
                        <a:t> услуг…….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42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87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15.Муниципальный внутренний долг……………………………………………………………………………………………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43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238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16. Расходы по целевым группам…………………………………………………………………………………………………..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44-49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238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17. Контактная информация………………………………………………………………………………………………………..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558ED5"/>
                          </a:solidFill>
                        </a:rPr>
                        <a:t>50</a:t>
                      </a:r>
                      <a:endParaRPr lang="ru-RU" sz="1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071547"/>
          <a:ext cx="8286811" cy="521699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10384"/>
                <a:gridCol w="345284"/>
                <a:gridCol w="402831"/>
                <a:gridCol w="805662"/>
                <a:gridCol w="805662"/>
                <a:gridCol w="805662"/>
                <a:gridCol w="825505"/>
                <a:gridCol w="785821"/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 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Подр</a:t>
                      </a:r>
                      <a:r>
                        <a:rPr lang="ru-RU" sz="1200" dirty="0" smtClean="0"/>
                        <a:t>. 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(оценка)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2022 год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 </a:t>
                      </a:r>
                      <a:endParaRPr lang="ru-RU" sz="1200" dirty="0"/>
                    </a:p>
                  </a:txBody>
                  <a:tcPr/>
                </a:tc>
              </a:tr>
              <a:tr h="3365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Культура, кинематография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22618,9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21210,0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24919,7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21470,2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23308,2</a:t>
                      </a:r>
                      <a:endParaRPr lang="ru-RU" sz="1200" b="1" dirty="0"/>
                    </a:p>
                  </a:txBody>
                  <a:tcPr/>
                </a:tc>
              </a:tr>
              <a:tr h="3365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Культура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21549,8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20006,0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23453,7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20258,2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22013,2</a:t>
                      </a:r>
                      <a:endParaRPr lang="ru-RU" sz="1200" b="0" dirty="0"/>
                    </a:p>
                  </a:txBody>
                  <a:tcPr/>
                </a:tc>
              </a:tr>
              <a:tr h="3365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Другие вопросы в области культуры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1069,1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1204,0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1466,0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1212,0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1295,0</a:t>
                      </a:r>
                      <a:endParaRPr lang="ru-RU" sz="1200" b="0" dirty="0"/>
                    </a:p>
                  </a:txBody>
                  <a:tcPr/>
                </a:tc>
              </a:tr>
              <a:tr h="3365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Социальная политика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29173,1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32325,4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31799,5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31651,3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31654,4</a:t>
                      </a:r>
                      <a:endParaRPr lang="ru-RU" sz="1200" b="1" dirty="0"/>
                    </a:p>
                  </a:txBody>
                  <a:tcPr/>
                </a:tc>
              </a:tr>
              <a:tr h="3365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Пенсионное обеспечение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2174,5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2148,1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2549,8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2625,2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2625,2</a:t>
                      </a:r>
                      <a:endParaRPr lang="ru-RU" sz="1200" b="0" dirty="0"/>
                    </a:p>
                  </a:txBody>
                  <a:tcPr/>
                </a:tc>
              </a:tr>
              <a:tr h="3365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Социальное обеспечение населения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</a:tr>
              <a:tr h="3365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Охрана семьи и детства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26775,3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29919,6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29105,1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28881,5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28884,6</a:t>
                      </a:r>
                      <a:endParaRPr lang="ru-RU" sz="1200" b="0" dirty="0"/>
                    </a:p>
                  </a:txBody>
                  <a:tcPr/>
                </a:tc>
              </a:tr>
              <a:tr h="3365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Другие вопросы в области социальной политики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153,3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137,6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144,6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144,6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144,6</a:t>
                      </a:r>
                      <a:endParaRPr lang="ru-RU" sz="1200" b="0" dirty="0"/>
                    </a:p>
                  </a:txBody>
                  <a:tcPr/>
                </a:tc>
              </a:tr>
              <a:tr h="3365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4800,0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600,0</a:t>
                      </a:r>
                      <a:endParaRPr lang="ru-RU" sz="1200" b="1" dirty="0"/>
                    </a:p>
                  </a:txBody>
                  <a:tcPr/>
                </a:tc>
              </a:tr>
              <a:tr h="3365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Массовый спорт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600,0</a:t>
                      </a:r>
                      <a:endParaRPr lang="ru-RU" sz="1200" b="0" dirty="0"/>
                    </a:p>
                  </a:txBody>
                  <a:tcPr/>
                </a:tc>
              </a:tr>
              <a:tr h="63190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Межбюджетные</a:t>
                      </a:r>
                      <a:r>
                        <a:rPr lang="ru-RU" sz="1200" baseline="0" dirty="0" smtClean="0"/>
                        <a:t> трансферты общего характера бюджетам Российской Федерации и муниципальных образований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75678,1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83653,9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91971,0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77039,1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80735,4</a:t>
                      </a:r>
                      <a:endParaRPr lang="ru-RU" sz="1200" b="1" dirty="0"/>
                    </a:p>
                  </a:txBody>
                  <a:tcPr/>
                </a:tc>
              </a:tr>
              <a:tr h="56176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Дотации на выравнивание</a:t>
                      </a:r>
                      <a:r>
                        <a:rPr lang="ru-RU" sz="1200" baseline="0" dirty="0" smtClean="0"/>
                        <a:t> бюджетной обеспеченности субъектов Российской Федерации и муниципальных образований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71268,0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73889,0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77009,0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76953,0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77202,0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расходов по разделам и подразделам классификации разделов бюджета </a:t>
            </a:r>
            <a:endParaRPr lang="ru-RU" alt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8148" y="785794"/>
            <a:ext cx="969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тыс. рублей</a:t>
            </a:r>
            <a:endParaRPr lang="ru-RU" sz="12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20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21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142984"/>
          <a:ext cx="8286811" cy="203830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10384"/>
                <a:gridCol w="345284"/>
                <a:gridCol w="402831"/>
                <a:gridCol w="805662"/>
                <a:gridCol w="805662"/>
                <a:gridCol w="805662"/>
                <a:gridCol w="825505"/>
                <a:gridCol w="785821"/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 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Подр</a:t>
                      </a:r>
                      <a:r>
                        <a:rPr lang="ru-RU" sz="1200" dirty="0" smtClean="0"/>
                        <a:t>. 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(оценка)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2022 год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 </a:t>
                      </a:r>
                      <a:endParaRPr lang="ru-RU" sz="1200" dirty="0"/>
                    </a:p>
                  </a:txBody>
                  <a:tcPr/>
                </a:tc>
              </a:tr>
              <a:tr h="3365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Иные дотации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4410,1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9764,9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4962,0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3533,4</a:t>
                      </a:r>
                      <a:endParaRPr lang="ru-RU" sz="1200" b="0" dirty="0"/>
                    </a:p>
                  </a:txBody>
                  <a:tcPr/>
                </a:tc>
              </a:tr>
              <a:tr h="3365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Прочие межбюджетные трансферты общего характера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</a:tr>
              <a:tr h="3365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Условно утвержденные расходы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6271,5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14054,2</a:t>
                      </a:r>
                      <a:endParaRPr lang="ru-RU" sz="1200" b="0" dirty="0"/>
                    </a:p>
                  </a:txBody>
                  <a:tcPr/>
                </a:tc>
              </a:tr>
              <a:tr h="33653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ИТОГО РАСХОДОВ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682544,5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748461,1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743595,8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686962,8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730456,0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214290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Динамика расходов по разделам и подразделам классификации разделов бюджета </a:t>
            </a:r>
            <a:endParaRPr lang="ru-RU" alt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8148" y="785794"/>
            <a:ext cx="969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тыс. рублей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214290"/>
            <a:ext cx="6654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Структура расходов района на 2022 год</a:t>
            </a:r>
            <a:endParaRPr lang="ru-RU" alt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22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642918"/>
          <a:ext cx="8429684" cy="59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2910" y="6072206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just"/>
            <a:r>
              <a:rPr lang="ru-RU" sz="1400" dirty="0" smtClean="0"/>
              <a:t>Расходы районного бюджета на социальную сферу составляют 76,5% в общем объеме расходов. В том числе на душу населения 20,4 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84" y="357166"/>
            <a:ext cx="5182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Программный бюджет района</a:t>
            </a:r>
            <a:endParaRPr lang="ru-RU" alt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7" name="Рисунок 46" descr="d7dffc645a848120ebe6ff96a4355ec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928934"/>
            <a:ext cx="1698557" cy="140130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B64F05C-B6DA-4509-AF7E-388AADEAB2BE}"/>
              </a:ext>
            </a:extLst>
          </p:cNvPr>
          <p:cNvSpPr txBox="1"/>
          <p:nvPr/>
        </p:nvSpPr>
        <p:spPr>
          <a:xfrm>
            <a:off x="7215206" y="2571744"/>
            <a:ext cx="1780406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600" b="1" noProof="1"/>
              <a:t>03. </a:t>
            </a:r>
            <a:r>
              <a:rPr lang="ru-RU" sz="1600" b="1" noProof="1" smtClean="0"/>
              <a:t>Утверждение программы</a:t>
            </a:r>
            <a:endParaRPr lang="en-US" sz="1600" b="1" noProof="1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D81ED04-47F3-40EE-B03C-9BAEB884FC0F}"/>
              </a:ext>
            </a:extLst>
          </p:cNvPr>
          <p:cNvSpPr txBox="1"/>
          <p:nvPr/>
        </p:nvSpPr>
        <p:spPr>
          <a:xfrm>
            <a:off x="6949440" y="4286256"/>
            <a:ext cx="2194560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600" b="1" noProof="1"/>
              <a:t>04. </a:t>
            </a:r>
            <a:r>
              <a:rPr lang="ru-RU" sz="1600" b="1" noProof="1" smtClean="0"/>
              <a:t>Утверждение бюджета</a:t>
            </a:r>
            <a:endParaRPr lang="en-US" sz="1600" b="1" noProof="1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B48E7D3-BAA7-40B7-B787-8827A478BB0F}"/>
              </a:ext>
            </a:extLst>
          </p:cNvPr>
          <p:cNvSpPr txBox="1"/>
          <p:nvPr/>
        </p:nvSpPr>
        <p:spPr>
          <a:xfrm>
            <a:off x="714348" y="5143512"/>
            <a:ext cx="1780406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600" b="1" noProof="1"/>
              <a:t>06. </a:t>
            </a:r>
            <a:r>
              <a:rPr lang="ru-RU" sz="1600" b="1" noProof="1" smtClean="0"/>
              <a:t>Корректировка</a:t>
            </a:r>
            <a:endParaRPr lang="en-US" sz="1600" b="1" noProof="1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29BF77E-3ACD-49F7-BD31-E44149601627}"/>
              </a:ext>
            </a:extLst>
          </p:cNvPr>
          <p:cNvSpPr txBox="1"/>
          <p:nvPr/>
        </p:nvSpPr>
        <p:spPr>
          <a:xfrm>
            <a:off x="5643570" y="5715016"/>
            <a:ext cx="2194560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600" b="1" noProof="1"/>
              <a:t>05. </a:t>
            </a:r>
            <a:r>
              <a:rPr lang="ru-RU" sz="1600" b="1" noProof="1" smtClean="0"/>
              <a:t>Мониторинг программы</a:t>
            </a:r>
            <a:endParaRPr lang="en-US" sz="1600" b="1" noProof="1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35D03D8-FBF3-4D4F-A0F8-6E97E3C014C6}"/>
              </a:ext>
            </a:extLst>
          </p:cNvPr>
          <p:cNvSpPr txBox="1"/>
          <p:nvPr/>
        </p:nvSpPr>
        <p:spPr>
          <a:xfrm>
            <a:off x="5857884" y="1214422"/>
            <a:ext cx="2194560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600" b="1" noProof="1"/>
              <a:t>02. </a:t>
            </a:r>
            <a:r>
              <a:rPr lang="ru-RU" sz="1600" b="1" noProof="1" smtClean="0"/>
              <a:t>Разработка программы</a:t>
            </a:r>
            <a:endParaRPr lang="en-US" sz="1600" b="1" noProof="1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B0449893-44B0-468C-BDC9-610B5F3C1B40}"/>
              </a:ext>
            </a:extLst>
          </p:cNvPr>
          <p:cNvSpPr txBox="1"/>
          <p:nvPr/>
        </p:nvSpPr>
        <p:spPr>
          <a:xfrm>
            <a:off x="714348" y="1571612"/>
            <a:ext cx="2194560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600" b="1" noProof="1"/>
              <a:t>01</a:t>
            </a:r>
            <a:r>
              <a:rPr lang="en-US" sz="1600" b="1" noProof="1" smtClean="0"/>
              <a:t>.</a:t>
            </a:r>
            <a:r>
              <a:rPr lang="ru-RU" sz="1600" b="1" noProof="1" smtClean="0"/>
              <a:t> </a:t>
            </a:r>
          </a:p>
          <a:p>
            <a:pPr algn="ctr"/>
            <a:r>
              <a:rPr lang="ru-RU" sz="1600" b="1" noProof="1" smtClean="0"/>
              <a:t>Цели и задачи</a:t>
            </a:r>
            <a:r>
              <a:rPr lang="en-US" sz="1600" b="1" noProof="1" smtClean="0"/>
              <a:t> </a:t>
            </a:r>
            <a:endParaRPr lang="en-US" sz="1600" b="1" noProof="1"/>
          </a:p>
        </p:txBody>
      </p:sp>
      <p:grpSp>
        <p:nvGrpSpPr>
          <p:cNvPr id="71" name="Group 64">
            <a:extLst>
              <a:ext uri="{FF2B5EF4-FFF2-40B4-BE49-F238E27FC236}">
                <a16:creationId xmlns="" xmlns:a16="http://schemas.microsoft.com/office/drawing/2014/main" id="{D58EECCD-642F-48A5-AC9D-7F7BF6561B01}"/>
              </a:ext>
            </a:extLst>
          </p:cNvPr>
          <p:cNvGrpSpPr/>
          <p:nvPr/>
        </p:nvGrpSpPr>
        <p:grpSpPr>
          <a:xfrm>
            <a:off x="1785918" y="1071546"/>
            <a:ext cx="5583409" cy="4798065"/>
            <a:chOff x="3361305" y="147581"/>
            <a:chExt cx="5924056" cy="5090794"/>
          </a:xfrm>
        </p:grpSpPr>
        <p:grpSp>
          <p:nvGrpSpPr>
            <p:cNvPr id="72" name="Group 2">
              <a:extLst>
                <a:ext uri="{FF2B5EF4-FFF2-40B4-BE49-F238E27FC236}">
                  <a16:creationId xmlns="" xmlns:a16="http://schemas.microsoft.com/office/drawing/2014/main" id="{FF7C34CC-36C4-4751-8797-5370CD855EA8}"/>
                </a:ext>
              </a:extLst>
            </p:cNvPr>
            <p:cNvGrpSpPr/>
            <p:nvPr/>
          </p:nvGrpSpPr>
          <p:grpSpPr>
            <a:xfrm>
              <a:off x="3361305" y="147581"/>
              <a:ext cx="5924056" cy="5090794"/>
              <a:chOff x="3517867" y="195630"/>
              <a:chExt cx="5584906" cy="4799353"/>
            </a:xfrm>
          </p:grpSpPr>
          <p:sp>
            <p:nvSpPr>
              <p:cNvPr id="79" name="Shape">
                <a:extLst>
                  <a:ext uri="{FF2B5EF4-FFF2-40B4-BE49-F238E27FC236}">
                    <a16:creationId xmlns="" xmlns:a16="http://schemas.microsoft.com/office/drawing/2014/main" id="{92726124-74E6-4617-99F7-AE45DC2E7B3B}"/>
                  </a:ext>
                </a:extLst>
              </p:cNvPr>
              <p:cNvSpPr/>
              <p:nvPr/>
            </p:nvSpPr>
            <p:spPr>
              <a:xfrm rot="21071836">
                <a:off x="3517867" y="1646914"/>
                <a:ext cx="2360336" cy="1963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557" extrusionOk="0">
                    <a:moveTo>
                      <a:pt x="21103" y="1088"/>
                    </a:moveTo>
                    <a:lnTo>
                      <a:pt x="20684" y="128"/>
                    </a:lnTo>
                    <a:cubicBezTo>
                      <a:pt x="20624" y="-9"/>
                      <a:pt x="20474" y="-43"/>
                      <a:pt x="20384" y="60"/>
                    </a:cubicBezTo>
                    <a:lnTo>
                      <a:pt x="19665" y="746"/>
                    </a:lnTo>
                    <a:cubicBezTo>
                      <a:pt x="19545" y="848"/>
                      <a:pt x="19575" y="1088"/>
                      <a:pt x="19755" y="1123"/>
                    </a:cubicBezTo>
                    <a:lnTo>
                      <a:pt x="19965" y="1191"/>
                    </a:lnTo>
                    <a:cubicBezTo>
                      <a:pt x="19156" y="3968"/>
                      <a:pt x="16879" y="6026"/>
                      <a:pt x="14153" y="6026"/>
                    </a:cubicBezTo>
                    <a:cubicBezTo>
                      <a:pt x="13554" y="6026"/>
                      <a:pt x="13014" y="5923"/>
                      <a:pt x="12475" y="5751"/>
                    </a:cubicBezTo>
                    <a:cubicBezTo>
                      <a:pt x="12265" y="5683"/>
                      <a:pt x="12086" y="5614"/>
                      <a:pt x="11906" y="5511"/>
                    </a:cubicBezTo>
                    <a:cubicBezTo>
                      <a:pt x="11726" y="5408"/>
                      <a:pt x="11546" y="5340"/>
                      <a:pt x="11367" y="5237"/>
                    </a:cubicBezTo>
                    <a:cubicBezTo>
                      <a:pt x="11187" y="5134"/>
                      <a:pt x="11007" y="5031"/>
                      <a:pt x="10857" y="4894"/>
                    </a:cubicBezTo>
                    <a:lnTo>
                      <a:pt x="10558" y="5477"/>
                    </a:lnTo>
                    <a:lnTo>
                      <a:pt x="9779" y="7054"/>
                    </a:lnTo>
                    <a:cubicBezTo>
                      <a:pt x="9599" y="6951"/>
                      <a:pt x="9419" y="6848"/>
                      <a:pt x="9240" y="6780"/>
                    </a:cubicBezTo>
                    <a:cubicBezTo>
                      <a:pt x="9060" y="6677"/>
                      <a:pt x="8850" y="6608"/>
                      <a:pt x="8670" y="6540"/>
                    </a:cubicBezTo>
                    <a:cubicBezTo>
                      <a:pt x="7832" y="6231"/>
                      <a:pt x="6963" y="6128"/>
                      <a:pt x="6034" y="6231"/>
                    </a:cubicBezTo>
                    <a:cubicBezTo>
                      <a:pt x="2918" y="6574"/>
                      <a:pt x="372" y="9454"/>
                      <a:pt x="42" y="13020"/>
                    </a:cubicBezTo>
                    <a:cubicBezTo>
                      <a:pt x="-407" y="17648"/>
                      <a:pt x="2769" y="21557"/>
                      <a:pt x="6723" y="21557"/>
                    </a:cubicBezTo>
                    <a:cubicBezTo>
                      <a:pt x="7262" y="21557"/>
                      <a:pt x="7802" y="21488"/>
                      <a:pt x="8311" y="21351"/>
                    </a:cubicBezTo>
                    <a:cubicBezTo>
                      <a:pt x="8521" y="21283"/>
                      <a:pt x="8610" y="21043"/>
                      <a:pt x="8491" y="20837"/>
                    </a:cubicBezTo>
                    <a:lnTo>
                      <a:pt x="8491" y="20837"/>
                    </a:lnTo>
                    <a:cubicBezTo>
                      <a:pt x="8431" y="20700"/>
                      <a:pt x="8281" y="20631"/>
                      <a:pt x="8161" y="20666"/>
                    </a:cubicBezTo>
                    <a:cubicBezTo>
                      <a:pt x="7232" y="20940"/>
                      <a:pt x="6244" y="20940"/>
                      <a:pt x="5225" y="20631"/>
                    </a:cubicBezTo>
                    <a:cubicBezTo>
                      <a:pt x="2679" y="19877"/>
                      <a:pt x="761" y="17271"/>
                      <a:pt x="612" y="14254"/>
                    </a:cubicBezTo>
                    <a:cubicBezTo>
                      <a:pt x="402" y="10208"/>
                      <a:pt x="3218" y="6848"/>
                      <a:pt x="6723" y="6848"/>
                    </a:cubicBezTo>
                    <a:cubicBezTo>
                      <a:pt x="7292" y="6848"/>
                      <a:pt x="7862" y="6951"/>
                      <a:pt x="8401" y="7123"/>
                    </a:cubicBezTo>
                    <a:cubicBezTo>
                      <a:pt x="8610" y="7191"/>
                      <a:pt x="8790" y="7260"/>
                      <a:pt x="8970" y="7363"/>
                    </a:cubicBezTo>
                    <a:cubicBezTo>
                      <a:pt x="9150" y="7431"/>
                      <a:pt x="9329" y="7534"/>
                      <a:pt x="9509" y="7637"/>
                    </a:cubicBezTo>
                    <a:cubicBezTo>
                      <a:pt x="9689" y="7740"/>
                      <a:pt x="9869" y="7843"/>
                      <a:pt x="10019" y="7980"/>
                    </a:cubicBezTo>
                    <a:lnTo>
                      <a:pt x="10318" y="7397"/>
                    </a:lnTo>
                    <a:lnTo>
                      <a:pt x="11097" y="5820"/>
                    </a:lnTo>
                    <a:cubicBezTo>
                      <a:pt x="11277" y="5923"/>
                      <a:pt x="11457" y="6026"/>
                      <a:pt x="11636" y="6128"/>
                    </a:cubicBezTo>
                    <a:cubicBezTo>
                      <a:pt x="11816" y="6231"/>
                      <a:pt x="12026" y="6300"/>
                      <a:pt x="12205" y="6368"/>
                    </a:cubicBezTo>
                    <a:cubicBezTo>
                      <a:pt x="12835" y="6608"/>
                      <a:pt x="13494" y="6711"/>
                      <a:pt x="14213" y="6711"/>
                    </a:cubicBezTo>
                    <a:cubicBezTo>
                      <a:pt x="17209" y="6711"/>
                      <a:pt x="19755" y="4448"/>
                      <a:pt x="20624" y="1363"/>
                    </a:cubicBezTo>
                    <a:lnTo>
                      <a:pt x="20953" y="1431"/>
                    </a:lnTo>
                    <a:cubicBezTo>
                      <a:pt x="21073" y="1466"/>
                      <a:pt x="21193" y="1260"/>
                      <a:pt x="21103" y="10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80" name="Shape">
                <a:extLst>
                  <a:ext uri="{FF2B5EF4-FFF2-40B4-BE49-F238E27FC236}">
                    <a16:creationId xmlns="" xmlns:a16="http://schemas.microsoft.com/office/drawing/2014/main" id="{3485F89D-CB27-4D5A-B98F-EB270BCA494C}"/>
                  </a:ext>
                </a:extLst>
              </p:cNvPr>
              <p:cNvSpPr/>
              <p:nvPr/>
            </p:nvSpPr>
            <p:spPr>
              <a:xfrm rot="20649981">
                <a:off x="4276809" y="467681"/>
                <a:ext cx="2596316" cy="1511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4" h="20993" extrusionOk="0">
                    <a:moveTo>
                      <a:pt x="21294" y="19260"/>
                    </a:moveTo>
                    <a:lnTo>
                      <a:pt x="20520" y="18705"/>
                    </a:lnTo>
                    <a:cubicBezTo>
                      <a:pt x="20387" y="18613"/>
                      <a:pt x="20254" y="18844"/>
                      <a:pt x="20280" y="19075"/>
                    </a:cubicBezTo>
                    <a:lnTo>
                      <a:pt x="20360" y="19584"/>
                    </a:lnTo>
                    <a:cubicBezTo>
                      <a:pt x="19987" y="19723"/>
                      <a:pt x="19614" y="19815"/>
                      <a:pt x="19240" y="19815"/>
                    </a:cubicBezTo>
                    <a:cubicBezTo>
                      <a:pt x="16707" y="19815"/>
                      <a:pt x="14574" y="16763"/>
                      <a:pt x="13960" y="12692"/>
                    </a:cubicBezTo>
                    <a:cubicBezTo>
                      <a:pt x="13907" y="12368"/>
                      <a:pt x="13880" y="12091"/>
                      <a:pt x="13854" y="11767"/>
                    </a:cubicBezTo>
                    <a:cubicBezTo>
                      <a:pt x="13827" y="11443"/>
                      <a:pt x="13800" y="11166"/>
                      <a:pt x="13800" y="10842"/>
                    </a:cubicBezTo>
                    <a:cubicBezTo>
                      <a:pt x="13800" y="10703"/>
                      <a:pt x="13774" y="10518"/>
                      <a:pt x="13774" y="10380"/>
                    </a:cubicBezTo>
                    <a:cubicBezTo>
                      <a:pt x="13774" y="10241"/>
                      <a:pt x="13774" y="10056"/>
                      <a:pt x="13800" y="9917"/>
                    </a:cubicBezTo>
                    <a:lnTo>
                      <a:pt x="13267" y="9917"/>
                    </a:lnTo>
                    <a:lnTo>
                      <a:pt x="11960" y="9917"/>
                    </a:lnTo>
                    <a:cubicBezTo>
                      <a:pt x="11960" y="9593"/>
                      <a:pt x="11934" y="9316"/>
                      <a:pt x="11907" y="8992"/>
                    </a:cubicBezTo>
                    <a:cubicBezTo>
                      <a:pt x="11880" y="8668"/>
                      <a:pt x="11854" y="8391"/>
                      <a:pt x="11800" y="8067"/>
                    </a:cubicBezTo>
                    <a:cubicBezTo>
                      <a:pt x="11134" y="3072"/>
                      <a:pt x="8414" y="-536"/>
                      <a:pt x="5267" y="65"/>
                    </a:cubicBezTo>
                    <a:cubicBezTo>
                      <a:pt x="2547" y="620"/>
                      <a:pt x="360" y="4413"/>
                      <a:pt x="40" y="9131"/>
                    </a:cubicBezTo>
                    <a:cubicBezTo>
                      <a:pt x="-173" y="12368"/>
                      <a:pt x="467" y="15329"/>
                      <a:pt x="1640" y="17456"/>
                    </a:cubicBezTo>
                    <a:cubicBezTo>
                      <a:pt x="1774" y="17688"/>
                      <a:pt x="1987" y="17641"/>
                      <a:pt x="2067" y="17364"/>
                    </a:cubicBezTo>
                    <a:lnTo>
                      <a:pt x="2067" y="17364"/>
                    </a:lnTo>
                    <a:cubicBezTo>
                      <a:pt x="2120" y="17179"/>
                      <a:pt x="2120" y="16948"/>
                      <a:pt x="2014" y="16809"/>
                    </a:cubicBezTo>
                    <a:cubicBezTo>
                      <a:pt x="974" y="14912"/>
                      <a:pt x="387" y="12276"/>
                      <a:pt x="547" y="9408"/>
                    </a:cubicBezTo>
                    <a:cubicBezTo>
                      <a:pt x="787" y="4829"/>
                      <a:pt x="2974" y="1175"/>
                      <a:pt x="5640" y="898"/>
                    </a:cubicBezTo>
                    <a:cubicBezTo>
                      <a:pt x="8334" y="620"/>
                      <a:pt x="10627" y="3719"/>
                      <a:pt x="11240" y="8021"/>
                    </a:cubicBezTo>
                    <a:cubicBezTo>
                      <a:pt x="11294" y="8345"/>
                      <a:pt x="11320" y="8622"/>
                      <a:pt x="11347" y="8946"/>
                    </a:cubicBezTo>
                    <a:cubicBezTo>
                      <a:pt x="11374" y="9270"/>
                      <a:pt x="11400" y="9547"/>
                      <a:pt x="11400" y="9871"/>
                    </a:cubicBezTo>
                    <a:cubicBezTo>
                      <a:pt x="11400" y="10010"/>
                      <a:pt x="11427" y="10195"/>
                      <a:pt x="11427" y="10333"/>
                    </a:cubicBezTo>
                    <a:cubicBezTo>
                      <a:pt x="11427" y="10472"/>
                      <a:pt x="11427" y="10657"/>
                      <a:pt x="11400" y="10796"/>
                    </a:cubicBezTo>
                    <a:lnTo>
                      <a:pt x="11934" y="10796"/>
                    </a:lnTo>
                    <a:lnTo>
                      <a:pt x="13240" y="10796"/>
                    </a:lnTo>
                    <a:cubicBezTo>
                      <a:pt x="13240" y="11120"/>
                      <a:pt x="13267" y="11397"/>
                      <a:pt x="13294" y="11721"/>
                    </a:cubicBezTo>
                    <a:cubicBezTo>
                      <a:pt x="13320" y="12045"/>
                      <a:pt x="13347" y="12322"/>
                      <a:pt x="13400" y="12646"/>
                    </a:cubicBezTo>
                    <a:cubicBezTo>
                      <a:pt x="14014" y="17271"/>
                      <a:pt x="16387" y="20694"/>
                      <a:pt x="19214" y="20694"/>
                    </a:cubicBezTo>
                    <a:cubicBezTo>
                      <a:pt x="19640" y="20694"/>
                      <a:pt x="20067" y="20601"/>
                      <a:pt x="20494" y="20463"/>
                    </a:cubicBezTo>
                    <a:lnTo>
                      <a:pt x="20547" y="20786"/>
                    </a:lnTo>
                    <a:cubicBezTo>
                      <a:pt x="20574" y="21018"/>
                      <a:pt x="20760" y="21064"/>
                      <a:pt x="20867" y="20879"/>
                    </a:cubicBezTo>
                    <a:lnTo>
                      <a:pt x="21347" y="19723"/>
                    </a:lnTo>
                    <a:cubicBezTo>
                      <a:pt x="21427" y="19584"/>
                      <a:pt x="21400" y="19353"/>
                      <a:pt x="21294" y="19260"/>
                    </a:cubicBezTo>
                    <a:close/>
                  </a:path>
                </a:pathLst>
              </a:custGeom>
              <a:solidFill>
                <a:srgbClr val="FF9900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81" name="Shape">
                <a:extLst>
                  <a:ext uri="{FF2B5EF4-FFF2-40B4-BE49-F238E27FC236}">
                    <a16:creationId xmlns="" xmlns:a16="http://schemas.microsoft.com/office/drawing/2014/main" id="{62F10C5D-7838-49D4-A9E7-9A50B4EA0697}"/>
                  </a:ext>
                </a:extLst>
              </p:cNvPr>
              <p:cNvSpPr/>
              <p:nvPr/>
            </p:nvSpPr>
            <p:spPr>
              <a:xfrm rot="20220317">
                <a:off x="6282853" y="195630"/>
                <a:ext cx="1487575" cy="2807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1" h="21306" extrusionOk="0">
                    <a:moveTo>
                      <a:pt x="17773" y="9916"/>
                    </a:moveTo>
                    <a:cubicBezTo>
                      <a:pt x="20130" y="8736"/>
                      <a:pt x="21525" y="6966"/>
                      <a:pt x="21092" y="5068"/>
                    </a:cubicBezTo>
                    <a:cubicBezTo>
                      <a:pt x="20515" y="2451"/>
                      <a:pt x="16570" y="347"/>
                      <a:pt x="11663" y="39"/>
                    </a:cubicBezTo>
                    <a:cubicBezTo>
                      <a:pt x="6227" y="-294"/>
                      <a:pt x="1464" y="1527"/>
                      <a:pt x="21" y="4118"/>
                    </a:cubicBezTo>
                    <a:cubicBezTo>
                      <a:pt x="-75" y="4298"/>
                      <a:pt x="166" y="4452"/>
                      <a:pt x="502" y="4452"/>
                    </a:cubicBezTo>
                    <a:lnTo>
                      <a:pt x="502" y="4452"/>
                    </a:lnTo>
                    <a:cubicBezTo>
                      <a:pt x="743" y="4452"/>
                      <a:pt x="887" y="4375"/>
                      <a:pt x="983" y="4272"/>
                    </a:cubicBezTo>
                    <a:cubicBezTo>
                      <a:pt x="2234" y="1989"/>
                      <a:pt x="6275" y="373"/>
                      <a:pt x="10990" y="527"/>
                    </a:cubicBezTo>
                    <a:cubicBezTo>
                      <a:pt x="15752" y="681"/>
                      <a:pt x="19697" y="2707"/>
                      <a:pt x="20178" y="5221"/>
                    </a:cubicBezTo>
                    <a:cubicBezTo>
                      <a:pt x="20467" y="6889"/>
                      <a:pt x="19312" y="8402"/>
                      <a:pt x="17292" y="9480"/>
                    </a:cubicBezTo>
                    <a:cubicBezTo>
                      <a:pt x="17051" y="9608"/>
                      <a:pt x="16811" y="9711"/>
                      <a:pt x="16570" y="9839"/>
                    </a:cubicBezTo>
                    <a:cubicBezTo>
                      <a:pt x="16329" y="9942"/>
                      <a:pt x="16041" y="10044"/>
                      <a:pt x="15800" y="10147"/>
                    </a:cubicBezTo>
                    <a:cubicBezTo>
                      <a:pt x="15512" y="10249"/>
                      <a:pt x="15271" y="10326"/>
                      <a:pt x="14982" y="10403"/>
                    </a:cubicBezTo>
                    <a:lnTo>
                      <a:pt x="15464" y="10839"/>
                    </a:lnTo>
                    <a:lnTo>
                      <a:pt x="16762" y="12020"/>
                    </a:lnTo>
                    <a:cubicBezTo>
                      <a:pt x="16474" y="12122"/>
                      <a:pt x="16233" y="12199"/>
                      <a:pt x="15993" y="12327"/>
                    </a:cubicBezTo>
                    <a:cubicBezTo>
                      <a:pt x="15752" y="12430"/>
                      <a:pt x="15464" y="12558"/>
                      <a:pt x="15223" y="12661"/>
                    </a:cubicBezTo>
                    <a:cubicBezTo>
                      <a:pt x="13106" y="13713"/>
                      <a:pt x="11759" y="15201"/>
                      <a:pt x="11759" y="16868"/>
                    </a:cubicBezTo>
                    <a:cubicBezTo>
                      <a:pt x="11759" y="18356"/>
                      <a:pt x="12818" y="19715"/>
                      <a:pt x="14598" y="20742"/>
                    </a:cubicBezTo>
                    <a:lnTo>
                      <a:pt x="14261" y="20947"/>
                    </a:lnTo>
                    <a:cubicBezTo>
                      <a:pt x="14068" y="21049"/>
                      <a:pt x="14213" y="21229"/>
                      <a:pt x="14453" y="21229"/>
                    </a:cubicBezTo>
                    <a:lnTo>
                      <a:pt x="15945" y="21306"/>
                    </a:lnTo>
                    <a:cubicBezTo>
                      <a:pt x="16137" y="21306"/>
                      <a:pt x="16329" y="21229"/>
                      <a:pt x="16281" y="21126"/>
                    </a:cubicBezTo>
                    <a:lnTo>
                      <a:pt x="16089" y="20331"/>
                    </a:lnTo>
                    <a:cubicBezTo>
                      <a:pt x="16041" y="20203"/>
                      <a:pt x="15752" y="20126"/>
                      <a:pt x="15560" y="20229"/>
                    </a:cubicBezTo>
                    <a:lnTo>
                      <a:pt x="15319" y="20382"/>
                    </a:lnTo>
                    <a:cubicBezTo>
                      <a:pt x="13732" y="19459"/>
                      <a:pt x="12770" y="18228"/>
                      <a:pt x="12770" y="16894"/>
                    </a:cubicBezTo>
                    <a:cubicBezTo>
                      <a:pt x="12770" y="15431"/>
                      <a:pt x="13924" y="14097"/>
                      <a:pt x="15752" y="13148"/>
                    </a:cubicBezTo>
                    <a:cubicBezTo>
                      <a:pt x="15993" y="13020"/>
                      <a:pt x="16233" y="12917"/>
                      <a:pt x="16474" y="12815"/>
                    </a:cubicBezTo>
                    <a:cubicBezTo>
                      <a:pt x="16714" y="12712"/>
                      <a:pt x="17003" y="12610"/>
                      <a:pt x="17244" y="12507"/>
                    </a:cubicBezTo>
                    <a:cubicBezTo>
                      <a:pt x="17532" y="12404"/>
                      <a:pt x="17773" y="12327"/>
                      <a:pt x="18061" y="12250"/>
                    </a:cubicBezTo>
                    <a:lnTo>
                      <a:pt x="17580" y="11814"/>
                    </a:lnTo>
                    <a:lnTo>
                      <a:pt x="16281" y="10634"/>
                    </a:lnTo>
                    <a:cubicBezTo>
                      <a:pt x="16570" y="10532"/>
                      <a:pt x="16811" y="10429"/>
                      <a:pt x="17051" y="10326"/>
                    </a:cubicBezTo>
                    <a:cubicBezTo>
                      <a:pt x="17292" y="10147"/>
                      <a:pt x="17532" y="10044"/>
                      <a:pt x="17773" y="9916"/>
                    </a:cubicBezTo>
                    <a:close/>
                  </a:path>
                </a:pathLst>
              </a:custGeom>
              <a:solidFill>
                <a:srgbClr val="0000FF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82" name="Shape">
                <a:extLst>
                  <a:ext uri="{FF2B5EF4-FFF2-40B4-BE49-F238E27FC236}">
                    <a16:creationId xmlns="" xmlns:a16="http://schemas.microsoft.com/office/drawing/2014/main" id="{83ABB2C5-0363-4BC6-A062-8559B4337C3F}"/>
                  </a:ext>
                </a:extLst>
              </p:cNvPr>
              <p:cNvSpPr/>
              <p:nvPr/>
            </p:nvSpPr>
            <p:spPr>
              <a:xfrm rot="19946407">
                <a:off x="6711943" y="1494434"/>
                <a:ext cx="2390830" cy="2126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0" h="21498" extrusionOk="0">
                    <a:moveTo>
                      <a:pt x="15169" y="48"/>
                    </a:moveTo>
                    <a:cubicBezTo>
                      <a:pt x="14391" y="-55"/>
                      <a:pt x="13613" y="13"/>
                      <a:pt x="12925" y="218"/>
                    </a:cubicBezTo>
                    <a:cubicBezTo>
                      <a:pt x="12716" y="287"/>
                      <a:pt x="12626" y="526"/>
                      <a:pt x="12745" y="731"/>
                    </a:cubicBezTo>
                    <a:lnTo>
                      <a:pt x="12745" y="731"/>
                    </a:lnTo>
                    <a:cubicBezTo>
                      <a:pt x="12805" y="868"/>
                      <a:pt x="12955" y="936"/>
                      <a:pt x="13075" y="902"/>
                    </a:cubicBezTo>
                    <a:cubicBezTo>
                      <a:pt x="14002" y="629"/>
                      <a:pt x="14989" y="629"/>
                      <a:pt x="16006" y="936"/>
                    </a:cubicBezTo>
                    <a:cubicBezTo>
                      <a:pt x="18549" y="1688"/>
                      <a:pt x="20464" y="4286"/>
                      <a:pt x="20614" y="7293"/>
                    </a:cubicBezTo>
                    <a:cubicBezTo>
                      <a:pt x="20823" y="11326"/>
                      <a:pt x="18011" y="14675"/>
                      <a:pt x="14511" y="14675"/>
                    </a:cubicBezTo>
                    <a:cubicBezTo>
                      <a:pt x="13942" y="14675"/>
                      <a:pt x="13374" y="14573"/>
                      <a:pt x="12835" y="14402"/>
                    </a:cubicBezTo>
                    <a:cubicBezTo>
                      <a:pt x="12626" y="14334"/>
                      <a:pt x="12446" y="14265"/>
                      <a:pt x="12267" y="14163"/>
                    </a:cubicBezTo>
                    <a:cubicBezTo>
                      <a:pt x="12087" y="14094"/>
                      <a:pt x="11908" y="13992"/>
                      <a:pt x="11728" y="13889"/>
                    </a:cubicBezTo>
                    <a:cubicBezTo>
                      <a:pt x="11549" y="13787"/>
                      <a:pt x="11369" y="13684"/>
                      <a:pt x="11220" y="13548"/>
                    </a:cubicBezTo>
                    <a:lnTo>
                      <a:pt x="10921" y="14129"/>
                    </a:lnTo>
                    <a:lnTo>
                      <a:pt x="10113" y="15701"/>
                    </a:lnTo>
                    <a:cubicBezTo>
                      <a:pt x="9933" y="15598"/>
                      <a:pt x="9754" y="15496"/>
                      <a:pt x="9574" y="15393"/>
                    </a:cubicBezTo>
                    <a:cubicBezTo>
                      <a:pt x="9395" y="15291"/>
                      <a:pt x="9185" y="15222"/>
                      <a:pt x="9006" y="15154"/>
                    </a:cubicBezTo>
                    <a:cubicBezTo>
                      <a:pt x="8378" y="14915"/>
                      <a:pt x="7689" y="14812"/>
                      <a:pt x="6971" y="14812"/>
                    </a:cubicBezTo>
                    <a:cubicBezTo>
                      <a:pt x="3950" y="14812"/>
                      <a:pt x="1407" y="17102"/>
                      <a:pt x="569" y="20246"/>
                    </a:cubicBezTo>
                    <a:lnTo>
                      <a:pt x="210" y="20212"/>
                    </a:lnTo>
                    <a:cubicBezTo>
                      <a:pt x="61" y="20212"/>
                      <a:pt x="-59" y="20417"/>
                      <a:pt x="31" y="20554"/>
                    </a:cubicBezTo>
                    <a:lnTo>
                      <a:pt x="569" y="21408"/>
                    </a:lnTo>
                    <a:cubicBezTo>
                      <a:pt x="629" y="21511"/>
                      <a:pt x="779" y="21545"/>
                      <a:pt x="868" y="21408"/>
                    </a:cubicBezTo>
                    <a:lnTo>
                      <a:pt x="1467" y="20622"/>
                    </a:lnTo>
                    <a:cubicBezTo>
                      <a:pt x="1586" y="20486"/>
                      <a:pt x="1497" y="20246"/>
                      <a:pt x="1317" y="20246"/>
                    </a:cubicBezTo>
                    <a:lnTo>
                      <a:pt x="1138" y="20246"/>
                    </a:lnTo>
                    <a:cubicBezTo>
                      <a:pt x="1945" y="17478"/>
                      <a:pt x="4219" y="15461"/>
                      <a:pt x="6942" y="15461"/>
                    </a:cubicBezTo>
                    <a:cubicBezTo>
                      <a:pt x="7540" y="15461"/>
                      <a:pt x="8108" y="15564"/>
                      <a:pt x="8647" y="15735"/>
                    </a:cubicBezTo>
                    <a:cubicBezTo>
                      <a:pt x="8856" y="15803"/>
                      <a:pt x="9036" y="15872"/>
                      <a:pt x="9215" y="15974"/>
                    </a:cubicBezTo>
                    <a:cubicBezTo>
                      <a:pt x="9395" y="16077"/>
                      <a:pt x="9574" y="16145"/>
                      <a:pt x="9754" y="16248"/>
                    </a:cubicBezTo>
                    <a:cubicBezTo>
                      <a:pt x="9933" y="16350"/>
                      <a:pt x="10113" y="16453"/>
                      <a:pt x="10262" y="16589"/>
                    </a:cubicBezTo>
                    <a:lnTo>
                      <a:pt x="10562" y="16008"/>
                    </a:lnTo>
                    <a:lnTo>
                      <a:pt x="11369" y="14436"/>
                    </a:lnTo>
                    <a:cubicBezTo>
                      <a:pt x="11549" y="14539"/>
                      <a:pt x="11728" y="14641"/>
                      <a:pt x="11908" y="14710"/>
                    </a:cubicBezTo>
                    <a:cubicBezTo>
                      <a:pt x="12087" y="14812"/>
                      <a:pt x="12297" y="14880"/>
                      <a:pt x="12476" y="14949"/>
                    </a:cubicBezTo>
                    <a:cubicBezTo>
                      <a:pt x="13104" y="15154"/>
                      <a:pt x="13763" y="15291"/>
                      <a:pt x="14451" y="15291"/>
                    </a:cubicBezTo>
                    <a:cubicBezTo>
                      <a:pt x="18400" y="15291"/>
                      <a:pt x="21541" y="11394"/>
                      <a:pt x="21122" y="6780"/>
                    </a:cubicBezTo>
                    <a:cubicBezTo>
                      <a:pt x="20823" y="3260"/>
                      <a:pt x="18280" y="423"/>
                      <a:pt x="15169" y="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83" name="Shape">
                <a:extLst>
                  <a:ext uri="{FF2B5EF4-FFF2-40B4-BE49-F238E27FC236}">
                    <a16:creationId xmlns="" xmlns:a16="http://schemas.microsoft.com/office/drawing/2014/main" id="{ADBAB7B6-64F7-4700-87C4-128756148F78}"/>
                  </a:ext>
                </a:extLst>
              </p:cNvPr>
              <p:cNvSpPr/>
              <p:nvPr/>
            </p:nvSpPr>
            <p:spPr>
              <a:xfrm rot="19708674">
                <a:off x="6196797" y="3391006"/>
                <a:ext cx="2608455" cy="1361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0990" extrusionOk="0">
                    <a:moveTo>
                      <a:pt x="19357" y="3773"/>
                    </a:moveTo>
                    <a:lnTo>
                      <a:pt x="19357" y="3773"/>
                    </a:lnTo>
                    <a:cubicBezTo>
                      <a:pt x="19304" y="3957"/>
                      <a:pt x="19304" y="4186"/>
                      <a:pt x="19384" y="4324"/>
                    </a:cubicBezTo>
                    <a:cubicBezTo>
                      <a:pt x="20423" y="6204"/>
                      <a:pt x="21009" y="8818"/>
                      <a:pt x="20822" y="11661"/>
                    </a:cubicBezTo>
                    <a:cubicBezTo>
                      <a:pt x="20556" y="16201"/>
                      <a:pt x="18372" y="19778"/>
                      <a:pt x="15735" y="20053"/>
                    </a:cubicBezTo>
                    <a:cubicBezTo>
                      <a:pt x="13045" y="20329"/>
                      <a:pt x="10755" y="17256"/>
                      <a:pt x="10142" y="12991"/>
                    </a:cubicBezTo>
                    <a:cubicBezTo>
                      <a:pt x="10089" y="12670"/>
                      <a:pt x="10062" y="12395"/>
                      <a:pt x="10036" y="12074"/>
                    </a:cubicBezTo>
                    <a:cubicBezTo>
                      <a:pt x="10009" y="11753"/>
                      <a:pt x="9982" y="11478"/>
                      <a:pt x="9982" y="11157"/>
                    </a:cubicBezTo>
                    <a:cubicBezTo>
                      <a:pt x="9982" y="11019"/>
                      <a:pt x="9956" y="10836"/>
                      <a:pt x="9956" y="10698"/>
                    </a:cubicBezTo>
                    <a:cubicBezTo>
                      <a:pt x="9956" y="10560"/>
                      <a:pt x="9956" y="10377"/>
                      <a:pt x="9982" y="10239"/>
                    </a:cubicBezTo>
                    <a:lnTo>
                      <a:pt x="9450" y="10239"/>
                    </a:lnTo>
                    <a:lnTo>
                      <a:pt x="8145" y="10239"/>
                    </a:lnTo>
                    <a:cubicBezTo>
                      <a:pt x="8145" y="9918"/>
                      <a:pt x="8118" y="9643"/>
                      <a:pt x="8091" y="9322"/>
                    </a:cubicBezTo>
                    <a:cubicBezTo>
                      <a:pt x="8065" y="9001"/>
                      <a:pt x="8038" y="8726"/>
                      <a:pt x="7985" y="8405"/>
                    </a:cubicBezTo>
                    <a:cubicBezTo>
                      <a:pt x="7372" y="3819"/>
                      <a:pt x="5002" y="425"/>
                      <a:pt x="2179" y="425"/>
                    </a:cubicBezTo>
                    <a:cubicBezTo>
                      <a:pt x="1726" y="425"/>
                      <a:pt x="1273" y="517"/>
                      <a:pt x="874" y="701"/>
                    </a:cubicBezTo>
                    <a:lnTo>
                      <a:pt x="767" y="196"/>
                    </a:lnTo>
                    <a:cubicBezTo>
                      <a:pt x="714" y="-33"/>
                      <a:pt x="527" y="-79"/>
                      <a:pt x="447" y="150"/>
                    </a:cubicBezTo>
                    <a:lnTo>
                      <a:pt x="21" y="1389"/>
                    </a:lnTo>
                    <a:cubicBezTo>
                      <a:pt x="-32" y="1572"/>
                      <a:pt x="21" y="1755"/>
                      <a:pt x="128" y="1801"/>
                    </a:cubicBezTo>
                    <a:lnTo>
                      <a:pt x="927" y="2260"/>
                    </a:lnTo>
                    <a:cubicBezTo>
                      <a:pt x="1060" y="2352"/>
                      <a:pt x="1193" y="2122"/>
                      <a:pt x="1140" y="1893"/>
                    </a:cubicBezTo>
                    <a:lnTo>
                      <a:pt x="1060" y="1572"/>
                    </a:lnTo>
                    <a:cubicBezTo>
                      <a:pt x="1433" y="1434"/>
                      <a:pt x="1806" y="1343"/>
                      <a:pt x="2179" y="1343"/>
                    </a:cubicBezTo>
                    <a:cubicBezTo>
                      <a:pt x="4709" y="1343"/>
                      <a:pt x="6840" y="4369"/>
                      <a:pt x="7452" y="8405"/>
                    </a:cubicBezTo>
                    <a:cubicBezTo>
                      <a:pt x="7505" y="8726"/>
                      <a:pt x="7532" y="9001"/>
                      <a:pt x="7559" y="9322"/>
                    </a:cubicBezTo>
                    <a:cubicBezTo>
                      <a:pt x="7585" y="9643"/>
                      <a:pt x="7612" y="9918"/>
                      <a:pt x="7612" y="10239"/>
                    </a:cubicBezTo>
                    <a:cubicBezTo>
                      <a:pt x="7612" y="10377"/>
                      <a:pt x="7639" y="10560"/>
                      <a:pt x="7639" y="10698"/>
                    </a:cubicBezTo>
                    <a:cubicBezTo>
                      <a:pt x="7639" y="10836"/>
                      <a:pt x="7639" y="11019"/>
                      <a:pt x="7612" y="11157"/>
                    </a:cubicBezTo>
                    <a:lnTo>
                      <a:pt x="8145" y="11157"/>
                    </a:lnTo>
                    <a:lnTo>
                      <a:pt x="9450" y="11157"/>
                    </a:lnTo>
                    <a:cubicBezTo>
                      <a:pt x="9450" y="11478"/>
                      <a:pt x="9476" y="11753"/>
                      <a:pt x="9503" y="12074"/>
                    </a:cubicBezTo>
                    <a:cubicBezTo>
                      <a:pt x="9530" y="12395"/>
                      <a:pt x="9556" y="12670"/>
                      <a:pt x="9609" y="12991"/>
                    </a:cubicBezTo>
                    <a:cubicBezTo>
                      <a:pt x="10275" y="17944"/>
                      <a:pt x="12992" y="21521"/>
                      <a:pt x="16135" y="20925"/>
                    </a:cubicBezTo>
                    <a:cubicBezTo>
                      <a:pt x="18851" y="20375"/>
                      <a:pt x="21035" y="16614"/>
                      <a:pt x="21355" y="11936"/>
                    </a:cubicBezTo>
                    <a:cubicBezTo>
                      <a:pt x="21568" y="8726"/>
                      <a:pt x="20929" y="5791"/>
                      <a:pt x="19784" y="3682"/>
                    </a:cubicBezTo>
                    <a:cubicBezTo>
                      <a:pt x="19677" y="3452"/>
                      <a:pt x="19464" y="3498"/>
                      <a:pt x="19357" y="3773"/>
                    </a:cubicBezTo>
                    <a:close/>
                  </a:path>
                </a:pathLst>
              </a:custGeom>
              <a:solidFill>
                <a:srgbClr val="FF00FF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84" name="Shape">
                <a:extLst>
                  <a:ext uri="{FF2B5EF4-FFF2-40B4-BE49-F238E27FC236}">
                    <a16:creationId xmlns="" xmlns:a16="http://schemas.microsoft.com/office/drawing/2014/main" id="{AD21A754-2941-496B-842F-A4863392013A}"/>
                  </a:ext>
                </a:extLst>
              </p:cNvPr>
              <p:cNvSpPr/>
              <p:nvPr/>
            </p:nvSpPr>
            <p:spPr>
              <a:xfrm rot="350319">
                <a:off x="4414372" y="2542233"/>
                <a:ext cx="1304168" cy="2452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306" extrusionOk="0">
                    <a:moveTo>
                      <a:pt x="20219" y="17085"/>
                    </a:moveTo>
                    <a:cubicBezTo>
                      <a:pt x="18966" y="19343"/>
                      <a:pt x="14916" y="20984"/>
                      <a:pt x="10191" y="20830"/>
                    </a:cubicBezTo>
                    <a:cubicBezTo>
                      <a:pt x="5418" y="20676"/>
                      <a:pt x="1464" y="18650"/>
                      <a:pt x="982" y="16110"/>
                    </a:cubicBezTo>
                    <a:cubicBezTo>
                      <a:pt x="693" y="14443"/>
                      <a:pt x="1850" y="12929"/>
                      <a:pt x="3923" y="11852"/>
                    </a:cubicBezTo>
                    <a:cubicBezTo>
                      <a:pt x="4164" y="11724"/>
                      <a:pt x="4405" y="11621"/>
                      <a:pt x="4646" y="11493"/>
                    </a:cubicBezTo>
                    <a:cubicBezTo>
                      <a:pt x="4887" y="11390"/>
                      <a:pt x="5176" y="11287"/>
                      <a:pt x="5418" y="11185"/>
                    </a:cubicBezTo>
                    <a:cubicBezTo>
                      <a:pt x="5707" y="11082"/>
                      <a:pt x="5948" y="11005"/>
                      <a:pt x="6237" y="10928"/>
                    </a:cubicBezTo>
                    <a:lnTo>
                      <a:pt x="5755" y="10492"/>
                    </a:lnTo>
                    <a:lnTo>
                      <a:pt x="4501" y="9312"/>
                    </a:lnTo>
                    <a:cubicBezTo>
                      <a:pt x="4791" y="9210"/>
                      <a:pt x="5032" y="9133"/>
                      <a:pt x="5273" y="9004"/>
                    </a:cubicBezTo>
                    <a:cubicBezTo>
                      <a:pt x="5514" y="8902"/>
                      <a:pt x="5803" y="8773"/>
                      <a:pt x="6044" y="8671"/>
                    </a:cubicBezTo>
                    <a:cubicBezTo>
                      <a:pt x="8166" y="7619"/>
                      <a:pt x="9516" y="6131"/>
                      <a:pt x="9516" y="4464"/>
                    </a:cubicBezTo>
                    <a:cubicBezTo>
                      <a:pt x="9516" y="2950"/>
                      <a:pt x="8407" y="1591"/>
                      <a:pt x="6623" y="564"/>
                    </a:cubicBezTo>
                    <a:lnTo>
                      <a:pt x="6960" y="359"/>
                    </a:lnTo>
                    <a:cubicBezTo>
                      <a:pt x="7153" y="257"/>
                      <a:pt x="7057" y="103"/>
                      <a:pt x="6768" y="77"/>
                    </a:cubicBezTo>
                    <a:lnTo>
                      <a:pt x="5273" y="0"/>
                    </a:lnTo>
                    <a:cubicBezTo>
                      <a:pt x="5080" y="0"/>
                      <a:pt x="4887" y="77"/>
                      <a:pt x="4935" y="180"/>
                    </a:cubicBezTo>
                    <a:lnTo>
                      <a:pt x="5080" y="975"/>
                    </a:lnTo>
                    <a:cubicBezTo>
                      <a:pt x="5128" y="1103"/>
                      <a:pt x="5418" y="1180"/>
                      <a:pt x="5610" y="1077"/>
                    </a:cubicBezTo>
                    <a:lnTo>
                      <a:pt x="5900" y="924"/>
                    </a:lnTo>
                    <a:cubicBezTo>
                      <a:pt x="7491" y="1847"/>
                      <a:pt x="8503" y="3104"/>
                      <a:pt x="8503" y="4464"/>
                    </a:cubicBezTo>
                    <a:cubicBezTo>
                      <a:pt x="8503" y="5926"/>
                      <a:pt x="7346" y="7260"/>
                      <a:pt x="5514" y="8209"/>
                    </a:cubicBezTo>
                    <a:cubicBezTo>
                      <a:pt x="5273" y="8337"/>
                      <a:pt x="5032" y="8440"/>
                      <a:pt x="4791" y="8543"/>
                    </a:cubicBezTo>
                    <a:cubicBezTo>
                      <a:pt x="4550" y="8645"/>
                      <a:pt x="4260" y="8748"/>
                      <a:pt x="4019" y="8850"/>
                    </a:cubicBezTo>
                    <a:cubicBezTo>
                      <a:pt x="3730" y="8953"/>
                      <a:pt x="3489" y="9030"/>
                      <a:pt x="3200" y="9107"/>
                    </a:cubicBezTo>
                    <a:lnTo>
                      <a:pt x="3682" y="9543"/>
                    </a:lnTo>
                    <a:lnTo>
                      <a:pt x="4935" y="10723"/>
                    </a:lnTo>
                    <a:cubicBezTo>
                      <a:pt x="4646" y="10826"/>
                      <a:pt x="4405" y="10928"/>
                      <a:pt x="4164" y="11031"/>
                    </a:cubicBezTo>
                    <a:cubicBezTo>
                      <a:pt x="3923" y="11133"/>
                      <a:pt x="3634" y="11262"/>
                      <a:pt x="3441" y="11364"/>
                    </a:cubicBezTo>
                    <a:cubicBezTo>
                      <a:pt x="1030" y="12544"/>
                      <a:pt x="-320" y="14314"/>
                      <a:pt x="66" y="16238"/>
                    </a:cubicBezTo>
                    <a:cubicBezTo>
                      <a:pt x="644" y="18855"/>
                      <a:pt x="4598" y="20984"/>
                      <a:pt x="9516" y="21267"/>
                    </a:cubicBezTo>
                    <a:cubicBezTo>
                      <a:pt x="14964" y="21600"/>
                      <a:pt x="19737" y="19779"/>
                      <a:pt x="21184" y="17188"/>
                    </a:cubicBezTo>
                    <a:cubicBezTo>
                      <a:pt x="21280" y="17008"/>
                      <a:pt x="21039" y="16854"/>
                      <a:pt x="20701" y="16854"/>
                    </a:cubicBezTo>
                    <a:lnTo>
                      <a:pt x="20701" y="16854"/>
                    </a:lnTo>
                    <a:cubicBezTo>
                      <a:pt x="20460" y="16880"/>
                      <a:pt x="20268" y="16957"/>
                      <a:pt x="20219" y="170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</p:grpSp>
        <p:sp>
          <p:nvSpPr>
            <p:cNvPr id="73" name="TextBox 27">
              <a:extLst>
                <a:ext uri="{FF2B5EF4-FFF2-40B4-BE49-F238E27FC236}">
                  <a16:creationId xmlns="" xmlns:a16="http://schemas.microsoft.com/office/drawing/2014/main" id="{AB930001-6420-4D5E-B463-3C47E5EA681C}"/>
                </a:ext>
              </a:extLst>
            </p:cNvPr>
            <p:cNvSpPr txBox="1"/>
            <p:nvPr/>
          </p:nvSpPr>
          <p:spPr>
            <a:xfrm>
              <a:off x="4714083" y="678156"/>
              <a:ext cx="411543" cy="39186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noProof="1"/>
                <a:t>01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01AEFDF1-A947-44BB-8867-78462445B0DD}"/>
                </a:ext>
              </a:extLst>
            </p:cNvPr>
            <p:cNvSpPr txBox="1"/>
            <p:nvPr/>
          </p:nvSpPr>
          <p:spPr>
            <a:xfrm>
              <a:off x="6457402" y="1208731"/>
              <a:ext cx="411543" cy="39186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noProof="1"/>
                <a:t>02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392419AD-C004-4ED1-A44E-FE0AADD9961E}"/>
                </a:ext>
              </a:extLst>
            </p:cNvPr>
            <p:cNvSpPr txBox="1"/>
            <p:nvPr/>
          </p:nvSpPr>
          <p:spPr>
            <a:xfrm>
              <a:off x="8059341" y="1463405"/>
              <a:ext cx="411543" cy="39186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noProof="1"/>
                <a:t>03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7FF24D82-F9C2-45C2-80E4-78CF471C3E65}"/>
                </a:ext>
              </a:extLst>
            </p:cNvPr>
            <p:cNvSpPr txBox="1"/>
            <p:nvPr/>
          </p:nvSpPr>
          <p:spPr>
            <a:xfrm>
              <a:off x="4031915" y="2497270"/>
              <a:ext cx="411543" cy="39186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noProof="1" smtClean="0"/>
                <a:t>0</a:t>
              </a:r>
              <a:r>
                <a:rPr lang="ru-RU" b="1" noProof="1" smtClean="0"/>
                <a:t>7</a:t>
              </a:r>
              <a:endParaRPr lang="en-US" b="1" noProof="1"/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206B7CCF-45B8-4C89-B9BD-48EC5C0D4850}"/>
                </a:ext>
              </a:extLst>
            </p:cNvPr>
            <p:cNvSpPr txBox="1"/>
            <p:nvPr/>
          </p:nvSpPr>
          <p:spPr>
            <a:xfrm>
              <a:off x="6467615" y="4267873"/>
              <a:ext cx="411543" cy="39186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noProof="1"/>
                <a:t>05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EEED374F-8041-4B93-9A17-3BD7AE748F2D}"/>
                </a:ext>
              </a:extLst>
            </p:cNvPr>
            <p:cNvSpPr txBox="1"/>
            <p:nvPr/>
          </p:nvSpPr>
          <p:spPr>
            <a:xfrm>
              <a:off x="7973331" y="3255234"/>
              <a:ext cx="411543" cy="39186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noProof="1"/>
                <a:t>04</a:t>
              </a:r>
            </a:p>
          </p:txBody>
        </p:sp>
      </p:grpSp>
      <p:pic>
        <p:nvPicPr>
          <p:cNvPr id="91" name="Рисунок 90" descr="DJaYrGx2Pq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1334" y="1908808"/>
            <a:ext cx="785818" cy="785818"/>
          </a:xfrm>
          <a:prstGeom prst="rect">
            <a:avLst/>
          </a:prstGeom>
        </p:spPr>
      </p:pic>
      <p:pic>
        <p:nvPicPr>
          <p:cNvPr id="92" name="Рисунок 91" descr="razrabotka_kontsepts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10877"/>
            <a:ext cx="857256" cy="642942"/>
          </a:xfrm>
          <a:prstGeom prst="rect">
            <a:avLst/>
          </a:prstGeom>
        </p:spPr>
      </p:pic>
      <p:sp>
        <p:nvSpPr>
          <p:cNvPr id="93" name="Прямоугольник 92"/>
          <p:cNvSpPr/>
          <p:nvPr/>
        </p:nvSpPr>
        <p:spPr>
          <a:xfrm>
            <a:off x="5779667" y="2723949"/>
            <a:ext cx="1214446" cy="428628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Magneto"/>
              </a:rPr>
              <a:t>V</a:t>
            </a:r>
            <a:r>
              <a:rPr lang="ru-RU" sz="1200" b="1" dirty="0" smtClean="0">
                <a:solidFill>
                  <a:schemeClr val="tx1"/>
                </a:solidFill>
                <a:latin typeface="Magneto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Утверждено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94" name="Рисунок 93" descr="b5052d6033e618442018eaa5ee441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6738" y="4323246"/>
            <a:ext cx="1000132" cy="664151"/>
          </a:xfrm>
          <a:prstGeom prst="rect">
            <a:avLst/>
          </a:prstGeom>
        </p:spPr>
      </p:pic>
      <p:pic>
        <p:nvPicPr>
          <p:cNvPr id="96" name="Рисунок 95" descr="изображает-иаграммой-экран-монитора-6856925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70317" y="5078526"/>
            <a:ext cx="1071570" cy="1071570"/>
          </a:xfrm>
          <a:prstGeom prst="rect">
            <a:avLst/>
          </a:prstGeom>
        </p:spPr>
      </p:pic>
      <p:sp>
        <p:nvSpPr>
          <p:cNvPr id="97" name="Shape">
            <a:extLst>
              <a:ext uri="{FF2B5EF4-FFF2-40B4-BE49-F238E27FC236}">
                <a16:creationId xmlns="" xmlns:a16="http://schemas.microsoft.com/office/drawing/2014/main" id="{92726124-74E6-4617-99F7-AE45DC2E7B3B}"/>
              </a:ext>
            </a:extLst>
          </p:cNvPr>
          <p:cNvSpPr/>
          <p:nvPr/>
        </p:nvSpPr>
        <p:spPr>
          <a:xfrm rot="15176890">
            <a:off x="3386983" y="4254551"/>
            <a:ext cx="2196806" cy="2050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5" h="21557" extrusionOk="0">
                <a:moveTo>
                  <a:pt x="21103" y="1088"/>
                </a:moveTo>
                <a:lnTo>
                  <a:pt x="20684" y="128"/>
                </a:lnTo>
                <a:cubicBezTo>
                  <a:pt x="20624" y="-9"/>
                  <a:pt x="20474" y="-43"/>
                  <a:pt x="20384" y="60"/>
                </a:cubicBezTo>
                <a:lnTo>
                  <a:pt x="19665" y="746"/>
                </a:lnTo>
                <a:cubicBezTo>
                  <a:pt x="19545" y="848"/>
                  <a:pt x="19575" y="1088"/>
                  <a:pt x="19755" y="1123"/>
                </a:cubicBezTo>
                <a:lnTo>
                  <a:pt x="19965" y="1191"/>
                </a:lnTo>
                <a:cubicBezTo>
                  <a:pt x="19156" y="3968"/>
                  <a:pt x="16879" y="6026"/>
                  <a:pt x="14153" y="6026"/>
                </a:cubicBezTo>
                <a:cubicBezTo>
                  <a:pt x="13554" y="6026"/>
                  <a:pt x="13014" y="5923"/>
                  <a:pt x="12475" y="5751"/>
                </a:cubicBezTo>
                <a:cubicBezTo>
                  <a:pt x="12265" y="5683"/>
                  <a:pt x="12086" y="5614"/>
                  <a:pt x="11906" y="5511"/>
                </a:cubicBezTo>
                <a:cubicBezTo>
                  <a:pt x="11726" y="5408"/>
                  <a:pt x="11546" y="5340"/>
                  <a:pt x="11367" y="5237"/>
                </a:cubicBezTo>
                <a:cubicBezTo>
                  <a:pt x="11187" y="5134"/>
                  <a:pt x="11007" y="5031"/>
                  <a:pt x="10857" y="4894"/>
                </a:cubicBezTo>
                <a:lnTo>
                  <a:pt x="10558" y="5477"/>
                </a:lnTo>
                <a:lnTo>
                  <a:pt x="9779" y="7054"/>
                </a:lnTo>
                <a:cubicBezTo>
                  <a:pt x="9599" y="6951"/>
                  <a:pt x="9419" y="6848"/>
                  <a:pt x="9240" y="6780"/>
                </a:cubicBezTo>
                <a:cubicBezTo>
                  <a:pt x="9060" y="6677"/>
                  <a:pt x="8850" y="6608"/>
                  <a:pt x="8670" y="6540"/>
                </a:cubicBezTo>
                <a:cubicBezTo>
                  <a:pt x="7832" y="6231"/>
                  <a:pt x="6963" y="6128"/>
                  <a:pt x="6034" y="6231"/>
                </a:cubicBezTo>
                <a:cubicBezTo>
                  <a:pt x="2918" y="6574"/>
                  <a:pt x="372" y="9454"/>
                  <a:pt x="42" y="13020"/>
                </a:cubicBezTo>
                <a:cubicBezTo>
                  <a:pt x="-407" y="17648"/>
                  <a:pt x="2769" y="21557"/>
                  <a:pt x="6723" y="21557"/>
                </a:cubicBezTo>
                <a:cubicBezTo>
                  <a:pt x="7262" y="21557"/>
                  <a:pt x="7802" y="21488"/>
                  <a:pt x="8311" y="21351"/>
                </a:cubicBezTo>
                <a:cubicBezTo>
                  <a:pt x="8521" y="21283"/>
                  <a:pt x="8610" y="21043"/>
                  <a:pt x="8491" y="20837"/>
                </a:cubicBezTo>
                <a:lnTo>
                  <a:pt x="8491" y="20837"/>
                </a:lnTo>
                <a:cubicBezTo>
                  <a:pt x="8431" y="20700"/>
                  <a:pt x="8281" y="20631"/>
                  <a:pt x="8161" y="20666"/>
                </a:cubicBezTo>
                <a:cubicBezTo>
                  <a:pt x="7232" y="20940"/>
                  <a:pt x="6244" y="20940"/>
                  <a:pt x="5225" y="20631"/>
                </a:cubicBezTo>
                <a:cubicBezTo>
                  <a:pt x="2679" y="19877"/>
                  <a:pt x="761" y="17271"/>
                  <a:pt x="612" y="14254"/>
                </a:cubicBezTo>
                <a:cubicBezTo>
                  <a:pt x="402" y="10208"/>
                  <a:pt x="3218" y="6848"/>
                  <a:pt x="6723" y="6848"/>
                </a:cubicBezTo>
                <a:cubicBezTo>
                  <a:pt x="7292" y="6848"/>
                  <a:pt x="7862" y="6951"/>
                  <a:pt x="8401" y="7123"/>
                </a:cubicBezTo>
                <a:cubicBezTo>
                  <a:pt x="8610" y="7191"/>
                  <a:pt x="8790" y="7260"/>
                  <a:pt x="8970" y="7363"/>
                </a:cubicBezTo>
                <a:cubicBezTo>
                  <a:pt x="9150" y="7431"/>
                  <a:pt x="9329" y="7534"/>
                  <a:pt x="9509" y="7637"/>
                </a:cubicBezTo>
                <a:cubicBezTo>
                  <a:pt x="9689" y="7740"/>
                  <a:pt x="9869" y="7843"/>
                  <a:pt x="10019" y="7980"/>
                </a:cubicBezTo>
                <a:lnTo>
                  <a:pt x="10318" y="7397"/>
                </a:lnTo>
                <a:lnTo>
                  <a:pt x="11097" y="5820"/>
                </a:lnTo>
                <a:cubicBezTo>
                  <a:pt x="11277" y="5923"/>
                  <a:pt x="11457" y="6026"/>
                  <a:pt x="11636" y="6128"/>
                </a:cubicBezTo>
                <a:cubicBezTo>
                  <a:pt x="11816" y="6231"/>
                  <a:pt x="12026" y="6300"/>
                  <a:pt x="12205" y="6368"/>
                </a:cubicBezTo>
                <a:cubicBezTo>
                  <a:pt x="12835" y="6608"/>
                  <a:pt x="13494" y="6711"/>
                  <a:pt x="14213" y="6711"/>
                </a:cubicBezTo>
                <a:cubicBezTo>
                  <a:pt x="17209" y="6711"/>
                  <a:pt x="19755" y="4448"/>
                  <a:pt x="20624" y="1363"/>
                </a:cubicBezTo>
                <a:lnTo>
                  <a:pt x="20953" y="1431"/>
                </a:lnTo>
                <a:cubicBezTo>
                  <a:pt x="21073" y="1466"/>
                  <a:pt x="21193" y="1260"/>
                  <a:pt x="21103" y="108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7FF24D82-F9C2-45C2-80E4-78CF471C3E65}"/>
              </a:ext>
            </a:extLst>
          </p:cNvPr>
          <p:cNvSpPr txBox="1"/>
          <p:nvPr/>
        </p:nvSpPr>
        <p:spPr>
          <a:xfrm>
            <a:off x="3071802" y="4714884"/>
            <a:ext cx="387878" cy="3693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b="1" noProof="1"/>
              <a:t>06</a:t>
            </a:r>
          </a:p>
        </p:txBody>
      </p:sp>
      <p:pic>
        <p:nvPicPr>
          <p:cNvPr id="32" name="Рисунок 31" descr="mwUo_SDFjI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5000636"/>
            <a:ext cx="857256" cy="57197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8596" y="3571876"/>
            <a:ext cx="15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7. Оценка результатов</a:t>
            </a:r>
            <a:endParaRPr lang="ru-RU" sz="1600" b="1" dirty="0"/>
          </a:p>
        </p:txBody>
      </p:sp>
      <p:pic>
        <p:nvPicPr>
          <p:cNvPr id="34" name="Рисунок 33" descr="pre_b_96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3108" y="3643314"/>
            <a:ext cx="857256" cy="642942"/>
          </a:xfrm>
          <a:prstGeom prst="rect">
            <a:avLst/>
          </a:prstGeom>
        </p:spPr>
      </p:pic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23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214290"/>
            <a:ext cx="5182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Программный бюджет района</a:t>
            </a:r>
            <a:endParaRPr lang="ru-RU" alt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24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6000768"/>
            <a:ext cx="8797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</a:rPr>
              <a:t>*Доля расходов, формируемых в рамках мероприятий муниципальных программ рассчитана без учета </a:t>
            </a:r>
          </a:p>
          <a:p>
            <a:r>
              <a:rPr lang="ru-RU" sz="1400" dirty="0" smtClean="0">
                <a:solidFill>
                  <a:srgbClr val="0000FF"/>
                </a:solidFill>
              </a:rPr>
              <a:t>условно-утвержденных расходов в общем объеме программных расходов. Доля утверждаемых расходов районного бюджета в объеме всех прогнозируемых расходов составляет в 2023 году 0,91%, в 2024году – 1,93%.</a:t>
            </a:r>
            <a:endParaRPr lang="ru-RU" sz="1400" dirty="0">
              <a:solidFill>
                <a:srgbClr val="0000FF"/>
              </a:solidFill>
            </a:endParaRPr>
          </a:p>
        </p:txBody>
      </p:sp>
      <p:pic>
        <p:nvPicPr>
          <p:cNvPr id="9" name="Рисунок 8" descr="Рисунок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5794"/>
            <a:ext cx="8655605" cy="5613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285728"/>
            <a:ext cx="879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Расходы бюджета района в рамках муниципальных программ</a:t>
            </a:r>
            <a:endParaRPr lang="ru-RU" alt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785790"/>
          <a:ext cx="8429687" cy="59042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10615"/>
                <a:gridCol w="3575665"/>
                <a:gridCol w="913971"/>
                <a:gridCol w="800541"/>
                <a:gridCol w="814177"/>
                <a:gridCol w="807359"/>
                <a:gridCol w="807359"/>
              </a:tblGrid>
              <a:tr h="50557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программы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r>
                        <a:rPr lang="en-US" sz="1400" dirty="0" smtClean="0"/>
                        <a:t>20</a:t>
                      </a:r>
                      <a:r>
                        <a:rPr lang="ru-RU" sz="1400" dirty="0" smtClean="0"/>
                        <a:t> факт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1</a:t>
                      </a:r>
                      <a:r>
                        <a:rPr lang="ru-RU" sz="1400" dirty="0" smtClean="0"/>
                        <a:t> оценка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anchor="ctr"/>
                </a:tc>
              </a:tr>
              <a:tr h="52895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Муниципальная  программа "Развитие образования Сакмарского района  Оренбургской области"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458731,3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509146,8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497505,3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463733,6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478108,2</a:t>
                      </a:r>
                      <a:endParaRPr lang="ru-RU" sz="1100" dirty="0"/>
                    </a:p>
                  </a:txBody>
                  <a:tcPr anchor="ctr"/>
                </a:tc>
              </a:tr>
              <a:tr h="52895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Муниципальная программа "Экономическое развитие Сакмарского района Оренбургской области"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4680,4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4611,2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4585,8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4245,8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4588,8</a:t>
                      </a:r>
                      <a:endParaRPr lang="ru-RU" sz="1100" dirty="0"/>
                    </a:p>
                  </a:txBody>
                  <a:tcPr anchor="ctr"/>
                </a:tc>
              </a:tr>
              <a:tr h="579921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Муниципальная программа "Развитие культуры Сакмарского района Оренбургской области " 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51158,7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46096,0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53289,7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46555,2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62158,2</a:t>
                      </a:r>
                      <a:endParaRPr lang="ru-RU" sz="1100" dirty="0"/>
                    </a:p>
                  </a:txBody>
                  <a:tcPr anchor="ctr"/>
                </a:tc>
              </a:tr>
              <a:tr h="579921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Муниципальная программа "Молодежь Сакмарского района Оренбургской области»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194,1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199,7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200,0</a:t>
                      </a:r>
                      <a:endParaRPr lang="ru-RU" sz="1100" dirty="0"/>
                    </a:p>
                  </a:txBody>
                  <a:tcPr anchor="ctr"/>
                </a:tc>
              </a:tr>
              <a:tr h="579921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Муниципальная программа "Развитие физической культуры, спорта и туризма в </a:t>
                      </a:r>
                      <a:r>
                        <a:rPr lang="ru-RU" sz="1100" dirty="0" err="1" smtClean="0"/>
                        <a:t>Сакмарском</a:t>
                      </a:r>
                      <a:r>
                        <a:rPr lang="ru-RU" sz="1100" dirty="0" smtClean="0"/>
                        <a:t>  районе Оренбургской области"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147,9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4800,0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600,0</a:t>
                      </a:r>
                      <a:endParaRPr lang="ru-RU" sz="1100" dirty="0"/>
                    </a:p>
                  </a:txBody>
                  <a:tcPr anchor="ctr"/>
                </a:tc>
              </a:tr>
              <a:tr h="579921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Муниципальная программа "Стимулирование развития жилищного строительства в  </a:t>
                      </a:r>
                      <a:r>
                        <a:rPr lang="ru-RU" sz="1100" dirty="0" err="1" smtClean="0"/>
                        <a:t>Сакмарском</a:t>
                      </a:r>
                      <a:r>
                        <a:rPr lang="ru-RU" sz="1100" dirty="0" smtClean="0"/>
                        <a:t> районе Оренбургской области"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19319,8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17081,4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15622,2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15858,6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16208,1</a:t>
                      </a:r>
                      <a:endParaRPr lang="ru-RU" sz="1100" dirty="0"/>
                    </a:p>
                  </a:txBody>
                  <a:tcPr anchor="ctr"/>
                </a:tc>
              </a:tr>
              <a:tr h="743488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Муниципальная программа "Обеспечение  общественного  правопорядка  и противодействие преступности  в </a:t>
                      </a:r>
                      <a:r>
                        <a:rPr lang="ru-RU" sz="1100" dirty="0" err="1" smtClean="0"/>
                        <a:t>Сакмарском</a:t>
                      </a:r>
                      <a:r>
                        <a:rPr lang="ru-RU" sz="1100" dirty="0" smtClean="0"/>
                        <a:t> районе  Оренбургской области "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238,8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223,0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225,0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205,0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225,0</a:t>
                      </a:r>
                      <a:endParaRPr lang="ru-RU" sz="1100" dirty="0"/>
                    </a:p>
                  </a:txBody>
                  <a:tcPr anchor="ctr"/>
                </a:tc>
              </a:tr>
              <a:tr h="579921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Муниципальная программа "Развитие муниципальной службы в администрации муниципального образования Сакмарский  район Оренбургской области»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377444,3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43928,0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43942,5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38353,6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39168,2</a:t>
                      </a:r>
                      <a:endParaRPr lang="ru-RU" sz="1100" dirty="0"/>
                    </a:p>
                  </a:txBody>
                  <a:tcPr anchor="ctr"/>
                </a:tc>
              </a:tr>
              <a:tr h="579921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Муниципальная программа "Развитие информационных технологий в </a:t>
                      </a:r>
                      <a:r>
                        <a:rPr lang="ru-RU" sz="1100" dirty="0" err="1" smtClean="0"/>
                        <a:t>Сакмарском</a:t>
                      </a:r>
                      <a:r>
                        <a:rPr lang="ru-RU" sz="1100" dirty="0" smtClean="0"/>
                        <a:t>  районе на  2015-2020 годы"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244,8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72,3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50,0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25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879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Расходы бюджета района в рамках муниципальных программ</a:t>
            </a:r>
            <a:endParaRPr lang="ru-RU" alt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642917"/>
          <a:ext cx="8643999" cy="57864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27203"/>
                <a:gridCol w="3951554"/>
                <a:gridCol w="804162"/>
                <a:gridCol w="804162"/>
                <a:gridCol w="804162"/>
                <a:gridCol w="781068"/>
                <a:gridCol w="771688"/>
              </a:tblGrid>
              <a:tr h="31949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программы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/>
                    </a:p>
                  </a:txBody>
                  <a:tcPr anchor="ctr"/>
                </a:tc>
              </a:tr>
              <a:tr h="623014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Муниципальная программа "Управление земельно-имущественным комплексом Сакмарского района Оренбургской области"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169,4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413,5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644,8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90,0</a:t>
                      </a:r>
                      <a:endParaRPr lang="ru-RU" sz="1100" dirty="0"/>
                    </a:p>
                  </a:txBody>
                  <a:tcPr anchor="ctr"/>
                </a:tc>
              </a:tr>
              <a:tr h="623014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Муниципальная программа "Профилактика  терроризма и экстремизма на территории муниципального образования Сакмарский район Оренбургской области"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51,0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55,0</a:t>
                      </a:r>
                    </a:p>
                  </a:txBody>
                  <a:tcPr anchor="ctr"/>
                </a:tc>
              </a:tr>
              <a:tr h="480659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Муниципальная программа "Управление  муниципальными финансами  Сакмарского района  Оренбургской области"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100954,0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111784,2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108661,2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103405,2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107245,5</a:t>
                      </a:r>
                      <a:endParaRPr lang="ru-RU" sz="1100" dirty="0"/>
                    </a:p>
                  </a:txBody>
                  <a:tcPr anchor="ctr"/>
                </a:tc>
              </a:tr>
              <a:tr h="798736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Муниципальная программа "Развитие сельского хозяйства и регулирование рынков сельскохозяйственной продукции, сырья и продовольствия Сакмарского района  Оренбургской области"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3413,9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4153,7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3653,3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3749,3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3749,3</a:t>
                      </a:r>
                      <a:endParaRPr lang="ru-RU" sz="1100" dirty="0"/>
                    </a:p>
                  </a:txBody>
                  <a:tcPr anchor="ctr"/>
                </a:tc>
              </a:tr>
              <a:tr h="623014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Муниципальная программа "Поддержка  и развитие казачьих  обществ на территории  муниципального образования  Сакмарский  район Оренбургской  области "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</a:t>
                      </a:r>
                      <a:endParaRPr lang="ru-RU" sz="1100" dirty="0"/>
                    </a:p>
                  </a:txBody>
                  <a:tcPr anchor="ctr"/>
                </a:tc>
              </a:tr>
              <a:tr h="974457"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Муниципальная программа "Обеспечение  мероприятий в области гражданской обороны, предупреждения  и ликвидации  чрезвычайных ситуаций, пожарной безопасности и безопасности  людей на водных объектах муниципального образования Сакмарский район Оренбургской области"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57,6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55,3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53,0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15,0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40,0</a:t>
                      </a:r>
                      <a:endParaRPr lang="ru-RU" sz="1100" b="0" dirty="0"/>
                    </a:p>
                  </a:txBody>
                  <a:tcPr anchor="ctr"/>
                </a:tc>
              </a:tr>
              <a:tr h="623014"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Муниципальная программа «Энергосбережение и повышение энергетической эффективности в </a:t>
                      </a:r>
                      <a:r>
                        <a:rPr lang="ru-RU" sz="1100" kern="1200" dirty="0" err="1" smtClean="0"/>
                        <a:t>Сакмарском</a:t>
                      </a:r>
                      <a:r>
                        <a:rPr lang="ru-RU" sz="1100" kern="1200" dirty="0" smtClean="0"/>
                        <a:t> районе Оренбургской области»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5,0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354,1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55,0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5,0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 anchor="ctr"/>
                </a:tc>
              </a:tr>
              <a:tr h="447292"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/>
                        <a:t>Муниципальная программа «Комплексное развитие сельских территорий</a:t>
                      </a:r>
                      <a:r>
                        <a:rPr lang="ru-RU" sz="1100" kern="1200" baseline="0" dirty="0" smtClean="0"/>
                        <a:t> Сакмарского района Оренбургской области»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162,7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98,6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10000,0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b="0" dirty="0"/>
                    </a:p>
                  </a:txBody>
                  <a:tcPr anchor="ctr"/>
                </a:tc>
              </a:tr>
              <a:tr h="2737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ВСЕГО:</a:t>
                      </a:r>
                      <a:endParaRPr lang="ru-RU" sz="11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677114,9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743022,8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739402,8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677012,3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712516,9</a:t>
                      </a:r>
                      <a:endParaRPr lang="ru-RU" sz="11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26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4746767612c0b446314b39f43d98d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714380" cy="71438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27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 flipV="1">
            <a:off x="357158" y="142852"/>
            <a:ext cx="8643998" cy="6429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29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Муниципальная  программа "Развитие образования Сакмарского района  Оренбургской области"</a:t>
            </a:r>
            <a:r>
              <a:rPr lang="ru-RU" alt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9478" y="1023730"/>
            <a:ext cx="514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Объем финансового обеспечения в тыс.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857232"/>
            <a:ext cx="39290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/>
            <a:endParaRPr lang="ru-RU" sz="1100" b="1" dirty="0" smtClean="0"/>
          </a:p>
          <a:p>
            <a:pPr indent="712788"/>
            <a:endParaRPr lang="ru-RU" sz="1100" b="1" dirty="0" smtClean="0"/>
          </a:p>
          <a:p>
            <a:pPr indent="712788"/>
            <a:r>
              <a:rPr lang="ru-RU" sz="1100" b="1" dirty="0" smtClean="0"/>
              <a:t>Целью программы является внедрение  современной модели   образования, обеспечивающей формирование в </a:t>
            </a:r>
            <a:r>
              <a:rPr lang="ru-RU" sz="1100" b="1" dirty="0" err="1" smtClean="0"/>
              <a:t>Сакмарском</a:t>
            </a:r>
            <a:r>
              <a:rPr lang="ru-RU" sz="1100" b="1" dirty="0" smtClean="0"/>
              <a:t> районе человеческого капитала, соответствующего требованиям инновационного социально-ориентированного развития, современным потребностям общества и каждого гражданина. Создание равных возможностей для современного качественного  образования и позитивной социализации детей. </a:t>
            </a:r>
            <a:endParaRPr lang="ru-RU" sz="1100" b="1" dirty="0"/>
          </a:p>
        </p:txBody>
      </p:sp>
      <p:grpSp>
        <p:nvGrpSpPr>
          <p:cNvPr id="2" name="Группа 14"/>
          <p:cNvGrpSpPr/>
          <p:nvPr/>
        </p:nvGrpSpPr>
        <p:grpSpPr>
          <a:xfrm>
            <a:off x="214282" y="3071810"/>
            <a:ext cx="3565822" cy="3786190"/>
            <a:chOff x="2471737" y="1676421"/>
            <a:chExt cx="4159820" cy="3772636"/>
          </a:xfrm>
        </p:grpSpPr>
        <p:grpSp>
          <p:nvGrpSpPr>
            <p:cNvPr id="3" name="Group 33"/>
            <p:cNvGrpSpPr/>
            <p:nvPr/>
          </p:nvGrpSpPr>
          <p:grpSpPr>
            <a:xfrm>
              <a:off x="2471737" y="1728787"/>
              <a:ext cx="4159820" cy="1008617"/>
              <a:chOff x="3295649" y="923925"/>
              <a:chExt cx="5546425" cy="1344822"/>
            </a:xfrm>
            <a:solidFill>
              <a:schemeClr val="accent1"/>
            </a:solidFill>
          </p:grpSpPr>
          <p:sp>
            <p:nvSpPr>
              <p:cNvPr id="42" name="Freeform: Shape 34"/>
              <p:cNvSpPr/>
              <p:nvPr/>
            </p:nvSpPr>
            <p:spPr>
              <a:xfrm>
                <a:off x="3295649" y="923925"/>
                <a:ext cx="3155006" cy="1057275"/>
              </a:xfrm>
              <a:custGeom>
                <a:avLst/>
                <a:gdLst>
                  <a:gd name="connsiteX0" fmla="*/ 0 w 3155006"/>
                  <a:gd name="connsiteY0" fmla="*/ 0 h 1057275"/>
                  <a:gd name="connsiteX1" fmla="*/ 2242498 w 3155006"/>
                  <a:gd name="connsiteY1" fmla="*/ 0 h 1057275"/>
                  <a:gd name="connsiteX2" fmla="*/ 3155006 w 3155006"/>
                  <a:gd name="connsiteY2" fmla="*/ 1057275 h 1057275"/>
                  <a:gd name="connsiteX3" fmla="*/ 0 w 3155006"/>
                  <a:gd name="connsiteY3" fmla="*/ 1057275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5006" h="1057275">
                    <a:moveTo>
                      <a:pt x="0" y="0"/>
                    </a:moveTo>
                    <a:lnTo>
                      <a:pt x="2242498" y="0"/>
                    </a:lnTo>
                    <a:lnTo>
                      <a:pt x="3155006" y="1057275"/>
                    </a:lnTo>
                    <a:lnTo>
                      <a:pt x="0" y="105727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Right Triangle 35"/>
              <p:cNvSpPr/>
              <p:nvPr/>
            </p:nvSpPr>
            <p:spPr>
              <a:xfrm flipH="1" flipV="1">
                <a:off x="3295649" y="1981200"/>
                <a:ext cx="517225" cy="287547"/>
              </a:xfrm>
              <a:prstGeom prst="rtTriangle">
                <a:avLst/>
              </a:prstGeom>
              <a:gradFill flip="none" rotWithShape="1">
                <a:gsLst>
                  <a:gs pos="100000">
                    <a:srgbClr val="042432"/>
                  </a:gs>
                  <a:gs pos="0">
                    <a:schemeClr val="tx2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Right Triangle 36"/>
              <p:cNvSpPr/>
              <p:nvPr/>
            </p:nvSpPr>
            <p:spPr>
              <a:xfrm flipV="1">
                <a:off x="8320866" y="1981199"/>
                <a:ext cx="521208" cy="287547"/>
              </a:xfrm>
              <a:prstGeom prst="rtTriangle">
                <a:avLst/>
              </a:pr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Freeform: Shape 37"/>
              <p:cNvSpPr/>
              <p:nvPr/>
            </p:nvSpPr>
            <p:spPr>
              <a:xfrm>
                <a:off x="5687068" y="923925"/>
                <a:ext cx="3155006" cy="1057275"/>
              </a:xfrm>
              <a:custGeom>
                <a:avLst/>
                <a:gdLst>
                  <a:gd name="connsiteX0" fmla="*/ 0 w 3155006"/>
                  <a:gd name="connsiteY0" fmla="*/ 0 h 1057275"/>
                  <a:gd name="connsiteX1" fmla="*/ 3155006 w 3155006"/>
                  <a:gd name="connsiteY1" fmla="*/ 0 h 1057275"/>
                  <a:gd name="connsiteX2" fmla="*/ 3155006 w 3155006"/>
                  <a:gd name="connsiteY2" fmla="*/ 1057275 h 1057275"/>
                  <a:gd name="connsiteX3" fmla="*/ 912508 w 3155006"/>
                  <a:gd name="connsiteY3" fmla="*/ 1057275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5006" h="1057275">
                    <a:moveTo>
                      <a:pt x="0" y="0"/>
                    </a:moveTo>
                    <a:lnTo>
                      <a:pt x="3155006" y="0"/>
                    </a:lnTo>
                    <a:lnTo>
                      <a:pt x="3155006" y="1057275"/>
                    </a:lnTo>
                    <a:lnTo>
                      <a:pt x="912508" y="10572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" name="Group 38"/>
            <p:cNvGrpSpPr/>
            <p:nvPr/>
          </p:nvGrpSpPr>
          <p:grpSpPr>
            <a:xfrm>
              <a:off x="2471737" y="3013213"/>
              <a:ext cx="4159820" cy="1008617"/>
              <a:chOff x="3295649" y="923925"/>
              <a:chExt cx="5546425" cy="1344822"/>
            </a:xfrm>
            <a:solidFill>
              <a:schemeClr val="accent1"/>
            </a:solidFill>
          </p:grpSpPr>
          <p:sp>
            <p:nvSpPr>
              <p:cNvPr id="38" name="Freeform: Shape 39"/>
              <p:cNvSpPr/>
              <p:nvPr/>
            </p:nvSpPr>
            <p:spPr>
              <a:xfrm>
                <a:off x="3295649" y="923925"/>
                <a:ext cx="3155006" cy="1057275"/>
              </a:xfrm>
              <a:custGeom>
                <a:avLst/>
                <a:gdLst>
                  <a:gd name="connsiteX0" fmla="*/ 0 w 3155006"/>
                  <a:gd name="connsiteY0" fmla="*/ 0 h 1057275"/>
                  <a:gd name="connsiteX1" fmla="*/ 2242498 w 3155006"/>
                  <a:gd name="connsiteY1" fmla="*/ 0 h 1057275"/>
                  <a:gd name="connsiteX2" fmla="*/ 3155006 w 3155006"/>
                  <a:gd name="connsiteY2" fmla="*/ 1057275 h 1057275"/>
                  <a:gd name="connsiteX3" fmla="*/ 0 w 3155006"/>
                  <a:gd name="connsiteY3" fmla="*/ 1057275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5006" h="1057275">
                    <a:moveTo>
                      <a:pt x="0" y="0"/>
                    </a:moveTo>
                    <a:lnTo>
                      <a:pt x="2242498" y="0"/>
                    </a:lnTo>
                    <a:lnTo>
                      <a:pt x="3155006" y="1057275"/>
                    </a:lnTo>
                    <a:lnTo>
                      <a:pt x="0" y="10572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Right Triangle 40"/>
              <p:cNvSpPr/>
              <p:nvPr/>
            </p:nvSpPr>
            <p:spPr>
              <a:xfrm flipH="1" flipV="1">
                <a:off x="3295649" y="1981200"/>
                <a:ext cx="517225" cy="287547"/>
              </a:xfrm>
              <a:prstGeom prst="rtTriangle">
                <a:avLst/>
              </a:prstGeom>
              <a:gradFill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Right Triangle 41"/>
              <p:cNvSpPr/>
              <p:nvPr/>
            </p:nvSpPr>
            <p:spPr>
              <a:xfrm flipV="1">
                <a:off x="8320866" y="1981199"/>
                <a:ext cx="521208" cy="287547"/>
              </a:xfrm>
              <a:prstGeom prst="rtTriangle">
                <a:avLst/>
              </a:prstGeom>
              <a:gradFill>
                <a:gsLst>
                  <a:gs pos="100000">
                    <a:schemeClr val="accent3">
                      <a:lumMod val="75000"/>
                    </a:schemeClr>
                  </a:gs>
                  <a:gs pos="0">
                    <a:schemeClr val="accent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Freeform: Shape 43"/>
              <p:cNvSpPr/>
              <p:nvPr/>
            </p:nvSpPr>
            <p:spPr>
              <a:xfrm>
                <a:off x="5687068" y="923925"/>
                <a:ext cx="3155006" cy="1057275"/>
              </a:xfrm>
              <a:custGeom>
                <a:avLst/>
                <a:gdLst>
                  <a:gd name="connsiteX0" fmla="*/ 0 w 3155006"/>
                  <a:gd name="connsiteY0" fmla="*/ 0 h 1057275"/>
                  <a:gd name="connsiteX1" fmla="*/ 3155006 w 3155006"/>
                  <a:gd name="connsiteY1" fmla="*/ 0 h 1057275"/>
                  <a:gd name="connsiteX2" fmla="*/ 3155006 w 3155006"/>
                  <a:gd name="connsiteY2" fmla="*/ 1057275 h 1057275"/>
                  <a:gd name="connsiteX3" fmla="*/ 912508 w 3155006"/>
                  <a:gd name="connsiteY3" fmla="*/ 1057275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5006" h="1057275">
                    <a:moveTo>
                      <a:pt x="0" y="0"/>
                    </a:moveTo>
                    <a:lnTo>
                      <a:pt x="3155006" y="0"/>
                    </a:lnTo>
                    <a:lnTo>
                      <a:pt x="3155006" y="1057275"/>
                    </a:lnTo>
                    <a:lnTo>
                      <a:pt x="912508" y="10572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9" name="Group 45"/>
            <p:cNvGrpSpPr/>
            <p:nvPr/>
          </p:nvGrpSpPr>
          <p:grpSpPr>
            <a:xfrm>
              <a:off x="2471737" y="4297639"/>
              <a:ext cx="4159820" cy="1008617"/>
              <a:chOff x="3295649" y="923925"/>
              <a:chExt cx="5546425" cy="1344822"/>
            </a:xfrm>
            <a:solidFill>
              <a:schemeClr val="accent1"/>
            </a:solidFill>
          </p:grpSpPr>
          <p:sp>
            <p:nvSpPr>
              <p:cNvPr id="34" name="Freeform: Shape 46"/>
              <p:cNvSpPr/>
              <p:nvPr/>
            </p:nvSpPr>
            <p:spPr>
              <a:xfrm>
                <a:off x="3295649" y="923925"/>
                <a:ext cx="3155006" cy="1057275"/>
              </a:xfrm>
              <a:custGeom>
                <a:avLst/>
                <a:gdLst>
                  <a:gd name="connsiteX0" fmla="*/ 0 w 3155006"/>
                  <a:gd name="connsiteY0" fmla="*/ 0 h 1057275"/>
                  <a:gd name="connsiteX1" fmla="*/ 2242498 w 3155006"/>
                  <a:gd name="connsiteY1" fmla="*/ 0 h 1057275"/>
                  <a:gd name="connsiteX2" fmla="*/ 3155006 w 3155006"/>
                  <a:gd name="connsiteY2" fmla="*/ 1057275 h 1057275"/>
                  <a:gd name="connsiteX3" fmla="*/ 0 w 3155006"/>
                  <a:gd name="connsiteY3" fmla="*/ 1057275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5006" h="1057275">
                    <a:moveTo>
                      <a:pt x="0" y="0"/>
                    </a:moveTo>
                    <a:lnTo>
                      <a:pt x="2242498" y="0"/>
                    </a:lnTo>
                    <a:lnTo>
                      <a:pt x="3155006" y="1057275"/>
                    </a:lnTo>
                    <a:lnTo>
                      <a:pt x="0" y="105727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Right Triangle 47"/>
              <p:cNvSpPr/>
              <p:nvPr/>
            </p:nvSpPr>
            <p:spPr>
              <a:xfrm flipH="1" flipV="1">
                <a:off x="3295649" y="1981200"/>
                <a:ext cx="517225" cy="287547"/>
              </a:xfrm>
              <a:prstGeom prst="rtTriangle">
                <a:avLst/>
              </a:prstGeom>
              <a:gradFill>
                <a:gsLst>
                  <a:gs pos="100000">
                    <a:schemeClr val="accent5">
                      <a:lumMod val="75000"/>
                    </a:schemeClr>
                  </a:gs>
                  <a:gs pos="0">
                    <a:schemeClr val="accent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Right Triangle 48"/>
              <p:cNvSpPr/>
              <p:nvPr/>
            </p:nvSpPr>
            <p:spPr>
              <a:xfrm flipV="1">
                <a:off x="8320866" y="1981199"/>
                <a:ext cx="521208" cy="287547"/>
              </a:xfrm>
              <a:prstGeom prst="rtTriangle">
                <a:avLst/>
              </a:prstGeom>
              <a:gradFill>
                <a:gsLst>
                  <a:gs pos="100000">
                    <a:schemeClr val="accent6">
                      <a:lumMod val="75000"/>
                    </a:schemeClr>
                  </a:gs>
                  <a:gs pos="0">
                    <a:schemeClr val="accent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Freeform: Shape 49"/>
              <p:cNvSpPr/>
              <p:nvPr/>
            </p:nvSpPr>
            <p:spPr>
              <a:xfrm>
                <a:off x="5687068" y="923925"/>
                <a:ext cx="3155006" cy="1057275"/>
              </a:xfrm>
              <a:custGeom>
                <a:avLst/>
                <a:gdLst>
                  <a:gd name="connsiteX0" fmla="*/ 0 w 3155006"/>
                  <a:gd name="connsiteY0" fmla="*/ 0 h 1057275"/>
                  <a:gd name="connsiteX1" fmla="*/ 3155006 w 3155006"/>
                  <a:gd name="connsiteY1" fmla="*/ 0 h 1057275"/>
                  <a:gd name="connsiteX2" fmla="*/ 3155006 w 3155006"/>
                  <a:gd name="connsiteY2" fmla="*/ 1057275 h 1057275"/>
                  <a:gd name="connsiteX3" fmla="*/ 912508 w 3155006"/>
                  <a:gd name="connsiteY3" fmla="*/ 1057275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5006" h="1057275">
                    <a:moveTo>
                      <a:pt x="0" y="0"/>
                    </a:moveTo>
                    <a:lnTo>
                      <a:pt x="3155006" y="0"/>
                    </a:lnTo>
                    <a:lnTo>
                      <a:pt x="3155006" y="1057275"/>
                    </a:lnTo>
                    <a:lnTo>
                      <a:pt x="912508" y="10572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3" name="Group 7"/>
            <p:cNvGrpSpPr/>
            <p:nvPr/>
          </p:nvGrpSpPr>
          <p:grpSpPr>
            <a:xfrm>
              <a:off x="2473524" y="2759834"/>
              <a:ext cx="4158032" cy="75438"/>
              <a:chOff x="3298031" y="2536778"/>
              <a:chExt cx="5544043" cy="100584"/>
            </a:xfrm>
          </p:grpSpPr>
          <p:sp>
            <p:nvSpPr>
              <p:cNvPr id="32" name="Oval 50"/>
              <p:cNvSpPr/>
              <p:nvPr/>
            </p:nvSpPr>
            <p:spPr>
              <a:xfrm>
                <a:off x="3298031" y="2536778"/>
                <a:ext cx="3152624" cy="100584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Oval 52"/>
              <p:cNvSpPr/>
              <p:nvPr/>
            </p:nvSpPr>
            <p:spPr>
              <a:xfrm>
                <a:off x="6591300" y="2536778"/>
                <a:ext cx="2250774" cy="100584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4" name="Group 53"/>
            <p:cNvGrpSpPr/>
            <p:nvPr/>
          </p:nvGrpSpPr>
          <p:grpSpPr>
            <a:xfrm>
              <a:off x="2473524" y="4066726"/>
              <a:ext cx="4158032" cy="75438"/>
              <a:chOff x="3298031" y="2536778"/>
              <a:chExt cx="5544043" cy="100584"/>
            </a:xfrm>
          </p:grpSpPr>
          <p:sp>
            <p:nvSpPr>
              <p:cNvPr id="30" name="Oval 55"/>
              <p:cNvSpPr/>
              <p:nvPr/>
            </p:nvSpPr>
            <p:spPr>
              <a:xfrm>
                <a:off x="3298031" y="2536778"/>
                <a:ext cx="3152624" cy="100584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Oval 58"/>
              <p:cNvSpPr/>
              <p:nvPr/>
            </p:nvSpPr>
            <p:spPr>
              <a:xfrm>
                <a:off x="6591300" y="2536778"/>
                <a:ext cx="2250774" cy="100584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5" name="Group 60"/>
            <p:cNvGrpSpPr/>
            <p:nvPr/>
          </p:nvGrpSpPr>
          <p:grpSpPr>
            <a:xfrm>
              <a:off x="2473524" y="5373619"/>
              <a:ext cx="4158032" cy="75438"/>
              <a:chOff x="3298031" y="2536778"/>
              <a:chExt cx="5544043" cy="100584"/>
            </a:xfrm>
          </p:grpSpPr>
          <p:sp>
            <p:nvSpPr>
              <p:cNvPr id="28" name="Oval 63"/>
              <p:cNvSpPr/>
              <p:nvPr/>
            </p:nvSpPr>
            <p:spPr>
              <a:xfrm>
                <a:off x="3298031" y="2536778"/>
                <a:ext cx="3152624" cy="100584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Oval 65"/>
              <p:cNvSpPr/>
              <p:nvPr/>
            </p:nvSpPr>
            <p:spPr>
              <a:xfrm>
                <a:off x="6591300" y="2536778"/>
                <a:ext cx="2250774" cy="100584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471737" y="4294186"/>
              <a:ext cx="1916779" cy="824703"/>
            </a:xfrm>
            <a:prstGeom prst="rect">
              <a:avLst/>
            </a:prstGeom>
            <a:noFill/>
          </p:spPr>
          <p:txBody>
            <a:bodyPr wrap="square" lIns="0" tIns="36000" rIns="72000" bIns="36000" rtlCol="0" anchor="ctr">
              <a:spAutoFit/>
            </a:bodyPr>
            <a:lstStyle/>
            <a:p>
              <a:r>
                <a:rPr lang="ru-RU" sz="900" dirty="0" smtClean="0">
                  <a:solidFill>
                    <a:schemeClr val="bg1"/>
                  </a:solidFill>
                </a:rPr>
                <a:t>Совершенствование организации питания учащихся в общеобразовательных организациях Сакмарского района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43475" y="2973632"/>
              <a:ext cx="1606361" cy="86686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ru-RU" sz="1050" dirty="0" smtClean="0">
                  <a:solidFill>
                    <a:schemeClr val="bg1"/>
                  </a:solidFill>
                </a:rPr>
                <a:t>Развитие сферы дополнительного  образования детей  Сакмарского района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43475" y="1676421"/>
              <a:ext cx="1606361" cy="677241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ru-RU" sz="1050" dirty="0" smtClean="0">
                  <a:solidFill>
                    <a:schemeClr val="bg1"/>
                  </a:solidFill>
                </a:rPr>
                <a:t>Развитие общего образования детей Сакмарского района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88545" y="4294186"/>
              <a:ext cx="1606361" cy="677241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ru-RU" sz="1050" dirty="0" smtClean="0">
                  <a:solidFill>
                    <a:schemeClr val="bg1"/>
                  </a:solidFill>
                </a:rPr>
                <a:t>Обеспечение деятельности в сфере образования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56521" y="2973632"/>
              <a:ext cx="1904695" cy="86686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ru-RU" sz="1050" dirty="0" smtClean="0">
                  <a:solidFill>
                    <a:schemeClr val="bg1"/>
                  </a:solidFill>
                </a:rPr>
                <a:t>Безопасность образовательных  организаций Сакмарского района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56521" y="1676421"/>
              <a:ext cx="2086917" cy="677241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ru-RU" sz="1050" dirty="0" smtClean="0">
                  <a:solidFill>
                    <a:schemeClr val="bg1"/>
                  </a:solidFill>
                </a:rPr>
                <a:t>Развитие дошкольного образования детей  Сакмарского района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14414" y="2786058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Подпрограммы: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00760" y="2571744"/>
            <a:ext cx="1281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Индикаторы:</a:t>
            </a: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3912273" y="2799734"/>
          <a:ext cx="4857815" cy="39204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28991"/>
                <a:gridCol w="500066"/>
                <a:gridCol w="428628"/>
                <a:gridCol w="500066"/>
                <a:gridCol w="500064"/>
              </a:tblGrid>
              <a:tr h="231187"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Показатель</a:t>
                      </a:r>
                      <a:endParaRPr lang="ru-RU" sz="93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2021 год</a:t>
                      </a:r>
                      <a:endParaRPr lang="ru-RU" sz="93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2022 год</a:t>
                      </a:r>
                      <a:endParaRPr lang="ru-RU" sz="93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2023</a:t>
                      </a:r>
                      <a:r>
                        <a:rPr lang="ru-RU" sz="930" baseline="0" dirty="0" smtClean="0"/>
                        <a:t> год</a:t>
                      </a:r>
                      <a:endParaRPr lang="ru-RU" sz="93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2024 год</a:t>
                      </a:r>
                      <a:endParaRPr lang="ru-RU" sz="930" dirty="0"/>
                    </a:p>
                  </a:txBody>
                  <a:tcPr anchor="ctr"/>
                </a:tc>
              </a:tr>
              <a:tr h="361795">
                <a:tc>
                  <a:txBody>
                    <a:bodyPr/>
                    <a:lstStyle/>
                    <a:p>
                      <a:pPr algn="ctr"/>
                      <a:r>
                        <a:rPr lang="ru-RU" sz="93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Обеспеченность населения услугами дошкольного образования (%)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</a:tr>
              <a:tr h="911725">
                <a:tc>
                  <a:txBody>
                    <a:bodyPr/>
                    <a:lstStyle/>
                    <a:p>
                      <a:pPr algn="ctr"/>
                      <a:r>
                        <a:rPr lang="ru-RU" sz="93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Удельный вес численности обучающихся муниципальных общеобразовательных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 (%)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</a:tr>
              <a:tr h="636760">
                <a:tc>
                  <a:txBody>
                    <a:bodyPr/>
                    <a:lstStyle/>
                    <a:p>
                      <a:pPr algn="ctr"/>
                      <a:r>
                        <a:rPr lang="ru-RU" sz="93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 образовательных организаций дополнительного образования, в которых созданы условия для осуществления дополнительного образования  (%)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</a:tr>
              <a:tr h="636760">
                <a:tc>
                  <a:txBody>
                    <a:bodyPr/>
                    <a:lstStyle/>
                    <a:p>
                      <a:pPr algn="ctr"/>
                      <a:r>
                        <a:rPr lang="ru-RU" sz="93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образовательными организациями района мероприятий в соответствии с требованиями правил пожарной безопасности (%)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</a:tr>
              <a:tr h="361795">
                <a:tc>
                  <a:txBody>
                    <a:bodyPr/>
                    <a:lstStyle/>
                    <a:p>
                      <a:pPr algn="ctr"/>
                      <a:r>
                        <a:rPr lang="ru-RU" sz="93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обучающихся, получающих субсидии на дотирование питания (%)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100</a:t>
                      </a:r>
                      <a:endParaRPr lang="ru-RU" sz="930" dirty="0"/>
                    </a:p>
                  </a:txBody>
                  <a:tcPr marL="0" marR="0" marT="0" marB="0" anchor="ctr"/>
                </a:tc>
              </a:tr>
              <a:tr h="636760">
                <a:tc>
                  <a:txBody>
                    <a:bodyPr/>
                    <a:lstStyle/>
                    <a:p>
                      <a:pPr algn="ctr"/>
                      <a:r>
                        <a:rPr lang="ru-RU" sz="93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Степень освоения бюджетных средств, предусмотренных в бюджете района на обеспечение деятельности в сфере образования (%)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95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95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95</a:t>
                      </a:r>
                      <a:endParaRPr lang="ru-RU" sz="93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30" dirty="0" smtClean="0"/>
                        <a:t>95</a:t>
                      </a:r>
                      <a:endParaRPr lang="ru-RU" sz="93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7" name="Рисунок 46" descr="Рисунок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14422"/>
            <a:ext cx="3681680" cy="1438537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28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 flipV="1">
            <a:off x="357158" y="142852"/>
            <a:ext cx="8643998" cy="71438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"Экономическое развитие Сакмарского района Оренбургской области"</a:t>
            </a:r>
          </a:p>
        </p:txBody>
      </p:sp>
      <p:pic>
        <p:nvPicPr>
          <p:cNvPr id="52" name="Рисунок 51" descr="b_neg_ekonomipng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928670"/>
            <a:ext cx="996560" cy="64294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00034" y="1142984"/>
            <a:ext cx="36433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just"/>
            <a:endParaRPr lang="ru-RU" sz="1100" b="1" dirty="0" smtClean="0"/>
          </a:p>
          <a:p>
            <a:pPr indent="542925" algn="just"/>
            <a:r>
              <a:rPr lang="ru-RU" sz="1100" b="1" dirty="0" smtClean="0"/>
              <a:t>Создание условий для обеспечения устойчивого роста экономики и повышения эффективности муниципального  управления в </a:t>
            </a:r>
            <a:r>
              <a:rPr lang="ru-RU" sz="1100" b="1" dirty="0" err="1" smtClean="0"/>
              <a:t>Сакмарском</a:t>
            </a:r>
            <a:r>
              <a:rPr lang="ru-RU" sz="1100" b="1" dirty="0" smtClean="0"/>
              <a:t> районе Оренбургской области </a:t>
            </a:r>
            <a:endParaRPr lang="ru-RU" sz="11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857620" y="928670"/>
            <a:ext cx="514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Объем финансового обеспечения в тыс. руб.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14414" y="2214554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Подпрограммы:</a:t>
            </a:r>
          </a:p>
        </p:txBody>
      </p:sp>
      <p:grpSp>
        <p:nvGrpSpPr>
          <p:cNvPr id="5" name="Group 33"/>
          <p:cNvGrpSpPr/>
          <p:nvPr/>
        </p:nvGrpSpPr>
        <p:grpSpPr>
          <a:xfrm>
            <a:off x="214282" y="2571744"/>
            <a:ext cx="3565822" cy="1785950"/>
            <a:chOff x="3295649" y="1040866"/>
            <a:chExt cx="5546425" cy="1227881"/>
          </a:xfrm>
          <a:solidFill>
            <a:schemeClr val="accent1"/>
          </a:solidFill>
        </p:grpSpPr>
        <p:sp>
          <p:nvSpPr>
            <p:cNvPr id="84" name="Freeform: Shape 34"/>
            <p:cNvSpPr/>
            <p:nvPr/>
          </p:nvSpPr>
          <p:spPr>
            <a:xfrm>
              <a:off x="3295649" y="1040866"/>
              <a:ext cx="3155006" cy="940334"/>
            </a:xfrm>
            <a:custGeom>
              <a:avLst/>
              <a:gdLst>
                <a:gd name="connsiteX0" fmla="*/ 0 w 3155006"/>
                <a:gd name="connsiteY0" fmla="*/ 0 h 1057275"/>
                <a:gd name="connsiteX1" fmla="*/ 2242498 w 3155006"/>
                <a:gd name="connsiteY1" fmla="*/ 0 h 1057275"/>
                <a:gd name="connsiteX2" fmla="*/ 3155006 w 3155006"/>
                <a:gd name="connsiteY2" fmla="*/ 1057275 h 1057275"/>
                <a:gd name="connsiteX3" fmla="*/ 0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2242498" y="0"/>
                  </a:lnTo>
                  <a:lnTo>
                    <a:pt x="3155006" y="1057275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5" name="Right Triangle 35"/>
            <p:cNvSpPr/>
            <p:nvPr/>
          </p:nvSpPr>
          <p:spPr>
            <a:xfrm flipH="1" flipV="1">
              <a:off x="3295649" y="1981200"/>
              <a:ext cx="517225" cy="287547"/>
            </a:xfrm>
            <a:prstGeom prst="rtTriangle">
              <a:avLst/>
            </a:prstGeom>
            <a:gradFill flip="none" rotWithShape="1">
              <a:gsLst>
                <a:gs pos="100000">
                  <a:srgbClr val="042432"/>
                </a:gs>
                <a:gs pos="0">
                  <a:schemeClr val="tx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6" name="Right Triangle 36"/>
            <p:cNvSpPr/>
            <p:nvPr/>
          </p:nvSpPr>
          <p:spPr>
            <a:xfrm flipV="1">
              <a:off x="8320866" y="1981199"/>
              <a:ext cx="521208" cy="287547"/>
            </a:xfrm>
            <a:prstGeom prst="rtTriangl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7" name="Freeform: Shape 37"/>
            <p:cNvSpPr/>
            <p:nvPr/>
          </p:nvSpPr>
          <p:spPr>
            <a:xfrm>
              <a:off x="5687068" y="1040866"/>
              <a:ext cx="3155006" cy="940334"/>
            </a:xfrm>
            <a:custGeom>
              <a:avLst/>
              <a:gdLst>
                <a:gd name="connsiteX0" fmla="*/ 0 w 3155006"/>
                <a:gd name="connsiteY0" fmla="*/ 0 h 1057275"/>
                <a:gd name="connsiteX1" fmla="*/ 3155006 w 3155006"/>
                <a:gd name="connsiteY1" fmla="*/ 0 h 1057275"/>
                <a:gd name="connsiteX2" fmla="*/ 3155006 w 3155006"/>
                <a:gd name="connsiteY2" fmla="*/ 1057275 h 1057275"/>
                <a:gd name="connsiteX3" fmla="*/ 912508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3155006" y="0"/>
                  </a:lnTo>
                  <a:lnTo>
                    <a:pt x="3155006" y="1057275"/>
                  </a:lnTo>
                  <a:lnTo>
                    <a:pt x="912508" y="10572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214282" y="4643446"/>
            <a:ext cx="3565822" cy="1785600"/>
            <a:chOff x="3295649" y="923925"/>
            <a:chExt cx="5546425" cy="1344822"/>
          </a:xfrm>
          <a:solidFill>
            <a:schemeClr val="accent1"/>
          </a:solidFill>
        </p:grpSpPr>
        <p:sp>
          <p:nvSpPr>
            <p:cNvPr id="80" name="Freeform: Shape 39"/>
            <p:cNvSpPr/>
            <p:nvPr/>
          </p:nvSpPr>
          <p:spPr>
            <a:xfrm>
              <a:off x="3295649" y="923925"/>
              <a:ext cx="3155006" cy="1057275"/>
            </a:xfrm>
            <a:custGeom>
              <a:avLst/>
              <a:gdLst>
                <a:gd name="connsiteX0" fmla="*/ 0 w 3155006"/>
                <a:gd name="connsiteY0" fmla="*/ 0 h 1057275"/>
                <a:gd name="connsiteX1" fmla="*/ 2242498 w 3155006"/>
                <a:gd name="connsiteY1" fmla="*/ 0 h 1057275"/>
                <a:gd name="connsiteX2" fmla="*/ 3155006 w 3155006"/>
                <a:gd name="connsiteY2" fmla="*/ 1057275 h 1057275"/>
                <a:gd name="connsiteX3" fmla="*/ 0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2242498" y="0"/>
                  </a:lnTo>
                  <a:lnTo>
                    <a:pt x="3155006" y="1057275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1" name="Right Triangle 40"/>
            <p:cNvSpPr/>
            <p:nvPr/>
          </p:nvSpPr>
          <p:spPr>
            <a:xfrm flipH="1" flipV="1">
              <a:off x="3295649" y="1981200"/>
              <a:ext cx="517225" cy="287547"/>
            </a:xfrm>
            <a:prstGeom prst="rtTriangle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2" name="Right Triangle 41"/>
            <p:cNvSpPr/>
            <p:nvPr/>
          </p:nvSpPr>
          <p:spPr>
            <a:xfrm flipV="1">
              <a:off x="8320866" y="1981199"/>
              <a:ext cx="521208" cy="287547"/>
            </a:xfrm>
            <a:prstGeom prst="rtTriangle">
              <a:avLst/>
            </a:prstGeo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3" name="Freeform: Shape 43"/>
            <p:cNvSpPr/>
            <p:nvPr/>
          </p:nvSpPr>
          <p:spPr>
            <a:xfrm>
              <a:off x="5687068" y="923925"/>
              <a:ext cx="3155006" cy="1057275"/>
            </a:xfrm>
            <a:custGeom>
              <a:avLst/>
              <a:gdLst>
                <a:gd name="connsiteX0" fmla="*/ 0 w 3155006"/>
                <a:gd name="connsiteY0" fmla="*/ 0 h 1057275"/>
                <a:gd name="connsiteX1" fmla="*/ 3155006 w 3155006"/>
                <a:gd name="connsiteY1" fmla="*/ 0 h 1057275"/>
                <a:gd name="connsiteX2" fmla="*/ 3155006 w 3155006"/>
                <a:gd name="connsiteY2" fmla="*/ 1057275 h 1057275"/>
                <a:gd name="connsiteX3" fmla="*/ 912508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3155006" y="0"/>
                  </a:lnTo>
                  <a:lnTo>
                    <a:pt x="3155006" y="1057275"/>
                  </a:lnTo>
                  <a:lnTo>
                    <a:pt x="912508" y="10572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2844" y="4429132"/>
            <a:ext cx="3564289" cy="75709"/>
            <a:chOff x="3298031" y="2536778"/>
            <a:chExt cx="5544043" cy="100584"/>
          </a:xfrm>
        </p:grpSpPr>
        <p:sp>
          <p:nvSpPr>
            <p:cNvPr id="74" name="Oval 50"/>
            <p:cNvSpPr/>
            <p:nvPr/>
          </p:nvSpPr>
          <p:spPr>
            <a:xfrm>
              <a:off x="3298031" y="2536778"/>
              <a:ext cx="315262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Oval 52"/>
            <p:cNvSpPr/>
            <p:nvPr/>
          </p:nvSpPr>
          <p:spPr>
            <a:xfrm>
              <a:off x="6591300" y="2536778"/>
              <a:ext cx="225077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" name="Group 60"/>
          <p:cNvGrpSpPr/>
          <p:nvPr/>
        </p:nvGrpSpPr>
        <p:grpSpPr>
          <a:xfrm>
            <a:off x="0" y="6643710"/>
            <a:ext cx="3564289" cy="75709"/>
            <a:chOff x="3298031" y="2536778"/>
            <a:chExt cx="5544043" cy="100584"/>
          </a:xfrm>
        </p:grpSpPr>
        <p:sp>
          <p:nvSpPr>
            <p:cNvPr id="70" name="Oval 63"/>
            <p:cNvSpPr/>
            <p:nvPr/>
          </p:nvSpPr>
          <p:spPr>
            <a:xfrm>
              <a:off x="3298031" y="2536778"/>
              <a:ext cx="315262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Oval 65"/>
            <p:cNvSpPr/>
            <p:nvPr/>
          </p:nvSpPr>
          <p:spPr>
            <a:xfrm>
              <a:off x="6591300" y="2536778"/>
              <a:ext cx="225077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285984" y="2714620"/>
            <a:ext cx="1376982" cy="90024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Развитие инвестиционной и инновационной деятельности в </a:t>
            </a:r>
            <a:r>
              <a:rPr lang="ru-RU" sz="1050" dirty="0" err="1" smtClean="0">
                <a:solidFill>
                  <a:schemeClr val="bg1"/>
                </a:solidFill>
              </a:rPr>
              <a:t>Сакмарском</a:t>
            </a:r>
            <a:r>
              <a:rPr lang="ru-RU" sz="1050" dirty="0" smtClean="0">
                <a:solidFill>
                  <a:schemeClr val="bg1"/>
                </a:solidFill>
              </a:rPr>
              <a:t> районе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14546" y="4857760"/>
            <a:ext cx="1376982" cy="415498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Развитие торговли в </a:t>
            </a:r>
            <a:r>
              <a:rPr lang="ru-RU" sz="1050" dirty="0" err="1" smtClean="0">
                <a:solidFill>
                  <a:schemeClr val="bg1"/>
                </a:solidFill>
              </a:rPr>
              <a:t>Сакмарском</a:t>
            </a:r>
            <a:r>
              <a:rPr lang="ru-RU" sz="1050" dirty="0" smtClean="0">
                <a:solidFill>
                  <a:schemeClr val="bg1"/>
                </a:solidFill>
              </a:rPr>
              <a:t> районе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5720" y="4786322"/>
            <a:ext cx="1632716" cy="106182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Развитие малого и среднего предпринимательства в 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муниципальном образовании Сакмарский район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5720" y="2714620"/>
            <a:ext cx="1643074" cy="106182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Повышение эффективности муниципального управления социально-экономическим развитием Сакмарского района</a:t>
            </a:r>
            <a:endParaRPr lang="en-US" sz="1050" b="1" dirty="0">
              <a:solidFill>
                <a:schemeClr val="bg1"/>
              </a:solidFill>
            </a:endParaRPr>
          </a:p>
        </p:txBody>
      </p:sp>
      <p:graphicFrame>
        <p:nvGraphicFramePr>
          <p:cNvPr id="88" name="Таблица 87"/>
          <p:cNvGraphicFramePr>
            <a:graphicFrameLocks noGrp="1"/>
          </p:cNvGraphicFramePr>
          <p:nvPr/>
        </p:nvGraphicFramePr>
        <p:xfrm>
          <a:off x="4071934" y="2786059"/>
          <a:ext cx="4857815" cy="362354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28925"/>
                <a:gridCol w="571504"/>
                <a:gridCol w="554068"/>
                <a:gridCol w="651659"/>
                <a:gridCol w="651659"/>
              </a:tblGrid>
              <a:tr h="4122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Показатель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 anchor="ctr"/>
                </a:tc>
              </a:tr>
              <a:tr h="762309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удовлетворенности граждан качеством предоставления государственных (муниципальных) услуг в МФЦ Сакмарского района (%)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94</a:t>
                      </a:r>
                      <a:endParaRPr lang="ru-RU" sz="1100" dirty="0"/>
                    </a:p>
                  </a:txBody>
                  <a:tcPr anchor="ctr"/>
                </a:tc>
              </a:tr>
              <a:tr h="622662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 инвестиций в основной капитал за счет всех источников финансирования (млн. руб.) –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134,8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129,1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60,3</a:t>
                      </a:r>
                      <a:endParaRPr lang="ru-RU" sz="1100" dirty="0"/>
                    </a:p>
                  </a:txBody>
                  <a:tcPr anchor="ctr"/>
                </a:tc>
              </a:tr>
              <a:tr h="1060097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Прирост  оборота продукции (услуг), производимой малыми (в том числе микро), средними предприятиями и индивидуальными предпринимателями (% к предыдущему году)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106,5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106,6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106,8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107,0</a:t>
                      </a:r>
                      <a:endParaRPr lang="ru-RU" sz="1100" dirty="0"/>
                    </a:p>
                  </a:txBody>
                  <a:tcPr anchor="ctr"/>
                </a:tc>
              </a:tr>
              <a:tr h="714572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Обеспеченность  населения района площадью торговых объектов (метров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 1000 жителей)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314,3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314,5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314,7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fld id="{7E7AFE42-F3D2-49AA-9046-4B948D314B18}" type="slidenum">
                        <a:rPr lang="ru-RU" sz="1100" smtClean="0"/>
                        <a:pPr algn="ctr"/>
                        <a:t>28</a:t>
                      </a:fld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5929322" y="2500306"/>
            <a:ext cx="1281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Индикаторы:</a:t>
            </a:r>
          </a:p>
        </p:txBody>
      </p:sp>
      <p:pic>
        <p:nvPicPr>
          <p:cNvPr id="32" name="Рисунок 31" descr="Рисунок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071546"/>
            <a:ext cx="3681680" cy="1438537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29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 flipV="1">
            <a:off x="357158" y="142852"/>
            <a:ext cx="8643998" cy="71438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«Развитие культуры Сакмарского района Оренбургской области"</a:t>
            </a:r>
          </a:p>
        </p:txBody>
      </p:sp>
      <p:pic>
        <p:nvPicPr>
          <p:cNvPr id="52" name="Рисунок 51" descr="b_neg_ekonomipng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559" y="928670"/>
            <a:ext cx="810005" cy="64294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00034" y="1142984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just"/>
            <a:endParaRPr lang="ru-RU" sz="1100" b="1" dirty="0" smtClean="0"/>
          </a:p>
          <a:p>
            <a:pPr indent="542925" algn="just"/>
            <a:r>
              <a:rPr lang="ru-RU" sz="1100" b="1" dirty="0" smtClean="0"/>
              <a:t>Создание благоприятных условий для устойчивого развития сферы культуры Сакмарского района</a:t>
            </a:r>
            <a:endParaRPr lang="ru-RU" sz="11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857620" y="928670"/>
            <a:ext cx="514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Объем финансового обеспечения в тыс. руб.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14414" y="2214554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Подпрограммы:</a:t>
            </a:r>
          </a:p>
        </p:txBody>
      </p:sp>
      <p:grpSp>
        <p:nvGrpSpPr>
          <p:cNvPr id="5" name="Group 33"/>
          <p:cNvGrpSpPr/>
          <p:nvPr/>
        </p:nvGrpSpPr>
        <p:grpSpPr>
          <a:xfrm>
            <a:off x="214282" y="2571744"/>
            <a:ext cx="3565822" cy="1785950"/>
            <a:chOff x="3295649" y="1040866"/>
            <a:chExt cx="5546425" cy="1227881"/>
          </a:xfrm>
          <a:solidFill>
            <a:schemeClr val="accent1"/>
          </a:solidFill>
        </p:grpSpPr>
        <p:sp>
          <p:nvSpPr>
            <p:cNvPr id="84" name="Freeform: Shape 34"/>
            <p:cNvSpPr/>
            <p:nvPr/>
          </p:nvSpPr>
          <p:spPr>
            <a:xfrm>
              <a:off x="3295649" y="1040866"/>
              <a:ext cx="3155006" cy="940334"/>
            </a:xfrm>
            <a:custGeom>
              <a:avLst/>
              <a:gdLst>
                <a:gd name="connsiteX0" fmla="*/ 0 w 3155006"/>
                <a:gd name="connsiteY0" fmla="*/ 0 h 1057275"/>
                <a:gd name="connsiteX1" fmla="*/ 2242498 w 3155006"/>
                <a:gd name="connsiteY1" fmla="*/ 0 h 1057275"/>
                <a:gd name="connsiteX2" fmla="*/ 3155006 w 3155006"/>
                <a:gd name="connsiteY2" fmla="*/ 1057275 h 1057275"/>
                <a:gd name="connsiteX3" fmla="*/ 0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2242498" y="0"/>
                  </a:lnTo>
                  <a:lnTo>
                    <a:pt x="3155006" y="1057275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5" name="Right Triangle 35"/>
            <p:cNvSpPr/>
            <p:nvPr/>
          </p:nvSpPr>
          <p:spPr>
            <a:xfrm flipH="1" flipV="1">
              <a:off x="3295649" y="1981200"/>
              <a:ext cx="517225" cy="287547"/>
            </a:xfrm>
            <a:prstGeom prst="rtTriangle">
              <a:avLst/>
            </a:prstGeom>
            <a:gradFill flip="none" rotWithShape="1">
              <a:gsLst>
                <a:gs pos="100000">
                  <a:srgbClr val="042432"/>
                </a:gs>
                <a:gs pos="0">
                  <a:schemeClr val="tx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6" name="Right Triangle 36"/>
            <p:cNvSpPr/>
            <p:nvPr/>
          </p:nvSpPr>
          <p:spPr>
            <a:xfrm flipV="1">
              <a:off x="8320866" y="1981199"/>
              <a:ext cx="521208" cy="287547"/>
            </a:xfrm>
            <a:prstGeom prst="rtTriangl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7" name="Freeform: Shape 37"/>
            <p:cNvSpPr/>
            <p:nvPr/>
          </p:nvSpPr>
          <p:spPr>
            <a:xfrm>
              <a:off x="5687068" y="1040866"/>
              <a:ext cx="3155006" cy="940334"/>
            </a:xfrm>
            <a:custGeom>
              <a:avLst/>
              <a:gdLst>
                <a:gd name="connsiteX0" fmla="*/ 0 w 3155006"/>
                <a:gd name="connsiteY0" fmla="*/ 0 h 1057275"/>
                <a:gd name="connsiteX1" fmla="*/ 3155006 w 3155006"/>
                <a:gd name="connsiteY1" fmla="*/ 0 h 1057275"/>
                <a:gd name="connsiteX2" fmla="*/ 3155006 w 3155006"/>
                <a:gd name="connsiteY2" fmla="*/ 1057275 h 1057275"/>
                <a:gd name="connsiteX3" fmla="*/ 912508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3155006" y="0"/>
                  </a:lnTo>
                  <a:lnTo>
                    <a:pt x="3155006" y="1057275"/>
                  </a:lnTo>
                  <a:lnTo>
                    <a:pt x="912508" y="10572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214282" y="4643446"/>
            <a:ext cx="2028368" cy="1785600"/>
            <a:chOff x="3295649" y="923925"/>
            <a:chExt cx="3155006" cy="1344822"/>
          </a:xfrm>
          <a:solidFill>
            <a:schemeClr val="accent1"/>
          </a:solidFill>
        </p:grpSpPr>
        <p:sp>
          <p:nvSpPr>
            <p:cNvPr id="80" name="Freeform: Shape 39"/>
            <p:cNvSpPr/>
            <p:nvPr/>
          </p:nvSpPr>
          <p:spPr>
            <a:xfrm>
              <a:off x="3295649" y="923925"/>
              <a:ext cx="3155006" cy="1057275"/>
            </a:xfrm>
            <a:custGeom>
              <a:avLst/>
              <a:gdLst>
                <a:gd name="connsiteX0" fmla="*/ 0 w 3155006"/>
                <a:gd name="connsiteY0" fmla="*/ 0 h 1057275"/>
                <a:gd name="connsiteX1" fmla="*/ 2242498 w 3155006"/>
                <a:gd name="connsiteY1" fmla="*/ 0 h 1057275"/>
                <a:gd name="connsiteX2" fmla="*/ 3155006 w 3155006"/>
                <a:gd name="connsiteY2" fmla="*/ 1057275 h 1057275"/>
                <a:gd name="connsiteX3" fmla="*/ 0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2242498" y="0"/>
                  </a:lnTo>
                  <a:lnTo>
                    <a:pt x="3155006" y="1057275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1" name="Right Triangle 40"/>
            <p:cNvSpPr/>
            <p:nvPr/>
          </p:nvSpPr>
          <p:spPr>
            <a:xfrm flipH="1" flipV="1">
              <a:off x="3295649" y="1981200"/>
              <a:ext cx="517225" cy="287547"/>
            </a:xfrm>
            <a:prstGeom prst="rtTriangle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2844" y="4429132"/>
            <a:ext cx="3564289" cy="75709"/>
            <a:chOff x="3298031" y="2536778"/>
            <a:chExt cx="5544043" cy="100584"/>
          </a:xfrm>
        </p:grpSpPr>
        <p:sp>
          <p:nvSpPr>
            <p:cNvPr id="74" name="Oval 50"/>
            <p:cNvSpPr/>
            <p:nvPr/>
          </p:nvSpPr>
          <p:spPr>
            <a:xfrm>
              <a:off x="3298031" y="2536778"/>
              <a:ext cx="315262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Oval 52"/>
            <p:cNvSpPr/>
            <p:nvPr/>
          </p:nvSpPr>
          <p:spPr>
            <a:xfrm>
              <a:off x="6591300" y="2536778"/>
              <a:ext cx="225077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" name="Group 60"/>
          <p:cNvGrpSpPr/>
          <p:nvPr/>
        </p:nvGrpSpPr>
        <p:grpSpPr>
          <a:xfrm>
            <a:off x="0" y="6643710"/>
            <a:ext cx="3564289" cy="75709"/>
            <a:chOff x="3298031" y="2536778"/>
            <a:chExt cx="5544043" cy="100584"/>
          </a:xfrm>
        </p:grpSpPr>
        <p:sp>
          <p:nvSpPr>
            <p:cNvPr id="70" name="Oval 63"/>
            <p:cNvSpPr/>
            <p:nvPr/>
          </p:nvSpPr>
          <p:spPr>
            <a:xfrm>
              <a:off x="3298031" y="2536778"/>
              <a:ext cx="315262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Oval 65"/>
            <p:cNvSpPr/>
            <p:nvPr/>
          </p:nvSpPr>
          <p:spPr>
            <a:xfrm>
              <a:off x="6591300" y="2536778"/>
              <a:ext cx="225077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285984" y="2714620"/>
            <a:ext cx="1376982" cy="90024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Сохранение и развитие библиотечной и </a:t>
            </a:r>
            <a:r>
              <a:rPr lang="ru-RU" sz="1050" dirty="0" err="1" smtClean="0">
                <a:solidFill>
                  <a:schemeClr val="bg1"/>
                </a:solidFill>
              </a:rPr>
              <a:t>культурно-досуговой</a:t>
            </a:r>
            <a:r>
              <a:rPr lang="ru-RU" sz="1050" dirty="0" smtClean="0">
                <a:solidFill>
                  <a:schemeClr val="bg1"/>
                </a:solidFill>
              </a:rPr>
              <a:t> деятельности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5720" y="4786322"/>
            <a:ext cx="1632716" cy="73866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Обеспечение деятельности учреждения культуры Сакмарского района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5720" y="2714620"/>
            <a:ext cx="1643074" cy="90024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Сохранение и развитие дополнительного образования в сфере культуры и искусства Сакмарского района</a:t>
            </a:r>
            <a:endParaRPr lang="en-US" sz="1050" b="1" dirty="0">
              <a:solidFill>
                <a:schemeClr val="bg1"/>
              </a:solidFill>
            </a:endParaRPr>
          </a:p>
        </p:txBody>
      </p:sp>
      <p:graphicFrame>
        <p:nvGraphicFramePr>
          <p:cNvPr id="88" name="Таблица 87"/>
          <p:cNvGraphicFramePr>
            <a:graphicFrameLocks noGrp="1"/>
          </p:cNvGraphicFramePr>
          <p:nvPr/>
        </p:nvGraphicFramePr>
        <p:xfrm>
          <a:off x="3857620" y="2857496"/>
          <a:ext cx="4857815" cy="378621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57487"/>
                <a:gridCol w="571504"/>
                <a:gridCol w="625506"/>
                <a:gridCol w="651659"/>
                <a:gridCol w="651659"/>
              </a:tblGrid>
              <a:tr h="26072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Показатель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 anchor="ctr"/>
                </a:tc>
              </a:tr>
              <a:tr h="817948">
                <a:tc>
                  <a:txBody>
                    <a:bodyPr/>
                    <a:lstStyle/>
                    <a:p>
                      <a:pPr algn="ctr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созданных (</a:t>
                      </a:r>
                      <a:r>
                        <a:rPr lang="ru-RU" sz="95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реконструриванных</a:t>
                      </a: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капитально отремонтированных объектов организации культуры, расположенных на территории Сакмарского района (нарастающим итогом)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2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2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2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2</a:t>
                      </a:r>
                      <a:endParaRPr lang="ru-RU" sz="950" dirty="0"/>
                    </a:p>
                  </a:txBody>
                  <a:tcPr anchor="ctr"/>
                </a:tc>
              </a:tr>
              <a:tr h="668108">
                <a:tc>
                  <a:txBody>
                    <a:bodyPr/>
                    <a:lstStyle/>
                    <a:p>
                      <a:pPr algn="ctr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организаций культуры,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расположенных на территории Сакмарского района, получивших современное оборудование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5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5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5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5</a:t>
                      </a:r>
                      <a:endParaRPr lang="ru-RU" sz="950" dirty="0"/>
                    </a:p>
                  </a:txBody>
                  <a:tcPr anchor="ctr"/>
                </a:tc>
              </a:tr>
              <a:tr h="432795">
                <a:tc>
                  <a:txBody>
                    <a:bodyPr/>
                    <a:lstStyle/>
                    <a:p>
                      <a:pPr algn="ctr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объектов культуры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34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34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34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34</a:t>
                      </a:r>
                      <a:endParaRPr lang="ru-RU" sz="950" dirty="0"/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Посещаемость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культурных мероприятий учреждений культуры (чел.)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301800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331900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357400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432600</a:t>
                      </a:r>
                      <a:endParaRPr lang="ru-RU" sz="950" dirty="0"/>
                    </a:p>
                  </a:txBody>
                  <a:tcPr anchor="ctr"/>
                </a:tc>
              </a:tr>
              <a:tr h="724515">
                <a:tc>
                  <a:txBody>
                    <a:bodyPr/>
                    <a:lstStyle/>
                    <a:p>
                      <a:pPr algn="ctr"/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Степень использования бюджетных средств</a:t>
                      </a:r>
                      <a:endParaRPr lang="ru-RU" sz="9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100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100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100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100</a:t>
                      </a:r>
                      <a:endParaRPr lang="ru-RU" sz="95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6000760" y="2571744"/>
            <a:ext cx="1281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Индикаторы:</a:t>
            </a:r>
          </a:p>
        </p:txBody>
      </p:sp>
      <p:pic>
        <p:nvPicPr>
          <p:cNvPr id="29" name="Рисунок 28" descr="Рисунок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071546"/>
            <a:ext cx="3681680" cy="1438537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0" descr="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636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143240" y="857232"/>
            <a:ext cx="2838450" cy="1773237"/>
            <a:chOff x="2259" y="1630"/>
            <a:chExt cx="1710" cy="1117"/>
          </a:xfrm>
        </p:grpSpPr>
        <p:sp>
          <p:nvSpPr>
            <p:cNvPr id="6" name="Загнутый угол 6"/>
            <p:cNvSpPr/>
            <p:nvPr/>
          </p:nvSpPr>
          <p:spPr bwMode="auto">
            <a:xfrm>
              <a:off x="2259" y="1630"/>
              <a:ext cx="1704" cy="555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400" i="1" u="sng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ПРОФИЦИТ БЮДЖЕТА </a:t>
              </a:r>
              <a:r>
                <a:rPr lang="ru-RU" altLang="ru-RU" sz="1400" dirty="0" smtClean="0"/>
                <a:t>– </a:t>
              </a:r>
              <a:r>
                <a:rPr lang="ru-RU" altLang="ru-RU" sz="1400" i="1" dirty="0" smtClean="0"/>
                <a:t>превышение  доходов бюджета над расходами</a:t>
              </a:r>
            </a:p>
          </p:txBody>
        </p:sp>
        <p:pic>
          <p:nvPicPr>
            <p:cNvPr id="7" name="Picture 35" descr="12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91" y="2250"/>
              <a:ext cx="1678" cy="49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pic>
        <p:nvPicPr>
          <p:cNvPr id="10" name="Picture 39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000636"/>
            <a:ext cx="15843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нутый угол 10"/>
          <p:cNvSpPr/>
          <p:nvPr/>
        </p:nvSpPr>
        <p:spPr bwMode="auto">
          <a:xfrm>
            <a:off x="448166" y="4889634"/>
            <a:ext cx="6715172" cy="1046827"/>
          </a:xfrm>
          <a:prstGeom prst="foldedCorner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900" i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altLang="ru-RU" sz="1400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ИСТОЧНИКИ ФИНАНСИРОВАНИЯ ДЕФИЦИТА БЮДЖЕТА – </a:t>
            </a:r>
            <a:r>
              <a:rPr lang="ru-RU" altLang="ru-RU" sz="1400" i="1" dirty="0" smtClean="0"/>
              <a:t>средства привлекаемые в бюджет для покрытия дефицита бюджета(кредиты банков, кредиты от  других уровней бюджета, иные источники)</a:t>
            </a:r>
          </a:p>
        </p:txBody>
      </p:sp>
      <p:sp>
        <p:nvSpPr>
          <p:cNvPr id="12" name="Загнутый угол 6"/>
          <p:cNvSpPr/>
          <p:nvPr/>
        </p:nvSpPr>
        <p:spPr bwMode="auto">
          <a:xfrm>
            <a:off x="1000100" y="5976461"/>
            <a:ext cx="7272807" cy="881539"/>
          </a:xfrm>
          <a:prstGeom prst="foldedCorner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МУНИЦИПАЛЬНЫЙ  ДОЛГ</a:t>
            </a:r>
            <a:r>
              <a:rPr lang="ru-RU" altLang="ru-RU" sz="1400" dirty="0" smtClean="0"/>
              <a:t>–  задолженность муниципального образования  по непогашенным   долговым </a:t>
            </a:r>
            <a:r>
              <a:rPr lang="ru-RU" sz="1400" i="1" dirty="0" smtClean="0"/>
              <a:t>обязательствам и невыплаченным по ним процентам в   валюте  Российской Федерацией</a:t>
            </a:r>
            <a:endParaRPr lang="ru-RU" altLang="ru-RU" sz="1400" i="1" dirty="0" smtClean="0"/>
          </a:p>
        </p:txBody>
      </p:sp>
      <p:sp>
        <p:nvSpPr>
          <p:cNvPr id="13" name="Загнутый угол 6"/>
          <p:cNvSpPr/>
          <p:nvPr/>
        </p:nvSpPr>
        <p:spPr bwMode="auto">
          <a:xfrm>
            <a:off x="642910" y="1285860"/>
            <a:ext cx="2386824" cy="881539"/>
          </a:xfrm>
          <a:prstGeom prst="foldedCorner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CC"/>
              </a:buClr>
              <a:buSzPct val="200000"/>
              <a:buFont typeface="Wingdings" pitchFamily="2" charset="2"/>
              <a:buNone/>
              <a:defRPr/>
            </a:pPr>
            <a:r>
              <a:rPr lang="ru-RU" altLang="ru-RU" sz="1400" i="1" u="sng" dirty="0" smtClean="0"/>
              <a:t>БЮДЖЕТ</a:t>
            </a:r>
            <a:r>
              <a:rPr lang="ru-RU" altLang="ru-RU" sz="1400" dirty="0" smtClean="0"/>
              <a:t>  - </a:t>
            </a:r>
            <a:r>
              <a:rPr lang="ru-RU" altLang="ru-RU" sz="1400" i="1" dirty="0" smtClean="0"/>
              <a:t>это план доходов и расходов на определенный период</a:t>
            </a:r>
          </a:p>
        </p:txBody>
      </p: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3143240" y="857232"/>
            <a:ext cx="2838450" cy="1773237"/>
            <a:chOff x="2259" y="1630"/>
            <a:chExt cx="1710" cy="1117"/>
          </a:xfrm>
        </p:grpSpPr>
        <p:sp>
          <p:nvSpPr>
            <p:cNvPr id="15" name="Загнутый угол 6"/>
            <p:cNvSpPr/>
            <p:nvPr/>
          </p:nvSpPr>
          <p:spPr bwMode="auto">
            <a:xfrm>
              <a:off x="2259" y="1630"/>
              <a:ext cx="1704" cy="555"/>
            </a:xfrm>
            <a:prstGeom prst="foldedCorner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400" i="1" u="sng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ПРОФИЦИТ БЮДЖЕТА </a:t>
              </a:r>
              <a:r>
                <a:rPr lang="ru-RU" altLang="ru-RU" sz="1400" dirty="0" smtClean="0"/>
                <a:t>– </a:t>
              </a:r>
              <a:r>
                <a:rPr lang="ru-RU" altLang="ru-RU" sz="1400" i="1" dirty="0" smtClean="0"/>
                <a:t>превышение  доходов бюджета над расходами</a:t>
              </a:r>
            </a:p>
          </p:txBody>
        </p:sp>
        <p:pic>
          <p:nvPicPr>
            <p:cNvPr id="16" name="Picture 35" descr="12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91" y="2250"/>
              <a:ext cx="1678" cy="497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6072198" y="857233"/>
            <a:ext cx="2858307" cy="1785938"/>
            <a:chOff x="4017" y="1621"/>
            <a:chExt cx="1722" cy="1125"/>
          </a:xfrm>
        </p:grpSpPr>
        <p:sp>
          <p:nvSpPr>
            <p:cNvPr id="18" name="Загнутый угол 6"/>
            <p:cNvSpPr/>
            <p:nvPr/>
          </p:nvSpPr>
          <p:spPr bwMode="auto">
            <a:xfrm>
              <a:off x="4017" y="1621"/>
              <a:ext cx="1697" cy="555"/>
            </a:xfrm>
            <a:prstGeom prst="foldedCorner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400" i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ДЕФИЦИТ БЮДЖЕТА</a:t>
              </a:r>
              <a:r>
                <a:rPr lang="ru-RU" altLang="ru-RU" sz="1400" dirty="0" smtClean="0">
                  <a:solidFill>
                    <a:srgbClr val="FF0000"/>
                  </a:solidFill>
                </a:rPr>
                <a:t> </a:t>
              </a:r>
              <a:r>
                <a:rPr lang="ru-RU" altLang="ru-RU" sz="1400" dirty="0" smtClean="0"/>
                <a:t>-  </a:t>
              </a:r>
              <a:r>
                <a:rPr lang="ru-RU" altLang="ru-RU" sz="1400" i="1" dirty="0" smtClean="0"/>
                <a:t>превышение расходов бюджета над доходами</a:t>
              </a:r>
            </a:p>
          </p:txBody>
        </p:sp>
        <p:pic>
          <p:nvPicPr>
            <p:cNvPr id="19" name="Picture 38" descr="21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59" y="2251"/>
              <a:ext cx="1680" cy="495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1" name="Загнутый угол 6"/>
          <p:cNvSpPr/>
          <p:nvPr/>
        </p:nvSpPr>
        <p:spPr bwMode="auto">
          <a:xfrm>
            <a:off x="571472" y="2500306"/>
            <a:ext cx="2386824" cy="881539"/>
          </a:xfrm>
          <a:prstGeom prst="foldedCorner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ДОХОДЫ БЮДЖЕТА</a:t>
            </a:r>
            <a:r>
              <a:rPr lang="ru-RU" altLang="ru-RU" sz="1400" dirty="0" smtClean="0">
                <a:solidFill>
                  <a:srgbClr val="7030A0"/>
                </a:solidFill>
              </a:rPr>
              <a:t> </a:t>
            </a:r>
            <a:r>
              <a:rPr lang="ru-RU" altLang="ru-RU" sz="1400" dirty="0" smtClean="0"/>
              <a:t>– </a:t>
            </a:r>
            <a:r>
              <a:rPr lang="ru-RU" altLang="ru-RU" sz="1400" i="1" dirty="0" smtClean="0"/>
              <a:t>поступающие в бюджет денежные средства</a:t>
            </a:r>
          </a:p>
        </p:txBody>
      </p:sp>
      <p:sp>
        <p:nvSpPr>
          <p:cNvPr id="22" name="Загнутый угол 6"/>
          <p:cNvSpPr/>
          <p:nvPr/>
        </p:nvSpPr>
        <p:spPr bwMode="auto">
          <a:xfrm>
            <a:off x="571472" y="3714752"/>
            <a:ext cx="2385475" cy="1138654"/>
          </a:xfrm>
          <a:prstGeom prst="foldedCorner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1400" dirty="0" smtClean="0"/>
              <a:t>– </a:t>
            </a:r>
            <a:r>
              <a:rPr lang="ru-RU" altLang="ru-RU" sz="1400" i="1" dirty="0" smtClean="0"/>
              <a:t>выплачиваемые из бюджета денежные средства</a:t>
            </a:r>
          </a:p>
        </p:txBody>
      </p:sp>
      <p:sp>
        <p:nvSpPr>
          <p:cNvPr id="23" name="Загнутый угол 6"/>
          <p:cNvSpPr/>
          <p:nvPr/>
        </p:nvSpPr>
        <p:spPr bwMode="auto">
          <a:xfrm>
            <a:off x="3143240" y="2786058"/>
            <a:ext cx="5753204" cy="661154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ДОТАЦИИ</a:t>
            </a:r>
            <a:r>
              <a:rPr lang="ru-RU" altLang="ru-RU" sz="1000" i="1" dirty="0" smtClean="0"/>
              <a:t> – средства, предоставляемые одним бюджетом бюджетной системы РФ другому бюджету на безвозмездной и безвозвратной основе  без указаний конкретных целей использования</a:t>
            </a:r>
          </a:p>
        </p:txBody>
      </p:sp>
      <p:sp>
        <p:nvSpPr>
          <p:cNvPr id="24" name="Загнутый угол 6"/>
          <p:cNvSpPr/>
          <p:nvPr/>
        </p:nvSpPr>
        <p:spPr bwMode="auto">
          <a:xfrm>
            <a:off x="3143240" y="3500438"/>
            <a:ext cx="5753204" cy="661154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СУБВЕНЦИИ</a:t>
            </a:r>
            <a:r>
              <a:rPr lang="ru-RU" altLang="ru-RU" sz="1000" i="1" dirty="0" smtClean="0"/>
              <a:t> - средства, предоставляемые одним бюджетом бюджетной системы РФ другому бюджету на безвозмездной и безвозвратной основе  на финансирование делегированных другим публично-правовым образованиям полномочий</a:t>
            </a:r>
          </a:p>
        </p:txBody>
      </p:sp>
      <p:sp>
        <p:nvSpPr>
          <p:cNvPr id="25" name="Загнутый угол 6"/>
          <p:cNvSpPr/>
          <p:nvPr/>
        </p:nvSpPr>
        <p:spPr bwMode="auto">
          <a:xfrm>
            <a:off x="3143240" y="4214818"/>
            <a:ext cx="5753204" cy="661154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СУБСИДИИ</a:t>
            </a:r>
            <a:r>
              <a:rPr lang="ru-RU" altLang="ru-RU" sz="1000" i="1" dirty="0" smtClean="0"/>
              <a:t> - средства, предоставляемые одним бюджетом бюджетной системы РФ другому бюджету на безвозмездной и безвозвратной основе  на условиях долевого </a:t>
            </a:r>
            <a:r>
              <a:rPr lang="ru-RU" altLang="ru-RU" sz="1000" i="1" dirty="0" err="1" smtClean="0"/>
              <a:t>софинансирования</a:t>
            </a:r>
            <a:r>
              <a:rPr lang="ru-RU" altLang="ru-RU" sz="1000" i="1" dirty="0" smtClean="0"/>
              <a:t> расходов других бюджетов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14480" y="214290"/>
            <a:ext cx="51539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понятия и термины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3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30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 flipV="1">
            <a:off x="357158" y="142852"/>
            <a:ext cx="8643998" cy="71438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«Молодежь Сакмарского района Оренбургской области"</a:t>
            </a:r>
          </a:p>
        </p:txBody>
      </p:sp>
      <p:pic>
        <p:nvPicPr>
          <p:cNvPr id="52" name="Рисунок 51" descr="b_neg_ekonomipng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641" y="928670"/>
            <a:ext cx="858525" cy="57150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00034" y="1142984"/>
            <a:ext cx="3643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just"/>
            <a:endParaRPr lang="ru-RU" sz="1100" b="1" dirty="0" smtClean="0"/>
          </a:p>
          <a:p>
            <a:pPr indent="542925" algn="just"/>
            <a:r>
              <a:rPr lang="ru-RU" sz="1100" b="1" dirty="0" smtClean="0"/>
              <a:t>Улучшение качества жизни молодых людей, повышение их творческого потенциала и гражданской активности посредством предоставления молодому поколению ресурсов и возможностей доя саморазвития</a:t>
            </a:r>
            <a:endParaRPr lang="ru-RU" sz="11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857620" y="928670"/>
            <a:ext cx="514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Объем финансового обеспечения в тыс. руб.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85984" y="2714620"/>
            <a:ext cx="1376982" cy="106182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Интеграция молодежи в информационное общество путем развития информационного пространства для молодежи и о молодежи Сакмарского района</a:t>
            </a:r>
            <a:endParaRPr lang="en-US" sz="900" b="1" dirty="0">
              <a:solidFill>
                <a:schemeClr val="bg1"/>
              </a:solidFill>
            </a:endParaRPr>
          </a:p>
        </p:txBody>
      </p:sp>
      <p:graphicFrame>
        <p:nvGraphicFramePr>
          <p:cNvPr id="88" name="Таблица 87"/>
          <p:cNvGraphicFramePr>
            <a:graphicFrameLocks noGrp="1"/>
          </p:cNvGraphicFramePr>
          <p:nvPr/>
        </p:nvGraphicFramePr>
        <p:xfrm>
          <a:off x="714347" y="2928934"/>
          <a:ext cx="7358115" cy="37079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79083"/>
                <a:gridCol w="865655"/>
                <a:gridCol w="839245"/>
                <a:gridCol w="987066"/>
                <a:gridCol w="987066"/>
              </a:tblGrid>
              <a:tr h="4225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Показатель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 anchor="ctr"/>
                </a:tc>
              </a:tr>
              <a:tr h="700926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молодых граждан, охваченных мероприятиями по развитию гражданственности и патриотизма молодежи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4500</a:t>
                      </a:r>
                      <a:endParaRPr lang="ru-RU" sz="1100" dirty="0"/>
                    </a:p>
                  </a:txBody>
                  <a:tcPr anchor="ctr"/>
                </a:tc>
              </a:tr>
              <a:tr h="572524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посвященных памятным и знаменательным датам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anchor="ctr"/>
                </a:tc>
              </a:tr>
              <a:tr h="700926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молодежи, охваченной мероприятиями по поддержке и развитию добровольчества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1800</a:t>
                      </a:r>
                      <a:endParaRPr lang="ru-RU" sz="1100" dirty="0"/>
                    </a:p>
                  </a:txBody>
                  <a:tcPr anchor="ctr"/>
                </a:tc>
              </a:tr>
              <a:tr h="700926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творческих культурно-массовых молодежных мероприятий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</a:t>
                      </a:r>
                      <a:endParaRPr lang="ru-RU" sz="1100" dirty="0"/>
                    </a:p>
                  </a:txBody>
                  <a:tcPr anchor="ctr"/>
                </a:tc>
              </a:tr>
              <a:tr h="610133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направленных на пропаганду здорового образа жизни и профилактику асоциальных явлений в молодежной среде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3428992" y="2571744"/>
            <a:ext cx="1281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Индикаторы:</a:t>
            </a:r>
          </a:p>
        </p:txBody>
      </p:sp>
      <p:pic>
        <p:nvPicPr>
          <p:cNvPr id="12" name="Рисунок 11" descr="Рисунок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000108"/>
            <a:ext cx="3681680" cy="1438537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31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 flipV="1">
            <a:off x="357158" y="142852"/>
            <a:ext cx="8643998" cy="71438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«Развитие физической культуры, спорта туризма в </a:t>
            </a:r>
            <a:r>
              <a:rPr lang="ru-RU" altLang="ru-RU" sz="2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Сакмарском</a:t>
            </a:r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районе Оренбургской области"</a:t>
            </a:r>
          </a:p>
        </p:txBody>
      </p:sp>
      <p:pic>
        <p:nvPicPr>
          <p:cNvPr id="52" name="Рисунок 51" descr="b_neg_ekonomipng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38381" cy="64294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00034" y="1428736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just"/>
            <a:endParaRPr lang="ru-RU" sz="1100" b="1" dirty="0" smtClean="0"/>
          </a:p>
          <a:p>
            <a:pPr indent="542925" algn="just"/>
            <a:r>
              <a:rPr lang="ru-RU" sz="1100" b="1" dirty="0" smtClean="0"/>
              <a:t>Увеличение числа жителей района, занимающихся физической культурой, спортом и туризмом</a:t>
            </a:r>
            <a:endParaRPr lang="ru-RU" sz="11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000464" y="1357298"/>
            <a:ext cx="514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Объем финансового обеспечения в тыс. руб.</a:t>
            </a:r>
          </a:p>
        </p:txBody>
      </p:sp>
      <p:graphicFrame>
        <p:nvGraphicFramePr>
          <p:cNvPr id="88" name="Таблица 87"/>
          <p:cNvGraphicFramePr>
            <a:graphicFrameLocks noGrp="1"/>
          </p:cNvGraphicFramePr>
          <p:nvPr/>
        </p:nvGraphicFramePr>
        <p:xfrm>
          <a:off x="571472" y="3143248"/>
          <a:ext cx="7858178" cy="327671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29117"/>
                <a:gridCol w="924486"/>
                <a:gridCol w="896281"/>
                <a:gridCol w="1054147"/>
                <a:gridCol w="1054147"/>
              </a:tblGrid>
              <a:tr h="26072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Показатель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 anchor="ctr"/>
                </a:tc>
              </a:tr>
              <a:tr h="8179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Доля населения муниципального образования, систематически занимающихся физической культурой и спортом, в общей численности населения в возрасте от 3</a:t>
                      </a:r>
                      <a:r>
                        <a:rPr lang="ru-RU" sz="1100" baseline="0" dirty="0" smtClean="0"/>
                        <a:t> до 79 лет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51,9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53,9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59,5</a:t>
                      </a:r>
                      <a:endParaRPr lang="ru-RU" sz="1100" dirty="0"/>
                    </a:p>
                  </a:txBody>
                  <a:tcPr anchor="ctr"/>
                </a:tc>
              </a:tr>
              <a:tr h="6681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Уровень обеспеченности граждан спортивными</a:t>
                      </a:r>
                      <a:r>
                        <a:rPr lang="ru-RU" sz="1100" baseline="0" dirty="0" smtClean="0"/>
                        <a:t> сооружениями исходя из единовременной пропускной способности объектов  спорта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97,1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97,4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97,5</a:t>
                      </a:r>
                      <a:endParaRPr lang="ru-RU" sz="1100" dirty="0"/>
                    </a:p>
                  </a:txBody>
                  <a:tcPr anchor="ctr"/>
                </a:tc>
              </a:tr>
              <a:tr h="8179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Доля жителей района занимающихся</a:t>
                      </a:r>
                      <a:r>
                        <a:rPr lang="ru-RU" sz="1100" baseline="0" dirty="0" smtClean="0"/>
                        <a:t> туризмом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10,5</a:t>
                      </a:r>
                      <a:endParaRPr lang="ru-RU" sz="1100" dirty="0"/>
                    </a:p>
                  </a:txBody>
                  <a:tcPr anchor="ctr"/>
                </a:tc>
              </a:tr>
              <a:tr h="71199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Доля жителей района, имеющих возможность заниматься на площадке</a:t>
                      </a:r>
                      <a:r>
                        <a:rPr lang="ru-RU" sz="1100" baseline="0" dirty="0" smtClean="0"/>
                        <a:t> ГТО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3786182" y="2714620"/>
            <a:ext cx="1281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Индикаторы:</a:t>
            </a:r>
          </a:p>
        </p:txBody>
      </p:sp>
      <p:pic>
        <p:nvPicPr>
          <p:cNvPr id="11" name="Рисунок 10" descr="Рисунок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285860"/>
            <a:ext cx="3681680" cy="1438537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32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 flipV="1">
            <a:off x="357158" y="142852"/>
            <a:ext cx="8643998" cy="71438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«Стимулирование развития жилищного строительства в </a:t>
            </a:r>
            <a:r>
              <a:rPr lang="ru-RU" altLang="ru-RU" sz="2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Сакмарском</a:t>
            </a:r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районе Оренбургской области"</a:t>
            </a:r>
          </a:p>
        </p:txBody>
      </p:sp>
      <p:pic>
        <p:nvPicPr>
          <p:cNvPr id="52" name="Рисунок 51" descr="b_neg_ekonomipng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620248" cy="46518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00034" y="1428736"/>
            <a:ext cx="3429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just"/>
            <a:endParaRPr lang="ru-RU" sz="1100" b="1" dirty="0" smtClean="0"/>
          </a:p>
          <a:p>
            <a:pPr indent="542925" algn="just"/>
            <a:r>
              <a:rPr lang="ru-RU" sz="1100" b="1" dirty="0" smtClean="0"/>
              <a:t>Повышение доступности и комфортности жилья, качества жилищного обеспечения населения</a:t>
            </a:r>
            <a:endParaRPr lang="ru-RU" sz="11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000464" y="1428736"/>
            <a:ext cx="514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Объем финансового обеспечения в тыс. руб.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14414" y="2214554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Подпрограммы:</a:t>
            </a:r>
          </a:p>
        </p:txBody>
      </p:sp>
      <p:grpSp>
        <p:nvGrpSpPr>
          <p:cNvPr id="5" name="Group 33"/>
          <p:cNvGrpSpPr/>
          <p:nvPr/>
        </p:nvGrpSpPr>
        <p:grpSpPr>
          <a:xfrm>
            <a:off x="233332" y="2552694"/>
            <a:ext cx="3565822" cy="1733562"/>
            <a:chOff x="3295649" y="1040866"/>
            <a:chExt cx="5546425" cy="1227881"/>
          </a:xfrm>
          <a:solidFill>
            <a:schemeClr val="accent1"/>
          </a:solidFill>
        </p:grpSpPr>
        <p:sp>
          <p:nvSpPr>
            <p:cNvPr id="84" name="Freeform: Shape 34"/>
            <p:cNvSpPr/>
            <p:nvPr/>
          </p:nvSpPr>
          <p:spPr>
            <a:xfrm>
              <a:off x="3295649" y="1040866"/>
              <a:ext cx="3155006" cy="940334"/>
            </a:xfrm>
            <a:custGeom>
              <a:avLst/>
              <a:gdLst>
                <a:gd name="connsiteX0" fmla="*/ 0 w 3155006"/>
                <a:gd name="connsiteY0" fmla="*/ 0 h 1057275"/>
                <a:gd name="connsiteX1" fmla="*/ 2242498 w 3155006"/>
                <a:gd name="connsiteY1" fmla="*/ 0 h 1057275"/>
                <a:gd name="connsiteX2" fmla="*/ 3155006 w 3155006"/>
                <a:gd name="connsiteY2" fmla="*/ 1057275 h 1057275"/>
                <a:gd name="connsiteX3" fmla="*/ 0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2242498" y="0"/>
                  </a:lnTo>
                  <a:lnTo>
                    <a:pt x="3155006" y="1057275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5" name="Right Triangle 35"/>
            <p:cNvSpPr/>
            <p:nvPr/>
          </p:nvSpPr>
          <p:spPr>
            <a:xfrm flipH="1" flipV="1">
              <a:off x="3295649" y="1981200"/>
              <a:ext cx="517225" cy="287547"/>
            </a:xfrm>
            <a:prstGeom prst="rtTriangle">
              <a:avLst/>
            </a:prstGeom>
            <a:gradFill flip="none" rotWithShape="1">
              <a:gsLst>
                <a:gs pos="100000">
                  <a:srgbClr val="042432"/>
                </a:gs>
                <a:gs pos="0">
                  <a:schemeClr val="tx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6" name="Right Triangle 36"/>
            <p:cNvSpPr/>
            <p:nvPr/>
          </p:nvSpPr>
          <p:spPr>
            <a:xfrm flipV="1">
              <a:off x="8320866" y="1981199"/>
              <a:ext cx="521208" cy="287547"/>
            </a:xfrm>
            <a:prstGeom prst="rtTriangl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7" name="Freeform: Shape 37"/>
            <p:cNvSpPr/>
            <p:nvPr/>
          </p:nvSpPr>
          <p:spPr>
            <a:xfrm>
              <a:off x="5687068" y="1040866"/>
              <a:ext cx="3155006" cy="940334"/>
            </a:xfrm>
            <a:custGeom>
              <a:avLst/>
              <a:gdLst>
                <a:gd name="connsiteX0" fmla="*/ 0 w 3155006"/>
                <a:gd name="connsiteY0" fmla="*/ 0 h 1057275"/>
                <a:gd name="connsiteX1" fmla="*/ 3155006 w 3155006"/>
                <a:gd name="connsiteY1" fmla="*/ 0 h 1057275"/>
                <a:gd name="connsiteX2" fmla="*/ 3155006 w 3155006"/>
                <a:gd name="connsiteY2" fmla="*/ 1057275 h 1057275"/>
                <a:gd name="connsiteX3" fmla="*/ 912508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3155006" y="0"/>
                  </a:lnTo>
                  <a:lnTo>
                    <a:pt x="3155006" y="1057275"/>
                  </a:lnTo>
                  <a:lnTo>
                    <a:pt x="912508" y="10572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285720" y="4643446"/>
            <a:ext cx="3565822" cy="1757371"/>
            <a:chOff x="3295649" y="923925"/>
            <a:chExt cx="5546425" cy="1344822"/>
          </a:xfrm>
          <a:solidFill>
            <a:schemeClr val="accent1"/>
          </a:solidFill>
        </p:grpSpPr>
        <p:sp>
          <p:nvSpPr>
            <p:cNvPr id="80" name="Freeform: Shape 39"/>
            <p:cNvSpPr/>
            <p:nvPr/>
          </p:nvSpPr>
          <p:spPr>
            <a:xfrm>
              <a:off x="3295649" y="923925"/>
              <a:ext cx="3155006" cy="1057275"/>
            </a:xfrm>
            <a:custGeom>
              <a:avLst/>
              <a:gdLst>
                <a:gd name="connsiteX0" fmla="*/ 0 w 3155006"/>
                <a:gd name="connsiteY0" fmla="*/ 0 h 1057275"/>
                <a:gd name="connsiteX1" fmla="*/ 2242498 w 3155006"/>
                <a:gd name="connsiteY1" fmla="*/ 0 h 1057275"/>
                <a:gd name="connsiteX2" fmla="*/ 3155006 w 3155006"/>
                <a:gd name="connsiteY2" fmla="*/ 1057275 h 1057275"/>
                <a:gd name="connsiteX3" fmla="*/ 0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2242498" y="0"/>
                  </a:lnTo>
                  <a:lnTo>
                    <a:pt x="3155006" y="1057275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1" name="Right Triangle 40"/>
            <p:cNvSpPr/>
            <p:nvPr/>
          </p:nvSpPr>
          <p:spPr>
            <a:xfrm flipH="1" flipV="1">
              <a:off x="3295649" y="1981200"/>
              <a:ext cx="517225" cy="287547"/>
            </a:xfrm>
            <a:prstGeom prst="rtTriangle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2" name="Right Triangle 41"/>
            <p:cNvSpPr/>
            <p:nvPr/>
          </p:nvSpPr>
          <p:spPr>
            <a:xfrm flipV="1">
              <a:off x="8320866" y="1981199"/>
              <a:ext cx="521208" cy="287547"/>
            </a:xfrm>
            <a:prstGeom prst="rtTriangle">
              <a:avLst/>
            </a:prstGeo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3" name="Freeform: Shape 43"/>
            <p:cNvSpPr/>
            <p:nvPr/>
          </p:nvSpPr>
          <p:spPr>
            <a:xfrm>
              <a:off x="5687068" y="923925"/>
              <a:ext cx="3155006" cy="1057276"/>
            </a:xfrm>
            <a:custGeom>
              <a:avLst/>
              <a:gdLst>
                <a:gd name="connsiteX0" fmla="*/ 0 w 3155006"/>
                <a:gd name="connsiteY0" fmla="*/ 0 h 1057275"/>
                <a:gd name="connsiteX1" fmla="*/ 3155006 w 3155006"/>
                <a:gd name="connsiteY1" fmla="*/ 0 h 1057275"/>
                <a:gd name="connsiteX2" fmla="*/ 3155006 w 3155006"/>
                <a:gd name="connsiteY2" fmla="*/ 1057275 h 1057275"/>
                <a:gd name="connsiteX3" fmla="*/ 912508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3155006" y="0"/>
                  </a:lnTo>
                  <a:lnTo>
                    <a:pt x="3155006" y="1057275"/>
                  </a:lnTo>
                  <a:lnTo>
                    <a:pt x="912508" y="10572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2844" y="4357694"/>
            <a:ext cx="3564289" cy="75709"/>
            <a:chOff x="3298031" y="2536778"/>
            <a:chExt cx="5544043" cy="100584"/>
          </a:xfrm>
        </p:grpSpPr>
        <p:sp>
          <p:nvSpPr>
            <p:cNvPr id="74" name="Oval 50"/>
            <p:cNvSpPr/>
            <p:nvPr/>
          </p:nvSpPr>
          <p:spPr>
            <a:xfrm>
              <a:off x="3298031" y="2536778"/>
              <a:ext cx="315262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Oval 52"/>
            <p:cNvSpPr/>
            <p:nvPr/>
          </p:nvSpPr>
          <p:spPr>
            <a:xfrm>
              <a:off x="6591300" y="2536778"/>
              <a:ext cx="225077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" name="Group 60"/>
          <p:cNvGrpSpPr/>
          <p:nvPr/>
        </p:nvGrpSpPr>
        <p:grpSpPr>
          <a:xfrm>
            <a:off x="214282" y="6429396"/>
            <a:ext cx="3564289" cy="75709"/>
            <a:chOff x="3298031" y="2536778"/>
            <a:chExt cx="5544043" cy="100584"/>
          </a:xfrm>
        </p:grpSpPr>
        <p:sp>
          <p:nvSpPr>
            <p:cNvPr id="70" name="Oval 63"/>
            <p:cNvSpPr/>
            <p:nvPr/>
          </p:nvSpPr>
          <p:spPr>
            <a:xfrm>
              <a:off x="3298031" y="2536778"/>
              <a:ext cx="315262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Oval 65"/>
            <p:cNvSpPr/>
            <p:nvPr/>
          </p:nvSpPr>
          <p:spPr>
            <a:xfrm>
              <a:off x="6591300" y="2536778"/>
              <a:ext cx="225077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285984" y="2643182"/>
            <a:ext cx="1462098" cy="73866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Развитие системы </a:t>
            </a:r>
            <a:r>
              <a:rPr lang="ru-RU" sz="1050" dirty="0" err="1" smtClean="0">
                <a:solidFill>
                  <a:schemeClr val="bg1"/>
                </a:solidFill>
              </a:rPr>
              <a:t>градорегулирования</a:t>
            </a:r>
            <a:r>
              <a:rPr lang="ru-RU" sz="1050" dirty="0" smtClean="0">
                <a:solidFill>
                  <a:schemeClr val="bg1"/>
                </a:solidFill>
              </a:rPr>
              <a:t> в </a:t>
            </a:r>
            <a:r>
              <a:rPr lang="ru-RU" sz="1050" dirty="0" err="1" smtClean="0">
                <a:solidFill>
                  <a:schemeClr val="bg1"/>
                </a:solidFill>
              </a:rPr>
              <a:t>Сакмарском</a:t>
            </a:r>
            <a:r>
              <a:rPr lang="ru-RU" sz="1050" dirty="0" smtClean="0">
                <a:solidFill>
                  <a:schemeClr val="bg1"/>
                </a:solidFill>
              </a:rPr>
              <a:t> районе Оренбургской области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85984" y="4786322"/>
            <a:ext cx="1571648" cy="120032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Обеспечение мер социальной поддержки отдельных категорий граждан и детей-сирот, детей, оставшихся без попечения родителей, лиц из числа детей-сирот и детей, оставшихся без попечения родителей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7158" y="4929198"/>
            <a:ext cx="1632716" cy="57708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Обеспечение жильем молодых семей в </a:t>
            </a:r>
            <a:r>
              <a:rPr lang="ru-RU" sz="1050" dirty="0" err="1" smtClean="0">
                <a:solidFill>
                  <a:schemeClr val="bg1"/>
                </a:solidFill>
              </a:rPr>
              <a:t>Сакмарском</a:t>
            </a:r>
            <a:r>
              <a:rPr lang="ru-RU" sz="1050" dirty="0" smtClean="0">
                <a:solidFill>
                  <a:schemeClr val="bg1"/>
                </a:solidFill>
              </a:rPr>
              <a:t> районе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4770" y="2666995"/>
            <a:ext cx="1571636" cy="106182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Комплексное  освоение  и развитие территорий  в целях жилищного строительства в  </a:t>
            </a:r>
            <a:r>
              <a:rPr lang="ru-RU" sz="1050" dirty="0" err="1" smtClean="0">
                <a:solidFill>
                  <a:schemeClr val="bg1"/>
                </a:solidFill>
              </a:rPr>
              <a:t>Сакмарском</a:t>
            </a:r>
            <a:r>
              <a:rPr lang="ru-RU" sz="1050" dirty="0" smtClean="0">
                <a:solidFill>
                  <a:schemeClr val="bg1"/>
                </a:solidFill>
              </a:rPr>
              <a:t>  районе Оренбургской области</a:t>
            </a:r>
            <a:endParaRPr lang="en-US" sz="1050" b="1" dirty="0">
              <a:solidFill>
                <a:schemeClr val="bg1"/>
              </a:solidFill>
            </a:endParaRPr>
          </a:p>
        </p:txBody>
      </p:sp>
      <p:graphicFrame>
        <p:nvGraphicFramePr>
          <p:cNvPr id="88" name="Таблица 87"/>
          <p:cNvGraphicFramePr>
            <a:graphicFrameLocks noGrp="1"/>
          </p:cNvGraphicFramePr>
          <p:nvPr/>
        </p:nvGraphicFramePr>
        <p:xfrm>
          <a:off x="4071934" y="3357562"/>
          <a:ext cx="4857817" cy="24284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57421"/>
                <a:gridCol w="785818"/>
                <a:gridCol w="785818"/>
                <a:gridCol w="714380"/>
                <a:gridCol w="714380"/>
              </a:tblGrid>
              <a:tr h="34315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Показатель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 anchor="ctr"/>
                </a:tc>
              </a:tr>
              <a:tr h="657768">
                <a:tc>
                  <a:txBody>
                    <a:bodyPr/>
                    <a:lstStyle/>
                    <a:p>
                      <a:pPr algn="l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Годовой объем ввода жилья (тыс. кв.м.)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9,9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14,8</a:t>
                      </a:r>
                      <a:endParaRPr lang="ru-RU" sz="900" dirty="0"/>
                    </a:p>
                  </a:txBody>
                  <a:tcPr anchor="ctr"/>
                </a:tc>
              </a:tr>
              <a:tr h="769775">
                <a:tc>
                  <a:txBody>
                    <a:bodyPr/>
                    <a:lstStyle/>
                    <a:p>
                      <a:pPr algn="l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Годовой объем ввода жилья </a:t>
                      </a:r>
                    </a:p>
                    <a:p>
                      <a:pPr algn="l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экономического класса (тыс. кв.м.)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13,5</a:t>
                      </a:r>
                      <a:endParaRPr lang="ru-RU" sz="900" dirty="0"/>
                    </a:p>
                  </a:txBody>
                  <a:tcPr anchor="ctr"/>
                </a:tc>
              </a:tr>
              <a:tr h="657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Годовой объем ввода малоэтажного жилья (не более трех этажей) (тыс. кв.м.)</a:t>
                      </a:r>
                    </a:p>
                    <a:p>
                      <a:pPr algn="l"/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9,9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14,8</a:t>
                      </a:r>
                      <a:endParaRPr lang="ru-RU" sz="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6000760" y="2928934"/>
            <a:ext cx="1281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Индикаторы:</a:t>
            </a:r>
          </a:p>
        </p:txBody>
      </p:sp>
      <p:pic>
        <p:nvPicPr>
          <p:cNvPr id="32" name="Рисунок 31" descr="Рисунок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71612"/>
            <a:ext cx="3681680" cy="1438537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33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 flipV="1">
            <a:off x="357158" y="142852"/>
            <a:ext cx="8643998" cy="71438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«Обеспечение общественного правопорядка и противодействие преступности в </a:t>
            </a:r>
            <a:r>
              <a:rPr lang="ru-RU" altLang="ru-RU" sz="2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Сакмарском</a:t>
            </a:r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районе Оренбургской области"</a:t>
            </a:r>
          </a:p>
        </p:txBody>
      </p:sp>
      <p:pic>
        <p:nvPicPr>
          <p:cNvPr id="52" name="Рисунок 51" descr="b_neg_ekonomipng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620248" cy="56442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28596" y="1571612"/>
            <a:ext cx="43577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just"/>
            <a:endParaRPr lang="ru-RU" sz="1100" b="1" dirty="0" smtClean="0"/>
          </a:p>
          <a:p>
            <a:pPr indent="542925" algn="just"/>
            <a:r>
              <a:rPr lang="ru-RU" sz="1100" b="1" dirty="0" smtClean="0"/>
              <a:t>Обеспечение безопасности граждан на территории Сакмарского района </a:t>
            </a:r>
            <a:endParaRPr lang="ru-RU" sz="11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857752" y="1571612"/>
            <a:ext cx="4572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Объем финансового обеспечения в тыс. руб.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57290" y="2285992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Подпрограммы: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85984" y="4786322"/>
            <a:ext cx="1571648" cy="120032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Профилактика безнадзорности, беспризорности  и правонарушений,  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совершаемых несовершеннолетними и в отношении них на территории Сакмарского района Оренбургской области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4770" y="2666995"/>
            <a:ext cx="1571636" cy="90024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Обеспечение правопорядка на территории Сакмарского района Оренбургской области</a:t>
            </a:r>
            <a:endParaRPr lang="en-US" sz="1050" b="1" dirty="0">
              <a:solidFill>
                <a:schemeClr val="bg1"/>
              </a:solidFill>
            </a:endParaRPr>
          </a:p>
        </p:txBody>
      </p:sp>
      <p:graphicFrame>
        <p:nvGraphicFramePr>
          <p:cNvPr id="88" name="Таблица 87"/>
          <p:cNvGraphicFramePr>
            <a:graphicFrameLocks noGrp="1"/>
          </p:cNvGraphicFramePr>
          <p:nvPr/>
        </p:nvGraphicFramePr>
        <p:xfrm>
          <a:off x="4160141" y="3160643"/>
          <a:ext cx="4643503" cy="34982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16386"/>
                <a:gridCol w="810765"/>
                <a:gridCol w="649951"/>
                <a:gridCol w="633200"/>
                <a:gridCol w="633201"/>
              </a:tblGrid>
              <a:tr h="36998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Показатель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год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год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</a:t>
                      </a:r>
                      <a:r>
                        <a:rPr lang="ru-RU" sz="900" baseline="0" dirty="0" smtClean="0"/>
                        <a:t> год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год</a:t>
                      </a:r>
                      <a:endParaRPr lang="ru-RU" sz="900" dirty="0"/>
                    </a:p>
                  </a:txBody>
                  <a:tcPr anchor="ctr"/>
                </a:tc>
              </a:tr>
              <a:tr h="637263"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Удельный вес тяжких и особо тяжких преступлений от общего числа зарегистрированных преступлений (%)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6,55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6,50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6,45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6,40</a:t>
                      </a:r>
                      <a:endParaRPr lang="ru-RU" sz="900" dirty="0"/>
                    </a:p>
                  </a:txBody>
                  <a:tcPr anchor="ctr"/>
                </a:tc>
              </a:tr>
              <a:tr h="773820"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Число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лиц, страдающих синдромом зависимости от наркотических веществ (наркоманией)  (на  тыс. населения)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0,61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0,60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0,59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0,58</a:t>
                      </a:r>
                      <a:endParaRPr lang="ru-RU" sz="900" dirty="0"/>
                    </a:p>
                  </a:txBody>
                  <a:tcPr anchor="ctr"/>
                </a:tc>
              </a:tr>
              <a:tr h="570311"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Число лиц, погибших в ДТП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 anchor="ctr"/>
                </a:tc>
              </a:tr>
              <a:tr h="570311"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повторной преступности среди лиц, осужденных без изоляции от общества (%)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4,9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4,8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4,7</a:t>
                      </a:r>
                      <a:endParaRPr lang="ru-RU" sz="900" dirty="0"/>
                    </a:p>
                  </a:txBody>
                  <a:tcPr anchor="ctr"/>
                </a:tc>
              </a:tr>
              <a:tr h="570311"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безнадзорных детей от общей численности детского населения района (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коэф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1,25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1,23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1,21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1,19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5926205" y="2912165"/>
            <a:ext cx="1281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Индикаторы:</a:t>
            </a:r>
          </a:p>
        </p:txBody>
      </p:sp>
      <p:pic>
        <p:nvPicPr>
          <p:cNvPr id="32" name="Рисунок 31" descr="Рисунок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643050"/>
            <a:ext cx="3681680" cy="1438537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357158" y="2643182"/>
            <a:ext cx="3565822" cy="1733562"/>
            <a:chOff x="3295649" y="1040866"/>
            <a:chExt cx="5546425" cy="1227881"/>
          </a:xfrm>
          <a:solidFill>
            <a:schemeClr val="accent1"/>
          </a:solidFill>
        </p:grpSpPr>
        <p:sp>
          <p:nvSpPr>
            <p:cNvPr id="34" name="Freeform: Shape 34"/>
            <p:cNvSpPr/>
            <p:nvPr/>
          </p:nvSpPr>
          <p:spPr>
            <a:xfrm>
              <a:off x="3295649" y="1040866"/>
              <a:ext cx="3155006" cy="940334"/>
            </a:xfrm>
            <a:custGeom>
              <a:avLst/>
              <a:gdLst>
                <a:gd name="connsiteX0" fmla="*/ 0 w 3155006"/>
                <a:gd name="connsiteY0" fmla="*/ 0 h 1057275"/>
                <a:gd name="connsiteX1" fmla="*/ 2242498 w 3155006"/>
                <a:gd name="connsiteY1" fmla="*/ 0 h 1057275"/>
                <a:gd name="connsiteX2" fmla="*/ 3155006 w 3155006"/>
                <a:gd name="connsiteY2" fmla="*/ 1057275 h 1057275"/>
                <a:gd name="connsiteX3" fmla="*/ 0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2242498" y="0"/>
                  </a:lnTo>
                  <a:lnTo>
                    <a:pt x="3155006" y="1057275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5" name="Right Triangle 35"/>
            <p:cNvSpPr/>
            <p:nvPr/>
          </p:nvSpPr>
          <p:spPr>
            <a:xfrm flipH="1" flipV="1">
              <a:off x="3295649" y="1981200"/>
              <a:ext cx="517225" cy="287547"/>
            </a:xfrm>
            <a:prstGeom prst="rtTriangle">
              <a:avLst/>
            </a:prstGeom>
            <a:gradFill flip="none" rotWithShape="1">
              <a:gsLst>
                <a:gs pos="100000">
                  <a:srgbClr val="042432"/>
                </a:gs>
                <a:gs pos="0">
                  <a:schemeClr val="tx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6" name="Right Triangle 36"/>
            <p:cNvSpPr/>
            <p:nvPr/>
          </p:nvSpPr>
          <p:spPr>
            <a:xfrm flipV="1">
              <a:off x="8320866" y="1981199"/>
              <a:ext cx="521208" cy="287547"/>
            </a:xfrm>
            <a:prstGeom prst="rtTriangl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7" name="Freeform: Shape 37"/>
            <p:cNvSpPr/>
            <p:nvPr/>
          </p:nvSpPr>
          <p:spPr>
            <a:xfrm>
              <a:off x="5687068" y="1040866"/>
              <a:ext cx="3155006" cy="940334"/>
            </a:xfrm>
            <a:custGeom>
              <a:avLst/>
              <a:gdLst>
                <a:gd name="connsiteX0" fmla="*/ 0 w 3155006"/>
                <a:gd name="connsiteY0" fmla="*/ 0 h 1057275"/>
                <a:gd name="connsiteX1" fmla="*/ 3155006 w 3155006"/>
                <a:gd name="connsiteY1" fmla="*/ 0 h 1057275"/>
                <a:gd name="connsiteX2" fmla="*/ 3155006 w 3155006"/>
                <a:gd name="connsiteY2" fmla="*/ 1057275 h 1057275"/>
                <a:gd name="connsiteX3" fmla="*/ 912508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3155006" y="0"/>
                  </a:lnTo>
                  <a:lnTo>
                    <a:pt x="3155006" y="1057275"/>
                  </a:lnTo>
                  <a:lnTo>
                    <a:pt x="912508" y="10572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8596" y="4786322"/>
            <a:ext cx="3565822" cy="1757371"/>
            <a:chOff x="3295649" y="923925"/>
            <a:chExt cx="5546425" cy="1344822"/>
          </a:xfrm>
          <a:solidFill>
            <a:schemeClr val="accent1"/>
          </a:solidFill>
        </p:grpSpPr>
        <p:sp>
          <p:nvSpPr>
            <p:cNvPr id="39" name="Freeform: Shape 39"/>
            <p:cNvSpPr/>
            <p:nvPr/>
          </p:nvSpPr>
          <p:spPr>
            <a:xfrm>
              <a:off x="3295649" y="923925"/>
              <a:ext cx="3155006" cy="1057275"/>
            </a:xfrm>
            <a:custGeom>
              <a:avLst/>
              <a:gdLst>
                <a:gd name="connsiteX0" fmla="*/ 0 w 3155006"/>
                <a:gd name="connsiteY0" fmla="*/ 0 h 1057275"/>
                <a:gd name="connsiteX1" fmla="*/ 2242498 w 3155006"/>
                <a:gd name="connsiteY1" fmla="*/ 0 h 1057275"/>
                <a:gd name="connsiteX2" fmla="*/ 3155006 w 3155006"/>
                <a:gd name="connsiteY2" fmla="*/ 1057275 h 1057275"/>
                <a:gd name="connsiteX3" fmla="*/ 0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2242498" y="0"/>
                  </a:lnTo>
                  <a:lnTo>
                    <a:pt x="3155006" y="1057275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0" name="Right Triangle 40"/>
            <p:cNvSpPr/>
            <p:nvPr/>
          </p:nvSpPr>
          <p:spPr>
            <a:xfrm flipH="1" flipV="1">
              <a:off x="3295649" y="1981200"/>
              <a:ext cx="517225" cy="287547"/>
            </a:xfrm>
            <a:prstGeom prst="rtTriangle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1" name="Right Triangle 41"/>
            <p:cNvSpPr/>
            <p:nvPr/>
          </p:nvSpPr>
          <p:spPr>
            <a:xfrm flipV="1">
              <a:off x="8320866" y="1981199"/>
              <a:ext cx="521208" cy="287547"/>
            </a:xfrm>
            <a:prstGeom prst="rtTriangle">
              <a:avLst/>
            </a:prstGeo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2" name="Freeform: Shape 43"/>
            <p:cNvSpPr/>
            <p:nvPr/>
          </p:nvSpPr>
          <p:spPr>
            <a:xfrm>
              <a:off x="5687068" y="923925"/>
              <a:ext cx="3155006" cy="1057276"/>
            </a:xfrm>
            <a:custGeom>
              <a:avLst/>
              <a:gdLst>
                <a:gd name="connsiteX0" fmla="*/ 0 w 3155006"/>
                <a:gd name="connsiteY0" fmla="*/ 0 h 1057275"/>
                <a:gd name="connsiteX1" fmla="*/ 3155006 w 3155006"/>
                <a:gd name="connsiteY1" fmla="*/ 0 h 1057275"/>
                <a:gd name="connsiteX2" fmla="*/ 3155006 w 3155006"/>
                <a:gd name="connsiteY2" fmla="*/ 1057275 h 1057275"/>
                <a:gd name="connsiteX3" fmla="*/ 912508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3155006" y="0"/>
                  </a:lnTo>
                  <a:lnTo>
                    <a:pt x="3155006" y="1057275"/>
                  </a:lnTo>
                  <a:lnTo>
                    <a:pt x="912508" y="10572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43" name="Group 60"/>
          <p:cNvGrpSpPr/>
          <p:nvPr/>
        </p:nvGrpSpPr>
        <p:grpSpPr>
          <a:xfrm>
            <a:off x="500034" y="6643710"/>
            <a:ext cx="3564289" cy="75709"/>
            <a:chOff x="3298031" y="2536778"/>
            <a:chExt cx="5544043" cy="100584"/>
          </a:xfrm>
        </p:grpSpPr>
        <p:sp>
          <p:nvSpPr>
            <p:cNvPr id="44" name="Oval 63"/>
            <p:cNvSpPr/>
            <p:nvPr/>
          </p:nvSpPr>
          <p:spPr>
            <a:xfrm>
              <a:off x="3298031" y="2536778"/>
              <a:ext cx="315262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Oval 65"/>
            <p:cNvSpPr/>
            <p:nvPr/>
          </p:nvSpPr>
          <p:spPr>
            <a:xfrm>
              <a:off x="6591300" y="2536778"/>
              <a:ext cx="225077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357422" y="2857496"/>
            <a:ext cx="1462098" cy="73866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Профилактика наркомании в </a:t>
            </a:r>
            <a:r>
              <a:rPr lang="ru-RU" sz="1050" dirty="0" err="1" smtClean="0">
                <a:solidFill>
                  <a:schemeClr val="bg1"/>
                </a:solidFill>
              </a:rPr>
              <a:t>Сакмарском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рай-оне</a:t>
            </a:r>
            <a:r>
              <a:rPr lang="ru-RU" sz="1050" dirty="0" smtClean="0">
                <a:solidFill>
                  <a:schemeClr val="bg1"/>
                </a:solidFill>
              </a:rPr>
              <a:t> Оренбургской области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28860" y="4857760"/>
            <a:ext cx="1571648" cy="120032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Профилактика безнадзорности, беспризорности  и правонарушений,  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совершаемых несовершеннолетними и в отношении них на территории Сакмарского района Оренбургской области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034" y="5072074"/>
            <a:ext cx="1632716" cy="73866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Повышение безопасности дорожного движения в </a:t>
            </a:r>
            <a:r>
              <a:rPr lang="ru-RU" sz="1050" dirty="0" err="1" smtClean="0">
                <a:solidFill>
                  <a:schemeClr val="bg1"/>
                </a:solidFill>
              </a:rPr>
              <a:t>Сакмарском</a:t>
            </a:r>
            <a:r>
              <a:rPr lang="ru-RU" sz="1050" dirty="0" smtClean="0">
                <a:solidFill>
                  <a:schemeClr val="bg1"/>
                </a:solidFill>
              </a:rPr>
              <a:t> районе Оренбургской области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596" y="2857496"/>
            <a:ext cx="1571636" cy="90024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Обеспечение правопорядка на территории Сакмарского района Оренбургской области</a:t>
            </a:r>
            <a:endParaRPr lang="en-US" sz="1050" b="1" dirty="0">
              <a:solidFill>
                <a:schemeClr val="bg1"/>
              </a:solidFill>
            </a:endParaRPr>
          </a:p>
        </p:txBody>
      </p:sp>
      <p:grpSp>
        <p:nvGrpSpPr>
          <p:cNvPr id="50" name="Group 60"/>
          <p:cNvGrpSpPr/>
          <p:nvPr/>
        </p:nvGrpSpPr>
        <p:grpSpPr>
          <a:xfrm>
            <a:off x="401936" y="4540319"/>
            <a:ext cx="3564289" cy="75709"/>
            <a:chOff x="3298031" y="2536778"/>
            <a:chExt cx="5544043" cy="100584"/>
          </a:xfrm>
        </p:grpSpPr>
        <p:sp>
          <p:nvSpPr>
            <p:cNvPr id="51" name="Oval 63"/>
            <p:cNvSpPr/>
            <p:nvPr/>
          </p:nvSpPr>
          <p:spPr>
            <a:xfrm>
              <a:off x="3298031" y="2536778"/>
              <a:ext cx="315262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Oval 65"/>
            <p:cNvSpPr/>
            <p:nvPr/>
          </p:nvSpPr>
          <p:spPr>
            <a:xfrm>
              <a:off x="6591300" y="2536778"/>
              <a:ext cx="225077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34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 flipV="1">
            <a:off x="357158" y="142852"/>
            <a:ext cx="8643998" cy="71438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«Развитие муниципальной службы в администрации муниципального образования Сакмарский района Оренбургской области"</a:t>
            </a:r>
          </a:p>
        </p:txBody>
      </p:sp>
      <p:pic>
        <p:nvPicPr>
          <p:cNvPr id="52" name="Рисунок 51" descr="b_neg_ekonomipng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838381" cy="64172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00034" y="1714488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just"/>
            <a:endParaRPr lang="ru-RU" sz="1100" b="1" dirty="0" smtClean="0"/>
          </a:p>
          <a:p>
            <a:r>
              <a:rPr lang="ru-RU" sz="1100" b="1" dirty="0" smtClean="0"/>
              <a:t>                    Создание условий для повышения эффективности реализации своих полномочий администрацией Сакмарского района</a:t>
            </a:r>
            <a:endParaRPr lang="ru-RU" sz="11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786182" y="1500174"/>
            <a:ext cx="514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Объем финансового обеспечения в тыс. руб.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14414" y="2857496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Подпрограммы:</a:t>
            </a:r>
          </a:p>
        </p:txBody>
      </p:sp>
      <p:grpSp>
        <p:nvGrpSpPr>
          <p:cNvPr id="5" name="Group 33"/>
          <p:cNvGrpSpPr/>
          <p:nvPr/>
        </p:nvGrpSpPr>
        <p:grpSpPr>
          <a:xfrm>
            <a:off x="285720" y="3357562"/>
            <a:ext cx="3565822" cy="2071702"/>
            <a:chOff x="3295649" y="1040866"/>
            <a:chExt cx="5546425" cy="1227881"/>
          </a:xfrm>
          <a:solidFill>
            <a:schemeClr val="accent1"/>
          </a:solidFill>
        </p:grpSpPr>
        <p:sp>
          <p:nvSpPr>
            <p:cNvPr id="84" name="Freeform: Shape 34"/>
            <p:cNvSpPr/>
            <p:nvPr/>
          </p:nvSpPr>
          <p:spPr>
            <a:xfrm>
              <a:off x="3295649" y="1040866"/>
              <a:ext cx="3155006" cy="940334"/>
            </a:xfrm>
            <a:custGeom>
              <a:avLst/>
              <a:gdLst>
                <a:gd name="connsiteX0" fmla="*/ 0 w 3155006"/>
                <a:gd name="connsiteY0" fmla="*/ 0 h 1057275"/>
                <a:gd name="connsiteX1" fmla="*/ 2242498 w 3155006"/>
                <a:gd name="connsiteY1" fmla="*/ 0 h 1057275"/>
                <a:gd name="connsiteX2" fmla="*/ 3155006 w 3155006"/>
                <a:gd name="connsiteY2" fmla="*/ 1057275 h 1057275"/>
                <a:gd name="connsiteX3" fmla="*/ 0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2242498" y="0"/>
                  </a:lnTo>
                  <a:lnTo>
                    <a:pt x="3155006" y="1057275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5" name="Right Triangle 35"/>
            <p:cNvSpPr/>
            <p:nvPr/>
          </p:nvSpPr>
          <p:spPr>
            <a:xfrm flipH="1" flipV="1">
              <a:off x="3295649" y="1981200"/>
              <a:ext cx="517225" cy="287547"/>
            </a:xfrm>
            <a:prstGeom prst="rtTriangle">
              <a:avLst/>
            </a:prstGeom>
            <a:gradFill flip="none" rotWithShape="1">
              <a:gsLst>
                <a:gs pos="100000">
                  <a:srgbClr val="042432"/>
                </a:gs>
                <a:gs pos="0">
                  <a:schemeClr val="tx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6" name="Right Triangle 36"/>
            <p:cNvSpPr/>
            <p:nvPr/>
          </p:nvSpPr>
          <p:spPr>
            <a:xfrm flipV="1">
              <a:off x="8320866" y="1981199"/>
              <a:ext cx="521208" cy="287547"/>
            </a:xfrm>
            <a:prstGeom prst="rtTriangl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7" name="Freeform: Shape 37"/>
            <p:cNvSpPr/>
            <p:nvPr/>
          </p:nvSpPr>
          <p:spPr>
            <a:xfrm>
              <a:off x="5687068" y="1040866"/>
              <a:ext cx="3155006" cy="940334"/>
            </a:xfrm>
            <a:custGeom>
              <a:avLst/>
              <a:gdLst>
                <a:gd name="connsiteX0" fmla="*/ 0 w 3155006"/>
                <a:gd name="connsiteY0" fmla="*/ 0 h 1057275"/>
                <a:gd name="connsiteX1" fmla="*/ 3155006 w 3155006"/>
                <a:gd name="connsiteY1" fmla="*/ 0 h 1057275"/>
                <a:gd name="connsiteX2" fmla="*/ 3155006 w 3155006"/>
                <a:gd name="connsiteY2" fmla="*/ 1057275 h 1057275"/>
                <a:gd name="connsiteX3" fmla="*/ 912508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3155006" y="0"/>
                  </a:lnTo>
                  <a:lnTo>
                    <a:pt x="3155006" y="1057275"/>
                  </a:lnTo>
                  <a:lnTo>
                    <a:pt x="912508" y="10572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5720" y="5500702"/>
            <a:ext cx="3564289" cy="75709"/>
            <a:chOff x="3298031" y="2536778"/>
            <a:chExt cx="5544043" cy="100584"/>
          </a:xfrm>
        </p:grpSpPr>
        <p:sp>
          <p:nvSpPr>
            <p:cNvPr id="74" name="Oval 50"/>
            <p:cNvSpPr/>
            <p:nvPr/>
          </p:nvSpPr>
          <p:spPr>
            <a:xfrm>
              <a:off x="3298031" y="2536778"/>
              <a:ext cx="315262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Oval 52"/>
            <p:cNvSpPr/>
            <p:nvPr/>
          </p:nvSpPr>
          <p:spPr>
            <a:xfrm>
              <a:off x="6591300" y="2536778"/>
              <a:ext cx="225077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aphicFrame>
        <p:nvGraphicFramePr>
          <p:cNvPr id="88" name="Таблица 87"/>
          <p:cNvGraphicFramePr>
            <a:graphicFrameLocks noGrp="1"/>
          </p:cNvGraphicFramePr>
          <p:nvPr/>
        </p:nvGraphicFramePr>
        <p:xfrm>
          <a:off x="4071934" y="3643314"/>
          <a:ext cx="4857815" cy="21743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28925"/>
                <a:gridCol w="571504"/>
                <a:gridCol w="554068"/>
                <a:gridCol w="651659"/>
                <a:gridCol w="651659"/>
              </a:tblGrid>
              <a:tr h="26072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Показатель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 anchor="ctr"/>
                </a:tc>
              </a:tr>
              <a:tr h="817948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муниципальных служащих, прошедших обучение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</a:t>
                      </a:r>
                      <a:endParaRPr lang="ru-RU" sz="1100" dirty="0"/>
                    </a:p>
                  </a:txBody>
                  <a:tcPr anchor="ctr"/>
                </a:tc>
              </a:tr>
              <a:tr h="668108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Степень освоения бюджетных средств, предусмотренных в бюджете района на финансирование деятельности и на осуществление переданных полномочий (%)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95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6072198" y="3214686"/>
            <a:ext cx="1281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Индикаторы: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214546" y="3429000"/>
            <a:ext cx="164307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Осуществление финансово-хозяйственного, организационно-технического, правового, документационного, аналитического и информационного обеспечения администрации Сакмарского района Оренбургской области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3357562"/>
            <a:ext cx="1500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Развитие кадровой политики при прохождении муниципальной службы в администрации муниципального образования Сакмарский район Оренбургской области</a:t>
            </a:r>
          </a:p>
        </p:txBody>
      </p:sp>
      <p:pic>
        <p:nvPicPr>
          <p:cNvPr id="23" name="Рисунок 22" descr="Рисунок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85926"/>
            <a:ext cx="3681680" cy="1438537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35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 flipV="1">
            <a:off x="357158" y="142852"/>
            <a:ext cx="8643998" cy="71438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«Развитие информационных технологий в </a:t>
            </a:r>
            <a:r>
              <a:rPr lang="ru-RU" altLang="ru-RU" sz="2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Сакмарском</a:t>
            </a:r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районе"</a:t>
            </a:r>
          </a:p>
        </p:txBody>
      </p:sp>
      <p:pic>
        <p:nvPicPr>
          <p:cNvPr id="52" name="Рисунок 51" descr="b_neg_ekonomipng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642942" cy="64294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000464" y="1142984"/>
            <a:ext cx="514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Объем финансового обеспечения в тыс. руб.</a:t>
            </a:r>
          </a:p>
        </p:txBody>
      </p:sp>
      <p:graphicFrame>
        <p:nvGraphicFramePr>
          <p:cNvPr id="88" name="Таблица 87"/>
          <p:cNvGraphicFramePr>
            <a:graphicFrameLocks noGrp="1"/>
          </p:cNvGraphicFramePr>
          <p:nvPr/>
        </p:nvGraphicFramePr>
        <p:xfrm>
          <a:off x="428596" y="3000372"/>
          <a:ext cx="8286806" cy="327671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43433"/>
                <a:gridCol w="974912"/>
                <a:gridCol w="945169"/>
                <a:gridCol w="1111646"/>
                <a:gridCol w="1111646"/>
              </a:tblGrid>
              <a:tr h="26072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Показатель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 anchor="ctr"/>
                </a:tc>
              </a:tr>
              <a:tr h="817948"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защищенных информационных систем администрации района, от общего числа информационных систем, подлежащих защите (%)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</a:t>
                      </a:r>
                      <a:endParaRPr lang="ru-RU" sz="1050" dirty="0"/>
                    </a:p>
                  </a:txBody>
                  <a:tcPr anchor="ctr"/>
                </a:tc>
              </a:tr>
              <a:tr h="66810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Доля обновления</a:t>
                      </a:r>
                      <a:r>
                        <a:rPr lang="ru-RU" sz="1050" baseline="0" dirty="0" smtClean="0"/>
                        <a:t> устаревшей компьютерной и оргтехники, от общего числа устаревшей компьютерной и оргтехники (%)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</a:t>
                      </a:r>
                      <a:endParaRPr lang="ru-RU" sz="1050" dirty="0"/>
                    </a:p>
                  </a:txBody>
                  <a:tcPr anchor="ctr"/>
                </a:tc>
              </a:tr>
              <a:tr h="81794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Доступность официального сайта МО</a:t>
                      </a:r>
                      <a:r>
                        <a:rPr lang="ru-RU" sz="1050" baseline="0" dirty="0" smtClean="0"/>
                        <a:t> Сакмарский район (всех его сервисов) для пользователей сети Интернет, от общего числа посетителей сайта (%)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</a:t>
                      </a:r>
                      <a:endParaRPr lang="ru-RU" sz="1050" dirty="0"/>
                    </a:p>
                  </a:txBody>
                  <a:tcPr anchor="ctr"/>
                </a:tc>
              </a:tr>
              <a:tr h="71199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Количество специалистов муниципальных служащих и подведомственных учреждений, прошедших переобучение по компетенции цифровой</a:t>
                      </a:r>
                      <a:r>
                        <a:rPr lang="ru-RU" sz="1050" baseline="0" dirty="0" smtClean="0"/>
                        <a:t> экономики (чел.)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</a:t>
                      </a:r>
                      <a:endParaRPr lang="ru-RU" sz="105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3929058" y="2571744"/>
            <a:ext cx="1281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Индикаторы: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1643050"/>
            <a:ext cx="42148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                  Формирование современной информационно-технологической инфраструктуры</a:t>
            </a:r>
            <a:endParaRPr lang="ru-RU" sz="1100" b="1" dirty="0"/>
          </a:p>
        </p:txBody>
      </p:sp>
      <p:pic>
        <p:nvPicPr>
          <p:cNvPr id="11" name="Рисунок 10" descr="Рисунок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2984"/>
            <a:ext cx="3681680" cy="1438537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36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 flipV="1">
            <a:off x="357158" y="142852"/>
            <a:ext cx="8643998" cy="71438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«Управление земельно-имущественным комплексов Сакмарского района Оренбургской области"</a:t>
            </a:r>
          </a:p>
        </p:txBody>
      </p:sp>
      <p:pic>
        <p:nvPicPr>
          <p:cNvPr id="52" name="Рисунок 51" descr="b_neg_ekonomipng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531" y="1050882"/>
            <a:ext cx="620248" cy="44929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00034" y="1142984"/>
            <a:ext cx="342902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just"/>
            <a:endParaRPr lang="ru-RU" sz="1100" b="1" dirty="0" smtClean="0"/>
          </a:p>
          <a:p>
            <a:pPr indent="542925" algn="just"/>
            <a:r>
              <a:rPr lang="ru-RU" sz="1000" b="1" dirty="0" smtClean="0"/>
              <a:t>Создание условий для эффективного управления муниципальным имуществом Сакмарского района, в том числе поддержка развития малого и среднего предпринимательства (далее МСП),физических лиц, применяющих специальный налоговый режим «Налог на профессиональный доход» (далее </a:t>
            </a:r>
            <a:r>
              <a:rPr lang="ru-RU" sz="1000" b="1" dirty="0" err="1" smtClean="0"/>
              <a:t>самозанятые</a:t>
            </a:r>
            <a:r>
              <a:rPr lang="ru-RU" sz="1000" b="1" dirty="0" smtClean="0"/>
              <a:t> граждане), социально-ориентированных некоммерческих организаций (далее СОНКО)на территории Сакмарского района за счет использования имущественного потенциала</a:t>
            </a:r>
            <a:endParaRPr lang="ru-RU" sz="1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214810" y="1428736"/>
            <a:ext cx="514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Объем финансового обеспечения в тыс. руб.</a:t>
            </a:r>
          </a:p>
        </p:txBody>
      </p:sp>
      <p:graphicFrame>
        <p:nvGraphicFramePr>
          <p:cNvPr id="88" name="Таблица 87"/>
          <p:cNvGraphicFramePr>
            <a:graphicFrameLocks noGrp="1"/>
          </p:cNvGraphicFramePr>
          <p:nvPr/>
        </p:nvGraphicFramePr>
        <p:xfrm>
          <a:off x="571472" y="3214686"/>
          <a:ext cx="8286808" cy="322635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8520"/>
                <a:gridCol w="1340504"/>
                <a:gridCol w="1340504"/>
                <a:gridCol w="1218640"/>
                <a:gridCol w="1218640"/>
              </a:tblGrid>
              <a:tr h="34315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Показатель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 anchor="ctr"/>
                </a:tc>
              </a:tr>
              <a:tr h="433235"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оцененных объектов муниципальной собственности 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 anchor="ctr"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Поступления от продажи муниципального имущества (%)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 anchor="ctr"/>
                </a:tc>
              </a:tr>
              <a:tr h="657768"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Поступления от сдачи в аренду земельных участков, государственная собственность на которые не разграничена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</a:tr>
              <a:tr h="657768"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Поступления от продажи земельных участков, государственная собственность на которые не разграничена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</a:tr>
              <a:tr h="657768"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СОНКО получивших в безвозмездное пользование помещения для осуществления видов деятельности, предусмотренных пунктами 1 и 2 статьи 31.1 Федерального Закона от 12.01.1996 №7 ФЗ «О некоммерческих организациях».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3643306" y="2786058"/>
            <a:ext cx="1281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Индикаторы:</a:t>
            </a:r>
          </a:p>
        </p:txBody>
      </p:sp>
      <p:pic>
        <p:nvPicPr>
          <p:cNvPr id="11" name="Рисунок 10" descr="Рисунок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571612"/>
            <a:ext cx="3681680" cy="1438537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37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 flipV="1">
            <a:off x="357158" y="142852"/>
            <a:ext cx="8643998" cy="71438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«Профилактика терроризма и экстремизма на территории МО Сакмарский район Оренбургской области"</a:t>
            </a:r>
          </a:p>
        </p:txBody>
      </p:sp>
      <p:pic>
        <p:nvPicPr>
          <p:cNvPr id="52" name="Рисунок 51" descr="b_neg_ekonomipng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733443" cy="48896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00034" y="1785926"/>
            <a:ext cx="3429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just"/>
            <a:endParaRPr lang="ru-RU" sz="1100" b="1" dirty="0" smtClean="0"/>
          </a:p>
          <a:p>
            <a:pPr indent="542925" algn="just"/>
            <a:r>
              <a:rPr lang="ru-RU" sz="1100" b="1" dirty="0" smtClean="0"/>
              <a:t>Реализация муниципальной политики в сфере профилактики терроризма и экстремизма путем совершенствования системы профилактических мер антитеррористической и </a:t>
            </a:r>
            <a:r>
              <a:rPr lang="ru-RU" sz="1100" b="1" dirty="0" err="1" smtClean="0"/>
              <a:t>антиэкстремистской</a:t>
            </a:r>
            <a:r>
              <a:rPr lang="ru-RU" sz="1100" b="1" dirty="0" smtClean="0"/>
              <a:t> направленности</a:t>
            </a:r>
            <a:endParaRPr lang="ru-RU" sz="11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000464" y="1500174"/>
            <a:ext cx="514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Объем финансового обеспечения в тыс. руб.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85984" y="3286124"/>
            <a:ext cx="1571648" cy="106182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Профилактика экстремизма на территории муниципального образования Сакмарский район</a:t>
            </a:r>
            <a:endParaRPr lang="en-US" sz="1050" dirty="0">
              <a:solidFill>
                <a:schemeClr val="bg1"/>
              </a:solidFill>
            </a:endParaRPr>
          </a:p>
        </p:txBody>
      </p:sp>
      <p:graphicFrame>
        <p:nvGraphicFramePr>
          <p:cNvPr id="88" name="Таблица 87"/>
          <p:cNvGraphicFramePr>
            <a:graphicFrameLocks noGrp="1"/>
          </p:cNvGraphicFramePr>
          <p:nvPr/>
        </p:nvGraphicFramePr>
        <p:xfrm>
          <a:off x="1142976" y="3786190"/>
          <a:ext cx="7429552" cy="19153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40742"/>
                <a:gridCol w="1201831"/>
                <a:gridCol w="1201831"/>
                <a:gridCol w="1092574"/>
                <a:gridCol w="1092574"/>
              </a:tblGrid>
              <a:tr h="34315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Показатель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 anchor="ctr"/>
                </a:tc>
              </a:tr>
              <a:tr h="657768"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статей, опубликованных в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район-ной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газете «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Сакмарские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вести» и на официальном сайте администрации района по тематике борьбы с терроризмом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</a:t>
                      </a:r>
                      <a:endParaRPr lang="ru-RU" sz="900" dirty="0"/>
                    </a:p>
                  </a:txBody>
                  <a:tcPr anchor="ctr"/>
                </a:tc>
              </a:tr>
              <a:tr h="769775"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проведённых мероприятий с участием представителей духовенства, национальных, религиозных, профсоюзных, ветеранских организаций, СМИ, правоохранительных органов по выработке совместных мер по противодействию межнациональной и религиозной розни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3857620" y="3143248"/>
            <a:ext cx="1281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Индикаторы:</a:t>
            </a:r>
          </a:p>
        </p:txBody>
      </p:sp>
      <p:pic>
        <p:nvPicPr>
          <p:cNvPr id="13" name="Рисунок 12" descr="Рисунок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14488"/>
            <a:ext cx="3681680" cy="1438537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38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 flipV="1">
            <a:off x="357158" y="142852"/>
            <a:ext cx="8643998" cy="71438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«Управление муниципальными финансами Сакмарского района Оренбургской области"</a:t>
            </a:r>
          </a:p>
        </p:txBody>
      </p:sp>
      <p:pic>
        <p:nvPicPr>
          <p:cNvPr id="52" name="Рисунок 51" descr="b_neg_ekonomipng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838381" cy="55892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00034" y="1500174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just"/>
            <a:endParaRPr lang="ru-RU" sz="1100" b="1" dirty="0" smtClean="0"/>
          </a:p>
          <a:p>
            <a:r>
              <a:rPr lang="ru-RU" sz="1100" b="1" dirty="0" smtClean="0"/>
              <a:t>                       Повышение бюджетного потенциала и  обеспечение  эффективного  управления муниципальными финансами</a:t>
            </a:r>
            <a:endParaRPr lang="ru-RU" sz="11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214810" y="1285860"/>
            <a:ext cx="514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Объем финансового обеспечения в тыс. руб.</a:t>
            </a:r>
          </a:p>
        </p:txBody>
      </p:sp>
      <p:graphicFrame>
        <p:nvGraphicFramePr>
          <p:cNvPr id="88" name="Таблица 87"/>
          <p:cNvGraphicFramePr>
            <a:graphicFrameLocks noGrp="1"/>
          </p:cNvGraphicFramePr>
          <p:nvPr/>
        </p:nvGraphicFramePr>
        <p:xfrm>
          <a:off x="214282" y="2786058"/>
          <a:ext cx="8405862" cy="37589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02962"/>
                <a:gridCol w="988918"/>
                <a:gridCol w="958748"/>
                <a:gridCol w="1127617"/>
                <a:gridCol w="1127617"/>
              </a:tblGrid>
              <a:tr h="4251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Показатель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 anchor="ctr"/>
                </a:tc>
              </a:tr>
              <a:tr h="559098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 районного бюджета по доходам (%)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</a:tr>
              <a:tr h="456671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 районного бюджета по расходам (%)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</a:tr>
              <a:tr h="759187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 завершенных  инициативных проектов развития общественной инфраструктуры в общем количестве таких проектов (%)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</a:tr>
              <a:tr h="1072228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Соотношение  перечисленных межбюджетных трансфертов  из районного бюджета в бюджеты  сельских поселений  к объему, утвержденному решением о бюджете  (%)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</a:tr>
              <a:tr h="486669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Степень выполнения полномочий по предоставлению социальных доплат к пенсии за выслугу лет муниципальным  служащим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3571868" y="2428868"/>
            <a:ext cx="1281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Индикаторы:</a:t>
            </a:r>
          </a:p>
        </p:txBody>
      </p:sp>
      <p:pic>
        <p:nvPicPr>
          <p:cNvPr id="11" name="Рисунок 10" descr="Рисунок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357298"/>
            <a:ext cx="3681680" cy="1444633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39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 flipV="1">
            <a:off x="357158" y="142852"/>
            <a:ext cx="8643998" cy="71438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1439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Муниципальная программа «Развитие сельского хозяйства и регулирование рынков сельскохозяйственной продукции, сырья и продовольствия"</a:t>
            </a:r>
          </a:p>
        </p:txBody>
      </p:sp>
      <p:pic>
        <p:nvPicPr>
          <p:cNvPr id="52" name="Рисунок 51" descr="b_neg_ekonomipng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745226" cy="55892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00034" y="1357298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just"/>
            <a:endParaRPr lang="ru-RU" sz="1100" b="1" dirty="0" smtClean="0"/>
          </a:p>
          <a:p>
            <a:r>
              <a:rPr lang="ru-RU" sz="1100" b="1" dirty="0" smtClean="0"/>
              <a:t>                       Повышение бюджетного потенциала и  обеспечение  эффективного  управления муниципальными финансами</a:t>
            </a:r>
            <a:endParaRPr lang="ru-RU" sz="11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000464" y="1214422"/>
            <a:ext cx="514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Объем финансового обеспечения в тыс. руб.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71538" y="2214554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Задачи программы</a:t>
            </a:r>
            <a:r>
              <a:rPr lang="ru-RU" altLang="ru-RU" sz="1200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ru-RU" altLang="ru-RU" sz="2000" b="1" spc="300" dirty="0" smtClean="0">
              <a:ln w="11430" cmpd="sng">
                <a:noFill/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5" name="Group 33"/>
          <p:cNvGrpSpPr/>
          <p:nvPr/>
        </p:nvGrpSpPr>
        <p:grpSpPr>
          <a:xfrm>
            <a:off x="214282" y="2571744"/>
            <a:ext cx="3565822" cy="1785950"/>
            <a:chOff x="3295649" y="1040866"/>
            <a:chExt cx="5546425" cy="1227881"/>
          </a:xfrm>
          <a:solidFill>
            <a:schemeClr val="accent1"/>
          </a:solidFill>
        </p:grpSpPr>
        <p:sp>
          <p:nvSpPr>
            <p:cNvPr id="84" name="Freeform: Shape 34"/>
            <p:cNvSpPr/>
            <p:nvPr/>
          </p:nvSpPr>
          <p:spPr>
            <a:xfrm>
              <a:off x="3295649" y="1040866"/>
              <a:ext cx="3155006" cy="940334"/>
            </a:xfrm>
            <a:custGeom>
              <a:avLst/>
              <a:gdLst>
                <a:gd name="connsiteX0" fmla="*/ 0 w 3155006"/>
                <a:gd name="connsiteY0" fmla="*/ 0 h 1057275"/>
                <a:gd name="connsiteX1" fmla="*/ 2242498 w 3155006"/>
                <a:gd name="connsiteY1" fmla="*/ 0 h 1057275"/>
                <a:gd name="connsiteX2" fmla="*/ 3155006 w 3155006"/>
                <a:gd name="connsiteY2" fmla="*/ 1057275 h 1057275"/>
                <a:gd name="connsiteX3" fmla="*/ 0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2242498" y="0"/>
                  </a:lnTo>
                  <a:lnTo>
                    <a:pt x="3155006" y="1057275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5" name="Right Triangle 35"/>
            <p:cNvSpPr/>
            <p:nvPr/>
          </p:nvSpPr>
          <p:spPr>
            <a:xfrm flipH="1" flipV="1">
              <a:off x="3295649" y="1981200"/>
              <a:ext cx="517225" cy="287547"/>
            </a:xfrm>
            <a:prstGeom prst="rtTriangle">
              <a:avLst/>
            </a:prstGeom>
            <a:gradFill flip="none" rotWithShape="1">
              <a:gsLst>
                <a:gs pos="100000">
                  <a:srgbClr val="042432"/>
                </a:gs>
                <a:gs pos="0">
                  <a:schemeClr val="tx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6" name="Right Triangle 36"/>
            <p:cNvSpPr/>
            <p:nvPr/>
          </p:nvSpPr>
          <p:spPr>
            <a:xfrm flipV="1">
              <a:off x="8320866" y="1981199"/>
              <a:ext cx="521208" cy="287547"/>
            </a:xfrm>
            <a:prstGeom prst="rtTriangl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7" name="Freeform: Shape 37"/>
            <p:cNvSpPr/>
            <p:nvPr/>
          </p:nvSpPr>
          <p:spPr>
            <a:xfrm>
              <a:off x="5687068" y="1040866"/>
              <a:ext cx="3155006" cy="940334"/>
            </a:xfrm>
            <a:custGeom>
              <a:avLst/>
              <a:gdLst>
                <a:gd name="connsiteX0" fmla="*/ 0 w 3155006"/>
                <a:gd name="connsiteY0" fmla="*/ 0 h 1057275"/>
                <a:gd name="connsiteX1" fmla="*/ 3155006 w 3155006"/>
                <a:gd name="connsiteY1" fmla="*/ 0 h 1057275"/>
                <a:gd name="connsiteX2" fmla="*/ 3155006 w 3155006"/>
                <a:gd name="connsiteY2" fmla="*/ 1057275 h 1057275"/>
                <a:gd name="connsiteX3" fmla="*/ 912508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3155006" y="0"/>
                  </a:lnTo>
                  <a:lnTo>
                    <a:pt x="3155006" y="1057275"/>
                  </a:lnTo>
                  <a:lnTo>
                    <a:pt x="912508" y="10572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214282" y="4643446"/>
            <a:ext cx="3565822" cy="1785600"/>
            <a:chOff x="3295649" y="923925"/>
            <a:chExt cx="5546425" cy="1344822"/>
          </a:xfrm>
          <a:solidFill>
            <a:schemeClr val="accent1"/>
          </a:solidFill>
        </p:grpSpPr>
        <p:sp>
          <p:nvSpPr>
            <p:cNvPr id="80" name="Freeform: Shape 39"/>
            <p:cNvSpPr/>
            <p:nvPr/>
          </p:nvSpPr>
          <p:spPr>
            <a:xfrm>
              <a:off x="3295649" y="923925"/>
              <a:ext cx="3155006" cy="1057275"/>
            </a:xfrm>
            <a:custGeom>
              <a:avLst/>
              <a:gdLst>
                <a:gd name="connsiteX0" fmla="*/ 0 w 3155006"/>
                <a:gd name="connsiteY0" fmla="*/ 0 h 1057275"/>
                <a:gd name="connsiteX1" fmla="*/ 2242498 w 3155006"/>
                <a:gd name="connsiteY1" fmla="*/ 0 h 1057275"/>
                <a:gd name="connsiteX2" fmla="*/ 3155006 w 3155006"/>
                <a:gd name="connsiteY2" fmla="*/ 1057275 h 1057275"/>
                <a:gd name="connsiteX3" fmla="*/ 0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2242498" y="0"/>
                  </a:lnTo>
                  <a:lnTo>
                    <a:pt x="3155006" y="1057275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1" name="Right Triangle 40"/>
            <p:cNvSpPr/>
            <p:nvPr/>
          </p:nvSpPr>
          <p:spPr>
            <a:xfrm flipH="1" flipV="1">
              <a:off x="3295649" y="1981200"/>
              <a:ext cx="517225" cy="287547"/>
            </a:xfrm>
            <a:prstGeom prst="rtTriangle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2" name="Right Triangle 41"/>
            <p:cNvSpPr/>
            <p:nvPr/>
          </p:nvSpPr>
          <p:spPr>
            <a:xfrm flipV="1">
              <a:off x="8320866" y="1981199"/>
              <a:ext cx="521208" cy="287547"/>
            </a:xfrm>
            <a:prstGeom prst="rtTriangle">
              <a:avLst/>
            </a:prstGeo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3" name="Freeform: Shape 43"/>
            <p:cNvSpPr/>
            <p:nvPr/>
          </p:nvSpPr>
          <p:spPr>
            <a:xfrm>
              <a:off x="5687068" y="923925"/>
              <a:ext cx="3155006" cy="1057275"/>
            </a:xfrm>
            <a:custGeom>
              <a:avLst/>
              <a:gdLst>
                <a:gd name="connsiteX0" fmla="*/ 0 w 3155006"/>
                <a:gd name="connsiteY0" fmla="*/ 0 h 1057275"/>
                <a:gd name="connsiteX1" fmla="*/ 3155006 w 3155006"/>
                <a:gd name="connsiteY1" fmla="*/ 0 h 1057275"/>
                <a:gd name="connsiteX2" fmla="*/ 3155006 w 3155006"/>
                <a:gd name="connsiteY2" fmla="*/ 1057275 h 1057275"/>
                <a:gd name="connsiteX3" fmla="*/ 912508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3155006" y="0"/>
                  </a:lnTo>
                  <a:lnTo>
                    <a:pt x="3155006" y="1057275"/>
                  </a:lnTo>
                  <a:lnTo>
                    <a:pt x="912508" y="10572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2844" y="4429132"/>
            <a:ext cx="3564289" cy="75709"/>
            <a:chOff x="3298031" y="2536778"/>
            <a:chExt cx="5544043" cy="100584"/>
          </a:xfrm>
        </p:grpSpPr>
        <p:sp>
          <p:nvSpPr>
            <p:cNvPr id="74" name="Oval 50"/>
            <p:cNvSpPr/>
            <p:nvPr/>
          </p:nvSpPr>
          <p:spPr>
            <a:xfrm>
              <a:off x="3298031" y="2536778"/>
              <a:ext cx="315262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Oval 52"/>
            <p:cNvSpPr/>
            <p:nvPr/>
          </p:nvSpPr>
          <p:spPr>
            <a:xfrm>
              <a:off x="6591300" y="2536778"/>
              <a:ext cx="225077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" name="Group 60"/>
          <p:cNvGrpSpPr/>
          <p:nvPr/>
        </p:nvGrpSpPr>
        <p:grpSpPr>
          <a:xfrm>
            <a:off x="0" y="6643710"/>
            <a:ext cx="3564289" cy="75709"/>
            <a:chOff x="3298031" y="2536778"/>
            <a:chExt cx="5544043" cy="100584"/>
          </a:xfrm>
        </p:grpSpPr>
        <p:sp>
          <p:nvSpPr>
            <p:cNvPr id="70" name="Oval 63"/>
            <p:cNvSpPr/>
            <p:nvPr/>
          </p:nvSpPr>
          <p:spPr>
            <a:xfrm>
              <a:off x="3298031" y="2536778"/>
              <a:ext cx="315262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Oval 65"/>
            <p:cNvSpPr/>
            <p:nvPr/>
          </p:nvSpPr>
          <p:spPr>
            <a:xfrm>
              <a:off x="6591300" y="2536778"/>
              <a:ext cx="225077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285984" y="2643182"/>
            <a:ext cx="1500198" cy="90024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Обеспечение  долгосрочной сбалансированности и устойчивости районного бюджета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6670" y="4719647"/>
            <a:ext cx="1632716" cy="86177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Повышение эффективности формирования и использования средств  консолидированного и  районного бюджета</a:t>
            </a:r>
            <a:endParaRPr lang="en-US" sz="95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5720" y="2714620"/>
            <a:ext cx="1643074" cy="73866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Совершенствование  управления бюджетным процессом в МО Сакмарский район</a:t>
            </a:r>
            <a:endParaRPr lang="en-US" sz="1050" b="1" dirty="0">
              <a:solidFill>
                <a:schemeClr val="bg1"/>
              </a:solidFill>
            </a:endParaRPr>
          </a:p>
        </p:txBody>
      </p:sp>
      <p:graphicFrame>
        <p:nvGraphicFramePr>
          <p:cNvPr id="88" name="Таблица 87"/>
          <p:cNvGraphicFramePr>
            <a:graphicFrameLocks noGrp="1"/>
          </p:cNvGraphicFramePr>
          <p:nvPr/>
        </p:nvGraphicFramePr>
        <p:xfrm>
          <a:off x="3962351" y="2762255"/>
          <a:ext cx="4857815" cy="391240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28925"/>
                <a:gridCol w="571504"/>
                <a:gridCol w="554068"/>
                <a:gridCol w="651659"/>
                <a:gridCol w="651659"/>
              </a:tblGrid>
              <a:tr h="4251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Показатель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год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год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</a:t>
                      </a:r>
                      <a:r>
                        <a:rPr lang="ru-RU" sz="900" baseline="0" dirty="0" smtClean="0"/>
                        <a:t> год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год</a:t>
                      </a:r>
                      <a:endParaRPr lang="ru-RU" sz="900" dirty="0"/>
                    </a:p>
                  </a:txBody>
                  <a:tcPr anchor="ctr"/>
                </a:tc>
              </a:tr>
              <a:tr h="559098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 районного бюджета по доходам (%)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</a:tr>
              <a:tr h="456671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 районного бюджета по расходам (%)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</a:tr>
              <a:tr h="759187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 завершенных  инициативных проектов развития общественной инфраструктуры в общем количестве таких проектов (%)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</a:tr>
              <a:tr h="1072228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Соотношение  перечисленных межбюджетных трансфертов  из районного бюджета в бюджеты  сельских поселений  к объему, утвержденному решением о бюджете  (%)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anchor="ctr"/>
                </a:tc>
              </a:tr>
              <a:tr h="486669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Степень выполнения полномочий по предоставлению социальных доплат к пенсии за выслугу лет муниципальным  служащим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6000760" y="2500306"/>
            <a:ext cx="1281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Индикаторы: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4714884"/>
            <a:ext cx="17145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solidFill>
                  <a:schemeClr val="bg1"/>
                </a:solidFill>
              </a:rPr>
              <a:t>совершенствование межбюджетных отношений;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solidFill>
                  <a:schemeClr val="bg1"/>
                </a:solidFill>
              </a:rPr>
              <a:t>реализация  практик  инициативных проектов </a:t>
            </a:r>
          </a:p>
        </p:txBody>
      </p:sp>
      <p:pic>
        <p:nvPicPr>
          <p:cNvPr id="32" name="Рисунок 31" descr="Рисунок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285860"/>
            <a:ext cx="3681680" cy="1444633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Гражданин и его участие в бюджетном процессе</a:t>
            </a:r>
            <a:endParaRPr lang="ru-RU" sz="31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571736" y="1428736"/>
            <a:ext cx="3714776" cy="1571636"/>
          </a:xfrm>
          <a:prstGeom prst="downArrowCallout">
            <a:avLst/>
          </a:prstGeom>
          <a:noFill/>
          <a:ln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Гражданин оплачивая налоги помогает формировать доходную часть бюджета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571472" y="2285992"/>
            <a:ext cx="2500330" cy="2214578"/>
          </a:xfrm>
          <a:prstGeom prst="rightArrowCallout">
            <a:avLst/>
          </a:prstGeom>
          <a:noFill/>
          <a:ln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Гражданин участвует в публичных слушаниях по проекту бюджета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5929322" y="2428868"/>
            <a:ext cx="2500330" cy="2428892"/>
          </a:xfrm>
          <a:prstGeom prst="leftArrowCallout">
            <a:avLst/>
          </a:prstGeom>
          <a:noFill/>
          <a:ln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Гражданин участвует в публичных слушаниях об исполнении бюджета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53-538439_i-just-gained-the-achievement-with-a-lit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14818"/>
            <a:ext cx="2661623" cy="2643182"/>
          </a:xfrm>
          <a:prstGeom prst="rect">
            <a:avLst/>
          </a:prstGeom>
        </p:spPr>
      </p:pic>
      <p:pic>
        <p:nvPicPr>
          <p:cNvPr id="13" name="Рисунок 12" descr="eda6d64c33ea5552f4a66a0b4a70de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071810"/>
            <a:ext cx="2845687" cy="1884156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>
            <a:off x="4286248" y="5000636"/>
            <a:ext cx="642942" cy="500066"/>
          </a:xfrm>
          <a:prstGeom prst="downArrow">
            <a:avLst/>
          </a:prstGeom>
          <a:noFill/>
          <a:ln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2714612" y="5857892"/>
            <a:ext cx="428628" cy="428628"/>
          </a:xfrm>
          <a:prstGeom prst="leftArrow">
            <a:avLst/>
          </a:prstGeom>
          <a:noFill/>
          <a:ln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43240" y="5500702"/>
            <a:ext cx="3286148" cy="1143008"/>
          </a:xfrm>
          <a:prstGeom prst="rect">
            <a:avLst/>
          </a:prstGeom>
          <a:noFill/>
          <a:ln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Гражданин является получателем  социальных гарантий и муниципальных услуг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4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5311069" cy="461665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Приоритетные проекты на 2022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40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785794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dirty="0" smtClean="0"/>
              <a:t>В рамках муниципальной программы «Развитие образование Сакмарского района Оренбургской области» выделены денежные средства для реализации национального проекта «Успех каждого ребенка» в размере 2590,8 тыс. рублей.  </a:t>
            </a:r>
            <a:endParaRPr lang="ru-RU" dirty="0"/>
          </a:p>
        </p:txBody>
      </p:sp>
      <p:pic>
        <p:nvPicPr>
          <p:cNvPr id="7" name="Рисунок 6" descr="xhzdQyraLJf8_800x600_AybP2us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285992"/>
            <a:ext cx="3457954" cy="3698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圆角矩形 18"/>
          <p:cNvSpPr/>
          <p:nvPr/>
        </p:nvSpPr>
        <p:spPr bwMode="auto">
          <a:xfrm flipH="1">
            <a:off x="3070800" y="5429264"/>
            <a:ext cx="4287600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solidFill>
              <a:srgbClr val="6699FF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41</a:t>
            </a:fld>
            <a:endParaRPr lang="ru-RU" i="1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214546" y="142852"/>
            <a:ext cx="4281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Детский бюджет на 2022 год</a:t>
            </a:r>
          </a:p>
        </p:txBody>
      </p:sp>
      <p:grpSp>
        <p:nvGrpSpPr>
          <p:cNvPr id="73" name="组合 1"/>
          <p:cNvGrpSpPr/>
          <p:nvPr/>
        </p:nvGrpSpPr>
        <p:grpSpPr>
          <a:xfrm>
            <a:off x="142844" y="1857364"/>
            <a:ext cx="2863874" cy="3214710"/>
            <a:chOff x="5240941" y="1151212"/>
            <a:chExt cx="2856309" cy="2855119"/>
          </a:xfrm>
        </p:grpSpPr>
        <p:sp>
          <p:nvSpPr>
            <p:cNvPr id="74" name="椭圆 2"/>
            <p:cNvSpPr/>
            <p:nvPr/>
          </p:nvSpPr>
          <p:spPr bwMode="auto">
            <a:xfrm>
              <a:off x="5240941" y="1151212"/>
              <a:ext cx="2856309" cy="285511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5" name="椭圆 3"/>
            <p:cNvSpPr/>
            <p:nvPr/>
          </p:nvSpPr>
          <p:spPr bwMode="auto">
            <a:xfrm>
              <a:off x="5401375" y="1311605"/>
              <a:ext cx="2535442" cy="2534334"/>
            </a:xfrm>
            <a:prstGeom prst="ellipse">
              <a:avLst/>
            </a:prstGeom>
            <a:blipFill>
              <a:blip r:embed="rId12" cstate="print"/>
              <a:stretch>
                <a:fillRect/>
              </a:stretch>
            </a:blipFill>
            <a:ln w="6350">
              <a:noFill/>
            </a:ln>
            <a:effectLst>
              <a:innerShdw blurRad="190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6" name="椭圆 5"/>
          <p:cNvSpPr/>
          <p:nvPr/>
        </p:nvSpPr>
        <p:spPr bwMode="auto">
          <a:xfrm>
            <a:off x="1500166" y="1214422"/>
            <a:ext cx="355621" cy="35569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椭圆 6"/>
          <p:cNvSpPr/>
          <p:nvPr/>
        </p:nvSpPr>
        <p:spPr bwMode="auto">
          <a:xfrm>
            <a:off x="3000364" y="2214554"/>
            <a:ext cx="355621" cy="3556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椭圆 7"/>
          <p:cNvSpPr/>
          <p:nvPr/>
        </p:nvSpPr>
        <p:spPr bwMode="auto">
          <a:xfrm>
            <a:off x="3103483" y="3412850"/>
            <a:ext cx="355621" cy="35569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9" name="椭圆 8"/>
          <p:cNvSpPr/>
          <p:nvPr/>
        </p:nvSpPr>
        <p:spPr bwMode="auto">
          <a:xfrm>
            <a:off x="2786050" y="4429132"/>
            <a:ext cx="355621" cy="35569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0" name="圆角矩形 9"/>
          <p:cNvSpPr/>
          <p:nvPr/>
        </p:nvSpPr>
        <p:spPr bwMode="auto">
          <a:xfrm flipH="1">
            <a:off x="3071802" y="857232"/>
            <a:ext cx="4287600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solidFill>
              <a:srgbClr val="0000FF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143372" y="928670"/>
            <a:ext cx="2469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 smtClean="0">
                <a:solidFill>
                  <a:srgbClr val="0000FF"/>
                </a:solidFill>
                <a:cs typeface="+mn-ea"/>
                <a:sym typeface="+mn-lt"/>
              </a:rPr>
              <a:t>Образование, опека и попечительство</a:t>
            </a:r>
            <a:endParaRPr lang="en-US" altLang="zh-CN" sz="16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83" name="圆角矩形 12"/>
          <p:cNvSpPr/>
          <p:nvPr/>
        </p:nvSpPr>
        <p:spPr bwMode="auto">
          <a:xfrm flipH="1">
            <a:off x="4500562" y="2000240"/>
            <a:ext cx="4286280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solidFill>
              <a:schemeClr val="accent2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77696" y="2093420"/>
            <a:ext cx="2716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 smtClean="0">
                <a:solidFill>
                  <a:schemeClr val="accent2"/>
                </a:solidFill>
                <a:cs typeface="+mn-ea"/>
                <a:sym typeface="+mn-lt"/>
              </a:rPr>
              <a:t>Мероприятия в области молодежной политики</a:t>
            </a:r>
            <a:endParaRPr lang="en-US" altLang="zh-CN" sz="16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86" name="圆角矩形 15"/>
          <p:cNvSpPr/>
          <p:nvPr/>
        </p:nvSpPr>
        <p:spPr bwMode="auto">
          <a:xfrm flipH="1">
            <a:off x="4500000" y="3214686"/>
            <a:ext cx="4287600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solidFill>
              <a:srgbClr val="7030A0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357115" y="3180106"/>
            <a:ext cx="3002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 smtClean="0">
                <a:solidFill>
                  <a:srgbClr val="7030A0"/>
                </a:solidFill>
                <a:cs typeface="+mn-ea"/>
                <a:sym typeface="+mn-lt"/>
              </a:rPr>
              <a:t>Работа с молодежью в области культуры, физической культуры и спорта</a:t>
            </a:r>
            <a:endParaRPr lang="en-US" altLang="zh-CN" sz="1600" b="1" dirty="0">
              <a:solidFill>
                <a:srgbClr val="7030A0"/>
              </a:solidFill>
              <a:cs typeface="+mn-ea"/>
              <a:sym typeface="+mn-lt"/>
            </a:endParaRPr>
          </a:p>
        </p:txBody>
      </p:sp>
      <p:sp>
        <p:nvSpPr>
          <p:cNvPr id="89" name="圆角矩形 18"/>
          <p:cNvSpPr/>
          <p:nvPr/>
        </p:nvSpPr>
        <p:spPr bwMode="auto">
          <a:xfrm flipH="1">
            <a:off x="4500000" y="4429132"/>
            <a:ext cx="4287600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119897" y="442913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Предоставление жилых помещений детям-сиротам и детям, оставшимся без попечения родителей </a:t>
            </a:r>
            <a:endParaRPr lang="en-US" altLang="zh-CN" sz="1600" b="1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2" name="组合 21"/>
          <p:cNvGrpSpPr/>
          <p:nvPr/>
        </p:nvGrpSpPr>
        <p:grpSpPr>
          <a:xfrm>
            <a:off x="2000232" y="642918"/>
            <a:ext cx="1800693" cy="1044000"/>
            <a:chOff x="3379310" y="859895"/>
            <a:chExt cx="900000" cy="900000"/>
          </a:xfrm>
        </p:grpSpPr>
        <p:grpSp>
          <p:nvGrpSpPr>
            <p:cNvPr id="93" name="组合 22"/>
            <p:cNvGrpSpPr/>
            <p:nvPr/>
          </p:nvGrpSpPr>
          <p:grpSpPr>
            <a:xfrm>
              <a:off x="3379310" y="859895"/>
              <a:ext cx="900000" cy="900000"/>
              <a:chOff x="4229236" y="3968984"/>
              <a:chExt cx="792000" cy="792000"/>
            </a:xfrm>
          </p:grpSpPr>
          <p:sp>
            <p:nvSpPr>
              <p:cNvPr id="95" name="MH_Other_2"/>
              <p:cNvSpPr/>
              <p:nvPr>
                <p:custDataLst>
                  <p:tags r:id="rId9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MH_Title_1"/>
              <p:cNvSpPr/>
              <p:nvPr>
                <p:custDataLst>
                  <p:tags r:id="rId10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ru-RU" altLang="zh-CN" sz="1600" b="1" dirty="0" smtClean="0">
                    <a:cs typeface="+mn-ea"/>
                    <a:sym typeface="+mn-lt"/>
                  </a:rPr>
                  <a:t>461597,4</a:t>
                </a:r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94" name="KSO_Shape"/>
            <p:cNvSpPr>
              <a:spLocks noChangeAspect="1"/>
            </p:cNvSpPr>
            <p:nvPr/>
          </p:nvSpPr>
          <p:spPr bwMode="auto">
            <a:xfrm>
              <a:off x="3623035" y="1140119"/>
              <a:ext cx="374451" cy="358602"/>
            </a:xfrm>
            <a:custGeom>
              <a:avLst/>
              <a:gdLst>
                <a:gd name="T0" fmla="*/ 803970 w 12269552"/>
                <a:gd name="T1" fmla="*/ 262762 h 11753851"/>
                <a:gd name="T2" fmla="*/ 1171916 w 12269552"/>
                <a:gd name="T3" fmla="*/ 262762 h 11753851"/>
                <a:gd name="T4" fmla="*/ 1241319 w 12269552"/>
                <a:gd name="T5" fmla="*/ 290855 h 11753851"/>
                <a:gd name="T6" fmla="*/ 1475966 w 12269552"/>
                <a:gd name="T7" fmla="*/ 525518 h 11753851"/>
                <a:gd name="T8" fmla="*/ 1670404 w 12269552"/>
                <a:gd name="T9" fmla="*/ 331067 h 11753851"/>
                <a:gd name="T10" fmla="*/ 1721079 w 12269552"/>
                <a:gd name="T11" fmla="*/ 312889 h 11753851"/>
                <a:gd name="T12" fmla="*/ 1800397 w 12269552"/>
                <a:gd name="T13" fmla="*/ 391661 h 11753851"/>
                <a:gd name="T14" fmla="*/ 1782220 w 12269552"/>
                <a:gd name="T15" fmla="*/ 441238 h 11753851"/>
                <a:gd name="T16" fmla="*/ 1547572 w 12269552"/>
                <a:gd name="T17" fmla="*/ 678105 h 11753851"/>
                <a:gd name="T18" fmla="*/ 1419232 w 12269552"/>
                <a:gd name="T19" fmla="*/ 688571 h 11753851"/>
                <a:gd name="T20" fmla="*/ 1275469 w 12269552"/>
                <a:gd name="T21" fmla="*/ 544247 h 11753851"/>
                <a:gd name="T22" fmla="*/ 1050185 w 12269552"/>
                <a:gd name="T23" fmla="*/ 804250 h 11753851"/>
                <a:gd name="T24" fmla="*/ 1256190 w 12269552"/>
                <a:gd name="T25" fmla="*/ 1010268 h 11753851"/>
                <a:gd name="T26" fmla="*/ 1274918 w 12269552"/>
                <a:gd name="T27" fmla="*/ 1130905 h 11753851"/>
                <a:gd name="T28" fmla="*/ 1159247 w 12269552"/>
                <a:gd name="T29" fmla="*/ 1646503 h 11753851"/>
                <a:gd name="T30" fmla="*/ 1063405 w 12269552"/>
                <a:gd name="T31" fmla="*/ 1724724 h 11753851"/>
                <a:gd name="T32" fmla="*/ 965360 w 12269552"/>
                <a:gd name="T33" fmla="*/ 1626672 h 11753851"/>
                <a:gd name="T34" fmla="*/ 968114 w 12269552"/>
                <a:gd name="T35" fmla="*/ 1601884 h 11753851"/>
                <a:gd name="T36" fmla="*/ 1063405 w 12269552"/>
                <a:gd name="T37" fmla="*/ 1179380 h 11753851"/>
                <a:gd name="T38" fmla="*/ 828757 w 12269552"/>
                <a:gd name="T39" fmla="*/ 951327 h 11753851"/>
                <a:gd name="T40" fmla="*/ 627709 w 12269552"/>
                <a:gd name="T41" fmla="*/ 1176075 h 11753851"/>
                <a:gd name="T42" fmla="*/ 508182 w 12269552"/>
                <a:gd name="T43" fmla="*/ 1213533 h 11753851"/>
                <a:gd name="T44" fmla="*/ 100027 w 12269552"/>
                <a:gd name="T45" fmla="*/ 1214084 h 11753851"/>
                <a:gd name="T46" fmla="*/ 2533 w 12269552"/>
                <a:gd name="T47" fmla="*/ 1137515 h 11753851"/>
                <a:gd name="T48" fmla="*/ 75791 w 12269552"/>
                <a:gd name="T49" fmla="*/ 1020735 h 11753851"/>
                <a:gd name="T50" fmla="*/ 100578 w 12269552"/>
                <a:gd name="T51" fmla="*/ 1018531 h 11753851"/>
                <a:gd name="T52" fmla="*/ 451999 w 12269552"/>
                <a:gd name="T53" fmla="*/ 1019633 h 11753851"/>
                <a:gd name="T54" fmla="*/ 971969 w 12269552"/>
                <a:gd name="T55" fmla="*/ 417001 h 11753851"/>
                <a:gd name="T56" fmla="*/ 835918 w 12269552"/>
                <a:gd name="T57" fmla="*/ 416450 h 11753851"/>
                <a:gd name="T58" fmla="*/ 599617 w 12269552"/>
                <a:gd name="T59" fmla="*/ 689122 h 11753851"/>
                <a:gd name="T60" fmla="*/ 541231 w 12269552"/>
                <a:gd name="T61" fmla="*/ 716664 h 11753851"/>
                <a:gd name="T62" fmla="*/ 464667 w 12269552"/>
                <a:gd name="T63" fmla="*/ 640647 h 11753851"/>
                <a:gd name="T64" fmla="*/ 490556 w 12269552"/>
                <a:gd name="T65" fmla="*/ 583358 h 11753851"/>
                <a:gd name="T66" fmla="*/ 745033 w 12269552"/>
                <a:gd name="T67" fmla="*/ 290304 h 11753851"/>
                <a:gd name="T68" fmla="*/ 803970 w 12269552"/>
                <a:gd name="T69" fmla="*/ 262762 h 11753851"/>
                <a:gd name="T70" fmla="*/ 1357685 w 12269552"/>
                <a:gd name="T71" fmla="*/ 0 h 11753851"/>
                <a:gd name="T72" fmla="*/ 1509449 w 12269552"/>
                <a:gd name="T73" fmla="*/ 151764 h 11753851"/>
                <a:gd name="T74" fmla="*/ 1357685 w 12269552"/>
                <a:gd name="T75" fmla="*/ 303527 h 11753851"/>
                <a:gd name="T76" fmla="*/ 1205921 w 12269552"/>
                <a:gd name="T77" fmla="*/ 151764 h 11753851"/>
                <a:gd name="T78" fmla="*/ 1357685 w 12269552"/>
                <a:gd name="T79" fmla="*/ 0 h 117538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269552" h="11753851">
                  <a:moveTo>
                    <a:pt x="5478990" y="1790700"/>
                  </a:moveTo>
                  <a:cubicBezTo>
                    <a:pt x="7986505" y="1790700"/>
                    <a:pt x="7986505" y="1790700"/>
                    <a:pt x="7986505" y="1790700"/>
                  </a:cubicBezTo>
                  <a:cubicBezTo>
                    <a:pt x="8170440" y="1790700"/>
                    <a:pt x="8335605" y="1862026"/>
                    <a:pt x="8459480" y="1982155"/>
                  </a:cubicBezTo>
                  <a:cubicBezTo>
                    <a:pt x="10058584" y="3581364"/>
                    <a:pt x="10058584" y="3581364"/>
                    <a:pt x="10058584" y="3581364"/>
                  </a:cubicBezTo>
                  <a:cubicBezTo>
                    <a:pt x="11383663" y="2256197"/>
                    <a:pt x="11383663" y="2256197"/>
                    <a:pt x="11383663" y="2256197"/>
                  </a:cubicBezTo>
                  <a:cubicBezTo>
                    <a:pt x="11477507" y="2177363"/>
                    <a:pt x="11597628" y="2132315"/>
                    <a:pt x="11729010" y="2132315"/>
                  </a:cubicBezTo>
                  <a:cubicBezTo>
                    <a:pt x="12029311" y="2132315"/>
                    <a:pt x="12269552" y="2372572"/>
                    <a:pt x="12269552" y="2669139"/>
                  </a:cubicBezTo>
                  <a:cubicBezTo>
                    <a:pt x="12269552" y="2796776"/>
                    <a:pt x="12220753" y="2916904"/>
                    <a:pt x="12145678" y="3007000"/>
                  </a:cubicBezTo>
                  <a:cubicBezTo>
                    <a:pt x="10546573" y="4621226"/>
                    <a:pt x="10546573" y="4621226"/>
                    <a:pt x="10546573" y="4621226"/>
                  </a:cubicBezTo>
                  <a:cubicBezTo>
                    <a:pt x="10062338" y="5105494"/>
                    <a:pt x="9671946" y="4692552"/>
                    <a:pt x="9671946" y="4692552"/>
                  </a:cubicBezTo>
                  <a:cubicBezTo>
                    <a:pt x="8692213" y="3709001"/>
                    <a:pt x="8692213" y="3709001"/>
                    <a:pt x="8692213" y="3709001"/>
                  </a:cubicBezTo>
                  <a:cubicBezTo>
                    <a:pt x="7156923" y="5480895"/>
                    <a:pt x="7156923" y="5480895"/>
                    <a:pt x="7156923" y="5480895"/>
                  </a:cubicBezTo>
                  <a:cubicBezTo>
                    <a:pt x="8560831" y="6884896"/>
                    <a:pt x="8560831" y="6884896"/>
                    <a:pt x="8560831" y="6884896"/>
                  </a:cubicBezTo>
                  <a:cubicBezTo>
                    <a:pt x="8560831" y="6884896"/>
                    <a:pt x="8857379" y="7158939"/>
                    <a:pt x="8688459" y="7707025"/>
                  </a:cubicBezTo>
                  <a:cubicBezTo>
                    <a:pt x="7900169" y="11220781"/>
                    <a:pt x="7900169" y="11220781"/>
                    <a:pt x="7900169" y="11220781"/>
                  </a:cubicBezTo>
                  <a:cubicBezTo>
                    <a:pt x="7840108" y="11524856"/>
                    <a:pt x="7569837" y="11753851"/>
                    <a:pt x="7247013" y="11753851"/>
                  </a:cubicBezTo>
                  <a:cubicBezTo>
                    <a:pt x="6879144" y="11753851"/>
                    <a:pt x="6578843" y="11453530"/>
                    <a:pt x="6578843" y="11085637"/>
                  </a:cubicBezTo>
                  <a:cubicBezTo>
                    <a:pt x="6578843" y="11025572"/>
                    <a:pt x="6586351" y="10969262"/>
                    <a:pt x="6597612" y="10916706"/>
                  </a:cubicBezTo>
                  <a:cubicBezTo>
                    <a:pt x="7247013" y="8037378"/>
                    <a:pt x="7247013" y="8037378"/>
                    <a:pt x="7247013" y="8037378"/>
                  </a:cubicBezTo>
                  <a:cubicBezTo>
                    <a:pt x="5647909" y="6483216"/>
                    <a:pt x="5647909" y="6483216"/>
                    <a:pt x="5647909" y="6483216"/>
                  </a:cubicBezTo>
                  <a:cubicBezTo>
                    <a:pt x="4277784" y="8014854"/>
                    <a:pt x="4277784" y="8014854"/>
                    <a:pt x="4277784" y="8014854"/>
                  </a:cubicBezTo>
                  <a:cubicBezTo>
                    <a:pt x="4277784" y="8014854"/>
                    <a:pt x="4056312" y="8288897"/>
                    <a:pt x="3463217" y="8270127"/>
                  </a:cubicBezTo>
                  <a:cubicBezTo>
                    <a:pt x="681676" y="8273881"/>
                    <a:pt x="681676" y="8273881"/>
                    <a:pt x="681676" y="8273881"/>
                  </a:cubicBezTo>
                  <a:cubicBezTo>
                    <a:pt x="370114" y="8277635"/>
                    <a:pt x="88581" y="8067410"/>
                    <a:pt x="17260" y="7752073"/>
                  </a:cubicBezTo>
                  <a:cubicBezTo>
                    <a:pt x="-65323" y="7391688"/>
                    <a:pt x="156149" y="7038811"/>
                    <a:pt x="516511" y="6956222"/>
                  </a:cubicBezTo>
                  <a:cubicBezTo>
                    <a:pt x="572817" y="6944960"/>
                    <a:pt x="629124" y="6941206"/>
                    <a:pt x="685430" y="6941206"/>
                  </a:cubicBezTo>
                  <a:cubicBezTo>
                    <a:pt x="3080333" y="6948714"/>
                    <a:pt x="3080333" y="6948714"/>
                    <a:pt x="3080333" y="6948714"/>
                  </a:cubicBezTo>
                  <a:cubicBezTo>
                    <a:pt x="6623888" y="2841824"/>
                    <a:pt x="6623888" y="2841824"/>
                    <a:pt x="6623888" y="2841824"/>
                  </a:cubicBezTo>
                  <a:lnTo>
                    <a:pt x="5696708" y="2838070"/>
                  </a:lnTo>
                  <a:cubicBezTo>
                    <a:pt x="4086342" y="4696306"/>
                    <a:pt x="4086342" y="4696306"/>
                    <a:pt x="4086342" y="4696306"/>
                  </a:cubicBezTo>
                  <a:cubicBezTo>
                    <a:pt x="3992498" y="4812681"/>
                    <a:pt x="3849855" y="4884007"/>
                    <a:pt x="3688443" y="4884007"/>
                  </a:cubicBezTo>
                  <a:cubicBezTo>
                    <a:pt x="3399403" y="4884007"/>
                    <a:pt x="3166669" y="4651258"/>
                    <a:pt x="3166669" y="4365953"/>
                  </a:cubicBezTo>
                  <a:cubicBezTo>
                    <a:pt x="3166669" y="4208284"/>
                    <a:pt x="3234237" y="4069386"/>
                    <a:pt x="3343097" y="3975536"/>
                  </a:cubicBezTo>
                  <a:cubicBezTo>
                    <a:pt x="5077337" y="1978401"/>
                    <a:pt x="5077337" y="1978401"/>
                    <a:pt x="5077337" y="1978401"/>
                  </a:cubicBezTo>
                  <a:cubicBezTo>
                    <a:pt x="5171181" y="1862026"/>
                    <a:pt x="5313824" y="1790700"/>
                    <a:pt x="5478990" y="1790700"/>
                  </a:cubicBezTo>
                  <a:close/>
                  <a:moveTo>
                    <a:pt x="9252509" y="0"/>
                  </a:moveTo>
                  <a:cubicBezTo>
                    <a:pt x="9823713" y="0"/>
                    <a:pt x="10286766" y="463053"/>
                    <a:pt x="10286766" y="1034257"/>
                  </a:cubicBezTo>
                  <a:cubicBezTo>
                    <a:pt x="10286766" y="1605461"/>
                    <a:pt x="9823713" y="2068514"/>
                    <a:pt x="9252509" y="2068514"/>
                  </a:cubicBezTo>
                  <a:cubicBezTo>
                    <a:pt x="8681305" y="2068514"/>
                    <a:pt x="8218252" y="1605461"/>
                    <a:pt x="8218252" y="1034257"/>
                  </a:cubicBezTo>
                  <a:cubicBezTo>
                    <a:pt x="8218252" y="463053"/>
                    <a:pt x="8681305" y="0"/>
                    <a:pt x="925250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 anchorCtr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98" name="组合 27"/>
          <p:cNvGrpSpPr/>
          <p:nvPr/>
        </p:nvGrpSpPr>
        <p:grpSpPr>
          <a:xfrm>
            <a:off x="3500430" y="1785926"/>
            <a:ext cx="1800000" cy="1044000"/>
            <a:chOff x="4229236" y="3968984"/>
            <a:chExt cx="792000" cy="792000"/>
          </a:xfrm>
        </p:grpSpPr>
        <p:sp>
          <p:nvSpPr>
            <p:cNvPr id="100" name="MH_Other_2"/>
            <p:cNvSpPr/>
            <p:nvPr>
              <p:custDataLst>
                <p:tags r:id="rId7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1" name="MH_Title_1"/>
            <p:cNvSpPr/>
            <p:nvPr>
              <p:custDataLst>
                <p:tags r:id="rId8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ru-RU" altLang="zh-CN" sz="1600" b="1" dirty="0" smtClean="0">
                  <a:cs typeface="+mn-ea"/>
                  <a:sym typeface="+mn-lt"/>
                </a:rPr>
                <a:t>200,0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103" name="组合 32"/>
          <p:cNvGrpSpPr/>
          <p:nvPr/>
        </p:nvGrpSpPr>
        <p:grpSpPr>
          <a:xfrm>
            <a:off x="3571868" y="3000372"/>
            <a:ext cx="1800000" cy="1044000"/>
            <a:chOff x="4229236" y="3968984"/>
            <a:chExt cx="792000" cy="792000"/>
          </a:xfrm>
        </p:grpSpPr>
        <p:sp>
          <p:nvSpPr>
            <p:cNvPr id="105" name="MH_Other_2"/>
            <p:cNvSpPr/>
            <p:nvPr>
              <p:custDataLst>
                <p:tags r:id="rId5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6" name="MH_Title_1"/>
            <p:cNvSpPr/>
            <p:nvPr>
              <p:custDataLst>
                <p:tags r:id="rId6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ru-RU" altLang="zh-CN" sz="1600" b="1" dirty="0" smtClean="0">
                  <a:cs typeface="+mn-ea"/>
                  <a:sym typeface="+mn-lt"/>
                </a:rPr>
                <a:t>52453,7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108" name="组合 37"/>
          <p:cNvGrpSpPr/>
          <p:nvPr/>
        </p:nvGrpSpPr>
        <p:grpSpPr>
          <a:xfrm>
            <a:off x="3286116" y="4286256"/>
            <a:ext cx="1800000" cy="1044000"/>
            <a:chOff x="4229236" y="3968984"/>
            <a:chExt cx="792000" cy="792000"/>
          </a:xfrm>
        </p:grpSpPr>
        <p:sp>
          <p:nvSpPr>
            <p:cNvPr id="110" name="MH_Other_2"/>
            <p:cNvSpPr/>
            <p:nvPr>
              <p:custDataLst>
                <p:tags r:id="rId3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1" name="MH_Title_1"/>
            <p:cNvSpPr/>
            <p:nvPr>
              <p:custDataLst>
                <p:tags r:id="rId4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ru-RU" altLang="zh-CN" sz="1600" b="1" dirty="0" smtClean="0">
                  <a:cs typeface="+mn-ea"/>
                  <a:sym typeface="+mn-lt"/>
                </a:rPr>
                <a:t>9638,3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7572396" y="50004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Тыс. рублей</a:t>
            </a:r>
          </a:p>
        </p:txBody>
      </p:sp>
      <p:sp>
        <p:nvSpPr>
          <p:cNvPr id="113" name="椭圆 8"/>
          <p:cNvSpPr/>
          <p:nvPr/>
        </p:nvSpPr>
        <p:spPr bwMode="auto">
          <a:xfrm>
            <a:off x="1501200" y="5286388"/>
            <a:ext cx="355621" cy="355699"/>
          </a:xfrm>
          <a:prstGeom prst="ellipse">
            <a:avLst/>
          </a:prstGeom>
          <a:solidFill>
            <a:srgbClr val="6699FF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4" name="组合 37"/>
          <p:cNvGrpSpPr/>
          <p:nvPr/>
        </p:nvGrpSpPr>
        <p:grpSpPr>
          <a:xfrm>
            <a:off x="2001600" y="5214950"/>
            <a:ext cx="1800000" cy="1044000"/>
            <a:chOff x="4229236" y="3968984"/>
            <a:chExt cx="792000" cy="792000"/>
          </a:xfrm>
        </p:grpSpPr>
        <p:sp>
          <p:nvSpPr>
            <p:cNvPr id="115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6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6699FF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ru-RU" altLang="zh-CN" sz="1600" b="1" dirty="0" smtClean="0">
                  <a:cs typeface="+mn-ea"/>
                  <a:sym typeface="+mn-lt"/>
                </a:rPr>
                <a:t>5,0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3883709" y="5419325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 smtClean="0">
                <a:solidFill>
                  <a:srgbClr val="6699FF"/>
                </a:solidFill>
                <a:cs typeface="+mn-ea"/>
                <a:sym typeface="+mn-lt"/>
              </a:rPr>
              <a:t>Реализация мероприятий, направленных на предупреждение семейного неблагополучия</a:t>
            </a:r>
            <a:endParaRPr lang="en-US" altLang="zh-CN" sz="1600" b="1" dirty="0">
              <a:solidFill>
                <a:srgbClr val="6699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42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78906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Субсидии юридическим и физическим лицам, </a:t>
            </a:r>
          </a:p>
          <a:p>
            <a:pPr algn="ctr">
              <a:spcBef>
                <a:spcPct val="0"/>
              </a:spcBef>
            </a:pPr>
            <a:r>
              <a:rPr lang="ru-RU" altLang="ru-RU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индивидуальным предпринимателям, физическим лицам –</a:t>
            </a:r>
          </a:p>
          <a:p>
            <a:pPr algn="ctr">
              <a:spcBef>
                <a:spcPct val="0"/>
              </a:spcBef>
            </a:pPr>
            <a:r>
              <a:rPr lang="ru-RU" altLang="ru-RU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производителям товаров, работ, услуг, некоммерческим </a:t>
            </a:r>
          </a:p>
          <a:p>
            <a:pPr algn="ctr">
              <a:spcBef>
                <a:spcPct val="0"/>
              </a:spcBef>
            </a:pPr>
            <a:r>
              <a:rPr lang="ru-RU" altLang="ru-RU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организациям (за исключением муниципальных учреждений)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3834" y="1643050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тыс. рублей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00166" y="1714488"/>
          <a:ext cx="6119834" cy="374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4348" y="5643578"/>
            <a:ext cx="142876" cy="142876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5357826"/>
            <a:ext cx="81439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just"/>
            <a:r>
              <a:rPr lang="ru-RU" sz="1300" b="1" dirty="0" smtClean="0"/>
              <a:t>Муниципальная программа «Экономическое развитие Сакмарского района Оренбургской области»</a:t>
            </a:r>
          </a:p>
          <a:p>
            <a:pPr indent="542925" algn="just"/>
            <a:r>
              <a:rPr lang="ru-RU" sz="1300" b="1" dirty="0" smtClean="0"/>
              <a:t>Подпрограмма «Развитие торговли в </a:t>
            </a:r>
            <a:r>
              <a:rPr lang="ru-RU" sz="1300" b="1" dirty="0" err="1" smtClean="0"/>
              <a:t>Сакмарском</a:t>
            </a:r>
            <a:r>
              <a:rPr lang="ru-RU" sz="1300" b="1" dirty="0" smtClean="0"/>
              <a:t> районе»</a:t>
            </a:r>
          </a:p>
          <a:p>
            <a:pPr indent="542925" algn="just"/>
            <a:r>
              <a:rPr lang="ru-RU" sz="1300" b="1" dirty="0" smtClean="0"/>
              <a:t>Мероприятие «Возмещение стоимости горюче-смазочных материалов при доставке автомобильным транспортом социально-значимых товаров в отдаленные, труднодоступные и малонаселенные пункты, а также населенные пункты, в которых отсутствуют торговые объекты»</a:t>
            </a:r>
          </a:p>
          <a:p>
            <a:pPr indent="542925" algn="just"/>
            <a:endParaRPr lang="ru-RU" sz="1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12" y="357166"/>
            <a:ext cx="3599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МУНИЦИПАЛЬНЫЙ ДОЛГ</a:t>
            </a:r>
            <a:endParaRPr lang="ru-RU" altLang="ru-RU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43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928668"/>
          <a:ext cx="8215369" cy="5072097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530154"/>
                <a:gridCol w="460381"/>
                <a:gridCol w="768024"/>
                <a:gridCol w="460381"/>
                <a:gridCol w="768024"/>
                <a:gridCol w="460381"/>
                <a:gridCol w="768024"/>
              </a:tblGrid>
              <a:tr h="1680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Вид заимствований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2022 </a:t>
                      </a:r>
                      <a:r>
                        <a:rPr lang="ru-RU" sz="1100" dirty="0"/>
                        <a:t>год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Предель-ный</a:t>
                      </a:r>
                      <a:r>
                        <a:rPr lang="ru-RU" sz="1100" dirty="0"/>
                        <a:t> срок </a:t>
                      </a:r>
                      <a:r>
                        <a:rPr lang="ru-RU" sz="1100" dirty="0" smtClean="0"/>
                        <a:t>погашения долговых </a:t>
                      </a:r>
                      <a:r>
                        <a:rPr lang="ru-RU" sz="1100" dirty="0" err="1"/>
                        <a:t>обя</a:t>
                      </a:r>
                      <a:endParaRPr lang="ru-RU" sz="11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зательств</a:t>
                      </a:r>
                      <a:endParaRPr lang="ru-RU" sz="11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2022 </a:t>
                      </a:r>
                      <a:r>
                        <a:rPr lang="ru-RU" sz="1100" dirty="0"/>
                        <a:t>года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2023 </a:t>
                      </a:r>
                      <a:r>
                        <a:rPr lang="ru-RU" sz="1100" dirty="0"/>
                        <a:t>год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Предель-ный</a:t>
                      </a:r>
                      <a:r>
                        <a:rPr lang="ru-RU" sz="1100" dirty="0"/>
                        <a:t> срок </a:t>
                      </a:r>
                      <a:r>
                        <a:rPr lang="ru-RU" sz="1100" dirty="0" smtClean="0"/>
                        <a:t>погашения долговых </a:t>
                      </a:r>
                      <a:r>
                        <a:rPr lang="ru-RU" sz="1100" dirty="0" err="1"/>
                        <a:t>обя</a:t>
                      </a:r>
                      <a:endParaRPr lang="ru-RU" sz="11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зательств</a:t>
                      </a:r>
                      <a:endParaRPr lang="ru-RU" sz="11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2023 </a:t>
                      </a:r>
                      <a:r>
                        <a:rPr lang="ru-RU" sz="1100" dirty="0"/>
                        <a:t>года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год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Предель-ный</a:t>
                      </a:r>
                      <a:r>
                        <a:rPr lang="ru-RU" sz="1100" dirty="0"/>
                        <a:t> срок </a:t>
                      </a:r>
                      <a:r>
                        <a:rPr lang="ru-RU" sz="1100" dirty="0" smtClean="0"/>
                        <a:t>погашения долговых </a:t>
                      </a:r>
                      <a:r>
                        <a:rPr lang="ru-RU" sz="1100" dirty="0" err="1"/>
                        <a:t>обя</a:t>
                      </a:r>
                      <a:endParaRPr lang="ru-RU" sz="11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зательств</a:t>
                      </a:r>
                      <a:endParaRPr lang="ru-RU" sz="11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2024 года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13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Муниципальные ценные бумаги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1.Размещение </a:t>
                      </a:r>
                      <a:r>
                        <a:rPr lang="ru-RU" sz="1100" dirty="0" smtClean="0"/>
                        <a:t>муниципальных ценных бумаг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26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2.Погашение </a:t>
                      </a:r>
                      <a:r>
                        <a:rPr lang="ru-RU" sz="1100" dirty="0" smtClean="0"/>
                        <a:t>муниципальных</a:t>
                      </a:r>
                      <a:r>
                        <a:rPr lang="ru-RU" sz="1100" baseline="0" dirty="0" smtClean="0"/>
                        <a:t> ценных бумаг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/>
                </a:tc>
              </a:tr>
              <a:tr h="213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Кредиты, полученные от кредитных организаций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0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0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/>
                </a:tc>
              </a:tr>
              <a:tr h="42669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r>
                        <a:rPr lang="ru-RU" sz="1100" dirty="0" smtClean="0"/>
                        <a:t>1. Привлечение </a:t>
                      </a:r>
                      <a:r>
                        <a:rPr lang="ru-RU" sz="1100" dirty="0"/>
                        <a:t>кредитов от кредитных </a:t>
                      </a:r>
                      <a:r>
                        <a:rPr lang="ru-RU" sz="1100" dirty="0" smtClean="0"/>
                        <a:t>организаций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/>
                    </a:solidFill>
                  </a:tcPr>
                </a:tc>
              </a:tr>
              <a:tr h="42669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r>
                        <a:rPr lang="ru-RU" sz="1100" dirty="0" smtClean="0"/>
                        <a:t>2. Погашение </a:t>
                      </a:r>
                      <a:r>
                        <a:rPr lang="ru-RU" sz="1100" dirty="0"/>
                        <a:t>кредитов, </a:t>
                      </a:r>
                      <a:r>
                        <a:rPr lang="ru-RU" sz="1100" dirty="0" smtClean="0"/>
                        <a:t>привлеченных  от</a:t>
                      </a:r>
                      <a:r>
                        <a:rPr lang="ru-RU" sz="1100" baseline="0" dirty="0" smtClean="0"/>
                        <a:t> кредитных организаций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/>
                    </a:solidFill>
                  </a:tcPr>
                </a:tc>
              </a:tr>
              <a:tr h="405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Бюджетные кредиты из других бюджетов бюджетной системы Российской </a:t>
                      </a:r>
                      <a:r>
                        <a:rPr lang="ru-RU" sz="1100" dirty="0" smtClean="0"/>
                        <a:t>Федерации в валюте Российской</a:t>
                      </a:r>
                      <a:r>
                        <a:rPr lang="ru-RU" sz="1100" baseline="0" dirty="0" smtClean="0"/>
                        <a:t> Федерации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7670" algn="l"/>
                        </a:tabLst>
                      </a:pPr>
                      <a:r>
                        <a:rPr lang="ru-RU" sz="1100" dirty="0"/>
                        <a:t>1. Привлечение бюджетных кредитов из других бюджетов бюджетной системы Российской Федерации в валюте Российской Федерации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26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2. Погашение бюджетных кредитов из других бюджетов бюджетной системы Российской Федерации в валюте Российской Федерации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0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0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0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4" marR="43414" marT="0" marB="0" anchor="b"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6143644"/>
            <a:ext cx="8297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районном бюджете 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униципальные  заимствования в 2022 году и плановом периоде 2023 и 2024 годов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планируются.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44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14290"/>
            <a:ext cx="76429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районного бюджета в разрезе целевых групп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785794"/>
          <a:ext cx="8501121" cy="56350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73624"/>
                <a:gridCol w="2541152"/>
                <a:gridCol w="1143008"/>
                <a:gridCol w="1071570"/>
                <a:gridCol w="1000132"/>
                <a:gridCol w="785818"/>
                <a:gridCol w="785817"/>
              </a:tblGrid>
              <a:tr h="35719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Вид социальной поддержки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Нормативно-правовой акт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Размер выплат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Численность получателей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/>
                        <a:t>Объем</a:t>
                      </a:r>
                      <a:r>
                        <a:rPr lang="ru-RU" sz="1000" kern="1200" baseline="0" dirty="0" smtClean="0"/>
                        <a:t> бюджетных ассигнований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(тыс. руб.)</a:t>
                      </a:r>
                      <a:endParaRPr lang="ru-RU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7178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baseline="0" dirty="0" smtClean="0"/>
                        <a:t>2022 год </a:t>
                      </a:r>
                      <a:endParaRPr lang="ru-RU" sz="10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2023 год </a:t>
                      </a:r>
                    </a:p>
                    <a:p>
                      <a:pPr marL="0" algn="ctr" defTabSz="914400" rtl="0" eaLnBrk="1" latinLnBrk="0" hangingPunct="1"/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2024 год </a:t>
                      </a:r>
                    </a:p>
                    <a:p>
                      <a:pPr marL="0" algn="ctr" defTabSz="914400" rtl="0" eaLnBrk="1" latinLnBrk="0" hangingPunct="1"/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Компенсация части родительской платы за присмотр и уход в дошкольных учреждениях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Закон Оренбургской области от 24.12.2010 № 4167/975-</a:t>
                      </a:r>
                      <a:r>
                        <a:rPr lang="en-US" sz="900" kern="1200" dirty="0" smtClean="0"/>
                        <a:t>IV</a:t>
                      </a:r>
                      <a:r>
                        <a:rPr lang="ru-RU" sz="900" kern="1200" dirty="0" smtClean="0"/>
                        <a:t>-ОЗ «О наделении городских округов и муниципальных районов государственными полномочиями Оренбургской области по выплате компенсации части платы, взимаемой с родителей (законных представителей) за присмотр и ход за детьми, посещающими образовательные организации, реализующие образовательную программу дошкольного образования»</a:t>
                      </a:r>
                    </a:p>
                    <a:p>
                      <a:r>
                        <a:rPr lang="ru-RU" sz="900" kern="1200" dirty="0" smtClean="0"/>
                        <a:t> </a:t>
                      </a:r>
                    </a:p>
                    <a:p>
                      <a:r>
                        <a:rPr lang="ru-RU" sz="900" kern="1200" dirty="0" smtClean="0"/>
                        <a:t>Постановление Оренбургской области от 19.01.2007 № 11-п «О порядке обращения и выплаты компенсации части родительской платы за содержание ребенка в образовательных организациях, реализующих основную общеобразовательную программу дошкольного образования»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20% среднего размера платы взимаемой с родителей на первого ребенка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400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771,8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827,5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827,5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50% среднего размера платы взимаемой с родителей на второго ребенка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220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70% среднего размера платы взимаемой с родителей на третьего ребенка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70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944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Выполнение мероприятий  по организации бесплатного пи</a:t>
                      </a:r>
                      <a:r>
                        <a:rPr lang="ru-RU" sz="900" kern="1200" baseline="0" dirty="0" smtClean="0"/>
                        <a:t>тания обучающихся, получающих начальное общее образование в государственных и муниципальных образовательных организаций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Постановление администрации МО Сакмарский район от 14.01.2020 № 30-п «Об утверждении Порядка обеспечения питанием обучающихся в муниципальных общеобразовательных</a:t>
                      </a:r>
                      <a:r>
                        <a:rPr lang="ru-RU" sz="900" kern="1200" baseline="0" dirty="0" smtClean="0"/>
                        <a:t> организациях Сакмарского района за счет бюджетных ассигнований бюджета муниципального образования Сакмарский район» (с изменениями от 18.05.2020 № 615-п , от 20.11.2020 №1518-п, от 25.02.2021 № 147-п)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41.16 руб. в день за счет средств федерального</a:t>
                      </a:r>
                      <a:r>
                        <a:rPr lang="ru-RU" sz="900" kern="1200" baseline="0" dirty="0" smtClean="0"/>
                        <a:t> бюджета,  13,72 руб. в день за счет средств областного бюджета, 0,55 руб. в день за счет средств местного бюджета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2022 год - 908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15746,6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9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 год - 856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15101,8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9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2024 год - 858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15383,8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45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3" y="928670"/>
          <a:ext cx="8501124" cy="5064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30107"/>
                <a:gridCol w="2775876"/>
                <a:gridCol w="867462"/>
                <a:gridCol w="955908"/>
                <a:gridCol w="928694"/>
                <a:gridCol w="857256"/>
                <a:gridCol w="785821"/>
              </a:tblGrid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Вид социальной поддержки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Нормативно-правовой акт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Размер выплат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Численность получателей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/>
                        <a:t>Объем</a:t>
                      </a:r>
                      <a:r>
                        <a:rPr lang="ru-RU" sz="1000" kern="1200" baseline="0" dirty="0" smtClean="0"/>
                        <a:t> бюджетных ассигнований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(тыс. руб.)</a:t>
                      </a:r>
                      <a:endParaRPr lang="ru-RU" sz="1000" kern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baseline="0" dirty="0" smtClean="0"/>
                        <a:t>2022 год </a:t>
                      </a:r>
                      <a:endParaRPr lang="ru-RU" sz="10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2023 год 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2024 год 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финансовое обеспечение мероприятий по организации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питания обучающихся 5-11 классов в общеобразовательных организациях Оренбургской области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администрации МО Сакмарский район от 14.01.2020 № 30-п «Об утверждении Порядка обеспечения питанием обучающихся в муниципальных общеобразовательных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организациях Сакмарского района за счет бюджетных ассигнований бюджета муниципального образования Сакмарский район» (с изменениями от 18.05.2020 № 615-п , от 20.11.2020 №1518-п, от 25.02.2021 № 147-п)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8,00 руб. в день за счет средств областного бюджета,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5,00 руб. в день за счет средств местного бюджета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1810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3976,9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3976,9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3976,9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982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Финансовое обеспечение бесплатным двухразовым питанием лиц с ОВЗ, обучающихся в муниципальных общеобразовательных организациях, а также выплата ежемесячной денежной компенсации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двухразового питания обучающимся с ОВЗ, осваивающим программы начального общего, основного общего, и среднего общего образования на дому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  администрации МО Сакмарский район от  14.01.2020 № 30-п " Об утверждении Порядка обеспечения питанием обучающихся в муниципальных общеобразовательных организациях Сакмарского района за счет бюджетных ассигнований  бюджета муниципального образования Сакмарский район" (с изменениями от 18.05.2020 № 615-п, от 20.11.2020 № 1518-п; от 25.02.2021 № 148-п)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65,00 рублей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день за счет средств областного бюджета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2010,9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57224" y="214290"/>
            <a:ext cx="76429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районного бюджета в разрезе целевых групп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46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857232"/>
          <a:ext cx="8286378" cy="4790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85398"/>
                <a:gridCol w="2570795"/>
                <a:gridCol w="1020843"/>
                <a:gridCol w="909442"/>
                <a:gridCol w="857256"/>
                <a:gridCol w="748453"/>
                <a:gridCol w="894191"/>
              </a:tblGrid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Вид социальной поддержки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Нормативно-правовой акт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Размер выплат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Численность получателей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/>
                        <a:t>Объем</a:t>
                      </a:r>
                      <a:r>
                        <a:rPr lang="ru-RU" sz="1000" kern="1200" baseline="0" dirty="0" smtClean="0"/>
                        <a:t> бюджетных ассигнований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(тыс. руб.)</a:t>
                      </a:r>
                      <a:endParaRPr lang="ru-RU" sz="1000" kern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baseline="0" dirty="0" smtClean="0"/>
                        <a:t>2022 год </a:t>
                      </a:r>
                      <a:endParaRPr lang="ru-RU" sz="10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2023 год 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2024 год 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Выплаты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содержание ребенка в семье опекуна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Оренбургской области от 9.11.2004 № 1533/259-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-ОЗ «О порядке и размерах выплат денежных средств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опекунам (попечителям) на содержание ребенка»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6807,00 рублей на содержание одного ребенка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5902,2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5902,2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5902,2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Выплаты на содержание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ребенка в приемной семье</a:t>
                      </a:r>
                    </a:p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Оренбургской области от 08.07.1997 № 104/26-ОЗ «Об оплате труда приемных родителей и льготах, предоставляемых приемной семье в Оренбургской области»</a:t>
                      </a:r>
                    </a:p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Оренбургской области от 18.06.2007 № 208-п «Об утверждении порядка выплаты денежных средств на содержание ребенка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(детей) в приемной семье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6807,00 рублей на содержание одного ребенка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4893,6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4893,6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4893,6</a:t>
                      </a: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Выплата вознаграждения причитающегося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приемному родителю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6794,00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рублей на одного приемного родителя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3014,9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3014,9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3014,9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наличии единственного родителя (отсутствие второго родителя) – в двукратном размере 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7224" y="214290"/>
            <a:ext cx="76429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районного бюджета в разрезе целевых групп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47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14290"/>
            <a:ext cx="76429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районного бюджета в разрезе целевых групп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714356"/>
          <a:ext cx="8215372" cy="47980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85398"/>
                <a:gridCol w="2459022"/>
                <a:gridCol w="1061850"/>
                <a:gridCol w="908770"/>
                <a:gridCol w="928694"/>
                <a:gridCol w="677447"/>
                <a:gridCol w="894191"/>
              </a:tblGrid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Вид социальной поддержки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Нормативно-правовой акт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Размер выплат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Численность получателей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/>
                        <a:t>Объем</a:t>
                      </a:r>
                      <a:r>
                        <a:rPr lang="ru-RU" sz="1000" kern="1200" baseline="0" dirty="0" smtClean="0"/>
                        <a:t> бюджетных ассигнований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(тыс. руб.)</a:t>
                      </a:r>
                      <a:endParaRPr lang="ru-RU" sz="1000" kern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baseline="0" dirty="0" smtClean="0"/>
                        <a:t>2022 год </a:t>
                      </a:r>
                      <a:endParaRPr lang="ru-RU" sz="10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2023 год 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2024 год 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Финансовое обеспечение мероприятий по отдыху детей в каникулярное время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Оренбургской области от 18.12.2009 № 3272/752-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-ОЗ «О наделении органов местного самоуправления Оренбургской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области государственными полномочиями Оренбургской области по финансовому обеспечению отдыха детей в каникулярное время (в редакции  от 11.03.2020 № 2137/557-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-ОЗ)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в лагерях дневного пребывания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/>
                        <a:t>2022 год - 1072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1996,0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 год - 679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1466,6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2024 год - 653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1469,1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жильем детей-сирот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Оренбургской области от 18.03.2013 №</a:t>
                      </a:r>
                      <a:r>
                        <a:rPr lang="ru-RU" sz="95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1420/408-</a:t>
                      </a:r>
                      <a:r>
                        <a:rPr lang="en-US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-ОЗ «Об обеспечении жилыми помещениями детей-сирот и детей, оставшихся без попечения родителей, и о внесении изменений в отдельные законодательные акты Оренбургской области» ( в редакции от 12.03.2020 № 2164/570-</a:t>
                      </a:r>
                      <a:r>
                        <a:rPr lang="en-US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VI-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ОЗ)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Оренбургской области от 19.10.2011 № 1015-п «Об утверждении правил предоставления субвенций на осуществление отдельных государственных полномочий Оренбургской области по обеспечению жильем по договору социального найма и договору найма специализированного жилого помещения отдельных категорий граждан» (в редакции от 25.01.2022 № 45-п) </a:t>
                      </a:r>
                      <a:endParaRPr lang="ru-RU" sz="9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 кв.м. на человека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9781,9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9781,9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9781,9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48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14290"/>
            <a:ext cx="76429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районного бюджета в разрезе целевых групп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714356"/>
          <a:ext cx="8501121" cy="58178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73624"/>
                <a:gridCol w="2701036"/>
                <a:gridCol w="1098784"/>
                <a:gridCol w="955909"/>
                <a:gridCol w="857256"/>
                <a:gridCol w="928694"/>
                <a:gridCol w="785818"/>
              </a:tblGrid>
              <a:tr h="428628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Вид социальной поддержки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Нормативно-правовой акт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Размер выплат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Численность получателей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/>
                        <a:t>Объем</a:t>
                      </a:r>
                      <a:r>
                        <a:rPr lang="ru-RU" sz="1000" kern="1200" baseline="0" dirty="0" smtClean="0"/>
                        <a:t> бюджетных ассигнований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(тыс. руб.)</a:t>
                      </a:r>
                      <a:endParaRPr lang="ru-RU" sz="1000" kern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baseline="0" dirty="0" smtClean="0"/>
                        <a:t>2022 год </a:t>
                      </a:r>
                      <a:endParaRPr lang="ru-RU" sz="10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2023 год 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2024 год 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жильем социального найма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отдельных категорий граждан</a:t>
                      </a:r>
                      <a:endParaRPr lang="ru-RU" sz="9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Оренбургской области от 13.07.2007 № 1347/285-</a:t>
                      </a:r>
                      <a:r>
                        <a:rPr lang="en-US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IV-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ОЗ «О предоставлении жилых помещений отдельным категориям граждан на территории Оренбургской области» (в редакции от 24.12.2020 № 2567/722-</a:t>
                      </a:r>
                      <a:r>
                        <a:rPr lang="en-US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-ОЗ)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Оренбургской области от 19.10.2011 № 1015-п «Об утверждении правил предоставления субвенций на осуществление отдельных государственных полномочий Оренбургской области по обеспечению жильем по договору социального найма и договору найма специализированного жилого помещения отдельных категорий граждан» (в редакции от 25.01.2022 № 45-п) </a:t>
                      </a:r>
                      <a:endParaRPr lang="ru-RU" sz="9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9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 кв.м. на человека</a:t>
                      </a:r>
                    </a:p>
                    <a:p>
                      <a:pPr marL="0" algn="ctr" defTabSz="914400" rtl="0" eaLnBrk="1" latinLnBrk="0" hangingPunct="1"/>
                      <a:endParaRPr lang="ru-RU" sz="9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1379,9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1379,9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1379,9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жильем молодых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семей</a:t>
                      </a:r>
                      <a:endParaRPr lang="ru-RU" sz="9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Оренбургской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области от 28.02.2022 № 216/74-</a:t>
                      </a:r>
                      <a:r>
                        <a:rPr lang="en-US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-ОЗ «О молодежной политике в Оренбургской области и признании утратившими силу отдельных законодательных актов (положений законодательных актов) Оренбургской области</a:t>
                      </a:r>
                    </a:p>
                    <a:p>
                      <a:pPr marL="0" algn="ctr" defTabSz="914400" rtl="0" eaLnBrk="1" latinLnBrk="0" hangingPunct="1"/>
                      <a:endParaRPr lang="ru-RU" sz="95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Оренбургской области  от 30.08.2013 № 737-п «Об утверждении правил предоставления молодым семьям социальных выплат на приобретение (строительство) жилья и их использования в рамках подпрограммы "Обеспечение жильем молодых семей в Оренбургской области" государственной программы "Стимулирование развития жилищного строительства в Оренбургской области»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35 % от расчетной стоимости жилья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4369,7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4676,1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46786,1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49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14290"/>
            <a:ext cx="76429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районного бюджета в разрезе целевых групп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714356"/>
          <a:ext cx="8501121" cy="48501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73624"/>
                <a:gridCol w="2701036"/>
                <a:gridCol w="1098784"/>
                <a:gridCol w="955910"/>
                <a:gridCol w="928694"/>
                <a:gridCol w="857256"/>
                <a:gridCol w="785817"/>
              </a:tblGrid>
              <a:tr h="500066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Вид социальной поддержки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Нормативно-правовой акт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Размер выплат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Численность получателей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/>
                        <a:t>Объем</a:t>
                      </a:r>
                      <a:r>
                        <a:rPr lang="ru-RU" sz="1000" kern="1200" baseline="0" dirty="0" smtClean="0"/>
                        <a:t> бюджетных ассигнований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(тыс. руб.)</a:t>
                      </a:r>
                      <a:endParaRPr lang="ru-RU" sz="1000" kern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719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baseline="0" dirty="0" smtClean="0"/>
                        <a:t>2022 год </a:t>
                      </a:r>
                      <a:endParaRPr lang="ru-RU" sz="10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2023 год 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/>
                        <a:t>2024 год 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жильем молодых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семей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Оренбургской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области от 28.02.2022 № 216/74-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-ОЗ «О молодежной политике в Оренбургской области и признании утратившими силу отдельных законодательных актов (положений законодательных актов) Оренбургской области</a:t>
                      </a:r>
                    </a:p>
                    <a:p>
                      <a:pPr marL="0" algn="ctr" defTabSz="914400" rtl="0" eaLnBrk="1" latinLnBrk="0" hangingPunct="1"/>
                      <a:endParaRPr lang="ru-RU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Оренбургской области  от 30.08.2013 № 737-п «Об утверждении правил предоставления молодым семьям социальных выплат на приобретение (строительство) жилья и их использования в рамках подпрограммы "Обеспечение жильем молодых семей в Оренбургской области" государственной программы "Стимулирование развития жилищного строительства в Оренбургской области»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35 % от расчетной стоимости жилья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4369,7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4676,1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46786,1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Доплата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 пенсиям муниципальных служащих – пенсия за выслугу лет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Совета Депутатов  МО Сакмарский района от 24.06.2010 года № 374 «О Положении «Об установлении пенсии за выслугу лет муниципальным служащим муниципального образования Сакмарский район»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8172,4 рубля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2549,8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2625,2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2625,2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38">
            <a:extLst>
              <a:ext uri="{FF2B5EF4-FFF2-40B4-BE49-F238E27FC236}">
                <a16:creationId xmlns="" xmlns:a16="http://schemas.microsoft.com/office/drawing/2014/main" id="{52AAE4E6-599D-4B4D-9E60-E39FD79A96F5}"/>
              </a:ext>
            </a:extLst>
          </p:cNvPr>
          <p:cNvCxnSpPr>
            <a:cxnSpLocks/>
          </p:cNvCxnSpPr>
          <p:nvPr/>
        </p:nvCxnSpPr>
        <p:spPr>
          <a:xfrm flipV="1">
            <a:off x="4787955" y="933189"/>
            <a:ext cx="0" cy="10978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39">
            <a:extLst>
              <a:ext uri="{FF2B5EF4-FFF2-40B4-BE49-F238E27FC236}">
                <a16:creationId xmlns="" xmlns:a16="http://schemas.microsoft.com/office/drawing/2014/main" id="{00C09934-E548-4C8E-B22E-94BC738226A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918379" y="2348504"/>
            <a:ext cx="1287900" cy="19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36BDE43B-02E4-458B-9E56-BE58D5B95593}"/>
              </a:ext>
            </a:extLst>
          </p:cNvPr>
          <p:cNvSpPr txBox="1"/>
          <p:nvPr/>
        </p:nvSpPr>
        <p:spPr>
          <a:xfrm>
            <a:off x="1142976" y="4500570"/>
            <a:ext cx="1714512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ru-RU" sz="1200" noProof="1" smtClean="0"/>
              <a:t>Составление проекта бюджета на очередной финансовый год и плановый период</a:t>
            </a:r>
            <a:endParaRPr lang="en-US" sz="1200" noProof="1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CBAF1BD8-FCC7-4339-A6ED-812F5D09E4AE}"/>
              </a:ext>
            </a:extLst>
          </p:cNvPr>
          <p:cNvSpPr txBox="1"/>
          <p:nvPr/>
        </p:nvSpPr>
        <p:spPr>
          <a:xfrm>
            <a:off x="3464587" y="4929198"/>
            <a:ext cx="2018450" cy="27699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ru-RU" sz="1200" noProof="1" smtClean="0"/>
              <a:t>Утверждение бюджета  </a:t>
            </a:r>
            <a:endParaRPr lang="en-US" sz="1200" noProof="1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6545A4A-55F1-4441-B34E-C48EB3079D53}"/>
              </a:ext>
            </a:extLst>
          </p:cNvPr>
          <p:cNvSpPr txBox="1"/>
          <p:nvPr/>
        </p:nvSpPr>
        <p:spPr>
          <a:xfrm>
            <a:off x="2000232" y="1071546"/>
            <a:ext cx="2018450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ru-RU" sz="1200" noProof="1" smtClean="0"/>
              <a:t>Рассмотрение проекта бюджета на публичных слушаниях</a:t>
            </a:r>
            <a:endParaRPr lang="en-US" sz="1000" noProof="1"/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F9EE4E9F-4665-42F0-84B4-F45C636B7B49}"/>
              </a:ext>
            </a:extLst>
          </p:cNvPr>
          <p:cNvSpPr txBox="1"/>
          <p:nvPr/>
        </p:nvSpPr>
        <p:spPr>
          <a:xfrm>
            <a:off x="5572132" y="4357694"/>
            <a:ext cx="2018450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ru-RU" sz="1200" noProof="1" smtClean="0"/>
              <a:t>Составление и представление бюджетной отчетности на внешнюю проверку</a:t>
            </a:r>
            <a:endParaRPr lang="en-US" sz="1200" noProof="1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CA8A5882-BD90-4911-9761-40AF5285ACD3}"/>
              </a:ext>
            </a:extLst>
          </p:cNvPr>
          <p:cNvSpPr txBox="1"/>
          <p:nvPr/>
        </p:nvSpPr>
        <p:spPr>
          <a:xfrm>
            <a:off x="6643702" y="1714488"/>
            <a:ext cx="1947012" cy="101566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ru-RU" sz="1200" noProof="1" smtClean="0"/>
              <a:t>Утверждение отчета об исполнении бюджета за отчетный финановый год, рассматриваемый на публичных слушаниях</a:t>
            </a:r>
            <a:endParaRPr lang="en-US" sz="1200" noProof="1"/>
          </a:p>
        </p:txBody>
      </p:sp>
      <p:cxnSp>
        <p:nvCxnSpPr>
          <p:cNvPr id="80" name="Straight Connector 34">
            <a:extLst>
              <a:ext uri="{FF2B5EF4-FFF2-40B4-BE49-F238E27FC236}">
                <a16:creationId xmlns="" xmlns:a16="http://schemas.microsoft.com/office/drawing/2014/main" id="{952CA23E-1D4C-4079-8829-F32865BC2C66}"/>
              </a:ext>
            </a:extLst>
          </p:cNvPr>
          <p:cNvCxnSpPr>
            <a:cxnSpLocks/>
          </p:cNvCxnSpPr>
          <p:nvPr/>
        </p:nvCxnSpPr>
        <p:spPr>
          <a:xfrm flipV="1">
            <a:off x="1098669" y="3623533"/>
            <a:ext cx="0" cy="17777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36">
            <a:extLst>
              <a:ext uri="{FF2B5EF4-FFF2-40B4-BE49-F238E27FC236}">
                <a16:creationId xmlns="" xmlns:a16="http://schemas.microsoft.com/office/drawing/2014/main" id="{E49DA7A3-C00B-4D4C-B95B-F86B30254E5C}"/>
              </a:ext>
            </a:extLst>
          </p:cNvPr>
          <p:cNvCxnSpPr>
            <a:cxnSpLocks/>
          </p:cNvCxnSpPr>
          <p:nvPr/>
        </p:nvCxnSpPr>
        <p:spPr>
          <a:xfrm flipV="1">
            <a:off x="5483037" y="3753389"/>
            <a:ext cx="0" cy="16226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37">
            <a:extLst>
              <a:ext uri="{FF2B5EF4-FFF2-40B4-BE49-F238E27FC236}">
                <a16:creationId xmlns="" xmlns:a16="http://schemas.microsoft.com/office/drawing/2014/main" id="{9D3B3834-879B-4E7B-98BD-598C52D973F0}"/>
              </a:ext>
            </a:extLst>
          </p:cNvPr>
          <p:cNvCxnSpPr>
            <a:cxnSpLocks/>
          </p:cNvCxnSpPr>
          <p:nvPr/>
        </p:nvCxnSpPr>
        <p:spPr>
          <a:xfrm flipV="1">
            <a:off x="1936332" y="1186928"/>
            <a:ext cx="0" cy="12098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76">
            <a:extLst>
              <a:ext uri="{FF2B5EF4-FFF2-40B4-BE49-F238E27FC236}">
                <a16:creationId xmlns="" xmlns:a16="http://schemas.microsoft.com/office/drawing/2014/main" id="{3841B342-F235-4383-A764-F37DA1B31EDE}"/>
              </a:ext>
            </a:extLst>
          </p:cNvPr>
          <p:cNvGrpSpPr/>
          <p:nvPr/>
        </p:nvGrpSpPr>
        <p:grpSpPr>
          <a:xfrm>
            <a:off x="473043" y="1755216"/>
            <a:ext cx="6752506" cy="3025392"/>
            <a:chOff x="1892848" y="1775316"/>
            <a:chExt cx="7143112" cy="3200398"/>
          </a:xfrm>
        </p:grpSpPr>
        <p:sp>
          <p:nvSpPr>
            <p:cNvPr id="84" name="Shape">
              <a:extLst>
                <a:ext uri="{FF2B5EF4-FFF2-40B4-BE49-F238E27FC236}">
                  <a16:creationId xmlns="" xmlns:a16="http://schemas.microsoft.com/office/drawing/2014/main" id="{7A98AF64-16EC-4B6D-849E-A3D1161052D4}"/>
                </a:ext>
              </a:extLst>
            </p:cNvPr>
            <p:cNvSpPr/>
            <p:nvPr/>
          </p:nvSpPr>
          <p:spPr>
            <a:xfrm>
              <a:off x="5417723" y="1775316"/>
              <a:ext cx="1949180" cy="158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06" y="13815"/>
                  </a:moveTo>
                  <a:lnTo>
                    <a:pt x="20656" y="13815"/>
                  </a:lnTo>
                  <a:lnTo>
                    <a:pt x="21600" y="10768"/>
                  </a:lnTo>
                  <a:lnTo>
                    <a:pt x="19311" y="10784"/>
                  </a:lnTo>
                  <a:lnTo>
                    <a:pt x="19311" y="10784"/>
                  </a:lnTo>
                  <a:cubicBezTo>
                    <a:pt x="19311" y="10784"/>
                    <a:pt x="19311" y="10784"/>
                    <a:pt x="19311" y="10784"/>
                  </a:cubicBezTo>
                  <a:lnTo>
                    <a:pt x="21600" y="10768"/>
                  </a:lnTo>
                  <a:lnTo>
                    <a:pt x="20617" y="7673"/>
                  </a:lnTo>
                  <a:lnTo>
                    <a:pt x="18328" y="7689"/>
                  </a:lnTo>
                  <a:cubicBezTo>
                    <a:pt x="17965" y="7035"/>
                    <a:pt x="17526" y="6413"/>
                    <a:pt x="17008" y="5823"/>
                  </a:cubicBezTo>
                  <a:lnTo>
                    <a:pt x="17655" y="3765"/>
                  </a:lnTo>
                  <a:lnTo>
                    <a:pt x="16517" y="5296"/>
                  </a:lnTo>
                  <a:lnTo>
                    <a:pt x="16517" y="5296"/>
                  </a:lnTo>
                  <a:cubicBezTo>
                    <a:pt x="16517" y="5296"/>
                    <a:pt x="16517" y="5296"/>
                    <a:pt x="16517" y="5296"/>
                  </a:cubicBezTo>
                  <a:lnTo>
                    <a:pt x="17655" y="3765"/>
                  </a:lnTo>
                  <a:lnTo>
                    <a:pt x="14641" y="1579"/>
                  </a:lnTo>
                  <a:lnTo>
                    <a:pt x="13503" y="3127"/>
                  </a:lnTo>
                  <a:cubicBezTo>
                    <a:pt x="12598" y="2664"/>
                    <a:pt x="11628" y="2329"/>
                    <a:pt x="10658" y="2154"/>
                  </a:cubicBezTo>
                  <a:lnTo>
                    <a:pt x="9972" y="0"/>
                  </a:lnTo>
                  <a:lnTo>
                    <a:pt x="6687" y="16"/>
                  </a:lnTo>
                  <a:lnTo>
                    <a:pt x="7372" y="2170"/>
                  </a:lnTo>
                  <a:lnTo>
                    <a:pt x="7372" y="2170"/>
                  </a:lnTo>
                  <a:lnTo>
                    <a:pt x="7372" y="2170"/>
                  </a:lnTo>
                  <a:lnTo>
                    <a:pt x="6687" y="16"/>
                  </a:lnTo>
                  <a:lnTo>
                    <a:pt x="5833" y="2744"/>
                  </a:lnTo>
                  <a:cubicBezTo>
                    <a:pt x="5588" y="2871"/>
                    <a:pt x="5368" y="3015"/>
                    <a:pt x="5148" y="3175"/>
                  </a:cubicBezTo>
                  <a:lnTo>
                    <a:pt x="3040" y="1659"/>
                  </a:lnTo>
                  <a:lnTo>
                    <a:pt x="1410" y="3861"/>
                  </a:lnTo>
                  <a:lnTo>
                    <a:pt x="2677" y="4770"/>
                  </a:lnTo>
                  <a:lnTo>
                    <a:pt x="1410" y="3861"/>
                  </a:lnTo>
                  <a:lnTo>
                    <a:pt x="466" y="6908"/>
                  </a:lnTo>
                  <a:lnTo>
                    <a:pt x="1681" y="7785"/>
                  </a:lnTo>
                  <a:lnTo>
                    <a:pt x="944" y="7785"/>
                  </a:lnTo>
                  <a:lnTo>
                    <a:pt x="944" y="7785"/>
                  </a:lnTo>
                  <a:lnTo>
                    <a:pt x="0" y="10832"/>
                  </a:lnTo>
                  <a:lnTo>
                    <a:pt x="983" y="13927"/>
                  </a:lnTo>
                  <a:lnTo>
                    <a:pt x="3272" y="13911"/>
                  </a:lnTo>
                  <a:cubicBezTo>
                    <a:pt x="3635" y="14565"/>
                    <a:pt x="4074" y="15187"/>
                    <a:pt x="4592" y="15777"/>
                  </a:cubicBezTo>
                  <a:lnTo>
                    <a:pt x="3945" y="17835"/>
                  </a:lnTo>
                  <a:lnTo>
                    <a:pt x="6959" y="20021"/>
                  </a:lnTo>
                  <a:lnTo>
                    <a:pt x="8097" y="18473"/>
                  </a:lnTo>
                  <a:cubicBezTo>
                    <a:pt x="9002" y="18936"/>
                    <a:pt x="9972" y="19271"/>
                    <a:pt x="10942" y="19446"/>
                  </a:cubicBezTo>
                  <a:lnTo>
                    <a:pt x="11705" y="21600"/>
                  </a:lnTo>
                  <a:lnTo>
                    <a:pt x="14900" y="21584"/>
                  </a:lnTo>
                  <a:lnTo>
                    <a:pt x="15754" y="18856"/>
                  </a:lnTo>
                  <a:cubicBezTo>
                    <a:pt x="16000" y="18729"/>
                    <a:pt x="16220" y="18585"/>
                    <a:pt x="16426" y="18425"/>
                  </a:cubicBezTo>
                  <a:lnTo>
                    <a:pt x="18535" y="19941"/>
                  </a:lnTo>
                  <a:lnTo>
                    <a:pt x="20164" y="17739"/>
                  </a:lnTo>
                  <a:lnTo>
                    <a:pt x="21109" y="14692"/>
                  </a:lnTo>
                  <a:lnTo>
                    <a:pt x="21109" y="14692"/>
                  </a:lnTo>
                  <a:lnTo>
                    <a:pt x="19906" y="13815"/>
                  </a:lnTo>
                  <a:close/>
                  <a:moveTo>
                    <a:pt x="6596" y="9300"/>
                  </a:moveTo>
                  <a:cubicBezTo>
                    <a:pt x="6532" y="9109"/>
                    <a:pt x="6493" y="8918"/>
                    <a:pt x="6454" y="8742"/>
                  </a:cubicBezTo>
                  <a:cubicBezTo>
                    <a:pt x="7062" y="8216"/>
                    <a:pt x="7903" y="7897"/>
                    <a:pt x="8925" y="7881"/>
                  </a:cubicBezTo>
                  <a:cubicBezTo>
                    <a:pt x="11511" y="7865"/>
                    <a:pt x="14253" y="9843"/>
                    <a:pt x="15030" y="12284"/>
                  </a:cubicBezTo>
                  <a:cubicBezTo>
                    <a:pt x="15094" y="12475"/>
                    <a:pt x="15133" y="12666"/>
                    <a:pt x="15172" y="12842"/>
                  </a:cubicBezTo>
                  <a:cubicBezTo>
                    <a:pt x="14564" y="13368"/>
                    <a:pt x="13723" y="13687"/>
                    <a:pt x="12688" y="13703"/>
                  </a:cubicBezTo>
                  <a:cubicBezTo>
                    <a:pt x="10102" y="13719"/>
                    <a:pt x="7372" y="11741"/>
                    <a:pt x="6596" y="930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85" name="Freeform: Shape 46">
              <a:extLst>
                <a:ext uri="{FF2B5EF4-FFF2-40B4-BE49-F238E27FC236}">
                  <a16:creationId xmlns="" xmlns:a16="http://schemas.microsoft.com/office/drawing/2014/main" id="{8B9DF714-4C79-4050-81B7-E997669E4FDF}"/>
                </a:ext>
              </a:extLst>
            </p:cNvPr>
            <p:cNvSpPr/>
            <p:nvPr/>
          </p:nvSpPr>
          <p:spPr>
            <a:xfrm>
              <a:off x="7612014" y="2907477"/>
              <a:ext cx="1423946" cy="1203360"/>
            </a:xfrm>
            <a:custGeom>
              <a:avLst/>
              <a:gdLst>
                <a:gd name="connsiteX0" fmla="*/ 377016 w 1423946"/>
                <a:gd name="connsiteY0" fmla="*/ 801850 h 1203360"/>
                <a:gd name="connsiteX1" fmla="*/ 376830 w 1423946"/>
                <a:gd name="connsiteY1" fmla="*/ 802336 h 1203360"/>
                <a:gd name="connsiteX2" fmla="*/ 538065 w 1423946"/>
                <a:gd name="connsiteY2" fmla="*/ 896399 h 1203360"/>
                <a:gd name="connsiteX3" fmla="*/ 538067 w 1423946"/>
                <a:gd name="connsiteY3" fmla="*/ 896392 h 1203360"/>
                <a:gd name="connsiteX4" fmla="*/ 576567 w 1423946"/>
                <a:gd name="connsiteY4" fmla="*/ 478559 h 1203360"/>
                <a:gd name="connsiteX5" fmla="*/ 452828 w 1423946"/>
                <a:gd name="connsiteY5" fmla="*/ 501902 h 1203360"/>
                <a:gd name="connsiteX6" fmla="*/ 845006 w 1423946"/>
                <a:gd name="connsiteY6" fmla="*/ 722462 h 1203360"/>
                <a:gd name="connsiteX7" fmla="*/ 968745 w 1423946"/>
                <a:gd name="connsiteY7" fmla="*/ 699119 h 1203360"/>
                <a:gd name="connsiteX8" fmla="*/ 576567 w 1423946"/>
                <a:gd name="connsiteY8" fmla="*/ 478559 h 1203360"/>
                <a:gd name="connsiteX9" fmla="*/ 669980 w 1423946"/>
                <a:gd name="connsiteY9" fmla="*/ 0 h 1203360"/>
                <a:gd name="connsiteX10" fmla="*/ 714281 w 1423946"/>
                <a:gd name="connsiteY10" fmla="*/ 114375 h 1203360"/>
                <a:gd name="connsiteX11" fmla="*/ 898734 w 1423946"/>
                <a:gd name="connsiteY11" fmla="*/ 165741 h 1203360"/>
                <a:gd name="connsiteX12" fmla="*/ 972239 w 1423946"/>
                <a:gd name="connsiteY12" fmla="*/ 84012 h 1203360"/>
                <a:gd name="connsiteX13" fmla="*/ 1168361 w 1423946"/>
                <a:gd name="connsiteY13" fmla="*/ 198443 h 1203360"/>
                <a:gd name="connsiteX14" fmla="*/ 1126302 w 1423946"/>
                <a:gd name="connsiteY14" fmla="*/ 306968 h 1203360"/>
                <a:gd name="connsiteX15" fmla="*/ 1211541 w 1423946"/>
                <a:gd name="connsiteY15" fmla="*/ 405020 h 1203360"/>
                <a:gd name="connsiteX16" fmla="*/ 1359737 w 1423946"/>
                <a:gd name="connsiteY16" fmla="*/ 403850 h 1203360"/>
                <a:gd name="connsiteX17" fmla="*/ 1423946 w 1423946"/>
                <a:gd name="connsiteY17" fmla="*/ 567251 h 1203360"/>
                <a:gd name="connsiteX18" fmla="*/ 1355122 w 1423946"/>
                <a:gd name="connsiteY18" fmla="*/ 752824 h 1203360"/>
                <a:gd name="connsiteX19" fmla="*/ 1394808 w 1423946"/>
                <a:gd name="connsiteY19" fmla="*/ 776167 h 1203360"/>
                <a:gd name="connsiteX20" fmla="*/ 1309569 w 1423946"/>
                <a:gd name="connsiteY20" fmla="*/ 999123 h 1203360"/>
                <a:gd name="connsiteX21" fmla="*/ 1204553 w 1423946"/>
                <a:gd name="connsiteY21" fmla="*/ 1115838 h 1203360"/>
                <a:gd name="connsiteX22" fmla="*/ 1067960 w 1423946"/>
                <a:gd name="connsiteY22" fmla="*/ 1035280 h 1203360"/>
                <a:gd name="connsiteX23" fmla="*/ 1036448 w 1423946"/>
                <a:gd name="connsiteY23" fmla="*/ 1052773 h 1203360"/>
                <a:gd name="connsiteX24" fmla="*/ 1023593 w 1423946"/>
                <a:gd name="connsiteY24" fmla="*/ 1058623 h 1203360"/>
                <a:gd name="connsiteX25" fmla="*/ 968745 w 1423946"/>
                <a:gd name="connsiteY25" fmla="*/ 1202190 h 1203360"/>
                <a:gd name="connsiteX26" fmla="*/ 755153 w 1423946"/>
                <a:gd name="connsiteY26" fmla="*/ 1203360 h 1203360"/>
                <a:gd name="connsiteX27" fmla="*/ 710787 w 1423946"/>
                <a:gd name="connsiteY27" fmla="*/ 1088985 h 1203360"/>
                <a:gd name="connsiteX28" fmla="*/ 526399 w 1423946"/>
                <a:gd name="connsiteY28" fmla="*/ 1037620 h 1203360"/>
                <a:gd name="connsiteX29" fmla="*/ 452894 w 1423946"/>
                <a:gd name="connsiteY29" fmla="*/ 1119348 h 1203360"/>
                <a:gd name="connsiteX30" fmla="*/ 536813 w 1423946"/>
                <a:gd name="connsiteY30" fmla="*/ 899675 h 1203360"/>
                <a:gd name="connsiteX31" fmla="*/ 452859 w 1423946"/>
                <a:gd name="connsiteY31" fmla="*/ 1119324 h 1203360"/>
                <a:gd name="connsiteX32" fmla="*/ 256779 w 1423946"/>
                <a:gd name="connsiteY32" fmla="*/ 1004933 h 1203360"/>
                <a:gd name="connsiteX33" fmla="*/ 298415 w 1423946"/>
                <a:gd name="connsiteY33" fmla="*/ 896003 h 1203360"/>
                <a:gd name="connsiteX34" fmla="*/ 280109 w 1423946"/>
                <a:gd name="connsiteY34" fmla="*/ 878899 h 1203360"/>
                <a:gd name="connsiteX35" fmla="*/ 212406 w 1423946"/>
                <a:gd name="connsiteY35" fmla="*/ 797170 h 1203360"/>
                <a:gd name="connsiteX36" fmla="*/ 64210 w 1423946"/>
                <a:gd name="connsiteY36" fmla="*/ 798340 h 1203360"/>
                <a:gd name="connsiteX37" fmla="*/ 0 w 1423946"/>
                <a:gd name="connsiteY37" fmla="*/ 634940 h 1203360"/>
                <a:gd name="connsiteX38" fmla="*/ 70011 w 1423946"/>
                <a:gd name="connsiteY38" fmla="*/ 450536 h 1203360"/>
                <a:gd name="connsiteX39" fmla="*/ 30325 w 1423946"/>
                <a:gd name="connsiteY39" fmla="*/ 427193 h 1203360"/>
                <a:gd name="connsiteX40" fmla="*/ 115564 w 1423946"/>
                <a:gd name="connsiteY40" fmla="*/ 204237 h 1203360"/>
                <a:gd name="connsiteX41" fmla="*/ 220580 w 1423946"/>
                <a:gd name="connsiteY41" fmla="*/ 87522 h 1203360"/>
                <a:gd name="connsiteX42" fmla="*/ 357173 w 1423946"/>
                <a:gd name="connsiteY42" fmla="*/ 168081 h 1203360"/>
                <a:gd name="connsiteX43" fmla="*/ 401540 w 1423946"/>
                <a:gd name="connsiteY43" fmla="*/ 144738 h 1203360"/>
                <a:gd name="connsiteX44" fmla="*/ 456388 w 1423946"/>
                <a:gd name="connsiteY44" fmla="*/ 1170 h 12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23946" h="1203360">
                  <a:moveTo>
                    <a:pt x="377016" y="801850"/>
                  </a:moveTo>
                  <a:lnTo>
                    <a:pt x="376830" y="802336"/>
                  </a:lnTo>
                  <a:lnTo>
                    <a:pt x="538065" y="896399"/>
                  </a:lnTo>
                  <a:lnTo>
                    <a:pt x="538067" y="896392"/>
                  </a:lnTo>
                  <a:close/>
                  <a:moveTo>
                    <a:pt x="576567" y="478559"/>
                  </a:moveTo>
                  <a:cubicBezTo>
                    <a:pt x="528706" y="478559"/>
                    <a:pt x="486713" y="486692"/>
                    <a:pt x="452828" y="501902"/>
                  </a:cubicBezTo>
                  <a:cubicBezTo>
                    <a:pt x="508863" y="625580"/>
                    <a:pt x="681648" y="723632"/>
                    <a:pt x="845006" y="722462"/>
                  </a:cubicBezTo>
                  <a:cubicBezTo>
                    <a:pt x="892867" y="722462"/>
                    <a:pt x="934926" y="714328"/>
                    <a:pt x="968745" y="699119"/>
                  </a:cubicBezTo>
                  <a:cubicBezTo>
                    <a:pt x="911523" y="575440"/>
                    <a:pt x="739991" y="477389"/>
                    <a:pt x="576567" y="478559"/>
                  </a:cubicBezTo>
                  <a:close/>
                  <a:moveTo>
                    <a:pt x="669980" y="0"/>
                  </a:moveTo>
                  <a:lnTo>
                    <a:pt x="714281" y="114375"/>
                  </a:lnTo>
                  <a:cubicBezTo>
                    <a:pt x="777369" y="123735"/>
                    <a:pt x="839205" y="141228"/>
                    <a:pt x="898734" y="165741"/>
                  </a:cubicBezTo>
                  <a:lnTo>
                    <a:pt x="972239" y="84012"/>
                  </a:lnTo>
                  <a:lnTo>
                    <a:pt x="1168361" y="198443"/>
                  </a:lnTo>
                  <a:lnTo>
                    <a:pt x="1126302" y="306968"/>
                  </a:lnTo>
                  <a:cubicBezTo>
                    <a:pt x="1159000" y="337331"/>
                    <a:pt x="1188204" y="369978"/>
                    <a:pt x="1211541" y="405020"/>
                  </a:cubicBezTo>
                  <a:lnTo>
                    <a:pt x="1359737" y="403850"/>
                  </a:lnTo>
                  <a:lnTo>
                    <a:pt x="1423946" y="567251"/>
                  </a:lnTo>
                  <a:lnTo>
                    <a:pt x="1355122" y="752824"/>
                  </a:lnTo>
                  <a:lnTo>
                    <a:pt x="1394808" y="776167"/>
                  </a:lnTo>
                  <a:lnTo>
                    <a:pt x="1309569" y="999123"/>
                  </a:lnTo>
                  <a:lnTo>
                    <a:pt x="1204553" y="1115838"/>
                  </a:lnTo>
                  <a:lnTo>
                    <a:pt x="1067960" y="1035280"/>
                  </a:lnTo>
                  <a:cubicBezTo>
                    <a:pt x="1057478" y="1041129"/>
                    <a:pt x="1046930" y="1046979"/>
                    <a:pt x="1036448" y="1052773"/>
                  </a:cubicBezTo>
                  <a:cubicBezTo>
                    <a:pt x="1031768" y="1055113"/>
                    <a:pt x="1028274" y="1056283"/>
                    <a:pt x="1023593" y="1058623"/>
                  </a:cubicBezTo>
                  <a:lnTo>
                    <a:pt x="968745" y="1202190"/>
                  </a:lnTo>
                  <a:lnTo>
                    <a:pt x="755153" y="1203360"/>
                  </a:lnTo>
                  <a:lnTo>
                    <a:pt x="710787" y="1088985"/>
                  </a:lnTo>
                  <a:cubicBezTo>
                    <a:pt x="647764" y="1079626"/>
                    <a:pt x="585928" y="1062133"/>
                    <a:pt x="526399" y="1037620"/>
                  </a:cubicBezTo>
                  <a:lnTo>
                    <a:pt x="452894" y="1119348"/>
                  </a:lnTo>
                  <a:lnTo>
                    <a:pt x="536813" y="899675"/>
                  </a:lnTo>
                  <a:lnTo>
                    <a:pt x="452859" y="1119324"/>
                  </a:lnTo>
                  <a:lnTo>
                    <a:pt x="256779" y="1004933"/>
                  </a:lnTo>
                  <a:lnTo>
                    <a:pt x="298415" y="896003"/>
                  </a:lnTo>
                  <a:lnTo>
                    <a:pt x="280109" y="878899"/>
                  </a:lnTo>
                  <a:cubicBezTo>
                    <a:pt x="254465" y="853216"/>
                    <a:pt x="231128" y="825193"/>
                    <a:pt x="212406" y="797170"/>
                  </a:cubicBezTo>
                  <a:lnTo>
                    <a:pt x="64210" y="798340"/>
                  </a:lnTo>
                  <a:lnTo>
                    <a:pt x="0" y="634940"/>
                  </a:lnTo>
                  <a:lnTo>
                    <a:pt x="70011" y="450536"/>
                  </a:lnTo>
                  <a:lnTo>
                    <a:pt x="30325" y="427193"/>
                  </a:lnTo>
                  <a:lnTo>
                    <a:pt x="115564" y="204237"/>
                  </a:lnTo>
                  <a:lnTo>
                    <a:pt x="220580" y="87522"/>
                  </a:lnTo>
                  <a:lnTo>
                    <a:pt x="357173" y="168081"/>
                  </a:lnTo>
                  <a:cubicBezTo>
                    <a:pt x="371149" y="158721"/>
                    <a:pt x="386312" y="151757"/>
                    <a:pt x="401540" y="144738"/>
                  </a:cubicBezTo>
                  <a:lnTo>
                    <a:pt x="456388" y="117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86" name="Shape">
              <a:extLst>
                <a:ext uri="{FF2B5EF4-FFF2-40B4-BE49-F238E27FC236}">
                  <a16:creationId xmlns="" xmlns:a16="http://schemas.microsoft.com/office/drawing/2014/main" id="{04655666-8B6C-4834-B1B1-15C5AF0D0967}"/>
                </a:ext>
              </a:extLst>
            </p:cNvPr>
            <p:cNvSpPr/>
            <p:nvPr/>
          </p:nvSpPr>
          <p:spPr>
            <a:xfrm>
              <a:off x="6304777" y="3024195"/>
              <a:ext cx="1651550" cy="136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25" y="10505"/>
                  </a:moveTo>
                  <a:lnTo>
                    <a:pt x="21508" y="10505"/>
                  </a:lnTo>
                  <a:lnTo>
                    <a:pt x="21600" y="10505"/>
                  </a:lnTo>
                  <a:lnTo>
                    <a:pt x="21569" y="10413"/>
                  </a:lnTo>
                  <a:lnTo>
                    <a:pt x="20623" y="7483"/>
                  </a:lnTo>
                  <a:lnTo>
                    <a:pt x="18348" y="7501"/>
                  </a:lnTo>
                  <a:cubicBezTo>
                    <a:pt x="17997" y="6856"/>
                    <a:pt x="17555" y="6248"/>
                    <a:pt x="17036" y="5695"/>
                  </a:cubicBezTo>
                  <a:lnTo>
                    <a:pt x="17677" y="3686"/>
                  </a:lnTo>
                  <a:lnTo>
                    <a:pt x="14685" y="1567"/>
                  </a:lnTo>
                  <a:lnTo>
                    <a:pt x="13555" y="3059"/>
                  </a:lnTo>
                  <a:cubicBezTo>
                    <a:pt x="12655" y="2617"/>
                    <a:pt x="11693" y="2285"/>
                    <a:pt x="10731" y="2101"/>
                  </a:cubicBezTo>
                  <a:lnTo>
                    <a:pt x="10044" y="0"/>
                  </a:lnTo>
                  <a:lnTo>
                    <a:pt x="6778" y="18"/>
                  </a:lnTo>
                  <a:lnTo>
                    <a:pt x="6778" y="18"/>
                  </a:lnTo>
                  <a:lnTo>
                    <a:pt x="5938" y="2672"/>
                  </a:lnTo>
                  <a:cubicBezTo>
                    <a:pt x="5694" y="2801"/>
                    <a:pt x="5480" y="2949"/>
                    <a:pt x="5266" y="3096"/>
                  </a:cubicBezTo>
                  <a:lnTo>
                    <a:pt x="3236" y="1659"/>
                  </a:lnTo>
                  <a:lnTo>
                    <a:pt x="3175" y="1622"/>
                  </a:lnTo>
                  <a:lnTo>
                    <a:pt x="3145" y="1659"/>
                  </a:lnTo>
                  <a:lnTo>
                    <a:pt x="1572" y="3760"/>
                  </a:lnTo>
                  <a:lnTo>
                    <a:pt x="1572" y="3760"/>
                  </a:lnTo>
                  <a:lnTo>
                    <a:pt x="458" y="7280"/>
                  </a:lnTo>
                  <a:lnTo>
                    <a:pt x="1069" y="7704"/>
                  </a:lnTo>
                  <a:lnTo>
                    <a:pt x="0" y="11095"/>
                  </a:lnTo>
                  <a:lnTo>
                    <a:pt x="977" y="14117"/>
                  </a:lnTo>
                  <a:lnTo>
                    <a:pt x="3251" y="14099"/>
                  </a:lnTo>
                  <a:cubicBezTo>
                    <a:pt x="3602" y="14744"/>
                    <a:pt x="4045" y="15352"/>
                    <a:pt x="4564" y="15905"/>
                  </a:cubicBezTo>
                  <a:lnTo>
                    <a:pt x="3923" y="17914"/>
                  </a:lnTo>
                  <a:lnTo>
                    <a:pt x="6915" y="20033"/>
                  </a:lnTo>
                  <a:lnTo>
                    <a:pt x="8045" y="18541"/>
                  </a:lnTo>
                  <a:cubicBezTo>
                    <a:pt x="8945" y="18983"/>
                    <a:pt x="9907" y="19315"/>
                    <a:pt x="10869" y="19499"/>
                  </a:cubicBezTo>
                  <a:lnTo>
                    <a:pt x="11556" y="21600"/>
                  </a:lnTo>
                  <a:lnTo>
                    <a:pt x="14822" y="21582"/>
                  </a:lnTo>
                  <a:lnTo>
                    <a:pt x="15662" y="18928"/>
                  </a:lnTo>
                  <a:cubicBezTo>
                    <a:pt x="15906" y="18799"/>
                    <a:pt x="16120" y="18651"/>
                    <a:pt x="16334" y="18504"/>
                  </a:cubicBezTo>
                  <a:lnTo>
                    <a:pt x="18425" y="19978"/>
                  </a:lnTo>
                  <a:lnTo>
                    <a:pt x="20043" y="17840"/>
                  </a:lnTo>
                  <a:lnTo>
                    <a:pt x="21157" y="14320"/>
                  </a:lnTo>
                  <a:lnTo>
                    <a:pt x="21157" y="14320"/>
                  </a:lnTo>
                  <a:lnTo>
                    <a:pt x="20486" y="13841"/>
                  </a:lnTo>
                  <a:lnTo>
                    <a:pt x="21539" y="10505"/>
                  </a:lnTo>
                  <a:lnTo>
                    <a:pt x="20425" y="10505"/>
                  </a:lnTo>
                  <a:close/>
                  <a:moveTo>
                    <a:pt x="8854" y="8238"/>
                  </a:moveTo>
                  <a:cubicBezTo>
                    <a:pt x="11418" y="8220"/>
                    <a:pt x="14135" y="10155"/>
                    <a:pt x="14914" y="12532"/>
                  </a:cubicBezTo>
                  <a:cubicBezTo>
                    <a:pt x="14929" y="12588"/>
                    <a:pt x="14944" y="12661"/>
                    <a:pt x="14975" y="12717"/>
                  </a:cubicBezTo>
                  <a:cubicBezTo>
                    <a:pt x="14395" y="13104"/>
                    <a:pt x="13647" y="13343"/>
                    <a:pt x="12777" y="13343"/>
                  </a:cubicBezTo>
                  <a:cubicBezTo>
                    <a:pt x="10212" y="13362"/>
                    <a:pt x="7495" y="11427"/>
                    <a:pt x="6716" y="9049"/>
                  </a:cubicBezTo>
                  <a:cubicBezTo>
                    <a:pt x="6701" y="8994"/>
                    <a:pt x="6686" y="8920"/>
                    <a:pt x="6655" y="8865"/>
                  </a:cubicBezTo>
                  <a:cubicBezTo>
                    <a:pt x="7220" y="8478"/>
                    <a:pt x="7968" y="8238"/>
                    <a:pt x="8854" y="823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87" name="Shape">
              <a:extLst>
                <a:ext uri="{FF2B5EF4-FFF2-40B4-BE49-F238E27FC236}">
                  <a16:creationId xmlns="" xmlns:a16="http://schemas.microsoft.com/office/drawing/2014/main" id="{AD260F8A-6422-441A-A49D-3294FEE103DA}"/>
                </a:ext>
              </a:extLst>
            </p:cNvPr>
            <p:cNvSpPr/>
            <p:nvPr/>
          </p:nvSpPr>
          <p:spPr>
            <a:xfrm>
              <a:off x="3060025" y="2067110"/>
              <a:ext cx="1770599" cy="145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47" y="13933"/>
                  </a:moveTo>
                  <a:lnTo>
                    <a:pt x="20561" y="13933"/>
                  </a:lnTo>
                  <a:lnTo>
                    <a:pt x="21600" y="10627"/>
                  </a:lnTo>
                  <a:lnTo>
                    <a:pt x="21600" y="10627"/>
                  </a:lnTo>
                  <a:lnTo>
                    <a:pt x="20618" y="7581"/>
                  </a:lnTo>
                  <a:lnTo>
                    <a:pt x="18339" y="7598"/>
                  </a:lnTo>
                  <a:cubicBezTo>
                    <a:pt x="17983" y="6958"/>
                    <a:pt x="17528" y="6335"/>
                    <a:pt x="17029" y="5763"/>
                  </a:cubicBezTo>
                  <a:lnTo>
                    <a:pt x="17670" y="3738"/>
                  </a:lnTo>
                  <a:lnTo>
                    <a:pt x="17300" y="4240"/>
                  </a:lnTo>
                  <a:lnTo>
                    <a:pt x="17670" y="3738"/>
                  </a:lnTo>
                  <a:lnTo>
                    <a:pt x="14666" y="1592"/>
                  </a:lnTo>
                  <a:lnTo>
                    <a:pt x="13541" y="3098"/>
                  </a:lnTo>
                  <a:cubicBezTo>
                    <a:pt x="12630" y="2648"/>
                    <a:pt x="11676" y="2319"/>
                    <a:pt x="10707" y="2129"/>
                  </a:cubicBezTo>
                  <a:lnTo>
                    <a:pt x="10024" y="0"/>
                  </a:lnTo>
                  <a:lnTo>
                    <a:pt x="6749" y="17"/>
                  </a:lnTo>
                  <a:lnTo>
                    <a:pt x="6749" y="17"/>
                  </a:lnTo>
                  <a:lnTo>
                    <a:pt x="5909" y="2700"/>
                  </a:lnTo>
                  <a:cubicBezTo>
                    <a:pt x="5667" y="2821"/>
                    <a:pt x="5439" y="2977"/>
                    <a:pt x="5226" y="3133"/>
                  </a:cubicBezTo>
                  <a:lnTo>
                    <a:pt x="3132" y="1644"/>
                  </a:lnTo>
                  <a:lnTo>
                    <a:pt x="1509" y="3808"/>
                  </a:lnTo>
                  <a:lnTo>
                    <a:pt x="1509" y="3808"/>
                  </a:lnTo>
                  <a:lnTo>
                    <a:pt x="470" y="7113"/>
                  </a:lnTo>
                  <a:lnTo>
                    <a:pt x="1253" y="7667"/>
                  </a:lnTo>
                  <a:lnTo>
                    <a:pt x="1039" y="7667"/>
                  </a:lnTo>
                  <a:lnTo>
                    <a:pt x="1823" y="10108"/>
                  </a:lnTo>
                  <a:lnTo>
                    <a:pt x="1039" y="7667"/>
                  </a:lnTo>
                  <a:lnTo>
                    <a:pt x="0" y="10973"/>
                  </a:lnTo>
                  <a:lnTo>
                    <a:pt x="982" y="14019"/>
                  </a:lnTo>
                  <a:lnTo>
                    <a:pt x="3261" y="14002"/>
                  </a:lnTo>
                  <a:cubicBezTo>
                    <a:pt x="3617" y="14642"/>
                    <a:pt x="4058" y="15265"/>
                    <a:pt x="4571" y="15837"/>
                  </a:cubicBezTo>
                  <a:lnTo>
                    <a:pt x="3930" y="17862"/>
                  </a:lnTo>
                  <a:lnTo>
                    <a:pt x="6934" y="20008"/>
                  </a:lnTo>
                  <a:lnTo>
                    <a:pt x="8059" y="18502"/>
                  </a:lnTo>
                  <a:cubicBezTo>
                    <a:pt x="8970" y="18952"/>
                    <a:pt x="9924" y="19281"/>
                    <a:pt x="10893" y="19471"/>
                  </a:cubicBezTo>
                  <a:lnTo>
                    <a:pt x="11576" y="21600"/>
                  </a:lnTo>
                  <a:lnTo>
                    <a:pt x="14851" y="21583"/>
                  </a:lnTo>
                  <a:lnTo>
                    <a:pt x="15691" y="18900"/>
                  </a:lnTo>
                  <a:cubicBezTo>
                    <a:pt x="15933" y="18779"/>
                    <a:pt x="16161" y="18623"/>
                    <a:pt x="16374" y="18467"/>
                  </a:cubicBezTo>
                  <a:lnTo>
                    <a:pt x="18468" y="19956"/>
                  </a:lnTo>
                  <a:lnTo>
                    <a:pt x="20091" y="17792"/>
                  </a:lnTo>
                  <a:lnTo>
                    <a:pt x="21130" y="14487"/>
                  </a:lnTo>
                  <a:lnTo>
                    <a:pt x="21130" y="14487"/>
                  </a:lnTo>
                  <a:lnTo>
                    <a:pt x="20347" y="13933"/>
                  </a:lnTo>
                  <a:close/>
                  <a:moveTo>
                    <a:pt x="6635" y="9190"/>
                  </a:moveTo>
                  <a:cubicBezTo>
                    <a:pt x="6592" y="9069"/>
                    <a:pt x="6564" y="8948"/>
                    <a:pt x="6535" y="8827"/>
                  </a:cubicBezTo>
                  <a:cubicBezTo>
                    <a:pt x="7134" y="8377"/>
                    <a:pt x="7917" y="8100"/>
                    <a:pt x="8871" y="8100"/>
                  </a:cubicBezTo>
                  <a:cubicBezTo>
                    <a:pt x="11448" y="8083"/>
                    <a:pt x="14182" y="10038"/>
                    <a:pt x="14965" y="12444"/>
                  </a:cubicBezTo>
                  <a:cubicBezTo>
                    <a:pt x="15007" y="12565"/>
                    <a:pt x="15036" y="12687"/>
                    <a:pt x="15064" y="12808"/>
                  </a:cubicBezTo>
                  <a:cubicBezTo>
                    <a:pt x="14466" y="13258"/>
                    <a:pt x="13683" y="13535"/>
                    <a:pt x="12729" y="13535"/>
                  </a:cubicBezTo>
                  <a:cubicBezTo>
                    <a:pt x="10138" y="13535"/>
                    <a:pt x="7404" y="11596"/>
                    <a:pt x="6635" y="919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88" name="Shape">
              <a:extLst>
                <a:ext uri="{FF2B5EF4-FFF2-40B4-BE49-F238E27FC236}">
                  <a16:creationId xmlns="" xmlns:a16="http://schemas.microsoft.com/office/drawing/2014/main" id="{EDD410F1-3C6F-48B3-A250-C21D4077E4E7}"/>
                </a:ext>
              </a:extLst>
            </p:cNvPr>
            <p:cNvSpPr/>
            <p:nvPr/>
          </p:nvSpPr>
          <p:spPr>
            <a:xfrm>
              <a:off x="4203858" y="2977507"/>
              <a:ext cx="2511757" cy="1998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10" y="13563"/>
                  </a:moveTo>
                  <a:lnTo>
                    <a:pt x="20867" y="13550"/>
                  </a:lnTo>
                  <a:lnTo>
                    <a:pt x="21600" y="11141"/>
                  </a:lnTo>
                  <a:lnTo>
                    <a:pt x="20606" y="7936"/>
                  </a:lnTo>
                  <a:lnTo>
                    <a:pt x="18298" y="7949"/>
                  </a:lnTo>
                  <a:cubicBezTo>
                    <a:pt x="17936" y="7267"/>
                    <a:pt x="17485" y="6624"/>
                    <a:pt x="16963" y="6031"/>
                  </a:cubicBezTo>
                  <a:lnTo>
                    <a:pt x="17615" y="3899"/>
                  </a:lnTo>
                  <a:lnTo>
                    <a:pt x="14564" y="1653"/>
                  </a:lnTo>
                  <a:lnTo>
                    <a:pt x="13420" y="3243"/>
                  </a:lnTo>
                  <a:cubicBezTo>
                    <a:pt x="12496" y="2763"/>
                    <a:pt x="11523" y="2422"/>
                    <a:pt x="10539" y="2233"/>
                  </a:cubicBezTo>
                  <a:lnTo>
                    <a:pt x="9846" y="0"/>
                  </a:lnTo>
                  <a:lnTo>
                    <a:pt x="6524" y="25"/>
                  </a:lnTo>
                  <a:lnTo>
                    <a:pt x="5791" y="2435"/>
                  </a:lnTo>
                  <a:lnTo>
                    <a:pt x="5882" y="2725"/>
                  </a:lnTo>
                  <a:cubicBezTo>
                    <a:pt x="5561" y="2889"/>
                    <a:pt x="5249" y="3079"/>
                    <a:pt x="4978" y="3293"/>
                  </a:cubicBezTo>
                  <a:lnTo>
                    <a:pt x="2851" y="1729"/>
                  </a:lnTo>
                  <a:lnTo>
                    <a:pt x="1204" y="4000"/>
                  </a:lnTo>
                  <a:lnTo>
                    <a:pt x="472" y="6409"/>
                  </a:lnTo>
                  <a:lnTo>
                    <a:pt x="2600" y="7974"/>
                  </a:lnTo>
                  <a:lnTo>
                    <a:pt x="2580" y="8037"/>
                  </a:lnTo>
                  <a:lnTo>
                    <a:pt x="733" y="8050"/>
                  </a:lnTo>
                  <a:lnTo>
                    <a:pt x="733" y="8050"/>
                  </a:lnTo>
                  <a:lnTo>
                    <a:pt x="0" y="10459"/>
                  </a:lnTo>
                  <a:lnTo>
                    <a:pt x="994" y="13664"/>
                  </a:lnTo>
                  <a:lnTo>
                    <a:pt x="3302" y="13651"/>
                  </a:lnTo>
                  <a:cubicBezTo>
                    <a:pt x="3664" y="14333"/>
                    <a:pt x="4115" y="14976"/>
                    <a:pt x="4637" y="15569"/>
                  </a:cubicBezTo>
                  <a:lnTo>
                    <a:pt x="3985" y="17701"/>
                  </a:lnTo>
                  <a:lnTo>
                    <a:pt x="7036" y="19947"/>
                  </a:lnTo>
                  <a:lnTo>
                    <a:pt x="8180" y="18357"/>
                  </a:lnTo>
                  <a:cubicBezTo>
                    <a:pt x="9104" y="18837"/>
                    <a:pt x="10077" y="19178"/>
                    <a:pt x="11061" y="19367"/>
                  </a:cubicBezTo>
                  <a:lnTo>
                    <a:pt x="11754" y="21600"/>
                  </a:lnTo>
                  <a:lnTo>
                    <a:pt x="15076" y="21575"/>
                  </a:lnTo>
                  <a:lnTo>
                    <a:pt x="15809" y="19165"/>
                  </a:lnTo>
                  <a:lnTo>
                    <a:pt x="15718" y="18875"/>
                  </a:lnTo>
                  <a:cubicBezTo>
                    <a:pt x="16039" y="18711"/>
                    <a:pt x="16351" y="18521"/>
                    <a:pt x="16622" y="18307"/>
                  </a:cubicBezTo>
                  <a:lnTo>
                    <a:pt x="18749" y="19871"/>
                  </a:lnTo>
                  <a:lnTo>
                    <a:pt x="20396" y="17600"/>
                  </a:lnTo>
                  <a:lnTo>
                    <a:pt x="21128" y="15191"/>
                  </a:lnTo>
                  <a:lnTo>
                    <a:pt x="19000" y="13626"/>
                  </a:lnTo>
                  <a:cubicBezTo>
                    <a:pt x="19000" y="13614"/>
                    <a:pt x="19010" y="13588"/>
                    <a:pt x="19010" y="13563"/>
                  </a:cubicBezTo>
                  <a:close/>
                  <a:moveTo>
                    <a:pt x="12587" y="14181"/>
                  </a:moveTo>
                  <a:cubicBezTo>
                    <a:pt x="9967" y="14194"/>
                    <a:pt x="7197" y="12150"/>
                    <a:pt x="6414" y="9627"/>
                  </a:cubicBezTo>
                  <a:cubicBezTo>
                    <a:pt x="6303" y="9273"/>
                    <a:pt x="6243" y="8933"/>
                    <a:pt x="6213" y="8605"/>
                  </a:cubicBezTo>
                  <a:cubicBezTo>
                    <a:pt x="6825" y="7886"/>
                    <a:pt x="7799" y="7444"/>
                    <a:pt x="9003" y="7431"/>
                  </a:cubicBezTo>
                  <a:cubicBezTo>
                    <a:pt x="11623" y="7419"/>
                    <a:pt x="14393" y="9463"/>
                    <a:pt x="15176" y="11986"/>
                  </a:cubicBezTo>
                  <a:cubicBezTo>
                    <a:pt x="15287" y="12339"/>
                    <a:pt x="15347" y="12680"/>
                    <a:pt x="15377" y="13008"/>
                  </a:cubicBezTo>
                  <a:cubicBezTo>
                    <a:pt x="14755" y="13727"/>
                    <a:pt x="13791" y="14169"/>
                    <a:pt x="12587" y="141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89" name="Shape">
              <a:extLst>
                <a:ext uri="{FF2B5EF4-FFF2-40B4-BE49-F238E27FC236}">
                  <a16:creationId xmlns="" xmlns:a16="http://schemas.microsoft.com/office/drawing/2014/main" id="{A574C92C-E5B2-4DDA-AE6F-A25F2354CE4C}"/>
                </a:ext>
              </a:extLst>
            </p:cNvPr>
            <p:cNvSpPr/>
            <p:nvPr/>
          </p:nvSpPr>
          <p:spPr>
            <a:xfrm>
              <a:off x="1892848" y="2709057"/>
              <a:ext cx="1948018" cy="158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13815"/>
                  </a:moveTo>
                  <a:lnTo>
                    <a:pt x="20655" y="13815"/>
                  </a:lnTo>
                  <a:lnTo>
                    <a:pt x="21600" y="10768"/>
                  </a:lnTo>
                  <a:lnTo>
                    <a:pt x="21600" y="10768"/>
                  </a:lnTo>
                  <a:lnTo>
                    <a:pt x="20616" y="7673"/>
                  </a:lnTo>
                  <a:lnTo>
                    <a:pt x="18326" y="7689"/>
                  </a:lnTo>
                  <a:cubicBezTo>
                    <a:pt x="17963" y="7035"/>
                    <a:pt x="17523" y="6413"/>
                    <a:pt x="17006" y="5823"/>
                  </a:cubicBezTo>
                  <a:lnTo>
                    <a:pt x="17653" y="3765"/>
                  </a:lnTo>
                  <a:lnTo>
                    <a:pt x="17653" y="3765"/>
                  </a:lnTo>
                  <a:lnTo>
                    <a:pt x="14637" y="1579"/>
                  </a:lnTo>
                  <a:lnTo>
                    <a:pt x="13498" y="3127"/>
                  </a:lnTo>
                  <a:cubicBezTo>
                    <a:pt x="12592" y="2664"/>
                    <a:pt x="11622" y="2329"/>
                    <a:pt x="10651" y="2154"/>
                  </a:cubicBezTo>
                  <a:lnTo>
                    <a:pt x="9965" y="0"/>
                  </a:lnTo>
                  <a:lnTo>
                    <a:pt x="6678" y="16"/>
                  </a:lnTo>
                  <a:lnTo>
                    <a:pt x="5824" y="2744"/>
                  </a:lnTo>
                  <a:cubicBezTo>
                    <a:pt x="5578" y="2871"/>
                    <a:pt x="5358" y="3015"/>
                    <a:pt x="5151" y="3175"/>
                  </a:cubicBezTo>
                  <a:lnTo>
                    <a:pt x="3041" y="1659"/>
                  </a:lnTo>
                  <a:lnTo>
                    <a:pt x="1411" y="3861"/>
                  </a:lnTo>
                  <a:lnTo>
                    <a:pt x="1411" y="3861"/>
                  </a:lnTo>
                  <a:lnTo>
                    <a:pt x="466" y="6908"/>
                  </a:lnTo>
                  <a:lnTo>
                    <a:pt x="1682" y="7785"/>
                  </a:lnTo>
                  <a:lnTo>
                    <a:pt x="945" y="7785"/>
                  </a:lnTo>
                  <a:lnTo>
                    <a:pt x="945" y="7785"/>
                  </a:lnTo>
                  <a:lnTo>
                    <a:pt x="0" y="10832"/>
                  </a:lnTo>
                  <a:lnTo>
                    <a:pt x="984" y="13927"/>
                  </a:lnTo>
                  <a:lnTo>
                    <a:pt x="3274" y="13911"/>
                  </a:lnTo>
                  <a:cubicBezTo>
                    <a:pt x="3637" y="14565"/>
                    <a:pt x="4077" y="15187"/>
                    <a:pt x="4594" y="15777"/>
                  </a:cubicBezTo>
                  <a:lnTo>
                    <a:pt x="3960" y="17835"/>
                  </a:lnTo>
                  <a:lnTo>
                    <a:pt x="6976" y="20021"/>
                  </a:lnTo>
                  <a:lnTo>
                    <a:pt x="8115" y="18473"/>
                  </a:lnTo>
                  <a:cubicBezTo>
                    <a:pt x="9021" y="18936"/>
                    <a:pt x="9991" y="19271"/>
                    <a:pt x="10962" y="19446"/>
                  </a:cubicBezTo>
                  <a:lnTo>
                    <a:pt x="11648" y="21600"/>
                  </a:lnTo>
                  <a:lnTo>
                    <a:pt x="14935" y="21584"/>
                  </a:lnTo>
                  <a:lnTo>
                    <a:pt x="15789" y="18856"/>
                  </a:lnTo>
                  <a:cubicBezTo>
                    <a:pt x="16035" y="18729"/>
                    <a:pt x="16255" y="18585"/>
                    <a:pt x="16462" y="18425"/>
                  </a:cubicBezTo>
                  <a:lnTo>
                    <a:pt x="18572" y="19941"/>
                  </a:lnTo>
                  <a:lnTo>
                    <a:pt x="20189" y="17739"/>
                  </a:lnTo>
                  <a:lnTo>
                    <a:pt x="21134" y="14692"/>
                  </a:lnTo>
                  <a:lnTo>
                    <a:pt x="21134" y="14692"/>
                  </a:lnTo>
                  <a:lnTo>
                    <a:pt x="19918" y="13815"/>
                  </a:lnTo>
                  <a:close/>
                  <a:moveTo>
                    <a:pt x="8943" y="7881"/>
                  </a:moveTo>
                  <a:cubicBezTo>
                    <a:pt x="11531" y="7865"/>
                    <a:pt x="14275" y="9843"/>
                    <a:pt x="15051" y="12284"/>
                  </a:cubicBezTo>
                  <a:cubicBezTo>
                    <a:pt x="15116" y="12475"/>
                    <a:pt x="15155" y="12666"/>
                    <a:pt x="15194" y="12842"/>
                  </a:cubicBezTo>
                  <a:cubicBezTo>
                    <a:pt x="14585" y="13368"/>
                    <a:pt x="13744" y="13687"/>
                    <a:pt x="12709" y="13703"/>
                  </a:cubicBezTo>
                  <a:cubicBezTo>
                    <a:pt x="10121" y="13719"/>
                    <a:pt x="7377" y="11741"/>
                    <a:pt x="6600" y="9300"/>
                  </a:cubicBezTo>
                  <a:cubicBezTo>
                    <a:pt x="6536" y="9109"/>
                    <a:pt x="6497" y="8918"/>
                    <a:pt x="6458" y="8742"/>
                  </a:cubicBezTo>
                  <a:cubicBezTo>
                    <a:pt x="7066" y="8200"/>
                    <a:pt x="7907" y="7881"/>
                    <a:pt x="8943" y="78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90" name="Shape">
              <a:extLst>
                <a:ext uri="{FF2B5EF4-FFF2-40B4-BE49-F238E27FC236}">
                  <a16:creationId xmlns="" xmlns:a16="http://schemas.microsoft.com/office/drawing/2014/main" id="{1E957BD2-8A16-4C01-ABD7-E336EAEB45A0}"/>
                </a:ext>
              </a:extLst>
            </p:cNvPr>
            <p:cNvSpPr/>
            <p:nvPr/>
          </p:nvSpPr>
          <p:spPr>
            <a:xfrm>
              <a:off x="5504081" y="1775316"/>
              <a:ext cx="1862822" cy="135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537"/>
                  </a:moveTo>
                  <a:lnTo>
                    <a:pt x="19204" y="12555"/>
                  </a:lnTo>
                  <a:cubicBezTo>
                    <a:pt x="19286" y="13558"/>
                    <a:pt x="19177" y="14505"/>
                    <a:pt x="18893" y="15341"/>
                  </a:cubicBezTo>
                  <a:lnTo>
                    <a:pt x="21099" y="17105"/>
                  </a:lnTo>
                  <a:lnTo>
                    <a:pt x="19394" y="19668"/>
                  </a:lnTo>
                  <a:lnTo>
                    <a:pt x="17188" y="17904"/>
                  </a:lnTo>
                  <a:cubicBezTo>
                    <a:pt x="16538" y="18443"/>
                    <a:pt x="15767" y="18851"/>
                    <a:pt x="14874" y="19074"/>
                  </a:cubicBezTo>
                  <a:lnTo>
                    <a:pt x="15591" y="21581"/>
                  </a:lnTo>
                  <a:lnTo>
                    <a:pt x="12248" y="21600"/>
                  </a:lnTo>
                  <a:lnTo>
                    <a:pt x="11450" y="19093"/>
                  </a:lnTo>
                  <a:cubicBezTo>
                    <a:pt x="10435" y="18888"/>
                    <a:pt x="9433" y="18480"/>
                    <a:pt x="8472" y="17960"/>
                  </a:cubicBezTo>
                  <a:lnTo>
                    <a:pt x="7281" y="19761"/>
                  </a:lnTo>
                  <a:lnTo>
                    <a:pt x="4128" y="17217"/>
                  </a:lnTo>
                  <a:lnTo>
                    <a:pt x="5319" y="15415"/>
                  </a:lnTo>
                  <a:cubicBezTo>
                    <a:pt x="4561" y="14580"/>
                    <a:pt x="3925" y="13651"/>
                    <a:pt x="3424" y="12648"/>
                  </a:cubicBezTo>
                  <a:lnTo>
                    <a:pt x="1029" y="12667"/>
                  </a:lnTo>
                  <a:lnTo>
                    <a:pt x="0" y="9063"/>
                  </a:lnTo>
                  <a:lnTo>
                    <a:pt x="2396" y="9045"/>
                  </a:lnTo>
                  <a:cubicBezTo>
                    <a:pt x="2314" y="8042"/>
                    <a:pt x="2423" y="7095"/>
                    <a:pt x="2707" y="6259"/>
                  </a:cubicBezTo>
                  <a:lnTo>
                    <a:pt x="501" y="4495"/>
                  </a:lnTo>
                  <a:lnTo>
                    <a:pt x="2206" y="1932"/>
                  </a:lnTo>
                  <a:lnTo>
                    <a:pt x="4412" y="3696"/>
                  </a:lnTo>
                  <a:cubicBezTo>
                    <a:pt x="5062" y="3157"/>
                    <a:pt x="5833" y="2749"/>
                    <a:pt x="6726" y="2526"/>
                  </a:cubicBezTo>
                  <a:lnTo>
                    <a:pt x="6009" y="19"/>
                  </a:lnTo>
                  <a:lnTo>
                    <a:pt x="9447" y="0"/>
                  </a:lnTo>
                  <a:lnTo>
                    <a:pt x="10164" y="2507"/>
                  </a:lnTo>
                  <a:cubicBezTo>
                    <a:pt x="11179" y="2712"/>
                    <a:pt x="12194" y="3120"/>
                    <a:pt x="13141" y="3640"/>
                  </a:cubicBezTo>
                  <a:lnTo>
                    <a:pt x="14332" y="1839"/>
                  </a:lnTo>
                  <a:lnTo>
                    <a:pt x="17486" y="4383"/>
                  </a:lnTo>
                  <a:lnTo>
                    <a:pt x="16295" y="6166"/>
                  </a:lnTo>
                  <a:cubicBezTo>
                    <a:pt x="17053" y="7002"/>
                    <a:pt x="17689" y="7931"/>
                    <a:pt x="18189" y="8933"/>
                  </a:cubicBezTo>
                  <a:lnTo>
                    <a:pt x="20585" y="8915"/>
                  </a:lnTo>
                  <a:lnTo>
                    <a:pt x="21600" y="12537"/>
                  </a:lnTo>
                  <a:close/>
                  <a:moveTo>
                    <a:pt x="12275" y="15954"/>
                  </a:moveTo>
                  <a:cubicBezTo>
                    <a:pt x="14982" y="15935"/>
                    <a:pt x="16525" y="13614"/>
                    <a:pt x="15713" y="10754"/>
                  </a:cubicBezTo>
                  <a:cubicBezTo>
                    <a:pt x="14901" y="7912"/>
                    <a:pt x="12032" y="5609"/>
                    <a:pt x="9325" y="5628"/>
                  </a:cubicBezTo>
                  <a:cubicBezTo>
                    <a:pt x="6618" y="5646"/>
                    <a:pt x="5075" y="7968"/>
                    <a:pt x="5887" y="10828"/>
                  </a:cubicBezTo>
                  <a:cubicBezTo>
                    <a:pt x="6713" y="13669"/>
                    <a:pt x="9568" y="15972"/>
                    <a:pt x="12275" y="15954"/>
                  </a:cubicBezTo>
                </a:path>
              </a:pathLst>
            </a:custGeom>
            <a:solidFill>
              <a:srgbClr val="9BBB5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91" name="Shape">
              <a:extLst>
                <a:ext uri="{FF2B5EF4-FFF2-40B4-BE49-F238E27FC236}">
                  <a16:creationId xmlns="" xmlns:a16="http://schemas.microsoft.com/office/drawing/2014/main" id="{4BE13A36-C347-4B53-9B3A-D80F02D8292B}"/>
                </a:ext>
              </a:extLst>
            </p:cNvPr>
            <p:cNvSpPr/>
            <p:nvPr/>
          </p:nvSpPr>
          <p:spPr>
            <a:xfrm>
              <a:off x="7694880" y="2907477"/>
              <a:ext cx="1341080" cy="981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508"/>
                  </a:moveTo>
                  <a:lnTo>
                    <a:pt x="19212" y="12534"/>
                  </a:lnTo>
                  <a:cubicBezTo>
                    <a:pt x="19288" y="13535"/>
                    <a:pt x="19175" y="14486"/>
                    <a:pt x="18912" y="15307"/>
                  </a:cubicBezTo>
                  <a:lnTo>
                    <a:pt x="21111" y="17080"/>
                  </a:lnTo>
                  <a:lnTo>
                    <a:pt x="19419" y="19648"/>
                  </a:lnTo>
                  <a:lnTo>
                    <a:pt x="17220" y="17876"/>
                  </a:lnTo>
                  <a:cubicBezTo>
                    <a:pt x="16581" y="18415"/>
                    <a:pt x="15791" y="18826"/>
                    <a:pt x="14908" y="19057"/>
                  </a:cubicBezTo>
                  <a:lnTo>
                    <a:pt x="15622" y="21574"/>
                  </a:lnTo>
                  <a:lnTo>
                    <a:pt x="12182" y="21600"/>
                  </a:lnTo>
                  <a:lnTo>
                    <a:pt x="11467" y="19083"/>
                  </a:lnTo>
                  <a:cubicBezTo>
                    <a:pt x="10452" y="18878"/>
                    <a:pt x="9437" y="18492"/>
                    <a:pt x="8497" y="17953"/>
                  </a:cubicBezTo>
                  <a:lnTo>
                    <a:pt x="7313" y="19751"/>
                  </a:lnTo>
                  <a:lnTo>
                    <a:pt x="4155" y="17234"/>
                  </a:lnTo>
                  <a:lnTo>
                    <a:pt x="4192" y="17157"/>
                  </a:lnTo>
                  <a:lnTo>
                    <a:pt x="4305" y="17157"/>
                  </a:lnTo>
                  <a:lnTo>
                    <a:pt x="4267" y="17028"/>
                  </a:lnTo>
                  <a:lnTo>
                    <a:pt x="5320" y="15436"/>
                  </a:lnTo>
                  <a:cubicBezTo>
                    <a:pt x="4568" y="14614"/>
                    <a:pt x="3929" y="13664"/>
                    <a:pt x="3421" y="12662"/>
                  </a:cubicBezTo>
                  <a:lnTo>
                    <a:pt x="1034" y="12688"/>
                  </a:lnTo>
                  <a:lnTo>
                    <a:pt x="0" y="9092"/>
                  </a:lnTo>
                  <a:lnTo>
                    <a:pt x="2388" y="9066"/>
                  </a:lnTo>
                  <a:cubicBezTo>
                    <a:pt x="2312" y="8065"/>
                    <a:pt x="2425" y="7114"/>
                    <a:pt x="2688" y="6293"/>
                  </a:cubicBezTo>
                  <a:lnTo>
                    <a:pt x="489" y="4520"/>
                  </a:lnTo>
                  <a:lnTo>
                    <a:pt x="2181" y="1952"/>
                  </a:lnTo>
                  <a:lnTo>
                    <a:pt x="4380" y="3724"/>
                  </a:lnTo>
                  <a:cubicBezTo>
                    <a:pt x="5019" y="3185"/>
                    <a:pt x="5809" y="2774"/>
                    <a:pt x="6692" y="2543"/>
                  </a:cubicBezTo>
                  <a:lnTo>
                    <a:pt x="5978" y="26"/>
                  </a:lnTo>
                  <a:lnTo>
                    <a:pt x="9418" y="0"/>
                  </a:lnTo>
                  <a:lnTo>
                    <a:pt x="10133" y="2517"/>
                  </a:lnTo>
                  <a:cubicBezTo>
                    <a:pt x="11148" y="2722"/>
                    <a:pt x="12163" y="3108"/>
                    <a:pt x="13103" y="3647"/>
                  </a:cubicBezTo>
                  <a:lnTo>
                    <a:pt x="14287" y="1849"/>
                  </a:lnTo>
                  <a:lnTo>
                    <a:pt x="17445" y="4366"/>
                  </a:lnTo>
                  <a:lnTo>
                    <a:pt x="16261" y="6138"/>
                  </a:lnTo>
                  <a:cubicBezTo>
                    <a:pt x="17013" y="6960"/>
                    <a:pt x="17652" y="7911"/>
                    <a:pt x="18160" y="8912"/>
                  </a:cubicBezTo>
                  <a:lnTo>
                    <a:pt x="20547" y="8887"/>
                  </a:lnTo>
                  <a:lnTo>
                    <a:pt x="21600" y="12508"/>
                  </a:lnTo>
                  <a:close/>
                  <a:moveTo>
                    <a:pt x="12276" y="15924"/>
                  </a:moveTo>
                  <a:cubicBezTo>
                    <a:pt x="14983" y="15898"/>
                    <a:pt x="16524" y="13587"/>
                    <a:pt x="15716" y="10736"/>
                  </a:cubicBezTo>
                  <a:cubicBezTo>
                    <a:pt x="14908" y="7911"/>
                    <a:pt x="12031" y="5599"/>
                    <a:pt x="9324" y="5625"/>
                  </a:cubicBezTo>
                  <a:cubicBezTo>
                    <a:pt x="6617" y="5650"/>
                    <a:pt x="5076" y="7962"/>
                    <a:pt x="5884" y="10787"/>
                  </a:cubicBezTo>
                  <a:cubicBezTo>
                    <a:pt x="6692" y="13638"/>
                    <a:pt x="9550" y="15950"/>
                    <a:pt x="12276" y="15924"/>
                  </a:cubicBezTo>
                </a:path>
              </a:pathLst>
            </a:custGeom>
            <a:solidFill>
              <a:srgbClr val="4F81BD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92" name="Shape">
              <a:extLst>
                <a:ext uri="{FF2B5EF4-FFF2-40B4-BE49-F238E27FC236}">
                  <a16:creationId xmlns="" xmlns:a16="http://schemas.microsoft.com/office/drawing/2014/main" id="{3E229254-6C5B-4988-9B18-221B467CE100}"/>
                </a:ext>
              </a:extLst>
            </p:cNvPr>
            <p:cNvSpPr/>
            <p:nvPr/>
          </p:nvSpPr>
          <p:spPr>
            <a:xfrm>
              <a:off x="6388453" y="3021814"/>
              <a:ext cx="1568680" cy="114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77" y="8961"/>
                  </a:moveTo>
                  <a:lnTo>
                    <a:pt x="20571" y="8939"/>
                  </a:lnTo>
                  <a:lnTo>
                    <a:pt x="21568" y="12440"/>
                  </a:lnTo>
                  <a:lnTo>
                    <a:pt x="21600" y="12550"/>
                  </a:lnTo>
                  <a:lnTo>
                    <a:pt x="21504" y="12550"/>
                  </a:lnTo>
                  <a:lnTo>
                    <a:pt x="19205" y="12572"/>
                  </a:lnTo>
                  <a:cubicBezTo>
                    <a:pt x="19286" y="13585"/>
                    <a:pt x="19173" y="14510"/>
                    <a:pt x="18900" y="15347"/>
                  </a:cubicBezTo>
                  <a:lnTo>
                    <a:pt x="21102" y="17108"/>
                  </a:lnTo>
                  <a:lnTo>
                    <a:pt x="19398" y="19662"/>
                  </a:lnTo>
                  <a:lnTo>
                    <a:pt x="17196" y="17901"/>
                  </a:lnTo>
                  <a:cubicBezTo>
                    <a:pt x="16554" y="18451"/>
                    <a:pt x="15782" y="18848"/>
                    <a:pt x="14882" y="19068"/>
                  </a:cubicBezTo>
                  <a:lnTo>
                    <a:pt x="15605" y="21578"/>
                  </a:lnTo>
                  <a:lnTo>
                    <a:pt x="12166" y="21600"/>
                  </a:lnTo>
                  <a:lnTo>
                    <a:pt x="11443" y="19090"/>
                  </a:lnTo>
                  <a:cubicBezTo>
                    <a:pt x="10430" y="18870"/>
                    <a:pt x="9418" y="18495"/>
                    <a:pt x="8470" y="17945"/>
                  </a:cubicBezTo>
                  <a:lnTo>
                    <a:pt x="7280" y="19728"/>
                  </a:lnTo>
                  <a:lnTo>
                    <a:pt x="4130" y="17196"/>
                  </a:lnTo>
                  <a:lnTo>
                    <a:pt x="5320" y="15413"/>
                  </a:lnTo>
                  <a:cubicBezTo>
                    <a:pt x="4564" y="14576"/>
                    <a:pt x="3921" y="13651"/>
                    <a:pt x="3423" y="12639"/>
                  </a:cubicBezTo>
                  <a:lnTo>
                    <a:pt x="1029" y="12661"/>
                  </a:lnTo>
                  <a:lnTo>
                    <a:pt x="0" y="9050"/>
                  </a:lnTo>
                  <a:lnTo>
                    <a:pt x="2395" y="9028"/>
                  </a:lnTo>
                  <a:cubicBezTo>
                    <a:pt x="2314" y="8015"/>
                    <a:pt x="2427" y="7090"/>
                    <a:pt x="2700" y="6253"/>
                  </a:cubicBezTo>
                  <a:lnTo>
                    <a:pt x="498" y="4492"/>
                  </a:lnTo>
                  <a:lnTo>
                    <a:pt x="2153" y="1982"/>
                  </a:lnTo>
                  <a:lnTo>
                    <a:pt x="2186" y="1938"/>
                  </a:lnTo>
                  <a:lnTo>
                    <a:pt x="2250" y="1982"/>
                  </a:lnTo>
                  <a:lnTo>
                    <a:pt x="4387" y="3699"/>
                  </a:lnTo>
                  <a:cubicBezTo>
                    <a:pt x="5030" y="3149"/>
                    <a:pt x="5802" y="2752"/>
                    <a:pt x="6702" y="2532"/>
                  </a:cubicBezTo>
                  <a:lnTo>
                    <a:pt x="5978" y="22"/>
                  </a:lnTo>
                  <a:lnTo>
                    <a:pt x="9418" y="0"/>
                  </a:lnTo>
                  <a:lnTo>
                    <a:pt x="10141" y="2510"/>
                  </a:lnTo>
                  <a:cubicBezTo>
                    <a:pt x="11153" y="2730"/>
                    <a:pt x="12166" y="3105"/>
                    <a:pt x="13114" y="3655"/>
                  </a:cubicBezTo>
                  <a:lnTo>
                    <a:pt x="14303" y="1872"/>
                  </a:lnTo>
                  <a:lnTo>
                    <a:pt x="17454" y="4404"/>
                  </a:lnTo>
                  <a:lnTo>
                    <a:pt x="16264" y="6187"/>
                  </a:lnTo>
                  <a:cubicBezTo>
                    <a:pt x="17036" y="7024"/>
                    <a:pt x="17678" y="7971"/>
                    <a:pt x="18177" y="8961"/>
                  </a:cubicBezTo>
                  <a:close/>
                  <a:moveTo>
                    <a:pt x="12278" y="15963"/>
                  </a:moveTo>
                  <a:cubicBezTo>
                    <a:pt x="14978" y="15941"/>
                    <a:pt x="16521" y="13629"/>
                    <a:pt x="15718" y="10767"/>
                  </a:cubicBezTo>
                  <a:cubicBezTo>
                    <a:pt x="14914" y="7927"/>
                    <a:pt x="12037" y="5637"/>
                    <a:pt x="9337" y="5637"/>
                  </a:cubicBezTo>
                  <a:cubicBezTo>
                    <a:pt x="6637" y="5659"/>
                    <a:pt x="5094" y="7971"/>
                    <a:pt x="5898" y="10811"/>
                  </a:cubicBezTo>
                  <a:cubicBezTo>
                    <a:pt x="6718" y="13695"/>
                    <a:pt x="9578" y="15985"/>
                    <a:pt x="12278" y="15963"/>
                  </a:cubicBezTo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93" name="Shape">
              <a:extLst>
                <a:ext uri="{FF2B5EF4-FFF2-40B4-BE49-F238E27FC236}">
                  <a16:creationId xmlns="" xmlns:a16="http://schemas.microsoft.com/office/drawing/2014/main" id="{F2D51DC2-256F-4861-9732-E10529FD3964}"/>
                </a:ext>
              </a:extLst>
            </p:cNvPr>
            <p:cNvSpPr/>
            <p:nvPr/>
          </p:nvSpPr>
          <p:spPr>
            <a:xfrm>
              <a:off x="3142884" y="2067110"/>
              <a:ext cx="1687740" cy="123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539"/>
                  </a:moveTo>
                  <a:lnTo>
                    <a:pt x="19210" y="12559"/>
                  </a:lnTo>
                  <a:cubicBezTo>
                    <a:pt x="19285" y="13561"/>
                    <a:pt x="19180" y="14502"/>
                    <a:pt x="18896" y="15341"/>
                  </a:cubicBezTo>
                  <a:lnTo>
                    <a:pt x="21092" y="17100"/>
                  </a:lnTo>
                  <a:lnTo>
                    <a:pt x="19389" y="19657"/>
                  </a:lnTo>
                  <a:lnTo>
                    <a:pt x="17193" y="17898"/>
                  </a:lnTo>
                  <a:cubicBezTo>
                    <a:pt x="16551" y="18450"/>
                    <a:pt x="15774" y="18839"/>
                    <a:pt x="14878" y="19064"/>
                  </a:cubicBezTo>
                  <a:lnTo>
                    <a:pt x="15595" y="21580"/>
                  </a:lnTo>
                  <a:lnTo>
                    <a:pt x="12159" y="21600"/>
                  </a:lnTo>
                  <a:lnTo>
                    <a:pt x="11442" y="19084"/>
                  </a:lnTo>
                  <a:cubicBezTo>
                    <a:pt x="10427" y="18880"/>
                    <a:pt x="9426" y="18491"/>
                    <a:pt x="8470" y="17939"/>
                  </a:cubicBezTo>
                  <a:lnTo>
                    <a:pt x="7290" y="19718"/>
                  </a:lnTo>
                  <a:lnTo>
                    <a:pt x="4138" y="17182"/>
                  </a:lnTo>
                  <a:lnTo>
                    <a:pt x="5318" y="15402"/>
                  </a:lnTo>
                  <a:cubicBezTo>
                    <a:pt x="4571" y="14564"/>
                    <a:pt x="3914" y="13643"/>
                    <a:pt x="3421" y="12641"/>
                  </a:cubicBezTo>
                  <a:lnTo>
                    <a:pt x="1031" y="12661"/>
                  </a:lnTo>
                  <a:lnTo>
                    <a:pt x="0" y="9061"/>
                  </a:lnTo>
                  <a:lnTo>
                    <a:pt x="2390" y="9041"/>
                  </a:lnTo>
                  <a:cubicBezTo>
                    <a:pt x="2315" y="8039"/>
                    <a:pt x="2420" y="7098"/>
                    <a:pt x="2689" y="6259"/>
                  </a:cubicBezTo>
                  <a:lnTo>
                    <a:pt x="493" y="4500"/>
                  </a:lnTo>
                  <a:lnTo>
                    <a:pt x="2196" y="1943"/>
                  </a:lnTo>
                  <a:lnTo>
                    <a:pt x="4392" y="3702"/>
                  </a:lnTo>
                  <a:cubicBezTo>
                    <a:pt x="5034" y="3150"/>
                    <a:pt x="5811" y="2761"/>
                    <a:pt x="6707" y="2536"/>
                  </a:cubicBezTo>
                  <a:lnTo>
                    <a:pt x="5990" y="20"/>
                  </a:lnTo>
                  <a:lnTo>
                    <a:pt x="9426" y="0"/>
                  </a:lnTo>
                  <a:lnTo>
                    <a:pt x="10143" y="2516"/>
                  </a:lnTo>
                  <a:cubicBezTo>
                    <a:pt x="11158" y="2720"/>
                    <a:pt x="12174" y="3130"/>
                    <a:pt x="13115" y="3661"/>
                  </a:cubicBezTo>
                  <a:lnTo>
                    <a:pt x="14295" y="1882"/>
                  </a:lnTo>
                  <a:lnTo>
                    <a:pt x="17447" y="4418"/>
                  </a:lnTo>
                  <a:lnTo>
                    <a:pt x="16267" y="6198"/>
                  </a:lnTo>
                  <a:cubicBezTo>
                    <a:pt x="17014" y="7036"/>
                    <a:pt x="17671" y="7957"/>
                    <a:pt x="18164" y="8959"/>
                  </a:cubicBezTo>
                  <a:lnTo>
                    <a:pt x="20554" y="8939"/>
                  </a:lnTo>
                  <a:lnTo>
                    <a:pt x="21600" y="12539"/>
                  </a:lnTo>
                  <a:close/>
                  <a:moveTo>
                    <a:pt x="12279" y="15955"/>
                  </a:moveTo>
                  <a:cubicBezTo>
                    <a:pt x="14983" y="15934"/>
                    <a:pt x="16536" y="13602"/>
                    <a:pt x="15715" y="10759"/>
                  </a:cubicBezTo>
                  <a:cubicBezTo>
                    <a:pt x="14908" y="7916"/>
                    <a:pt x="12040" y="5625"/>
                    <a:pt x="9321" y="5625"/>
                  </a:cubicBezTo>
                  <a:cubicBezTo>
                    <a:pt x="6617" y="5645"/>
                    <a:pt x="5064" y="7977"/>
                    <a:pt x="5886" y="10820"/>
                  </a:cubicBezTo>
                  <a:cubicBezTo>
                    <a:pt x="6707" y="13684"/>
                    <a:pt x="9575" y="15975"/>
                    <a:pt x="12279" y="15955"/>
                  </a:cubicBezTo>
                </a:path>
              </a:pathLst>
            </a:custGeom>
            <a:solidFill>
              <a:srgbClr val="C0504D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94" name="Shape">
              <a:extLst>
                <a:ext uri="{FF2B5EF4-FFF2-40B4-BE49-F238E27FC236}">
                  <a16:creationId xmlns="" xmlns:a16="http://schemas.microsoft.com/office/drawing/2014/main" id="{F89BAFFD-96CB-45FD-97AF-2F02353F5E0F}"/>
                </a:ext>
              </a:extLst>
            </p:cNvPr>
            <p:cNvSpPr/>
            <p:nvPr/>
          </p:nvSpPr>
          <p:spPr>
            <a:xfrm>
              <a:off x="4289054" y="2977507"/>
              <a:ext cx="2426561" cy="177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540"/>
                  </a:moveTo>
                  <a:lnTo>
                    <a:pt x="19210" y="12554"/>
                  </a:lnTo>
                  <a:cubicBezTo>
                    <a:pt x="19293" y="13562"/>
                    <a:pt x="19179" y="14499"/>
                    <a:pt x="18909" y="15337"/>
                  </a:cubicBezTo>
                  <a:lnTo>
                    <a:pt x="21112" y="17098"/>
                  </a:lnTo>
                  <a:lnTo>
                    <a:pt x="19408" y="19654"/>
                  </a:lnTo>
                  <a:lnTo>
                    <a:pt x="17205" y="17893"/>
                  </a:lnTo>
                  <a:cubicBezTo>
                    <a:pt x="16561" y="18433"/>
                    <a:pt x="15782" y="18845"/>
                    <a:pt x="14888" y="19058"/>
                  </a:cubicBezTo>
                  <a:lnTo>
                    <a:pt x="15605" y="21572"/>
                  </a:lnTo>
                  <a:lnTo>
                    <a:pt x="12166" y="21600"/>
                  </a:lnTo>
                  <a:lnTo>
                    <a:pt x="11449" y="19086"/>
                  </a:lnTo>
                  <a:cubicBezTo>
                    <a:pt x="10431" y="18873"/>
                    <a:pt x="9423" y="18490"/>
                    <a:pt x="8468" y="17950"/>
                  </a:cubicBezTo>
                  <a:lnTo>
                    <a:pt x="7283" y="19740"/>
                  </a:lnTo>
                  <a:lnTo>
                    <a:pt x="4125" y="17212"/>
                  </a:lnTo>
                  <a:lnTo>
                    <a:pt x="5309" y="15422"/>
                  </a:lnTo>
                  <a:cubicBezTo>
                    <a:pt x="4551" y="14585"/>
                    <a:pt x="3907" y="13662"/>
                    <a:pt x="3418" y="12653"/>
                  </a:cubicBezTo>
                  <a:lnTo>
                    <a:pt x="1029" y="12667"/>
                  </a:lnTo>
                  <a:lnTo>
                    <a:pt x="0" y="9060"/>
                  </a:lnTo>
                  <a:lnTo>
                    <a:pt x="2390" y="9046"/>
                  </a:lnTo>
                  <a:cubicBezTo>
                    <a:pt x="2307" y="8038"/>
                    <a:pt x="2421" y="7101"/>
                    <a:pt x="2691" y="6263"/>
                  </a:cubicBezTo>
                  <a:lnTo>
                    <a:pt x="488" y="4502"/>
                  </a:lnTo>
                  <a:lnTo>
                    <a:pt x="2192" y="1946"/>
                  </a:lnTo>
                  <a:lnTo>
                    <a:pt x="4395" y="3707"/>
                  </a:lnTo>
                  <a:cubicBezTo>
                    <a:pt x="5039" y="3167"/>
                    <a:pt x="5818" y="2755"/>
                    <a:pt x="6712" y="2542"/>
                  </a:cubicBezTo>
                  <a:lnTo>
                    <a:pt x="5995" y="28"/>
                  </a:lnTo>
                  <a:lnTo>
                    <a:pt x="9434" y="0"/>
                  </a:lnTo>
                  <a:lnTo>
                    <a:pt x="10151" y="2514"/>
                  </a:lnTo>
                  <a:cubicBezTo>
                    <a:pt x="11169" y="2727"/>
                    <a:pt x="12177" y="3110"/>
                    <a:pt x="13132" y="3650"/>
                  </a:cubicBezTo>
                  <a:lnTo>
                    <a:pt x="14317" y="1860"/>
                  </a:lnTo>
                  <a:lnTo>
                    <a:pt x="17475" y="4388"/>
                  </a:lnTo>
                  <a:lnTo>
                    <a:pt x="16291" y="6178"/>
                  </a:lnTo>
                  <a:cubicBezTo>
                    <a:pt x="17049" y="7015"/>
                    <a:pt x="17693" y="7938"/>
                    <a:pt x="18182" y="8947"/>
                  </a:cubicBezTo>
                  <a:lnTo>
                    <a:pt x="20571" y="8933"/>
                  </a:lnTo>
                  <a:lnTo>
                    <a:pt x="21600" y="12540"/>
                  </a:lnTo>
                  <a:close/>
                  <a:moveTo>
                    <a:pt x="12270" y="15962"/>
                  </a:moveTo>
                  <a:cubicBezTo>
                    <a:pt x="14982" y="15948"/>
                    <a:pt x="16530" y="13619"/>
                    <a:pt x="15709" y="10779"/>
                  </a:cubicBezTo>
                  <a:cubicBezTo>
                    <a:pt x="14899" y="7938"/>
                    <a:pt x="12031" y="5638"/>
                    <a:pt x="9320" y="5652"/>
                  </a:cubicBezTo>
                  <a:cubicBezTo>
                    <a:pt x="6608" y="5666"/>
                    <a:pt x="5060" y="7995"/>
                    <a:pt x="5881" y="10835"/>
                  </a:cubicBezTo>
                  <a:cubicBezTo>
                    <a:pt x="6701" y="13676"/>
                    <a:pt x="9558" y="15976"/>
                    <a:pt x="12270" y="15962"/>
                  </a:cubicBezTo>
                </a:path>
              </a:pathLst>
            </a:custGeom>
            <a:solidFill>
              <a:srgbClr val="4BACC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95" name="Shape">
              <a:extLst>
                <a:ext uri="{FF2B5EF4-FFF2-40B4-BE49-F238E27FC236}">
                  <a16:creationId xmlns="" xmlns:a16="http://schemas.microsoft.com/office/drawing/2014/main" id="{288EEB93-9E09-44EC-BE50-6C00A37A1272}"/>
                </a:ext>
              </a:extLst>
            </p:cNvPr>
            <p:cNvSpPr/>
            <p:nvPr/>
          </p:nvSpPr>
          <p:spPr>
            <a:xfrm>
              <a:off x="1978049" y="2707487"/>
              <a:ext cx="1862817" cy="1356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529"/>
                  </a:moveTo>
                  <a:lnTo>
                    <a:pt x="19204" y="12547"/>
                  </a:lnTo>
                  <a:cubicBezTo>
                    <a:pt x="19286" y="13551"/>
                    <a:pt x="19177" y="14499"/>
                    <a:pt x="18893" y="15336"/>
                  </a:cubicBezTo>
                  <a:lnTo>
                    <a:pt x="21099" y="17102"/>
                  </a:lnTo>
                  <a:lnTo>
                    <a:pt x="19407" y="19667"/>
                  </a:lnTo>
                  <a:lnTo>
                    <a:pt x="17202" y="17901"/>
                  </a:lnTo>
                  <a:cubicBezTo>
                    <a:pt x="16565" y="18440"/>
                    <a:pt x="15780" y="18849"/>
                    <a:pt x="14887" y="19072"/>
                  </a:cubicBezTo>
                  <a:lnTo>
                    <a:pt x="15604" y="21581"/>
                  </a:lnTo>
                  <a:lnTo>
                    <a:pt x="12167" y="21600"/>
                  </a:lnTo>
                  <a:lnTo>
                    <a:pt x="11450" y="19091"/>
                  </a:lnTo>
                  <a:cubicBezTo>
                    <a:pt x="10435" y="18886"/>
                    <a:pt x="9433" y="18477"/>
                    <a:pt x="8472" y="17957"/>
                  </a:cubicBezTo>
                  <a:lnTo>
                    <a:pt x="7281" y="19760"/>
                  </a:lnTo>
                  <a:lnTo>
                    <a:pt x="4128" y="17213"/>
                  </a:lnTo>
                  <a:lnTo>
                    <a:pt x="5319" y="15429"/>
                  </a:lnTo>
                  <a:cubicBezTo>
                    <a:pt x="4561" y="14592"/>
                    <a:pt x="3925" y="13663"/>
                    <a:pt x="3424" y="12659"/>
                  </a:cubicBezTo>
                  <a:lnTo>
                    <a:pt x="1029" y="12677"/>
                  </a:lnTo>
                  <a:lnTo>
                    <a:pt x="0" y="9071"/>
                  </a:lnTo>
                  <a:lnTo>
                    <a:pt x="2396" y="9053"/>
                  </a:lnTo>
                  <a:cubicBezTo>
                    <a:pt x="2314" y="8049"/>
                    <a:pt x="2423" y="7101"/>
                    <a:pt x="2707" y="6264"/>
                  </a:cubicBezTo>
                  <a:lnTo>
                    <a:pt x="501" y="4498"/>
                  </a:lnTo>
                  <a:lnTo>
                    <a:pt x="2206" y="1933"/>
                  </a:lnTo>
                  <a:lnTo>
                    <a:pt x="4412" y="3699"/>
                  </a:lnTo>
                  <a:cubicBezTo>
                    <a:pt x="5062" y="3160"/>
                    <a:pt x="5833" y="2751"/>
                    <a:pt x="6726" y="2528"/>
                  </a:cubicBezTo>
                  <a:lnTo>
                    <a:pt x="6009" y="19"/>
                  </a:lnTo>
                  <a:lnTo>
                    <a:pt x="9447" y="0"/>
                  </a:lnTo>
                  <a:lnTo>
                    <a:pt x="10164" y="2509"/>
                  </a:lnTo>
                  <a:cubicBezTo>
                    <a:pt x="11179" y="2714"/>
                    <a:pt x="12180" y="3123"/>
                    <a:pt x="13141" y="3643"/>
                  </a:cubicBezTo>
                  <a:lnTo>
                    <a:pt x="14332" y="1840"/>
                  </a:lnTo>
                  <a:lnTo>
                    <a:pt x="17486" y="4387"/>
                  </a:lnTo>
                  <a:lnTo>
                    <a:pt x="16295" y="6190"/>
                  </a:lnTo>
                  <a:cubicBezTo>
                    <a:pt x="17053" y="7027"/>
                    <a:pt x="17689" y="7956"/>
                    <a:pt x="18189" y="8960"/>
                  </a:cubicBezTo>
                  <a:lnTo>
                    <a:pt x="20585" y="8941"/>
                  </a:lnTo>
                  <a:lnTo>
                    <a:pt x="21600" y="12529"/>
                  </a:lnTo>
                  <a:close/>
                  <a:moveTo>
                    <a:pt x="12275" y="15949"/>
                  </a:moveTo>
                  <a:cubicBezTo>
                    <a:pt x="14982" y="15930"/>
                    <a:pt x="16525" y="13588"/>
                    <a:pt x="15713" y="10744"/>
                  </a:cubicBezTo>
                  <a:cubicBezTo>
                    <a:pt x="14901" y="7900"/>
                    <a:pt x="12031" y="5595"/>
                    <a:pt x="9325" y="5614"/>
                  </a:cubicBezTo>
                  <a:cubicBezTo>
                    <a:pt x="6618" y="5632"/>
                    <a:pt x="5075" y="7956"/>
                    <a:pt x="5887" y="10819"/>
                  </a:cubicBezTo>
                  <a:cubicBezTo>
                    <a:pt x="6713" y="13663"/>
                    <a:pt x="9568" y="15968"/>
                    <a:pt x="12275" y="15949"/>
                  </a:cubicBezTo>
                </a:path>
              </a:pathLst>
            </a:custGeom>
            <a:solidFill>
              <a:srgbClr val="8064A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400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42910" y="414338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8064A2"/>
                </a:solidFill>
              </a:rPr>
              <a:t>1.</a:t>
            </a:r>
            <a:endParaRPr lang="ru-RU" sz="2000" dirty="0">
              <a:solidFill>
                <a:srgbClr val="8064A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143504" y="428625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79646"/>
                </a:solidFill>
              </a:rPr>
              <a:t>5.</a:t>
            </a:r>
            <a:endParaRPr lang="ru-RU" dirty="0">
              <a:solidFill>
                <a:srgbClr val="F79646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000364" y="464344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4BACC6"/>
                </a:solidFill>
              </a:rPr>
              <a:t>3.</a:t>
            </a:r>
            <a:endParaRPr lang="ru-RU" sz="2000" dirty="0">
              <a:solidFill>
                <a:srgbClr val="4BACC6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429124" y="92867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9BBB59"/>
                </a:solidFill>
              </a:rPr>
              <a:t>4.</a:t>
            </a:r>
            <a:endParaRPr lang="ru-RU" sz="2000" dirty="0">
              <a:solidFill>
                <a:srgbClr val="9BBB59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571604" y="114298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504D"/>
                </a:solidFill>
              </a:rPr>
              <a:t>2.</a:t>
            </a:r>
            <a:endParaRPr lang="ru-RU" sz="2000" dirty="0">
              <a:solidFill>
                <a:srgbClr val="C0504D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215074" y="171448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4F81BD"/>
                </a:solidFill>
              </a:rPr>
              <a:t>6.</a:t>
            </a:r>
            <a:endParaRPr lang="ru-RU" sz="2000" dirty="0">
              <a:solidFill>
                <a:srgbClr val="4F81BD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6A7FA18B-61AB-4C7F-900E-7BFB06F6B1AE}"/>
              </a:ext>
            </a:extLst>
          </p:cNvPr>
          <p:cNvSpPr txBox="1"/>
          <p:nvPr/>
        </p:nvSpPr>
        <p:spPr>
          <a:xfrm>
            <a:off x="4857752" y="1000108"/>
            <a:ext cx="2018450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ru-RU" sz="1200" noProof="1" smtClean="0"/>
              <a:t>Исполнение бюджета в течении финансового года</a:t>
            </a:r>
            <a:endParaRPr lang="en-US" sz="1200" noProof="1"/>
          </a:p>
        </p:txBody>
      </p:sp>
      <p:sp>
        <p:nvSpPr>
          <p:cNvPr id="103" name="TextBox 102"/>
          <p:cNvSpPr txBox="1"/>
          <p:nvPr/>
        </p:nvSpPr>
        <p:spPr>
          <a:xfrm>
            <a:off x="2571736" y="285728"/>
            <a:ext cx="392460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1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Бюджетный процесс</a:t>
            </a:r>
            <a:endParaRPr lang="ru-RU" sz="31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4" name="Straight Connector 35">
            <a:extLst>
              <a:ext uri="{FF2B5EF4-FFF2-40B4-BE49-F238E27FC236}">
                <a16:creationId xmlns="" xmlns:a16="http://schemas.microsoft.com/office/drawing/2014/main" id="{EDA4C3DF-3EA0-4A6C-80AB-6B6A457E726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893207" y="5107793"/>
            <a:ext cx="92869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5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50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5" name="Picture 2" descr="Картинки по запросу человечек и компьютер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034" y="571480"/>
            <a:ext cx="2825971" cy="2709003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19000"/>
              </a:schemeClr>
            </a:glow>
            <a:softEdge rad="228600"/>
          </a:effectLst>
          <a:extLst>
            <a:ext uri="{909E8E84-426E-40DD-AFC4-6F175D3DCCD1}"/>
          </a:extLst>
        </p:spPr>
      </p:pic>
      <p:sp>
        <p:nvSpPr>
          <p:cNvPr id="7" name="TextBox 6"/>
          <p:cNvSpPr txBox="1"/>
          <p:nvPr/>
        </p:nvSpPr>
        <p:spPr>
          <a:xfrm>
            <a:off x="2788628" y="3708401"/>
            <a:ext cx="308045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КОНТАКТНАЯ ИНФОРМАЦИЯ</a:t>
            </a:r>
          </a:p>
          <a:p>
            <a:pPr>
              <a:defRPr/>
            </a:pPr>
            <a:endParaRPr lang="ru-RU" b="1" dirty="0">
              <a:solidFill>
                <a:srgbClr val="558E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70" y="4319211"/>
          <a:ext cx="9036496" cy="261400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39376"/>
                <a:gridCol w="4997120"/>
              </a:tblGrid>
              <a:tr h="538549">
                <a:tc>
                  <a:txBody>
                    <a:bodyPr/>
                    <a:lstStyle/>
                    <a:p>
                      <a:pPr lvl="0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Заведующий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финансовым отделом администрации района</a:t>
                      </a:r>
                      <a:endParaRPr lang="ru-RU" sz="1400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Васюков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 Алексей Владимирович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(835331)2-17-55</a:t>
                      </a:r>
                    </a:p>
                  </a:txBody>
                  <a:tcPr/>
                </a:tc>
              </a:tr>
              <a:tr h="513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Юридический адрес: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461420,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Сакмарский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район, с. Сакмара, ул. Советская, д. 25</a:t>
                      </a:r>
                    </a:p>
                  </a:txBody>
                  <a:tcPr/>
                </a:tc>
              </a:tr>
              <a:tr h="513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Официальный сайт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администрации района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Официальный сайт финансового отдела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hlinkClick r:id="rId3"/>
                        </a:rPr>
                        <a:t>http://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hlinkClick r:id="rId3"/>
                        </a:rPr>
                        <a:t>сакмарскийрайон.рф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hlinkClick r:id="rId3"/>
                        </a:rPr>
                        <a:t>/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hlinkClick r:id="rId3"/>
                        </a:rPr>
                        <a:t>Pages.aspx?id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hlinkClick r:id="rId3"/>
                        </a:rPr>
                        <a:t>=36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hlinkClick r:id="rId4"/>
                        </a:rPr>
                        <a:t>https://fin-sk56.ru/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  <a:tr h="325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Адрес электронной почты: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mail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400" u="sng" dirty="0" err="1" smtClean="0">
                          <a:solidFill>
                            <a:schemeClr val="tx1"/>
                          </a:solidFill>
                        </a:rPr>
                        <a:t>sakmara</a:t>
                      </a:r>
                      <a:r>
                        <a:rPr lang="ru-RU" sz="1400" u="sng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US" sz="1400" u="sng" dirty="0" err="1" smtClean="0">
                          <a:solidFill>
                            <a:schemeClr val="tx1"/>
                          </a:solidFill>
                        </a:rPr>
                        <a:t>ru</a:t>
                      </a:r>
                      <a:r>
                        <a:rPr lang="ru-RU" sz="1400" u="sng" dirty="0" smtClean="0">
                          <a:solidFill>
                            <a:schemeClr val="tx1"/>
                          </a:solidFill>
                        </a:rPr>
                        <a:t>@</a:t>
                      </a:r>
                      <a:r>
                        <a:rPr lang="en-US" sz="1400" u="sng" dirty="0" smtClean="0">
                          <a:solidFill>
                            <a:schemeClr val="tx1"/>
                          </a:solidFill>
                        </a:rPr>
                        <a:t>mail</a:t>
                      </a:r>
                      <a:r>
                        <a:rPr lang="ru-RU" sz="1400" u="sng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400" u="sng" dirty="0" err="1" smtClean="0">
                          <a:solidFill>
                            <a:schemeClr val="tx1"/>
                          </a:solidFill>
                        </a:rPr>
                        <a:t>ru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8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Составители презентации: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Кабанова Светлана Леонидовна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Ружина Елена Владимировна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714348" y="214290"/>
            <a:ext cx="8215370" cy="99835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1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Основы проекта бюджета муниципального района</a:t>
            </a:r>
            <a:endParaRPr lang="ru-RU" altLang="ru-RU" sz="31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252C23-CE75-4941-B4DF-F40F015065E7}"/>
              </a:ext>
            </a:extLst>
          </p:cNvPr>
          <p:cNvSpPr txBox="1"/>
          <p:nvPr/>
        </p:nvSpPr>
        <p:spPr>
          <a:xfrm>
            <a:off x="285720" y="4429132"/>
            <a:ext cx="1770450" cy="7386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ru-RU" sz="1400" b="1" noProof="1" smtClean="0"/>
              <a:t>3. Муниципальные программы </a:t>
            </a:r>
          </a:p>
          <a:p>
            <a:pPr algn="ctr"/>
            <a:r>
              <a:rPr lang="ru-RU" sz="1400" b="1" noProof="1" smtClean="0"/>
              <a:t>Сакмарского района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2FA533-C41F-4845-BAA8-F8C9D7874600}"/>
              </a:ext>
            </a:extLst>
          </p:cNvPr>
          <p:cNvSpPr txBox="1"/>
          <p:nvPr/>
        </p:nvSpPr>
        <p:spPr>
          <a:xfrm>
            <a:off x="7000892" y="4572008"/>
            <a:ext cx="1913326" cy="95410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ru-RU" sz="1400" b="1" noProof="1" smtClean="0"/>
              <a:t>2. Основные направления налоговой и бюджетной политики</a:t>
            </a:r>
          </a:p>
          <a:p>
            <a:pPr algn="just"/>
            <a:endParaRPr lang="en-US" sz="1400" b="1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F69F827-41D8-4E73-AE46-99E61367EA08}"/>
              </a:ext>
            </a:extLst>
          </p:cNvPr>
          <p:cNvSpPr txBox="1"/>
          <p:nvPr/>
        </p:nvSpPr>
        <p:spPr>
          <a:xfrm>
            <a:off x="1142976" y="1571612"/>
            <a:ext cx="2194560" cy="7386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ru-RU" sz="1400" b="1" noProof="1" smtClean="0"/>
              <a:t>1. Прогноз социально-экономического развития Сакмарского района</a:t>
            </a:r>
            <a:r>
              <a:rPr lang="en-US" sz="1400" b="1" noProof="1" smtClean="0"/>
              <a:t> </a:t>
            </a:r>
            <a:endParaRPr lang="en-US" sz="1400" b="1" noProof="1"/>
          </a:p>
        </p:txBody>
      </p:sp>
      <p:grpSp>
        <p:nvGrpSpPr>
          <p:cNvPr id="9" name="Group 20">
            <a:extLst>
              <a:ext uri="{FF2B5EF4-FFF2-40B4-BE49-F238E27FC236}">
                <a16:creationId xmlns="" xmlns:a16="http://schemas.microsoft.com/office/drawing/2014/main" id="{54EAADB7-8C15-450D-B53E-C2075060AC6B}"/>
              </a:ext>
            </a:extLst>
          </p:cNvPr>
          <p:cNvGrpSpPr/>
          <p:nvPr/>
        </p:nvGrpSpPr>
        <p:grpSpPr>
          <a:xfrm>
            <a:off x="2214546" y="1357298"/>
            <a:ext cx="4778886" cy="4453002"/>
            <a:chOff x="2182557" y="1340286"/>
            <a:chExt cx="4778886" cy="4453002"/>
          </a:xfrm>
        </p:grpSpPr>
        <p:sp>
          <p:nvSpPr>
            <p:cNvPr id="10" name="Shape">
              <a:extLst>
                <a:ext uri="{FF2B5EF4-FFF2-40B4-BE49-F238E27FC236}">
                  <a16:creationId xmlns="" xmlns:a16="http://schemas.microsoft.com/office/drawing/2014/main" id="{98C82C09-9D3A-4B85-8250-B79302A9E653}"/>
                </a:ext>
              </a:extLst>
            </p:cNvPr>
            <p:cNvSpPr/>
            <p:nvPr/>
          </p:nvSpPr>
          <p:spPr>
            <a:xfrm>
              <a:off x="2182557" y="3277115"/>
              <a:ext cx="2798471" cy="2502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080" extrusionOk="0">
                  <a:moveTo>
                    <a:pt x="21113" y="803"/>
                  </a:moveTo>
                  <a:lnTo>
                    <a:pt x="20414" y="544"/>
                  </a:lnTo>
                  <a:cubicBezTo>
                    <a:pt x="20298" y="492"/>
                    <a:pt x="20181" y="622"/>
                    <a:pt x="20228" y="751"/>
                  </a:cubicBezTo>
                  <a:lnTo>
                    <a:pt x="20298" y="984"/>
                  </a:lnTo>
                  <a:cubicBezTo>
                    <a:pt x="18830" y="1450"/>
                    <a:pt x="17315" y="1399"/>
                    <a:pt x="15917" y="881"/>
                  </a:cubicBezTo>
                  <a:cubicBezTo>
                    <a:pt x="15684" y="803"/>
                    <a:pt x="15474" y="699"/>
                    <a:pt x="15265" y="596"/>
                  </a:cubicBezTo>
                  <a:cubicBezTo>
                    <a:pt x="15055" y="492"/>
                    <a:pt x="14845" y="388"/>
                    <a:pt x="14636" y="259"/>
                  </a:cubicBezTo>
                  <a:cubicBezTo>
                    <a:pt x="14496" y="181"/>
                    <a:pt x="14356" y="78"/>
                    <a:pt x="14239" y="0"/>
                  </a:cubicBezTo>
                  <a:lnTo>
                    <a:pt x="14006" y="440"/>
                  </a:lnTo>
                  <a:lnTo>
                    <a:pt x="11909" y="4377"/>
                  </a:lnTo>
                  <a:cubicBezTo>
                    <a:pt x="11700" y="4247"/>
                    <a:pt x="11490" y="4144"/>
                    <a:pt x="11280" y="4040"/>
                  </a:cubicBezTo>
                  <a:cubicBezTo>
                    <a:pt x="11070" y="3937"/>
                    <a:pt x="10837" y="3833"/>
                    <a:pt x="10628" y="3755"/>
                  </a:cubicBezTo>
                  <a:cubicBezTo>
                    <a:pt x="10488" y="3704"/>
                    <a:pt x="10348" y="3652"/>
                    <a:pt x="10185" y="3600"/>
                  </a:cubicBezTo>
                  <a:cubicBezTo>
                    <a:pt x="8111" y="2953"/>
                    <a:pt x="5968" y="3237"/>
                    <a:pt x="4080" y="4403"/>
                  </a:cubicBezTo>
                  <a:cubicBezTo>
                    <a:pt x="3964" y="4481"/>
                    <a:pt x="3847" y="4558"/>
                    <a:pt x="3731" y="4636"/>
                  </a:cubicBezTo>
                  <a:cubicBezTo>
                    <a:pt x="3707" y="4636"/>
                    <a:pt x="3707" y="4662"/>
                    <a:pt x="3684" y="4662"/>
                  </a:cubicBezTo>
                  <a:cubicBezTo>
                    <a:pt x="3591" y="4740"/>
                    <a:pt x="3498" y="4791"/>
                    <a:pt x="3404" y="4869"/>
                  </a:cubicBezTo>
                  <a:cubicBezTo>
                    <a:pt x="3404" y="4869"/>
                    <a:pt x="3404" y="4869"/>
                    <a:pt x="3404" y="4869"/>
                  </a:cubicBezTo>
                  <a:cubicBezTo>
                    <a:pt x="1913" y="6035"/>
                    <a:pt x="818" y="7744"/>
                    <a:pt x="305" y="9738"/>
                  </a:cubicBezTo>
                  <a:cubicBezTo>
                    <a:pt x="-207" y="11732"/>
                    <a:pt x="-67" y="13804"/>
                    <a:pt x="678" y="15695"/>
                  </a:cubicBezTo>
                  <a:cubicBezTo>
                    <a:pt x="678" y="15695"/>
                    <a:pt x="678" y="15695"/>
                    <a:pt x="678" y="15695"/>
                  </a:cubicBezTo>
                  <a:cubicBezTo>
                    <a:pt x="725" y="15824"/>
                    <a:pt x="771" y="15928"/>
                    <a:pt x="818" y="16058"/>
                  </a:cubicBezTo>
                  <a:cubicBezTo>
                    <a:pt x="818" y="16083"/>
                    <a:pt x="841" y="16109"/>
                    <a:pt x="841" y="16109"/>
                  </a:cubicBezTo>
                  <a:cubicBezTo>
                    <a:pt x="911" y="16239"/>
                    <a:pt x="958" y="16368"/>
                    <a:pt x="1028" y="16524"/>
                  </a:cubicBezTo>
                  <a:cubicBezTo>
                    <a:pt x="1098" y="16653"/>
                    <a:pt x="1168" y="16783"/>
                    <a:pt x="1237" y="16912"/>
                  </a:cubicBezTo>
                  <a:cubicBezTo>
                    <a:pt x="1237" y="16938"/>
                    <a:pt x="1261" y="16938"/>
                    <a:pt x="1261" y="16964"/>
                  </a:cubicBezTo>
                  <a:cubicBezTo>
                    <a:pt x="1331" y="17068"/>
                    <a:pt x="1377" y="17171"/>
                    <a:pt x="1447" y="17301"/>
                  </a:cubicBezTo>
                  <a:cubicBezTo>
                    <a:pt x="1447" y="17301"/>
                    <a:pt x="1447" y="17301"/>
                    <a:pt x="1447" y="17301"/>
                  </a:cubicBezTo>
                  <a:cubicBezTo>
                    <a:pt x="2496" y="18984"/>
                    <a:pt x="4034" y="20176"/>
                    <a:pt x="5828" y="20745"/>
                  </a:cubicBezTo>
                  <a:lnTo>
                    <a:pt x="5828" y="20745"/>
                  </a:lnTo>
                  <a:cubicBezTo>
                    <a:pt x="7808" y="21367"/>
                    <a:pt x="9999" y="21134"/>
                    <a:pt x="11933" y="19942"/>
                  </a:cubicBezTo>
                  <a:cubicBezTo>
                    <a:pt x="13867" y="18725"/>
                    <a:pt x="15171" y="16783"/>
                    <a:pt x="15731" y="14581"/>
                  </a:cubicBezTo>
                  <a:lnTo>
                    <a:pt x="15731" y="14581"/>
                  </a:lnTo>
                  <a:cubicBezTo>
                    <a:pt x="15754" y="14529"/>
                    <a:pt x="15754" y="14478"/>
                    <a:pt x="15777" y="14400"/>
                  </a:cubicBezTo>
                  <a:cubicBezTo>
                    <a:pt x="15824" y="14245"/>
                    <a:pt x="15707" y="14063"/>
                    <a:pt x="15544" y="14063"/>
                  </a:cubicBezTo>
                  <a:lnTo>
                    <a:pt x="15544" y="14063"/>
                  </a:lnTo>
                  <a:cubicBezTo>
                    <a:pt x="15428" y="14063"/>
                    <a:pt x="15335" y="14141"/>
                    <a:pt x="15311" y="14271"/>
                  </a:cubicBezTo>
                  <a:cubicBezTo>
                    <a:pt x="14822" y="16394"/>
                    <a:pt x="13564" y="18311"/>
                    <a:pt x="11700" y="19476"/>
                  </a:cubicBezTo>
                  <a:cubicBezTo>
                    <a:pt x="8298" y="21600"/>
                    <a:pt x="4034" y="20486"/>
                    <a:pt x="1820" y="17016"/>
                  </a:cubicBezTo>
                  <a:cubicBezTo>
                    <a:pt x="1820" y="17016"/>
                    <a:pt x="1820" y="17016"/>
                    <a:pt x="1820" y="17016"/>
                  </a:cubicBezTo>
                  <a:cubicBezTo>
                    <a:pt x="1750" y="16912"/>
                    <a:pt x="1703" y="16809"/>
                    <a:pt x="1634" y="16705"/>
                  </a:cubicBezTo>
                  <a:cubicBezTo>
                    <a:pt x="1634" y="16679"/>
                    <a:pt x="1610" y="16679"/>
                    <a:pt x="1610" y="16653"/>
                  </a:cubicBezTo>
                  <a:cubicBezTo>
                    <a:pt x="1540" y="16524"/>
                    <a:pt x="1470" y="16420"/>
                    <a:pt x="1424" y="16291"/>
                  </a:cubicBezTo>
                  <a:cubicBezTo>
                    <a:pt x="1354" y="16161"/>
                    <a:pt x="1307" y="16032"/>
                    <a:pt x="1237" y="15902"/>
                  </a:cubicBezTo>
                  <a:cubicBezTo>
                    <a:pt x="1237" y="15876"/>
                    <a:pt x="1214" y="15876"/>
                    <a:pt x="1214" y="15850"/>
                  </a:cubicBezTo>
                  <a:cubicBezTo>
                    <a:pt x="1168" y="15747"/>
                    <a:pt x="1121" y="15617"/>
                    <a:pt x="1074" y="15514"/>
                  </a:cubicBezTo>
                  <a:cubicBezTo>
                    <a:pt x="1074" y="15514"/>
                    <a:pt x="1074" y="15514"/>
                    <a:pt x="1074" y="15514"/>
                  </a:cubicBezTo>
                  <a:cubicBezTo>
                    <a:pt x="-347" y="11888"/>
                    <a:pt x="725" y="7614"/>
                    <a:pt x="3637" y="5309"/>
                  </a:cubicBezTo>
                  <a:cubicBezTo>
                    <a:pt x="3637" y="5309"/>
                    <a:pt x="3637" y="5309"/>
                    <a:pt x="3637" y="5309"/>
                  </a:cubicBezTo>
                  <a:cubicBezTo>
                    <a:pt x="3731" y="5232"/>
                    <a:pt x="3824" y="5180"/>
                    <a:pt x="3917" y="5102"/>
                  </a:cubicBezTo>
                  <a:cubicBezTo>
                    <a:pt x="3940" y="5102"/>
                    <a:pt x="3940" y="5076"/>
                    <a:pt x="3964" y="5076"/>
                  </a:cubicBezTo>
                  <a:cubicBezTo>
                    <a:pt x="4080" y="4999"/>
                    <a:pt x="4173" y="4921"/>
                    <a:pt x="4290" y="4869"/>
                  </a:cubicBezTo>
                  <a:cubicBezTo>
                    <a:pt x="6061" y="3781"/>
                    <a:pt x="8088" y="3496"/>
                    <a:pt x="10022" y="4092"/>
                  </a:cubicBezTo>
                  <a:cubicBezTo>
                    <a:pt x="10138" y="4118"/>
                    <a:pt x="10232" y="4170"/>
                    <a:pt x="10348" y="4196"/>
                  </a:cubicBezTo>
                  <a:cubicBezTo>
                    <a:pt x="10581" y="4273"/>
                    <a:pt x="10791" y="4377"/>
                    <a:pt x="11001" y="4481"/>
                  </a:cubicBezTo>
                  <a:cubicBezTo>
                    <a:pt x="11210" y="4584"/>
                    <a:pt x="11420" y="4688"/>
                    <a:pt x="11630" y="4817"/>
                  </a:cubicBezTo>
                  <a:cubicBezTo>
                    <a:pt x="11770" y="4895"/>
                    <a:pt x="11909" y="4999"/>
                    <a:pt x="12026" y="5076"/>
                  </a:cubicBezTo>
                  <a:lnTo>
                    <a:pt x="12259" y="4636"/>
                  </a:lnTo>
                  <a:lnTo>
                    <a:pt x="14356" y="699"/>
                  </a:lnTo>
                  <a:cubicBezTo>
                    <a:pt x="14566" y="829"/>
                    <a:pt x="14775" y="932"/>
                    <a:pt x="14985" y="1036"/>
                  </a:cubicBezTo>
                  <a:cubicBezTo>
                    <a:pt x="15195" y="1140"/>
                    <a:pt x="15428" y="1243"/>
                    <a:pt x="15637" y="1321"/>
                  </a:cubicBezTo>
                  <a:cubicBezTo>
                    <a:pt x="17152" y="1891"/>
                    <a:pt x="18830" y="1968"/>
                    <a:pt x="20437" y="1450"/>
                  </a:cubicBezTo>
                  <a:lnTo>
                    <a:pt x="20507" y="1658"/>
                  </a:lnTo>
                  <a:cubicBezTo>
                    <a:pt x="20554" y="1787"/>
                    <a:pt x="20717" y="1813"/>
                    <a:pt x="20787" y="1683"/>
                  </a:cubicBezTo>
                  <a:lnTo>
                    <a:pt x="21160" y="984"/>
                  </a:lnTo>
                  <a:cubicBezTo>
                    <a:pt x="21253" y="958"/>
                    <a:pt x="21206" y="829"/>
                    <a:pt x="21113" y="80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1" name="Shape">
              <a:extLst>
                <a:ext uri="{FF2B5EF4-FFF2-40B4-BE49-F238E27FC236}">
                  <a16:creationId xmlns="" xmlns:a16="http://schemas.microsoft.com/office/drawing/2014/main" id="{6BD9C2AA-BEBF-4DD9-B83C-E4228B941918}"/>
                </a:ext>
              </a:extLst>
            </p:cNvPr>
            <p:cNvSpPr/>
            <p:nvPr/>
          </p:nvSpPr>
          <p:spPr>
            <a:xfrm>
              <a:off x="3504520" y="1340286"/>
              <a:ext cx="2118220" cy="322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5" extrusionOk="0">
                  <a:moveTo>
                    <a:pt x="16459" y="13104"/>
                  </a:moveTo>
                  <a:cubicBezTo>
                    <a:pt x="16741" y="13001"/>
                    <a:pt x="16992" y="12878"/>
                    <a:pt x="17242" y="12754"/>
                  </a:cubicBezTo>
                  <a:cubicBezTo>
                    <a:pt x="17493" y="12631"/>
                    <a:pt x="17744" y="12507"/>
                    <a:pt x="17995" y="12363"/>
                  </a:cubicBezTo>
                  <a:cubicBezTo>
                    <a:pt x="18152" y="12281"/>
                    <a:pt x="18308" y="12178"/>
                    <a:pt x="18434" y="12096"/>
                  </a:cubicBezTo>
                  <a:cubicBezTo>
                    <a:pt x="20471" y="10759"/>
                    <a:pt x="21600" y="8990"/>
                    <a:pt x="21600" y="7097"/>
                  </a:cubicBezTo>
                  <a:cubicBezTo>
                    <a:pt x="21600" y="6974"/>
                    <a:pt x="21600" y="6850"/>
                    <a:pt x="21600" y="6727"/>
                  </a:cubicBezTo>
                  <a:cubicBezTo>
                    <a:pt x="21600" y="6706"/>
                    <a:pt x="21600" y="6686"/>
                    <a:pt x="21600" y="6665"/>
                  </a:cubicBezTo>
                  <a:cubicBezTo>
                    <a:pt x="21600" y="6562"/>
                    <a:pt x="21569" y="6459"/>
                    <a:pt x="21569" y="6357"/>
                  </a:cubicBezTo>
                  <a:cubicBezTo>
                    <a:pt x="21569" y="6357"/>
                    <a:pt x="21569" y="6357"/>
                    <a:pt x="21569" y="6336"/>
                  </a:cubicBezTo>
                  <a:cubicBezTo>
                    <a:pt x="21318" y="4731"/>
                    <a:pt x="20252" y="3230"/>
                    <a:pt x="18465" y="2057"/>
                  </a:cubicBezTo>
                  <a:cubicBezTo>
                    <a:pt x="16678" y="885"/>
                    <a:pt x="14421" y="185"/>
                    <a:pt x="11944" y="21"/>
                  </a:cubicBezTo>
                  <a:cubicBezTo>
                    <a:pt x="11944" y="21"/>
                    <a:pt x="11944" y="21"/>
                    <a:pt x="11944" y="21"/>
                  </a:cubicBezTo>
                  <a:cubicBezTo>
                    <a:pt x="11788" y="0"/>
                    <a:pt x="11631" y="0"/>
                    <a:pt x="11474" y="0"/>
                  </a:cubicBezTo>
                  <a:cubicBezTo>
                    <a:pt x="11443" y="0"/>
                    <a:pt x="11411" y="0"/>
                    <a:pt x="11380" y="0"/>
                  </a:cubicBezTo>
                  <a:cubicBezTo>
                    <a:pt x="11192" y="0"/>
                    <a:pt x="11004" y="0"/>
                    <a:pt x="10816" y="0"/>
                  </a:cubicBezTo>
                  <a:cubicBezTo>
                    <a:pt x="10628" y="0"/>
                    <a:pt x="10439" y="0"/>
                    <a:pt x="10251" y="0"/>
                  </a:cubicBezTo>
                  <a:cubicBezTo>
                    <a:pt x="10220" y="0"/>
                    <a:pt x="10189" y="0"/>
                    <a:pt x="10157" y="0"/>
                  </a:cubicBezTo>
                  <a:cubicBezTo>
                    <a:pt x="10001" y="0"/>
                    <a:pt x="9844" y="21"/>
                    <a:pt x="9687" y="21"/>
                  </a:cubicBezTo>
                  <a:cubicBezTo>
                    <a:pt x="9687" y="21"/>
                    <a:pt x="9687" y="21"/>
                    <a:pt x="9687" y="21"/>
                  </a:cubicBezTo>
                  <a:cubicBezTo>
                    <a:pt x="7210" y="185"/>
                    <a:pt x="4953" y="885"/>
                    <a:pt x="3166" y="2057"/>
                  </a:cubicBezTo>
                  <a:lnTo>
                    <a:pt x="3166" y="2057"/>
                  </a:lnTo>
                  <a:cubicBezTo>
                    <a:pt x="1223" y="3333"/>
                    <a:pt x="0" y="5102"/>
                    <a:pt x="0" y="7056"/>
                  </a:cubicBezTo>
                  <a:cubicBezTo>
                    <a:pt x="0" y="9010"/>
                    <a:pt x="1223" y="10779"/>
                    <a:pt x="3166" y="12055"/>
                  </a:cubicBezTo>
                  <a:lnTo>
                    <a:pt x="3166" y="12055"/>
                  </a:lnTo>
                  <a:cubicBezTo>
                    <a:pt x="3229" y="12096"/>
                    <a:pt x="3260" y="12117"/>
                    <a:pt x="3323" y="12158"/>
                  </a:cubicBezTo>
                  <a:cubicBezTo>
                    <a:pt x="3480" y="12261"/>
                    <a:pt x="3731" y="12219"/>
                    <a:pt x="3825" y="12117"/>
                  </a:cubicBezTo>
                  <a:lnTo>
                    <a:pt x="3825" y="12117"/>
                  </a:lnTo>
                  <a:cubicBezTo>
                    <a:pt x="3887" y="12034"/>
                    <a:pt x="3887" y="11931"/>
                    <a:pt x="3762" y="11870"/>
                  </a:cubicBezTo>
                  <a:cubicBezTo>
                    <a:pt x="1850" y="10656"/>
                    <a:pt x="627" y="8949"/>
                    <a:pt x="627" y="7056"/>
                  </a:cubicBezTo>
                  <a:cubicBezTo>
                    <a:pt x="627" y="3621"/>
                    <a:pt x="4640" y="761"/>
                    <a:pt x="9750" y="411"/>
                  </a:cubicBezTo>
                  <a:cubicBezTo>
                    <a:pt x="9750" y="411"/>
                    <a:pt x="9750" y="411"/>
                    <a:pt x="9781" y="411"/>
                  </a:cubicBezTo>
                  <a:cubicBezTo>
                    <a:pt x="9938" y="411"/>
                    <a:pt x="10063" y="391"/>
                    <a:pt x="10220" y="391"/>
                  </a:cubicBezTo>
                  <a:cubicBezTo>
                    <a:pt x="10251" y="391"/>
                    <a:pt x="10283" y="391"/>
                    <a:pt x="10283" y="391"/>
                  </a:cubicBezTo>
                  <a:cubicBezTo>
                    <a:pt x="10439" y="391"/>
                    <a:pt x="10628" y="391"/>
                    <a:pt x="10816" y="391"/>
                  </a:cubicBezTo>
                  <a:cubicBezTo>
                    <a:pt x="11004" y="391"/>
                    <a:pt x="11161" y="391"/>
                    <a:pt x="11349" y="391"/>
                  </a:cubicBezTo>
                  <a:cubicBezTo>
                    <a:pt x="11380" y="391"/>
                    <a:pt x="11411" y="391"/>
                    <a:pt x="11411" y="391"/>
                  </a:cubicBezTo>
                  <a:cubicBezTo>
                    <a:pt x="11568" y="391"/>
                    <a:pt x="11725" y="411"/>
                    <a:pt x="11850" y="411"/>
                  </a:cubicBezTo>
                  <a:cubicBezTo>
                    <a:pt x="11850" y="411"/>
                    <a:pt x="11850" y="411"/>
                    <a:pt x="11882" y="411"/>
                  </a:cubicBezTo>
                  <a:cubicBezTo>
                    <a:pt x="16647" y="741"/>
                    <a:pt x="20440" y="3230"/>
                    <a:pt x="20942" y="6357"/>
                  </a:cubicBezTo>
                  <a:cubicBezTo>
                    <a:pt x="20942" y="6357"/>
                    <a:pt x="20942" y="6357"/>
                    <a:pt x="20942" y="6377"/>
                  </a:cubicBezTo>
                  <a:cubicBezTo>
                    <a:pt x="20942" y="6480"/>
                    <a:pt x="20973" y="6562"/>
                    <a:pt x="20973" y="6665"/>
                  </a:cubicBezTo>
                  <a:cubicBezTo>
                    <a:pt x="20973" y="6686"/>
                    <a:pt x="20973" y="6706"/>
                    <a:pt x="20973" y="6706"/>
                  </a:cubicBezTo>
                  <a:cubicBezTo>
                    <a:pt x="20973" y="6809"/>
                    <a:pt x="20973" y="6933"/>
                    <a:pt x="20973" y="7056"/>
                  </a:cubicBezTo>
                  <a:cubicBezTo>
                    <a:pt x="20973" y="8846"/>
                    <a:pt x="19907" y="10512"/>
                    <a:pt x="17995" y="11767"/>
                  </a:cubicBezTo>
                  <a:cubicBezTo>
                    <a:pt x="17901" y="11829"/>
                    <a:pt x="17775" y="11911"/>
                    <a:pt x="17681" y="11973"/>
                  </a:cubicBezTo>
                  <a:cubicBezTo>
                    <a:pt x="17430" y="12117"/>
                    <a:pt x="17211" y="12240"/>
                    <a:pt x="16960" y="12363"/>
                  </a:cubicBezTo>
                  <a:cubicBezTo>
                    <a:pt x="16709" y="12487"/>
                    <a:pt x="16459" y="12610"/>
                    <a:pt x="16176" y="12713"/>
                  </a:cubicBezTo>
                  <a:cubicBezTo>
                    <a:pt x="15988" y="12795"/>
                    <a:pt x="15832" y="12857"/>
                    <a:pt x="15644" y="12919"/>
                  </a:cubicBezTo>
                  <a:lnTo>
                    <a:pt x="15957" y="13269"/>
                  </a:lnTo>
                  <a:lnTo>
                    <a:pt x="18716" y="16416"/>
                  </a:lnTo>
                  <a:cubicBezTo>
                    <a:pt x="18434" y="16519"/>
                    <a:pt x="18183" y="16642"/>
                    <a:pt x="17932" y="16766"/>
                  </a:cubicBezTo>
                  <a:cubicBezTo>
                    <a:pt x="17681" y="16889"/>
                    <a:pt x="17430" y="17033"/>
                    <a:pt x="17211" y="17157"/>
                  </a:cubicBezTo>
                  <a:cubicBezTo>
                    <a:pt x="15581" y="18103"/>
                    <a:pt x="14421" y="19378"/>
                    <a:pt x="13888" y="20818"/>
                  </a:cubicBezTo>
                  <a:lnTo>
                    <a:pt x="13512" y="20818"/>
                  </a:lnTo>
                  <a:cubicBezTo>
                    <a:pt x="13355" y="20818"/>
                    <a:pt x="13230" y="20942"/>
                    <a:pt x="13355" y="21024"/>
                  </a:cubicBezTo>
                  <a:lnTo>
                    <a:pt x="13951" y="21538"/>
                  </a:lnTo>
                  <a:cubicBezTo>
                    <a:pt x="14045" y="21600"/>
                    <a:pt x="14170" y="21600"/>
                    <a:pt x="14264" y="21538"/>
                  </a:cubicBezTo>
                  <a:lnTo>
                    <a:pt x="14891" y="21045"/>
                  </a:lnTo>
                  <a:cubicBezTo>
                    <a:pt x="15017" y="20962"/>
                    <a:pt x="14922" y="20818"/>
                    <a:pt x="14734" y="20818"/>
                  </a:cubicBezTo>
                  <a:lnTo>
                    <a:pt x="14515" y="20818"/>
                  </a:lnTo>
                  <a:cubicBezTo>
                    <a:pt x="15017" y="19522"/>
                    <a:pt x="16051" y="18391"/>
                    <a:pt x="17493" y="17506"/>
                  </a:cubicBezTo>
                  <a:cubicBezTo>
                    <a:pt x="17713" y="17362"/>
                    <a:pt x="17963" y="17239"/>
                    <a:pt x="18214" y="17095"/>
                  </a:cubicBezTo>
                  <a:cubicBezTo>
                    <a:pt x="18465" y="16971"/>
                    <a:pt x="18716" y="16848"/>
                    <a:pt x="18998" y="16745"/>
                  </a:cubicBezTo>
                  <a:cubicBezTo>
                    <a:pt x="19186" y="16663"/>
                    <a:pt x="19343" y="16601"/>
                    <a:pt x="19531" y="16539"/>
                  </a:cubicBezTo>
                  <a:lnTo>
                    <a:pt x="19217" y="16190"/>
                  </a:lnTo>
                  <a:lnTo>
                    <a:pt x="16459" y="1310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 dirty="0"/>
            </a:p>
          </p:txBody>
        </p:sp>
        <p:sp>
          <p:nvSpPr>
            <p:cNvPr id="12" name="Shape">
              <a:extLst>
                <a:ext uri="{FF2B5EF4-FFF2-40B4-BE49-F238E27FC236}">
                  <a16:creationId xmlns="" xmlns:a16="http://schemas.microsoft.com/office/drawing/2014/main" id="{5E5C0942-7A63-4927-8025-5E84E22F147D}"/>
                </a:ext>
              </a:extLst>
            </p:cNvPr>
            <p:cNvSpPr/>
            <p:nvPr/>
          </p:nvSpPr>
          <p:spPr>
            <a:xfrm>
              <a:off x="3873439" y="3676778"/>
              <a:ext cx="3088004" cy="2116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0827" extrusionOk="0">
                  <a:moveTo>
                    <a:pt x="20929" y="7658"/>
                  </a:moveTo>
                  <a:lnTo>
                    <a:pt x="20929" y="7658"/>
                  </a:lnTo>
                  <a:cubicBezTo>
                    <a:pt x="20444" y="5086"/>
                    <a:pt x="19263" y="2787"/>
                    <a:pt x="17533" y="1365"/>
                  </a:cubicBezTo>
                  <a:cubicBezTo>
                    <a:pt x="15803" y="-57"/>
                    <a:pt x="13821" y="-329"/>
                    <a:pt x="12028" y="367"/>
                  </a:cubicBezTo>
                  <a:lnTo>
                    <a:pt x="12028" y="367"/>
                  </a:lnTo>
                  <a:cubicBezTo>
                    <a:pt x="11985" y="397"/>
                    <a:pt x="11943" y="397"/>
                    <a:pt x="11880" y="427"/>
                  </a:cubicBezTo>
                  <a:cubicBezTo>
                    <a:pt x="11753" y="488"/>
                    <a:pt x="11690" y="700"/>
                    <a:pt x="11753" y="881"/>
                  </a:cubicBezTo>
                  <a:lnTo>
                    <a:pt x="11753" y="881"/>
                  </a:lnTo>
                  <a:cubicBezTo>
                    <a:pt x="11796" y="1002"/>
                    <a:pt x="11901" y="1063"/>
                    <a:pt x="12006" y="1032"/>
                  </a:cubicBezTo>
                  <a:cubicBezTo>
                    <a:pt x="13736" y="306"/>
                    <a:pt x="15656" y="548"/>
                    <a:pt x="17322" y="1910"/>
                  </a:cubicBezTo>
                  <a:cubicBezTo>
                    <a:pt x="20381" y="4421"/>
                    <a:pt x="21583" y="9836"/>
                    <a:pt x="20191" y="14374"/>
                  </a:cubicBezTo>
                  <a:cubicBezTo>
                    <a:pt x="20191" y="14374"/>
                    <a:pt x="20191" y="14374"/>
                    <a:pt x="20191" y="14404"/>
                  </a:cubicBezTo>
                  <a:cubicBezTo>
                    <a:pt x="20149" y="14525"/>
                    <a:pt x="20106" y="14676"/>
                    <a:pt x="20064" y="14797"/>
                  </a:cubicBezTo>
                  <a:cubicBezTo>
                    <a:pt x="20064" y="14827"/>
                    <a:pt x="20043" y="14827"/>
                    <a:pt x="20043" y="14858"/>
                  </a:cubicBezTo>
                  <a:cubicBezTo>
                    <a:pt x="20001" y="15009"/>
                    <a:pt x="19938" y="15160"/>
                    <a:pt x="19874" y="15311"/>
                  </a:cubicBezTo>
                  <a:cubicBezTo>
                    <a:pt x="19811" y="15463"/>
                    <a:pt x="19748" y="15614"/>
                    <a:pt x="19685" y="15735"/>
                  </a:cubicBezTo>
                  <a:cubicBezTo>
                    <a:pt x="19685" y="15765"/>
                    <a:pt x="19663" y="15765"/>
                    <a:pt x="19663" y="15795"/>
                  </a:cubicBezTo>
                  <a:cubicBezTo>
                    <a:pt x="19600" y="15916"/>
                    <a:pt x="19558" y="16037"/>
                    <a:pt x="19495" y="16158"/>
                  </a:cubicBezTo>
                  <a:cubicBezTo>
                    <a:pt x="19495" y="16158"/>
                    <a:pt x="19495" y="16158"/>
                    <a:pt x="19495" y="16158"/>
                  </a:cubicBezTo>
                  <a:cubicBezTo>
                    <a:pt x="17617" y="19910"/>
                    <a:pt x="14137" y="21271"/>
                    <a:pt x="11184" y="19426"/>
                  </a:cubicBezTo>
                  <a:cubicBezTo>
                    <a:pt x="11184" y="19426"/>
                    <a:pt x="11184" y="19426"/>
                    <a:pt x="11163" y="19426"/>
                  </a:cubicBezTo>
                  <a:cubicBezTo>
                    <a:pt x="11078" y="19365"/>
                    <a:pt x="10973" y="19305"/>
                    <a:pt x="10888" y="19244"/>
                  </a:cubicBezTo>
                  <a:cubicBezTo>
                    <a:pt x="10867" y="19244"/>
                    <a:pt x="10867" y="19214"/>
                    <a:pt x="10846" y="19214"/>
                  </a:cubicBezTo>
                  <a:cubicBezTo>
                    <a:pt x="10741" y="19153"/>
                    <a:pt x="10635" y="19063"/>
                    <a:pt x="10530" y="18972"/>
                  </a:cubicBezTo>
                  <a:cubicBezTo>
                    <a:pt x="8948" y="17671"/>
                    <a:pt x="7809" y="15553"/>
                    <a:pt x="7324" y="13042"/>
                  </a:cubicBezTo>
                  <a:cubicBezTo>
                    <a:pt x="7303" y="12891"/>
                    <a:pt x="7281" y="12770"/>
                    <a:pt x="7260" y="12619"/>
                  </a:cubicBezTo>
                  <a:cubicBezTo>
                    <a:pt x="7218" y="12316"/>
                    <a:pt x="7176" y="12014"/>
                    <a:pt x="7155" y="11711"/>
                  </a:cubicBezTo>
                  <a:cubicBezTo>
                    <a:pt x="7134" y="11409"/>
                    <a:pt x="7113" y="11106"/>
                    <a:pt x="7092" y="10804"/>
                  </a:cubicBezTo>
                  <a:cubicBezTo>
                    <a:pt x="7092" y="10592"/>
                    <a:pt x="7092" y="10410"/>
                    <a:pt x="7092" y="10199"/>
                  </a:cubicBezTo>
                  <a:lnTo>
                    <a:pt x="6670" y="10199"/>
                  </a:lnTo>
                  <a:lnTo>
                    <a:pt x="2936" y="10229"/>
                  </a:lnTo>
                  <a:cubicBezTo>
                    <a:pt x="2936" y="9926"/>
                    <a:pt x="2915" y="9624"/>
                    <a:pt x="2894" y="9321"/>
                  </a:cubicBezTo>
                  <a:cubicBezTo>
                    <a:pt x="2873" y="9019"/>
                    <a:pt x="2831" y="8716"/>
                    <a:pt x="2788" y="8414"/>
                  </a:cubicBezTo>
                  <a:cubicBezTo>
                    <a:pt x="2493" y="6417"/>
                    <a:pt x="1797" y="4572"/>
                    <a:pt x="742" y="3120"/>
                  </a:cubicBezTo>
                  <a:lnTo>
                    <a:pt x="890" y="2847"/>
                  </a:lnTo>
                  <a:cubicBezTo>
                    <a:pt x="953" y="2726"/>
                    <a:pt x="890" y="2515"/>
                    <a:pt x="785" y="2515"/>
                  </a:cubicBezTo>
                  <a:lnTo>
                    <a:pt x="131" y="2515"/>
                  </a:lnTo>
                  <a:cubicBezTo>
                    <a:pt x="46" y="2515"/>
                    <a:pt x="-17" y="2636"/>
                    <a:pt x="4" y="2757"/>
                  </a:cubicBezTo>
                  <a:lnTo>
                    <a:pt x="152" y="3664"/>
                  </a:lnTo>
                  <a:cubicBezTo>
                    <a:pt x="173" y="3816"/>
                    <a:pt x="320" y="3876"/>
                    <a:pt x="384" y="3755"/>
                  </a:cubicBezTo>
                  <a:lnTo>
                    <a:pt x="468" y="3574"/>
                  </a:lnTo>
                  <a:cubicBezTo>
                    <a:pt x="1417" y="4905"/>
                    <a:pt x="2071" y="6599"/>
                    <a:pt x="2367" y="8414"/>
                  </a:cubicBezTo>
                  <a:cubicBezTo>
                    <a:pt x="2409" y="8716"/>
                    <a:pt x="2451" y="9019"/>
                    <a:pt x="2472" y="9321"/>
                  </a:cubicBezTo>
                  <a:cubicBezTo>
                    <a:pt x="2493" y="9624"/>
                    <a:pt x="2514" y="9926"/>
                    <a:pt x="2535" y="10229"/>
                  </a:cubicBezTo>
                  <a:cubicBezTo>
                    <a:pt x="2535" y="10441"/>
                    <a:pt x="2535" y="10622"/>
                    <a:pt x="2535" y="10834"/>
                  </a:cubicBezTo>
                  <a:lnTo>
                    <a:pt x="2957" y="10834"/>
                  </a:lnTo>
                  <a:lnTo>
                    <a:pt x="6691" y="10804"/>
                  </a:lnTo>
                  <a:cubicBezTo>
                    <a:pt x="6691" y="11106"/>
                    <a:pt x="6712" y="11409"/>
                    <a:pt x="6733" y="11711"/>
                  </a:cubicBezTo>
                  <a:cubicBezTo>
                    <a:pt x="6754" y="12014"/>
                    <a:pt x="6796" y="12316"/>
                    <a:pt x="6838" y="12619"/>
                  </a:cubicBezTo>
                  <a:cubicBezTo>
                    <a:pt x="6860" y="12800"/>
                    <a:pt x="6902" y="13012"/>
                    <a:pt x="6944" y="13194"/>
                  </a:cubicBezTo>
                  <a:cubicBezTo>
                    <a:pt x="7450" y="15886"/>
                    <a:pt x="8674" y="18125"/>
                    <a:pt x="10340" y="19486"/>
                  </a:cubicBezTo>
                  <a:cubicBezTo>
                    <a:pt x="10445" y="19577"/>
                    <a:pt x="10551" y="19668"/>
                    <a:pt x="10656" y="19728"/>
                  </a:cubicBezTo>
                  <a:cubicBezTo>
                    <a:pt x="10678" y="19728"/>
                    <a:pt x="10699" y="19758"/>
                    <a:pt x="10699" y="19758"/>
                  </a:cubicBezTo>
                  <a:cubicBezTo>
                    <a:pt x="10783" y="19819"/>
                    <a:pt x="10888" y="19879"/>
                    <a:pt x="10994" y="19940"/>
                  </a:cubicBezTo>
                  <a:cubicBezTo>
                    <a:pt x="10994" y="19940"/>
                    <a:pt x="10994" y="19940"/>
                    <a:pt x="11015" y="19940"/>
                  </a:cubicBezTo>
                  <a:cubicBezTo>
                    <a:pt x="12534" y="20908"/>
                    <a:pt x="14221" y="21089"/>
                    <a:pt x="15867" y="20454"/>
                  </a:cubicBezTo>
                  <a:cubicBezTo>
                    <a:pt x="17491" y="19819"/>
                    <a:pt x="18883" y="18427"/>
                    <a:pt x="19853" y="16491"/>
                  </a:cubicBezTo>
                  <a:cubicBezTo>
                    <a:pt x="19853" y="16491"/>
                    <a:pt x="19853" y="16491"/>
                    <a:pt x="19853" y="16491"/>
                  </a:cubicBezTo>
                  <a:cubicBezTo>
                    <a:pt x="19917" y="16370"/>
                    <a:pt x="19980" y="16249"/>
                    <a:pt x="20022" y="16128"/>
                  </a:cubicBezTo>
                  <a:cubicBezTo>
                    <a:pt x="20022" y="16098"/>
                    <a:pt x="20043" y="16098"/>
                    <a:pt x="20043" y="16068"/>
                  </a:cubicBezTo>
                  <a:cubicBezTo>
                    <a:pt x="20106" y="15916"/>
                    <a:pt x="20170" y="15765"/>
                    <a:pt x="20233" y="15614"/>
                  </a:cubicBezTo>
                  <a:cubicBezTo>
                    <a:pt x="20296" y="15463"/>
                    <a:pt x="20360" y="15311"/>
                    <a:pt x="20402" y="15160"/>
                  </a:cubicBezTo>
                  <a:cubicBezTo>
                    <a:pt x="20402" y="15130"/>
                    <a:pt x="20423" y="15100"/>
                    <a:pt x="20423" y="15100"/>
                  </a:cubicBezTo>
                  <a:cubicBezTo>
                    <a:pt x="20465" y="14948"/>
                    <a:pt x="20507" y="14827"/>
                    <a:pt x="20549" y="14676"/>
                  </a:cubicBezTo>
                  <a:cubicBezTo>
                    <a:pt x="20549" y="14676"/>
                    <a:pt x="20549" y="14676"/>
                    <a:pt x="20549" y="14676"/>
                  </a:cubicBezTo>
                  <a:cubicBezTo>
                    <a:pt x="21246" y="12407"/>
                    <a:pt x="21372" y="9987"/>
                    <a:pt x="20929" y="765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5231509-3A64-48A8-AC2E-B28333A00E04}"/>
                </a:ext>
              </a:extLst>
            </p:cNvPr>
            <p:cNvSpPr txBox="1"/>
            <p:nvPr/>
          </p:nvSpPr>
          <p:spPr>
            <a:xfrm>
              <a:off x="4389402" y="1393291"/>
              <a:ext cx="365196" cy="46166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400" b="1" noProof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1</a:t>
              </a:r>
              <a:r>
                <a:rPr lang="ru-RU" sz="2400" b="1" noProof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.</a:t>
              </a:r>
              <a:endParaRPr lang="en-US" sz="24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42DDBA4-33CB-42B2-AAD0-F8B68587A295}"/>
                </a:ext>
              </a:extLst>
            </p:cNvPr>
            <p:cNvSpPr txBox="1"/>
            <p:nvPr/>
          </p:nvSpPr>
          <p:spPr>
            <a:xfrm>
              <a:off x="5786446" y="3786190"/>
              <a:ext cx="365196" cy="46166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400" b="1" noProof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4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2</a:t>
              </a:r>
              <a:r>
                <a:rPr lang="ru-RU" sz="2400" b="1" noProof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4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.</a:t>
              </a:r>
              <a:endParaRPr lang="en-US" sz="24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0F87B8B-DC9F-46F5-9DAF-5E99C09091D3}"/>
                </a:ext>
              </a:extLst>
            </p:cNvPr>
            <p:cNvSpPr txBox="1"/>
            <p:nvPr/>
          </p:nvSpPr>
          <p:spPr>
            <a:xfrm>
              <a:off x="3000364" y="3786190"/>
              <a:ext cx="365196" cy="46166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400" b="1" noProof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3</a:t>
              </a:r>
              <a:r>
                <a:rPr lang="ru-RU" sz="2400" b="1" noProof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.</a:t>
              </a:r>
              <a:endParaRPr lang="en-US" sz="24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pic>
        <p:nvPicPr>
          <p:cNvPr id="16" name="Рисунок 15" descr="Bitcoin-Price-to-10000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714488"/>
            <a:ext cx="1303976" cy="1068714"/>
          </a:xfrm>
          <a:prstGeom prst="rect">
            <a:avLst/>
          </a:prstGeom>
        </p:spPr>
      </p:pic>
      <p:pic>
        <p:nvPicPr>
          <p:cNvPr id="18" name="Рисунок 17" descr="d7dffc645a848120ebe6ff96a4355ec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4214818"/>
            <a:ext cx="1428760" cy="1178727"/>
          </a:xfrm>
          <a:prstGeom prst="rect">
            <a:avLst/>
          </a:prstGeom>
        </p:spPr>
      </p:pic>
      <p:pic>
        <p:nvPicPr>
          <p:cNvPr id="19" name="Рисунок 18" descr="7_-_byudzh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357694"/>
            <a:ext cx="1249393" cy="832743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6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85786" y="142852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Прогноз социально-экономического развития</a:t>
            </a:r>
            <a:endParaRPr lang="ru-RU" alt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280" y="3500439"/>
          <a:ext cx="8501122" cy="329944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9217"/>
                <a:gridCol w="657684"/>
                <a:gridCol w="723437"/>
                <a:gridCol w="850112"/>
                <a:gridCol w="850112"/>
                <a:gridCol w="850112"/>
                <a:gridCol w="850112"/>
                <a:gridCol w="850112"/>
                <a:gridCol w="850112"/>
                <a:gridCol w="850112"/>
              </a:tblGrid>
              <a:tr h="3571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Ед. </a:t>
                      </a:r>
                      <a:r>
                        <a:rPr lang="ru-RU" sz="1100" dirty="0" err="1" smtClean="0"/>
                        <a:t>изм</a:t>
                      </a:r>
                      <a:r>
                        <a:rPr lang="ru-RU" sz="1100" dirty="0" smtClean="0"/>
                        <a:t>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отчет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оценка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03639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Вариант</a:t>
                      </a:r>
                      <a:r>
                        <a:rPr lang="ru-RU" sz="1000" baseline="0" dirty="0" smtClean="0"/>
                        <a:t> 1</a:t>
                      </a:r>
                    </a:p>
                    <a:p>
                      <a:r>
                        <a:rPr lang="ru-RU" sz="1000" baseline="0" dirty="0" smtClean="0"/>
                        <a:t>(консервативный)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Вариант 2</a:t>
                      </a:r>
                    </a:p>
                    <a:p>
                      <a:r>
                        <a:rPr lang="ru-RU" sz="1000" dirty="0" smtClean="0"/>
                        <a:t>(базовый)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Вариант</a:t>
                      </a:r>
                      <a:r>
                        <a:rPr lang="ru-RU" sz="1000" baseline="0" dirty="0" smtClean="0"/>
                        <a:t> 1</a:t>
                      </a:r>
                    </a:p>
                    <a:p>
                      <a:r>
                        <a:rPr lang="ru-RU" sz="1000" baseline="0" dirty="0" smtClean="0"/>
                        <a:t>(консервативный)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Вариант 2 (базовый)</a:t>
                      </a:r>
                    </a:p>
                    <a:p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Вариант</a:t>
                      </a:r>
                      <a:r>
                        <a:rPr lang="ru-RU" sz="1000" baseline="0" dirty="0" smtClean="0"/>
                        <a:t> 1</a:t>
                      </a:r>
                    </a:p>
                    <a:p>
                      <a:r>
                        <a:rPr lang="ru-RU" sz="1000" baseline="0" dirty="0" smtClean="0"/>
                        <a:t>(консервативный)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Вариант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(базовый)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3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Индекс промышленного производства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пред. году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101,7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101,5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101,9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платных</a:t>
                      </a:r>
                      <a:r>
                        <a:rPr lang="ru-RU" sz="1000" baseline="0" dirty="0" smtClean="0"/>
                        <a:t> услуг населению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млн.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303,4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320,6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339,8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343,5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359,1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365,8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380,2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389,5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Оборот розничной торговли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млн.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руб.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1443,1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1537,3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1614,8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1619,7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1707,8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1716,6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1813,4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1829,8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Среднемесячная заработная плата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31701,2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33572,7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35148,8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35183,9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36733,1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36948,5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38497,7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38867,3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Уровень безработицы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57290" y="314324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Основные показатели социально-экономического развития</a:t>
            </a:r>
            <a:endParaRPr lang="ru-RU" alt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Рисунок 16" descr="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857232"/>
            <a:ext cx="3643338" cy="240004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7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714348" y="1142984"/>
          <a:ext cx="378621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428604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Основные направления налоговой политики</a:t>
            </a:r>
            <a:endParaRPr lang="ru-RU" alt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7178BF44-9D5C-4AF0-8D5B-92914B175E8C}"/>
              </a:ext>
            </a:extLst>
          </p:cNvPr>
          <p:cNvGrpSpPr>
            <a:grpSpLocks noChangeAspect="1"/>
          </p:cNvGrpSpPr>
          <p:nvPr/>
        </p:nvGrpSpPr>
        <p:grpSpPr>
          <a:xfrm>
            <a:off x="2214546" y="1214422"/>
            <a:ext cx="4643470" cy="4786346"/>
            <a:chOff x="5022138" y="2256917"/>
            <a:chExt cx="2605448" cy="2523046"/>
          </a:xfrm>
        </p:grpSpPr>
        <p:sp>
          <p:nvSpPr>
            <p:cNvPr id="7" name="Freeform 2593">
              <a:extLst>
                <a:ext uri="{FF2B5EF4-FFF2-40B4-BE49-F238E27FC236}">
                  <a16:creationId xmlns:a16="http://schemas.microsoft.com/office/drawing/2014/main" xmlns="" id="{0B09D0DE-087C-4C87-AF71-FE0F38CE5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44" y="2256917"/>
              <a:ext cx="1063368" cy="753382"/>
            </a:xfrm>
            <a:custGeom>
              <a:avLst/>
              <a:gdLst>
                <a:gd name="T0" fmla="*/ 0 w 5223"/>
                <a:gd name="T1" fmla="*/ 279 h 3702"/>
                <a:gd name="T2" fmla="*/ 5223 w 5223"/>
                <a:gd name="T3" fmla="*/ 2041 h 3702"/>
                <a:gd name="T4" fmla="*/ 3534 w 5223"/>
                <a:gd name="T5" fmla="*/ 3702 h 3702"/>
                <a:gd name="T6" fmla="*/ 745 w 5223"/>
                <a:gd name="T7" fmla="*/ 2589 h 3702"/>
                <a:gd name="T8" fmla="*/ 0 w 5223"/>
                <a:gd name="T9" fmla="*/ 279 h 3702"/>
                <a:gd name="T10" fmla="*/ 0 w 5223"/>
                <a:gd name="T11" fmla="*/ 279 h 3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23" h="3702">
                  <a:moveTo>
                    <a:pt x="0" y="279"/>
                  </a:moveTo>
                  <a:cubicBezTo>
                    <a:pt x="1930" y="0"/>
                    <a:pt x="3857" y="646"/>
                    <a:pt x="5223" y="2041"/>
                  </a:cubicBezTo>
                  <a:lnTo>
                    <a:pt x="3534" y="3702"/>
                  </a:lnTo>
                  <a:cubicBezTo>
                    <a:pt x="2797" y="2950"/>
                    <a:pt x="1795" y="2562"/>
                    <a:pt x="745" y="2589"/>
                  </a:cubicBezTo>
                  <a:cubicBezTo>
                    <a:pt x="888" y="1743"/>
                    <a:pt x="613" y="883"/>
                    <a:pt x="0" y="279"/>
                  </a:cubicBezTo>
                  <a:lnTo>
                    <a:pt x="0" y="279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2594">
              <a:extLst>
                <a:ext uri="{FF2B5EF4-FFF2-40B4-BE49-F238E27FC236}">
                  <a16:creationId xmlns:a16="http://schemas.microsoft.com/office/drawing/2014/main" xmlns="" id="{332B5EA4-23B5-48F5-A660-92BC091B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135" y="2672847"/>
              <a:ext cx="698448" cy="867175"/>
            </a:xfrm>
            <a:custGeom>
              <a:avLst/>
              <a:gdLst>
                <a:gd name="T0" fmla="*/ 1689 w 3434"/>
                <a:gd name="T1" fmla="*/ 0 h 4263"/>
                <a:gd name="T2" fmla="*/ 3434 w 3434"/>
                <a:gd name="T3" fmla="*/ 4263 h 4263"/>
                <a:gd name="T4" fmla="*/ 1058 w 3434"/>
                <a:gd name="T5" fmla="*/ 4263 h 4263"/>
                <a:gd name="T6" fmla="*/ 0 w 3434"/>
                <a:gd name="T7" fmla="*/ 1661 h 4263"/>
                <a:gd name="T8" fmla="*/ 1689 w 3434"/>
                <a:gd name="T9" fmla="*/ 0 h 4263"/>
                <a:gd name="T10" fmla="*/ 1689 w 3434"/>
                <a:gd name="T11" fmla="*/ 0 h 4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34" h="4263">
                  <a:moveTo>
                    <a:pt x="1689" y="0"/>
                  </a:moveTo>
                  <a:cubicBezTo>
                    <a:pt x="2806" y="1140"/>
                    <a:pt x="3434" y="2666"/>
                    <a:pt x="3434" y="4263"/>
                  </a:cubicBezTo>
                  <a:lnTo>
                    <a:pt x="1058" y="4263"/>
                  </a:lnTo>
                  <a:cubicBezTo>
                    <a:pt x="1058" y="3293"/>
                    <a:pt x="679" y="2355"/>
                    <a:pt x="0" y="1661"/>
                  </a:cubicBezTo>
                  <a:lnTo>
                    <a:pt x="1689" y="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2595">
              <a:extLst>
                <a:ext uri="{FF2B5EF4-FFF2-40B4-BE49-F238E27FC236}">
                  <a16:creationId xmlns:a16="http://schemas.microsoft.com/office/drawing/2014/main" xmlns="" id="{0151C28C-9A2A-4A1D-85D7-666F9E24F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213" y="3540022"/>
              <a:ext cx="702373" cy="871098"/>
            </a:xfrm>
            <a:custGeom>
              <a:avLst/>
              <a:gdLst>
                <a:gd name="T0" fmla="*/ 3454 w 3454"/>
                <a:gd name="T1" fmla="*/ 0 h 4293"/>
                <a:gd name="T2" fmla="*/ 1680 w 3454"/>
                <a:gd name="T3" fmla="*/ 4293 h 4293"/>
                <a:gd name="T4" fmla="*/ 0 w 3454"/>
                <a:gd name="T5" fmla="*/ 2622 h 4293"/>
                <a:gd name="T6" fmla="*/ 1078 w 3454"/>
                <a:gd name="T7" fmla="*/ 0 h 4293"/>
                <a:gd name="T8" fmla="*/ 3454 w 3454"/>
                <a:gd name="T9" fmla="*/ 0 h 4293"/>
                <a:gd name="T10" fmla="*/ 3454 w 3454"/>
                <a:gd name="T11" fmla="*/ 0 h 4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4" h="4293">
                  <a:moveTo>
                    <a:pt x="3454" y="0"/>
                  </a:moveTo>
                  <a:cubicBezTo>
                    <a:pt x="3454" y="1602"/>
                    <a:pt x="2809" y="3157"/>
                    <a:pt x="1680" y="4293"/>
                  </a:cubicBezTo>
                  <a:lnTo>
                    <a:pt x="0" y="2622"/>
                  </a:lnTo>
                  <a:cubicBezTo>
                    <a:pt x="697" y="1920"/>
                    <a:pt x="1078" y="989"/>
                    <a:pt x="1078" y="0"/>
                  </a:cubicBezTo>
                  <a:lnTo>
                    <a:pt x="3454" y="0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2596">
              <a:extLst>
                <a:ext uri="{FF2B5EF4-FFF2-40B4-BE49-F238E27FC236}">
                  <a16:creationId xmlns:a16="http://schemas.microsoft.com/office/drawing/2014/main" xmlns="" id="{B8A8A949-B6F0-4FEC-8D2C-EC437963F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7642" y="4073667"/>
              <a:ext cx="878945" cy="706296"/>
            </a:xfrm>
            <a:custGeom>
              <a:avLst/>
              <a:gdLst>
                <a:gd name="T0" fmla="*/ 4322 w 4322"/>
                <a:gd name="T1" fmla="*/ 1670 h 3470"/>
                <a:gd name="T2" fmla="*/ 3 w 4322"/>
                <a:gd name="T3" fmla="*/ 3470 h 3470"/>
                <a:gd name="T4" fmla="*/ 0 w 4322"/>
                <a:gd name="T5" fmla="*/ 1094 h 3470"/>
                <a:gd name="T6" fmla="*/ 2642 w 4322"/>
                <a:gd name="T7" fmla="*/ 0 h 3470"/>
                <a:gd name="T8" fmla="*/ 4322 w 4322"/>
                <a:gd name="T9" fmla="*/ 1670 h 3470"/>
                <a:gd name="T10" fmla="*/ 4322 w 4322"/>
                <a:gd name="T11" fmla="*/ 1670 h 3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2" h="3470">
                  <a:moveTo>
                    <a:pt x="4322" y="1670"/>
                  </a:moveTo>
                  <a:cubicBezTo>
                    <a:pt x="3180" y="2819"/>
                    <a:pt x="1624" y="3470"/>
                    <a:pt x="3" y="3470"/>
                  </a:cubicBezTo>
                  <a:lnTo>
                    <a:pt x="0" y="1094"/>
                  </a:lnTo>
                  <a:cubicBezTo>
                    <a:pt x="994" y="1094"/>
                    <a:pt x="1941" y="705"/>
                    <a:pt x="2642" y="0"/>
                  </a:cubicBezTo>
                  <a:lnTo>
                    <a:pt x="4322" y="1670"/>
                  </a:lnTo>
                  <a:lnTo>
                    <a:pt x="4322" y="16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2597">
              <a:extLst>
                <a:ext uri="{FF2B5EF4-FFF2-40B4-BE49-F238E27FC236}">
                  <a16:creationId xmlns:a16="http://schemas.microsoft.com/office/drawing/2014/main" xmlns="" id="{42547946-D6A8-4B1E-980E-0A7E6E81A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97" y="4073667"/>
              <a:ext cx="878945" cy="706296"/>
            </a:xfrm>
            <a:custGeom>
              <a:avLst/>
              <a:gdLst>
                <a:gd name="T0" fmla="*/ 4318 w 4318"/>
                <a:gd name="T1" fmla="*/ 3471 h 3471"/>
                <a:gd name="T2" fmla="*/ 0 w 4318"/>
                <a:gd name="T3" fmla="*/ 1671 h 3471"/>
                <a:gd name="T4" fmla="*/ 1680 w 4318"/>
                <a:gd name="T5" fmla="*/ 0 h 3471"/>
                <a:gd name="T6" fmla="*/ 4318 w 4318"/>
                <a:gd name="T7" fmla="*/ 1094 h 3471"/>
                <a:gd name="T8" fmla="*/ 4318 w 4318"/>
                <a:gd name="T9" fmla="*/ 3471 h 3471"/>
                <a:gd name="T10" fmla="*/ 4318 w 4318"/>
                <a:gd name="T11" fmla="*/ 3471 h 3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8" h="3471">
                  <a:moveTo>
                    <a:pt x="4318" y="3471"/>
                  </a:moveTo>
                  <a:cubicBezTo>
                    <a:pt x="2698" y="3471"/>
                    <a:pt x="1141" y="2820"/>
                    <a:pt x="0" y="1671"/>
                  </a:cubicBezTo>
                  <a:lnTo>
                    <a:pt x="1680" y="0"/>
                  </a:lnTo>
                  <a:cubicBezTo>
                    <a:pt x="2379" y="703"/>
                    <a:pt x="3327" y="1094"/>
                    <a:pt x="4318" y="1094"/>
                  </a:cubicBezTo>
                  <a:lnTo>
                    <a:pt x="4318" y="3471"/>
                  </a:lnTo>
                  <a:lnTo>
                    <a:pt x="4318" y="34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2598">
              <a:extLst>
                <a:ext uri="{FF2B5EF4-FFF2-40B4-BE49-F238E27FC236}">
                  <a16:creationId xmlns:a16="http://schemas.microsoft.com/office/drawing/2014/main" xmlns="" id="{04E74594-358E-4A2F-BC06-A83D59B1C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138" y="3108397"/>
              <a:ext cx="827936" cy="1302723"/>
            </a:xfrm>
            <a:custGeom>
              <a:avLst/>
              <a:gdLst>
                <a:gd name="T0" fmla="*/ 612 w 4064"/>
                <a:gd name="T1" fmla="*/ 1960 h 6413"/>
                <a:gd name="T2" fmla="*/ 0 w 4064"/>
                <a:gd name="T3" fmla="*/ 2266 h 6413"/>
                <a:gd name="T4" fmla="*/ 0 w 4064"/>
                <a:gd name="T5" fmla="*/ 905 h 6413"/>
                <a:gd name="T6" fmla="*/ 1810 w 4064"/>
                <a:gd name="T7" fmla="*/ 0 h 6413"/>
                <a:gd name="T8" fmla="*/ 3620 w 4064"/>
                <a:gd name="T9" fmla="*/ 905 h 6413"/>
                <a:gd name="T10" fmla="*/ 3618 w 4064"/>
                <a:gd name="T11" fmla="*/ 2266 h 6413"/>
                <a:gd name="T12" fmla="*/ 2989 w 4064"/>
                <a:gd name="T13" fmla="*/ 1951 h 6413"/>
                <a:gd name="T14" fmla="*/ 4064 w 4064"/>
                <a:gd name="T15" fmla="*/ 4742 h 6413"/>
                <a:gd name="T16" fmla="*/ 2384 w 4064"/>
                <a:gd name="T17" fmla="*/ 6413 h 6413"/>
                <a:gd name="T18" fmla="*/ 612 w 4064"/>
                <a:gd name="T19" fmla="*/ 1960 h 6413"/>
                <a:gd name="T20" fmla="*/ 612 w 4064"/>
                <a:gd name="T21" fmla="*/ 1960 h 6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4" h="6413">
                  <a:moveTo>
                    <a:pt x="612" y="1960"/>
                  </a:moveTo>
                  <a:lnTo>
                    <a:pt x="0" y="2266"/>
                  </a:lnTo>
                  <a:lnTo>
                    <a:pt x="0" y="905"/>
                  </a:lnTo>
                  <a:lnTo>
                    <a:pt x="1810" y="0"/>
                  </a:lnTo>
                  <a:lnTo>
                    <a:pt x="3620" y="905"/>
                  </a:lnTo>
                  <a:lnTo>
                    <a:pt x="3618" y="2266"/>
                  </a:lnTo>
                  <a:lnTo>
                    <a:pt x="2989" y="1951"/>
                  </a:lnTo>
                  <a:cubicBezTo>
                    <a:pt x="2947" y="3000"/>
                    <a:pt x="3321" y="3994"/>
                    <a:pt x="4064" y="4742"/>
                  </a:cubicBezTo>
                  <a:lnTo>
                    <a:pt x="2384" y="6413"/>
                  </a:lnTo>
                  <a:cubicBezTo>
                    <a:pt x="1220" y="5241"/>
                    <a:pt x="565" y="3612"/>
                    <a:pt x="612" y="1960"/>
                  </a:cubicBezTo>
                  <a:lnTo>
                    <a:pt x="612" y="196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xmlns="" id="{7D9AB578-44D7-4473-A8A1-6AE0EF202F5D}"/>
              </a:ext>
            </a:extLst>
          </p:cNvPr>
          <p:cNvGrpSpPr/>
          <p:nvPr/>
        </p:nvGrpSpPr>
        <p:grpSpPr>
          <a:xfrm>
            <a:off x="357158" y="3643314"/>
            <a:ext cx="1998221" cy="1095854"/>
            <a:chOff x="407368" y="1846853"/>
            <a:chExt cx="2879314" cy="1461138"/>
          </a:xfrm>
        </p:grpSpPr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7AE617DF-97D2-4AF0-B78E-4BB7B9110CC2}"/>
                </a:ext>
              </a:extLst>
            </p:cNvPr>
            <p:cNvSpPr/>
            <p:nvPr/>
          </p:nvSpPr>
          <p:spPr>
            <a:xfrm>
              <a:off x="407368" y="1846853"/>
              <a:ext cx="2879314" cy="49244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ru-RU" b="1" dirty="0" smtClean="0">
                  <a:solidFill>
                    <a:schemeClr val="accent5"/>
                  </a:solidFill>
                  <a:latin typeface="arial" panose="020B0604020202020204" pitchFamily="34" charset="0"/>
                </a:rPr>
                <a:t>05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xmlns="" id="{32488CE7-ECE3-4FAC-ABA2-C10B16F1620C}"/>
                </a:ext>
              </a:extLst>
            </p:cNvPr>
            <p:cNvSpPr/>
            <p:nvPr/>
          </p:nvSpPr>
          <p:spPr>
            <a:xfrm>
              <a:off x="407368" y="2323106"/>
              <a:ext cx="2879314" cy="984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050" dirty="0" smtClean="0"/>
                <a:t>проведение мероприятий по повышению эффективности управления муниципальной собственностью</a:t>
              </a:r>
              <a:endParaRPr lang="en-US" sz="1050" dirty="0"/>
            </a:p>
          </p:txBody>
        </p:sp>
      </p:grpSp>
      <p:grpSp>
        <p:nvGrpSpPr>
          <p:cNvPr id="19" name="Group 27">
            <a:extLst>
              <a:ext uri="{FF2B5EF4-FFF2-40B4-BE49-F238E27FC236}">
                <a16:creationId xmlns:a16="http://schemas.microsoft.com/office/drawing/2014/main" xmlns="" id="{0EEE9241-9F4D-422A-8AD0-D01C823D7291}"/>
              </a:ext>
            </a:extLst>
          </p:cNvPr>
          <p:cNvGrpSpPr/>
          <p:nvPr/>
        </p:nvGrpSpPr>
        <p:grpSpPr>
          <a:xfrm>
            <a:off x="1071538" y="5357826"/>
            <a:ext cx="1998222" cy="1376815"/>
            <a:chOff x="407368" y="1853848"/>
            <a:chExt cx="2879315" cy="1835752"/>
          </a:xfrm>
        </p:grpSpPr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F54F08A0-13C7-4526-8812-A8A726B8CF06}"/>
                </a:ext>
              </a:extLst>
            </p:cNvPr>
            <p:cNvSpPr/>
            <p:nvPr/>
          </p:nvSpPr>
          <p:spPr>
            <a:xfrm>
              <a:off x="407368" y="1853848"/>
              <a:ext cx="2879314" cy="49244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ru-RU" b="1" dirty="0" smtClean="0">
                  <a:solidFill>
                    <a:schemeClr val="accent1"/>
                  </a:solidFill>
                  <a:latin typeface="arial" panose="020B0604020202020204" pitchFamily="34" charset="0"/>
                </a:rPr>
                <a:t>04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BA45E792-DDFD-4DA5-9FA9-3E6E3ED476D9}"/>
                </a:ext>
              </a:extLst>
            </p:cNvPr>
            <p:cNvSpPr/>
            <p:nvPr/>
          </p:nvSpPr>
          <p:spPr>
            <a:xfrm>
              <a:off x="407369" y="2273829"/>
              <a:ext cx="2879314" cy="1415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050" dirty="0" smtClean="0"/>
                <a:t>Вовлечение в налоговый (хозяйственный) оборот ране учтенные объекты налогообложения, невостребованные земельные участки</a:t>
              </a:r>
              <a:endParaRPr lang="en-US" sz="1050" dirty="0"/>
            </a:p>
          </p:txBody>
        </p:sp>
      </p:grpSp>
      <p:grpSp>
        <p:nvGrpSpPr>
          <p:cNvPr id="22" name="Group 30">
            <a:extLst>
              <a:ext uri="{FF2B5EF4-FFF2-40B4-BE49-F238E27FC236}">
                <a16:creationId xmlns:a16="http://schemas.microsoft.com/office/drawing/2014/main" xmlns="" id="{36AC17E3-4F9F-423B-A8DA-92F74C0D768B}"/>
              </a:ext>
            </a:extLst>
          </p:cNvPr>
          <p:cNvGrpSpPr/>
          <p:nvPr/>
        </p:nvGrpSpPr>
        <p:grpSpPr>
          <a:xfrm>
            <a:off x="6929454" y="1928802"/>
            <a:ext cx="1998222" cy="1151229"/>
            <a:chOff x="407368" y="1846853"/>
            <a:chExt cx="2879315" cy="1534971"/>
          </a:xfrm>
        </p:grpSpPr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xmlns="" id="{0DD206FF-E216-43A3-81BF-E9A181937BBF}"/>
                </a:ext>
              </a:extLst>
            </p:cNvPr>
            <p:cNvSpPr/>
            <p:nvPr/>
          </p:nvSpPr>
          <p:spPr>
            <a:xfrm>
              <a:off x="407368" y="1846853"/>
              <a:ext cx="2879314" cy="49244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ru-RU" b="1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01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4" name="Rectangle 32">
              <a:extLst>
                <a:ext uri="{FF2B5EF4-FFF2-40B4-BE49-F238E27FC236}">
                  <a16:creationId xmlns:a16="http://schemas.microsoft.com/office/drawing/2014/main" xmlns="" id="{94CE9AA6-42CC-4F40-B55B-D5C691C4303B}"/>
                </a:ext>
              </a:extLst>
            </p:cNvPr>
            <p:cNvSpPr/>
            <p:nvPr/>
          </p:nvSpPr>
          <p:spPr>
            <a:xfrm>
              <a:off x="407369" y="2273829"/>
              <a:ext cx="2879314" cy="1107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/>
                <a:t>сохранение и развитие налогового потенциала района за счет малого и среднего бизнеса</a:t>
              </a:r>
              <a:endParaRPr lang="en-US" sz="1200" dirty="0"/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xmlns="" id="{8EA33D30-AB71-4068-86A0-781A13644274}"/>
              </a:ext>
            </a:extLst>
          </p:cNvPr>
          <p:cNvGrpSpPr/>
          <p:nvPr/>
        </p:nvGrpSpPr>
        <p:grpSpPr>
          <a:xfrm>
            <a:off x="6929454" y="3000372"/>
            <a:ext cx="2084354" cy="1390840"/>
            <a:chOff x="407368" y="1846853"/>
            <a:chExt cx="3003426" cy="1854455"/>
          </a:xfrm>
        </p:grpSpPr>
        <p:sp>
          <p:nvSpPr>
            <p:cNvPr id="26" name="Rectangle 34">
              <a:extLst>
                <a:ext uri="{FF2B5EF4-FFF2-40B4-BE49-F238E27FC236}">
                  <a16:creationId xmlns:a16="http://schemas.microsoft.com/office/drawing/2014/main" xmlns="" id="{866E6B88-C446-49B8-8DDD-1BEB1319FA6D}"/>
                </a:ext>
              </a:extLst>
            </p:cNvPr>
            <p:cNvSpPr/>
            <p:nvPr/>
          </p:nvSpPr>
          <p:spPr>
            <a:xfrm>
              <a:off x="407368" y="1846853"/>
              <a:ext cx="2879314" cy="492443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r>
                <a:rPr lang="ru-RU" b="1" dirty="0" smtClean="0">
                  <a:solidFill>
                    <a:schemeClr val="accent4"/>
                  </a:solidFill>
                  <a:latin typeface="arial" panose="020B0604020202020204" pitchFamily="34" charset="0"/>
                </a:rPr>
                <a:t>02</a:t>
              </a:r>
            </a:p>
          </p:txBody>
        </p:sp>
        <p:sp>
          <p:nvSpPr>
            <p:cNvPr id="27" name="Rectangle 35">
              <a:extLst>
                <a:ext uri="{FF2B5EF4-FFF2-40B4-BE49-F238E27FC236}">
                  <a16:creationId xmlns:a16="http://schemas.microsoft.com/office/drawing/2014/main" xmlns="" id="{A167BF58-2798-4568-92C7-CA53C8FFC2C8}"/>
                </a:ext>
              </a:extLst>
            </p:cNvPr>
            <p:cNvSpPr/>
            <p:nvPr/>
          </p:nvSpPr>
          <p:spPr>
            <a:xfrm>
              <a:off x="531480" y="2285535"/>
              <a:ext cx="2879314" cy="1415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050" dirty="0" smtClean="0"/>
                <a:t>мобилизация доходов местных бюджетов за счет совершенствования администрирования,  взаимодействие с администраторами доходов</a:t>
              </a:r>
              <a:endParaRPr lang="en-US" sz="1050" dirty="0"/>
            </a:p>
          </p:txBody>
        </p:sp>
      </p:grpSp>
      <p:grpSp>
        <p:nvGrpSpPr>
          <p:cNvPr id="28" name="Group 36">
            <a:extLst>
              <a:ext uri="{FF2B5EF4-FFF2-40B4-BE49-F238E27FC236}">
                <a16:creationId xmlns:a16="http://schemas.microsoft.com/office/drawing/2014/main" xmlns="" id="{DBFE53D8-91FA-4827-85A4-E91AC1838875}"/>
              </a:ext>
            </a:extLst>
          </p:cNvPr>
          <p:cNvGrpSpPr/>
          <p:nvPr/>
        </p:nvGrpSpPr>
        <p:grpSpPr>
          <a:xfrm>
            <a:off x="6858016" y="5072074"/>
            <a:ext cx="1998222" cy="1220478"/>
            <a:chOff x="407368" y="1846853"/>
            <a:chExt cx="2879315" cy="1627304"/>
          </a:xfrm>
        </p:grpSpPr>
        <p:sp>
          <p:nvSpPr>
            <p:cNvPr id="29" name="Rectangle 37">
              <a:extLst>
                <a:ext uri="{FF2B5EF4-FFF2-40B4-BE49-F238E27FC236}">
                  <a16:creationId xmlns:a16="http://schemas.microsoft.com/office/drawing/2014/main" xmlns="" id="{9FA99447-9D0D-4B12-A62B-208C57075633}"/>
                </a:ext>
              </a:extLst>
            </p:cNvPr>
            <p:cNvSpPr/>
            <p:nvPr/>
          </p:nvSpPr>
          <p:spPr>
            <a:xfrm>
              <a:off x="407368" y="1846853"/>
              <a:ext cx="2879314" cy="49244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ru-RU" b="1" dirty="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03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30" name="Rectangle 38">
              <a:extLst>
                <a:ext uri="{FF2B5EF4-FFF2-40B4-BE49-F238E27FC236}">
                  <a16:creationId xmlns:a16="http://schemas.microsoft.com/office/drawing/2014/main" xmlns="" id="{F5492C42-B462-46FB-8A4C-7CFAFEB789CE}"/>
                </a:ext>
              </a:extLst>
            </p:cNvPr>
            <p:cNvSpPr/>
            <p:nvPr/>
          </p:nvSpPr>
          <p:spPr>
            <a:xfrm>
              <a:off x="407369" y="2273829"/>
              <a:ext cx="2879314" cy="1200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050" dirty="0" smtClean="0"/>
                <a:t>проведение  мероприятий, направленных на снижение недоимки по налоговым и неналоговым платежам</a:t>
              </a:r>
              <a:endParaRPr lang="en-US" sz="105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DA7AEF5-C06F-45DD-97E0-5C629F60DCB9}"/>
              </a:ext>
            </a:extLst>
          </p:cNvPr>
          <p:cNvSpPr txBox="1"/>
          <p:nvPr/>
        </p:nvSpPr>
        <p:spPr>
          <a:xfrm>
            <a:off x="4786314" y="1571612"/>
            <a:ext cx="614271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43B5A4C-C52C-4BD0-8C3E-55DAD1B5E451}"/>
              </a:ext>
            </a:extLst>
          </p:cNvPr>
          <p:cNvSpPr txBox="1"/>
          <p:nvPr/>
        </p:nvSpPr>
        <p:spPr>
          <a:xfrm>
            <a:off x="5929322" y="2643182"/>
            <a:ext cx="614271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78F5A73-D872-47BB-8964-94EB0101C2CA}"/>
              </a:ext>
            </a:extLst>
          </p:cNvPr>
          <p:cNvSpPr txBox="1"/>
          <p:nvPr/>
        </p:nvSpPr>
        <p:spPr>
          <a:xfrm>
            <a:off x="5929322" y="4071942"/>
            <a:ext cx="614271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1F64E0A-B28E-49C0-9DEC-3B81C7793E3F}"/>
              </a:ext>
            </a:extLst>
          </p:cNvPr>
          <p:cNvSpPr txBox="1"/>
          <p:nvPr/>
        </p:nvSpPr>
        <p:spPr>
          <a:xfrm>
            <a:off x="4214810" y="5214950"/>
            <a:ext cx="614271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D61EFAD-98FB-471E-8C3A-C9066DB88B06}"/>
              </a:ext>
            </a:extLst>
          </p:cNvPr>
          <p:cNvSpPr txBox="1"/>
          <p:nvPr/>
        </p:nvSpPr>
        <p:spPr>
          <a:xfrm>
            <a:off x="2643174" y="3857628"/>
            <a:ext cx="614271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43" name="Oval 51">
            <a:extLst>
              <a:ext uri="{FF2B5EF4-FFF2-40B4-BE49-F238E27FC236}">
                <a16:creationId xmlns:a16="http://schemas.microsoft.com/office/drawing/2014/main" xmlns="" id="{666831EA-71D3-4D65-A980-4893D4842F62}"/>
              </a:ext>
            </a:extLst>
          </p:cNvPr>
          <p:cNvSpPr/>
          <p:nvPr/>
        </p:nvSpPr>
        <p:spPr>
          <a:xfrm>
            <a:off x="2571736" y="1071546"/>
            <a:ext cx="1714512" cy="178595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44" name="Рисунок 43" descr="orig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1465" y="1418367"/>
            <a:ext cx="1397773" cy="1018977"/>
          </a:xfrm>
          <a:prstGeom prst="rect">
            <a:avLst/>
          </a:prstGeom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8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alt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направления бюджетной политики</a:t>
            </a:r>
            <a:endParaRPr lang="ru-RU" alt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Diagram 2"/>
          <p:cNvGraphicFramePr/>
          <p:nvPr>
            <p:extLst/>
          </p:nvPr>
        </p:nvGraphicFramePr>
        <p:xfrm>
          <a:off x="428596" y="1142984"/>
          <a:ext cx="857256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pPr/>
              <a:t>9</a:t>
            </a:fld>
            <a:endParaRPr lang="ru-RU" i="1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indent="542925" algn="just">
          <a:defRPr sz="11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7923</TotalTime>
  <Words>6346</Words>
  <PresentationFormat>Экран (4:3)</PresentationFormat>
  <Paragraphs>1825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Содержание</vt:lpstr>
      <vt:lpstr>Слайд 3</vt:lpstr>
      <vt:lpstr>Гражданин и его участие в бюджетном процессе</vt:lpstr>
      <vt:lpstr>Слайд 5</vt:lpstr>
      <vt:lpstr>Слайд 6</vt:lpstr>
      <vt:lpstr>Слайд 7</vt:lpstr>
      <vt:lpstr>Слайд 8</vt:lpstr>
      <vt:lpstr>Основные направления бюджетной политики</vt:lpstr>
      <vt:lpstr>Основные характеристики бюджета (тыс. рублей)</vt:lpstr>
      <vt:lpstr>Структура доходов районного бюджета</vt:lpstr>
      <vt:lpstr>Слайд 12</vt:lpstr>
      <vt:lpstr>Слайд 13</vt:lpstr>
      <vt:lpstr>Слайд 14</vt:lpstr>
      <vt:lpstr>Расходы районного бюджета</vt:lpstr>
      <vt:lpstr>Слайд 16</vt:lpstr>
      <vt:lpstr>Динамика расходов по разделам и подразделам классификации разделов бюджета </vt:lpstr>
      <vt:lpstr>Динамика расходов по разделам и подразделам классификации разделов бюджета </vt:lpstr>
      <vt:lpstr>Динамика расходов по разделам и подразделам классификации разделов бюджета </vt:lpstr>
      <vt:lpstr>Динамика расходов по разделам и подразделам классификации разделов бюджета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Приоритетные проекты на 2022 год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Ружина</dc:creator>
  <cp:lastModifiedBy>Ружина</cp:lastModifiedBy>
  <cp:revision>657</cp:revision>
  <dcterms:created xsi:type="dcterms:W3CDTF">2020-11-20T03:44:59Z</dcterms:created>
  <dcterms:modified xsi:type="dcterms:W3CDTF">2022-07-01T05:26:35Z</dcterms:modified>
</cp:coreProperties>
</file>