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</p:sldIdLst>
  <p:sldSz cx="9144000" cy="5143500" type="screen16x9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88" autoAdjust="0"/>
  </p:normalViewPr>
  <p:slideViewPr>
    <p:cSldViewPr>
      <p:cViewPr varScale="1">
        <p:scale>
          <a:sx n="152" d="100"/>
          <a:sy n="152" d="100"/>
        </p:scale>
        <p:origin x="44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966767363682927E-2"/>
          <c:y val="0"/>
          <c:w val="0.83879094387333886"/>
          <c:h val="0.60219053450613025"/>
        </c:manualLayout>
      </c:layout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12659203240756028"/>
          <c:y val="0.55490624210903794"/>
          <c:w val="0.70442555213386615"/>
          <c:h val="0.34779959327766208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926050509469198E-2"/>
          <c:y val="4.7461604552767066E-2"/>
          <c:w val="0.8889560367454068"/>
          <c:h val="0.90507679089446591"/>
        </c:manualLayout>
      </c:layout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3409152"/>
        <c:axId val="123438208"/>
      </c:barChart>
      <c:catAx>
        <c:axId val="12340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0" i="1"/>
            </a:pPr>
            <a:endParaRPr lang="ru-RU"/>
          </a:p>
        </c:txPr>
        <c:crossAx val="123438208"/>
        <c:crosses val="autoZero"/>
        <c:auto val="1"/>
        <c:lblAlgn val="ctr"/>
        <c:lblOffset val="100"/>
        <c:noMultiLvlLbl val="0"/>
      </c:catAx>
      <c:valAx>
        <c:axId val="12343820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234091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4572638" cy="342947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14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4572638" cy="342947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3" y="1297802"/>
            <a:ext cx="5648623" cy="903230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1853194"/>
            <a:ext cx="6511131" cy="246944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35087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5087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1985962"/>
            <a:ext cx="3571875" cy="315753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295053"/>
            <a:ext cx="5650992" cy="90563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1851228"/>
            <a:ext cx="6510528" cy="2468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290639" y="-1290638"/>
            <a:ext cx="51435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182078"/>
            <a:ext cx="5212080" cy="817070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3" y="1964184"/>
            <a:ext cx="3807779" cy="2493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1690039"/>
            <a:ext cx="5794760" cy="467486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6" y="0"/>
            <a:ext cx="7115175" cy="5143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3786187"/>
            <a:ext cx="3571875" cy="135731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288126"/>
            <a:ext cx="5486400" cy="650583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0" y="1635397"/>
            <a:ext cx="6096545" cy="55549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3787975"/>
            <a:ext cx="3574257" cy="1355526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3788469"/>
            <a:ext cx="9146380" cy="1355032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74320"/>
            <a:ext cx="7520940" cy="411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5471"/>
            <a:ext cx="7520940" cy="2684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4402836"/>
            <a:ext cx="2176272" cy="150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4713842"/>
            <a:ext cx="47244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4628117"/>
            <a:ext cx="502920" cy="37719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chart" Target="../charts/char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Группа 44"/>
          <p:cNvGrpSpPr/>
          <p:nvPr/>
        </p:nvGrpSpPr>
        <p:grpSpPr>
          <a:xfrm>
            <a:off x="-108520" y="35194"/>
            <a:ext cx="9252520" cy="5409964"/>
            <a:chOff x="-108520" y="-2865"/>
            <a:chExt cx="9252520" cy="5409964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-108520" y="-2865"/>
              <a:ext cx="9252520" cy="5409964"/>
              <a:chOff x="-108520" y="-2865"/>
              <a:chExt cx="9252520" cy="5409964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6906" b="27031"/>
              <a:stretch/>
            </p:blipFill>
            <p:spPr bwMode="auto">
              <a:xfrm>
                <a:off x="-108520" y="263599"/>
                <a:ext cx="9252520" cy="51435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3" name="Группа 2"/>
              <p:cNvGrpSpPr/>
              <p:nvPr/>
            </p:nvGrpSpPr>
            <p:grpSpPr>
              <a:xfrm>
                <a:off x="-20156" y="1509913"/>
                <a:ext cx="9139452" cy="3735158"/>
                <a:chOff x="4548" y="-111942"/>
                <a:chExt cx="9139452" cy="3735158"/>
              </a:xfrm>
            </p:grpSpPr>
            <p:grpSp>
              <p:nvGrpSpPr>
                <p:cNvPr id="4" name="Группа 3"/>
                <p:cNvGrpSpPr/>
                <p:nvPr/>
              </p:nvGrpSpPr>
              <p:grpSpPr>
                <a:xfrm>
                  <a:off x="4548" y="167424"/>
                  <a:ext cx="9139452" cy="3455792"/>
                  <a:chOff x="0" y="270318"/>
                  <a:chExt cx="9139452" cy="3455792"/>
                </a:xfrm>
              </p:grpSpPr>
              <p:sp>
                <p:nvSpPr>
                  <p:cNvPr id="6" name="Прямоугольник 5"/>
                  <p:cNvSpPr/>
                  <p:nvPr/>
                </p:nvSpPr>
                <p:spPr>
                  <a:xfrm>
                    <a:off x="683568" y="270318"/>
                    <a:ext cx="184731" cy="2616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endParaRPr lang="ru-RU" sz="1100" b="1" i="1" dirty="0"/>
                  </a:p>
                </p:txBody>
              </p:sp>
              <p:grpSp>
                <p:nvGrpSpPr>
                  <p:cNvPr id="7" name="Группа 6"/>
                  <p:cNvGrpSpPr/>
                  <p:nvPr/>
                </p:nvGrpSpPr>
                <p:grpSpPr>
                  <a:xfrm>
                    <a:off x="0" y="270318"/>
                    <a:ext cx="9139452" cy="3455792"/>
                    <a:chOff x="0" y="270318"/>
                    <a:chExt cx="9139452" cy="3455792"/>
                  </a:xfrm>
                </p:grpSpPr>
                <p:sp>
                  <p:nvSpPr>
                    <p:cNvPr id="8" name="Прямоугольник 7"/>
                    <p:cNvSpPr/>
                    <p:nvPr/>
                  </p:nvSpPr>
                  <p:spPr>
                    <a:xfrm>
                      <a:off x="3995936" y="270318"/>
                      <a:ext cx="700833" cy="2616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1100" b="1" i="1" dirty="0" smtClean="0"/>
                        <a:t>Расходы</a:t>
                      </a:r>
                      <a:endParaRPr lang="ru-RU" sz="1100" b="1" i="1" dirty="0"/>
                    </a:p>
                  </p:txBody>
                </p:sp>
                <p:graphicFrame>
                  <p:nvGraphicFramePr>
                    <p:cNvPr id="9" name="Диаграмма 8"/>
                    <p:cNvGraphicFramePr/>
                    <p:nvPr>
                      <p:extLst>
                        <p:ext uri="{D42A27DB-BD31-4B8C-83A1-F6EECF244321}">
                          <p14:modId xmlns:p14="http://schemas.microsoft.com/office/powerpoint/2010/main" val="2848470809"/>
                        </p:ext>
                      </p:extLst>
                    </p:nvPr>
                  </p:nvGraphicFramePr>
                  <p:xfrm>
                    <a:off x="0" y="401122"/>
                    <a:ext cx="2094953" cy="2614736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3"/>
                    </a:graphicData>
                  </a:graphic>
                </p:graphicFrame>
                <p:sp>
                  <p:nvSpPr>
                    <p:cNvPr id="10" name="Прямоугольник 9"/>
                    <p:cNvSpPr/>
                    <p:nvPr/>
                  </p:nvSpPr>
                  <p:spPr>
                    <a:xfrm>
                      <a:off x="124455" y="3125946"/>
                      <a:ext cx="1875413" cy="600164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algn="just"/>
                      <a:r>
                        <a:rPr lang="ru-RU" sz="1100" dirty="0" smtClean="0"/>
                        <a:t>98,7% </a:t>
                      </a:r>
                      <a:r>
                        <a:rPr lang="ru-RU" sz="1100" dirty="0"/>
                        <a:t>всех налоговых доходов </a:t>
                      </a:r>
                      <a:r>
                        <a:rPr lang="ru-RU" sz="1100" dirty="0" smtClean="0"/>
                        <a:t>– отчисления от НДФЛ.</a:t>
                      </a:r>
                      <a:endParaRPr lang="ru-RU" sz="1100" dirty="0"/>
                    </a:p>
                  </p:txBody>
                </p:sp>
                <p:grpSp>
                  <p:nvGrpSpPr>
                    <p:cNvPr id="12" name="Группа 11"/>
                    <p:cNvGrpSpPr/>
                    <p:nvPr/>
                  </p:nvGrpSpPr>
                  <p:grpSpPr>
                    <a:xfrm>
                      <a:off x="6472447" y="2786898"/>
                      <a:ext cx="2210002" cy="209642"/>
                      <a:chOff x="-295366" y="495360"/>
                      <a:chExt cx="4051410" cy="605801"/>
                    </a:xfrm>
                  </p:grpSpPr>
                  <p:sp>
                    <p:nvSpPr>
                      <p:cNvPr id="17" name="Поле 4"/>
                      <p:cNvSpPr txBox="1"/>
                      <p:nvPr/>
                    </p:nvSpPr>
                    <p:spPr>
                      <a:xfrm>
                        <a:off x="1855716" y="495360"/>
                        <a:ext cx="1900328" cy="415191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 w="6350">
                        <a:noFill/>
                      </a:ln>
                      <a:effectLst/>
                    </p:spPr>
                    <p:style>
                      <a:lnRef idx="0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ru-RU" sz="800" b="1" dirty="0" smtClean="0">
                            <a:solidFill>
                              <a:srgbClr val="984806"/>
                            </a:solidFill>
                            <a:effectLst/>
                            <a:ea typeface="Calibri"/>
                            <a:cs typeface="Times New Roman"/>
                          </a:rPr>
                          <a:t> </a:t>
                        </a:r>
                        <a:endParaRPr lang="ru-RU" sz="800" dirty="0">
                          <a:effectLst/>
                          <a:ea typeface="Calibri"/>
                          <a:cs typeface="Times New Roman"/>
                        </a:endParaRPr>
                      </a:p>
                    </p:txBody>
                  </p:sp>
                  <p:sp>
                    <p:nvSpPr>
                      <p:cNvPr id="18" name="Поле 5"/>
                      <p:cNvSpPr txBox="1"/>
                      <p:nvPr/>
                    </p:nvSpPr>
                    <p:spPr>
                      <a:xfrm>
                        <a:off x="-295366" y="495360"/>
                        <a:ext cx="1834238" cy="605801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 w="6350">
                        <a:noFill/>
                      </a:ln>
                      <a:effectLst/>
                    </p:spPr>
                    <p:style>
                      <a:lnRef idx="0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ru-RU" sz="800" b="1" dirty="0" smtClean="0">
                            <a:solidFill>
                              <a:srgbClr val="984806"/>
                            </a:solidFill>
                            <a:effectLst/>
                            <a:ea typeface="Calibri"/>
                            <a:cs typeface="Times New Roman"/>
                          </a:rPr>
                          <a:t> </a:t>
                        </a:r>
                        <a:endParaRPr lang="ru-RU" sz="800" dirty="0">
                          <a:effectLst/>
                          <a:ea typeface="Calibri"/>
                          <a:cs typeface="Times New Roman"/>
                        </a:endParaRPr>
                      </a:p>
                    </p:txBody>
                  </p:sp>
                </p:grpSp>
                <p:sp>
                  <p:nvSpPr>
                    <p:cNvPr id="13" name="Прямоугольник 12"/>
                    <p:cNvSpPr/>
                    <p:nvPr/>
                  </p:nvSpPr>
                  <p:spPr>
                    <a:xfrm>
                      <a:off x="6074115" y="278307"/>
                      <a:ext cx="3065337" cy="2616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defRPr sz="1200" b="1" i="1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 sz="1100" dirty="0">
                        <a:latin typeface="Franklin Gothic Book" pitchFamily="34" charset="0"/>
                      </a:endParaRPr>
                    </a:p>
                  </p:txBody>
                </p:sp>
              </p:grpSp>
            </p:grpSp>
            <p:sp>
              <p:nvSpPr>
                <p:cNvPr id="5" name="Прямоугольник 4"/>
                <p:cNvSpPr/>
                <p:nvPr/>
              </p:nvSpPr>
              <p:spPr>
                <a:xfrm>
                  <a:off x="1665888" y="-111942"/>
                  <a:ext cx="5598368" cy="30008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ru-RU" sz="1350" dirty="0" smtClean="0">
                      <a:latin typeface="+mj-lt"/>
                    </a:rPr>
                    <a:t>ИТАК, КАКОЙ ЖЕ БЮДЖЕТ В ЗАТО </a:t>
                  </a:r>
                  <a:r>
                    <a:rPr lang="ru-RU" sz="1350" dirty="0" err="1" smtClean="0">
                      <a:latin typeface="+mj-lt"/>
                    </a:rPr>
                    <a:t>Комаровский</a:t>
                  </a:r>
                  <a:r>
                    <a:rPr lang="ru-RU" sz="1350" dirty="0" smtClean="0">
                      <a:latin typeface="+mj-lt"/>
                    </a:rPr>
                    <a:t> В 2022 г.?</a:t>
                  </a:r>
                  <a:endParaRPr lang="ru-RU" sz="1350" dirty="0">
                    <a:latin typeface="+mj-lt"/>
                  </a:endParaRPr>
                </a:p>
              </p:txBody>
            </p:sp>
          </p:grpSp>
          <p:grpSp>
            <p:nvGrpSpPr>
              <p:cNvPr id="19" name="Группа 18"/>
              <p:cNvGrpSpPr/>
              <p:nvPr/>
            </p:nvGrpSpPr>
            <p:grpSpPr>
              <a:xfrm>
                <a:off x="1544119" y="251400"/>
                <a:ext cx="7555842" cy="1318553"/>
                <a:chOff x="1790700" y="47625"/>
                <a:chExt cx="8543925" cy="1600200"/>
              </a:xfrm>
            </p:grpSpPr>
            <p:sp>
              <p:nvSpPr>
                <p:cNvPr id="21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2400300" y="238125"/>
                  <a:ext cx="2409825" cy="119062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lgDashDotDot"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1050" b="1" i="1" u="sng" dirty="0">
                      <a:solidFill>
                        <a:srgbClr val="000000"/>
                      </a:solidFill>
                      <a:effectLst/>
                      <a:latin typeface="Calibri Light"/>
                      <a:ea typeface="Calibri"/>
                      <a:cs typeface="Calibri Light"/>
                    </a:rPr>
                    <a:t>Бюджет</a:t>
                  </a:r>
                  <a:r>
                    <a:rPr lang="ru-RU" sz="900" b="1" i="1" dirty="0">
                      <a:solidFill>
                        <a:srgbClr val="000000"/>
                      </a:solidFill>
                      <a:effectLst/>
                      <a:latin typeface="Calibri Light"/>
                      <a:ea typeface="Calibri"/>
                      <a:cs typeface="Calibri Light"/>
                    </a:rPr>
                    <a:t> - форма образования и расходования денежных средств, предназначенных для финансового обеспечения задач и функций государства и местного </a:t>
                  </a:r>
                  <a:r>
                    <a:rPr lang="ru-RU" sz="1050" b="1" i="1" dirty="0" smtClean="0">
                      <a:solidFill>
                        <a:srgbClr val="000000"/>
                      </a:solidFill>
                      <a:effectLst/>
                      <a:latin typeface="Calibri Light"/>
                      <a:ea typeface="Calibri"/>
                      <a:cs typeface="Calibri Light"/>
                    </a:rPr>
                    <a:t>самоуправления.</a:t>
                  </a:r>
                  <a:endParaRPr lang="ru-RU" sz="1100" b="1" i="1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2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5114925" y="180975"/>
                  <a:ext cx="1552575" cy="32385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accent1">
                      <a:lumMod val="75000"/>
                    </a:schemeClr>
                  </a:solidFill>
                  <a:prstDash val="sysDash"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Доходы </a:t>
                  </a:r>
                  <a:r>
                    <a:rPr lang="en-US" sz="1100" dirty="0">
                      <a:effectLst/>
                      <a:latin typeface="Century Gothic"/>
                      <a:ea typeface="Calibri"/>
                      <a:cs typeface="Calibri"/>
                    </a:rPr>
                    <a:t>&gt;</a:t>
                  </a: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 Расходы</a:t>
                  </a:r>
                  <a:endParaRPr lang="ru-RU" sz="10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3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5201527" y="830041"/>
                  <a:ext cx="1304925" cy="704850"/>
                </a:xfrm>
                <a:prstGeom prst="rect">
                  <a:avLst/>
                </a:prstGeom>
                <a:ln>
                  <a:solidFill>
                    <a:schemeClr val="accent1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800" i="1" dirty="0">
                      <a:solidFill>
                        <a:srgbClr val="333333"/>
                      </a:solidFill>
                      <a:effectLst/>
                      <a:latin typeface="Calibri Light"/>
                      <a:ea typeface="Calibri"/>
                      <a:cs typeface="Calibri Light"/>
                    </a:rPr>
                    <a:t>Профицит бюджета</a:t>
                  </a:r>
                  <a:r>
                    <a:rPr lang="ru-RU" sz="800" dirty="0">
                      <a:solidFill>
                        <a:srgbClr val="333333"/>
                      </a:solidFill>
                      <a:effectLst/>
                      <a:latin typeface="Calibri Light"/>
                      <a:ea typeface="Calibri"/>
                      <a:cs typeface="Calibri Light"/>
                    </a:rPr>
                    <a:t> - превышение доходов бюджета над его расходами.</a:t>
                  </a:r>
                  <a:endParaRPr lang="ru-RU" sz="1050" dirty="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4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6971509" y="890231"/>
                  <a:ext cx="1449380" cy="485775"/>
                </a:xfrm>
                <a:prstGeom prst="rect">
                  <a:avLst/>
                </a:prstGeom>
                <a:ln>
                  <a:solidFill>
                    <a:schemeClr val="accent2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1050" i="1" dirty="0">
                      <a:effectLst/>
                      <a:latin typeface="Calibri Light"/>
                      <a:ea typeface="Calibri"/>
                      <a:cs typeface="Calibri Light"/>
                    </a:rPr>
                    <a:t>Сбалансированный бюджет</a:t>
                  </a:r>
                  <a:endParaRPr lang="ru-RU" sz="1050" dirty="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5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8896349" y="847725"/>
                  <a:ext cx="1323975" cy="727237"/>
                </a:xfrm>
                <a:prstGeom prst="rect">
                  <a:avLst/>
                </a:prstGeom>
                <a:ln>
                  <a:solidFill>
                    <a:schemeClr val="accent6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850" i="1" dirty="0">
                      <a:effectLst/>
                      <a:latin typeface="Calibri Light"/>
                      <a:ea typeface="Calibri"/>
                      <a:cs typeface="Calibri Light"/>
                    </a:rPr>
                    <a:t>Дефицит бюджета</a:t>
                  </a:r>
                  <a:r>
                    <a:rPr lang="ru-RU" sz="850" dirty="0">
                      <a:effectLst/>
                      <a:latin typeface="Calibri Light"/>
                      <a:ea typeface="Calibri"/>
                      <a:cs typeface="Calibri Light"/>
                    </a:rPr>
                    <a:t> – превышение расходов над его доходами.</a:t>
                  </a:r>
                  <a:endParaRPr lang="ru-RU" sz="850" dirty="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6" name="Стрелка вниз 25"/>
                <p:cNvSpPr/>
                <p:nvPr/>
              </p:nvSpPr>
              <p:spPr>
                <a:xfrm>
                  <a:off x="5743575" y="514350"/>
                  <a:ext cx="190500" cy="247650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Стрелка вниз 26"/>
                <p:cNvSpPr/>
                <p:nvPr/>
              </p:nvSpPr>
              <p:spPr>
                <a:xfrm>
                  <a:off x="7600950" y="504825"/>
                  <a:ext cx="190500" cy="276225"/>
                </a:xfrm>
                <a:prstGeom prst="downArrow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Стрелка вниз 27"/>
                <p:cNvSpPr/>
                <p:nvPr/>
              </p:nvSpPr>
              <p:spPr>
                <a:xfrm>
                  <a:off x="9448800" y="514350"/>
                  <a:ext cx="161925" cy="257175"/>
                </a:xfrm>
                <a:prstGeom prst="downArrow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ru-RU"/>
                </a:p>
              </p:txBody>
            </p:sp>
            <p:pic>
              <p:nvPicPr>
                <p:cNvPr id="31" name="Рисунок 30" descr="https://berserkon.com/images/bracket-transparent-fancy-4.jpg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7166"/>
                <a:stretch/>
              </p:blipFill>
              <p:spPr bwMode="auto">
                <a:xfrm rot="10800000">
                  <a:off x="1790700" y="47625"/>
                  <a:ext cx="600075" cy="1600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sp>
              <p:nvSpPr>
                <p:cNvPr id="32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6972300" y="180975"/>
                  <a:ext cx="1552575" cy="32385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accent2">
                      <a:lumMod val="75000"/>
                    </a:schemeClr>
                  </a:solidFill>
                  <a:prstDash val="sysDash"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Доходы </a:t>
                  </a:r>
                  <a:r>
                    <a:rPr lang="en-US" sz="1100" dirty="0">
                      <a:effectLst/>
                      <a:latin typeface="Century Gothic"/>
                      <a:ea typeface="Calibri"/>
                      <a:cs typeface="Calibri"/>
                    </a:rPr>
                    <a:t>=</a:t>
                  </a: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 Расходы</a:t>
                  </a:r>
                  <a:endParaRPr lang="ru-RU" sz="10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3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8782050" y="180975"/>
                  <a:ext cx="1552575" cy="32385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accent6">
                      <a:lumMod val="75000"/>
                    </a:schemeClr>
                  </a:solidFill>
                  <a:prstDash val="sysDash"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Доходы </a:t>
                  </a:r>
                  <a:r>
                    <a:rPr lang="en-US" sz="1100" dirty="0">
                      <a:effectLst/>
                      <a:latin typeface="Century Gothic"/>
                      <a:ea typeface="Calibri"/>
                      <a:cs typeface="Calibri"/>
                    </a:rPr>
                    <a:t>&lt;</a:t>
                  </a:r>
                  <a:r>
                    <a:rPr lang="ru-RU" sz="1000" dirty="0">
                      <a:effectLst/>
                      <a:latin typeface="Century Gothic"/>
                      <a:ea typeface="Calibri"/>
                      <a:cs typeface="Times New Roman"/>
                    </a:rPr>
                    <a:t> Расходы</a:t>
                  </a:r>
                  <a:endParaRPr lang="ru-RU" sz="10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>
                  <a:off x="5001805" y="146211"/>
                  <a:ext cx="4762" cy="1428750"/>
                </a:xfrm>
                <a:prstGeom prst="line">
                  <a:avLst/>
                </a:prstGeom>
                <a:ln w="3810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Заголовок 1"/>
              <p:cNvSpPr txBox="1">
                <a:spLocks/>
              </p:cNvSpPr>
              <p:nvPr/>
            </p:nvSpPr>
            <p:spPr>
              <a:xfrm>
                <a:off x="3390092" y="-2865"/>
                <a:ext cx="1872208" cy="216024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spcBef>
                    <a:spcPct val="0"/>
                  </a:spcBef>
                  <a:buNone/>
                  <a:defRPr sz="2800" kern="1200" cap="all" baseline="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ru-RU" sz="1350" b="1" i="1" dirty="0" smtClean="0">
                    <a:solidFill>
                      <a:srgbClr val="00B050"/>
                    </a:solidFill>
                  </a:rPr>
                  <a:t>Что такое бюджет?</a:t>
                </a:r>
                <a:endParaRPr lang="ru-RU" sz="1350" b="1" i="1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42" name="Надпись 2"/>
            <p:cNvSpPr txBox="1">
              <a:spLocks noChangeArrowheads="1"/>
            </p:cNvSpPr>
            <p:nvPr/>
          </p:nvSpPr>
          <p:spPr bwMode="auto">
            <a:xfrm>
              <a:off x="34685" y="235487"/>
              <a:ext cx="1602700" cy="143802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r>
                <a:rPr lang="ru-RU" sz="950" dirty="0" smtClean="0">
                  <a:ln>
                    <a:noFill/>
                  </a:ln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Calibri"/>
                </a:rPr>
                <a:t>Доходы</a:t>
              </a: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r>
                <a:rPr lang="ru-RU" sz="950" dirty="0" smtClean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Calibri"/>
                </a:rPr>
                <a:t>Источники</a:t>
              </a: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r>
                <a:rPr lang="ru-RU" sz="950" dirty="0" smtClean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Calibri"/>
                </a:rPr>
                <a:t>финансирования дефицита бюджета (ИФДБ)</a:t>
              </a: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r>
                <a:rPr lang="ru-RU" sz="950" dirty="0" smtClean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Calibri"/>
                </a:rPr>
                <a:t>Расходы</a:t>
              </a: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80000"/>
                </a:lnSpc>
                <a:spcAft>
                  <a:spcPts val="0"/>
                </a:spcAft>
              </a:pPr>
              <a:r>
                <a:rPr lang="ru-RU" sz="950" dirty="0" smtClean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Calibri"/>
                </a:rPr>
                <a:t>Затраты на обслуживание ИФДБ</a:t>
              </a:r>
              <a:endParaRPr lang="ru-RU" sz="950" dirty="0" smtClean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ru-RU" sz="1400" dirty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latin typeface="Century Gothic"/>
                  <a:ea typeface="Calibri"/>
                  <a:cs typeface="Times New Roman"/>
                </a:rPr>
                <a:t> 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1" name="Плюс 40"/>
            <p:cNvSpPr/>
            <p:nvPr/>
          </p:nvSpPr>
          <p:spPr>
            <a:xfrm>
              <a:off x="757180" y="1201960"/>
              <a:ext cx="157710" cy="144016"/>
            </a:xfrm>
            <a:prstGeom prst="mathPlus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люс 43"/>
            <p:cNvSpPr/>
            <p:nvPr/>
          </p:nvSpPr>
          <p:spPr>
            <a:xfrm>
              <a:off x="757180" y="373855"/>
              <a:ext cx="157710" cy="144016"/>
            </a:xfrm>
            <a:prstGeom prst="mathPlus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Равно 42"/>
            <p:cNvSpPr/>
            <p:nvPr/>
          </p:nvSpPr>
          <p:spPr>
            <a:xfrm>
              <a:off x="774105" y="967132"/>
              <a:ext cx="123860" cy="135561"/>
            </a:xfrm>
            <a:prstGeom prst="mathEqual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9" name="Диаграмма 38"/>
          <p:cNvGraphicFramePr/>
          <p:nvPr>
            <p:extLst>
              <p:ext uri="{D42A27DB-BD31-4B8C-83A1-F6EECF244321}">
                <p14:modId xmlns:p14="http://schemas.microsoft.com/office/powerpoint/2010/main" val="1957747358"/>
              </p:ext>
            </p:extLst>
          </p:nvPr>
        </p:nvGraphicFramePr>
        <p:xfrm>
          <a:off x="6728909" y="2140109"/>
          <a:ext cx="2371052" cy="3003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6270" y="2076591"/>
            <a:ext cx="4572638" cy="306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0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579</TotalTime>
  <Words>84</Words>
  <Application>Microsoft Office PowerPoint</Application>
  <PresentationFormat>Экран (16:9)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Franklin Gothic Book</vt:lpstr>
      <vt:lpstr>Franklin Gothic Medium</vt:lpstr>
      <vt:lpstr>Times New Roman</vt:lpstr>
      <vt:lpstr>Tunga</vt:lpstr>
      <vt:lpstr>Wingdings</vt:lpstr>
      <vt:lpstr>Углы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«лучшая информационная панель (дашборд) по бюджету для граждан»</dc:title>
  <dc:creator>Admin</dc:creator>
  <cp:lastModifiedBy>EVTUSHENKO</cp:lastModifiedBy>
  <cp:revision>45</cp:revision>
  <dcterms:created xsi:type="dcterms:W3CDTF">2021-04-26T12:30:58Z</dcterms:created>
  <dcterms:modified xsi:type="dcterms:W3CDTF">2022-06-28T08:53:15Z</dcterms:modified>
</cp:coreProperties>
</file>