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4194" r:id="rId1"/>
  </p:sldMasterIdLst>
  <p:notesMasterIdLst>
    <p:notesMasterId r:id="rId28"/>
  </p:notesMasterIdLst>
  <p:sldIdLst>
    <p:sldId id="256" r:id="rId2"/>
    <p:sldId id="339" r:id="rId3"/>
    <p:sldId id="340" r:id="rId4"/>
    <p:sldId id="341" r:id="rId5"/>
    <p:sldId id="342" r:id="rId6"/>
    <p:sldId id="343" r:id="rId7"/>
    <p:sldId id="301" r:id="rId8"/>
    <p:sldId id="296" r:id="rId9"/>
    <p:sldId id="297" r:id="rId10"/>
    <p:sldId id="295" r:id="rId11"/>
    <p:sldId id="298" r:id="rId12"/>
    <p:sldId id="331" r:id="rId13"/>
    <p:sldId id="338" r:id="rId14"/>
    <p:sldId id="337" r:id="rId15"/>
    <p:sldId id="314" r:id="rId16"/>
    <p:sldId id="322" r:id="rId17"/>
    <p:sldId id="326" r:id="rId18"/>
    <p:sldId id="323" r:id="rId19"/>
    <p:sldId id="328" r:id="rId20"/>
    <p:sldId id="325" r:id="rId21"/>
    <p:sldId id="324" r:id="rId22"/>
    <p:sldId id="320" r:id="rId23"/>
    <p:sldId id="321" r:id="rId24"/>
    <p:sldId id="330" r:id="rId25"/>
    <p:sldId id="332" r:id="rId26"/>
    <p:sldId id="290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66FFFF"/>
    <a:srgbClr val="FF9900"/>
    <a:srgbClr val="FFFF00"/>
    <a:srgbClr val="CD7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2267" autoAdjust="0"/>
  </p:normalViewPr>
  <p:slideViewPr>
    <p:cSldViewPr>
      <p:cViewPr varScale="1">
        <p:scale>
          <a:sx n="81" d="100"/>
          <a:sy n="81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(МЛН .РУБ.)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83803471197437"/>
          <c:y val="0.10435720799947873"/>
          <c:w val="0.52570977855951251"/>
          <c:h val="0.776971573513127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039509867635177E-3"/>
                  <c:y val="-4.13653833626474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390-4E28-82C6-F61CE2A80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2020 год (факт)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23-4D14-9ACF-973289C755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458964736464921E-2"/>
                  <c:y val="-8.79014396456256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337154278826439E-2"/>
                      <c:h val="6.237134388639176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390-4E28-82C6-F61CE2A80A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2020 год (факт)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23-4D14-9ACF-973289C75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64800"/>
        <c:axId val="21566592"/>
        <c:axId val="0"/>
      </c:bar3DChart>
      <c:catAx>
        <c:axId val="2156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66592"/>
        <c:crosses val="autoZero"/>
        <c:auto val="1"/>
        <c:lblAlgn val="ctr"/>
        <c:lblOffset val="100"/>
        <c:noMultiLvlLbl val="0"/>
      </c:catAx>
      <c:valAx>
        <c:axId val="2156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6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32161814862355"/>
          <c:y val="0.16239882580939388"/>
          <c:w val="0.21867838185137786"/>
          <c:h val="0.5569698228128460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Муниципальные услуги оказываемые  учреждениями культуры </a:t>
            </a:r>
          </a:p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за 2020 год (тыс. человек)</a:t>
            </a:r>
            <a:endParaRPr lang="ru-RU" dirty="0"/>
          </a:p>
        </c:rich>
      </c:tx>
      <c:layout>
        <c:manualLayout>
          <c:xMode val="edge"/>
          <c:yMode val="edge"/>
          <c:x val="0.1387985564304462"/>
          <c:y val="3.3227192366780761E-2"/>
        </c:manualLayout>
      </c:layout>
      <c:overlay val="0"/>
      <c:spPr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c:spPr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7777777777778"/>
          <c:y val="0.24015428580199455"/>
          <c:w val="0.4898701881014873"/>
          <c:h val="0.603820760838169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колличество муниципальных услуг оказываемых  учреждениями культуры(человек)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EE-432C-AC3A-A97450FDF7B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EE-432C-AC3A-A97450FDF7B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EE-432C-AC3A-A97450FDF7BA}"/>
              </c:ext>
            </c:extLst>
          </c:dPt>
          <c:dLbls>
            <c:dLbl>
              <c:idx val="0"/>
              <c:layout>
                <c:manualLayout>
                  <c:x val="9.1572615923009634E-3"/>
                  <c:y val="-4.68276665127110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E-432C-AC3A-A97450FDF7BA}"/>
                </c:ext>
              </c:extLst>
            </c:dLbl>
            <c:dLbl>
              <c:idx val="1"/>
              <c:layout>
                <c:manualLayout>
                  <c:x val="6.9444444444444458E-3"/>
                  <c:y val="-1.3290876946712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E-432C-AC3A-A97450FDF7BA}"/>
                </c:ext>
              </c:extLst>
            </c:dLbl>
            <c:dLbl>
              <c:idx val="2"/>
              <c:layout>
                <c:manualLayout>
                  <c:x val="3.1803587051618558E-2"/>
                  <c:y val="-6.0749249641041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EE-432C-AC3A-A97450FDF7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Публичный показ музейных предметов, музейных коллекций</c:v>
                </c:pt>
                <c:pt idx="1">
                  <c:v>Библиотечное, библиографическое и информационное обслуживание пользователей библиотеки</c:v>
                </c:pt>
                <c:pt idx="2">
                  <c:v>Показ спектаклей (театральных постановок)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6.3</c:v>
                </c:pt>
                <c:pt idx="1">
                  <c:v>82.5</c:v>
                </c:pt>
                <c:pt idx="2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CEE-432C-AC3A-A97450FD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9310976"/>
        <c:axId val="29312512"/>
        <c:axId val="0"/>
      </c:bar3DChart>
      <c:catAx>
        <c:axId val="2931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312512"/>
        <c:crosses val="autoZero"/>
        <c:auto val="1"/>
        <c:lblAlgn val="ctr"/>
        <c:lblOffset val="100"/>
        <c:noMultiLvlLbl val="0"/>
      </c:catAx>
      <c:valAx>
        <c:axId val="2931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10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55555555555556"/>
          <c:y val="0.30930277664210348"/>
          <c:w val="0.33750000000000002"/>
          <c:h val="0.3771746804956904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80637400442102E-2"/>
                  <c:y val="0.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3-43CF-BC99-F17E5A053DD0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98-46D1-A73B-0E99E41696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092323075213991E-2"/>
                  <c:y val="0.19375000000000001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3-43CF-BC99-F17E5A053DD0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98-46D1-A73B-0E99E416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611904"/>
        <c:axId val="29613440"/>
        <c:axId val="0"/>
      </c:bar3DChart>
      <c:catAx>
        <c:axId val="2961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613440"/>
        <c:crosses val="autoZero"/>
        <c:auto val="1"/>
        <c:lblAlgn val="ctr"/>
        <c:lblOffset val="100"/>
        <c:noMultiLvlLbl val="0"/>
      </c:catAx>
      <c:valAx>
        <c:axId val="296134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1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89484310172437"/>
          <c:y val="5.51136811023622E-2"/>
          <c:w val="0.1012443780193005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338966853728065E-3"/>
                  <c:y val="0.17917460444600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12-4656-A4CC-4F1DD4025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AE-4961-ABE3-B4DE8AF3B4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338966853728062E-2"/>
                  <c:y val="0.1242662579222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2-4656-A4CC-4F1DD4025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AE-4961-ABE3-B4DE8AF3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70720"/>
        <c:axId val="29472256"/>
        <c:axId val="0"/>
      </c:bar3DChart>
      <c:catAx>
        <c:axId val="2947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472256"/>
        <c:crosses val="autoZero"/>
        <c:auto val="1"/>
        <c:lblAlgn val="ctr"/>
        <c:lblOffset val="100"/>
        <c:noMultiLvlLbl val="0"/>
      </c:catAx>
      <c:valAx>
        <c:axId val="2947225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7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36960120962157"/>
          <c:y val="5.0621490576153082E-2"/>
          <c:w val="9.5482502847470424E-2"/>
          <c:h val="0.1554422750123110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9679301169926662E-3"/>
                  <c:y val="0.1656249999999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7-4222-A01B-CA35AC8F8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D-47BC-BDCF-A0CEF92A7D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644120521448653E-2"/>
                  <c:y val="0.2437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7-4222-A01B-CA35AC8F8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ED-47BC-BDCF-A0CEF92A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772608"/>
        <c:axId val="28778496"/>
        <c:axId val="0"/>
      </c:bar3DChart>
      <c:catAx>
        <c:axId val="2877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8778496"/>
        <c:crosses val="autoZero"/>
        <c:auto val="1"/>
        <c:lblAlgn val="ctr"/>
        <c:lblOffset val="100"/>
        <c:noMultiLvlLbl val="0"/>
      </c:catAx>
      <c:valAx>
        <c:axId val="287784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77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69341071331072"/>
          <c:y val="4.820078740157481E-2"/>
          <c:w val="9.9528371612193911E-2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92191601049867E-2"/>
          <c:y val="6.4226624015748232E-2"/>
          <c:w val="0.53607447506561678"/>
          <c:h val="0.7635442913385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271006619933016E-2"/>
                  <c:y val="0.125000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7F-487F-B3C0-A80073B76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F-4D6D-B81E-69C5126B0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5625000000000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7F-487F-B3C0-A80073B76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FF-4D6D-B81E-69C5126B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836224"/>
        <c:axId val="28837760"/>
        <c:axId val="0"/>
      </c:bar3DChart>
      <c:catAx>
        <c:axId val="2883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8837760"/>
        <c:crosses val="autoZero"/>
        <c:auto val="1"/>
        <c:lblAlgn val="ctr"/>
        <c:lblOffset val="100"/>
        <c:noMultiLvlLbl val="0"/>
      </c:catAx>
      <c:valAx>
        <c:axId val="28837760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836224"/>
        <c:crosses val="autoZero"/>
        <c:crossBetween val="between"/>
        <c:majorUnit val="20"/>
        <c:minorUnit val="2"/>
      </c:valAx>
    </c:plotArea>
    <c:legend>
      <c:legendPos val="r"/>
      <c:layout>
        <c:manualLayout>
          <c:xMode val="edge"/>
          <c:yMode val="edge"/>
          <c:x val="0.62364650916036202"/>
          <c:y val="0.10724434055118105"/>
          <c:w val="0.1077463242802693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92191601049867E-2"/>
          <c:y val="6.4226624015748232E-2"/>
          <c:w val="0.53607447506561678"/>
          <c:h val="0.7635442913385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836981731626645E-2"/>
                  <c:y val="0.20912736242409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факт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F-4D6D-B81E-69C5126B0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180671079955352E-2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факт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FF-4D6D-B81E-69C5126B03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4722684319821564E-3"/>
                  <c:y val="0.1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факт (млн.рублей)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FF-4D6D-B81E-69C5126B03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обсти жилищно-коммунального хозяйства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26469755968755E-2"/>
                  <c:y val="9.062500000000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факт (млн.рублей)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9F-4E48-AF39-D4EE1C211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657344"/>
        <c:axId val="29675520"/>
        <c:axId val="0"/>
      </c:bar3DChart>
      <c:catAx>
        <c:axId val="2965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675520"/>
        <c:crosses val="autoZero"/>
        <c:auto val="1"/>
        <c:lblAlgn val="ctr"/>
        <c:lblOffset val="100"/>
        <c:noMultiLvlLbl val="0"/>
      </c:catAx>
      <c:valAx>
        <c:axId val="2967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5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95238818423697"/>
          <c:y val="1.0693925357632913E-3"/>
          <c:w val="0.32781147759977297"/>
          <c:h val="0.9989306074642364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92191601049867E-2"/>
          <c:y val="6.4226624015748288E-2"/>
          <c:w val="0.53607447506561678"/>
          <c:h val="0.76354429133858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722684319821616E-3"/>
                  <c:y val="0.121875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F-4D6D-B81E-69C5126B0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180671079955362E-2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FF-4D6D-B81E-69C5126B03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4722684319821616E-3"/>
                  <c:y val="0.1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 (млн.рублей)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FF-4D6D-B81E-69C5126B03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обсти жилищно-коммунального хозяйства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26469755968764E-2"/>
                  <c:y val="9.06250000000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 (млн.рублей)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9F-4E48-AF39-D4EE1C211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41440"/>
        <c:axId val="29742976"/>
        <c:axId val="0"/>
      </c:bar3DChart>
      <c:catAx>
        <c:axId val="2974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742976"/>
        <c:crosses val="autoZero"/>
        <c:auto val="1"/>
        <c:lblAlgn val="ctr"/>
        <c:lblOffset val="100"/>
        <c:noMultiLvlLbl val="0"/>
      </c:catAx>
      <c:valAx>
        <c:axId val="2974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F-4FFE-A45F-E918BCE609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69773473445535E-2"/>
                  <c:y val="-1.906695051901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6-4407-9AE0-B5001CBFDF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F-4FFE-A45F-E918BCE609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612748008842007E-3"/>
                  <c:y val="-5.0050745112404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6-4407-9AE0-B5001CBFDF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6F-4FFE-A45F-E918BCE6094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021246681403217E-3"/>
                  <c:y val="-2.1450319333887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36-4407-9AE0-B5001CBFDF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6F-4FFE-A45F-E918BCE6094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30-493B-88C9-690723221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53248"/>
        <c:axId val="22054784"/>
        <c:axId val="0"/>
      </c:bar3DChart>
      <c:catAx>
        <c:axId val="2205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2054784"/>
        <c:crosses val="autoZero"/>
        <c:auto val="1"/>
        <c:lblAlgn val="ctr"/>
        <c:lblOffset val="100"/>
        <c:noMultiLvlLbl val="0"/>
      </c:catAx>
      <c:valAx>
        <c:axId val="220547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205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8469346318109"/>
          <c:y val="0.18798624477160242"/>
          <c:w val="0.32213171237678573"/>
          <c:h val="0.569480643291886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F5-4349-9D03-A03416B891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682301000372015E-3"/>
                  <c:y val="-5.475790109084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79-48FD-BFFD-1DB7071F2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F5-4349-9D03-A03416B891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F5-4349-9D03-A03416B891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земельных участков, реализации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F5-4349-9D03-A03416B8916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F5-4349-9D03-A03416B8916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F5-4349-9D03-A03416B89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49792"/>
        <c:axId val="26451328"/>
        <c:axId val="0"/>
      </c:bar3DChart>
      <c:catAx>
        <c:axId val="2644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6451328"/>
        <c:crosses val="autoZero"/>
        <c:auto val="1"/>
        <c:lblAlgn val="ctr"/>
        <c:lblOffset val="100"/>
        <c:noMultiLvlLbl val="0"/>
      </c:catAx>
      <c:valAx>
        <c:axId val="2645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4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07506895369119"/>
          <c:y val="0.29429120136822889"/>
          <c:w val="0.31385763900629432"/>
          <c:h val="0.5911388493654685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8.5827057863135978E-2"/>
          <c:y val="1.7697424791461545E-2"/>
          <c:w val="0.71672652313994101"/>
          <c:h val="0.924881824393940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69168160059509E-2"/>
                  <c:y val="-4.199268864306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15-4C3E-8DAC-07F990B970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50-4067-A51F-02A345B327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02814180066949E-2"/>
                  <c:y val="-2.7995125762040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15-4C3E-8DAC-07F990B970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50-4067-A51F-02A345B327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03752240089208E-2"/>
                  <c:y val="-2.519561318583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15-4C3E-8DAC-07F990B970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50-4067-A51F-02A345B3274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м/б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538336320119019E-2"/>
                  <c:y val="-2.5195613185836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15-4C3E-8DAC-07F990B970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FD-4589-BCD3-1C3E22598F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пост.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39274380141338E-2"/>
                  <c:y val="-5.039122637167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15-4C3E-8DAC-07F990B970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(факт)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15-4C3E-8DAC-07F990B97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194240"/>
        <c:axId val="23208320"/>
        <c:axId val="0"/>
      </c:bar3DChart>
      <c:catAx>
        <c:axId val="2319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/>
            </a:pPr>
            <a:endParaRPr lang="ru-RU"/>
          </a:p>
        </c:txPr>
        <c:crossAx val="23208320"/>
        <c:crosses val="autoZero"/>
        <c:auto val="1"/>
        <c:lblAlgn val="ctr"/>
        <c:lblOffset val="100"/>
        <c:noMultiLvlLbl val="0"/>
      </c:catAx>
      <c:valAx>
        <c:axId val="2320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23194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204907184225859"/>
          <c:y val="0.39550279245868625"/>
          <c:w val="0.20795092815774094"/>
          <c:h val="0.587510779225588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49212240306632632"/>
          <c:y val="1.32276969225641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21286126938277E-2"/>
          <c:y val="0.1598744236751472"/>
          <c:w val="0.59860027953243289"/>
          <c:h val="0.82689787940228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1"/>
          <c:dPt>
            <c:idx val="4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11-490B-BBBF-B6650FD9C218}"/>
              </c:ext>
            </c:extLst>
          </c:dPt>
          <c:dLbls>
            <c:dLbl>
              <c:idx val="3"/>
              <c:layout>
                <c:manualLayout>
                  <c:x val="-3.4643968130525178E-2"/>
                  <c:y val="3.61990689597887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8E-4C88-9938-AB3695E67E52}"/>
                </c:ext>
              </c:extLst>
            </c:dLbl>
            <c:dLbl>
              <c:idx val="6"/>
              <c:layout>
                <c:manualLayout>
                  <c:x val="-7.8736291205739276E-3"/>
                  <c:y val="-1.10230807688034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8E-4C88-9938-AB3695E67E52}"/>
                </c:ext>
              </c:extLst>
            </c:dLbl>
            <c:dLbl>
              <c:idx val="7"/>
              <c:layout>
                <c:manualLayout>
                  <c:x val="2.3620887361721712E-2"/>
                  <c:y val="-4.85015553827352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8E-4C88-9938-AB3695E67E52}"/>
                </c:ext>
              </c:extLst>
            </c:dLbl>
            <c:dLbl>
              <c:idx val="8"/>
              <c:layout>
                <c:manualLayout>
                  <c:x val="2.3620887361721712E-2"/>
                  <c:y val="-1.34751033444934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28-414C-9363-B615E21BB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Физическая культура</c:v>
                </c:pt>
                <c:pt idx="7">
                  <c:v>Обслуживание государственного и муниципального долга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6.1</c:v>
                </c:pt>
                <c:pt idx="1">
                  <c:v>0.5</c:v>
                </c:pt>
                <c:pt idx="2">
                  <c:v>19.3</c:v>
                </c:pt>
                <c:pt idx="3">
                  <c:v>9.9</c:v>
                </c:pt>
                <c:pt idx="4">
                  <c:v>48.2</c:v>
                </c:pt>
                <c:pt idx="5">
                  <c:v>7.7</c:v>
                </c:pt>
                <c:pt idx="6">
                  <c:v>3.8</c:v>
                </c:pt>
                <c:pt idx="7">
                  <c:v>0</c:v>
                </c:pt>
                <c:pt idx="8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8E-4C88-9938-AB3695E67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65078061762978978"/>
          <c:y val="0.17556311729735291"/>
          <c:w val="0.31169800577713586"/>
          <c:h val="0.80299266677719794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6">
            <a:tint val="70000"/>
            <a:satMod val="130000"/>
          </a:schemeClr>
        </a:gs>
        <a:gs pos="43000">
          <a:schemeClr val="accent6">
            <a:tint val="44000"/>
            <a:satMod val="165000"/>
          </a:schemeClr>
        </a:gs>
        <a:gs pos="93000">
          <a:schemeClr val="accent6">
            <a:tint val="15000"/>
            <a:satMod val="165000"/>
          </a:schemeClr>
        </a:gs>
        <a:gs pos="100000">
          <a:schemeClr val="accent6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6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6">
          <a:shade val="9000"/>
          <a:alpha val="48000"/>
          <a:satMod val="105000"/>
        </a:schemeClr>
      </a:outerShdw>
    </a:effectLst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</a:t>
            </a:r>
          </a:p>
          <a:p>
            <a:pPr>
              <a:defRPr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2020год (факт)</a:t>
            </a:r>
          </a:p>
        </c:rich>
      </c:tx>
      <c:layout>
        <c:manualLayout>
          <c:xMode val="edge"/>
          <c:yMode val="edge"/>
          <c:x val="0.13056944444444443"/>
          <c:y val="7.40740740740740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и не программные расходы на 2017 год</c:v>
                </c:pt>
              </c:strCache>
            </c:strRef>
          </c:tx>
          <c:dLbls>
            <c:dLbl>
              <c:idx val="0"/>
              <c:layout>
                <c:manualLayout>
                  <c:x val="4.5151356080489813E-2"/>
                  <c:y val="-1.915887101846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7-474D-A377-093910311B86}"/>
                </c:ext>
              </c:extLst>
            </c:dLbl>
            <c:dLbl>
              <c:idx val="1"/>
              <c:layout>
                <c:manualLayout>
                  <c:x val="6.755697725284357E-2"/>
                  <c:y val="-0.1723076087820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C7-474D-A377-093910311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4.3999999999999997E-2</c:v>
                </c:pt>
                <c:pt idx="1">
                  <c:v>0.95599999999999996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C7-474D-A377-093910311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6534339457568"/>
          <c:y val="0.32727631962671333"/>
          <c:w val="0.32701323272090987"/>
          <c:h val="0.40235335023989238"/>
        </c:manualLayout>
      </c:layout>
      <c:overlay val="0"/>
      <c:txPr>
        <a:bodyPr/>
        <a:lstStyle/>
        <a:p>
          <a:pPr>
            <a:defRPr sz="2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00B05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2206566420156242E-2"/>
                  <c:y val="0.17500000000000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77-4766-9050-63AF6A58E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569.29999999999995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78-4C61-ABB6-802B66B55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374021244016373E-2"/>
                  <c:y val="0.15000000000000022"/>
                </c:manualLayout>
              </c:layout>
              <c:spPr/>
              <c:txPr>
                <a:bodyPr/>
                <a:lstStyle/>
                <a:p>
                  <a:pPr>
                    <a:defRPr sz="25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7-4766-9050-63AF6A58E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78-4C61-ABB6-802B66B55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068288"/>
        <c:axId val="29086464"/>
        <c:axId val="0"/>
      </c:bar3DChart>
      <c:catAx>
        <c:axId val="2906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9086464"/>
        <c:crosses val="autoZero"/>
        <c:auto val="1"/>
        <c:lblAlgn val="ctr"/>
        <c:lblOffset val="100"/>
        <c:noMultiLvlLbl val="0"/>
      </c:catAx>
      <c:valAx>
        <c:axId val="2908646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06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9166666666667"/>
          <c:y val="7.0738681102362325E-2"/>
          <c:w val="0.10212476391512076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Муниципальные услуги оказываемые образовательными учреждениями за 2020 год (человек)</a:t>
            </a:r>
          </a:p>
        </c:rich>
      </c:tx>
      <c:layout>
        <c:manualLayout>
          <c:xMode val="edge"/>
          <c:yMode val="edge"/>
          <c:x val="0.13964238845144403"/>
          <c:y val="4.3753393471855889E-2"/>
        </c:manualLayout>
      </c:layout>
      <c:overlay val="0"/>
      <c:spPr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alpha val="48000"/>
              <a:satMod val="105000"/>
            </a:schemeClr>
          </a:outerShdw>
        </a:effectLst>
      </c:spPr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107611548556411E-2"/>
          <c:y val="0.19427815858159078"/>
          <c:w val="0.54184033245844421"/>
          <c:h val="0.683239758244679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Плановое колличество муниципальных услуг оказываемых образовательными учреждениями на 2017 год(человек)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2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4E-485F-823C-5EF96E811A91}"/>
              </c:ext>
            </c:extLst>
          </c:dPt>
          <c:dPt>
            <c:idx val="1"/>
            <c:invertIfNegative val="0"/>
            <c:bubble3D val="0"/>
            <c:explosion val="6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4E-485F-823C-5EF96E811A91}"/>
              </c:ext>
            </c:extLst>
          </c:dPt>
          <c:dPt>
            <c:idx val="2"/>
            <c:invertIfNegative val="0"/>
            <c:bubble3D val="0"/>
            <c:explosion val="19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4E-485F-823C-5EF96E811A91}"/>
              </c:ext>
            </c:extLst>
          </c:dPt>
          <c:dPt>
            <c:idx val="3"/>
            <c:invertIfNegative val="0"/>
            <c:bubble3D val="0"/>
            <c:explosion val="28"/>
            <c:spPr>
              <a:solidFill>
                <a:srgbClr val="4F227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4E-485F-823C-5EF96E811A91}"/>
              </c:ext>
            </c:extLst>
          </c:dPt>
          <c:dLbls>
            <c:dLbl>
              <c:idx val="0"/>
              <c:layout>
                <c:manualLayout>
                  <c:x val="1.3888888888888894E-3"/>
                  <c:y val="-2.843970575670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4E-485F-823C-5EF96E811A91}"/>
                </c:ext>
              </c:extLst>
            </c:dLbl>
            <c:dLbl>
              <c:idx val="1"/>
              <c:layout>
                <c:manualLayout>
                  <c:x val="0"/>
                  <c:y val="-2.187669673592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4E-485F-823C-5EF96E811A91}"/>
                </c:ext>
              </c:extLst>
            </c:dLbl>
            <c:dLbl>
              <c:idx val="2"/>
              <c:layout>
                <c:manualLayout>
                  <c:x val="6.9444444444444527E-3"/>
                  <c:y val="-5.6879411513412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84E-485F-823C-5EF96E811A91}"/>
                </c:ext>
              </c:extLst>
            </c:dLbl>
            <c:dLbl>
              <c:idx val="3"/>
              <c:layout>
                <c:manualLayout>
                  <c:x val="-2.7777777777777874E-3"/>
                  <c:y val="-5.90670811870055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84E-485F-823C-5EF96E811A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Дошкольное образование </c:v>
                </c:pt>
                <c:pt idx="1">
                  <c:v>Общедоступоное и бесплатное начальное общее, основное общее, среднее общее образование</c:v>
                </c:pt>
                <c:pt idx="2">
                  <c:v>Дополнительное образование в сфере УО</c:v>
                </c:pt>
                <c:pt idx="3">
                  <c:v>Дополнительное образование в сфере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2919</c:v>
                </c:pt>
                <c:pt idx="1">
                  <c:v>5907</c:v>
                </c:pt>
                <c:pt idx="2">
                  <c:v>4212</c:v>
                </c:pt>
                <c:pt idx="3">
                  <c:v>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84E-485F-823C-5EF96E811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9146496"/>
        <c:axId val="29230208"/>
        <c:axId val="23207424"/>
      </c:bar3DChart>
      <c:catAx>
        <c:axId val="2914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230208"/>
        <c:crosses val="autoZero"/>
        <c:auto val="1"/>
        <c:lblAlgn val="ctr"/>
        <c:lblOffset val="100"/>
        <c:noMultiLvlLbl val="0"/>
      </c:catAx>
      <c:valAx>
        <c:axId val="2923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146496"/>
        <c:crosses val="autoZero"/>
        <c:crossBetween val="between"/>
      </c:valAx>
      <c:serAx>
        <c:axId val="23207424"/>
        <c:scaling>
          <c:orientation val="minMax"/>
        </c:scaling>
        <c:delete val="1"/>
        <c:axPos val="b"/>
        <c:majorTickMark val="out"/>
        <c:minorTickMark val="none"/>
        <c:tickLblPos val="nextTo"/>
        <c:crossAx val="29230208"/>
        <c:crosses val="autoZero"/>
      </c:serAx>
    </c:plotArea>
    <c:legend>
      <c:legendPos val="tr"/>
      <c:layout>
        <c:manualLayout>
          <c:xMode val="edge"/>
          <c:yMode val="edge"/>
          <c:x val="0.65"/>
          <c:y val="0.33028351509939946"/>
          <c:w val="0.32651399825021871"/>
          <c:h val="0.4332516143968646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782599747569039E-3"/>
                  <c:y val="0.23750000000000004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8E-44A1-ABF9-2A7791011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2F-42A6-9EDC-08590ED4F3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5.782599747569039E-3"/>
                  <c:y val="0.1062500000000000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8E-44A1-ABF9-2A7791011A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2020 год (млн.рублей)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2F-42A6-9EDC-08590ED4F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379968"/>
        <c:axId val="29389952"/>
        <c:axId val="0"/>
      </c:bar3DChart>
      <c:catAx>
        <c:axId val="2937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89952"/>
        <c:crosses val="autoZero"/>
        <c:auto val="1"/>
        <c:lblAlgn val="ctr"/>
        <c:lblOffset val="100"/>
        <c:noMultiLvlLbl val="0"/>
      </c:catAx>
      <c:valAx>
        <c:axId val="293899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37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34231897730853"/>
          <c:y val="0.32831446850393775"/>
          <c:w val="0.1053943687495560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0T14:04:52.240" idx="1">
    <p:pos x="5511" y="618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1939" y="5085829"/>
            <a:ext cx="6015157" cy="4817964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63059" cy="535009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&lt;заголовок&gt;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55976" y="0"/>
            <a:ext cx="3263059" cy="535009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 sz="1400"/>
              <a:t>&lt;дата/время&gt;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72018"/>
            <a:ext cx="3263059" cy="535009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55976" y="10172018"/>
            <a:ext cx="3263059" cy="535009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8A517613-BEFD-4BD2-AA30-8BAC91DEF1E0}" type="slidenum">
              <a:rPr lang="ru-RU" sz="1400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63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7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1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5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0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2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3997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4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7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5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7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7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7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-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290317"/>
            <a:ext cx="8766720" cy="1919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2" name="CustomShape 1"/>
          <p:cNvSpPr/>
          <p:nvPr/>
        </p:nvSpPr>
        <p:spPr>
          <a:xfrm>
            <a:off x="175882" y="2290317"/>
            <a:ext cx="8708040" cy="157234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600" b="1" spc="-150" dirty="0" smtClean="0">
                <a:latin typeface="Times New Roman"/>
                <a:ea typeface="DejaVu Sans"/>
              </a:rPr>
              <a:t>Лучшее </a:t>
            </a:r>
            <a:r>
              <a:rPr lang="en-US" sz="4600" b="1" spc="-150" dirty="0" smtClean="0">
                <a:latin typeface="Times New Roman"/>
                <a:ea typeface="DejaVu Sans"/>
              </a:rPr>
              <a:t>event-</a:t>
            </a:r>
            <a:r>
              <a:rPr lang="ru-RU" sz="4600" b="1" spc="-150" dirty="0" smtClean="0">
                <a:latin typeface="Times New Roman"/>
                <a:ea typeface="DejaVu Sans"/>
              </a:rPr>
              <a:t>мероприятие по проекту «Бюджет для граждан»</a:t>
            </a:r>
            <a:endParaRPr lang="ru-RU" sz="4600" b="1" spc="-150" dirty="0">
              <a:latin typeface="Times New Roman"/>
              <a:ea typeface="DejaVu Sans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547664" y="3250209"/>
            <a:ext cx="6624736" cy="255505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sz="2000" dirty="0"/>
          </a:p>
        </p:txBody>
      </p:sp>
      <p:pic>
        <p:nvPicPr>
          <p:cNvPr id="1026" name="Picture 2" descr="C:\Users\User\Desktop\бугурусл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785926"/>
          </a:xfrm>
          <a:prstGeom prst="rect">
            <a:avLst/>
          </a:prstGeom>
          <a:noFill/>
        </p:spPr>
      </p:pic>
      <p:pic>
        <p:nvPicPr>
          <p:cNvPr id="3" name="Picture 4" descr="C:\Users\User\Desktop\5573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000636"/>
            <a:ext cx="3286116" cy="1857364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636"/>
            <a:ext cx="316230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C:\Users\User\Desktop\97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5000636"/>
            <a:ext cx="271464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87408544"/>
              </p:ext>
            </p:extLst>
          </p:nvPr>
        </p:nvGraphicFramePr>
        <p:xfrm>
          <a:off x="431540" y="90872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71800" y="188640"/>
            <a:ext cx="366311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/>
              <a:t> Безвозмездные поступления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4248" y="1124744"/>
            <a:ext cx="1440160" cy="216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872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16445541"/>
              </p:ext>
            </p:extLst>
          </p:nvPr>
        </p:nvGraphicFramePr>
        <p:xfrm>
          <a:off x="642910" y="142852"/>
          <a:ext cx="8064896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55776" y="528859"/>
            <a:ext cx="4536504" cy="595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Расходы бюджета  за 2020 год</a:t>
            </a:r>
          </a:p>
          <a:p>
            <a:pPr algn="ctr"/>
            <a:r>
              <a:rPr lang="ru-RU" sz="2000" b="1" dirty="0"/>
              <a:t> (</a:t>
            </a:r>
            <a:r>
              <a:rPr lang="ru-RU" sz="2000" b="1" dirty="0" err="1"/>
              <a:t>факт,%</a:t>
            </a:r>
            <a:r>
              <a:rPr lang="ru-RU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07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7A7581C-C9A8-4935-B847-21BAC7F2A7B3}"/>
              </a:ext>
            </a:extLst>
          </p:cNvPr>
          <p:cNvSpPr/>
          <p:nvPr/>
        </p:nvSpPr>
        <p:spPr>
          <a:xfrm>
            <a:off x="357158" y="214290"/>
            <a:ext cx="849694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параметры первоочередных расходов бюджета муниципального образования «город Бугуруслан» на 2020 год (минимальный бюджет)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04302"/>
              </p:ext>
            </p:extLst>
          </p:nvPr>
        </p:nvGraphicFramePr>
        <p:xfrm>
          <a:off x="500034" y="1785926"/>
          <a:ext cx="8358246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6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7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113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(факт)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075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оплату труда с начислениями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635,3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0380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Расходы на оплату коммунальных услуг учреждений, включая автономные и бюджетные учреждения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39,3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134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674,6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072330" y="1285860"/>
            <a:ext cx="1785950" cy="28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6264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13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795"/>
            <a:ext cx="7920880" cy="567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НАЦИОНАЛЬНЫЕ ПРОЕКТЫ за 2020 год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71516"/>
              </p:ext>
            </p:extLst>
          </p:nvPr>
        </p:nvGraphicFramePr>
        <p:xfrm>
          <a:off x="395536" y="886764"/>
          <a:ext cx="8424936" cy="571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168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kumimoji="0" lang="ru-RU" sz="19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мероприятий проекта</a:t>
                      </a:r>
                      <a:endParaRPr kumimoji="0" lang="ru-RU" sz="19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kumimoji="0" lang="ru-RU" sz="19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(млн. руб.)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9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«Обеспечение устойчивого сокращения непригодного для проживания жилищного фонда»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2 аварийных многоквартирных домов </a:t>
                      </a:r>
                      <a:r>
                        <a:rPr lang="ru-RU" sz="1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г.Бугуруслана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8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5 дворовых территорий </a:t>
                      </a:r>
                      <a:r>
                        <a:rPr lang="ru-RU" sz="1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г.Бугуруслана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337">
                <a:tc gridSpan="2">
                  <a:txBody>
                    <a:bodyPr/>
                    <a:lstStyle/>
                    <a:p>
                      <a:pPr indent="184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18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63A33-8271-4DD0-9C48-789913D7C11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795"/>
            <a:ext cx="7920880" cy="567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Средняя заработная плата  за 2019-2020 годы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06926"/>
              </p:ext>
            </p:extLst>
          </p:nvPr>
        </p:nvGraphicFramePr>
        <p:xfrm>
          <a:off x="107504" y="803679"/>
          <a:ext cx="8928991" cy="573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5154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2020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7053">
                <a:tc vMerge="1">
                  <a:txBody>
                    <a:bodyPr/>
                    <a:lstStyle/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Среднемесячная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зарплата (руб.)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Зарплата по соглашениям с Министерством образования и Министерством культуры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Среднемесячная зарплата  (руб.)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Зарплата по соглашениям с Министерством образования и Министерством культуры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5122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Педагогические работники общеобразовательных учреждений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29 732,0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29 542,0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32 001,0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31 462,0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81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Педагогические работники дошкольных учреждений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26 498,0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26 135,0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27842,0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27834,0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Педагогические работники дополнительного образования,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 том числе: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образовании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культуре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30 535,5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30 572,0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30 471,6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30 320,0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30 320,0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30 535,5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32300,3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32300,0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32300,0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32300,0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163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Работники культуры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30 301,6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29 850,0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31800,8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31800,0</a:t>
                      </a:r>
                    </a:p>
                  </a:txBody>
                  <a:tcPr marL="24088" marR="2408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3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59152874"/>
              </p:ext>
            </p:extLst>
          </p:nvPr>
        </p:nvGraphicFramePr>
        <p:xfrm>
          <a:off x="0" y="-3417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0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7" descr="C:\Users\-\Desktop\Бюджет для граждан\depositphotos_3585010-Child-sitting-on-pile-of-books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61" y="-1939"/>
            <a:ext cx="3096344" cy="17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63045" y="1751405"/>
            <a:ext cx="5217910" cy="7414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Образование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88706298"/>
              </p:ext>
            </p:extLst>
          </p:nvPr>
        </p:nvGraphicFramePr>
        <p:xfrm>
          <a:off x="467544" y="2646571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0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3085013"/>
              </p:ext>
            </p:extLst>
          </p:nvPr>
        </p:nvGraphicFramePr>
        <p:xfrm>
          <a:off x="0" y="216024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9" name="Picture 5" descr="C:\Users\-\Desktop\Бюджет для граждан\Спо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8285"/>
            <a:ext cx="28438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-\Desktop\Бюджет для граждан\Образо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5318204"/>
            <a:ext cx="2915816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-\Desktop\Бюджет для граждан\Xwrg81sPuT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18204"/>
            <a:ext cx="3384376" cy="15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1" name="Picture 3" descr="C:\Users\-\Desktop\Бюджет для граждан\Драмтеа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39604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13310" y="1988840"/>
            <a:ext cx="5760640" cy="516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i="1" dirty="0">
                <a:solidFill>
                  <a:schemeClr val="tx1"/>
                </a:solidFill>
              </a:rPr>
              <a:t>Культура</a:t>
            </a:r>
            <a:endParaRPr lang="ru-RU" sz="25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13464380"/>
              </p:ext>
            </p:extLst>
          </p:nvPr>
        </p:nvGraphicFramePr>
        <p:xfrm>
          <a:off x="107504" y="2528392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98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32232356"/>
              </p:ext>
            </p:extLst>
          </p:nvPr>
        </p:nvGraphicFramePr>
        <p:xfrm>
          <a:off x="0" y="0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 descr="C:\Users\-\Desktop\Бюджет для граждан\img0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" y="4881843"/>
            <a:ext cx="3289937" cy="21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-\Desktop\Бюджет для граждан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3266"/>
            <a:ext cx="285750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-\Desktop\Бюджет для граждан\ff02495a467dfb854c3a7fd03f1d5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003266"/>
            <a:ext cx="3211003" cy="18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0"/>
            <a:ext cx="8542784" cy="1034256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28 апреля 2021 года были проведены публичные слушания об исполнении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муниципального</a:t>
            </a:r>
            <a:b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образования «город Бугуруслан» за 2020 год с участием жителей города</a:t>
            </a:r>
            <a:b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\\User11\общая папка\конкурс бюджет для граждан\DSC_012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48464" cy="57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1778384"/>
            <a:ext cx="5688631" cy="7155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2000" b="1" i="1" dirty="0">
                <a:solidFill>
                  <a:schemeClr val="tx1"/>
                </a:solidFill>
              </a:rPr>
              <a:t>Физическая культура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5" name="Picture 10" descr="C:\Users\-\Desktop\Бюджет для граждан\31426389-Gold-cup-with-a-football-ball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8384"/>
            <a:ext cx="715584" cy="7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-\Desktop\Спо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4072"/>
            <a:ext cx="3672408" cy="17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05855613"/>
              </p:ext>
            </p:extLst>
          </p:nvPr>
        </p:nvGraphicFramePr>
        <p:xfrm>
          <a:off x="503547" y="2708920"/>
          <a:ext cx="83529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57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9" descr="C:\Users\-\Desktop\Бюджет для граждан\tar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393719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07704" y="1620110"/>
            <a:ext cx="5328592" cy="501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i="1" dirty="0">
                <a:solidFill>
                  <a:schemeClr val="tx1"/>
                </a:solidFill>
              </a:rPr>
              <a:t>Социальная политика</a:t>
            </a:r>
            <a:endParaRPr lang="ru-RU" sz="19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63067955"/>
              </p:ext>
            </p:extLst>
          </p:nvPr>
        </p:nvGraphicFramePr>
        <p:xfrm>
          <a:off x="143508" y="2130748"/>
          <a:ext cx="8856984" cy="439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4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5" descr="C:\Users\-\Desktop\Бюджет для граждан\1201d66e6a13a3947323cc28c454ab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96044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1423651"/>
            <a:ext cx="5472608" cy="9252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Дорожное хозяйство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92182242"/>
              </p:ext>
            </p:extLst>
          </p:nvPr>
        </p:nvGraphicFramePr>
        <p:xfrm>
          <a:off x="251520" y="2379424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53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6" descr="C:\Users\-\Desktop\Бюджет для граждан\6-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19" y="0"/>
            <a:ext cx="424847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7" y="1844824"/>
            <a:ext cx="5544616" cy="707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Жилищно-коммунальное хозяйство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9927580"/>
              </p:ext>
            </p:extLst>
          </p:nvPr>
        </p:nvGraphicFramePr>
        <p:xfrm>
          <a:off x="683568" y="2636912"/>
          <a:ext cx="78488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74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404664"/>
            <a:ext cx="554461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Жилищно-коммунальное хозяйство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06553323"/>
              </p:ext>
            </p:extLst>
          </p:nvPr>
        </p:nvGraphicFramePr>
        <p:xfrm>
          <a:off x="549896" y="2126251"/>
          <a:ext cx="8136904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3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2089586"/>
              </p:ext>
            </p:extLst>
          </p:nvPr>
        </p:nvGraphicFramePr>
        <p:xfrm>
          <a:off x="549896" y="2126251"/>
          <a:ext cx="8136904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28" y="1772816"/>
            <a:ext cx="6143668" cy="8026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Выполнение норматива расходов на оплату  труда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99277"/>
              </p:ext>
            </p:extLst>
          </p:nvPr>
        </p:nvGraphicFramePr>
        <p:xfrm>
          <a:off x="457200" y="2696739"/>
          <a:ext cx="7929618" cy="402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4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4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54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Наименование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2020 г.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(тыс.рублей)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9373">
                <a:tc>
                  <a:txBody>
                    <a:bodyPr/>
                    <a:lstStyle/>
                    <a:p>
                      <a:r>
                        <a:rPr lang="ru-RU" sz="2000" dirty="0"/>
                        <a:t>Установленный Правительством Оренбургской области норматив расходов на оплату труда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51 326,7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1075">
                <a:tc>
                  <a:txBody>
                    <a:bodyPr/>
                    <a:lstStyle/>
                    <a:p>
                      <a:r>
                        <a:rPr lang="ru-RU" sz="2000" dirty="0"/>
                        <a:t>Фактически произведены расходы на оплату труда органов местного самоуправления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43 539,1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579">
                <a:tc>
                  <a:txBody>
                    <a:bodyPr/>
                    <a:lstStyle/>
                    <a:p>
                      <a:r>
                        <a:rPr lang="ru-RU" sz="2000" dirty="0"/>
                        <a:t>Отклонение (-дефицит, +профицит)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-7 787,6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42" name="Picture 2" descr="http://ascinfo.in/assets/img/team/tea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0"/>
            <a:ext cx="4176464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73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5096" y="6410143"/>
            <a:ext cx="508904" cy="449984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146" name="Picture 2" descr="https://sun9-45.userapi.com/impg/TeeD5QzLxb1ZQxaBQTi7u_-HtomPndqbhm3gLQ/Sq_2ZQ5PTsI.jpg?size=810x1080&amp;quality=96&amp;sign=e1f1edc218822cd4672a3efa2a9b155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50344"/>
            <a:ext cx="4006158" cy="53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5.userapi.com/impg/waGydbszaM5D8iQFF7FWk8eCmPKXjCUsiTUGJg/OS0KB0Nv0yU.jpg?size=810x1080&amp;quality=96&amp;sign=d92c47a36f5d9e0c2afc1a569cdc808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84" y="1376204"/>
            <a:ext cx="4036080" cy="53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979" y="180360"/>
            <a:ext cx="807215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газете «</a:t>
            </a:r>
            <a:r>
              <a:rPr lang="ru-RU" b="1" dirty="0" err="1">
                <a:solidFill>
                  <a:schemeClr val="tx1"/>
                </a:solidFill>
              </a:rPr>
              <a:t>Бугурусланские</a:t>
            </a:r>
            <a:r>
              <a:rPr lang="ru-RU" b="1" dirty="0">
                <a:solidFill>
                  <a:schemeClr val="tx1"/>
                </a:solidFill>
              </a:rPr>
              <a:t> ведомости» был опубликован аналитический материал к проекту «Об исполнении бюджета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02" y="188640"/>
            <a:ext cx="8582419" cy="106665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Проведение мероприятия регламентировано </a:t>
            </a:r>
            <a:r>
              <a:rPr lang="ru-RU" sz="1600" b="1" dirty="0" smtClean="0">
                <a:latin typeface="Times New Roman"/>
                <a:ea typeface="Times New Roman"/>
              </a:rPr>
              <a:t>решением Совета депутатов</a:t>
            </a:r>
            <a:br>
              <a:rPr lang="ru-RU" sz="1600" b="1" dirty="0" smtClean="0">
                <a:latin typeface="Times New Roman"/>
                <a:ea typeface="Times New Roman"/>
              </a:rPr>
            </a:b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муниципального образования «город Бугуруслан»</a:t>
            </a:r>
            <a:br>
              <a:rPr lang="ru-RU" sz="1600" b="1" dirty="0">
                <a:latin typeface="Times New Roman"/>
                <a:ea typeface="Times New Roman"/>
              </a:rPr>
            </a:br>
            <a:endParaRPr lang="ru-RU" sz="1600" b="1" dirty="0"/>
          </a:p>
        </p:txBody>
      </p:sp>
      <p:pic>
        <p:nvPicPr>
          <p:cNvPr id="2050" name="Picture 2" descr="\\User11\общая папка\конкурс бюджет для граждан\DSC_0116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29918" cy="57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86" y="0"/>
            <a:ext cx="8748464" cy="106665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На публичные слушания были приглашены работники учреждений и организаций города Бугуруслан</a:t>
            </a:r>
            <a:r>
              <a:rPr lang="ru-RU" sz="1400" b="1" dirty="0" smtClean="0">
                <a:latin typeface="Times New Roman"/>
                <a:ea typeface="Times New Roman"/>
              </a:rPr>
              <a:t>,</a:t>
            </a:r>
            <a:br>
              <a:rPr lang="ru-RU" sz="1400" b="1" dirty="0" smtClean="0">
                <a:latin typeface="Times New Roman"/>
                <a:ea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представители средств массовой информации, всего присутствовало 112 человек</a:t>
            </a:r>
            <a:br>
              <a:rPr lang="ru-RU" sz="1400" b="1" dirty="0">
                <a:latin typeface="Times New Roman"/>
                <a:ea typeface="Times New Roman"/>
              </a:rPr>
            </a:br>
            <a:endParaRPr lang="ru-RU" sz="1400" b="1" dirty="0"/>
          </a:p>
        </p:txBody>
      </p:sp>
      <p:pic>
        <p:nvPicPr>
          <p:cNvPr id="3074" name="Picture 2" descr="\\User11\общая папка\конкурс бюджет для граждан\DSC_011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6602"/>
            <a:ext cx="8656422" cy="57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6" y="116632"/>
            <a:ext cx="8928992" cy="850632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/>
                <a:ea typeface="Times New Roman"/>
              </a:rPr>
              <a:t>Слушания открыл председатель комиссии, который дал слово начальнику финансового отдела, она подробно </a:t>
            </a:r>
            <a:r>
              <a:rPr lang="ru-RU" sz="1400" b="1" dirty="0" smtClean="0">
                <a:latin typeface="Times New Roman"/>
                <a:ea typeface="Times New Roman"/>
              </a:rPr>
              <a:t/>
            </a:r>
            <a:br>
              <a:rPr lang="ru-RU" sz="1400" b="1" dirty="0" smtClean="0">
                <a:latin typeface="Times New Roman"/>
                <a:ea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</a:rPr>
              <a:t>рассказала </a:t>
            </a:r>
            <a:r>
              <a:rPr lang="ru-RU" sz="1400" b="1" dirty="0">
                <a:latin typeface="Times New Roman"/>
                <a:ea typeface="Times New Roman"/>
              </a:rPr>
              <a:t>об исполнении бюджета за 2020 год</a:t>
            </a:r>
            <a:endParaRPr lang="ru-RU" sz="1400" b="1" dirty="0"/>
          </a:p>
        </p:txBody>
      </p:sp>
      <p:pic>
        <p:nvPicPr>
          <p:cNvPr id="4098" name="Picture 2" descr="\\User11\общая папка\конкурс бюджет для граждан\DSC_0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0" y="908720"/>
            <a:ext cx="8748464" cy="57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8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7" y="116632"/>
            <a:ext cx="8748463" cy="92264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Вместе с рассказом все присутствующие могли воспринимать информацию в виде слайдов:</a:t>
            </a:r>
            <a:br>
              <a:rPr lang="ru-RU" sz="1600" b="1" dirty="0">
                <a:latin typeface="Times New Roman"/>
                <a:ea typeface="Times New Roman"/>
              </a:rPr>
            </a:br>
            <a:endParaRPr lang="ru-RU" sz="1600" b="1" dirty="0"/>
          </a:p>
        </p:txBody>
      </p:sp>
      <p:pic>
        <p:nvPicPr>
          <p:cNvPr id="5122" name="Picture 2" descr="\\User11\общая папка\конкурс бюджет для граждан\DSC_012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7" y="764704"/>
            <a:ext cx="8748464" cy="57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7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268760"/>
            <a:ext cx="8229240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5760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Общий объем доходов местного бюджета  за 2020год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2625483"/>
              </p:ext>
            </p:extLst>
          </p:nvPr>
        </p:nvGraphicFramePr>
        <p:xfrm>
          <a:off x="503548" y="1196752"/>
          <a:ext cx="813690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1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34903672"/>
              </p:ext>
            </p:extLst>
          </p:nvPr>
        </p:nvGraphicFramePr>
        <p:xfrm>
          <a:off x="407249" y="97426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3170044" y="667938"/>
            <a:ext cx="3528392" cy="30632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 (млн. руб.)</a:t>
            </a:r>
          </a:p>
        </p:txBody>
      </p:sp>
      <p:sp>
        <p:nvSpPr>
          <p:cNvPr id="6" name="CustomShape 1"/>
          <p:cNvSpPr/>
          <p:nvPr/>
        </p:nvSpPr>
        <p:spPr>
          <a:xfrm>
            <a:off x="384300" y="260640"/>
            <a:ext cx="8219880" cy="3502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Доходы бюджета . Налоговые и 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4660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9675575"/>
              </p:ext>
            </p:extLst>
          </p:nvPr>
        </p:nvGraphicFramePr>
        <p:xfrm>
          <a:off x="539552" y="1031032"/>
          <a:ext cx="8280920" cy="556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31740" y="121615"/>
            <a:ext cx="489654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Неналоговые доходы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1097845"/>
            <a:ext cx="187220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78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6695</TotalTime>
  <Words>506</Words>
  <Application>Microsoft Office PowerPoint</Application>
  <PresentationFormat>Экран (4:3)</PresentationFormat>
  <Paragraphs>185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28 апреля 2021 года были проведены публичные слушания об исполнении бюджета муниципального  образования «город Бугуруслан» за 2020 год с участием жителей города </vt:lpstr>
      <vt:lpstr>Проведение мероприятия регламентировано решением Совета депутатов  муниципального образования «город Бугуруслан» </vt:lpstr>
      <vt:lpstr>На публичные слушания были приглашены работники учреждений и организаций города Бугуруслан,  представители средств массовой информации, всего присутствовало 112 человек </vt:lpstr>
      <vt:lpstr>Слушания открыл председатель комиссии, который дал слово начальнику финансового отдела, она подробно  рассказала об исполнении бюджета за 2020 год</vt:lpstr>
      <vt:lpstr>Вместе с рассказом все присутствующие могли воспринимать информацию в виде слайдов: </vt:lpstr>
      <vt:lpstr>Общий объем доходов местного бюджета  за 2020год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-</cp:lastModifiedBy>
  <cp:revision>639</cp:revision>
  <cp:lastPrinted>2020-04-10T08:57:02Z</cp:lastPrinted>
  <dcterms:modified xsi:type="dcterms:W3CDTF">2021-06-01T07:38:29Z</dcterms:modified>
</cp:coreProperties>
</file>