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9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77" r:id="rId11"/>
    <p:sldId id="266" r:id="rId12"/>
    <p:sldId id="267" r:id="rId13"/>
    <p:sldId id="278" r:id="rId14"/>
    <p:sldId id="270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5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82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>
        <p:scale>
          <a:sx n="90" d="100"/>
          <a:sy n="90" d="100"/>
        </p:scale>
        <p:origin x="-168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494462242818245E-2"/>
          <c:y val="3.2069970845481049E-2"/>
          <c:w val="0.95129151574561899"/>
          <c:h val="0.8475728289065908"/>
        </c:manualLayout>
      </c:layout>
      <c:bar3DChart>
        <c:barDir val="col"/>
        <c:grouping val="stack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Лист1!$C$8:$C$10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Лист1!$D$8:$D$10</c:f>
              <c:numCache>
                <c:formatCode>General</c:formatCode>
                <c:ptCount val="3"/>
                <c:pt idx="0">
                  <c:v>8799.6</c:v>
                </c:pt>
                <c:pt idx="1">
                  <c:v>8445</c:v>
                </c:pt>
                <c:pt idx="2">
                  <c:v>9572.9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97-4A67-8F66-FF194AD0B254}"/>
            </c:ext>
          </c:extLst>
        </c:ser>
        <c:shape val="box"/>
        <c:axId val="147003648"/>
        <c:axId val="147038208"/>
        <c:axId val="0"/>
      </c:bar3DChart>
      <c:catAx>
        <c:axId val="147003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038208"/>
        <c:crosses val="autoZero"/>
        <c:auto val="1"/>
        <c:lblAlgn val="ctr"/>
        <c:lblOffset val="100"/>
      </c:catAx>
      <c:valAx>
        <c:axId val="147038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4700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2140220115627737E-3"/>
                  <c:y val="-4.0816326530612242E-2"/>
                </c:manualLayout>
              </c:layout>
              <c:showVal val="1"/>
            </c:dLbl>
            <c:dLbl>
              <c:idx val="1"/>
              <c:layout>
                <c:manualLayout>
                  <c:x val="1.107011005781386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5.247813411078725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Лист1!$C$8:$C$10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Лист1!$D$8:$D$10</c:f>
              <c:numCache>
                <c:formatCode>General</c:formatCode>
                <c:ptCount val="3"/>
                <c:pt idx="0">
                  <c:v>1977.8</c:v>
                </c:pt>
                <c:pt idx="1">
                  <c:v>4775.1000000000004</c:v>
                </c:pt>
                <c:pt idx="2">
                  <c:v>2820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97-4A67-8F66-FF194AD0B254}"/>
            </c:ext>
          </c:extLst>
        </c:ser>
        <c:shape val="box"/>
        <c:axId val="173496960"/>
        <c:axId val="173498752"/>
        <c:axId val="0"/>
      </c:bar3DChart>
      <c:catAx>
        <c:axId val="173496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498752"/>
        <c:crosses val="autoZero"/>
        <c:auto val="1"/>
        <c:lblAlgn val="ctr"/>
        <c:lblOffset val="100"/>
      </c:catAx>
      <c:valAx>
        <c:axId val="17349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17349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408B9-BF58-457D-AB4D-A3B7DD15468E}" type="doc">
      <dgm:prSet loTypeId="urn:microsoft.com/office/officeart/2005/8/layout/radial5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9976EF7-F800-42A0-B518-5E7A85228C75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cs typeface="Times New Roman" pitchFamily="18" charset="0"/>
            </a:rPr>
            <a:t>Основные направления «молодежной политики»</a:t>
          </a:r>
          <a:endParaRPr lang="ru-RU" sz="1800" b="1" i="0" dirty="0">
            <a:solidFill>
              <a:schemeClr val="tx1">
                <a:lumMod val="85000"/>
                <a:lumOff val="15000"/>
              </a:schemeClr>
            </a:solidFill>
            <a:effectLst/>
            <a:latin typeface="+mn-lt"/>
            <a:cs typeface="Times New Roman" pitchFamily="18" charset="0"/>
          </a:endParaRPr>
        </a:p>
      </dgm:t>
    </dgm:pt>
    <dgm:pt modelId="{FBBE18D9-36A2-4935-8D75-93E2E1DF898F}" type="parTrans" cxnId="{865E3DE8-8389-4582-A276-FECCB439B1CD}">
      <dgm:prSet/>
      <dgm:spPr/>
      <dgm:t>
        <a:bodyPr/>
        <a:lstStyle/>
        <a:p>
          <a:endParaRPr lang="ru-RU"/>
        </a:p>
      </dgm:t>
    </dgm:pt>
    <dgm:pt modelId="{FBC176F3-1554-42AC-B3C5-8C4E1953744A}" type="sibTrans" cxnId="{865E3DE8-8389-4582-A276-FECCB439B1CD}">
      <dgm:prSet/>
      <dgm:spPr/>
      <dgm:t>
        <a:bodyPr/>
        <a:lstStyle/>
        <a:p>
          <a:endParaRPr lang="ru-RU"/>
        </a:p>
      </dgm:t>
    </dgm:pt>
    <dgm:pt modelId="{765280A7-C411-4DB2-A6F0-2C61A1F9AB00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вовлечение молодежи в работу по социальному проектированию</a:t>
          </a:r>
          <a:endParaRPr lang="ru-RU" sz="1600" b="0" dirty="0">
            <a:solidFill>
              <a:schemeClr val="tx1">
                <a:lumMod val="85000"/>
                <a:lumOff val="15000"/>
              </a:schemeClr>
            </a:solidFill>
            <a:latin typeface="Arial Black" pitchFamily="34" charset="0"/>
          </a:endParaRPr>
        </a:p>
      </dgm:t>
    </dgm:pt>
    <dgm:pt modelId="{2174207C-538E-40A9-B1DD-C00D01A1E10F}" type="parTrans" cxnId="{8164AA1A-C756-4826-A091-30D06EC63616}">
      <dgm:prSet/>
      <dgm:spPr/>
      <dgm:t>
        <a:bodyPr/>
        <a:lstStyle/>
        <a:p>
          <a:endParaRPr lang="ru-RU" dirty="0"/>
        </a:p>
      </dgm:t>
    </dgm:pt>
    <dgm:pt modelId="{96E65E8D-8ACD-4F82-A42B-964FFA60BB6B}" type="sibTrans" cxnId="{8164AA1A-C756-4826-A091-30D06EC63616}">
      <dgm:prSet/>
      <dgm:spPr/>
      <dgm:t>
        <a:bodyPr/>
        <a:lstStyle/>
        <a:p>
          <a:endParaRPr lang="ru-RU"/>
        </a:p>
      </dgm:t>
    </dgm:pt>
    <dgm:pt modelId="{D0D6B768-A146-4999-A0D4-DC0ED5ECCA37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военно-патриотическое воспитание подрастающего поколения</a:t>
          </a:r>
          <a:endParaRPr lang="ru-RU" sz="1600" b="0" dirty="0">
            <a:solidFill>
              <a:schemeClr val="tx1">
                <a:lumMod val="85000"/>
                <a:lumOff val="15000"/>
              </a:schemeClr>
            </a:solidFill>
            <a:latin typeface="Arial Black" pitchFamily="34" charset="0"/>
          </a:endParaRPr>
        </a:p>
      </dgm:t>
    </dgm:pt>
    <dgm:pt modelId="{5A9B5E55-DCC3-4CEF-AC8D-D90062F66990}" type="parTrans" cxnId="{E95C6D65-A3E1-4CD1-94FB-E187816E94DE}">
      <dgm:prSet/>
      <dgm:spPr/>
      <dgm:t>
        <a:bodyPr/>
        <a:lstStyle/>
        <a:p>
          <a:endParaRPr lang="ru-RU" dirty="0"/>
        </a:p>
      </dgm:t>
    </dgm:pt>
    <dgm:pt modelId="{4FE7E4CE-7C58-404E-AE86-7C7212BAF08A}" type="sibTrans" cxnId="{E95C6D65-A3E1-4CD1-94FB-E187816E94DE}">
      <dgm:prSet/>
      <dgm:spPr/>
      <dgm:t>
        <a:bodyPr/>
        <a:lstStyle/>
        <a:p>
          <a:endParaRPr lang="ru-RU"/>
        </a:p>
      </dgm:t>
    </dgm:pt>
    <dgm:pt modelId="{0944F5B3-66D4-4CEF-9F1C-50AD72CBBF16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развитие молодежного самоуправления</a:t>
          </a:r>
          <a:endParaRPr lang="ru-RU" sz="1600" b="0" dirty="0">
            <a:solidFill>
              <a:schemeClr val="tx1">
                <a:lumMod val="85000"/>
                <a:lumOff val="15000"/>
              </a:schemeClr>
            </a:solidFill>
            <a:latin typeface="Arial Black" pitchFamily="34" charset="0"/>
          </a:endParaRPr>
        </a:p>
      </dgm:t>
    </dgm:pt>
    <dgm:pt modelId="{B0D3F654-82E1-4581-B224-DB4D15A5DCBE}" type="parTrans" cxnId="{1CB26853-0B4C-4677-A504-EBBA2AD1A730}">
      <dgm:prSet/>
      <dgm:spPr/>
      <dgm:t>
        <a:bodyPr/>
        <a:lstStyle/>
        <a:p>
          <a:endParaRPr lang="ru-RU" dirty="0"/>
        </a:p>
      </dgm:t>
    </dgm:pt>
    <dgm:pt modelId="{6D6BFB85-283C-4E2C-8DE5-86B23B5F9DF0}" type="sibTrans" cxnId="{1CB26853-0B4C-4677-A504-EBBA2AD1A730}">
      <dgm:prSet/>
      <dgm:spPr/>
      <dgm:t>
        <a:bodyPr/>
        <a:lstStyle/>
        <a:p>
          <a:endParaRPr lang="ru-RU"/>
        </a:p>
      </dgm:t>
    </dgm:pt>
    <dgm:pt modelId="{67323EDD-713C-48FD-BA70-DEED48745963}">
      <dgm:prSet phldrT="[Текст]" custT="1"/>
      <dgm:spPr/>
      <dgm:t>
        <a:bodyPr lIns="0" tIns="0" rIns="0" bIns="0" anchor="b" anchorCtr="1"/>
        <a:lstStyle/>
        <a:p>
          <a:r>
            <a:rPr lang="ru-RU" sz="16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участие в областных и всероссийских молодежных мероприятиях</a:t>
          </a:r>
          <a:endParaRPr lang="ru-RU" sz="1600" b="0" dirty="0">
            <a:solidFill>
              <a:schemeClr val="tx1">
                <a:lumMod val="85000"/>
                <a:lumOff val="15000"/>
              </a:schemeClr>
            </a:solidFill>
            <a:latin typeface="Arial Black" pitchFamily="34" charset="0"/>
          </a:endParaRPr>
        </a:p>
      </dgm:t>
    </dgm:pt>
    <dgm:pt modelId="{194C54F4-D76D-45CF-BA81-F32FBC4B3D52}" type="parTrans" cxnId="{5D2B48C0-5AEF-4EFA-ABCD-FC6B52A830DB}">
      <dgm:prSet/>
      <dgm:spPr/>
      <dgm:t>
        <a:bodyPr/>
        <a:lstStyle/>
        <a:p>
          <a:endParaRPr lang="ru-RU" dirty="0"/>
        </a:p>
      </dgm:t>
    </dgm:pt>
    <dgm:pt modelId="{AC9500D8-1DDD-406E-AD66-59F7A796B4FB}" type="sibTrans" cxnId="{5D2B48C0-5AEF-4EFA-ABCD-FC6B52A830DB}">
      <dgm:prSet/>
      <dgm:spPr/>
      <dgm:t>
        <a:bodyPr/>
        <a:lstStyle/>
        <a:p>
          <a:endParaRPr lang="ru-RU"/>
        </a:p>
      </dgm:t>
    </dgm:pt>
    <dgm:pt modelId="{85FC1ED0-B904-4CDF-8CAD-3C3CE87CA7EA}">
      <dgm:prSet custT="1"/>
      <dgm:spPr/>
      <dgm:t>
        <a:bodyPr/>
        <a:lstStyle/>
        <a:p>
          <a:r>
            <a:rPr lang="ru-RU" sz="16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обеспечение молодых семей жильем</a:t>
          </a:r>
          <a:endParaRPr lang="ru-RU" sz="1600" b="0" dirty="0">
            <a:solidFill>
              <a:schemeClr val="tx1">
                <a:lumMod val="85000"/>
                <a:lumOff val="15000"/>
              </a:schemeClr>
            </a:solidFill>
            <a:latin typeface="+mn-lt"/>
          </a:endParaRPr>
        </a:p>
      </dgm:t>
    </dgm:pt>
    <dgm:pt modelId="{44D5B4B0-4317-4B79-B9BD-338A3648CE68}" type="parTrans" cxnId="{890E37BA-29F3-4BBA-90F9-82AB03EF906E}">
      <dgm:prSet/>
      <dgm:spPr/>
      <dgm:t>
        <a:bodyPr/>
        <a:lstStyle/>
        <a:p>
          <a:endParaRPr lang="ru-RU" dirty="0"/>
        </a:p>
      </dgm:t>
    </dgm:pt>
    <dgm:pt modelId="{A57C9FFB-5BA6-41A7-BEA5-3373DBD9FFD6}" type="sibTrans" cxnId="{890E37BA-29F3-4BBA-90F9-82AB03EF906E}">
      <dgm:prSet/>
      <dgm:spPr/>
      <dgm:t>
        <a:bodyPr/>
        <a:lstStyle/>
        <a:p>
          <a:endParaRPr lang="ru-RU"/>
        </a:p>
      </dgm:t>
    </dgm:pt>
    <dgm:pt modelId="{76267E6D-F66A-49FB-9845-433410B4C1BD}">
      <dgm:prSet custT="1"/>
      <dgm:spPr/>
      <dgm:t>
        <a:bodyPr lIns="0" tIns="0" rIns="0" bIns="0" anchor="t" anchorCtr="1"/>
        <a:lstStyle/>
        <a:p>
          <a:r>
            <a:rPr lang="ru-RU" sz="16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развитие</a:t>
          </a:r>
        </a:p>
        <a:p>
          <a:r>
            <a:rPr lang="ru-RU" sz="1600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добровольческого движения</a:t>
          </a:r>
          <a:endParaRPr lang="ru-RU" sz="1600" b="0" dirty="0">
            <a:solidFill>
              <a:schemeClr val="tx1">
                <a:lumMod val="85000"/>
                <a:lumOff val="15000"/>
              </a:schemeClr>
            </a:solidFill>
            <a:latin typeface="Arial Black" pitchFamily="34" charset="0"/>
          </a:endParaRPr>
        </a:p>
      </dgm:t>
    </dgm:pt>
    <dgm:pt modelId="{5451DBF8-D923-46D8-9CB3-258767F8C035}" type="parTrans" cxnId="{10945E4C-70FD-43CF-A948-776536F4D5C5}">
      <dgm:prSet/>
      <dgm:spPr/>
      <dgm:t>
        <a:bodyPr/>
        <a:lstStyle/>
        <a:p>
          <a:endParaRPr lang="ru-RU" dirty="0"/>
        </a:p>
      </dgm:t>
    </dgm:pt>
    <dgm:pt modelId="{EFEBD437-E873-407C-93E3-039010B5121F}" type="sibTrans" cxnId="{10945E4C-70FD-43CF-A948-776536F4D5C5}">
      <dgm:prSet/>
      <dgm:spPr/>
      <dgm:t>
        <a:bodyPr/>
        <a:lstStyle/>
        <a:p>
          <a:endParaRPr lang="ru-RU"/>
        </a:p>
      </dgm:t>
    </dgm:pt>
    <dgm:pt modelId="{7718042C-6774-45F5-B34E-DC6AA5FC99DD}" type="pres">
      <dgm:prSet presAssocID="{68C408B9-BF58-457D-AB4D-A3B7DD15468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90435F-7642-49D6-ABD5-73E2EC9CC81B}" type="pres">
      <dgm:prSet presAssocID="{E9976EF7-F800-42A0-B518-5E7A85228C75}" presName="centerShape" presStyleLbl="node0" presStyleIdx="0" presStyleCnt="1" custScaleX="170232" custScaleY="98957" custLinFactNeighborX="-1989" custLinFactNeighborY="-398"/>
      <dgm:spPr/>
      <dgm:t>
        <a:bodyPr/>
        <a:lstStyle/>
        <a:p>
          <a:endParaRPr lang="ru-RU"/>
        </a:p>
      </dgm:t>
    </dgm:pt>
    <dgm:pt modelId="{43907883-0865-4C02-A6BD-1A37FEFFCD3E}" type="pres">
      <dgm:prSet presAssocID="{2174207C-538E-40A9-B1DD-C00D01A1E10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E6DCF9E2-B68C-46F2-ABB0-5960780EB398}" type="pres">
      <dgm:prSet presAssocID="{2174207C-538E-40A9-B1DD-C00D01A1E10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ACC35ACD-3283-4729-A6A5-2C807E5C4E27}" type="pres">
      <dgm:prSet presAssocID="{765280A7-C411-4DB2-A6F0-2C61A1F9AB00}" presName="node" presStyleLbl="node1" presStyleIdx="0" presStyleCnt="6" custScaleX="176332" custScaleY="91743" custRadScaleRad="98453" custRadScaleInc="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E3C9B-C78A-4843-A045-AC64948671F8}" type="pres">
      <dgm:prSet presAssocID="{5A9B5E55-DCC3-4CEF-AC8D-D90062F6699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AC69F758-71A1-4AC6-AB51-69483B8AD1B6}" type="pres">
      <dgm:prSet presAssocID="{5A9B5E55-DCC3-4CEF-AC8D-D90062F6699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3AF8343-E9BA-4F81-BB5B-3DFF85318B3B}" type="pres">
      <dgm:prSet presAssocID="{D0D6B768-A146-4999-A0D4-DC0ED5ECCA37}" presName="node" presStyleLbl="node1" presStyleIdx="1" presStyleCnt="6" custScaleX="168308" custScaleY="96906" custRadScaleRad="161095" custRadScaleInc="2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D7BB1-8BA8-404E-A76C-609FD192C7FA}" type="pres">
      <dgm:prSet presAssocID="{B0D3F654-82E1-4581-B224-DB4D15A5DCBE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E1AAA0F-2B57-4470-94A8-4FA3DBE757AB}" type="pres">
      <dgm:prSet presAssocID="{B0D3F654-82E1-4581-B224-DB4D15A5DCB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0F15869-D5E6-4084-BF0F-E8DEE677EE17}" type="pres">
      <dgm:prSet presAssocID="{0944F5B3-66D4-4CEF-9F1C-50AD72CBBF16}" presName="node" presStyleLbl="node1" presStyleIdx="2" presStyleCnt="6" custScaleX="168610" custScaleY="89428" custRadScaleRad="156396" custRadScaleInc="-23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5DB18-9B6A-47B4-975C-BB0F6BE36794}" type="pres">
      <dgm:prSet presAssocID="{194C54F4-D76D-45CF-BA81-F32FBC4B3D52}" presName="parTrans" presStyleLbl="sibTrans2D1" presStyleIdx="3" presStyleCnt="6"/>
      <dgm:spPr/>
      <dgm:t>
        <a:bodyPr/>
        <a:lstStyle/>
        <a:p>
          <a:endParaRPr lang="ru-RU"/>
        </a:p>
      </dgm:t>
    </dgm:pt>
    <dgm:pt modelId="{0139BFDD-E521-4904-ADB5-14862C3D4221}" type="pres">
      <dgm:prSet presAssocID="{194C54F4-D76D-45CF-BA81-F32FBC4B3D5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7E440DC-2439-4076-B13F-5CEFBDB24A12}" type="pres">
      <dgm:prSet presAssocID="{67323EDD-713C-48FD-BA70-DEED48745963}" presName="node" presStyleLbl="node1" presStyleIdx="3" presStyleCnt="6" custScaleX="170975" custScaleY="94190" custRadScaleRad="97290" custRadScaleInc="2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E3F2F-1AE3-4D6F-A0EE-D73E8D178AA1}" type="pres">
      <dgm:prSet presAssocID="{44D5B4B0-4317-4B79-B9BD-338A3648CE68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C3E81DE-3CA9-417B-AF55-CB1C493CB7E3}" type="pres">
      <dgm:prSet presAssocID="{44D5B4B0-4317-4B79-B9BD-338A3648CE68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9A9C38A-FE9D-41F4-AA6C-ADA5BECFCEEB}" type="pres">
      <dgm:prSet presAssocID="{85FC1ED0-B904-4CDF-8CAD-3C3CE87CA7EA}" presName="node" presStyleLbl="node1" presStyleIdx="4" presStyleCnt="6" custScaleX="150159" custScaleY="87584" custRadScaleRad="162605" custRadScaleInc="26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8FF60-7F15-4907-8D6A-4E82F392035E}" type="pres">
      <dgm:prSet presAssocID="{5451DBF8-D923-46D8-9CB3-258767F8C035}" presName="parTrans" presStyleLbl="sibTrans2D1" presStyleIdx="5" presStyleCnt="6"/>
      <dgm:spPr/>
      <dgm:t>
        <a:bodyPr/>
        <a:lstStyle/>
        <a:p>
          <a:endParaRPr lang="ru-RU"/>
        </a:p>
      </dgm:t>
    </dgm:pt>
    <dgm:pt modelId="{878BE0B4-18CA-44BF-9C0F-96E874F520B0}" type="pres">
      <dgm:prSet presAssocID="{5451DBF8-D923-46D8-9CB3-258767F8C035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DAC1A17-9B68-4182-8037-48D266585497}" type="pres">
      <dgm:prSet presAssocID="{76267E6D-F66A-49FB-9845-433410B4C1BD}" presName="node" presStyleLbl="node1" presStyleIdx="5" presStyleCnt="6" custScaleX="179969" custScaleY="95759" custRadScaleRad="160378" custRadScaleInc="-2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D396C-0D61-4682-820C-65F5896240A9}" type="presOf" srcId="{D0D6B768-A146-4999-A0D4-DC0ED5ECCA37}" destId="{D3AF8343-E9BA-4F81-BB5B-3DFF85318B3B}" srcOrd="0" destOrd="0" presId="urn:microsoft.com/office/officeart/2005/8/layout/radial5"/>
    <dgm:cxn modelId="{CE87B96C-443F-4595-B2C5-168FD261A368}" type="presOf" srcId="{68C408B9-BF58-457D-AB4D-A3B7DD15468E}" destId="{7718042C-6774-45F5-B34E-DC6AA5FC99DD}" srcOrd="0" destOrd="0" presId="urn:microsoft.com/office/officeart/2005/8/layout/radial5"/>
    <dgm:cxn modelId="{10945E4C-70FD-43CF-A948-776536F4D5C5}" srcId="{E9976EF7-F800-42A0-B518-5E7A85228C75}" destId="{76267E6D-F66A-49FB-9845-433410B4C1BD}" srcOrd="5" destOrd="0" parTransId="{5451DBF8-D923-46D8-9CB3-258767F8C035}" sibTransId="{EFEBD437-E873-407C-93E3-039010B5121F}"/>
    <dgm:cxn modelId="{1CB26853-0B4C-4677-A504-EBBA2AD1A730}" srcId="{E9976EF7-F800-42A0-B518-5E7A85228C75}" destId="{0944F5B3-66D4-4CEF-9F1C-50AD72CBBF16}" srcOrd="2" destOrd="0" parTransId="{B0D3F654-82E1-4581-B224-DB4D15A5DCBE}" sibTransId="{6D6BFB85-283C-4E2C-8DE5-86B23B5F9DF0}"/>
    <dgm:cxn modelId="{59DBE996-5C7F-4640-93A2-5D2B4C653C5D}" type="presOf" srcId="{5451DBF8-D923-46D8-9CB3-258767F8C035}" destId="{CB48FF60-7F15-4907-8D6A-4E82F392035E}" srcOrd="0" destOrd="0" presId="urn:microsoft.com/office/officeart/2005/8/layout/radial5"/>
    <dgm:cxn modelId="{655D6B53-52D9-4630-8AA7-D3EEB94E9D24}" type="presOf" srcId="{194C54F4-D76D-45CF-BA81-F32FBC4B3D52}" destId="{0139BFDD-E521-4904-ADB5-14862C3D4221}" srcOrd="1" destOrd="0" presId="urn:microsoft.com/office/officeart/2005/8/layout/radial5"/>
    <dgm:cxn modelId="{1D44CA1A-7C77-4C5B-92D4-E538E88028D2}" type="presOf" srcId="{5A9B5E55-DCC3-4CEF-AC8D-D90062F66990}" destId="{AC69F758-71A1-4AC6-AB51-69483B8AD1B6}" srcOrd="1" destOrd="0" presId="urn:microsoft.com/office/officeart/2005/8/layout/radial5"/>
    <dgm:cxn modelId="{EA3F74B0-1B44-4BC2-A15F-52E95C5EE617}" type="presOf" srcId="{E9976EF7-F800-42A0-B518-5E7A85228C75}" destId="{C490435F-7642-49D6-ABD5-73E2EC9CC81B}" srcOrd="0" destOrd="0" presId="urn:microsoft.com/office/officeart/2005/8/layout/radial5"/>
    <dgm:cxn modelId="{1811919A-94C9-4CB0-931D-50F58774FEC7}" type="presOf" srcId="{44D5B4B0-4317-4B79-B9BD-338A3648CE68}" destId="{3C3E81DE-3CA9-417B-AF55-CB1C493CB7E3}" srcOrd="1" destOrd="0" presId="urn:microsoft.com/office/officeart/2005/8/layout/radial5"/>
    <dgm:cxn modelId="{D1F9665E-1663-43A2-8E72-2826472D9B62}" type="presOf" srcId="{2174207C-538E-40A9-B1DD-C00D01A1E10F}" destId="{E6DCF9E2-B68C-46F2-ABB0-5960780EB398}" srcOrd="1" destOrd="0" presId="urn:microsoft.com/office/officeart/2005/8/layout/radial5"/>
    <dgm:cxn modelId="{5D2B48C0-5AEF-4EFA-ABCD-FC6B52A830DB}" srcId="{E9976EF7-F800-42A0-B518-5E7A85228C75}" destId="{67323EDD-713C-48FD-BA70-DEED48745963}" srcOrd="3" destOrd="0" parTransId="{194C54F4-D76D-45CF-BA81-F32FBC4B3D52}" sibTransId="{AC9500D8-1DDD-406E-AD66-59F7A796B4FB}"/>
    <dgm:cxn modelId="{EED33564-C2F1-4104-B9EE-9CB0252FCB77}" type="presOf" srcId="{44D5B4B0-4317-4B79-B9BD-338A3648CE68}" destId="{F44E3F2F-1AE3-4D6F-A0EE-D73E8D178AA1}" srcOrd="0" destOrd="0" presId="urn:microsoft.com/office/officeart/2005/8/layout/radial5"/>
    <dgm:cxn modelId="{865E3DE8-8389-4582-A276-FECCB439B1CD}" srcId="{68C408B9-BF58-457D-AB4D-A3B7DD15468E}" destId="{E9976EF7-F800-42A0-B518-5E7A85228C75}" srcOrd="0" destOrd="0" parTransId="{FBBE18D9-36A2-4935-8D75-93E2E1DF898F}" sibTransId="{FBC176F3-1554-42AC-B3C5-8C4E1953744A}"/>
    <dgm:cxn modelId="{36F93604-0F3F-46A7-8AFB-5B4551E68D4F}" type="presOf" srcId="{194C54F4-D76D-45CF-BA81-F32FBC4B3D52}" destId="{7D95DB18-9B6A-47B4-975C-BB0F6BE36794}" srcOrd="0" destOrd="0" presId="urn:microsoft.com/office/officeart/2005/8/layout/radial5"/>
    <dgm:cxn modelId="{8164AA1A-C756-4826-A091-30D06EC63616}" srcId="{E9976EF7-F800-42A0-B518-5E7A85228C75}" destId="{765280A7-C411-4DB2-A6F0-2C61A1F9AB00}" srcOrd="0" destOrd="0" parTransId="{2174207C-538E-40A9-B1DD-C00D01A1E10F}" sibTransId="{96E65E8D-8ACD-4F82-A42B-964FFA60BB6B}"/>
    <dgm:cxn modelId="{1AA5A25D-0D23-408C-9CBF-5E69EDC3F6D5}" type="presOf" srcId="{0944F5B3-66D4-4CEF-9F1C-50AD72CBBF16}" destId="{90F15869-D5E6-4084-BF0F-E8DEE677EE17}" srcOrd="0" destOrd="0" presId="urn:microsoft.com/office/officeart/2005/8/layout/radial5"/>
    <dgm:cxn modelId="{D400FE65-EE72-4A0E-B217-73B16E072FF5}" type="presOf" srcId="{5451DBF8-D923-46D8-9CB3-258767F8C035}" destId="{878BE0B4-18CA-44BF-9C0F-96E874F520B0}" srcOrd="1" destOrd="0" presId="urn:microsoft.com/office/officeart/2005/8/layout/radial5"/>
    <dgm:cxn modelId="{E95C6D65-A3E1-4CD1-94FB-E187816E94DE}" srcId="{E9976EF7-F800-42A0-B518-5E7A85228C75}" destId="{D0D6B768-A146-4999-A0D4-DC0ED5ECCA37}" srcOrd="1" destOrd="0" parTransId="{5A9B5E55-DCC3-4CEF-AC8D-D90062F66990}" sibTransId="{4FE7E4CE-7C58-404E-AE86-7C7212BAF08A}"/>
    <dgm:cxn modelId="{C9989678-2BBD-4C09-B48F-33E615EAF8C1}" type="presOf" srcId="{2174207C-538E-40A9-B1DD-C00D01A1E10F}" destId="{43907883-0865-4C02-A6BD-1A37FEFFCD3E}" srcOrd="0" destOrd="0" presId="urn:microsoft.com/office/officeart/2005/8/layout/radial5"/>
    <dgm:cxn modelId="{8ACC1011-B436-4D47-9D8F-395723E7A2F9}" type="presOf" srcId="{67323EDD-713C-48FD-BA70-DEED48745963}" destId="{37E440DC-2439-4076-B13F-5CEFBDB24A12}" srcOrd="0" destOrd="0" presId="urn:microsoft.com/office/officeart/2005/8/layout/radial5"/>
    <dgm:cxn modelId="{53B93BBD-3233-4FC4-9B3B-A15422A0FE59}" type="presOf" srcId="{76267E6D-F66A-49FB-9845-433410B4C1BD}" destId="{5DAC1A17-9B68-4182-8037-48D266585497}" srcOrd="0" destOrd="0" presId="urn:microsoft.com/office/officeart/2005/8/layout/radial5"/>
    <dgm:cxn modelId="{104CE7A2-7306-4659-A317-B63BF9A33444}" type="presOf" srcId="{5A9B5E55-DCC3-4CEF-AC8D-D90062F66990}" destId="{0E3E3C9B-C78A-4843-A045-AC64948671F8}" srcOrd="0" destOrd="0" presId="urn:microsoft.com/office/officeart/2005/8/layout/radial5"/>
    <dgm:cxn modelId="{6590D1E4-56FB-45D0-8017-A1C45AA86AA3}" type="presOf" srcId="{85FC1ED0-B904-4CDF-8CAD-3C3CE87CA7EA}" destId="{B9A9C38A-FE9D-41F4-AA6C-ADA5BECFCEEB}" srcOrd="0" destOrd="0" presId="urn:microsoft.com/office/officeart/2005/8/layout/radial5"/>
    <dgm:cxn modelId="{A78A14CC-A0D9-4F29-8C10-CD564FF1D59A}" type="presOf" srcId="{B0D3F654-82E1-4581-B224-DB4D15A5DCBE}" destId="{5E1AAA0F-2B57-4470-94A8-4FA3DBE757AB}" srcOrd="1" destOrd="0" presId="urn:microsoft.com/office/officeart/2005/8/layout/radial5"/>
    <dgm:cxn modelId="{A1CCFF39-8359-446A-B1B4-C04A389E11FB}" type="presOf" srcId="{765280A7-C411-4DB2-A6F0-2C61A1F9AB00}" destId="{ACC35ACD-3283-4729-A6A5-2C807E5C4E27}" srcOrd="0" destOrd="0" presId="urn:microsoft.com/office/officeart/2005/8/layout/radial5"/>
    <dgm:cxn modelId="{C44A8D83-AED5-4144-9F87-BA8C6B69E301}" type="presOf" srcId="{B0D3F654-82E1-4581-B224-DB4D15A5DCBE}" destId="{0D5D7BB1-8BA8-404E-A76C-609FD192C7FA}" srcOrd="0" destOrd="0" presId="urn:microsoft.com/office/officeart/2005/8/layout/radial5"/>
    <dgm:cxn modelId="{890E37BA-29F3-4BBA-90F9-82AB03EF906E}" srcId="{E9976EF7-F800-42A0-B518-5E7A85228C75}" destId="{85FC1ED0-B904-4CDF-8CAD-3C3CE87CA7EA}" srcOrd="4" destOrd="0" parTransId="{44D5B4B0-4317-4B79-B9BD-338A3648CE68}" sibTransId="{A57C9FFB-5BA6-41A7-BEA5-3373DBD9FFD6}"/>
    <dgm:cxn modelId="{218A97A8-A46D-45B1-BBCE-BF560B07628C}" type="presParOf" srcId="{7718042C-6774-45F5-B34E-DC6AA5FC99DD}" destId="{C490435F-7642-49D6-ABD5-73E2EC9CC81B}" srcOrd="0" destOrd="0" presId="urn:microsoft.com/office/officeart/2005/8/layout/radial5"/>
    <dgm:cxn modelId="{4975A613-1BCF-415E-B97F-C399CCD3F677}" type="presParOf" srcId="{7718042C-6774-45F5-B34E-DC6AA5FC99DD}" destId="{43907883-0865-4C02-A6BD-1A37FEFFCD3E}" srcOrd="1" destOrd="0" presId="urn:microsoft.com/office/officeart/2005/8/layout/radial5"/>
    <dgm:cxn modelId="{76209877-BB6D-406B-A908-AFAA213BAF77}" type="presParOf" srcId="{43907883-0865-4C02-A6BD-1A37FEFFCD3E}" destId="{E6DCF9E2-B68C-46F2-ABB0-5960780EB398}" srcOrd="0" destOrd="0" presId="urn:microsoft.com/office/officeart/2005/8/layout/radial5"/>
    <dgm:cxn modelId="{3B4D6DC6-B708-45CD-A753-084931E857A6}" type="presParOf" srcId="{7718042C-6774-45F5-B34E-DC6AA5FC99DD}" destId="{ACC35ACD-3283-4729-A6A5-2C807E5C4E27}" srcOrd="2" destOrd="0" presId="urn:microsoft.com/office/officeart/2005/8/layout/radial5"/>
    <dgm:cxn modelId="{26F46143-1870-4AAD-A6F7-A4A616AF4BCB}" type="presParOf" srcId="{7718042C-6774-45F5-B34E-DC6AA5FC99DD}" destId="{0E3E3C9B-C78A-4843-A045-AC64948671F8}" srcOrd="3" destOrd="0" presId="urn:microsoft.com/office/officeart/2005/8/layout/radial5"/>
    <dgm:cxn modelId="{1DEE0048-6FA6-48C8-8EBE-52F40BACE2DC}" type="presParOf" srcId="{0E3E3C9B-C78A-4843-A045-AC64948671F8}" destId="{AC69F758-71A1-4AC6-AB51-69483B8AD1B6}" srcOrd="0" destOrd="0" presId="urn:microsoft.com/office/officeart/2005/8/layout/radial5"/>
    <dgm:cxn modelId="{E9BEC8B2-7666-4F70-B9FF-2843C49E40A5}" type="presParOf" srcId="{7718042C-6774-45F5-B34E-DC6AA5FC99DD}" destId="{D3AF8343-E9BA-4F81-BB5B-3DFF85318B3B}" srcOrd="4" destOrd="0" presId="urn:microsoft.com/office/officeart/2005/8/layout/radial5"/>
    <dgm:cxn modelId="{0C4D47D7-6495-436D-8D1F-7A7F93485F0E}" type="presParOf" srcId="{7718042C-6774-45F5-B34E-DC6AA5FC99DD}" destId="{0D5D7BB1-8BA8-404E-A76C-609FD192C7FA}" srcOrd="5" destOrd="0" presId="urn:microsoft.com/office/officeart/2005/8/layout/radial5"/>
    <dgm:cxn modelId="{EA845B35-C1D2-4B84-972C-E3E7730DEEED}" type="presParOf" srcId="{0D5D7BB1-8BA8-404E-A76C-609FD192C7FA}" destId="{5E1AAA0F-2B57-4470-94A8-4FA3DBE757AB}" srcOrd="0" destOrd="0" presId="urn:microsoft.com/office/officeart/2005/8/layout/radial5"/>
    <dgm:cxn modelId="{978DD5CE-772F-4D22-8F09-48BA21F22497}" type="presParOf" srcId="{7718042C-6774-45F5-B34E-DC6AA5FC99DD}" destId="{90F15869-D5E6-4084-BF0F-E8DEE677EE17}" srcOrd="6" destOrd="0" presId="urn:microsoft.com/office/officeart/2005/8/layout/radial5"/>
    <dgm:cxn modelId="{874C052E-B7A9-4CD7-A28B-264AFDB2E0A5}" type="presParOf" srcId="{7718042C-6774-45F5-B34E-DC6AA5FC99DD}" destId="{7D95DB18-9B6A-47B4-975C-BB0F6BE36794}" srcOrd="7" destOrd="0" presId="urn:microsoft.com/office/officeart/2005/8/layout/radial5"/>
    <dgm:cxn modelId="{A8A9BB90-D29B-4EB9-961A-71D49237911A}" type="presParOf" srcId="{7D95DB18-9B6A-47B4-975C-BB0F6BE36794}" destId="{0139BFDD-E521-4904-ADB5-14862C3D4221}" srcOrd="0" destOrd="0" presId="urn:microsoft.com/office/officeart/2005/8/layout/radial5"/>
    <dgm:cxn modelId="{18D12D6B-7460-4792-8D90-143688BA5B6B}" type="presParOf" srcId="{7718042C-6774-45F5-B34E-DC6AA5FC99DD}" destId="{37E440DC-2439-4076-B13F-5CEFBDB24A12}" srcOrd="8" destOrd="0" presId="urn:microsoft.com/office/officeart/2005/8/layout/radial5"/>
    <dgm:cxn modelId="{8D021DAB-4E65-4EBD-A64C-DDEDCE0BEE83}" type="presParOf" srcId="{7718042C-6774-45F5-B34E-DC6AA5FC99DD}" destId="{F44E3F2F-1AE3-4D6F-A0EE-D73E8D178AA1}" srcOrd="9" destOrd="0" presId="urn:microsoft.com/office/officeart/2005/8/layout/radial5"/>
    <dgm:cxn modelId="{4F25F282-FA1F-49BE-8FCF-F237A51AC78E}" type="presParOf" srcId="{F44E3F2F-1AE3-4D6F-A0EE-D73E8D178AA1}" destId="{3C3E81DE-3CA9-417B-AF55-CB1C493CB7E3}" srcOrd="0" destOrd="0" presId="urn:microsoft.com/office/officeart/2005/8/layout/radial5"/>
    <dgm:cxn modelId="{F6E39F25-CB27-489A-AC66-7C6B94902B42}" type="presParOf" srcId="{7718042C-6774-45F5-B34E-DC6AA5FC99DD}" destId="{B9A9C38A-FE9D-41F4-AA6C-ADA5BECFCEEB}" srcOrd="10" destOrd="0" presId="urn:microsoft.com/office/officeart/2005/8/layout/radial5"/>
    <dgm:cxn modelId="{A7A8B0A9-E7BA-4770-9F6B-04D714006156}" type="presParOf" srcId="{7718042C-6774-45F5-B34E-DC6AA5FC99DD}" destId="{CB48FF60-7F15-4907-8D6A-4E82F392035E}" srcOrd="11" destOrd="0" presId="urn:microsoft.com/office/officeart/2005/8/layout/radial5"/>
    <dgm:cxn modelId="{D325D16B-D129-4D82-9F61-B850F1DD7C47}" type="presParOf" srcId="{CB48FF60-7F15-4907-8D6A-4E82F392035E}" destId="{878BE0B4-18CA-44BF-9C0F-96E874F520B0}" srcOrd="0" destOrd="0" presId="urn:microsoft.com/office/officeart/2005/8/layout/radial5"/>
    <dgm:cxn modelId="{11318889-77CD-497D-82F7-1603773FCB7B}" type="presParOf" srcId="{7718042C-6774-45F5-B34E-DC6AA5FC99DD}" destId="{5DAC1A17-9B68-4182-8037-48D266585497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0.22214</cdr:x>
      <cdr:y>0.06025</cdr:y>
    </cdr:from>
    <cdr:to>
      <cdr:x>0.45092</cdr:x>
      <cdr:y>0.16132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4233" y="262467"/>
          <a:ext cx="1312334" cy="440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0.01033</cdr:x>
      <cdr:y>0</cdr:y>
    </cdr:from>
    <cdr:to>
      <cdr:x>0.18302</cdr:x>
      <cdr:y>0.08941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277" y="0"/>
          <a:ext cx="990579" cy="389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r"/>
          <a:r>
            <a:rPr lang="ru-RU" sz="1400" b="1" dirty="0"/>
            <a:t>т</a:t>
          </a:r>
          <a:r>
            <a:rPr lang="ru-RU" sz="1400" b="1" dirty="0" smtClean="0"/>
            <a:t>ыс.руб</a:t>
          </a:r>
          <a:r>
            <a:rPr lang="ru-RU" sz="1400" dirty="0" smtClean="0"/>
            <a:t>.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0.22214</cdr:x>
      <cdr:y>0.06025</cdr:y>
    </cdr:from>
    <cdr:to>
      <cdr:x>0.45092</cdr:x>
      <cdr:y>0.16132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4233" y="262467"/>
          <a:ext cx="1312334" cy="440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800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51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219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513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9735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183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350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150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15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3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677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878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26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467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19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945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823FC-9A19-46EE-9465-12FBC53D062A}" type="datetimeFigureOut">
              <a:rPr lang="ru-RU" smtClean="0"/>
              <a:pPr/>
              <a:t>28.05.2021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3B9AB2-D158-4B3F-A313-0FE826C329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3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6067" y="122768"/>
            <a:ext cx="10947401" cy="5207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Финансовый отдел администрации Тоцкого района Оренбургской области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9100" y="1798935"/>
            <a:ext cx="9359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отраслевого бюджета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«Молодежная политика на 2021 год»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uskova\Desktop\Бюджет для граждан\2021\1bdf22f6de92da471fe6de42ea43a7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200" y="3903132"/>
            <a:ext cx="4648199" cy="276013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227667" y="778935"/>
            <a:ext cx="10642600" cy="16932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Герб для докумен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66" y="203200"/>
            <a:ext cx="717550" cy="679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5125097"/>
      </p:ext>
    </p:extLst>
  </p:cSld>
  <p:clrMapOvr>
    <a:masterClrMapping/>
  </p:clrMapOvr>
  <p:transition advTm="2313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uskova\Desktop\Бюджет для граждан\2021\uLgREV7qj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599" y="4809067"/>
            <a:ext cx="3242733" cy="204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Guskova\Desktop\Бюджет для граждан\2021\FGfJ02hlnzk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32" y="4131733"/>
            <a:ext cx="4080933" cy="272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Guskova\Desktop\Бюджет для граждан\2021\nSxvXFVUCC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333" y="5054600"/>
            <a:ext cx="2810934" cy="180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Guskova\Desktop\Бюджет для граждан\2021\t3_ufveD5-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77400" y="5003800"/>
            <a:ext cx="2514600" cy="171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33" y="660399"/>
            <a:ext cx="10378546" cy="3810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Молодежный парламент Тоцкого района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2" descr="Герб для документ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86933" y="101600"/>
            <a:ext cx="109050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456266" y="541867"/>
            <a:ext cx="10371667" cy="84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012266" y="1202267"/>
            <a:ext cx="4645027" cy="168486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Активисты молодежного парламента Тоцкого района совместно с волонтерским движением "Твори добро" получили грант , защитив проект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«Бытовая помощь пожилым людям»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на </a:t>
            </a:r>
            <a:r>
              <a:rPr lang="ru-RU" sz="1600" dirty="0" err="1" smtClean="0">
                <a:solidFill>
                  <a:srgbClr val="002060"/>
                </a:solidFill>
                <a:latin typeface="+mj-lt"/>
              </a:rPr>
              <a:t>онлайн-форуме</a:t>
            </a:r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«Рифей-2020».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46133" y="2988736"/>
            <a:ext cx="4622800" cy="6773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Данный проект стартовал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 в феврале 2021 года.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20734" y="3784601"/>
            <a:ext cx="4639733" cy="12276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Членами молодежного парламента и волонтерского движения был закуплен необходимый инвентарь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и садовая техника для оказания помощи пожилым людям.</a:t>
            </a:r>
          </a:p>
        </p:txBody>
      </p:sp>
      <p:sp>
        <p:nvSpPr>
          <p:cNvPr id="31" name="Правая фигурная скобка 30"/>
          <p:cNvSpPr/>
          <p:nvPr/>
        </p:nvSpPr>
        <p:spPr>
          <a:xfrm>
            <a:off x="9829799" y="1346202"/>
            <a:ext cx="342901" cy="3640666"/>
          </a:xfrm>
          <a:prstGeom prst="rightBrace">
            <a:avLst>
              <a:gd name="adj1" fmla="val 8333"/>
              <a:gd name="adj2" fmla="val 50445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85400" y="3031067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60 тыс.рублей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Guskova\Desktop\Бюджет для граждан\2021\9l-Rm5PPqO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733" y="1270001"/>
            <a:ext cx="2302933" cy="287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Guskova\Desktop\Бюджет для граждан\2021\DPtyAHE4nG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6198" y="1269998"/>
            <a:ext cx="2277533" cy="287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0691284"/>
      </p:ext>
    </p:extLst>
  </p:cSld>
  <p:clrMapOvr>
    <a:masterClrMapping/>
  </p:clrMapOvr>
  <p:transition advTm="6078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704545"/>
            <a:ext cx="10452099" cy="4934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П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ропаганда здорового образа жизни 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(профилактика асоциальных явлений в молодежной среде)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71294" y="1727200"/>
            <a:ext cx="3186639" cy="9704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турниров по дворовым видам спорта, велозаезды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89282" y="2800349"/>
            <a:ext cx="3185586" cy="12382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Конкурс по скоростной сборке спилс-карт Российской Федерации, Оренбургской области и Тоцкого района.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16800" y="4218516"/>
            <a:ext cx="3149600" cy="7852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Семинары, лекции с привлечением специалистов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33735" y="5099050"/>
            <a:ext cx="3149600" cy="12065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 рисунков, выпуск информационных брошюр, листовок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456266" y="541867"/>
            <a:ext cx="10371667" cy="84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86933" y="101600"/>
            <a:ext cx="109050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10634132" y="2040466"/>
            <a:ext cx="275167" cy="3911600"/>
          </a:xfrm>
          <a:prstGeom prst="rightBrace">
            <a:avLst>
              <a:gd name="adj1" fmla="val 8333"/>
              <a:gd name="adj2" fmla="val 48064"/>
            </a:avLst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03467" y="3767669"/>
            <a:ext cx="1261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31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тыс.рублей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Guskova\Desktop\Бюджет для граждан\2021\zEPRMVngoQ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68" y="1667932"/>
            <a:ext cx="2159000" cy="2370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Guskova\Desktop\Бюджет для граждан\2021\S8dPOl3q2G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9465" y="1597023"/>
            <a:ext cx="2582334" cy="161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Guskova\Desktop\Бюджет для граждан\2021\4QVfLqsSo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99467"/>
            <a:ext cx="2260599" cy="2446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Guskova\Desktop\Бюджет для граждан\2021\DpAklfQb_S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6532" y="4910666"/>
            <a:ext cx="2667001" cy="194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Guskova\Desktop\Бюджет для граждан\2021\lhpo-hrMmZ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8334" y="3187700"/>
            <a:ext cx="2887132" cy="184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7630984"/>
      </p:ext>
    </p:extLst>
  </p:cSld>
  <p:clrMapOvr>
    <a:masterClrMapping/>
  </p:clrMapOvr>
  <p:transition advTm="6797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668" y="770467"/>
            <a:ext cx="9304866" cy="9778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a typeface="Calibri" panose="020F0502020204030204" pitchFamily="34" charset="0"/>
              </a:rPr>
              <a:t>Развитие молодежного творчества, </a:t>
            </a:r>
            <a:br>
              <a:rPr lang="ru-RU" sz="2400" b="1" dirty="0" smtClean="0">
                <a:ea typeface="Calibri" panose="020F0502020204030204" pitchFamily="34" charset="0"/>
              </a:rPr>
            </a:br>
            <a:r>
              <a:rPr lang="ru-RU" sz="2400" b="1" dirty="0" smtClean="0">
                <a:ea typeface="Calibri" panose="020F0502020204030204" pitchFamily="34" charset="0"/>
              </a:rPr>
              <a:t>поддержка талантливой молодежи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25532" y="2929466"/>
            <a:ext cx="2301268" cy="2159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45 тыс.руб. на проведение мероприятий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515532" y="567267"/>
            <a:ext cx="10371667" cy="84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8" y="0"/>
            <a:ext cx="728134" cy="67945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86933" y="110067"/>
            <a:ext cx="109050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Guskova\Desktop\Бюджет для граждан\2021\dffab85353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37" y="4055534"/>
            <a:ext cx="4038598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Guskova\Desktop\Бюджет для граждан\2021\0h9P7F0tO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4667" y="1845734"/>
            <a:ext cx="3369733" cy="482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Guskova\Desktop\Бюджет для граждан\2021\QP2XRrY4d_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" y="1744134"/>
            <a:ext cx="3894666" cy="225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8710859"/>
      </p:ext>
    </p:extLst>
  </p:cSld>
  <p:clrMapOvr>
    <a:masterClrMapping/>
  </p:clrMapOvr>
  <p:transition advTm="5735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/>
          <p:cNvSpPr/>
          <p:nvPr/>
        </p:nvSpPr>
        <p:spPr>
          <a:xfrm>
            <a:off x="6129867" y="5634563"/>
            <a:ext cx="550331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84135" y="5643032"/>
            <a:ext cx="550331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523068" y="5634564"/>
            <a:ext cx="558799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8667" y="770468"/>
            <a:ext cx="9533465" cy="50799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Обеспечение жильем молодых семей в Тоцком районе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515532" y="567267"/>
            <a:ext cx="10371667" cy="84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8" y="0"/>
            <a:ext cx="728134" cy="67945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86933" y="110067"/>
            <a:ext cx="109050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C:\Users\Guskova\Desktop\Бюджет для граждан\2021\hero-1-2400x800-q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1261534"/>
            <a:ext cx="10905066" cy="3750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5666" y="5266267"/>
            <a:ext cx="2269067" cy="9990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Количество молодых семей,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которые улучшат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жилищные условия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2021 году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81863" y="5257800"/>
            <a:ext cx="1405470" cy="9821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 семей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Guskova\Desktop\Бюджет для граждан\2021\uAPO8L1RGG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2666" y="4529667"/>
            <a:ext cx="3598334" cy="221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842933" y="5266267"/>
            <a:ext cx="1490133" cy="97366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9272,9 тыс.рублей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88667" y="5274732"/>
            <a:ext cx="1600200" cy="95673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т.ч. местный бюджет: 2520 тыс.рублей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9868" y="3378200"/>
            <a:ext cx="5435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Подпрограмма "Обеспечение жильем молодых семей в Тоцком районе" в рамках муниципальной программы «Развитие физической культуры, спорта и молодежной политики в Тоцком районе»</a:t>
            </a:r>
            <a:endParaRPr lang="ru-RU" sz="1400" dirty="0" smtClean="0"/>
          </a:p>
          <a:p>
            <a:pPr algn="ctr"/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65342" y="4378866"/>
            <a:ext cx="4644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Сроки и этапы реализации</a:t>
            </a:r>
            <a:r>
              <a:rPr lang="ru-RU" sz="1600" dirty="0" smtClean="0"/>
              <a:t>: 2019-2024 годы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65199" y="1374971"/>
            <a:ext cx="6409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Постановление Правительства Оренбургской области от 30 августа 2013 г. N 737-пп</a:t>
            </a:r>
            <a:br>
              <a:rPr lang="ru-RU" dirty="0" smtClean="0"/>
            </a:br>
            <a:r>
              <a:rPr lang="ru-RU" b="1" dirty="0" smtClean="0"/>
              <a:t>"Об утверждении государственной программы "Стимулирование развития жилищного строительства в Оренбургской области </a:t>
            </a:r>
          </a:p>
          <a:p>
            <a:pPr algn="ctr"/>
            <a:r>
              <a:rPr lang="ru-RU" b="1" dirty="0" smtClean="0"/>
              <a:t>в 2014 - 2020 годах"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058710859"/>
      </p:ext>
    </p:extLst>
  </p:cSld>
  <p:clrMapOvr>
    <a:masterClrMapping/>
  </p:clrMapOvr>
  <p:transition advTm="5922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607177"/>
            <a:ext cx="9993312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a typeface="Calibri" panose="020F0502020204030204" pitchFamily="34" charset="0"/>
              </a:rPr>
              <a:t>Информационное освещение деятельности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372" y="1154488"/>
            <a:ext cx="3225800" cy="12627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Публикации на официальном сайте администрации Тоцкого района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2373" y="1129088"/>
            <a:ext cx="3163093" cy="12627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Публикации в социальных сетях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12200" y="1154488"/>
            <a:ext cx="2959100" cy="126274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Публикации в районных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МИ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8" y="0"/>
            <a:ext cx="728134" cy="67945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86933" y="101600"/>
            <a:ext cx="109050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456266" y="541867"/>
            <a:ext cx="10371667" cy="84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Guskova\Desktop\Бюджет для граждан\2021\6V_9QA6ub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799" y="2565398"/>
            <a:ext cx="2887134" cy="3945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Guskova\Desktop\Бюджет для граждан\2021\n7JbnBGOY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5934" y="2556933"/>
            <a:ext cx="3471334" cy="185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2866" y="4292599"/>
            <a:ext cx="3454401" cy="214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2866" y="2683931"/>
            <a:ext cx="5096934" cy="320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3202819"/>
      </p:ext>
    </p:extLst>
  </p:cSld>
  <p:clrMapOvr>
    <a:masterClrMapping/>
  </p:clrMapOvr>
  <p:transition advTm="6328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8" y="0"/>
            <a:ext cx="728134" cy="67945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86933" y="101600"/>
            <a:ext cx="109050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456266" y="541867"/>
            <a:ext cx="10371667" cy="84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45065" y="2425469"/>
            <a:ext cx="927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202819"/>
      </p:ext>
    </p:extLst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uskova\Desktop\Бюджет для граждан\2021\606d2517a29ee779df3a0be57844f7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267" y="3598334"/>
            <a:ext cx="4241800" cy="325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302" y="1047444"/>
            <a:ext cx="10602912" cy="4553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Законодательство о государственной молодежной политике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066" y="2762250"/>
            <a:ext cx="6692900" cy="3454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3000" b="1" dirty="0"/>
          </a:p>
          <a:p>
            <a:pPr marL="0" indent="0" algn="ctr">
              <a:buNone/>
            </a:pPr>
            <a:r>
              <a:rPr lang="ru-RU" sz="5000" b="1" dirty="0" smtClean="0"/>
              <a:t>На территории муниципального образования Тоцкий район проживает 31101 чел., в т.ч.</a:t>
            </a:r>
          </a:p>
          <a:p>
            <a:pPr algn="ctr">
              <a:buFontTx/>
              <a:buChar char="-"/>
            </a:pPr>
            <a:r>
              <a:rPr lang="ru-RU" sz="5000" b="1" dirty="0" smtClean="0"/>
              <a:t>14-17 лет -  1361</a:t>
            </a:r>
            <a:r>
              <a:rPr lang="en-US" sz="5000" b="1" dirty="0" smtClean="0"/>
              <a:t> </a:t>
            </a:r>
            <a:r>
              <a:rPr lang="ru-RU" sz="5000" b="1" dirty="0" smtClean="0"/>
              <a:t>чел.</a:t>
            </a:r>
          </a:p>
          <a:p>
            <a:pPr algn="ctr">
              <a:buFontTx/>
              <a:buChar char="-"/>
            </a:pPr>
            <a:r>
              <a:rPr lang="ru-RU" sz="5000" b="1" dirty="0" smtClean="0"/>
              <a:t>18-29 лет -  5786 чел.</a:t>
            </a:r>
          </a:p>
          <a:p>
            <a:pPr marL="0" indent="0">
              <a:buNone/>
            </a:pPr>
            <a:endParaRPr lang="ru-RU" sz="4200" b="1" dirty="0" smtClean="0"/>
          </a:p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       Молодые люди составляют 23 %</a:t>
            </a:r>
          </a:p>
          <a:p>
            <a:pPr marL="0" indent="0">
              <a:buNone/>
            </a:pPr>
            <a:r>
              <a:rPr lang="ru-RU" sz="6000" b="1" dirty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           населения Тоцкого района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2633" y="1443335"/>
            <a:ext cx="977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ЗАКОН ОРЕНБУРГСКОЙ ОБЛАСТИ</a:t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b="1" dirty="0" smtClean="0">
                <a:cs typeface="Times New Roman" pitchFamily="18" charset="0"/>
              </a:rPr>
              <a:t>от 01 сентября 2006 года N 579/107-IV-ОЗ</a:t>
            </a:r>
            <a:r>
              <a:rPr lang="ru-RU" sz="2000" dirty="0" smtClean="0"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7967" y="220130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Молодежь - физические лица, возраст которых составляет не менее 14 лет и не превышает 30 лет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2050" name="Picture 2" descr="Герб для докумен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26067" y="122768"/>
            <a:ext cx="10947401" cy="520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00200" y="626533"/>
            <a:ext cx="10422467" cy="1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Guskova\Desktop\Бюджет для граждан\2021\213471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9133" y="2599264"/>
            <a:ext cx="4275666" cy="219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Guskova\Desktop\Бюджет для граждан\2021\Правительство_Оренбургской_области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31400" y="2618457"/>
            <a:ext cx="1126068" cy="895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36522204"/>
      </p:ext>
    </p:extLst>
  </p:cSld>
  <p:clrMapOvr>
    <a:masterClrMapping/>
  </p:clrMapOvr>
  <p:transition advTm="590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126067" y="122768"/>
            <a:ext cx="10947401" cy="520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397000" y="601133"/>
            <a:ext cx="10549467" cy="1693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32" y="0"/>
            <a:ext cx="728134" cy="679450"/>
          </a:xfrm>
          <a:prstGeom prst="rect">
            <a:avLst/>
          </a:prstGeom>
          <a:noFill/>
        </p:spPr>
      </p:pic>
      <p:graphicFrame>
        <p:nvGraphicFramePr>
          <p:cNvPr id="17" name="Схема 16"/>
          <p:cNvGraphicFramePr/>
          <p:nvPr/>
        </p:nvGraphicFramePr>
        <p:xfrm>
          <a:off x="1540933" y="719666"/>
          <a:ext cx="9575800" cy="578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89323740"/>
      </p:ext>
    </p:extLst>
  </p:cSld>
  <p:clrMapOvr>
    <a:masterClrMapping/>
  </p:clrMapOvr>
  <p:transition advTm="5953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234" y="628343"/>
            <a:ext cx="10577512" cy="518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Финансирование отрасли «Молодёжная политика»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4034" y="1265766"/>
            <a:ext cx="10577512" cy="1257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Финансирование отрасли «Молодёжная политика» на  2021 год составляет 9572,9 тыс.руб.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74800" y="524933"/>
            <a:ext cx="10430933" cy="846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244599" y="0"/>
            <a:ext cx="10947401" cy="520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4952640"/>
              </p:ext>
            </p:extLst>
          </p:nvPr>
        </p:nvGraphicFramePr>
        <p:xfrm>
          <a:off x="833966" y="2074335"/>
          <a:ext cx="5736167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C:\Users\Guskova\Desktop\Бюджет для граждан\2021\index-20-1024x8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2667" y="4013199"/>
            <a:ext cx="3860800" cy="2700867"/>
          </a:xfrm>
          <a:prstGeom prst="rect">
            <a:avLst/>
          </a:prstGeom>
          <a:noFill/>
        </p:spPr>
      </p:pic>
      <p:pic>
        <p:nvPicPr>
          <p:cNvPr id="1028" name="Picture 4" descr="C:\Users\Guskova\Desktop\Бюджет для граждан\2021\calculator-and-mone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9267" y="2099733"/>
            <a:ext cx="3302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40752209"/>
      </p:ext>
    </p:extLst>
  </p:cSld>
  <p:clrMapOvr>
    <a:masterClrMapping/>
  </p:clrMapOvr>
  <p:transition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234" y="628343"/>
            <a:ext cx="10577512" cy="518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Финансирование отрасли «Молодёжная политика»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52501" y="1087967"/>
            <a:ext cx="10577512" cy="1257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Источники финансирования отрасли</a:t>
            </a: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«Молодёжная политика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» на 2021 год</a:t>
            </a:r>
            <a:endParaRPr lang="ru-RU" sz="2800" i="1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(тыс.руб)</a:t>
            </a:r>
          </a:p>
          <a:p>
            <a:pPr algn="ctr"/>
            <a:endParaRPr lang="ru-RU" sz="2400" i="1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74800" y="524933"/>
            <a:ext cx="10430933" cy="846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1244599" y="0"/>
            <a:ext cx="10947401" cy="520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pic>
        <p:nvPicPr>
          <p:cNvPr id="2050" name="Picture 2" descr="C:\Users\Guskova\Desktop\Бюджет для граждан\2021\Totskoe-ste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4068" y="3445934"/>
            <a:ext cx="4207932" cy="341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Guskova\Desktop\Бюджет для граждан\2021\Grow-money-Business-Success-Free-Stock-Phot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6133" y="2404533"/>
            <a:ext cx="3539065" cy="30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4952640"/>
              </p:ext>
            </p:extLst>
          </p:nvPr>
        </p:nvGraphicFramePr>
        <p:xfrm>
          <a:off x="910167" y="2167466"/>
          <a:ext cx="5736167" cy="427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40752209"/>
      </p:ext>
    </p:extLst>
  </p:cSld>
  <p:clrMapOvr>
    <a:masterClrMapping/>
  </p:clrMapOvr>
  <p:transition advTm="5953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799" y="587221"/>
            <a:ext cx="10159999" cy="7474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Учреждения отрасли «Молодежная политика»</a:t>
            </a:r>
            <a:endParaRPr lang="ru-RU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44599" y="0"/>
            <a:ext cx="10947401" cy="520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566333" y="541868"/>
            <a:ext cx="10422467" cy="8465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70600" y="3242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6" name="Picture 8" descr="C:\Users\Guskova\Desktop\Бюджет для граждан\2021\HUozeFz-L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33" y="3750733"/>
            <a:ext cx="4910667" cy="2988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372533" y="1151468"/>
            <a:ext cx="1161626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lnSpc>
                <a:spcPct val="270000"/>
              </a:lnSpc>
              <a:spcBef>
                <a:spcPts val="0"/>
              </a:spcBef>
              <a:buClr>
                <a:srgbClr val="9BBB59"/>
              </a:buClr>
              <a:buNone/>
            </a:pPr>
            <a:r>
              <a:rPr lang="ru-RU" sz="1200" b="1" dirty="0" smtClean="0"/>
              <a:t>В отрасли «Молодежной политики»  на территории Тоцкого района работают 2 учреждения:</a:t>
            </a:r>
          </a:p>
          <a:p>
            <a:pPr marL="400050" indent="-400050">
              <a:lnSpc>
                <a:spcPct val="270000"/>
              </a:lnSpc>
              <a:spcBef>
                <a:spcPts val="0"/>
              </a:spcBef>
              <a:buClr>
                <a:srgbClr val="9BBB59"/>
              </a:buClr>
              <a:buFont typeface="Wingdings" pitchFamily="2" charset="2"/>
              <a:buChar char="q"/>
            </a:pPr>
            <a:r>
              <a:rPr lang="ru-RU" sz="1200" b="1" dirty="0" smtClean="0"/>
              <a:t>Районный отдел по развитию физической культуры, спорта и делам молодежи администрации Тоцкого района</a:t>
            </a:r>
          </a:p>
          <a:p>
            <a:pPr marL="400050" indent="-400050">
              <a:lnSpc>
                <a:spcPct val="270000"/>
              </a:lnSpc>
              <a:spcBef>
                <a:spcPts val="0"/>
              </a:spcBef>
              <a:buClr>
                <a:srgbClr val="9BBB59"/>
              </a:buClr>
              <a:buFont typeface="Wingdings" pitchFamily="2" charset="2"/>
              <a:buChar char="q"/>
            </a:pPr>
            <a:r>
              <a:rPr lang="ru-RU" sz="1200" b="1" dirty="0" smtClean="0"/>
              <a:t>Ресурсный центр по поддержке добровольчества на базе местной общественной организации "Волонтерское движение  «Твори Добро»</a:t>
            </a:r>
          </a:p>
          <a:p>
            <a:pPr marL="400050" indent="-400050" algn="ctr">
              <a:lnSpc>
                <a:spcPct val="270000"/>
              </a:lnSpc>
              <a:spcBef>
                <a:spcPts val="0"/>
              </a:spcBef>
              <a:buClr>
                <a:srgbClr val="9BBB59"/>
              </a:buClr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В отрасли </a:t>
            </a:r>
            <a:r>
              <a:rPr lang="ru-RU" sz="2000" b="1" dirty="0" smtClean="0">
                <a:solidFill>
                  <a:srgbClr val="C00000"/>
                </a:solidFill>
              </a:rPr>
              <a:t>молодежная политика </a:t>
            </a:r>
            <a:r>
              <a:rPr lang="ru-RU" sz="1400" b="1" dirty="0" smtClean="0">
                <a:solidFill>
                  <a:srgbClr val="C00000"/>
                </a:solidFill>
              </a:rPr>
              <a:t>задействованы 3 специалиста. </a:t>
            </a:r>
          </a:p>
        </p:txBody>
      </p:sp>
      <p:pic>
        <p:nvPicPr>
          <p:cNvPr id="2059" name="Picture 11" descr="C:\Users\Guskova\Desktop\Бюджет для граждан\2021\QqJ0DQ-PL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399" y="3767668"/>
            <a:ext cx="5266267" cy="298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07431366"/>
      </p:ext>
    </p:extLst>
  </p:cSld>
  <p:clrMapOvr>
    <a:masterClrMapping/>
  </p:clrMapOvr>
  <p:transition advTm="514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748994"/>
            <a:ext cx="10236200" cy="7242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</a:t>
            </a:r>
            <a:r>
              <a:rPr lang="en-US" sz="2400" b="1" dirty="0" smtClean="0">
                <a:solidFill>
                  <a:srgbClr val="0070C0"/>
                </a:solidFill>
              </a:rPr>
              <a:t>ражданско</a:t>
            </a:r>
            <a:r>
              <a:rPr lang="ru-RU" sz="2400" b="1" dirty="0" smtClean="0">
                <a:solidFill>
                  <a:srgbClr val="0070C0"/>
                </a:solidFill>
              </a:rPr>
              <a:t>е</a:t>
            </a:r>
            <a:r>
              <a:rPr lang="en-US" sz="2400" b="1" dirty="0" smtClean="0">
                <a:solidFill>
                  <a:srgbClr val="0070C0"/>
                </a:solidFill>
              </a:rPr>
              <a:t> становлени</a:t>
            </a:r>
            <a:r>
              <a:rPr lang="ru-RU" sz="2400" b="1" dirty="0" smtClean="0">
                <a:solidFill>
                  <a:srgbClr val="0070C0"/>
                </a:solidFill>
              </a:rPr>
              <a:t>е</a:t>
            </a:r>
            <a:r>
              <a:rPr lang="en-US" sz="2400" b="1" dirty="0" smtClean="0">
                <a:solidFill>
                  <a:srgbClr val="0070C0"/>
                </a:solidFill>
              </a:rPr>
              <a:t>, патриотическо</a:t>
            </a:r>
            <a:r>
              <a:rPr lang="ru-RU" sz="2400" b="1" dirty="0" smtClean="0">
                <a:solidFill>
                  <a:srgbClr val="0070C0"/>
                </a:solidFill>
              </a:rPr>
              <a:t>е</a:t>
            </a:r>
            <a:r>
              <a:rPr lang="en-US" sz="2400" b="1" dirty="0" smtClean="0">
                <a:solidFill>
                  <a:srgbClr val="0070C0"/>
                </a:solidFill>
              </a:rPr>
              <a:t> и нравственно</a:t>
            </a:r>
            <a:r>
              <a:rPr lang="ru-RU" sz="2400" b="1" dirty="0" smtClean="0">
                <a:solidFill>
                  <a:srgbClr val="0070C0"/>
                </a:solidFill>
              </a:rPr>
              <a:t>е</a:t>
            </a:r>
            <a:r>
              <a:rPr lang="en-US" sz="2400" b="1" dirty="0" smtClean="0">
                <a:solidFill>
                  <a:srgbClr val="0070C0"/>
                </a:solidFill>
              </a:rPr>
              <a:t> воспитани</a:t>
            </a:r>
            <a:r>
              <a:rPr lang="ru-RU" sz="2400" b="1" dirty="0" smtClean="0">
                <a:solidFill>
                  <a:srgbClr val="0070C0"/>
                </a:solidFill>
              </a:rPr>
              <a:t>е молодежи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67667" y="1629480"/>
            <a:ext cx="3539066" cy="75811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военно-спортивных соревнований и турниров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31745" y="2482606"/>
            <a:ext cx="3617322" cy="5808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Проведение патриотических фестивалей и концертов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21758" y="3171239"/>
            <a:ext cx="3627309" cy="5554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поисковый деятельности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3682" y="3801534"/>
            <a:ext cx="3630785" cy="7027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Районные состязания допризывной молодежи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"А ну-ка, парни!"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59200" y="4556793"/>
            <a:ext cx="3598333" cy="80260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Ежегодные акции: </a:t>
            </a:r>
            <a:r>
              <a:rPr lang="ru-RU" sz="1400" dirty="0" smtClean="0">
                <a:solidFill>
                  <a:schemeClr val="tx1"/>
                </a:solidFill>
              </a:rPr>
              <a:t>«Бессмертный полк», «Вальс Победы», «Защитники твои, Россия» и т.д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231276" y="5266310"/>
            <a:ext cx="4142257" cy="1490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u="sng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Охват молодежи в мероприятиях ежегодно растет: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2019 – 2690 чел.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2020 – 2804 чел.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2021 – 3301 чел.</a:t>
            </a:r>
            <a:endParaRPr lang="ru-RU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44599" y="0"/>
            <a:ext cx="10947401" cy="520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74800" y="499533"/>
            <a:ext cx="10414000" cy="846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pic>
        <p:nvPicPr>
          <p:cNvPr id="3074" name="Picture 2" descr="C:\Users\Guskova\Desktop\Бюджет для граждан\2021\hCYtdbaAr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134" y="3987800"/>
            <a:ext cx="3378199" cy="253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Guskova\Desktop\Бюджет для граждан\2021\KFDtLbCn-w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99" y="1498600"/>
            <a:ext cx="3454400" cy="232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Guskova\Desktop\Бюджет для граждан\2021\AqebUp2sMx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6267" y="1574801"/>
            <a:ext cx="3115733" cy="221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Guskova\Desktop\Бюджет для граждан\2021\lK8t96k_sv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2333" y="3886202"/>
            <a:ext cx="3259667" cy="242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авая фигурная скобка 15"/>
          <p:cNvSpPr/>
          <p:nvPr/>
        </p:nvSpPr>
        <p:spPr>
          <a:xfrm>
            <a:off x="7315199" y="1693335"/>
            <a:ext cx="342901" cy="3555999"/>
          </a:xfrm>
          <a:prstGeom prst="rightBrace">
            <a:avLst>
              <a:gd name="adj1" fmla="val 8333"/>
              <a:gd name="adj2" fmla="val 50445"/>
            </a:avLst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69199" y="3352801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124 </a:t>
            </a:r>
            <a:r>
              <a:rPr lang="ru-RU" sz="1400" b="1" dirty="0" smtClean="0">
                <a:solidFill>
                  <a:srgbClr val="C00000"/>
                </a:solidFill>
              </a:rPr>
              <a:t>тыс.рублей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886373"/>
      </p:ext>
    </p:extLst>
  </p:cSld>
  <p:clrMapOvr>
    <a:masterClrMapping/>
  </p:clrMapOvr>
  <p:transition advTm="6578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uskova\Desktop\Бюджет для граждан\2021\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799" y="1735665"/>
            <a:ext cx="3699933" cy="229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533" y="660399"/>
            <a:ext cx="9186334" cy="38100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добровольческого движения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6734" y="3653365"/>
            <a:ext cx="3056466" cy="12065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Поддержка добровольческих молодежных организаций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2021 году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3666" y="5333998"/>
            <a:ext cx="3014134" cy="12192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Общая численность граждан Тоцкого района, вовлеченных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волонтерским движением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30132" y="4144431"/>
            <a:ext cx="778935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987800" y="5918201"/>
            <a:ext cx="872066" cy="24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25999" y="3884086"/>
            <a:ext cx="1409700" cy="8149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100 тыс.руб.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4098" y="5604934"/>
            <a:ext cx="1392767" cy="8551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1191чел.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Герб для докумен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86933" y="0"/>
            <a:ext cx="109050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1456266" y="541867"/>
            <a:ext cx="10371667" cy="84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2668" y="1253067"/>
            <a:ext cx="821266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Тоцком районе создана общественная организация «Волонтерское движение </a:t>
            </a:r>
            <a:r>
              <a:rPr lang="ru-RU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«Твори Добро»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C:\Users\Guskova\Desktop\Бюджет для граждан\2021\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7200" y="448733"/>
            <a:ext cx="2260600" cy="1710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Guskova\Desktop\Бюджет для граждан\2021\XbUnfMkmk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6732" y="4191001"/>
            <a:ext cx="3615268" cy="266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09567" y="2108198"/>
            <a:ext cx="664476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dirty="0" smtClean="0"/>
              <a:t>Организация оказывает социальную поддержку детям, детям-инвалидам, детям -сиротам, пожилым людям, многодетным и малообеспеченным семьям и гражданам Тоцкого района, оказавшимся в сложной жизненной ситуации.</a:t>
            </a:r>
            <a:endParaRPr lang="ru-RU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9" name="Picture 7" descr="C:\Users\Guskova\Desktop\Бюджет для граждан\2021\6ueQCBvRfs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3799" y="3352800"/>
            <a:ext cx="3090333" cy="199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1740010"/>
      </p:ext>
    </p:extLst>
  </p:cSld>
  <p:clrMapOvr>
    <a:masterClrMapping/>
  </p:clrMapOvr>
  <p:transition advTm="614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933" y="660399"/>
            <a:ext cx="10378546" cy="3810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Молодежный парламент Тоцкого района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7067" y="2820304"/>
            <a:ext cx="1964266" cy="8203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Количество членов молодежного парламента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1200" y="1237118"/>
            <a:ext cx="9643533" cy="634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Постановление Правительства Оренбургской области от  19 ноября 2009 года № 579-п «О реализации проекта «Молодежный парламентаризм: кадры для будущего»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4" name="Picture 2" descr="Герб для докум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65" y="0"/>
            <a:ext cx="728134" cy="679450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86933" y="101600"/>
            <a:ext cx="10905067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Финансовый отдел администрации Тоцкого района Оренбургской области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456266" y="541867"/>
            <a:ext cx="10371667" cy="846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77333" y="2052935"/>
            <a:ext cx="1013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   Закон Оренбургской области от 20 июня 2008 года № 2297 «О молодежном парламенте Оренбургской области»</a:t>
            </a:r>
            <a:endParaRPr lang="ru-RU" b="1" dirty="0"/>
          </a:p>
        </p:txBody>
      </p:sp>
      <p:pic>
        <p:nvPicPr>
          <p:cNvPr id="4098" name="Picture 2" descr="C:\Users\Guskova\Desktop\Бюджет для граждан\2021\315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0867" y="787401"/>
            <a:ext cx="1693333" cy="154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051152" y="5190969"/>
            <a:ext cx="1951714" cy="9050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Участие в областных молодежных форумах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Guskova\Desktop\Бюджет для граждан\2021\7d8a286e3b979db1ef807ddf7c41d985_1600_1067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2667" y="2565400"/>
            <a:ext cx="3208866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Guskova\Desktop\Бюджет для граждан\2021\QB0WC6K-5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3467" y="4521200"/>
            <a:ext cx="3217333" cy="220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417730" y="2859619"/>
            <a:ext cx="1532469" cy="75564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20 человек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028267" y="3094565"/>
            <a:ext cx="372532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6011334" y="4330698"/>
            <a:ext cx="397932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1" name="Picture 5" descr="C:\Users\Guskova\Desktop\Бюджет для граждан\2021\DSC_0209.jf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33" y="2650068"/>
            <a:ext cx="3259666" cy="194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Guskova\Desktop\Бюджет для граждан\2021\TZk7950d28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0033" y="4580467"/>
            <a:ext cx="3280833" cy="227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6409266" y="4047066"/>
            <a:ext cx="1617133" cy="77893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78 участников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6028264" y="5499098"/>
            <a:ext cx="397936" cy="215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34667" y="5257800"/>
            <a:ext cx="1651000" cy="812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15 участников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21667" y="3954836"/>
            <a:ext cx="1998134" cy="95583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Проведение районной акции ко дню Защитника Отечества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691284"/>
      </p:ext>
    </p:extLst>
  </p:cSld>
  <p:clrMapOvr>
    <a:masterClrMapping/>
  </p:clrMapOvr>
  <p:transition advTm="6391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8">
      <a:dk1>
        <a:sysClr val="windowText" lastClr="000000"/>
      </a:dk1>
      <a:lt1>
        <a:sysClr val="window" lastClr="FFFFFF"/>
      </a:lt1>
      <a:dk2>
        <a:srgbClr val="933ACA"/>
      </a:dk2>
      <a:lt2>
        <a:srgbClr val="CDF2FF"/>
      </a:lt2>
      <a:accent1>
        <a:srgbClr val="005390"/>
      </a:accent1>
      <a:accent2>
        <a:srgbClr val="59D4FF"/>
      </a:accent2>
      <a:accent3>
        <a:srgbClr val="A28E6A"/>
      </a:accent3>
      <a:accent4>
        <a:srgbClr val="634545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3280</TotalTime>
  <Words>745</Words>
  <Application>Microsoft Office PowerPoint</Application>
  <PresentationFormat>Произвольный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Финансовый отдел администрации Тоцкого района Оренбургской области</vt:lpstr>
      <vt:lpstr>Законодательство о государственной молодежной политике </vt:lpstr>
      <vt:lpstr>Слайд 3</vt:lpstr>
      <vt:lpstr>Финансирование отрасли «Молодёжная политика»</vt:lpstr>
      <vt:lpstr>Финансирование отрасли «Молодёжная политика»</vt:lpstr>
      <vt:lpstr>Учреждения отрасли «Молодежная политика»</vt:lpstr>
      <vt:lpstr>Гражданское становление, патриотическое и нравственное воспитание молодежи</vt:lpstr>
      <vt:lpstr>Развитие добровольческого движения</vt:lpstr>
      <vt:lpstr>Молодежный парламент Тоцкого района  </vt:lpstr>
      <vt:lpstr>Молодежный парламент Тоцкого района  </vt:lpstr>
      <vt:lpstr>Пропаганда здорового образа жизни  (профилактика асоциальных явлений в молодежной среде) </vt:lpstr>
      <vt:lpstr>Развитие молодежного творчества,  поддержка талантливой молодежи </vt:lpstr>
      <vt:lpstr>Обеспечение жильем молодых семей в Тоцком районе </vt:lpstr>
      <vt:lpstr>Информационное освещение деятельности 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делам молодежи  администрации МО г.Новороссийск</dc:title>
  <dc:creator>Пользователь Windows</dc:creator>
  <cp:lastModifiedBy>Guskova</cp:lastModifiedBy>
  <cp:revision>292</cp:revision>
  <dcterms:created xsi:type="dcterms:W3CDTF">2018-10-01T07:12:06Z</dcterms:created>
  <dcterms:modified xsi:type="dcterms:W3CDTF">2021-05-28T05:39:14Z</dcterms:modified>
</cp:coreProperties>
</file>