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4"/>
  </p:notesMasterIdLst>
  <p:sldIdLst>
    <p:sldId id="256" r:id="rId2"/>
    <p:sldId id="275" r:id="rId3"/>
    <p:sldId id="288" r:id="rId4"/>
    <p:sldId id="289" r:id="rId5"/>
    <p:sldId id="266" r:id="rId6"/>
    <p:sldId id="257" r:id="rId7"/>
    <p:sldId id="283" r:id="rId8"/>
    <p:sldId id="280" r:id="rId9"/>
    <p:sldId id="281" r:id="rId10"/>
    <p:sldId id="282" r:id="rId11"/>
    <p:sldId id="285" r:id="rId12"/>
    <p:sldId id="286" r:id="rId13"/>
    <p:sldId id="287" r:id="rId14"/>
    <p:sldId id="284" r:id="rId15"/>
    <p:sldId id="260" r:id="rId16"/>
    <p:sldId id="261" r:id="rId17"/>
    <p:sldId id="263" r:id="rId18"/>
    <p:sldId id="264" r:id="rId19"/>
    <p:sldId id="267" r:id="rId20"/>
    <p:sldId id="268" r:id="rId21"/>
    <p:sldId id="290" r:id="rId22"/>
    <p:sldId id="29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5" autoAdjust="0"/>
    <p:restoredTop sz="94660"/>
  </p:normalViewPr>
  <p:slideViewPr>
    <p:cSldViewPr>
      <p:cViewPr varScale="1">
        <p:scale>
          <a:sx n="110" d="100"/>
          <a:sy n="110" d="100"/>
        </p:scale>
        <p:origin x="171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ru-RU" dirty="0"/>
          </a:p>
        </c:rich>
      </c:tx>
      <c:layout/>
      <c:overlay val="1"/>
    </c:title>
    <c:autoTitleDeleted val="0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9.8559310403419351E-2"/>
                  <c:y val="0.2288610581954881"/>
                </c:manualLayout>
              </c:layout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611-4181-B78C-69F93D9DF2C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1383789600719779E-3"/>
                  <c:y val="-1.907428405043290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0750690010478152E-3"/>
                  <c:y val="2.043578446087480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Заработная плата с начислениями на оплату труда</c:v>
                </c:pt>
                <c:pt idx="1">
                  <c:v>Коммунальные услуги</c:v>
                </c:pt>
                <c:pt idx="2">
                  <c:v>Питание</c:v>
                </c:pt>
                <c:pt idx="3">
                  <c:v>ГСМ</c:v>
                </c:pt>
                <c:pt idx="4">
                  <c:v>Прочие расходы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71.5</c:v>
                </c:pt>
                <c:pt idx="1">
                  <c:v>5.3</c:v>
                </c:pt>
                <c:pt idx="2">
                  <c:v>2.5</c:v>
                </c:pt>
                <c:pt idx="3">
                  <c:v>1.6</c:v>
                </c:pt>
                <c:pt idx="4">
                  <c:v>19.100000000000001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CDB-4096-BFA2-40E94C1892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75625203187202117"/>
          <c:y val="6.806686252592499E-2"/>
          <c:w val="0.23206278714568748"/>
          <c:h val="0.9319331374740758"/>
        </c:manualLayout>
      </c:layout>
      <c:overlay val="1"/>
      <c:txPr>
        <a:bodyPr/>
        <a:lstStyle/>
        <a:p>
          <a:pPr>
            <a:lnSpc>
              <a:spcPct val="100000"/>
            </a:lnSpc>
            <a:defRPr sz="900" kern="0" spc="0" baseline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112373382929674E-2"/>
          <c:y val="0.12610002146383345"/>
          <c:w val="0.6092447506561699"/>
          <c:h val="0.9138671259842491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Заработная плата с начислениями на оплату труда</c:v>
                </c:pt>
                <c:pt idx="1">
                  <c:v>Коммунальные услуги </c:v>
                </c:pt>
                <c:pt idx="2">
                  <c:v>Питание </c:v>
                </c:pt>
                <c:pt idx="3">
                  <c:v>Прочие расходы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74.400000000000006</c:v>
                </c:pt>
                <c:pt idx="1">
                  <c:v>5.9</c:v>
                </c:pt>
                <c:pt idx="2">
                  <c:v>3.2</c:v>
                </c:pt>
                <c:pt idx="3">
                  <c:v>16.5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A5E-4130-8471-513E5D3F59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1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ru-RU" dirty="0"/>
          </a:p>
        </c:rich>
      </c:tx>
      <c:layout/>
      <c:overlay val="1"/>
    </c:title>
    <c:autoTitleDeleted val="0"/>
    <c:view3D>
      <c:rotX val="3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106869152531131E-2"/>
          <c:y val="0.11700907480253959"/>
          <c:w val="0.46297086932673187"/>
          <c:h val="0.6281023989368085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Зароботная плата с начислениями на оплату труда</c:v>
                </c:pt>
                <c:pt idx="1">
                  <c:v>Коммунальные услуги </c:v>
                </c:pt>
                <c:pt idx="2">
                  <c:v>Прочие  услуги </c:v>
                </c:pt>
                <c:pt idx="3">
                  <c:v>Социально-значимые  мероприятия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65</c:v>
                </c:pt>
                <c:pt idx="1">
                  <c:v>4</c:v>
                </c:pt>
                <c:pt idx="2">
                  <c:v>16</c:v>
                </c:pt>
                <c:pt idx="3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C6C-4DF7-9F47-AD9655A0FB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1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1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4056240"/>
        <c:axId val="174058200"/>
        <c:axId val="0"/>
      </c:bar3DChart>
      <c:catAx>
        <c:axId val="174056240"/>
        <c:scaling>
          <c:orientation val="minMax"/>
        </c:scaling>
        <c:delete val="1"/>
        <c:axPos val="b"/>
        <c:numFmt formatCode="General" sourceLinked="1"/>
        <c:majorTickMark val="cross"/>
        <c:minorTickMark val="cross"/>
        <c:tickLblPos val="nextTo"/>
        <c:crossAx val="174058200"/>
        <c:crosses val="autoZero"/>
        <c:auto val="1"/>
        <c:lblAlgn val="ctr"/>
        <c:lblOffset val="100"/>
        <c:noMultiLvlLbl val="1"/>
      </c:catAx>
      <c:valAx>
        <c:axId val="174058200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extTo"/>
        <c:crossAx val="17405624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1"/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513661747334199"/>
          <c:y val="9.5199952025221024E-2"/>
          <c:w val="0.45913209189908638"/>
          <c:h val="0.8674000668220135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общее образование   </c:v>
                </c:pt>
                <c:pt idx="1">
                  <c:v>дошкольное образование    </c:v>
                </c:pt>
                <c:pt idx="2">
                  <c:v>дополнительное образование  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26.62</c:v>
                </c:pt>
                <c:pt idx="1">
                  <c:v>26.62</c:v>
                </c:pt>
                <c:pt idx="2">
                  <c:v>32.300000000000004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1D7-4D41-8B16-C2FC432C79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9854793911787594"/>
          <c:y val="0.13654553748886322"/>
          <c:w val="0.29065395511609821"/>
          <c:h val="0.72690865730587551"/>
        </c:manualLayout>
      </c:layout>
      <c:overlay val="1"/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2019 год</a:t>
            </a:r>
          </a:p>
        </c:rich>
      </c:tx>
      <c:layout>
        <c:manualLayout>
          <c:xMode val="edge"/>
          <c:yMode val="edge"/>
          <c:x val="0.41674292195762086"/>
          <c:y val="2.405035804102578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1A9-48EE-B0CA-387616A1598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744-446D-AA96-6E5ABBE7A19A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744-446D-AA96-6E5ABBE7A19A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744-446D-AA96-6E5ABBE7A19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3"/>
                <c:pt idx="0">
                  <c:v>Школы</c:v>
                </c:pt>
                <c:pt idx="1">
                  <c:v>Детские сады</c:v>
                </c:pt>
                <c:pt idx="2">
                  <c:v>ЦВР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24.1</c:v>
                </c:pt>
                <c:pt idx="1">
                  <c:v>24.12</c:v>
                </c:pt>
                <c:pt idx="2">
                  <c:v>30.32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1A9-48EE-B0CA-387616A159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2020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41674292195762086"/>
          <c:y val="2.405035804102578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3E3-455D-8A1B-9AD86F851D0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3E3-455D-8A1B-9AD86F851D0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3E3-455D-8A1B-9AD86F851D09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3E3-455D-8A1B-9AD86F851D0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3"/>
                <c:pt idx="0">
                  <c:v>Школы</c:v>
                </c:pt>
                <c:pt idx="1">
                  <c:v>Детские сады</c:v>
                </c:pt>
                <c:pt idx="2">
                  <c:v>ЦВР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26.66</c:v>
                </c:pt>
                <c:pt idx="1">
                  <c:v>26.62</c:v>
                </c:pt>
                <c:pt idx="2">
                  <c:v>32.300000000000004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3E3-455D-8A1B-9AD86F851D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2021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41674292195762086"/>
          <c:y val="2.405035804102578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06F-4DF6-9574-C66B2A23D33E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06F-4DF6-9574-C66B2A23D33E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06F-4DF6-9574-C66B2A23D33E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06F-4DF6-9574-C66B2A23D33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3"/>
                <c:pt idx="0">
                  <c:v>Школы</c:v>
                </c:pt>
                <c:pt idx="1">
                  <c:v>Детские сады</c:v>
                </c:pt>
                <c:pt idx="2">
                  <c:v>ЦВР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29.259999999999987</c:v>
                </c:pt>
                <c:pt idx="1">
                  <c:v>29</c:v>
                </c:pt>
                <c:pt idx="2">
                  <c:v>32.300000000000004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06F-4DF6-9574-C66B2A23D3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2022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41674292195762086"/>
          <c:y val="2.405035804102578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EFA-4850-A475-B1DB7B0C493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EFA-4850-A475-B1DB7B0C493D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EFA-4850-A475-B1DB7B0C493D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EFA-4850-A475-B1DB7B0C493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3"/>
                <c:pt idx="0">
                  <c:v>Школы</c:v>
                </c:pt>
                <c:pt idx="1">
                  <c:v>Детские сады</c:v>
                </c:pt>
                <c:pt idx="2">
                  <c:v>ЦВР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29.259999999999987</c:v>
                </c:pt>
                <c:pt idx="1">
                  <c:v>29</c:v>
                </c:pt>
                <c:pt idx="2">
                  <c:v>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EFA-4850-A475-B1DB7B0C49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1E3CC-ECB6-4CE4-B39E-09798AE3D6F5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5FE71A-F6A2-45C5-AA22-26B7880678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183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FE71A-F6A2-45C5-AA22-26B78806781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007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0369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jpeg"/><Relationship Id="rId21" Type="http://schemas.openxmlformats.org/officeDocument/2006/relationships/image" Target="../media/image28.jpe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9.jpe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jpe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image" Target="../media/image29.jpe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jpeg"/><Relationship Id="rId4" Type="http://schemas.openxmlformats.org/officeDocument/2006/relationships/image" Target="../media/image6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5" Type="http://schemas.openxmlformats.org/officeDocument/2006/relationships/hyperlink" Target="http://bus.gov.ru/" TargetMode="External"/><Relationship Id="rId4" Type="http://schemas.openxmlformats.org/officeDocument/2006/relationships/hyperlink" Target="http://56ouo15@mail.orb.ru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Логотип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143116"/>
            <a:ext cx="8429684" cy="428628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571472" y="357166"/>
            <a:ext cx="8072494" cy="150019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Бюджет для граждан в сфере образования  Александровского района на </a:t>
            </a:r>
          </a:p>
          <a:p>
            <a:pPr algn="ctr"/>
            <a:r>
              <a:rPr lang="ru-RU" sz="2800" b="1" dirty="0" smtClean="0"/>
              <a:t>2020 - 2023 годы 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2432" y="116632"/>
            <a:ext cx="7715200" cy="1008112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ru-RU" sz="2400" b="1" i="1" dirty="0" smtClean="0"/>
              <a:t>Средняя заработная плата  сфере образования Александровского района  2019-2023 годы, тыс. руб.</a:t>
            </a:r>
            <a:endParaRPr lang="ru-RU" sz="2400" b="1" i="1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827160208"/>
              </p:ext>
            </p:extLst>
          </p:nvPr>
        </p:nvGraphicFramePr>
        <p:xfrm>
          <a:off x="697264" y="1217839"/>
          <a:ext cx="3970793" cy="2844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008112321"/>
              </p:ext>
            </p:extLst>
          </p:nvPr>
        </p:nvGraphicFramePr>
        <p:xfrm>
          <a:off x="4732049" y="1268760"/>
          <a:ext cx="377991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889440644"/>
              </p:ext>
            </p:extLst>
          </p:nvPr>
        </p:nvGraphicFramePr>
        <p:xfrm>
          <a:off x="539552" y="3967336"/>
          <a:ext cx="4058834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17073272"/>
              </p:ext>
            </p:extLst>
          </p:nvPr>
        </p:nvGraphicFramePr>
        <p:xfrm>
          <a:off x="4630443" y="4016751"/>
          <a:ext cx="4058834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45830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66892" y="2996945"/>
            <a:ext cx="3669665" cy="237629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504" y="2669413"/>
            <a:ext cx="3650996" cy="2380107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5053584" y="5218684"/>
            <a:ext cx="4090670" cy="1544955"/>
            <a:chOff x="5053584" y="5218684"/>
            <a:chExt cx="4090670" cy="154495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53584" y="5224270"/>
              <a:ext cx="4012691" cy="153923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70932" y="5422392"/>
              <a:ext cx="3973067" cy="124206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00040" y="5218684"/>
              <a:ext cx="3708400" cy="123465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5619750" y="5453888"/>
            <a:ext cx="3279775" cy="9093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625" marR="5080" algn="ctr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Times New Roman"/>
                <a:cs typeface="Times New Roman"/>
              </a:rPr>
              <a:t>Укрепление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-5" dirty="0">
                <a:latin typeface="Times New Roman"/>
                <a:cs typeface="Times New Roman"/>
              </a:rPr>
              <a:t>модернизация материально-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технической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базы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дошкольных</a:t>
            </a:r>
            <a:endParaRPr sz="1400">
              <a:latin typeface="Times New Roman"/>
              <a:cs typeface="Times New Roman"/>
            </a:endParaRPr>
          </a:p>
          <a:p>
            <a:pPr marR="1905" algn="ctr">
              <a:lnSpc>
                <a:spcPts val="1675"/>
              </a:lnSpc>
            </a:pPr>
            <a:r>
              <a:rPr sz="1400" spc="-5" dirty="0">
                <a:latin typeface="Times New Roman"/>
                <a:cs typeface="Times New Roman"/>
              </a:rPr>
              <a:t>образовательных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организаций</a:t>
            </a:r>
            <a:r>
              <a:rPr sz="1400" spc="2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2021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год</a:t>
            </a: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ts val="1914"/>
              </a:lnSpc>
            </a:pPr>
            <a:r>
              <a:rPr lang="ru-RU" sz="1400" b="1" dirty="0" smtClean="0">
                <a:latin typeface="Times New Roman"/>
                <a:cs typeface="Times New Roman"/>
              </a:rPr>
              <a:t>216,5 </a:t>
            </a:r>
            <a:r>
              <a:rPr sz="1400" b="1" smtClean="0">
                <a:latin typeface="Times New Roman"/>
                <a:cs typeface="Times New Roman"/>
              </a:rPr>
              <a:t>тыс</a:t>
            </a:r>
            <a:r>
              <a:rPr sz="1400" b="1" dirty="0">
                <a:latin typeface="Times New Roman"/>
                <a:cs typeface="Times New Roman"/>
              </a:rPr>
              <a:t>.</a:t>
            </a:r>
            <a:r>
              <a:rPr sz="1400" b="1" spc="-6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руб.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974335" y="1562100"/>
            <a:ext cx="4170045" cy="1841500"/>
            <a:chOff x="4974335" y="1562100"/>
            <a:chExt cx="4170045" cy="1841500"/>
          </a:xfrm>
        </p:grpSpPr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74335" y="1581911"/>
              <a:ext cx="4091940" cy="182118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26151" y="1562100"/>
              <a:ext cx="4117848" cy="16383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21553" y="1576958"/>
              <a:ext cx="3786886" cy="1516506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5467350" y="1592326"/>
            <a:ext cx="3492500" cy="1521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Times New Roman"/>
                <a:cs typeface="Times New Roman"/>
              </a:rPr>
              <a:t>Предоставление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компенсации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родителям</a:t>
            </a:r>
            <a:endParaRPr sz="1400">
              <a:latin typeface="Times New Roman"/>
              <a:cs typeface="Times New Roman"/>
            </a:endParaRPr>
          </a:p>
          <a:p>
            <a:pPr marL="2540" algn="ctr">
              <a:lnSpc>
                <a:spcPct val="100000"/>
              </a:lnSpc>
            </a:pPr>
            <a:r>
              <a:rPr sz="1400" spc="-10" dirty="0">
                <a:latin typeface="Times New Roman"/>
                <a:cs typeface="Times New Roman"/>
              </a:rPr>
              <a:t>платы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за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присмотр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уход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за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детьми,</a:t>
            </a:r>
            <a:endParaRPr sz="1400"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</a:pPr>
            <a:r>
              <a:rPr sz="1400" spc="5" dirty="0">
                <a:latin typeface="Times New Roman"/>
                <a:cs typeface="Times New Roman"/>
              </a:rPr>
              <a:t>посещающими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образовательные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организации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5">
                <a:latin typeface="Times New Roman"/>
                <a:cs typeface="Times New Roman"/>
              </a:rPr>
              <a:t>территории</a:t>
            </a:r>
            <a:r>
              <a:rPr sz="1400" spc="-35">
                <a:latin typeface="Times New Roman"/>
                <a:cs typeface="Times New Roman"/>
              </a:rPr>
              <a:t> </a:t>
            </a:r>
            <a:r>
              <a:rPr lang="ru-RU" sz="1400" dirty="0" smtClean="0">
                <a:latin typeface="Times New Roman"/>
                <a:cs typeface="Times New Roman"/>
              </a:rPr>
              <a:t>Александровского района  </a:t>
            </a:r>
            <a:r>
              <a:rPr sz="1400" smtClean="0">
                <a:latin typeface="Times New Roman"/>
                <a:cs typeface="Times New Roman"/>
              </a:rPr>
              <a:t>на </a:t>
            </a:r>
            <a:r>
              <a:rPr sz="1400" spc="5" smtClean="0">
                <a:latin typeface="Times New Roman"/>
                <a:cs typeface="Times New Roman"/>
              </a:rPr>
              <a:t>202</a:t>
            </a:r>
            <a:r>
              <a:rPr lang="ru-RU" sz="1400" spc="5" dirty="0" smtClean="0">
                <a:latin typeface="Times New Roman"/>
                <a:cs typeface="Times New Roman"/>
              </a:rPr>
              <a:t>0</a:t>
            </a:r>
            <a:r>
              <a:rPr sz="1400" spc="-20" smtClean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год </a:t>
            </a:r>
            <a:r>
              <a:rPr sz="1400" b="1" dirty="0">
                <a:latin typeface="Times New Roman"/>
                <a:cs typeface="Times New Roman"/>
              </a:rPr>
              <a:t>–</a:t>
            </a:r>
            <a:endParaRPr sz="1400">
              <a:latin typeface="Times New Roman"/>
              <a:cs typeface="Times New Roman"/>
            </a:endParaRPr>
          </a:p>
          <a:p>
            <a:pPr marL="3175" algn="ctr">
              <a:lnSpc>
                <a:spcPct val="100000"/>
              </a:lnSpc>
            </a:pPr>
            <a:r>
              <a:rPr sz="1400" b="1" smtClean="0">
                <a:latin typeface="Times New Roman"/>
                <a:cs typeface="Times New Roman"/>
              </a:rPr>
              <a:t>1</a:t>
            </a:r>
            <a:r>
              <a:rPr lang="ru-RU" sz="1400" b="1" dirty="0" smtClean="0">
                <a:latin typeface="Times New Roman"/>
                <a:cs typeface="Times New Roman"/>
              </a:rPr>
              <a:t>342,1</a:t>
            </a:r>
            <a:r>
              <a:rPr sz="1400" b="1" smtClean="0">
                <a:latin typeface="Times New Roman"/>
                <a:cs typeface="Times New Roman"/>
              </a:rPr>
              <a:t>тыс</a:t>
            </a:r>
            <a:r>
              <a:rPr sz="1400" b="1" dirty="0">
                <a:latin typeface="Times New Roman"/>
                <a:cs typeface="Times New Roman"/>
              </a:rPr>
              <a:t>.</a:t>
            </a:r>
            <a:r>
              <a:rPr sz="1400" b="1" spc="-4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руб</a:t>
            </a:r>
            <a:r>
              <a:rPr sz="1400" b="1" spc="-10">
                <a:latin typeface="Times New Roman"/>
                <a:cs typeface="Times New Roman"/>
              </a:rPr>
              <a:t>.,</a:t>
            </a:r>
            <a:r>
              <a:rPr sz="1400" b="1" spc="-20">
                <a:latin typeface="Times New Roman"/>
                <a:cs typeface="Times New Roman"/>
              </a:rPr>
              <a:t> </a:t>
            </a:r>
            <a:r>
              <a:rPr sz="1400" smtClean="0">
                <a:latin typeface="Times New Roman"/>
                <a:cs typeface="Times New Roman"/>
              </a:rPr>
              <a:t>202</a:t>
            </a:r>
            <a:r>
              <a:rPr lang="ru-RU" sz="1400" dirty="0" smtClean="0">
                <a:latin typeface="Times New Roman"/>
                <a:cs typeface="Times New Roman"/>
              </a:rPr>
              <a:t>1</a:t>
            </a:r>
            <a:r>
              <a:rPr sz="1400" b="1" smtClean="0">
                <a:latin typeface="Times New Roman"/>
                <a:cs typeface="Times New Roman"/>
              </a:rPr>
              <a:t>-</a:t>
            </a:r>
            <a:r>
              <a:rPr sz="1400" smtClean="0">
                <a:latin typeface="Times New Roman"/>
                <a:cs typeface="Times New Roman"/>
              </a:rPr>
              <a:t>2023</a:t>
            </a:r>
            <a:r>
              <a:rPr sz="1400" spc="-55" smtClean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годы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ежегодно</a:t>
            </a:r>
            <a:endParaRPr sz="1400">
              <a:latin typeface="Times New Roman"/>
              <a:cs typeface="Times New Roman"/>
            </a:endParaRPr>
          </a:p>
          <a:p>
            <a:pPr marL="5080" algn="ctr">
              <a:lnSpc>
                <a:spcPct val="100000"/>
              </a:lnSpc>
            </a:pPr>
            <a:r>
              <a:rPr sz="1400">
                <a:latin typeface="Times New Roman"/>
                <a:cs typeface="Times New Roman"/>
              </a:rPr>
              <a:t>по</a:t>
            </a:r>
            <a:r>
              <a:rPr sz="1400" spc="-30">
                <a:latin typeface="Times New Roman"/>
                <a:cs typeface="Times New Roman"/>
              </a:rPr>
              <a:t> </a:t>
            </a:r>
            <a:r>
              <a:rPr lang="ru-RU" sz="1400" b="1" spc="-35" dirty="0" smtClean="0">
                <a:latin typeface="Times New Roman"/>
                <a:cs typeface="Times New Roman"/>
              </a:rPr>
              <a:t>1765,9</a:t>
            </a:r>
            <a:r>
              <a:rPr sz="1400" b="1" spc="-35" smtClean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тыс.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руб.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0" y="4542282"/>
            <a:ext cx="3708400" cy="2315845"/>
            <a:chOff x="0" y="4542282"/>
            <a:chExt cx="3708400" cy="2315845"/>
          </a:xfrm>
        </p:grpSpPr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4547614"/>
              <a:ext cx="3665220" cy="231038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0" y="4892038"/>
              <a:ext cx="3569208" cy="185166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5496" y="4542282"/>
              <a:ext cx="3672395" cy="2035835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262534" y="4923282"/>
            <a:ext cx="3114833" cy="17363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05" algn="ctr">
              <a:lnSpc>
                <a:spcPct val="100000"/>
              </a:lnSpc>
              <a:spcBef>
                <a:spcPts val="100"/>
              </a:spcBef>
            </a:pPr>
            <a:r>
              <a:rPr lang="ru-RU" sz="1400" dirty="0" smtClean="0">
                <a:latin typeface="Times New Roman"/>
                <a:cs typeface="Times New Roman"/>
              </a:rPr>
              <a:t>Обучение детей инвалидов в образовательных организациях, реализующих программу дошкольного образования ,а так же предоставление компенсации затрат родителей на обучение детей инвалидов на дому   </a:t>
            </a:r>
            <a:r>
              <a:rPr sz="1400" dirty="0" err="1" smtClean="0">
                <a:latin typeface="Times New Roman"/>
                <a:cs typeface="Times New Roman"/>
              </a:rPr>
              <a:t>на</a:t>
            </a:r>
            <a:r>
              <a:rPr sz="1400" dirty="0" smtClean="0">
                <a:latin typeface="Times New Roman"/>
                <a:cs typeface="Times New Roman"/>
              </a:rPr>
              <a:t> </a:t>
            </a:r>
            <a:r>
              <a:rPr sz="1400" spc="5" dirty="0" smtClean="0">
                <a:latin typeface="Times New Roman"/>
                <a:cs typeface="Times New Roman"/>
              </a:rPr>
              <a:t> </a:t>
            </a:r>
            <a:r>
              <a:rPr sz="1400" dirty="0" smtClean="0">
                <a:latin typeface="Times New Roman"/>
                <a:cs typeface="Times New Roman"/>
              </a:rPr>
              <a:t>202</a:t>
            </a:r>
            <a:r>
              <a:rPr lang="ru-RU" sz="1400" dirty="0" smtClean="0">
                <a:latin typeface="Times New Roman"/>
                <a:cs typeface="Times New Roman"/>
              </a:rPr>
              <a:t>0</a:t>
            </a:r>
            <a:r>
              <a:rPr sz="1400" spc="-55" dirty="0" smtClean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год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–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lang="ru-RU" sz="1400" b="1" dirty="0" smtClean="0">
                <a:latin typeface="Times New Roman"/>
                <a:cs typeface="Times New Roman"/>
              </a:rPr>
              <a:t>305,1</a:t>
            </a:r>
            <a:r>
              <a:rPr sz="1400" b="1" dirty="0" err="1" smtClean="0">
                <a:latin typeface="Times New Roman"/>
                <a:cs typeface="Times New Roman"/>
              </a:rPr>
              <a:t>тыс</a:t>
            </a:r>
            <a:r>
              <a:rPr sz="1400" b="1" dirty="0">
                <a:latin typeface="Times New Roman"/>
                <a:cs typeface="Times New Roman"/>
              </a:rPr>
              <a:t>.</a:t>
            </a:r>
            <a:r>
              <a:rPr sz="1400" b="1" spc="-4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руб.,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на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 smtClean="0">
                <a:latin typeface="Times New Roman"/>
                <a:cs typeface="Times New Roman"/>
              </a:rPr>
              <a:t>202</a:t>
            </a:r>
            <a:r>
              <a:rPr lang="ru-RU" sz="1400" dirty="0" smtClean="0">
                <a:latin typeface="Times New Roman"/>
                <a:cs typeface="Times New Roman"/>
              </a:rPr>
              <a:t>1</a:t>
            </a:r>
            <a:r>
              <a:rPr sz="1400" dirty="0" smtClean="0">
                <a:latin typeface="Times New Roman"/>
                <a:cs typeface="Times New Roman"/>
              </a:rPr>
              <a:t>-2023 </a:t>
            </a:r>
            <a:r>
              <a:rPr sz="1400" spc="-335" dirty="0" smtClean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годы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ежегодно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 err="1">
                <a:latin typeface="Times New Roman"/>
                <a:cs typeface="Times New Roman"/>
              </a:rPr>
              <a:t>по</a:t>
            </a:r>
            <a:r>
              <a:rPr sz="1400" spc="340" dirty="0">
                <a:latin typeface="Times New Roman"/>
                <a:cs typeface="Times New Roman"/>
              </a:rPr>
              <a:t> </a:t>
            </a:r>
            <a:r>
              <a:rPr lang="ru-RU" sz="1400" b="1" dirty="0" smtClean="0">
                <a:latin typeface="Times New Roman"/>
                <a:cs typeface="Times New Roman"/>
              </a:rPr>
              <a:t>305,1</a:t>
            </a:r>
            <a:r>
              <a:rPr sz="1400" b="1" dirty="0" err="1" smtClean="0">
                <a:latin typeface="Times New Roman"/>
                <a:cs typeface="Times New Roman"/>
              </a:rPr>
              <a:t>тыс</a:t>
            </a:r>
            <a:r>
              <a:rPr sz="1400" b="1" dirty="0">
                <a:latin typeface="Times New Roman"/>
                <a:cs typeface="Times New Roman"/>
              </a:rPr>
              <a:t>.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руб.</a:t>
            </a:r>
            <a:endParaRPr sz="1400" dirty="0">
              <a:latin typeface="Times New Roman"/>
              <a:cs typeface="Times New Roman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0" y="1490217"/>
            <a:ext cx="5652770" cy="1725930"/>
            <a:chOff x="0" y="1490217"/>
            <a:chExt cx="5652770" cy="1725930"/>
          </a:xfrm>
        </p:grpSpPr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0" y="1495043"/>
              <a:ext cx="3953255" cy="172059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048" y="1537715"/>
              <a:ext cx="5649468" cy="142493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5496" y="1490217"/>
              <a:ext cx="3960431" cy="1414780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444195" y="1567129"/>
            <a:ext cx="3141980" cy="130612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Times New Roman"/>
                <a:cs typeface="Times New Roman"/>
              </a:rPr>
              <a:t>Всего воспитанников </a:t>
            </a:r>
            <a:r>
              <a:rPr sz="1400" dirty="0">
                <a:latin typeface="Times New Roman"/>
                <a:cs typeface="Times New Roman"/>
              </a:rPr>
              <a:t>в </a:t>
            </a:r>
            <a:r>
              <a:rPr sz="1400" spc="-30">
                <a:latin typeface="Times New Roman"/>
                <a:cs typeface="Times New Roman"/>
              </a:rPr>
              <a:t>ДОУ</a:t>
            </a:r>
            <a:r>
              <a:rPr sz="1400" spc="-25">
                <a:latin typeface="Times New Roman"/>
                <a:cs typeface="Times New Roman"/>
              </a:rPr>
              <a:t> </a:t>
            </a:r>
            <a:r>
              <a:rPr lang="ru-RU" sz="1400" spc="-25" dirty="0" smtClean="0">
                <a:latin typeface="Times New Roman"/>
                <a:cs typeface="Times New Roman"/>
              </a:rPr>
              <a:t>476</a:t>
            </a:r>
            <a:r>
              <a:rPr sz="1400" smtClean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детей.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На исполнение муниципального </a:t>
            </a:r>
            <a:r>
              <a:rPr sz="1400" dirty="0">
                <a:latin typeface="Times New Roman"/>
                <a:cs typeface="Times New Roman"/>
              </a:rPr>
              <a:t>задания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>
                <a:latin typeface="Times New Roman"/>
                <a:cs typeface="Times New Roman"/>
              </a:rPr>
              <a:t>на</a:t>
            </a:r>
            <a:r>
              <a:rPr sz="1400" spc="-20">
                <a:latin typeface="Times New Roman"/>
                <a:cs typeface="Times New Roman"/>
              </a:rPr>
              <a:t> </a:t>
            </a:r>
            <a:r>
              <a:rPr sz="1400" smtClean="0">
                <a:latin typeface="Times New Roman"/>
                <a:cs typeface="Times New Roman"/>
              </a:rPr>
              <a:t>20</a:t>
            </a:r>
            <a:r>
              <a:rPr lang="ru-RU" sz="1400" dirty="0" smtClean="0">
                <a:latin typeface="Times New Roman"/>
                <a:cs typeface="Times New Roman"/>
              </a:rPr>
              <a:t>20</a:t>
            </a:r>
            <a:r>
              <a:rPr sz="1400" spc="-25" smtClean="0">
                <a:latin typeface="Times New Roman"/>
                <a:cs typeface="Times New Roman"/>
              </a:rPr>
              <a:t> </a:t>
            </a:r>
            <a:r>
              <a:rPr sz="1400" spc="-25">
                <a:latin typeface="Times New Roman"/>
                <a:cs typeface="Times New Roman"/>
              </a:rPr>
              <a:t>год</a:t>
            </a:r>
            <a:r>
              <a:rPr sz="1400" spc="-15">
                <a:latin typeface="Times New Roman"/>
                <a:cs typeface="Times New Roman"/>
              </a:rPr>
              <a:t> </a:t>
            </a:r>
            <a:r>
              <a:rPr lang="ru-RU" sz="1400" b="1" dirty="0" smtClean="0">
                <a:latin typeface="Times New Roman"/>
                <a:cs typeface="Times New Roman"/>
              </a:rPr>
              <a:t>–</a:t>
            </a:r>
            <a:r>
              <a:rPr sz="1400" b="1" spc="-15" smtClean="0">
                <a:latin typeface="Times New Roman"/>
                <a:cs typeface="Times New Roman"/>
              </a:rPr>
              <a:t> </a:t>
            </a:r>
            <a:r>
              <a:rPr lang="ru-RU" sz="1400" b="1" dirty="0" smtClean="0">
                <a:latin typeface="Times New Roman"/>
                <a:cs typeface="Times New Roman"/>
              </a:rPr>
              <a:t>43278,1 </a:t>
            </a:r>
            <a:r>
              <a:rPr sz="1400" b="1" smtClean="0">
                <a:latin typeface="Times New Roman"/>
                <a:cs typeface="Times New Roman"/>
              </a:rPr>
              <a:t>тыс</a:t>
            </a:r>
            <a:r>
              <a:rPr sz="1400" b="1" dirty="0">
                <a:latin typeface="Times New Roman"/>
                <a:cs typeface="Times New Roman"/>
              </a:rPr>
              <a:t>.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руб.,</a:t>
            </a:r>
            <a:endParaRPr sz="1400">
              <a:latin typeface="Times New Roman"/>
              <a:cs typeface="Times New Roman"/>
            </a:endParaRPr>
          </a:p>
          <a:p>
            <a:pPr marL="1905" algn="ctr">
              <a:lnSpc>
                <a:spcPct val="100000"/>
              </a:lnSpc>
            </a:pPr>
            <a:r>
              <a:rPr sz="1400" spc="5" smtClean="0">
                <a:latin typeface="Times New Roman"/>
                <a:cs typeface="Times New Roman"/>
              </a:rPr>
              <a:t>202</a:t>
            </a:r>
            <a:r>
              <a:rPr lang="ru-RU" sz="1400" spc="5" dirty="0" smtClean="0">
                <a:latin typeface="Times New Roman"/>
                <a:cs typeface="Times New Roman"/>
              </a:rPr>
              <a:t>1</a:t>
            </a:r>
            <a:r>
              <a:rPr sz="1400" spc="-55" smtClean="0">
                <a:latin typeface="Times New Roman"/>
                <a:cs typeface="Times New Roman"/>
              </a:rPr>
              <a:t> </a:t>
            </a:r>
            <a:r>
              <a:rPr sz="1400" spc="-25">
                <a:latin typeface="Times New Roman"/>
                <a:cs typeface="Times New Roman"/>
              </a:rPr>
              <a:t>год</a:t>
            </a:r>
            <a:r>
              <a:rPr sz="1400" spc="-15">
                <a:latin typeface="Times New Roman"/>
                <a:cs typeface="Times New Roman"/>
              </a:rPr>
              <a:t> </a:t>
            </a:r>
            <a:r>
              <a:rPr lang="ru-RU" sz="1400" b="1" dirty="0" smtClean="0">
                <a:latin typeface="Times New Roman"/>
                <a:cs typeface="Times New Roman"/>
              </a:rPr>
              <a:t>–</a:t>
            </a:r>
            <a:r>
              <a:rPr sz="1400" b="1" spc="330" smtClean="0">
                <a:latin typeface="Times New Roman"/>
                <a:cs typeface="Times New Roman"/>
              </a:rPr>
              <a:t> </a:t>
            </a:r>
            <a:r>
              <a:rPr lang="ru-RU" sz="1400" b="1" dirty="0" smtClean="0">
                <a:latin typeface="Times New Roman"/>
                <a:cs typeface="Times New Roman"/>
              </a:rPr>
              <a:t>35979,22</a:t>
            </a:r>
            <a:r>
              <a:rPr sz="1400" b="1" smtClean="0">
                <a:latin typeface="Times New Roman"/>
                <a:cs typeface="Times New Roman"/>
              </a:rPr>
              <a:t>тыс</a:t>
            </a:r>
            <a:r>
              <a:rPr sz="1400" b="1" dirty="0">
                <a:latin typeface="Times New Roman"/>
                <a:cs typeface="Times New Roman"/>
              </a:rPr>
              <a:t>.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руб</a:t>
            </a:r>
            <a:r>
              <a:rPr sz="1400" spc="-10" dirty="0">
                <a:latin typeface="Times New Roman"/>
                <a:cs typeface="Times New Roman"/>
              </a:rPr>
              <a:t>.,</a:t>
            </a:r>
            <a:endParaRPr sz="140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sz="1400" spc="5" smtClean="0">
                <a:latin typeface="Times New Roman"/>
                <a:cs typeface="Times New Roman"/>
              </a:rPr>
              <a:t>202</a:t>
            </a:r>
            <a:r>
              <a:rPr lang="ru-RU" sz="1400" spc="5" dirty="0" smtClean="0">
                <a:latin typeface="Times New Roman"/>
                <a:cs typeface="Times New Roman"/>
              </a:rPr>
              <a:t>2</a:t>
            </a:r>
            <a:r>
              <a:rPr sz="1400" spc="-50" smtClean="0">
                <a:latin typeface="Times New Roman"/>
                <a:cs typeface="Times New Roman"/>
              </a:rPr>
              <a:t> </a:t>
            </a:r>
            <a:r>
              <a:rPr sz="1400" spc="-25">
                <a:latin typeface="Times New Roman"/>
                <a:cs typeface="Times New Roman"/>
              </a:rPr>
              <a:t>год</a:t>
            </a:r>
            <a:r>
              <a:rPr sz="1400" spc="325">
                <a:latin typeface="Times New Roman"/>
                <a:cs typeface="Times New Roman"/>
              </a:rPr>
              <a:t> </a:t>
            </a:r>
            <a:r>
              <a:rPr lang="ru-RU" sz="1400" b="1" dirty="0" smtClean="0">
                <a:latin typeface="Times New Roman"/>
                <a:cs typeface="Times New Roman"/>
              </a:rPr>
              <a:t>–</a:t>
            </a:r>
            <a:r>
              <a:rPr sz="1400" b="1" spc="-15" smtClean="0">
                <a:latin typeface="Times New Roman"/>
                <a:cs typeface="Times New Roman"/>
              </a:rPr>
              <a:t> </a:t>
            </a:r>
            <a:r>
              <a:rPr lang="ru-RU" sz="1400" b="1" dirty="0" smtClean="0">
                <a:latin typeface="Times New Roman"/>
                <a:cs typeface="Times New Roman"/>
              </a:rPr>
              <a:t>29165,9</a:t>
            </a:r>
            <a:r>
              <a:rPr sz="1400" b="1" smtClean="0">
                <a:latin typeface="Times New Roman"/>
                <a:cs typeface="Times New Roman"/>
              </a:rPr>
              <a:t>тыс</a:t>
            </a:r>
            <a:r>
              <a:rPr sz="1400" b="1" dirty="0">
                <a:latin typeface="Times New Roman"/>
                <a:cs typeface="Times New Roman"/>
              </a:rPr>
              <a:t>.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spc="-15">
                <a:latin typeface="Times New Roman"/>
                <a:cs typeface="Times New Roman"/>
              </a:rPr>
              <a:t>руб</a:t>
            </a:r>
            <a:r>
              <a:rPr sz="1400" b="1" spc="-15" smtClean="0">
                <a:latin typeface="Times New Roman"/>
                <a:cs typeface="Times New Roman"/>
              </a:rPr>
              <a:t>.</a:t>
            </a:r>
            <a:endParaRPr lang="ru-RU" sz="1400" b="1" spc="-15" dirty="0" smtClean="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772602" y="-18730"/>
            <a:ext cx="7600040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5" dirty="0" err="1" smtClean="0">
                <a:solidFill>
                  <a:srgbClr val="FF0000"/>
                </a:solidFill>
              </a:rPr>
              <a:t>Муниципальная</a:t>
            </a:r>
            <a:r>
              <a:rPr lang="ru-RU" sz="2100" b="1" spc="-5" dirty="0" smtClean="0">
                <a:solidFill>
                  <a:srgbClr val="FF0000"/>
                </a:solidFill>
              </a:rPr>
              <a:t> </a:t>
            </a:r>
            <a:r>
              <a:rPr sz="2100" b="1" spc="-5" dirty="0" err="1" smtClean="0">
                <a:solidFill>
                  <a:srgbClr val="FF0000"/>
                </a:solidFill>
              </a:rPr>
              <a:t>программа</a:t>
            </a:r>
            <a:r>
              <a:rPr lang="ru-RU" sz="2100" b="1" spc="-5" dirty="0" smtClean="0">
                <a:solidFill>
                  <a:srgbClr val="FF0000"/>
                </a:solidFill>
              </a:rPr>
              <a:t> </a:t>
            </a:r>
            <a:r>
              <a:rPr sz="2100" b="1" spc="-5" dirty="0" smtClean="0">
                <a:solidFill>
                  <a:srgbClr val="FF0000"/>
                </a:solidFill>
              </a:rPr>
              <a:t>«</a:t>
            </a:r>
            <a:r>
              <a:rPr lang="ru-RU" sz="2100" b="1" spc="-5" dirty="0" smtClean="0">
                <a:solidFill>
                  <a:srgbClr val="FF0000"/>
                </a:solidFill>
              </a:rPr>
              <a:t>Развитие системы образования Александровского района</a:t>
            </a:r>
            <a:r>
              <a:rPr sz="2100" b="1" spc="-5" dirty="0" smtClean="0">
                <a:solidFill>
                  <a:srgbClr val="FF0000"/>
                </a:solidFill>
              </a:rPr>
              <a:t>»</a:t>
            </a:r>
            <a:r>
              <a:rPr lang="ru-RU" sz="2100" b="1" spc="-20" dirty="0">
                <a:solidFill>
                  <a:srgbClr val="FF0000"/>
                </a:solidFill>
              </a:rPr>
              <a:t> </a:t>
            </a:r>
            <a:r>
              <a:rPr lang="ru-RU" sz="2100" b="1" spc="-20" dirty="0" smtClean="0">
                <a:solidFill>
                  <a:srgbClr val="FF0000"/>
                </a:solidFill>
              </a:rPr>
              <a:t>на 2019-2024 годы</a:t>
            </a:r>
            <a:endParaRPr sz="2100" b="1" dirty="0">
              <a:solidFill>
                <a:srgbClr val="FF0000"/>
              </a:solidFill>
            </a:endParaRPr>
          </a:p>
        </p:txBody>
      </p:sp>
      <p:grpSp>
        <p:nvGrpSpPr>
          <p:cNvPr id="25" name="object 27"/>
          <p:cNvGrpSpPr/>
          <p:nvPr/>
        </p:nvGrpSpPr>
        <p:grpSpPr>
          <a:xfrm>
            <a:off x="1214414" y="714356"/>
            <a:ext cx="7164705" cy="1333500"/>
            <a:chOff x="1094232" y="676655"/>
            <a:chExt cx="7164705" cy="1333500"/>
          </a:xfrm>
        </p:grpSpPr>
        <p:pic>
          <p:nvPicPr>
            <p:cNvPr id="28" name="object 2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94232" y="1315211"/>
              <a:ext cx="7164324" cy="69494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00328" y="676655"/>
              <a:ext cx="7152132" cy="682751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148041" y="752474"/>
              <a:ext cx="7057390" cy="588645"/>
            </a:xfrm>
            <a:custGeom>
              <a:avLst/>
              <a:gdLst/>
              <a:ahLst/>
              <a:cxnLst/>
              <a:rect l="l" t="t" r="r" b="b"/>
              <a:pathLst>
                <a:path w="7057390" h="588644">
                  <a:moveTo>
                    <a:pt x="6958749" y="0"/>
                  </a:moveTo>
                  <a:lnTo>
                    <a:pt x="0" y="0"/>
                  </a:lnTo>
                  <a:lnTo>
                    <a:pt x="0" y="490220"/>
                  </a:lnTo>
                  <a:lnTo>
                    <a:pt x="7704" y="528417"/>
                  </a:lnTo>
                  <a:lnTo>
                    <a:pt x="28714" y="559577"/>
                  </a:lnTo>
                  <a:lnTo>
                    <a:pt x="59878" y="580570"/>
                  </a:lnTo>
                  <a:lnTo>
                    <a:pt x="98043" y="588263"/>
                  </a:lnTo>
                  <a:lnTo>
                    <a:pt x="7056793" y="588263"/>
                  </a:lnTo>
                  <a:lnTo>
                    <a:pt x="7056793" y="98044"/>
                  </a:lnTo>
                  <a:lnTo>
                    <a:pt x="7049081" y="59900"/>
                  </a:lnTo>
                  <a:lnTo>
                    <a:pt x="7028059" y="28733"/>
                  </a:lnTo>
                  <a:lnTo>
                    <a:pt x="6996892" y="7711"/>
                  </a:lnTo>
                  <a:lnTo>
                    <a:pt x="6958749" y="0"/>
                  </a:lnTo>
                  <a:close/>
                </a:path>
              </a:pathLst>
            </a:custGeom>
            <a:solidFill>
              <a:srgbClr val="4F6128">
                <a:alpha val="1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1222044" y="726439"/>
            <a:ext cx="6701155" cy="54737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036445" marR="5080" indent="-2024380">
              <a:lnSpc>
                <a:spcPct val="101200"/>
              </a:lnSpc>
              <a:spcBef>
                <a:spcPts val="80"/>
              </a:spcBef>
            </a:pPr>
            <a:r>
              <a:rPr sz="1700" dirty="0">
                <a:latin typeface="Times New Roman"/>
                <a:cs typeface="Times New Roman"/>
              </a:rPr>
              <a:t>Основные</a:t>
            </a:r>
            <a:r>
              <a:rPr sz="1700" spc="-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мероприятия</a:t>
            </a:r>
            <a:r>
              <a:rPr sz="1700" spc="-1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подпрограммы</a:t>
            </a:r>
            <a:r>
              <a:rPr sz="1700" spc="-70" dirty="0">
                <a:latin typeface="Times New Roman"/>
                <a:cs typeface="Times New Roman"/>
              </a:rPr>
              <a:t> </a:t>
            </a:r>
            <a:r>
              <a:rPr sz="17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«</a:t>
            </a:r>
            <a:r>
              <a:rPr sz="1700" u="sng" spc="-5" dirty="0" err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Развитие</a:t>
            </a:r>
            <a:r>
              <a:rPr sz="17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700" u="sng" spc="-15" dirty="0" err="1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дошкольного</a:t>
            </a:r>
            <a:r>
              <a:rPr sz="1700" u="sng" spc="-1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700" spc="-409" dirty="0" smtClean="0">
                <a:latin typeface="Times New Roman"/>
                <a:cs typeface="Times New Roman"/>
              </a:rPr>
              <a:t> </a:t>
            </a:r>
            <a:r>
              <a:rPr sz="1700" u="sng" spc="-5" dirty="0" err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образования</a:t>
            </a:r>
            <a:r>
              <a:rPr sz="1700" u="sng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1700" u="sng" spc="-30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детей»</a:t>
            </a:r>
            <a:endParaRPr sz="1700" dirty="0">
              <a:latin typeface="Times New Roman"/>
              <a:cs typeface="Times New Roman"/>
            </a:endParaRPr>
          </a:p>
        </p:txBody>
      </p:sp>
      <p:grpSp>
        <p:nvGrpSpPr>
          <p:cNvPr id="27" name="object 32"/>
          <p:cNvGrpSpPr/>
          <p:nvPr/>
        </p:nvGrpSpPr>
        <p:grpSpPr>
          <a:xfrm>
            <a:off x="3357554" y="3643314"/>
            <a:ext cx="3512820" cy="1791080"/>
            <a:chOff x="3433571" y="3675507"/>
            <a:chExt cx="3512820" cy="1791080"/>
          </a:xfrm>
        </p:grpSpPr>
        <p:pic>
          <p:nvPicPr>
            <p:cNvPr id="33" name="object 3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433571" y="3680460"/>
              <a:ext cx="2033016" cy="178612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496055" y="3912108"/>
              <a:ext cx="3450336" cy="145541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779900" y="3675507"/>
              <a:ext cx="1728215" cy="1481709"/>
            </a:xfrm>
            <a:prstGeom prst="rect">
              <a:avLst/>
            </a:prstGeom>
          </p:spPr>
        </p:pic>
      </p:grpSp>
      <p:pic>
        <p:nvPicPr>
          <p:cNvPr id="38" name="Рисунок 37" descr="Логотип.jp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3670366" y="3643314"/>
            <a:ext cx="1830328" cy="153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925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1538" y="2714620"/>
            <a:ext cx="3481704" cy="235623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172455" y="5022977"/>
            <a:ext cx="3871595" cy="1835150"/>
            <a:chOff x="5172455" y="5022977"/>
            <a:chExt cx="3871595" cy="183515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72455" y="5027674"/>
              <a:ext cx="3829811" cy="183032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19292" y="5022977"/>
              <a:ext cx="3524377" cy="1616583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83228" y="1524761"/>
            <a:ext cx="2160270" cy="1612391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0" y="4673219"/>
            <a:ext cx="2771775" cy="2185035"/>
            <a:chOff x="0" y="4673219"/>
            <a:chExt cx="2771775" cy="2185035"/>
          </a:xfrm>
        </p:grpSpPr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4678678"/>
              <a:ext cx="2729484" cy="217932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4869179"/>
              <a:ext cx="2683764" cy="198882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496" y="4673219"/>
              <a:ext cx="2736278" cy="2140157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213461" y="4899482"/>
            <a:ext cx="2380615" cy="130612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0480" marR="28575" indent="4445" algn="ctr">
              <a:lnSpc>
                <a:spcPct val="100000"/>
              </a:lnSpc>
              <a:spcBef>
                <a:spcPts val="105"/>
              </a:spcBef>
            </a:pPr>
            <a:r>
              <a:rPr lang="ru-RU" sz="1400" spc="-5" dirty="0" smtClean="0">
                <a:latin typeface="Times New Roman"/>
                <a:cs typeface="Times New Roman"/>
              </a:rPr>
              <a:t>Привлечение и поддержка молодых педагогических кадров </a:t>
            </a: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400" dirty="0">
                <a:latin typeface="Times New Roman"/>
                <a:cs typeface="Times New Roman"/>
              </a:rPr>
              <a:t>типа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2021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год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>
                <a:latin typeface="Times New Roman"/>
                <a:cs typeface="Times New Roman"/>
              </a:rPr>
              <a:t>–</a:t>
            </a:r>
            <a:r>
              <a:rPr sz="1400" spc="-5">
                <a:latin typeface="Times New Roman"/>
                <a:cs typeface="Times New Roman"/>
              </a:rPr>
              <a:t> </a:t>
            </a:r>
            <a:r>
              <a:rPr lang="ru-RU" sz="1400" b="1" dirty="0" smtClean="0">
                <a:latin typeface="Times New Roman"/>
                <a:cs typeface="Times New Roman"/>
              </a:rPr>
              <a:t>90,0 </a:t>
            </a:r>
            <a:r>
              <a:rPr sz="1400" b="1" spc="-5" smtClean="0">
                <a:latin typeface="Times New Roman"/>
                <a:cs typeface="Times New Roman"/>
              </a:rPr>
              <a:t>ыс.руб</a:t>
            </a:r>
            <a:r>
              <a:rPr sz="1400" spc="-5" dirty="0">
                <a:latin typeface="Times New Roman"/>
                <a:cs typeface="Times New Roman"/>
              </a:rPr>
              <a:t>.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2022</a:t>
            </a:r>
            <a:r>
              <a:rPr sz="1400" b="1" dirty="0">
                <a:latin typeface="Times New Roman"/>
                <a:cs typeface="Times New Roman"/>
              </a:rPr>
              <a:t>-</a:t>
            </a:r>
            <a:r>
              <a:rPr sz="1400" dirty="0">
                <a:latin typeface="Times New Roman"/>
                <a:cs typeface="Times New Roman"/>
              </a:rPr>
              <a:t>2023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годы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</a:t>
            </a: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1400" b="1" dirty="0" smtClean="0">
                <a:latin typeface="Times New Roman"/>
                <a:cs typeface="Times New Roman"/>
              </a:rPr>
              <a:t>90.0</a:t>
            </a:r>
            <a:r>
              <a:rPr sz="1400" b="1" smtClean="0">
                <a:latin typeface="Times New Roman"/>
                <a:cs typeface="Times New Roman"/>
              </a:rPr>
              <a:t>тыс</a:t>
            </a:r>
            <a:r>
              <a:rPr sz="1400" b="1" dirty="0">
                <a:latin typeface="Times New Roman"/>
                <a:cs typeface="Times New Roman"/>
              </a:rPr>
              <a:t>.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руб.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0" y="1357298"/>
            <a:ext cx="5224780" cy="1590040"/>
            <a:chOff x="0" y="1424939"/>
            <a:chExt cx="5224780" cy="1590040"/>
          </a:xfrm>
        </p:grpSpPr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1453895"/>
              <a:ext cx="3738372" cy="156057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1424939"/>
              <a:ext cx="5224272" cy="142493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7502" y="1448307"/>
              <a:ext cx="3672398" cy="1256156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399694" y="1454607"/>
            <a:ext cx="3086735" cy="1093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Times New Roman"/>
                <a:cs typeface="Times New Roman"/>
              </a:rPr>
              <a:t>Всего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учащихся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b="1">
                <a:latin typeface="Times New Roman"/>
                <a:cs typeface="Times New Roman"/>
              </a:rPr>
              <a:t>-</a:t>
            </a:r>
            <a:r>
              <a:rPr sz="1400" b="1" spc="-10">
                <a:latin typeface="Times New Roman"/>
                <a:cs typeface="Times New Roman"/>
              </a:rPr>
              <a:t> </a:t>
            </a:r>
            <a:r>
              <a:rPr lang="ru-RU" sz="1400" b="1" spc="-10" dirty="0" smtClean="0">
                <a:latin typeface="Times New Roman"/>
                <a:cs typeface="Times New Roman"/>
              </a:rPr>
              <a:t>1541</a:t>
            </a:r>
            <a:r>
              <a:rPr sz="1400" spc="-35" smtClean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чел.</a:t>
            </a:r>
            <a:endParaRPr sz="1400">
              <a:latin typeface="Times New Roman"/>
              <a:cs typeface="Times New Roman"/>
            </a:endParaRPr>
          </a:p>
          <a:p>
            <a:pPr marL="12065" marR="5080" algn="ctr">
              <a:lnSpc>
                <a:spcPct val="100000"/>
              </a:lnSpc>
            </a:pPr>
            <a:r>
              <a:rPr sz="1400" dirty="0">
                <a:latin typeface="Times New Roman"/>
                <a:cs typeface="Times New Roman"/>
              </a:rPr>
              <a:t>на </a:t>
            </a:r>
            <a:r>
              <a:rPr sz="1400" spc="-5" dirty="0">
                <a:latin typeface="Times New Roman"/>
                <a:cs typeface="Times New Roman"/>
              </a:rPr>
              <a:t>исполнение муниципального </a:t>
            </a:r>
            <a:r>
              <a:rPr sz="1400" dirty="0">
                <a:latin typeface="Times New Roman"/>
                <a:cs typeface="Times New Roman"/>
              </a:rPr>
              <a:t>задания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>
                <a:latin typeface="Times New Roman"/>
                <a:cs typeface="Times New Roman"/>
              </a:rPr>
              <a:t>на</a:t>
            </a:r>
            <a:r>
              <a:rPr sz="1400" spc="-20">
                <a:latin typeface="Times New Roman"/>
                <a:cs typeface="Times New Roman"/>
              </a:rPr>
              <a:t> </a:t>
            </a:r>
            <a:r>
              <a:rPr sz="1400" spc="5" smtClean="0">
                <a:latin typeface="Times New Roman"/>
                <a:cs typeface="Times New Roman"/>
              </a:rPr>
              <a:t>202</a:t>
            </a:r>
            <a:r>
              <a:rPr lang="ru-RU" sz="1400" spc="5" dirty="0" smtClean="0">
                <a:latin typeface="Times New Roman"/>
                <a:cs typeface="Times New Roman"/>
              </a:rPr>
              <a:t>0</a:t>
            </a:r>
            <a:r>
              <a:rPr sz="1400" spc="-40" smtClean="0">
                <a:latin typeface="Times New Roman"/>
                <a:cs typeface="Times New Roman"/>
              </a:rPr>
              <a:t> </a:t>
            </a:r>
            <a:r>
              <a:rPr sz="1400" spc="-25" smtClean="0">
                <a:latin typeface="Times New Roman"/>
                <a:cs typeface="Times New Roman"/>
              </a:rPr>
              <a:t>год</a:t>
            </a:r>
            <a:r>
              <a:rPr lang="ru-RU" sz="1400" spc="-25" dirty="0" smtClean="0">
                <a:latin typeface="Times New Roman"/>
                <a:cs typeface="Times New Roman"/>
              </a:rPr>
              <a:t>-196273,3 </a:t>
            </a:r>
            <a:r>
              <a:rPr sz="1400" b="1" spc="5" smtClean="0">
                <a:latin typeface="Times New Roman"/>
                <a:cs typeface="Times New Roman"/>
              </a:rPr>
              <a:t>тыс</a:t>
            </a:r>
            <a:r>
              <a:rPr sz="1400" b="1" spc="5" dirty="0">
                <a:latin typeface="Times New Roman"/>
                <a:cs typeface="Times New Roman"/>
              </a:rPr>
              <a:t>.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руб.,</a:t>
            </a:r>
            <a:endParaRPr sz="140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sz="1400" smtClean="0">
                <a:latin typeface="Times New Roman"/>
                <a:cs typeface="Times New Roman"/>
              </a:rPr>
              <a:t>202</a:t>
            </a:r>
            <a:r>
              <a:rPr lang="ru-RU" sz="1400" dirty="0" smtClean="0">
                <a:latin typeface="Times New Roman"/>
                <a:cs typeface="Times New Roman"/>
              </a:rPr>
              <a:t>1</a:t>
            </a:r>
            <a:r>
              <a:rPr sz="1400" spc="-60" smtClean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год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b="1">
                <a:latin typeface="Times New Roman"/>
                <a:cs typeface="Times New Roman"/>
              </a:rPr>
              <a:t>–</a:t>
            </a:r>
            <a:r>
              <a:rPr sz="1400" b="1" spc="-20">
                <a:latin typeface="Times New Roman"/>
                <a:cs typeface="Times New Roman"/>
              </a:rPr>
              <a:t> </a:t>
            </a:r>
            <a:r>
              <a:rPr lang="ru-RU" sz="1400" b="1" spc="-20" dirty="0" smtClean="0">
                <a:latin typeface="Times New Roman"/>
                <a:cs typeface="Times New Roman"/>
              </a:rPr>
              <a:t>181929,23</a:t>
            </a:r>
            <a:r>
              <a:rPr lang="ru-RU" sz="1400" b="1" dirty="0" smtClean="0">
                <a:latin typeface="Times New Roman"/>
                <a:cs typeface="Times New Roman"/>
              </a:rPr>
              <a:t> </a:t>
            </a:r>
            <a:r>
              <a:rPr sz="1400" b="1" spc="5" smtClean="0">
                <a:latin typeface="Times New Roman"/>
                <a:cs typeface="Times New Roman"/>
              </a:rPr>
              <a:t>тыс</a:t>
            </a:r>
            <a:r>
              <a:rPr sz="1400" b="1" spc="5" dirty="0">
                <a:latin typeface="Times New Roman"/>
                <a:cs typeface="Times New Roman"/>
              </a:rPr>
              <a:t>.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руб</a:t>
            </a:r>
            <a:r>
              <a:rPr sz="1400" spc="-10" dirty="0">
                <a:latin typeface="Times New Roman"/>
                <a:cs typeface="Times New Roman"/>
              </a:rPr>
              <a:t>.,</a:t>
            </a:r>
            <a:endParaRPr sz="1400">
              <a:latin typeface="Times New Roman"/>
              <a:cs typeface="Times New Roman"/>
            </a:endParaRPr>
          </a:p>
          <a:p>
            <a:pPr marL="1905" algn="ctr">
              <a:lnSpc>
                <a:spcPct val="100000"/>
              </a:lnSpc>
            </a:pPr>
            <a:r>
              <a:rPr sz="1400" spc="5" smtClean="0">
                <a:latin typeface="Times New Roman"/>
                <a:cs typeface="Times New Roman"/>
              </a:rPr>
              <a:t>202</a:t>
            </a:r>
            <a:r>
              <a:rPr lang="ru-RU" sz="1400" spc="5" dirty="0" smtClean="0">
                <a:latin typeface="Times New Roman"/>
                <a:cs typeface="Times New Roman"/>
              </a:rPr>
              <a:t>2-2023</a:t>
            </a:r>
            <a:r>
              <a:rPr sz="1400" spc="-55" smtClean="0">
                <a:latin typeface="Times New Roman"/>
                <a:cs typeface="Times New Roman"/>
              </a:rPr>
              <a:t> </a:t>
            </a:r>
            <a:r>
              <a:rPr sz="1400" spc="-25">
                <a:latin typeface="Times New Roman"/>
                <a:cs typeface="Times New Roman"/>
              </a:rPr>
              <a:t>год</a:t>
            </a:r>
            <a:r>
              <a:rPr sz="1400" spc="-20">
                <a:latin typeface="Times New Roman"/>
                <a:cs typeface="Times New Roman"/>
              </a:rPr>
              <a:t> </a:t>
            </a:r>
            <a:r>
              <a:rPr lang="ru-RU" sz="1400" b="1" spc="-20" dirty="0" smtClean="0">
                <a:latin typeface="Times New Roman"/>
                <a:cs typeface="Times New Roman"/>
              </a:rPr>
              <a:t>155714,8</a:t>
            </a:r>
            <a:r>
              <a:rPr lang="ru-RU" sz="1400" b="1" dirty="0" smtClean="0">
                <a:latin typeface="Times New Roman"/>
                <a:cs typeface="Times New Roman"/>
              </a:rPr>
              <a:t> </a:t>
            </a:r>
            <a:r>
              <a:rPr sz="1400" b="1" spc="5" smtClean="0">
                <a:latin typeface="Times New Roman"/>
                <a:cs typeface="Times New Roman"/>
              </a:rPr>
              <a:t>тыс</a:t>
            </a:r>
            <a:r>
              <a:rPr sz="1400" b="1" spc="5" dirty="0">
                <a:latin typeface="Times New Roman"/>
                <a:cs typeface="Times New Roman"/>
              </a:rPr>
              <a:t>.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руб.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285852" y="0"/>
            <a:ext cx="6268870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20" dirty="0" smtClean="0">
                <a:solidFill>
                  <a:srgbClr val="000000"/>
                </a:solidFill>
              </a:rPr>
              <a:t> </a:t>
            </a:r>
            <a:endParaRPr sz="2100" dirty="0"/>
          </a:p>
        </p:txBody>
      </p:sp>
      <p:sp>
        <p:nvSpPr>
          <p:cNvPr id="19" name="object 19"/>
          <p:cNvSpPr/>
          <p:nvPr/>
        </p:nvSpPr>
        <p:spPr>
          <a:xfrm>
            <a:off x="5227065" y="959866"/>
            <a:ext cx="2487295" cy="10795"/>
          </a:xfrm>
          <a:custGeom>
            <a:avLst/>
            <a:gdLst/>
            <a:ahLst/>
            <a:cxnLst/>
            <a:rect l="l" t="t" r="r" b="b"/>
            <a:pathLst>
              <a:path w="2487295" h="10794">
                <a:moveTo>
                  <a:pt x="2487167" y="0"/>
                </a:moveTo>
                <a:lnTo>
                  <a:pt x="0" y="0"/>
                </a:lnTo>
                <a:lnTo>
                  <a:pt x="0" y="10667"/>
                </a:lnTo>
                <a:lnTo>
                  <a:pt x="2487167" y="10667"/>
                </a:lnTo>
                <a:lnTo>
                  <a:pt x="24871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561591" y="708151"/>
            <a:ext cx="6166485" cy="54737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458720" marR="5080" indent="-2446655">
              <a:lnSpc>
                <a:spcPct val="101200"/>
              </a:lnSpc>
              <a:spcBef>
                <a:spcPts val="80"/>
              </a:spcBef>
            </a:pPr>
            <a:r>
              <a:rPr sz="1700" dirty="0">
                <a:latin typeface="Times New Roman"/>
                <a:cs typeface="Times New Roman"/>
              </a:rPr>
              <a:t>Основные</a:t>
            </a:r>
            <a:r>
              <a:rPr sz="1700" spc="-5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мероприятия</a:t>
            </a:r>
            <a:r>
              <a:rPr sz="1700" spc="-1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подпрограммы</a:t>
            </a:r>
            <a:r>
              <a:rPr sz="1700" spc="-7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«Развитие</a:t>
            </a:r>
            <a:r>
              <a:rPr sz="1700" spc="-1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системы</a:t>
            </a:r>
            <a:r>
              <a:rPr sz="1700" spc="-40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общего </a:t>
            </a:r>
            <a:r>
              <a:rPr sz="1700" spc="-409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образования»</a:t>
            </a:r>
            <a:endParaRPr sz="1700">
              <a:latin typeface="Times New Roman"/>
              <a:cs typeface="Times New Roman"/>
            </a:endParaRPr>
          </a:p>
        </p:txBody>
      </p:sp>
      <p:grpSp>
        <p:nvGrpSpPr>
          <p:cNvPr id="17" name="object 22"/>
          <p:cNvGrpSpPr/>
          <p:nvPr/>
        </p:nvGrpSpPr>
        <p:grpSpPr>
          <a:xfrm>
            <a:off x="1071538" y="145407"/>
            <a:ext cx="8023692" cy="4636791"/>
            <a:chOff x="1071538" y="149532"/>
            <a:chExt cx="8023692" cy="4636791"/>
          </a:xfrm>
        </p:grpSpPr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78636" y="1315211"/>
              <a:ext cx="6793992" cy="694944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4020058" y="1221993"/>
              <a:ext cx="1247140" cy="10795"/>
            </a:xfrm>
            <a:custGeom>
              <a:avLst/>
              <a:gdLst/>
              <a:ahLst/>
              <a:cxnLst/>
              <a:rect l="l" t="t" r="r" b="b"/>
              <a:pathLst>
                <a:path w="1247139" h="10794">
                  <a:moveTo>
                    <a:pt x="1246632" y="0"/>
                  </a:moveTo>
                  <a:lnTo>
                    <a:pt x="0" y="0"/>
                  </a:lnTo>
                  <a:lnTo>
                    <a:pt x="0" y="10667"/>
                  </a:lnTo>
                  <a:lnTo>
                    <a:pt x="1246632" y="10667"/>
                  </a:lnTo>
                  <a:lnTo>
                    <a:pt x="12466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84732" y="676655"/>
              <a:ext cx="6781800" cy="682751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071538" y="149532"/>
              <a:ext cx="7810968" cy="1082032"/>
            </a:xfrm>
            <a:custGeom>
              <a:avLst/>
              <a:gdLst/>
              <a:ahLst/>
              <a:cxnLst/>
              <a:rect l="l" t="t" r="r" b="b"/>
              <a:pathLst>
                <a:path w="6688455" h="588644">
                  <a:moveTo>
                    <a:pt x="6590030" y="0"/>
                  </a:moveTo>
                  <a:lnTo>
                    <a:pt x="0" y="0"/>
                  </a:lnTo>
                  <a:lnTo>
                    <a:pt x="0" y="490220"/>
                  </a:lnTo>
                  <a:lnTo>
                    <a:pt x="7711" y="528417"/>
                  </a:lnTo>
                  <a:lnTo>
                    <a:pt x="28733" y="559577"/>
                  </a:lnTo>
                  <a:lnTo>
                    <a:pt x="59900" y="580570"/>
                  </a:lnTo>
                  <a:lnTo>
                    <a:pt x="98043" y="588263"/>
                  </a:lnTo>
                  <a:lnTo>
                    <a:pt x="6688074" y="588263"/>
                  </a:lnTo>
                  <a:lnTo>
                    <a:pt x="6688074" y="98044"/>
                  </a:lnTo>
                  <a:lnTo>
                    <a:pt x="6680380" y="59900"/>
                  </a:lnTo>
                  <a:lnTo>
                    <a:pt x="6659387" y="28733"/>
                  </a:lnTo>
                  <a:lnTo>
                    <a:pt x="6628227" y="7711"/>
                  </a:lnTo>
                  <a:lnTo>
                    <a:pt x="6590030" y="0"/>
                  </a:lnTo>
                  <a:close/>
                </a:path>
              </a:pathLst>
            </a:custGeom>
            <a:solidFill>
              <a:srgbClr val="4F6128">
                <a:alpha val="1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525389" y="2786059"/>
              <a:ext cx="3543553" cy="200026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791456" y="1633727"/>
              <a:ext cx="4203192" cy="167335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006339" y="1731263"/>
              <a:ext cx="4088891" cy="142493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380486" y="1628775"/>
              <a:ext cx="3656070" cy="1014407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5286381" y="5072074"/>
            <a:ext cx="3683120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36854" indent="264795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Организация </a:t>
            </a:r>
            <a:r>
              <a:rPr sz="1400" spc="-5" dirty="0">
                <a:latin typeface="Times New Roman"/>
                <a:cs typeface="Times New Roman"/>
              </a:rPr>
              <a:t>бесплатного </a:t>
            </a:r>
            <a:r>
              <a:rPr sz="1400" spc="-10">
                <a:latin typeface="Times New Roman"/>
                <a:cs typeface="Times New Roman"/>
              </a:rPr>
              <a:t>горячего </a:t>
            </a:r>
            <a:r>
              <a:rPr sz="1400" spc="-5">
                <a:latin typeface="Times New Roman"/>
                <a:cs typeface="Times New Roman"/>
              </a:rPr>
              <a:t> </a:t>
            </a:r>
            <a:r>
              <a:rPr lang="ru-RU" sz="1400" spc="-5" dirty="0" err="1" smtClean="0">
                <a:latin typeface="Times New Roman"/>
                <a:cs typeface="Times New Roman"/>
              </a:rPr>
              <a:t>п</a:t>
            </a:r>
            <a:r>
              <a:rPr sz="1400" smtClean="0">
                <a:latin typeface="Times New Roman"/>
                <a:cs typeface="Times New Roman"/>
              </a:rPr>
              <a:t>итания</a:t>
            </a:r>
            <a:r>
              <a:rPr sz="1400" spc="-35" smtClean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обучающихся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муниципальных</a:t>
            </a:r>
            <a:endParaRPr sz="1400">
              <a:latin typeface="Times New Roman"/>
              <a:cs typeface="Times New Roman"/>
            </a:endParaRPr>
          </a:p>
          <a:p>
            <a:pPr marL="455930" marR="5080" indent="-443865">
              <a:lnSpc>
                <a:spcPct val="100000"/>
              </a:lnSpc>
            </a:pPr>
            <a:r>
              <a:rPr sz="1400" spc="-5">
                <a:latin typeface="Times New Roman"/>
                <a:cs typeface="Times New Roman"/>
              </a:rPr>
              <a:t>образовательных</a:t>
            </a:r>
            <a:r>
              <a:rPr sz="1400" spc="-70">
                <a:latin typeface="Times New Roman"/>
                <a:cs typeface="Times New Roman"/>
              </a:rPr>
              <a:t> </a:t>
            </a:r>
            <a:r>
              <a:rPr sz="1400" smtClean="0">
                <a:latin typeface="Times New Roman"/>
                <a:cs typeface="Times New Roman"/>
              </a:rPr>
              <a:t>организациях</a:t>
            </a:r>
            <a:r>
              <a:rPr lang="ru-RU" sz="1400" dirty="0" smtClean="0">
                <a:latin typeface="Times New Roman"/>
                <a:cs typeface="Times New Roman"/>
              </a:rPr>
              <a:t>:</a:t>
            </a:r>
            <a:endParaRPr lang="ru-RU" sz="1400" spc="-20" dirty="0" smtClean="0">
              <a:latin typeface="Times New Roman"/>
              <a:cs typeface="Times New Roman"/>
            </a:endParaRPr>
          </a:p>
          <a:p>
            <a:pPr marL="455930" marR="5080" indent="-443865">
              <a:lnSpc>
                <a:spcPct val="100000"/>
              </a:lnSpc>
            </a:pPr>
            <a:r>
              <a:rPr lang="ru-RU" sz="1400" spc="-20" dirty="0" smtClean="0">
                <a:latin typeface="Times New Roman"/>
                <a:cs typeface="Times New Roman"/>
              </a:rPr>
              <a:t>        </a:t>
            </a:r>
            <a:r>
              <a:rPr sz="1400" smtClean="0">
                <a:latin typeface="Times New Roman"/>
                <a:cs typeface="Times New Roman"/>
              </a:rPr>
              <a:t>202</a:t>
            </a:r>
            <a:r>
              <a:rPr lang="ru-RU" sz="1400" dirty="0" smtClean="0">
                <a:latin typeface="Times New Roman"/>
                <a:cs typeface="Times New Roman"/>
              </a:rPr>
              <a:t>0</a:t>
            </a:r>
            <a:r>
              <a:rPr sz="1400" spc="-25" smtClean="0">
                <a:latin typeface="Times New Roman"/>
                <a:cs typeface="Times New Roman"/>
              </a:rPr>
              <a:t> </a:t>
            </a:r>
            <a:r>
              <a:rPr sz="1400" spc="-25">
                <a:latin typeface="Times New Roman"/>
                <a:cs typeface="Times New Roman"/>
              </a:rPr>
              <a:t>год</a:t>
            </a:r>
            <a:r>
              <a:rPr sz="1400" spc="-20">
                <a:latin typeface="Times New Roman"/>
                <a:cs typeface="Times New Roman"/>
              </a:rPr>
              <a:t> </a:t>
            </a:r>
            <a:r>
              <a:rPr lang="ru-RU" sz="1400" b="1" dirty="0" smtClean="0">
                <a:latin typeface="Times New Roman"/>
                <a:cs typeface="Times New Roman"/>
              </a:rPr>
              <a:t>–</a:t>
            </a:r>
            <a:r>
              <a:rPr sz="1400" b="1" spc="340" smtClean="0">
                <a:latin typeface="Times New Roman"/>
                <a:cs typeface="Times New Roman"/>
              </a:rPr>
              <a:t> </a:t>
            </a:r>
            <a:r>
              <a:rPr lang="ru-RU" sz="1400" b="1" dirty="0" smtClean="0">
                <a:latin typeface="Times New Roman"/>
                <a:cs typeface="Times New Roman"/>
              </a:rPr>
              <a:t>2785,68</a:t>
            </a:r>
            <a:r>
              <a:rPr sz="1400" b="1" smtClean="0">
                <a:latin typeface="Times New Roman"/>
                <a:cs typeface="Times New Roman"/>
              </a:rPr>
              <a:t>тыс</a:t>
            </a:r>
            <a:r>
              <a:rPr sz="1400" b="1" dirty="0">
                <a:latin typeface="Times New Roman"/>
                <a:cs typeface="Times New Roman"/>
              </a:rPr>
              <a:t>.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spc="-10">
                <a:latin typeface="Times New Roman"/>
                <a:cs typeface="Times New Roman"/>
              </a:rPr>
              <a:t>руб</a:t>
            </a:r>
            <a:r>
              <a:rPr sz="1400" spc="-10" smtClean="0">
                <a:latin typeface="Times New Roman"/>
                <a:cs typeface="Times New Roman"/>
              </a:rPr>
              <a:t>.,</a:t>
            </a:r>
            <a:r>
              <a:rPr lang="ru-RU" sz="1400" spc="-10" dirty="0" smtClean="0">
                <a:latin typeface="Times New Roman"/>
                <a:cs typeface="Times New Roman"/>
              </a:rPr>
              <a:t> </a:t>
            </a:r>
            <a:endParaRPr lang="ru-RU" sz="1400" spc="-25" dirty="0" smtClean="0">
              <a:latin typeface="Times New Roman"/>
              <a:cs typeface="Times New Roman"/>
            </a:endParaRPr>
          </a:p>
          <a:p>
            <a:pPr marL="455930" marR="5080" indent="-443865">
              <a:lnSpc>
                <a:spcPct val="100000"/>
              </a:lnSpc>
            </a:pPr>
            <a:r>
              <a:rPr lang="ru-RU" sz="1400" spc="-25" dirty="0" smtClean="0">
                <a:latin typeface="Times New Roman"/>
                <a:cs typeface="Times New Roman"/>
              </a:rPr>
              <a:t>        </a:t>
            </a:r>
            <a:r>
              <a:rPr sz="1400" spc="5" smtClean="0">
                <a:latin typeface="Times New Roman"/>
                <a:cs typeface="Times New Roman"/>
              </a:rPr>
              <a:t>202</a:t>
            </a:r>
            <a:r>
              <a:rPr lang="ru-RU" sz="1400" spc="5" dirty="0" smtClean="0">
                <a:latin typeface="Times New Roman"/>
                <a:cs typeface="Times New Roman"/>
              </a:rPr>
              <a:t>1</a:t>
            </a:r>
            <a:r>
              <a:rPr sz="1400" spc="-40" smtClean="0">
                <a:latin typeface="Times New Roman"/>
                <a:cs typeface="Times New Roman"/>
              </a:rPr>
              <a:t> </a:t>
            </a:r>
            <a:r>
              <a:rPr sz="1400" spc="-25">
                <a:latin typeface="Times New Roman"/>
                <a:cs typeface="Times New Roman"/>
              </a:rPr>
              <a:t>год</a:t>
            </a:r>
            <a:r>
              <a:rPr sz="1400" spc="-15">
                <a:latin typeface="Times New Roman"/>
                <a:cs typeface="Times New Roman"/>
              </a:rPr>
              <a:t> </a:t>
            </a:r>
            <a:r>
              <a:rPr lang="ru-RU" sz="1400" b="1" dirty="0" smtClean="0">
                <a:latin typeface="Times New Roman"/>
                <a:cs typeface="Times New Roman"/>
              </a:rPr>
              <a:t>–</a:t>
            </a:r>
            <a:r>
              <a:rPr sz="1400" b="1" spc="335" smtClean="0">
                <a:latin typeface="Times New Roman"/>
                <a:cs typeface="Times New Roman"/>
              </a:rPr>
              <a:t> </a:t>
            </a:r>
            <a:r>
              <a:rPr lang="ru-RU" sz="1400" b="1" dirty="0" smtClean="0">
                <a:latin typeface="Times New Roman"/>
                <a:cs typeface="Times New Roman"/>
              </a:rPr>
              <a:t>7393,2</a:t>
            </a:r>
            <a:r>
              <a:rPr sz="1400" b="1" smtClean="0">
                <a:latin typeface="Times New Roman"/>
                <a:cs typeface="Times New Roman"/>
              </a:rPr>
              <a:t>тыс</a:t>
            </a:r>
            <a:r>
              <a:rPr sz="1400" b="1" dirty="0">
                <a:latin typeface="Times New Roman"/>
                <a:cs typeface="Times New Roman"/>
              </a:rPr>
              <a:t>.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spc="-10">
                <a:latin typeface="Times New Roman"/>
                <a:cs typeface="Times New Roman"/>
              </a:rPr>
              <a:t>руб</a:t>
            </a:r>
            <a:r>
              <a:rPr sz="1400" spc="-10" smtClean="0">
                <a:latin typeface="Times New Roman"/>
                <a:cs typeface="Times New Roman"/>
              </a:rPr>
              <a:t>.,</a:t>
            </a:r>
            <a:r>
              <a:rPr lang="ru-RU" sz="1400" spc="-10" dirty="0" smtClean="0">
                <a:latin typeface="Times New Roman"/>
                <a:cs typeface="Times New Roman"/>
              </a:rPr>
              <a:t> </a:t>
            </a:r>
          </a:p>
          <a:p>
            <a:pPr marL="455930" marR="5080" indent="-443865">
              <a:lnSpc>
                <a:spcPct val="100000"/>
              </a:lnSpc>
            </a:pPr>
            <a:r>
              <a:rPr lang="ru-RU" sz="1400" spc="-10" dirty="0" smtClean="0">
                <a:latin typeface="Times New Roman"/>
                <a:cs typeface="Times New Roman"/>
              </a:rPr>
              <a:t>        </a:t>
            </a:r>
            <a:r>
              <a:rPr lang="ru-RU" sz="1400" dirty="0" smtClean="0">
                <a:latin typeface="Times New Roman"/>
                <a:cs typeface="Times New Roman"/>
              </a:rPr>
              <a:t>2022-</a:t>
            </a:r>
            <a:r>
              <a:rPr sz="1400" spc="-25" smtClean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2023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25">
                <a:latin typeface="Times New Roman"/>
                <a:cs typeface="Times New Roman"/>
              </a:rPr>
              <a:t>год</a:t>
            </a:r>
            <a:r>
              <a:rPr sz="1400" spc="-15">
                <a:latin typeface="Times New Roman"/>
                <a:cs typeface="Times New Roman"/>
              </a:rPr>
              <a:t> </a:t>
            </a:r>
            <a:r>
              <a:rPr lang="ru-RU" sz="1400" b="1" dirty="0" smtClean="0">
                <a:latin typeface="Times New Roman"/>
                <a:cs typeface="Times New Roman"/>
              </a:rPr>
              <a:t>–</a:t>
            </a:r>
            <a:r>
              <a:rPr sz="1400" b="1" spc="330" smtClean="0">
                <a:latin typeface="Times New Roman"/>
                <a:cs typeface="Times New Roman"/>
              </a:rPr>
              <a:t> </a:t>
            </a:r>
            <a:r>
              <a:rPr lang="ru-RU" sz="1400" b="1" dirty="0" smtClean="0">
                <a:latin typeface="Times New Roman"/>
                <a:cs typeface="Times New Roman"/>
              </a:rPr>
              <a:t>7393,2</a:t>
            </a:r>
            <a:r>
              <a:rPr sz="1400" b="1" smtClean="0">
                <a:latin typeface="Times New Roman"/>
                <a:cs typeface="Times New Roman"/>
              </a:rPr>
              <a:t>тыс</a:t>
            </a:r>
            <a:r>
              <a:rPr sz="1400" b="1" dirty="0">
                <a:latin typeface="Times New Roman"/>
                <a:cs typeface="Times New Roman"/>
              </a:rPr>
              <a:t>.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руб</a:t>
            </a:r>
            <a:r>
              <a:rPr sz="1400" spc="-10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447791" y="1761236"/>
            <a:ext cx="3434715" cy="6597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940" marR="20320" indent="635" algn="ctr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Times New Roman"/>
                <a:cs typeface="Times New Roman"/>
              </a:rPr>
              <a:t>Укрепление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-5" dirty="0">
                <a:latin typeface="Times New Roman"/>
                <a:cs typeface="Times New Roman"/>
              </a:rPr>
              <a:t>модернизация материально-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технической </a:t>
            </a:r>
            <a:r>
              <a:rPr sz="1400" dirty="0">
                <a:latin typeface="Times New Roman"/>
                <a:cs typeface="Times New Roman"/>
              </a:rPr>
              <a:t>базы </a:t>
            </a:r>
            <a:r>
              <a:rPr sz="1400" spc="-5" dirty="0">
                <a:latin typeface="Times New Roman"/>
                <a:cs typeface="Times New Roman"/>
              </a:rPr>
              <a:t>общеобразовательных </a:t>
            </a:r>
            <a:r>
              <a:rPr sz="1400" dirty="0">
                <a:latin typeface="Times New Roman"/>
                <a:cs typeface="Times New Roman"/>
              </a:rPr>
              <a:t> организаций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 2021</a:t>
            </a:r>
            <a:r>
              <a:rPr sz="1400" spc="-25" dirty="0">
                <a:latin typeface="Times New Roman"/>
                <a:cs typeface="Times New Roman"/>
              </a:rPr>
              <a:t> год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>
                <a:latin typeface="Times New Roman"/>
                <a:cs typeface="Times New Roman"/>
              </a:rPr>
              <a:t>– </a:t>
            </a:r>
            <a:r>
              <a:rPr lang="ru-RU" sz="1400" b="1" dirty="0" smtClean="0">
                <a:latin typeface="Times New Roman"/>
                <a:cs typeface="Times New Roman"/>
              </a:rPr>
              <a:t>3267,2</a:t>
            </a:r>
            <a:r>
              <a:rPr sz="1400" spc="-10" smtClean="0">
                <a:latin typeface="Times New Roman"/>
                <a:cs typeface="Times New Roman"/>
              </a:rPr>
              <a:t>тыс.руб.,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39" name="Рисунок 38" descr="Логотип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500430" y="5000636"/>
            <a:ext cx="1699358" cy="142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122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29190" y="1142984"/>
            <a:ext cx="2380488" cy="153441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500438"/>
            <a:ext cx="3066034" cy="2240026"/>
          </a:xfrm>
          <a:prstGeom prst="rect">
            <a:avLst/>
          </a:prstGeom>
        </p:spPr>
      </p:pic>
      <p:grpSp>
        <p:nvGrpSpPr>
          <p:cNvPr id="4" name="object 14"/>
          <p:cNvGrpSpPr/>
          <p:nvPr/>
        </p:nvGrpSpPr>
        <p:grpSpPr>
          <a:xfrm>
            <a:off x="0" y="1142984"/>
            <a:ext cx="6012180" cy="3215640"/>
            <a:chOff x="0" y="1144777"/>
            <a:chExt cx="6012180" cy="3215640"/>
          </a:xfrm>
        </p:grpSpPr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41092" y="2973323"/>
              <a:ext cx="3328415" cy="138683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87801" y="2968879"/>
              <a:ext cx="3024378" cy="108115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1149095"/>
              <a:ext cx="3538728" cy="199643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1202435"/>
              <a:ext cx="4200144" cy="163830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496" y="1144777"/>
              <a:ext cx="3545522" cy="1690370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224129" y="1232407"/>
            <a:ext cx="3167380" cy="1306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54610" algn="just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Times New Roman"/>
                <a:cs typeface="Times New Roman"/>
              </a:rPr>
              <a:t>на дополнительное </a:t>
            </a:r>
            <a:r>
              <a:rPr sz="1400" spc="-5" dirty="0">
                <a:latin typeface="Times New Roman"/>
                <a:cs typeface="Times New Roman"/>
              </a:rPr>
              <a:t>образование </a:t>
            </a:r>
            <a:r>
              <a:rPr sz="1400" dirty="0">
                <a:latin typeface="Times New Roman"/>
                <a:cs typeface="Times New Roman"/>
              </a:rPr>
              <a:t>детей – 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Дом </a:t>
            </a:r>
            <a:r>
              <a:rPr sz="1400" spc="-15" dirty="0">
                <a:latin typeface="Times New Roman"/>
                <a:cs typeface="Times New Roman"/>
              </a:rPr>
              <a:t>детского </a:t>
            </a:r>
            <a:r>
              <a:rPr sz="1400" spc="-5" dirty="0">
                <a:latin typeface="Times New Roman"/>
                <a:cs typeface="Times New Roman"/>
              </a:rPr>
              <a:t>творчества </a:t>
            </a:r>
            <a:r>
              <a:rPr sz="1400" b="1">
                <a:latin typeface="Times New Roman"/>
                <a:cs typeface="Times New Roman"/>
              </a:rPr>
              <a:t>– </a:t>
            </a:r>
            <a:r>
              <a:rPr lang="ru-RU" sz="1400" dirty="0" smtClean="0">
                <a:latin typeface="Times New Roman"/>
                <a:cs typeface="Times New Roman"/>
              </a:rPr>
              <a:t>1013</a:t>
            </a:r>
            <a:r>
              <a:rPr sz="1400" smtClean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чел</a:t>
            </a:r>
            <a:r>
              <a:rPr sz="1400">
                <a:latin typeface="Times New Roman"/>
                <a:cs typeface="Times New Roman"/>
              </a:rPr>
              <a:t>; </a:t>
            </a:r>
            <a:r>
              <a:rPr sz="1400" spc="10" smtClean="0">
                <a:latin typeface="Times New Roman"/>
                <a:cs typeface="Times New Roman"/>
              </a:rPr>
              <a:t> </a:t>
            </a:r>
            <a:endParaRPr lang="ru-RU" sz="1400" spc="-5" dirty="0" smtClean="0">
              <a:latin typeface="Times New Roman"/>
              <a:cs typeface="Times New Roman"/>
            </a:endParaRPr>
          </a:p>
          <a:p>
            <a:pPr marL="12700" marR="5080" indent="54610" algn="just">
              <a:lnSpc>
                <a:spcPct val="100000"/>
              </a:lnSpc>
              <a:spcBef>
                <a:spcPts val="105"/>
              </a:spcBef>
            </a:pPr>
            <a:r>
              <a:rPr sz="1400" spc="-5" smtClean="0">
                <a:latin typeface="Times New Roman"/>
                <a:cs typeface="Times New Roman"/>
              </a:rPr>
              <a:t>. </a:t>
            </a:r>
            <a:r>
              <a:rPr sz="1400" spc="-5" dirty="0">
                <a:latin typeface="Times New Roman"/>
                <a:cs typeface="Times New Roman"/>
              </a:rPr>
              <a:t>На исполнение муниципального </a:t>
            </a:r>
            <a:r>
              <a:rPr sz="1400" dirty="0">
                <a:latin typeface="Times New Roman"/>
                <a:cs typeface="Times New Roman"/>
              </a:rPr>
              <a:t> задания</a:t>
            </a:r>
            <a:r>
              <a:rPr sz="1400" spc="320" dirty="0">
                <a:latin typeface="Times New Roman"/>
                <a:cs typeface="Times New Roman"/>
              </a:rPr>
              <a:t> </a:t>
            </a:r>
            <a:r>
              <a:rPr sz="1400">
                <a:latin typeface="Times New Roman"/>
                <a:cs typeface="Times New Roman"/>
              </a:rPr>
              <a:t>на</a:t>
            </a:r>
            <a:r>
              <a:rPr sz="1400" spc="-5">
                <a:latin typeface="Times New Roman"/>
                <a:cs typeface="Times New Roman"/>
              </a:rPr>
              <a:t> </a:t>
            </a:r>
            <a:r>
              <a:rPr sz="1400" spc="5" smtClean="0">
                <a:latin typeface="Times New Roman"/>
                <a:cs typeface="Times New Roman"/>
              </a:rPr>
              <a:t>202</a:t>
            </a:r>
            <a:r>
              <a:rPr lang="ru-RU" sz="1400" spc="5" dirty="0" smtClean="0">
                <a:latin typeface="Times New Roman"/>
                <a:cs typeface="Times New Roman"/>
              </a:rPr>
              <a:t>0</a:t>
            </a:r>
            <a:r>
              <a:rPr sz="1400" spc="-35" smtClean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год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b="1">
                <a:latin typeface="Times New Roman"/>
                <a:cs typeface="Times New Roman"/>
              </a:rPr>
              <a:t>–</a:t>
            </a:r>
            <a:r>
              <a:rPr sz="1400" b="1" spc="-10">
                <a:latin typeface="Times New Roman"/>
                <a:cs typeface="Times New Roman"/>
              </a:rPr>
              <a:t> </a:t>
            </a:r>
            <a:r>
              <a:rPr lang="ru-RU" sz="1400" b="1" dirty="0" smtClean="0">
                <a:latin typeface="Times New Roman"/>
                <a:cs typeface="Times New Roman"/>
              </a:rPr>
              <a:t>9335,3</a:t>
            </a:r>
            <a:r>
              <a:rPr sz="1400" b="1" smtClean="0">
                <a:latin typeface="Times New Roman"/>
                <a:cs typeface="Times New Roman"/>
              </a:rPr>
              <a:t>тыс</a:t>
            </a:r>
            <a:r>
              <a:rPr sz="1400" b="1" dirty="0">
                <a:latin typeface="Times New Roman"/>
                <a:cs typeface="Times New Roman"/>
              </a:rPr>
              <a:t>.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руб.,</a:t>
            </a:r>
            <a:endParaRPr sz="1400">
              <a:latin typeface="Times New Roman"/>
              <a:cs typeface="Times New Roman"/>
            </a:endParaRPr>
          </a:p>
          <a:p>
            <a:pPr marL="455930" algn="just">
              <a:lnSpc>
                <a:spcPct val="100000"/>
              </a:lnSpc>
            </a:pPr>
            <a:r>
              <a:rPr sz="1400" smtClean="0">
                <a:latin typeface="Times New Roman"/>
                <a:cs typeface="Times New Roman"/>
              </a:rPr>
              <a:t>202</a:t>
            </a:r>
            <a:r>
              <a:rPr lang="ru-RU" sz="1400" dirty="0" smtClean="0">
                <a:latin typeface="Times New Roman"/>
                <a:cs typeface="Times New Roman"/>
              </a:rPr>
              <a:t>1</a:t>
            </a:r>
            <a:r>
              <a:rPr sz="1400" spc="-60" smtClean="0">
                <a:latin typeface="Times New Roman"/>
                <a:cs typeface="Times New Roman"/>
              </a:rPr>
              <a:t> </a:t>
            </a:r>
            <a:r>
              <a:rPr sz="1400" spc="-25">
                <a:latin typeface="Times New Roman"/>
                <a:cs typeface="Times New Roman"/>
              </a:rPr>
              <a:t>год</a:t>
            </a:r>
            <a:r>
              <a:rPr sz="1400" spc="-10">
                <a:latin typeface="Times New Roman"/>
                <a:cs typeface="Times New Roman"/>
              </a:rPr>
              <a:t> </a:t>
            </a:r>
            <a:r>
              <a:rPr lang="ru-RU" sz="1400" b="1" dirty="0" smtClean="0">
                <a:latin typeface="Times New Roman"/>
                <a:cs typeface="Times New Roman"/>
              </a:rPr>
              <a:t>–</a:t>
            </a:r>
            <a:r>
              <a:rPr sz="1400" b="1" spc="330" smtClean="0">
                <a:latin typeface="Times New Roman"/>
                <a:cs typeface="Times New Roman"/>
              </a:rPr>
              <a:t> </a:t>
            </a:r>
            <a:r>
              <a:rPr lang="ru-RU" sz="1400" b="1" dirty="0" smtClean="0">
                <a:latin typeface="Times New Roman"/>
                <a:cs typeface="Times New Roman"/>
              </a:rPr>
              <a:t>8977,1</a:t>
            </a:r>
            <a:r>
              <a:rPr sz="1400" b="1" smtClean="0">
                <a:latin typeface="Times New Roman"/>
                <a:cs typeface="Times New Roman"/>
              </a:rPr>
              <a:t>тыс</a:t>
            </a:r>
            <a:r>
              <a:rPr sz="1400" b="1" dirty="0">
                <a:latin typeface="Times New Roman"/>
                <a:cs typeface="Times New Roman"/>
              </a:rPr>
              <a:t>.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руб</a:t>
            </a:r>
            <a:r>
              <a:rPr sz="1400" spc="-10" dirty="0">
                <a:latin typeface="Times New Roman"/>
                <a:cs typeface="Times New Roman"/>
              </a:rPr>
              <a:t>.,</a:t>
            </a:r>
            <a:endParaRPr sz="1400">
              <a:latin typeface="Times New Roman"/>
              <a:cs typeface="Times New Roman"/>
            </a:endParaRPr>
          </a:p>
          <a:p>
            <a:pPr marL="476884" algn="just">
              <a:lnSpc>
                <a:spcPct val="100000"/>
              </a:lnSpc>
            </a:pPr>
            <a:r>
              <a:rPr lang="ru-RU" sz="1400" dirty="0" smtClean="0">
                <a:latin typeface="Times New Roman"/>
                <a:cs typeface="Times New Roman"/>
              </a:rPr>
              <a:t>2022-</a:t>
            </a:r>
            <a:r>
              <a:rPr sz="1400" smtClean="0">
                <a:latin typeface="Times New Roman"/>
                <a:cs typeface="Times New Roman"/>
              </a:rPr>
              <a:t>2023</a:t>
            </a:r>
            <a:r>
              <a:rPr sz="1400" spc="-60" smtClean="0">
                <a:latin typeface="Times New Roman"/>
                <a:cs typeface="Times New Roman"/>
              </a:rPr>
              <a:t> </a:t>
            </a:r>
            <a:r>
              <a:rPr sz="1400" spc="-25">
                <a:latin typeface="Times New Roman"/>
                <a:cs typeface="Times New Roman"/>
              </a:rPr>
              <a:t>год</a:t>
            </a:r>
            <a:r>
              <a:rPr sz="1400" spc="325">
                <a:latin typeface="Times New Roman"/>
                <a:cs typeface="Times New Roman"/>
              </a:rPr>
              <a:t> </a:t>
            </a:r>
            <a:r>
              <a:rPr lang="ru-RU" sz="1400" b="1" dirty="0" smtClean="0">
                <a:latin typeface="Times New Roman"/>
                <a:cs typeface="Times New Roman"/>
              </a:rPr>
              <a:t>–</a:t>
            </a:r>
            <a:r>
              <a:rPr sz="1400" b="1" spc="-10" smtClean="0">
                <a:latin typeface="Times New Roman"/>
                <a:cs typeface="Times New Roman"/>
              </a:rPr>
              <a:t> </a:t>
            </a:r>
            <a:r>
              <a:rPr lang="ru-RU" sz="1400" b="1" dirty="0" smtClean="0">
                <a:latin typeface="Times New Roman"/>
                <a:cs typeface="Times New Roman"/>
              </a:rPr>
              <a:t>6220,0</a:t>
            </a:r>
            <a:r>
              <a:rPr sz="1400" b="1" smtClean="0">
                <a:latin typeface="Times New Roman"/>
                <a:cs typeface="Times New Roman"/>
              </a:rPr>
              <a:t>тыс</a:t>
            </a:r>
            <a:r>
              <a:rPr sz="1400" b="1" dirty="0">
                <a:latin typeface="Times New Roman"/>
                <a:cs typeface="Times New Roman"/>
              </a:rPr>
              <a:t>.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руб.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093211" y="3123692"/>
            <a:ext cx="2814320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2860" algn="ctr">
              <a:lnSpc>
                <a:spcPct val="100000"/>
              </a:lnSpc>
              <a:spcBef>
                <a:spcPts val="105"/>
              </a:spcBef>
            </a:pPr>
            <a:r>
              <a:rPr lang="ru-RU" sz="1400" spc="-5" dirty="0" smtClean="0">
                <a:latin typeface="Times New Roman"/>
                <a:cs typeface="Times New Roman"/>
              </a:rPr>
              <a:t>Патриотическое воспитание граждан </a:t>
            </a:r>
            <a:r>
              <a:rPr lang="ru-RU" sz="1400" dirty="0" smtClean="0">
                <a:latin typeface="Times New Roman"/>
                <a:cs typeface="Times New Roman"/>
              </a:rPr>
              <a:t> </a:t>
            </a:r>
            <a:r>
              <a:rPr lang="ru-RU" sz="1400" spc="-340" dirty="0" smtClean="0">
                <a:latin typeface="Times New Roman"/>
                <a:cs typeface="Times New Roman"/>
              </a:rPr>
              <a:t> </a:t>
            </a:r>
            <a:r>
              <a:rPr lang="ru-RU" sz="1400" dirty="0" smtClean="0">
                <a:latin typeface="Times New Roman"/>
                <a:cs typeface="Times New Roman"/>
              </a:rPr>
              <a:t>2021</a:t>
            </a:r>
            <a:r>
              <a:rPr lang="ru-RU" sz="1400" b="1" dirty="0" smtClean="0">
                <a:latin typeface="Times New Roman"/>
                <a:cs typeface="Times New Roman"/>
              </a:rPr>
              <a:t>-</a:t>
            </a:r>
            <a:r>
              <a:rPr lang="ru-RU" sz="1400" dirty="0" smtClean="0">
                <a:latin typeface="Times New Roman"/>
                <a:cs typeface="Times New Roman"/>
              </a:rPr>
              <a:t>2023</a:t>
            </a:r>
            <a:r>
              <a:rPr lang="ru-RU" sz="1400" spc="-60" dirty="0" smtClean="0">
                <a:latin typeface="Times New Roman"/>
                <a:cs typeface="Times New Roman"/>
              </a:rPr>
              <a:t> </a:t>
            </a:r>
            <a:r>
              <a:rPr lang="ru-RU" sz="1400" spc="-20" dirty="0" smtClean="0">
                <a:latin typeface="Times New Roman"/>
                <a:cs typeface="Times New Roman"/>
              </a:rPr>
              <a:t>годы</a:t>
            </a:r>
            <a:r>
              <a:rPr lang="ru-RU" sz="1400" spc="-30" dirty="0" smtClean="0">
                <a:latin typeface="Times New Roman"/>
                <a:cs typeface="Times New Roman"/>
              </a:rPr>
              <a:t> </a:t>
            </a:r>
            <a:r>
              <a:rPr lang="ru-RU" sz="1400" dirty="0" smtClean="0">
                <a:latin typeface="Times New Roman"/>
                <a:cs typeface="Times New Roman"/>
              </a:rPr>
              <a:t>по</a:t>
            </a:r>
            <a:r>
              <a:rPr lang="ru-RU" sz="1400" spc="335" dirty="0" smtClean="0">
                <a:latin typeface="Times New Roman"/>
                <a:cs typeface="Times New Roman"/>
              </a:rPr>
              <a:t> </a:t>
            </a:r>
            <a:r>
              <a:rPr lang="ru-RU" sz="1400" b="1" dirty="0" smtClean="0">
                <a:latin typeface="Times New Roman"/>
                <a:cs typeface="Times New Roman"/>
              </a:rPr>
              <a:t>220,0</a:t>
            </a:r>
            <a:r>
              <a:rPr lang="ru-RU" sz="1400" b="1" spc="-25" dirty="0" smtClean="0">
                <a:latin typeface="Times New Roman"/>
                <a:cs typeface="Times New Roman"/>
              </a:rPr>
              <a:t> </a:t>
            </a:r>
            <a:r>
              <a:rPr sz="1400" b="1" smtClean="0">
                <a:latin typeface="Times New Roman"/>
                <a:cs typeface="Times New Roman"/>
              </a:rPr>
              <a:t>тыс</a:t>
            </a:r>
            <a:r>
              <a:rPr sz="1400" b="1" dirty="0">
                <a:latin typeface="Times New Roman"/>
                <a:cs typeface="Times New Roman"/>
              </a:rPr>
              <a:t>.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руб.</a:t>
            </a: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5" name="object 30"/>
          <p:cNvGrpSpPr/>
          <p:nvPr/>
        </p:nvGrpSpPr>
        <p:grpSpPr>
          <a:xfrm>
            <a:off x="428596" y="1214422"/>
            <a:ext cx="8561683" cy="4928321"/>
            <a:chOff x="841247" y="626363"/>
            <a:chExt cx="8133055" cy="4928321"/>
          </a:xfrm>
        </p:grpSpPr>
        <p:pic>
          <p:nvPicPr>
            <p:cNvPr id="31" name="object 3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41973" y="3978234"/>
              <a:ext cx="2632329" cy="157645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41247" y="626363"/>
              <a:ext cx="7072883" cy="76200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70075" y="656843"/>
              <a:ext cx="6071616" cy="632460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571472" y="571480"/>
            <a:ext cx="8143932" cy="2750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latin typeface="Times New Roman"/>
                <a:cs typeface="Times New Roman"/>
              </a:rPr>
              <a:t>Основные</a:t>
            </a:r>
            <a:r>
              <a:rPr sz="1700" spc="-5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мероприятия</a:t>
            </a:r>
            <a:r>
              <a:rPr sz="1700" spc="-15" dirty="0">
                <a:latin typeface="Times New Roman"/>
                <a:cs typeface="Times New Roman"/>
              </a:rPr>
              <a:t> </a:t>
            </a:r>
            <a:r>
              <a:rPr sz="1700" spc="-5" dirty="0" err="1">
                <a:latin typeface="Times New Roman"/>
                <a:cs typeface="Times New Roman"/>
              </a:rPr>
              <a:t>подпрограммы</a:t>
            </a:r>
            <a:r>
              <a:rPr sz="1700" spc="-70" dirty="0">
                <a:latin typeface="Times New Roman"/>
                <a:cs typeface="Times New Roman"/>
              </a:rPr>
              <a:t> </a:t>
            </a:r>
            <a:r>
              <a:rPr sz="1700" u="sng" dirty="0" smtClean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Times New Roman"/>
                <a:cs typeface="Times New Roman"/>
              </a:rPr>
              <a:t>«</a:t>
            </a:r>
            <a:r>
              <a:rPr lang="ru-RU" sz="1700" u="sng" dirty="0" smtClean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Times New Roman"/>
                <a:cs typeface="Times New Roman"/>
              </a:rPr>
              <a:t>Развитие дополнительного образования детей</a:t>
            </a:r>
            <a:r>
              <a:rPr sz="1700" u="sng" spc="-10" dirty="0" smtClean="0">
                <a:uFill>
                  <a:solidFill>
                    <a:srgbClr val="0D0D0D"/>
                  </a:solidFill>
                </a:uFill>
                <a:latin typeface="Times New Roman"/>
                <a:cs typeface="Times New Roman"/>
              </a:rPr>
              <a:t>»</a:t>
            </a:r>
            <a:endParaRPr sz="1700" dirty="0">
              <a:latin typeface="Times New Roman"/>
              <a:cs typeface="Times New Roman"/>
            </a:endParaRPr>
          </a:p>
        </p:txBody>
      </p:sp>
      <p:grpSp>
        <p:nvGrpSpPr>
          <p:cNvPr id="6" name="object 36"/>
          <p:cNvGrpSpPr/>
          <p:nvPr/>
        </p:nvGrpSpPr>
        <p:grpSpPr>
          <a:xfrm>
            <a:off x="3000364" y="4120680"/>
            <a:ext cx="3180588" cy="2737320"/>
            <a:chOff x="3717035" y="4120680"/>
            <a:chExt cx="3180588" cy="2737320"/>
          </a:xfrm>
        </p:grpSpPr>
        <p:pic>
          <p:nvPicPr>
            <p:cNvPr id="37" name="object 3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402581" y="4120680"/>
              <a:ext cx="1656207" cy="1516634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717035" y="5353812"/>
              <a:ext cx="2702052" cy="150418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796283" y="5529070"/>
              <a:ext cx="3101340" cy="1328928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064380" y="5349113"/>
              <a:ext cx="2396236" cy="1392254"/>
            </a:xfrm>
            <a:prstGeom prst="rect">
              <a:avLst/>
            </a:prstGeom>
          </p:spPr>
        </p:pic>
      </p:grpSp>
      <p:sp>
        <p:nvSpPr>
          <p:cNvPr id="47" name="object 47"/>
          <p:cNvSpPr txBox="1"/>
          <p:nvPr/>
        </p:nvSpPr>
        <p:spPr>
          <a:xfrm>
            <a:off x="3714744" y="5643578"/>
            <a:ext cx="1670050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Times New Roman"/>
                <a:cs typeface="Times New Roman"/>
              </a:rPr>
              <a:t>Укрепление 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м</a:t>
            </a:r>
            <a:r>
              <a:rPr sz="1400" spc="-35" dirty="0">
                <a:latin typeface="Times New Roman"/>
                <a:cs typeface="Times New Roman"/>
              </a:rPr>
              <a:t>а</a:t>
            </a:r>
            <a:r>
              <a:rPr sz="1400" spc="-110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.</a:t>
            </a:r>
            <a:r>
              <a:rPr sz="1400" spc="-5" dirty="0">
                <a:latin typeface="Times New Roman"/>
                <a:cs typeface="Times New Roman"/>
              </a:rPr>
              <a:t>т</a:t>
            </a:r>
            <a:r>
              <a:rPr sz="1400" spc="-2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хнич</a:t>
            </a:r>
            <a:r>
              <a:rPr sz="1400" spc="3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-70" dirty="0">
                <a:latin typeface="Times New Roman"/>
                <a:cs typeface="Times New Roman"/>
              </a:rPr>
              <a:t>к</a:t>
            </a:r>
            <a:r>
              <a:rPr sz="1400" dirty="0">
                <a:latin typeface="Times New Roman"/>
                <a:cs typeface="Times New Roman"/>
              </a:rPr>
              <a:t>ой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базы</a:t>
            </a:r>
            <a:endParaRPr sz="140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  <a:spcBef>
                <a:spcPts val="5"/>
              </a:spcBef>
            </a:pPr>
            <a:r>
              <a:rPr sz="1400" b="1">
                <a:latin typeface="Times New Roman"/>
                <a:cs typeface="Times New Roman"/>
              </a:rPr>
              <a:t>–</a:t>
            </a:r>
            <a:r>
              <a:rPr sz="1400" b="1" spc="-45">
                <a:latin typeface="Times New Roman"/>
                <a:cs typeface="Times New Roman"/>
              </a:rPr>
              <a:t> </a:t>
            </a:r>
            <a:r>
              <a:rPr lang="ru-RU" sz="1400" b="1" dirty="0" smtClean="0">
                <a:latin typeface="Times New Roman"/>
                <a:cs typeface="Times New Roman"/>
              </a:rPr>
              <a:t>213,0</a:t>
            </a:r>
            <a:r>
              <a:rPr sz="1400" b="1" spc="-40" smtClean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тыс.руб.</a:t>
            </a:r>
            <a:r>
              <a:rPr sz="1400" spc="-5" dirty="0">
                <a:latin typeface="Times New Roman"/>
                <a:cs typeface="Times New Roman"/>
              </a:rPr>
              <a:t>,</a:t>
            </a:r>
            <a:endParaRPr sz="1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84869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68" y="4293096"/>
            <a:ext cx="2340644" cy="1753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402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500" y="4222027"/>
            <a:ext cx="2471857" cy="1824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525218" y="3557880"/>
            <a:ext cx="606702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Софинансирование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проектов </a:t>
            </a:r>
          </a:p>
          <a:p>
            <a:pPr algn="ctr"/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из ФЕДЕРАЛЬНОГО и Областного </a:t>
            </a:r>
            <a:r>
              <a:rPr lang="ru-RU" sz="1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бюджетОВ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1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(тыс. руб. )</a:t>
            </a:r>
            <a:endParaRPr lang="ru-RU" sz="1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8300" y="6117363"/>
            <a:ext cx="26769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2 336,3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334500" y="6133082"/>
            <a:ext cx="26769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10 027,80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3" name="Рисунок 12" descr="Логотип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7554" y="4286256"/>
            <a:ext cx="2714644" cy="228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413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8286808" cy="1285884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ru-RU" sz="2400" b="1" i="1" dirty="0" smtClean="0"/>
              <a:t>На реализацию  регионального проекта  </a:t>
            </a:r>
            <a:br>
              <a:rPr lang="ru-RU" sz="2400" b="1" i="1" dirty="0" smtClean="0"/>
            </a:br>
            <a:r>
              <a:rPr lang="ru-RU" sz="2400" b="1" i="1" dirty="0" smtClean="0"/>
              <a:t>«Современная Школа» было выделено в 2020 году </a:t>
            </a:r>
            <a:br>
              <a:rPr lang="ru-RU" sz="2400" b="1" i="1" dirty="0" smtClean="0"/>
            </a:br>
            <a:r>
              <a:rPr lang="ru-RU" sz="2400" b="1" i="1" dirty="0" smtClean="0"/>
              <a:t>11 142,04 тыс.руб</a:t>
            </a:r>
            <a:r>
              <a:rPr lang="ru-RU" sz="2400" i="1" dirty="0" smtClean="0"/>
              <a:t>.</a:t>
            </a:r>
            <a:endParaRPr lang="ru-RU" sz="2400" i="1" dirty="0"/>
          </a:p>
        </p:txBody>
      </p:sp>
      <p:pic>
        <p:nvPicPr>
          <p:cNvPr id="1026" name="Picture 2" descr="C:\Users\Admin\Downloads\20200910_1025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963723"/>
            <a:ext cx="8229600" cy="3798916"/>
          </a:xfrm>
          <a:prstGeom prst="rect">
            <a:avLst/>
          </a:prstGeom>
          <a:noFill/>
        </p:spPr>
      </p:pic>
      <p:pic>
        <p:nvPicPr>
          <p:cNvPr id="4" name="Рисунок 3" descr="Логотип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356464"/>
            <a:ext cx="1785917" cy="1501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86808" cy="1500198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ru-RU" sz="2400" dirty="0" smtClean="0"/>
              <a:t> </a:t>
            </a:r>
            <a:r>
              <a:rPr lang="ru-RU" sz="2000" b="1" i="1" dirty="0" smtClean="0"/>
              <a:t>На базе «МАОУ Александровская СОШ имени </a:t>
            </a:r>
            <a:r>
              <a:rPr lang="ru-RU" sz="2000" b="1" i="1" dirty="0" err="1" smtClean="0"/>
              <a:t>Рощепкина</a:t>
            </a:r>
            <a:r>
              <a:rPr lang="ru-RU" sz="2000" b="1" i="1" dirty="0" smtClean="0"/>
              <a:t> В.Д» в 2020 году создан Многофункциональный центр «Точка Роста»расходы составили  1106,1 тыс.руб.</a:t>
            </a:r>
            <a:endParaRPr lang="ru-RU" sz="2000" b="1" i="1" dirty="0"/>
          </a:p>
        </p:txBody>
      </p:sp>
      <p:pic>
        <p:nvPicPr>
          <p:cNvPr id="4" name="Содержимое 3" descr="точка роста 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785927"/>
            <a:ext cx="3962872" cy="2643205"/>
          </a:xfrm>
        </p:spPr>
      </p:pic>
      <p:pic>
        <p:nvPicPr>
          <p:cNvPr id="5" name="Рисунок 4" descr="tochka_rost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3357562"/>
            <a:ext cx="3714776" cy="2786082"/>
          </a:xfrm>
          <a:prstGeom prst="rect">
            <a:avLst/>
          </a:prstGeom>
        </p:spPr>
      </p:pic>
      <p:pic>
        <p:nvPicPr>
          <p:cNvPr id="6" name="Рисунок 5" descr="Логотип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4572008"/>
            <a:ext cx="3643338" cy="21021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329642" cy="1489100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ru-RU" sz="2000" b="1" i="1" dirty="0" smtClean="0"/>
              <a:t>На реализацию социально-значимых мероприятий в 2020 году  было выделено из областного бюджета 1 411 тыс. руб., которые направлены на капитальный ремонт крыши,</a:t>
            </a:r>
            <a:br>
              <a:rPr lang="ru-RU" sz="2000" b="1" i="1" dirty="0" smtClean="0"/>
            </a:br>
            <a:r>
              <a:rPr lang="ru-RU" sz="2000" b="1" i="1" dirty="0" smtClean="0"/>
              <a:t>в здании МАУДО «Центр развития»</a:t>
            </a:r>
            <a:endParaRPr lang="ru-RU" sz="2000" b="1" i="1" dirty="0"/>
          </a:p>
        </p:txBody>
      </p:sp>
      <p:pic>
        <p:nvPicPr>
          <p:cNvPr id="4" name="Содержимое 3" descr="Iцвр -WA0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ru-RU" sz="2000" b="1" i="1" dirty="0" smtClean="0"/>
              <a:t>В рамках  реализации регионального проекта «Успех каждого ребенка» в 2020 году  </a:t>
            </a:r>
            <a:r>
              <a:rPr lang="ru-RU" sz="2000" b="1" i="1" dirty="0"/>
              <a:t>было </a:t>
            </a:r>
            <a:r>
              <a:rPr lang="ru-RU" sz="2000" b="1" i="1" dirty="0" smtClean="0"/>
              <a:t>направлено 2 </a:t>
            </a:r>
            <a:r>
              <a:rPr lang="ru-RU" sz="2000" b="1" i="1" dirty="0"/>
              <a:t>458,5 тыс. руб.</a:t>
            </a:r>
            <a:br>
              <a:rPr lang="ru-RU" sz="2000" b="1" i="1" dirty="0"/>
            </a:br>
            <a:r>
              <a:rPr lang="ru-RU" sz="2000" b="1" i="1" dirty="0" smtClean="0"/>
              <a:t>на ремонт спортивного зала в МБОУ «</a:t>
            </a:r>
            <a:r>
              <a:rPr lang="ru-RU" sz="2000" b="1" i="1" dirty="0" err="1" smtClean="0"/>
              <a:t>Тукаевская</a:t>
            </a:r>
            <a:r>
              <a:rPr lang="ru-RU" sz="2000" b="1" i="1" dirty="0" smtClean="0"/>
              <a:t> СОШ»</a:t>
            </a:r>
            <a:endParaRPr lang="ru-RU" sz="2000" b="1" i="1" dirty="0"/>
          </a:p>
        </p:txBody>
      </p:sp>
      <p:pic>
        <p:nvPicPr>
          <p:cNvPr id="4" name="Содержимое 3" descr="спорт зал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65801"/>
            <a:ext cx="8229600" cy="3794760"/>
          </a:xfrm>
        </p:spPr>
      </p:pic>
      <p:pic>
        <p:nvPicPr>
          <p:cNvPr id="5" name="Рисунок 4" descr="Логотип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5214950"/>
            <a:ext cx="1785918" cy="15015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011222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ru-RU" sz="2400" dirty="0" smtClean="0"/>
              <a:t>На реализацию проекта «Твой школьный бюджет» на территории Александровского района  на  2021 год </a:t>
            </a:r>
            <a:br>
              <a:rPr lang="ru-RU" sz="2400" dirty="0" smtClean="0"/>
            </a:br>
            <a:r>
              <a:rPr lang="ru-RU" sz="2400" dirty="0" smtClean="0"/>
              <a:t>предусмотрено 500 тыс. руб.  </a:t>
            </a:r>
            <a:endParaRPr lang="ru-RU" sz="2400" dirty="0"/>
          </a:p>
        </p:txBody>
      </p:sp>
      <p:pic>
        <p:nvPicPr>
          <p:cNvPr id="4" name="Содержимое 3" descr="bjudzhet_risunok2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3438" y="1285860"/>
            <a:ext cx="3571900" cy="2820410"/>
          </a:xfrm>
        </p:spPr>
      </p:pic>
      <p:pic>
        <p:nvPicPr>
          <p:cNvPr id="5" name="Рисунок 4" descr="Логотип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635687"/>
            <a:ext cx="2643206" cy="2222313"/>
          </a:xfrm>
          <a:prstGeom prst="rect">
            <a:avLst/>
          </a:prstGeom>
        </p:spPr>
      </p:pic>
      <p:sp>
        <p:nvSpPr>
          <p:cNvPr id="6" name="Пятно 1 5"/>
          <p:cNvSpPr/>
          <p:nvPr/>
        </p:nvSpPr>
        <p:spPr>
          <a:xfrm>
            <a:off x="4154358" y="3789040"/>
            <a:ext cx="5143536" cy="2857520"/>
          </a:xfrm>
          <a:prstGeom prst="irregularSeal1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FF0000"/>
                </a:solidFill>
              </a:rPr>
              <a:t>МАОУ «Ждановская СОШ» - проект «Стена здоровья» на сумму 103,5 тыс. рублей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8" name="Пятно 2 7"/>
          <p:cNvSpPr/>
          <p:nvPr/>
        </p:nvSpPr>
        <p:spPr>
          <a:xfrm>
            <a:off x="-77906" y="1412776"/>
            <a:ext cx="5220072" cy="3643338"/>
          </a:xfrm>
          <a:prstGeom prst="irregularSeal2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МАОУ «Александровская СОШ имени </a:t>
            </a:r>
            <a:r>
              <a:rPr lang="ru-RU" sz="1200" b="1" dirty="0" err="1" smtClean="0">
                <a:solidFill>
                  <a:srgbClr val="FF0000"/>
                </a:solidFill>
              </a:rPr>
              <a:t>Рощепкина</a:t>
            </a:r>
            <a:r>
              <a:rPr lang="ru-RU" sz="1200" b="1" dirty="0" smtClean="0">
                <a:solidFill>
                  <a:srgbClr val="FF0000"/>
                </a:solidFill>
              </a:rPr>
              <a:t> В.Д.» -  проект «Открытие творческого объединения «Робототехника» на сумму 391,4 тыс. рублей</a:t>
            </a:r>
            <a:endParaRPr lang="ru-RU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skhema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166"/>
            <a:ext cx="9144000" cy="6072230"/>
          </a:xfrm>
          <a:prstGeom prst="rect">
            <a:avLst/>
          </a:prstGeom>
        </p:spPr>
      </p:pic>
      <p:pic>
        <p:nvPicPr>
          <p:cNvPr id="16" name="Рисунок 15" descr="Логотип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3643314"/>
            <a:ext cx="3143272" cy="264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0080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60"/>
            <a:ext cx="8686800" cy="1143000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ru-RU" sz="2400" i="1" dirty="0" smtClean="0"/>
              <a:t>В 2021 </a:t>
            </a:r>
            <a:r>
              <a:rPr lang="ru-RU" sz="2400" i="1" dirty="0"/>
              <a:t>году </a:t>
            </a:r>
            <a:r>
              <a:rPr lang="ru-RU" sz="2400" i="1" dirty="0" smtClean="0"/>
              <a:t>планируется проведение капитального ремонта образовательных организаций на сумму 1 370 тыс. руб. за счет благотворительных средств спонсоров</a:t>
            </a:r>
            <a:endParaRPr lang="ru-RU" sz="2400" i="1" dirty="0"/>
          </a:p>
        </p:txBody>
      </p:sp>
      <p:pic>
        <p:nvPicPr>
          <p:cNvPr id="4" name="Содержимое 3" descr="P51700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428736"/>
            <a:ext cx="3390907" cy="2543180"/>
          </a:xfrm>
        </p:spPr>
      </p:pic>
      <p:pic>
        <p:nvPicPr>
          <p:cNvPr id="5" name="Рисунок 4" descr="IMG_20170817_1750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65475" y="4286256"/>
            <a:ext cx="3821037" cy="2250297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5572132" y="1600200"/>
            <a:ext cx="3286148" cy="21145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МБОУ «</a:t>
            </a:r>
            <a:r>
              <a:rPr lang="ru-RU" dirty="0" err="1" smtClean="0"/>
              <a:t>Тукаевская</a:t>
            </a:r>
            <a:r>
              <a:rPr lang="ru-RU" dirty="0" smtClean="0"/>
              <a:t> СОШ»-620 тыс. руб.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6444208" y="4029092"/>
            <a:ext cx="2699792" cy="1785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МБОУ «</a:t>
            </a:r>
            <a:r>
              <a:rPr lang="ru-RU" dirty="0" err="1" smtClean="0"/>
              <a:t>Яфаровская</a:t>
            </a:r>
            <a:r>
              <a:rPr lang="ru-RU" dirty="0" smtClean="0"/>
              <a:t>  СОШ»-750 тыс. руб.</a:t>
            </a:r>
            <a:endParaRPr lang="ru-RU" dirty="0"/>
          </a:p>
        </p:txBody>
      </p:sp>
      <p:pic>
        <p:nvPicPr>
          <p:cNvPr id="8" name="Рисунок 7" descr="Логотип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4500570"/>
            <a:ext cx="2322631" cy="195278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43" y="3861048"/>
            <a:ext cx="2300317" cy="2045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344091" cy="153488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Открытые информационные ресурсы</a:t>
            </a:r>
            <a:endParaRPr lang="ru-RU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5729" y="4221088"/>
            <a:ext cx="2381929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123728" y="1178381"/>
            <a:ext cx="64520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</a:t>
            </a:r>
            <a:r>
              <a:rPr lang="ru-RU" sz="1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r>
              <a:rPr lang="ru-RU" sz="1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Александровского района</a:t>
            </a:r>
          </a:p>
          <a:p>
            <a:r>
              <a:rPr lang="en-US" sz="1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</a:t>
            </a:r>
            <a:r>
              <a:rPr lang="en-US" sz="1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://56ouo15@mail.orb.ru</a:t>
            </a:r>
            <a:endParaRPr lang="ru-RU" sz="15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</a:t>
            </a:r>
            <a:r>
              <a:rPr lang="ru-RU" sz="1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для размещения информации о государственных и муниципальных учреждениях</a:t>
            </a:r>
          </a:p>
          <a:p>
            <a:r>
              <a:rPr lang="en-US" sz="1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</a:t>
            </a:r>
            <a:r>
              <a:rPr lang="ru-RU" sz="1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://</a:t>
            </a:r>
            <a:r>
              <a:rPr lang="en-US" sz="1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bus.gov.ru</a:t>
            </a:r>
            <a:endParaRPr lang="en-US" sz="15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5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1760" y="2564905"/>
            <a:ext cx="5400600" cy="2423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</a:t>
            </a:r>
            <a:r>
              <a:rPr lang="ru-RU" sz="135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администрации </a:t>
            </a:r>
            <a:r>
              <a:rPr lang="ru-RU" sz="135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Александровского </a:t>
            </a:r>
            <a:r>
              <a:rPr lang="ru-RU" sz="135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района: </a:t>
            </a:r>
            <a:r>
              <a:rPr lang="ru-RU" sz="15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Мокина</a:t>
            </a:r>
            <a:r>
              <a:rPr lang="ru-RU" sz="15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Елена Львовна</a:t>
            </a:r>
            <a:endParaRPr lang="ru-RU" sz="15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5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5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8(35359) </a:t>
            </a:r>
            <a:r>
              <a:rPr lang="ru-RU" sz="135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2-10-74</a:t>
            </a:r>
            <a:endParaRPr lang="ru-RU" sz="135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35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5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почта: </a:t>
            </a:r>
            <a:r>
              <a:rPr lang="en-US" sz="135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56ouo15@mail.orb.ru</a:t>
            </a:r>
            <a:endParaRPr lang="ru-RU" sz="135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5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Адрес: 461830, Оренбургская область, Александровский район, ул. Мичурина, </a:t>
            </a:r>
            <a:r>
              <a:rPr lang="ru-RU" sz="135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</a:t>
            </a:r>
            <a:endParaRPr lang="ru-RU" sz="135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35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5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работы: Пн. – Пт. 9:00 – 17:00,</a:t>
            </a:r>
          </a:p>
          <a:p>
            <a:r>
              <a:rPr lang="ru-RU" sz="135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Обед с 13:00 – 14:00</a:t>
            </a:r>
          </a:p>
        </p:txBody>
      </p:sp>
      <p:pic>
        <p:nvPicPr>
          <p:cNvPr id="9" name="Рисунок 8" descr="Логотип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1144493"/>
            <a:ext cx="1800200" cy="201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7031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4692" y="2541919"/>
            <a:ext cx="6683765" cy="960668"/>
          </a:xfrm>
        </p:spPr>
        <p:txBody>
          <a:bodyPr>
            <a:normAutofit/>
          </a:bodyPr>
          <a:lstStyle/>
          <a:p>
            <a:pPr algn="ctr"/>
            <a:r>
              <a:rPr lang="ru-RU" sz="45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Спасибо за внимание !</a:t>
            </a:r>
          </a:p>
        </p:txBody>
      </p:sp>
      <p:pic>
        <p:nvPicPr>
          <p:cNvPr id="3" name="object 3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5536" y="332657"/>
            <a:ext cx="8208911" cy="2304255"/>
          </a:xfrm>
          <a:prstGeom prst="rect">
            <a:avLst/>
          </a:prstGeom>
        </p:spPr>
      </p:pic>
      <p:pic>
        <p:nvPicPr>
          <p:cNvPr id="4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520" y="3502586"/>
            <a:ext cx="8352928" cy="295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891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48398"/>
            <a:ext cx="8790272" cy="620955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dirty="0" smtClean="0"/>
              <a:t>Структура расходов на образование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в 2020 году </a:t>
            </a:r>
            <a:endParaRPr lang="ru-RU" sz="3200" dirty="0"/>
          </a:p>
        </p:txBody>
      </p:sp>
      <p:sp>
        <p:nvSpPr>
          <p:cNvPr id="4" name="Овал 3"/>
          <p:cNvSpPr/>
          <p:nvPr/>
        </p:nvSpPr>
        <p:spPr>
          <a:xfrm>
            <a:off x="457200" y="1571613"/>
            <a:ext cx="3471858" cy="360050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ОБРАЗОВАНИЕ </a:t>
            </a:r>
          </a:p>
          <a:p>
            <a:pPr algn="ctr"/>
            <a:r>
              <a:rPr lang="ru-RU" dirty="0" smtClean="0"/>
              <a:t>280 937,3 т.р.-100%</a:t>
            </a:r>
            <a:endParaRPr lang="ru-RU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4286248" y="2143116"/>
            <a:ext cx="1500198" cy="857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4286248" y="3357562"/>
            <a:ext cx="1571636" cy="857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4214810" y="4714884"/>
            <a:ext cx="1643074" cy="9286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429388" y="1643050"/>
            <a:ext cx="2071702" cy="121444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Общее образование 196273,3т.р.-78,9%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6429388" y="2928934"/>
            <a:ext cx="2143140" cy="142876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Дошкольное образование 43278,1т.р.-17,3%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6429388" y="4500570"/>
            <a:ext cx="2143140" cy="150019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Дополнительное образование 9 335,3т.р.-3,8%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ru-RU" sz="2800" b="1" dirty="0" smtClean="0"/>
              <a:t>Основные направления расходов по образованию Александровского района в 2020 году </a:t>
            </a:r>
            <a:endParaRPr lang="ru-RU" sz="2800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8923418"/>
              </p:ext>
            </p:extLst>
          </p:nvPr>
        </p:nvGraphicFramePr>
        <p:xfrm>
          <a:off x="214282" y="1500174"/>
          <a:ext cx="4500594" cy="214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 descr="Логотип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96" y="5291234"/>
            <a:ext cx="1178918" cy="991192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5286380" y="1643050"/>
            <a:ext cx="2928958" cy="92869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Общий объем расходов по общему  образованию в 2020 году составил 196 273,3 тыс. руб.</a:t>
            </a:r>
            <a:endParaRPr lang="ru-RU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258904693"/>
              </p:ext>
            </p:extLst>
          </p:nvPr>
        </p:nvGraphicFramePr>
        <p:xfrm>
          <a:off x="571472" y="3500438"/>
          <a:ext cx="2857520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598192695"/>
              </p:ext>
            </p:extLst>
          </p:nvPr>
        </p:nvGraphicFramePr>
        <p:xfrm>
          <a:off x="5286380" y="3214686"/>
          <a:ext cx="3357586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Овал 9"/>
          <p:cNvSpPr/>
          <p:nvPr/>
        </p:nvSpPr>
        <p:spPr>
          <a:xfrm>
            <a:off x="1857356" y="5572140"/>
            <a:ext cx="2571768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Общий объем расходов по дошкольному образованию в 2020 году составил  43278,1 тыс.руб. </a:t>
            </a:r>
          </a:p>
        </p:txBody>
      </p:sp>
      <p:sp>
        <p:nvSpPr>
          <p:cNvPr id="11" name="Овал 10"/>
          <p:cNvSpPr/>
          <p:nvPr/>
        </p:nvSpPr>
        <p:spPr>
          <a:xfrm>
            <a:off x="6143636" y="5572140"/>
            <a:ext cx="2786082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Общий объем расходов по дополнительному образованию в 2020году составил  9335,3 тыс.руб.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213" y="476672"/>
            <a:ext cx="8733656" cy="1143000"/>
          </a:xfrm>
          <a:noFill/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МКУ «Отдел образования Александровского района» 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сфере образования на 2020-2023 годы 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285984" y="4714884"/>
          <a:ext cx="1500198" cy="1714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Рисунок 6" descr="Логотип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4572008"/>
            <a:ext cx="6072230" cy="2087601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415794"/>
              </p:ext>
            </p:extLst>
          </p:nvPr>
        </p:nvGraphicFramePr>
        <p:xfrm>
          <a:off x="500034" y="2428868"/>
          <a:ext cx="8041468" cy="1831676"/>
        </p:xfrm>
        <a:graphic>
          <a:graphicData uri="http://schemas.openxmlformats.org/drawingml/2006/table">
            <a:tbl>
              <a:tblPr/>
              <a:tblGrid>
                <a:gridCol w="44437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677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755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755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7880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95223">
                <a:tc>
                  <a:txBody>
                    <a:bodyPr/>
                    <a:lstStyle/>
                    <a:p>
                      <a:pPr indent="0" algn="ctr"/>
                      <a:r>
                        <a:rPr lang="ru" sz="1100" b="1" dirty="0">
                          <a:solidFill>
                            <a:srgbClr val="FFFFFF"/>
                          </a:solidFill>
                          <a:latin typeface="Times New Roman"/>
                        </a:rPr>
                        <a:t>Наименование показателей</a:t>
                      </a:r>
                    </a:p>
                  </a:txBody>
                  <a:tcPr marL="0" marR="0" marT="0" marB="0" anchor="ctr">
                    <a:solidFill>
                      <a:srgbClr val="1AA97D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 b="1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2020год (</a:t>
                      </a:r>
                      <a:r>
                        <a:rPr lang="ru-RU" sz="1100" b="1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факт</a:t>
                      </a:r>
                      <a:r>
                        <a:rPr lang="ru" sz="1100" b="1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)</a:t>
                      </a:r>
                      <a:endParaRPr lang="ru" sz="1100" b="1" dirty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solidFill>
                      <a:srgbClr val="1AA97D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 b="1" dirty="0">
                          <a:solidFill>
                            <a:srgbClr val="FFFFFF"/>
                          </a:solidFill>
                          <a:latin typeface="Times New Roman"/>
                        </a:rPr>
                        <a:t>2021 год (проект)</a:t>
                      </a:r>
                    </a:p>
                  </a:txBody>
                  <a:tcPr marL="0" marR="0" marT="0" marB="0" anchor="b">
                    <a:solidFill>
                      <a:srgbClr val="1AA97D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 b="1">
                          <a:solidFill>
                            <a:srgbClr val="FFFFFF"/>
                          </a:solidFill>
                          <a:latin typeface="Times New Roman"/>
                        </a:rPr>
                        <a:t>2022 год (проект)</a:t>
                      </a:r>
                    </a:p>
                  </a:txBody>
                  <a:tcPr marL="0" marR="0" marT="0" marB="0" anchor="b">
                    <a:solidFill>
                      <a:srgbClr val="1AA97D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 b="1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2023 </a:t>
                      </a:r>
                      <a:r>
                        <a:rPr lang="ru" sz="1100" b="1" dirty="0">
                          <a:solidFill>
                            <a:srgbClr val="FFFFFF"/>
                          </a:solidFill>
                          <a:latin typeface="Times New Roman"/>
                        </a:rPr>
                        <a:t>год (проект)</a:t>
                      </a:r>
                    </a:p>
                  </a:txBody>
                  <a:tcPr marL="0" marR="0" marT="0" marB="0" anchor="b">
                    <a:solidFill>
                      <a:srgbClr val="1AA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2848">
                <a:tc>
                  <a:txBody>
                    <a:bodyPr/>
                    <a:lstStyle/>
                    <a:p>
                      <a:pPr indent="0"/>
                      <a:r>
                        <a:rPr lang="ru" sz="1200" b="1" dirty="0">
                          <a:solidFill>
                            <a:srgbClr val="002060"/>
                          </a:solidFill>
                          <a:latin typeface="Times New Roman"/>
                        </a:rPr>
                        <a:t>Дошкольное образование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200" b="1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43278,1</a:t>
                      </a:r>
                      <a:endParaRPr lang="ru" sz="1200" b="1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200" b="1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35979,22</a:t>
                      </a:r>
                      <a:endParaRPr lang="ru" sz="1200" b="1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200" b="1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29165,9</a:t>
                      </a:r>
                      <a:endParaRPr lang="ru" sz="1200" b="1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200" b="1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29165,9</a:t>
                      </a:r>
                      <a:endParaRPr lang="ru" sz="1200" b="1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8086">
                <a:tc>
                  <a:txBody>
                    <a:bodyPr/>
                    <a:lstStyle/>
                    <a:p>
                      <a:pPr indent="0"/>
                      <a:r>
                        <a:rPr lang="ru" sz="1200" b="1" dirty="0">
                          <a:solidFill>
                            <a:srgbClr val="002060"/>
                          </a:solidFill>
                          <a:latin typeface="Times New Roman"/>
                        </a:rPr>
                        <a:t>Общее образование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200" b="1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196273,3</a:t>
                      </a:r>
                      <a:endParaRPr lang="ru" sz="1200" b="1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200" b="1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181929,23</a:t>
                      </a:r>
                      <a:endParaRPr lang="ru" sz="1200" b="1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200" b="1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155714,8</a:t>
                      </a:r>
                      <a:endParaRPr lang="ru" sz="1200" b="1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200" b="1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155714,8</a:t>
                      </a:r>
                      <a:endParaRPr lang="ru" sz="1200" b="1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8086">
                <a:tc>
                  <a:txBody>
                    <a:bodyPr/>
                    <a:lstStyle/>
                    <a:p>
                      <a:pPr indent="0"/>
                      <a:r>
                        <a:rPr lang="ru" sz="1200" b="1" dirty="0">
                          <a:solidFill>
                            <a:srgbClr val="002060"/>
                          </a:solidFill>
                          <a:latin typeface="Times New Roman"/>
                        </a:rPr>
                        <a:t>Дополнительное образование детей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200" b="1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9335,3</a:t>
                      </a:r>
                      <a:endParaRPr lang="ru" sz="1200" b="1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200" b="1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8977,1</a:t>
                      </a:r>
                      <a:endParaRPr lang="ru" sz="1200" b="1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200" b="1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6220,0</a:t>
                      </a:r>
                      <a:endParaRPr lang="ru" sz="1200" b="1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200" b="1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6220,0</a:t>
                      </a:r>
                      <a:endParaRPr lang="ru" sz="1200" b="1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8086">
                <a:tc>
                  <a:txBody>
                    <a:bodyPr/>
                    <a:lstStyle/>
                    <a:p>
                      <a:pPr indent="0"/>
                      <a:r>
                        <a:rPr lang="ru" sz="1200" b="1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МКУ</a:t>
                      </a:r>
                      <a:r>
                        <a:rPr lang="ru" sz="1200" b="1" baseline="0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 « Отдел Образования»</a:t>
                      </a:r>
                      <a:endParaRPr lang="ru" sz="1200" b="1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200" b="1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2725,8</a:t>
                      </a:r>
                      <a:endParaRPr lang="ru" sz="1200" b="1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200" b="1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2184</a:t>
                      </a:r>
                      <a:endParaRPr lang="ru" sz="1200" b="1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200" b="1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2184</a:t>
                      </a:r>
                      <a:endParaRPr lang="ru" sz="1200" b="1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200" b="1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2184</a:t>
                      </a:r>
                      <a:endParaRPr lang="ru" sz="1200" b="1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238086">
                <a:tc>
                  <a:txBody>
                    <a:bodyPr/>
                    <a:lstStyle/>
                    <a:p>
                      <a:pPr indent="0"/>
                      <a:r>
                        <a:rPr lang="ru" sz="1200" b="1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 МКУ «ЦОДОУ»</a:t>
                      </a:r>
                      <a:endParaRPr lang="ru" sz="1200" b="1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200" b="1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16527,04</a:t>
                      </a:r>
                      <a:endParaRPr lang="ru" sz="1200" b="1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200" b="1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14456,7</a:t>
                      </a:r>
                      <a:endParaRPr lang="ru" sz="1200" b="1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200" b="1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14456,7</a:t>
                      </a:r>
                      <a:endParaRPr lang="ru" sz="1200" b="1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200" b="1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14456,7</a:t>
                      </a:r>
                      <a:endParaRPr lang="ru" sz="1200" b="1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241261">
                <a:tc>
                  <a:txBody>
                    <a:bodyPr/>
                    <a:lstStyle/>
                    <a:p>
                      <a:pPr indent="0"/>
                      <a:r>
                        <a:rPr lang="ru" sz="1200" b="1" dirty="0">
                          <a:solidFill>
                            <a:srgbClr val="C00000"/>
                          </a:solidFill>
                          <a:latin typeface="Times New Roman"/>
                        </a:rPr>
                        <a:t>Итого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200" b="1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268139,54</a:t>
                      </a:r>
                      <a:endParaRPr lang="ru" sz="1200" b="1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200" b="1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243215,25</a:t>
                      </a:r>
                      <a:endParaRPr lang="ru" sz="1200" b="1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200" b="1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207741,4</a:t>
                      </a:r>
                      <a:endParaRPr lang="ru" sz="1200" b="1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200" b="1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207741,4</a:t>
                      </a:r>
                      <a:endParaRPr lang="ru" sz="1200" b="1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ru-RU" sz="2800" dirty="0" smtClean="0"/>
              <a:t>Средняя заработная плата в сфере образования в Александровском районе в 2020году , тыс. руб. </a:t>
            </a:r>
            <a:endParaRPr lang="ru-RU" sz="2800" dirty="0"/>
          </a:p>
        </p:txBody>
      </p:sp>
      <p:pic>
        <p:nvPicPr>
          <p:cNvPr id="4" name="Содержимое 3" descr="shkola-deng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500174"/>
            <a:ext cx="3243844" cy="2432882"/>
          </a:xfrm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687902318"/>
              </p:ext>
            </p:extLst>
          </p:nvPr>
        </p:nvGraphicFramePr>
        <p:xfrm>
          <a:off x="1763688" y="2285992"/>
          <a:ext cx="7200800" cy="3735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Рисунок 4" descr="Логотип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4786322"/>
            <a:ext cx="1894003" cy="1592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476672"/>
            <a:ext cx="8568952" cy="1224136"/>
          </a:xfrm>
          <a:prstGeom prst="rect">
            <a:avLst/>
          </a:prstGeom>
          <a:solidFill>
            <a:srgbClr val="0ABD99"/>
          </a:solidFill>
        </p:spPr>
        <p:txBody>
          <a:bodyPr lIns="0" tIns="0" rIns="0" bIns="0">
            <a:noAutofit/>
          </a:bodyPr>
          <a:lstStyle/>
          <a:p>
            <a:pPr algn="ctr"/>
            <a:r>
              <a:rPr lang="ru" sz="2083" b="1" dirty="0" smtClean="0">
                <a:solidFill>
                  <a:srgbClr val="FFFFFF"/>
                </a:solidFill>
                <a:latin typeface="Times New Roman"/>
              </a:rPr>
              <a:t>Средняя заработная плата отдельных категорий работников, поименованных в </a:t>
            </a:r>
            <a:r>
              <a:rPr lang="ru" sz="2083" b="1" dirty="0">
                <a:solidFill>
                  <a:srgbClr val="FFFFFF"/>
                </a:solidFill>
                <a:latin typeface="Times New Roman"/>
              </a:rPr>
              <a:t>майских </a:t>
            </a:r>
            <a:r>
              <a:rPr lang="ru" sz="2083" b="1" dirty="0" smtClean="0">
                <a:solidFill>
                  <a:srgbClr val="FFFFFF"/>
                </a:solidFill>
                <a:latin typeface="Times New Roman"/>
              </a:rPr>
              <a:t>Указах Президента Российской Федерации</a:t>
            </a:r>
            <a:endParaRPr lang="ru" sz="2083" b="1" dirty="0">
              <a:solidFill>
                <a:srgbClr val="FFFFFF"/>
              </a:solidFill>
              <a:latin typeface="Times New Roman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348879"/>
              </p:ext>
            </p:extLst>
          </p:nvPr>
        </p:nvGraphicFramePr>
        <p:xfrm>
          <a:off x="144439" y="1998812"/>
          <a:ext cx="8171977" cy="3332253"/>
        </p:xfrm>
        <a:graphic>
          <a:graphicData uri="http://schemas.openxmlformats.org/drawingml/2006/table">
            <a:tbl>
              <a:tblPr/>
              <a:tblGrid>
                <a:gridCol w="33388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19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58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1492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102136">
                <a:tc rowSpan="2">
                  <a:txBody>
                    <a:bodyPr/>
                    <a:lstStyle/>
                    <a:p>
                      <a:pPr indent="0" algn="ctr"/>
                      <a:r>
                        <a:rPr lang="ru" sz="1100" b="1" dirty="0">
                          <a:solidFill>
                            <a:srgbClr val="002060"/>
                          </a:solidFill>
                          <a:latin typeface="Times New Roman"/>
                        </a:rPr>
                        <a:t>Категории работников</a:t>
                      </a:r>
                    </a:p>
                  </a:txBody>
                  <a:tcPr marL="0" marR="0" marT="0" marB="0" anchor="ctr"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</a:pPr>
                      <a:r>
                        <a:rPr lang="ru" sz="1100" b="1" dirty="0">
                          <a:solidFill>
                            <a:srgbClr val="002060"/>
                          </a:solidFill>
                          <a:latin typeface="Times New Roman"/>
                        </a:rPr>
                        <a:t>Средняя заработная плата в </a:t>
                      </a:r>
                      <a:r>
                        <a:rPr lang="ru" sz="1100" b="1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2020 </a:t>
                      </a:r>
                      <a:r>
                        <a:rPr lang="ru" sz="1100" b="1" dirty="0">
                          <a:solidFill>
                            <a:srgbClr val="002060"/>
                          </a:solidFill>
                          <a:latin typeface="Times New Roman"/>
                        </a:rPr>
                        <a:t>году (в тыс. рублей)</a:t>
                      </a:r>
                    </a:p>
                  </a:txBody>
                  <a:tcPr marL="0" marR="0" marT="0" marB="0" anchor="b">
                    <a:solidFill>
                      <a:srgbClr val="DCE6F2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algn="ctr">
                        <a:lnSpc>
                          <a:spcPct val="121000"/>
                        </a:lnSpc>
                      </a:pPr>
                      <a:r>
                        <a:rPr lang="ru" sz="1100" b="1" dirty="0">
                          <a:solidFill>
                            <a:srgbClr val="002060"/>
                          </a:solidFill>
                          <a:latin typeface="Times New Roman"/>
                        </a:rPr>
                        <a:t>Средняя заработная </a:t>
                      </a:r>
                      <a:r>
                        <a:rPr lang="ru" sz="1100" b="1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плата 2021-2023 годы</a:t>
                      </a:r>
                    </a:p>
                    <a:p>
                      <a:pPr indent="0" algn="ctr">
                        <a:lnSpc>
                          <a:spcPct val="121000"/>
                        </a:lnSpc>
                      </a:pPr>
                      <a:r>
                        <a:rPr lang="ru" sz="1100" b="1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 (ожидаемая)</a:t>
                      </a:r>
                      <a:endParaRPr lang="ru" sz="1100" b="1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DCE6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sz="79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79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3062">
                <a:tc vMerge="1">
                  <a:txBody>
                    <a:bodyPr/>
                    <a:lstStyle/>
                    <a:p>
                      <a:endParaRPr sz="4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100" b="1" dirty="0">
                          <a:solidFill>
                            <a:srgbClr val="002060"/>
                          </a:solidFill>
                          <a:latin typeface="Times New Roman"/>
                        </a:rPr>
                        <a:t>Выполнено</a:t>
                      </a:r>
                    </a:p>
                  </a:txBody>
                  <a:tcPr marL="0" marR="0" marT="0" marB="0" anchor="ctr"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1000"/>
                        </a:lnSpc>
                      </a:pPr>
                      <a:r>
                        <a:rPr lang="ru" sz="1100" b="1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2021</a:t>
                      </a:r>
                      <a:endParaRPr lang="ru" sz="1100" b="1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endParaRPr lang="ru" sz="1100" b="1" dirty="0" smtClean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  <a:p>
                      <a:pPr indent="0" algn="ctr"/>
                      <a:endParaRPr lang="ru" sz="1100" b="1" dirty="0" smtClean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  <a:p>
                      <a:pPr indent="0" algn="ctr"/>
                      <a:r>
                        <a:rPr lang="ru" sz="1100" b="1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2022</a:t>
                      </a:r>
                      <a:endParaRPr lang="ru" sz="1100" b="1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280"/>
                        </a:spcAft>
                      </a:pPr>
                      <a:r>
                        <a:rPr lang="ru" sz="1100" b="1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2023</a:t>
                      </a:r>
                      <a:endParaRPr lang="ru" sz="1100" b="1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2629">
                <a:tc>
                  <a:txBody>
                    <a:bodyPr/>
                    <a:lstStyle/>
                    <a:p>
                      <a:pPr indent="0">
                        <a:lnSpc>
                          <a:spcPct val="120000"/>
                        </a:lnSpc>
                      </a:pPr>
                      <a:r>
                        <a:rPr lang="ru" sz="1200" b="1" dirty="0">
                          <a:solidFill>
                            <a:srgbClr val="002060"/>
                          </a:solidFill>
                          <a:latin typeface="Times New Roman"/>
                        </a:rPr>
                        <a:t>Педагогические работники дошкольного </a:t>
                      </a:r>
                      <a:r>
                        <a:rPr lang="ru" sz="1200" b="1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образования</a:t>
                      </a:r>
                      <a:endParaRPr lang="ru" sz="1200" b="1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200" b="1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26,62</a:t>
                      </a:r>
                      <a:endParaRPr lang="ru" sz="1200" b="1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200" b="1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26,60</a:t>
                      </a:r>
                      <a:endParaRPr lang="ru" sz="1200" b="1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200" b="1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26,62</a:t>
                      </a:r>
                      <a:endParaRPr lang="ru" sz="1200" b="1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200" b="1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29,0</a:t>
                      </a:r>
                      <a:endParaRPr lang="ru" sz="1200" b="1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9223">
                <a:tc>
                  <a:txBody>
                    <a:bodyPr/>
                    <a:lstStyle/>
                    <a:p>
                      <a:pPr indent="0">
                        <a:lnSpc>
                          <a:spcPct val="122000"/>
                        </a:lnSpc>
                      </a:pPr>
                      <a:r>
                        <a:rPr lang="ru" sz="1200" b="1" dirty="0">
                          <a:solidFill>
                            <a:srgbClr val="002060"/>
                          </a:solidFill>
                          <a:latin typeface="Times New Roman"/>
                        </a:rPr>
                        <a:t>Педагогические работники общего </a:t>
                      </a:r>
                      <a:r>
                        <a:rPr lang="ru" sz="1200" b="1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образования</a:t>
                      </a:r>
                      <a:endParaRPr lang="ru" sz="1200" b="1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200" b="1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26,62</a:t>
                      </a:r>
                      <a:endParaRPr lang="ru" sz="1200" b="1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200" b="1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26,62</a:t>
                      </a:r>
                      <a:endParaRPr lang="ru" sz="1200" b="1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200" b="1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26,62</a:t>
                      </a:r>
                      <a:endParaRPr lang="ru" sz="1200" b="1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200" b="1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29,0</a:t>
                      </a:r>
                      <a:endParaRPr lang="ru" sz="1200" b="1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15345">
                <a:tc>
                  <a:txBody>
                    <a:bodyPr/>
                    <a:lstStyle/>
                    <a:p>
                      <a:pPr indent="0">
                        <a:lnSpc>
                          <a:spcPct val="119000"/>
                        </a:lnSpc>
                      </a:pPr>
                      <a:r>
                        <a:rPr lang="ru" sz="1200" b="1" dirty="0">
                          <a:solidFill>
                            <a:srgbClr val="002060"/>
                          </a:solidFill>
                          <a:latin typeface="Times New Roman"/>
                        </a:rPr>
                        <a:t>Педагогические работники дополнительного образования (подведомственные </a:t>
                      </a:r>
                      <a:r>
                        <a:rPr lang="ru" sz="1200" b="1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Отделу образования)</a:t>
                      </a:r>
                      <a:endParaRPr lang="ru" sz="1200" b="1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200" b="1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30,32</a:t>
                      </a:r>
                      <a:endParaRPr lang="ru" sz="1200" b="1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200" b="1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32,34</a:t>
                      </a:r>
                      <a:endParaRPr lang="ru" sz="1200" b="1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200" b="1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32,34</a:t>
                      </a:r>
                      <a:endParaRPr lang="ru" sz="1200" b="1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200" b="1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33,00</a:t>
                      </a:r>
                      <a:endParaRPr lang="ru" sz="1200" b="1" dirty="0">
                        <a:solidFill>
                          <a:srgbClr val="C0000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00371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888</TotalTime>
  <Words>913</Words>
  <Application>Microsoft Office PowerPoint</Application>
  <PresentationFormat>Экран (4:3)</PresentationFormat>
  <Paragraphs>150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расходов на образование  в 2020 году </vt:lpstr>
      <vt:lpstr>Основные направления расходов по образованию Александровского района в 2020 году </vt:lpstr>
      <vt:lpstr>Расходы МКУ «Отдел образования Александровского района» в сфере образования на 2020-2023 годы </vt:lpstr>
      <vt:lpstr>Средняя заработная плата в сфере образования в Александровском районе в 2020году , тыс. руб. </vt:lpstr>
      <vt:lpstr>Презентация PowerPoint</vt:lpstr>
      <vt:lpstr>Средняя заработная плата  сфере образования Александровского района  2019-2023 годы, тыс. руб.</vt:lpstr>
      <vt:lpstr>Муниципальная программа «Развитие системы образования Александровского района» на 2019-2024 годы</vt:lpstr>
      <vt:lpstr> </vt:lpstr>
      <vt:lpstr>Презентация PowerPoint</vt:lpstr>
      <vt:lpstr>Презентация PowerPoint</vt:lpstr>
      <vt:lpstr>На реализацию  регионального проекта   «Современная Школа» было выделено в 2020 году  11 142,04 тыс.руб.</vt:lpstr>
      <vt:lpstr> На базе «МАОУ Александровская СОШ имени Рощепкина В.Д» в 2020 году создан Многофункциональный центр «Точка Роста»расходы составили  1106,1 тыс.руб.</vt:lpstr>
      <vt:lpstr>На реализацию социально-значимых мероприятий в 2020 году  было выделено из областного бюджета 1 411 тыс. руб., которые направлены на капитальный ремонт крыши, в здании МАУДО «Центр развития»</vt:lpstr>
      <vt:lpstr>В рамках  реализации регионального проекта «Успех каждого ребенка» в 2020 году  было направлено 2 458,5 тыс. руб. на ремонт спортивного зала в МБОУ «Тукаевская СОШ»</vt:lpstr>
      <vt:lpstr>На реализацию проекта «Твой школьный бюджет» на территории Александровского района  на  2021 год  предусмотрено 500 тыс. руб.  </vt:lpstr>
      <vt:lpstr>В 2021 году планируется проведение капитального ремонта образовательных организаций на сумму 1 370 тыс. руб. за счет благотворительных средств спонсоров</vt:lpstr>
      <vt:lpstr>Открытые информационные ресурсы</vt:lpstr>
      <vt:lpstr>Спасибо за внимание 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156</cp:revision>
  <dcterms:created xsi:type="dcterms:W3CDTF">2021-05-21T09:34:38Z</dcterms:created>
  <dcterms:modified xsi:type="dcterms:W3CDTF">2021-06-01T10:23:38Z</dcterms:modified>
</cp:coreProperties>
</file>