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7.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olors7.xml" ContentType="application/vnd.ms-office.chartcolor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Default Extension="svg" ContentType="image/svg+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style7.xml" ContentType="application/vnd.ms-office.chartstyl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charts/colors9.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6" r:id="rId2"/>
  </p:sldMasterIdLst>
  <p:sldIdLst>
    <p:sldId id="257" r:id="rId3"/>
    <p:sldId id="256" r:id="rId4"/>
    <p:sldId id="263" r:id="rId5"/>
    <p:sldId id="264" r:id="rId6"/>
    <p:sldId id="265"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6" r:id="rId26"/>
    <p:sldId id="364" r:id="rId27"/>
    <p:sldId id="365" r:id="rId28"/>
    <p:sldId id="290" r:id="rId29"/>
    <p:sldId id="292" r:id="rId30"/>
    <p:sldId id="291" r:id="rId31"/>
    <p:sldId id="293" r:id="rId32"/>
    <p:sldId id="294" r:id="rId33"/>
    <p:sldId id="296" r:id="rId34"/>
    <p:sldId id="366" r:id="rId35"/>
    <p:sldId id="367" r:id="rId36"/>
    <p:sldId id="368" r:id="rId37"/>
    <p:sldId id="369" r:id="rId38"/>
    <p:sldId id="370" r:id="rId39"/>
    <p:sldId id="371" r:id="rId40"/>
    <p:sldId id="372" r:id="rId41"/>
    <p:sldId id="373" r:id="rId42"/>
    <p:sldId id="307" r:id="rId43"/>
    <p:sldId id="374" r:id="rId44"/>
    <p:sldId id="308" r:id="rId45"/>
    <p:sldId id="309" r:id="rId46"/>
    <p:sldId id="314" r:id="rId47"/>
    <p:sldId id="315" r:id="rId48"/>
    <p:sldId id="376" r:id="rId49"/>
    <p:sldId id="380" r:id="rId50"/>
    <p:sldId id="381" r:id="rId51"/>
    <p:sldId id="382" r:id="rId52"/>
    <p:sldId id="383" r:id="rId53"/>
    <p:sldId id="384" r:id="rId54"/>
    <p:sldId id="385" r:id="rId55"/>
    <p:sldId id="386" r:id="rId56"/>
    <p:sldId id="387" r:id="rId57"/>
    <p:sldId id="388" r:id="rId58"/>
    <p:sldId id="389" r:id="rId59"/>
    <p:sldId id="390" r:id="rId60"/>
    <p:sldId id="395" r:id="rId61"/>
    <p:sldId id="392" r:id="rId62"/>
    <p:sldId id="393" r:id="rId63"/>
    <p:sldId id="394" r:id="rId64"/>
    <p:sldId id="353" r:id="rId65"/>
    <p:sldId id="396" r:id="rId66"/>
    <p:sldId id="357" r:id="rId67"/>
    <p:sldId id="355" r:id="rId68"/>
    <p:sldId id="356" r:id="rId69"/>
  </p:sldIdLst>
  <p:sldSz cx="9144000" cy="6858000" type="screen4x3"/>
  <p:notesSz cx="7099300"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487A"/>
    <a:srgbClr val="17C400"/>
    <a:srgbClr val="1A0EB6"/>
    <a:srgbClr val="A31DA6"/>
    <a:srgbClr val="B1320F"/>
    <a:srgbClr val="BFB745"/>
    <a:srgbClr val="565BBF"/>
    <a:srgbClr val="E7F1FA"/>
    <a:srgbClr val="70AD1F"/>
    <a:srgbClr val="9AC56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25" autoAdjust="0"/>
    <p:restoredTop sz="94643" autoAdjust="0"/>
  </p:normalViewPr>
  <p:slideViewPr>
    <p:cSldViewPr>
      <p:cViewPr varScale="1">
        <p:scale>
          <a:sx n="113" d="100"/>
          <a:sy n="113" d="100"/>
        </p:scale>
        <p:origin x="-15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chartUserShapes" Target="../drawings/drawing2.xml"/><Relationship Id="rId1" Type="http://schemas.openxmlformats.org/officeDocument/2006/relationships/package" Target="../embeddings/_____Microsoft_Office_Excel10.xlsx"/><Relationship Id="rId4" Type="http://schemas.microsoft.com/office/2011/relationships/chartStyle" Target="style9.xm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chartUserShapes" Target="../drawings/drawing1.xml"/><Relationship Id="rId1" Type="http://schemas.openxmlformats.org/officeDocument/2006/relationships/package" Target="../embeddings/_____Microsoft_Office_Excel8.xlsx"/><Relationship Id="rId4" Type="http://schemas.microsoft.com/office/2011/relationships/chartStyle" Target="style7.xml"/></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Лист1!$B$1</c:f>
              <c:strCache>
                <c:ptCount val="1"/>
                <c:pt idx="0">
                  <c:v>Индекс промышленного производства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97.8</c:v>
                </c:pt>
                <c:pt idx="1">
                  <c:v>95.3</c:v>
                </c:pt>
                <c:pt idx="2">
                  <c:v>101.4</c:v>
                </c:pt>
                <c:pt idx="3">
                  <c:v>101</c:v>
                </c:pt>
                <c:pt idx="4">
                  <c:v>101.5</c:v>
                </c:pt>
              </c:numCache>
            </c:numRef>
          </c:val>
          <c:shape val="coneToMax"/>
          <c:extLst xmlns:c16r2="http://schemas.microsoft.com/office/drawing/2015/06/chart">
            <c:ext xmlns:c16="http://schemas.microsoft.com/office/drawing/2014/chart" uri="{C3380CC4-5D6E-409C-BE32-E72D297353CC}">
              <c16:uniqueId val="{00000000-709C-4E3B-9DCD-B252519E7A57}"/>
            </c:ext>
          </c:extLst>
        </c:ser>
        <c:shape val="box"/>
        <c:axId val="140110848"/>
        <c:axId val="139174656"/>
        <c:axId val="0"/>
      </c:bar3DChart>
      <c:catAx>
        <c:axId val="14011084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39174656"/>
        <c:crosses val="autoZero"/>
        <c:auto val="1"/>
        <c:lblAlgn val="ctr"/>
        <c:lblOffset val="100"/>
      </c:catAx>
      <c:valAx>
        <c:axId val="139174656"/>
        <c:scaling>
          <c:orientation val="minMax"/>
        </c:scaling>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40110848"/>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ndard"/>
        <c:varyColors val="1"/>
        <c:ser>
          <c:idx val="0"/>
          <c:order val="0"/>
          <c:tx>
            <c:strRef>
              <c:f>Лист1!$B$1</c:f>
              <c:strCache>
                <c:ptCount val="1"/>
                <c:pt idx="0">
                  <c:v>Основные доходные источники</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0-E050-4F57-8B0E-818A4364A238}"/>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E050-4F57-8B0E-818A4364A238}"/>
              </c:ext>
            </c:extLst>
          </c:dPt>
          <c:dLbls>
            <c:dLbl>
              <c:idx val="0"/>
              <c:layout>
                <c:manualLayout>
                  <c:x val="1.7067996029115046E-2"/>
                  <c:y val="-9.9057317527842231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050-4F57-8B0E-818A4364A238}"/>
                </c:ext>
              </c:extLst>
            </c:dLbl>
            <c:dLbl>
              <c:idx val="1"/>
              <c:layout>
                <c:manualLayout>
                  <c:x val="1.1378664019410041E-2"/>
                  <c:y val="-1.485859762917620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050-4F57-8B0E-818A4364A2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Лист1!$A$2:$A$3</c:f>
              <c:strCache>
                <c:ptCount val="2"/>
                <c:pt idx="0">
                  <c:v>НДФЛ</c:v>
                </c:pt>
                <c:pt idx="1">
                  <c:v>Налог на совокупный доход</c:v>
                </c:pt>
              </c:strCache>
            </c:strRef>
          </c:cat>
          <c:val>
            <c:numRef>
              <c:f>Лист1!$B$2:$B$3</c:f>
              <c:numCache>
                <c:formatCode>General</c:formatCode>
                <c:ptCount val="2"/>
                <c:pt idx="0">
                  <c:v>26.3</c:v>
                </c:pt>
                <c:pt idx="1">
                  <c:v>4.8</c:v>
                </c:pt>
              </c:numCache>
            </c:numRef>
          </c:val>
          <c:shape val="coneToMax"/>
          <c:extLst xmlns:c16r2="http://schemas.microsoft.com/office/drawing/2015/06/chart">
            <c:ext xmlns:c16="http://schemas.microsoft.com/office/drawing/2014/chart" uri="{C3380CC4-5D6E-409C-BE32-E72D297353CC}">
              <c16:uniqueId val="{00000002-E050-4F57-8B0E-818A4364A238}"/>
            </c:ext>
          </c:extLst>
        </c:ser>
        <c:shape val="cylinder"/>
        <c:axId val="161103232"/>
        <c:axId val="161105024"/>
        <c:axId val="159789504"/>
      </c:bar3DChart>
      <c:catAx>
        <c:axId val="161103232"/>
        <c:scaling>
          <c:orientation val="minMax"/>
        </c:scaling>
        <c:axPos val="b"/>
        <c:numFmt formatCode="General"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61105024"/>
        <c:crosses val="autoZero"/>
        <c:auto val="1"/>
        <c:lblAlgn val="ctr"/>
        <c:lblOffset val="100"/>
      </c:catAx>
      <c:valAx>
        <c:axId val="161105024"/>
        <c:scaling>
          <c:orientation val="minMax"/>
        </c:scaling>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61103232"/>
        <c:crosses val="autoZero"/>
        <c:crossBetween val="between"/>
      </c:valAx>
      <c:serAx>
        <c:axId val="159789504"/>
        <c:scaling>
          <c:orientation val="minMax"/>
        </c:scaling>
        <c:axPos val="b"/>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61105024"/>
        <c:crosses val="autoZero"/>
      </c:ser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Лист1!$B$1</c:f>
              <c:strCache>
                <c:ptCount val="1"/>
                <c:pt idx="0">
                  <c:v>Индекс промышленного производства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102.3</c:v>
                </c:pt>
                <c:pt idx="1">
                  <c:v>92.5</c:v>
                </c:pt>
                <c:pt idx="2">
                  <c:v>100.1</c:v>
                </c:pt>
                <c:pt idx="3">
                  <c:v>100.7</c:v>
                </c:pt>
                <c:pt idx="4">
                  <c:v>100.9</c:v>
                </c:pt>
              </c:numCache>
            </c:numRef>
          </c:val>
          <c:shape val="coneToMax"/>
          <c:extLst xmlns:c16r2="http://schemas.microsoft.com/office/drawing/2015/06/chart">
            <c:ext xmlns:c16="http://schemas.microsoft.com/office/drawing/2014/chart" uri="{C3380CC4-5D6E-409C-BE32-E72D297353CC}">
              <c16:uniqueId val="{00000000-709C-4E3B-9DCD-B252519E7A57}"/>
            </c:ext>
          </c:extLst>
        </c:ser>
        <c:shape val="box"/>
        <c:axId val="139509120"/>
        <c:axId val="139510912"/>
        <c:axId val="0"/>
      </c:bar3DChart>
      <c:catAx>
        <c:axId val="13950912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39510912"/>
        <c:crosses val="autoZero"/>
        <c:auto val="1"/>
        <c:lblAlgn val="ctr"/>
        <c:lblOffset val="100"/>
      </c:catAx>
      <c:valAx>
        <c:axId val="139510912"/>
        <c:scaling>
          <c:orientation val="minMax"/>
        </c:scaling>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39509120"/>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Лист1!$B$1</c:f>
              <c:strCache>
                <c:ptCount val="1"/>
                <c:pt idx="0">
                  <c:v>Индекс производства продукции растениеводства</c:v>
                </c:pt>
              </c:strCache>
            </c:strRef>
          </c:tx>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108.3</c:v>
                </c:pt>
                <c:pt idx="1">
                  <c:v>88.5</c:v>
                </c:pt>
                <c:pt idx="2">
                  <c:v>100.1</c:v>
                </c:pt>
                <c:pt idx="3">
                  <c:v>100.9</c:v>
                </c:pt>
                <c:pt idx="4">
                  <c:v>101.3</c:v>
                </c:pt>
              </c:numCache>
            </c:numRef>
          </c:val>
          <c:shape val="coneToMax"/>
          <c:extLst xmlns:c16r2="http://schemas.microsoft.com/office/drawing/2015/06/chart">
            <c:ext xmlns:c16="http://schemas.microsoft.com/office/drawing/2014/chart" uri="{C3380CC4-5D6E-409C-BE32-E72D297353CC}">
              <c16:uniqueId val="{00000000-512E-4186-838D-B64FDEBFC71A}"/>
            </c:ext>
          </c:extLst>
        </c:ser>
        <c:ser>
          <c:idx val="1"/>
          <c:order val="1"/>
          <c:tx>
            <c:strRef>
              <c:f>Лист1!$C$1</c:f>
              <c:strCache>
                <c:ptCount val="1"/>
                <c:pt idx="0">
                  <c:v>Индекс производства продукции животноводства</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2019</c:v>
                </c:pt>
                <c:pt idx="1">
                  <c:v>2020</c:v>
                </c:pt>
                <c:pt idx="2">
                  <c:v>2021</c:v>
                </c:pt>
                <c:pt idx="3">
                  <c:v>2022</c:v>
                </c:pt>
                <c:pt idx="4">
                  <c:v>2023</c:v>
                </c:pt>
              </c:numCache>
            </c:numRef>
          </c:cat>
          <c:val>
            <c:numRef>
              <c:f>Лист1!$C$2:$C$6</c:f>
              <c:numCache>
                <c:formatCode>General</c:formatCode>
                <c:ptCount val="5"/>
                <c:pt idx="0">
                  <c:v>91.9</c:v>
                </c:pt>
                <c:pt idx="1">
                  <c:v>100.5</c:v>
                </c:pt>
                <c:pt idx="2">
                  <c:v>100</c:v>
                </c:pt>
                <c:pt idx="3">
                  <c:v>100.2</c:v>
                </c:pt>
                <c:pt idx="4">
                  <c:v>100.3</c:v>
                </c:pt>
              </c:numCache>
            </c:numRef>
          </c:val>
          <c:shape val="coneToMax"/>
          <c:extLst xmlns:c16r2="http://schemas.microsoft.com/office/drawing/2015/06/chart">
            <c:ext xmlns:c16="http://schemas.microsoft.com/office/drawing/2014/chart" uri="{C3380CC4-5D6E-409C-BE32-E72D297353CC}">
              <c16:uniqueId val="{00000001-512E-4186-838D-B64FDEBFC71A}"/>
            </c:ext>
          </c:extLst>
        </c:ser>
        <c:shape val="cylinder"/>
        <c:axId val="139816960"/>
        <c:axId val="139818496"/>
        <c:axId val="0"/>
      </c:bar3DChart>
      <c:catAx>
        <c:axId val="13981696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39818496"/>
        <c:crosses val="autoZero"/>
        <c:auto val="1"/>
        <c:lblAlgn val="ctr"/>
        <c:lblOffset val="100"/>
      </c:catAx>
      <c:valAx>
        <c:axId val="139818496"/>
        <c:scaling>
          <c:orientation val="minMax"/>
        </c:scaling>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3981696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Лист1!$B$1</c:f>
              <c:strCache>
                <c:ptCount val="1"/>
                <c:pt idx="0">
                  <c:v>Молоко</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2019</c:v>
                </c:pt>
                <c:pt idx="1">
                  <c:v>2020</c:v>
                </c:pt>
                <c:pt idx="2">
                  <c:v>2021</c:v>
                </c:pt>
                <c:pt idx="3">
                  <c:v>2022</c:v>
                </c:pt>
                <c:pt idx="4">
                  <c:v>2023</c:v>
                </c:pt>
              </c:numCache>
            </c:numRef>
          </c:cat>
          <c:val>
            <c:numRef>
              <c:f>Лист1!$B$2:$B$6</c:f>
              <c:numCache>
                <c:formatCode>#,##0.00</c:formatCode>
                <c:ptCount val="5"/>
                <c:pt idx="0">
                  <c:v>10012</c:v>
                </c:pt>
                <c:pt idx="1">
                  <c:v>10061</c:v>
                </c:pt>
                <c:pt idx="2">
                  <c:v>10062.700000000004</c:v>
                </c:pt>
                <c:pt idx="3">
                  <c:v>10079.6</c:v>
                </c:pt>
                <c:pt idx="4">
                  <c:v>10113.4</c:v>
                </c:pt>
              </c:numCache>
            </c:numRef>
          </c:val>
          <c:shape val="cone"/>
          <c:extLst xmlns:c16r2="http://schemas.microsoft.com/office/drawing/2015/06/chart">
            <c:ext xmlns:c16="http://schemas.microsoft.com/office/drawing/2014/chart" uri="{C3380CC4-5D6E-409C-BE32-E72D297353CC}">
              <c16:uniqueId val="{00000000-A2C4-4BB6-B9A4-CADC69D7E887}"/>
            </c:ext>
          </c:extLst>
        </c:ser>
        <c:shape val="cylinder"/>
        <c:axId val="139864704"/>
        <c:axId val="139891072"/>
        <c:axId val="0"/>
      </c:bar3DChart>
      <c:catAx>
        <c:axId val="1398647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39891072"/>
        <c:crosses val="autoZero"/>
        <c:auto val="1"/>
        <c:lblAlgn val="ctr"/>
        <c:lblOffset val="100"/>
      </c:catAx>
      <c:valAx>
        <c:axId val="139891072"/>
        <c:scaling>
          <c:orientation val="minMax"/>
        </c:scaling>
        <c:axPos val="l"/>
        <c:majorGridlines>
          <c:spPr>
            <a:ln w="9525" cap="flat" cmpd="sng" algn="ctr">
              <a:solidFill>
                <a:schemeClr val="dk1">
                  <a:lumMod val="50000"/>
                  <a:lumOff val="50000"/>
                </a:schemeClr>
              </a:solidFill>
              <a:round/>
            </a:ln>
            <a:effectLst/>
          </c:spPr>
        </c:majorGridlines>
        <c:numFmt formatCode="#,##0.00"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39864704"/>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Лист1!$B$1</c:f>
              <c:strCache>
                <c:ptCount val="1"/>
                <c:pt idx="0">
                  <c:v>Молоко</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Lbls>
            <c:dLbl>
              <c:idx val="0"/>
              <c:layout>
                <c:manualLayout>
                  <c:x val="6.0816997345123028E-3"/>
                  <c:y val="-4.149865701196599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406-40A8-869E-0527495F5C40}"/>
                </c:ext>
              </c:extLst>
            </c:dLbl>
            <c:dLbl>
              <c:idx val="1"/>
              <c:layout>
                <c:manualLayout>
                  <c:x val="3.0408498672561362E-3"/>
                  <c:y val="-6.224798551794900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406-40A8-869E-0527495F5C40}"/>
                </c:ext>
              </c:extLst>
            </c:dLbl>
            <c:dLbl>
              <c:idx val="2"/>
              <c:layout>
                <c:manualLayout>
                  <c:x val="1.5204249336280679E-3"/>
                  <c:y val="-5.187332126495746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406-40A8-869E-0527495F5C40}"/>
                </c:ext>
              </c:extLst>
            </c:dLbl>
            <c:dLbl>
              <c:idx val="3"/>
              <c:layout>
                <c:manualLayout>
                  <c:x val="0"/>
                  <c:y val="-7.780998189743668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406-40A8-869E-0527495F5C40}"/>
                </c:ext>
              </c:extLst>
            </c:dLbl>
            <c:dLbl>
              <c:idx val="4"/>
              <c:layout>
                <c:manualLayout>
                  <c:x val="-1.5204249336280679E-3"/>
                  <c:y val="-5.187332126495746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406-40A8-869E-0527495F5C40}"/>
                </c:ext>
              </c:extLst>
            </c:dLbl>
            <c:dLbl>
              <c:idx val="5"/>
              <c:layout>
                <c:manualLayout>
                  <c:x val="-3.0408498672561362E-3"/>
                  <c:y val="-3.631132488547025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406-40A8-869E-0527495F5C40}"/>
                </c:ext>
              </c:extLst>
            </c:dLbl>
            <c:dLbl>
              <c:idx val="6"/>
              <c:layout>
                <c:manualLayout>
                  <c:x val="-4.5612748008842024E-3"/>
                  <c:y val="-4.149865701196599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406-40A8-869E-0527495F5C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2019</c:v>
                </c:pt>
                <c:pt idx="1">
                  <c:v>2020</c:v>
                </c:pt>
                <c:pt idx="2">
                  <c:v>2021</c:v>
                </c:pt>
                <c:pt idx="3">
                  <c:v>2022</c:v>
                </c:pt>
                <c:pt idx="4">
                  <c:v>2023</c:v>
                </c:pt>
              </c:numCache>
            </c:numRef>
          </c:cat>
          <c:val>
            <c:numRef>
              <c:f>Лист1!$B$2:$B$6</c:f>
              <c:numCache>
                <c:formatCode>#,##0.00</c:formatCode>
                <c:ptCount val="5"/>
                <c:pt idx="0">
                  <c:v>3157</c:v>
                </c:pt>
                <c:pt idx="1">
                  <c:v>3178</c:v>
                </c:pt>
                <c:pt idx="2">
                  <c:v>3178.7</c:v>
                </c:pt>
                <c:pt idx="3">
                  <c:v>3184.9</c:v>
                </c:pt>
                <c:pt idx="4">
                  <c:v>3197.3</c:v>
                </c:pt>
              </c:numCache>
            </c:numRef>
          </c:val>
          <c:shape val="coneToMax"/>
          <c:extLst xmlns:c16r2="http://schemas.microsoft.com/office/drawing/2015/06/chart">
            <c:ext xmlns:c16="http://schemas.microsoft.com/office/drawing/2014/chart" uri="{C3380CC4-5D6E-409C-BE32-E72D297353CC}">
              <c16:uniqueId val="{00000007-D406-40A8-869E-0527495F5C40}"/>
            </c:ext>
          </c:extLst>
        </c:ser>
        <c:shape val="cylinder"/>
        <c:axId val="139112448"/>
        <c:axId val="139113984"/>
        <c:axId val="0"/>
      </c:bar3DChart>
      <c:catAx>
        <c:axId val="13911244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39113984"/>
        <c:crosses val="autoZero"/>
        <c:auto val="1"/>
        <c:lblAlgn val="ctr"/>
        <c:lblOffset val="100"/>
      </c:catAx>
      <c:valAx>
        <c:axId val="139113984"/>
        <c:scaling>
          <c:orientation val="minMax"/>
        </c:scaling>
        <c:axPos val="l"/>
        <c:majorGridlines>
          <c:spPr>
            <a:ln w="9525" cap="flat" cmpd="sng" algn="ctr">
              <a:solidFill>
                <a:schemeClr val="dk1">
                  <a:lumMod val="50000"/>
                  <a:lumOff val="50000"/>
                </a:schemeClr>
              </a:solidFill>
              <a:round/>
            </a:ln>
            <a:effectLst/>
          </c:spPr>
        </c:majorGridlines>
        <c:numFmt formatCode="#,##0.00"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39112448"/>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Лист1!$B$1</c:f>
              <c:strCache>
                <c:ptCount val="1"/>
                <c:pt idx="0">
                  <c:v>Зерно</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Lbls>
            <c:dLbl>
              <c:idx val="0"/>
              <c:layout>
                <c:manualLayout>
                  <c:x val="6.0816997345123028E-3"/>
                  <c:y val="-3.631132488547025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0F8-4445-A1B7-74C0FE94D278}"/>
                </c:ext>
              </c:extLst>
            </c:dLbl>
            <c:dLbl>
              <c:idx val="1"/>
              <c:layout>
                <c:manualLayout>
                  <c:x val="1.2163399469024515E-2"/>
                  <c:y val="-4.668598913846173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0F8-4445-A1B7-74C0FE94D278}"/>
                </c:ext>
              </c:extLst>
            </c:dLbl>
            <c:dLbl>
              <c:idx val="2"/>
              <c:layout>
                <c:manualLayout>
                  <c:x val="1.2163399469024515E-2"/>
                  <c:y val="-4.149865701196599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0F8-4445-A1B7-74C0FE94D278}"/>
                </c:ext>
              </c:extLst>
            </c:dLbl>
            <c:dLbl>
              <c:idx val="3"/>
              <c:layout>
                <c:manualLayout>
                  <c:x val="7.6021246681403217E-3"/>
                  <c:y val="-3.631132488547025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0F8-4445-A1B7-74C0FE94D278}"/>
                </c:ext>
              </c:extLst>
            </c:dLbl>
            <c:dLbl>
              <c:idx val="4"/>
              <c:layout>
                <c:manualLayout>
                  <c:x val="1.5204249336280643E-2"/>
                  <c:y val="-3.112399275897464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0F8-4445-A1B7-74C0FE94D278}"/>
                </c:ext>
              </c:extLst>
            </c:dLbl>
            <c:dLbl>
              <c:idx val="5"/>
              <c:layout>
                <c:manualLayout>
                  <c:x val="1.2163399469024515E-2"/>
                  <c:y val="-4.668598913846177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0F8-4445-A1B7-74C0FE94D278}"/>
                </c:ext>
              </c:extLst>
            </c:dLbl>
            <c:dLbl>
              <c:idx val="6"/>
              <c:layout>
                <c:manualLayout>
                  <c:x val="1.2163399469024515E-2"/>
                  <c:y val="-6.224798551794900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0F8-4445-A1B7-74C0FE94D2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44380.800000000003</c:v>
                </c:pt>
                <c:pt idx="1">
                  <c:v>69595</c:v>
                </c:pt>
                <c:pt idx="2">
                  <c:v>69664.600000000006</c:v>
                </c:pt>
                <c:pt idx="3">
                  <c:v>70360.899999999994</c:v>
                </c:pt>
                <c:pt idx="4">
                  <c:v>71205.600000000006</c:v>
                </c:pt>
              </c:numCache>
            </c:numRef>
          </c:val>
          <c:shape val="coneToMax"/>
          <c:extLst xmlns:c16r2="http://schemas.microsoft.com/office/drawing/2015/06/chart">
            <c:ext xmlns:c16="http://schemas.microsoft.com/office/drawing/2014/chart" uri="{C3380CC4-5D6E-409C-BE32-E72D297353CC}">
              <c16:uniqueId val="{00000007-50F8-4445-A1B7-74C0FE94D278}"/>
            </c:ext>
          </c:extLst>
        </c:ser>
        <c:shape val="cylinder"/>
        <c:axId val="141250560"/>
        <c:axId val="141252096"/>
        <c:axId val="0"/>
      </c:bar3DChart>
      <c:catAx>
        <c:axId val="14125056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41252096"/>
        <c:crosses val="autoZero"/>
        <c:auto val="1"/>
        <c:lblAlgn val="ctr"/>
        <c:lblOffset val="100"/>
      </c:catAx>
      <c:valAx>
        <c:axId val="141252096"/>
        <c:scaling>
          <c:orientation val="minMax"/>
        </c:scaling>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41250560"/>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Лист1!$B$1</c:f>
              <c:strCache>
                <c:ptCount val="1"/>
                <c:pt idx="0">
                  <c:v>Подсолнечник</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Lbls>
            <c:dLbl>
              <c:idx val="0"/>
              <c:layout>
                <c:manualLayout>
                  <c:x val="1.6724554551410069E-2"/>
                  <c:y val="-4.149865701196599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E03-4CBC-BC85-A96B6AB80F41}"/>
                </c:ext>
              </c:extLst>
            </c:dLbl>
            <c:dLbl>
              <c:idx val="1"/>
              <c:layout>
                <c:manualLayout>
                  <c:x val="1.2163399469024515E-2"/>
                  <c:y val="-6.224839396929751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E03-4CBC-BC85-A96B6AB80F41}"/>
                </c:ext>
              </c:extLst>
            </c:dLbl>
            <c:dLbl>
              <c:idx val="2"/>
              <c:layout>
                <c:manualLayout>
                  <c:x val="1.0642974535396451E-2"/>
                  <c:y val="-5.187332126495739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E03-4CBC-BC85-A96B6AB80F41}"/>
                </c:ext>
              </c:extLst>
            </c:dLbl>
            <c:dLbl>
              <c:idx val="3"/>
              <c:layout>
                <c:manualLayout>
                  <c:x val="1.6724674269908871E-2"/>
                  <c:y val="-7.262264977094048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E03-4CBC-BC85-A96B6AB80F41}"/>
                </c:ext>
              </c:extLst>
            </c:dLbl>
            <c:dLbl>
              <c:idx val="4"/>
              <c:layout>
                <c:manualLayout>
                  <c:x val="1.5204249336280643E-2"/>
                  <c:y val="-5.187332126495746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E03-4CBC-BC85-A96B6AB80F41}"/>
                </c:ext>
              </c:extLst>
            </c:dLbl>
            <c:dLbl>
              <c:idx val="5"/>
              <c:layout>
                <c:manualLayout>
                  <c:x val="1.2163399469024515E-2"/>
                  <c:y val="-3.631132488547025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E03-4CBC-BC85-A96B6AB80F41}"/>
                </c:ext>
              </c:extLst>
            </c:dLbl>
            <c:dLbl>
              <c:idx val="6"/>
              <c:layout>
                <c:manualLayout>
                  <c:x val="1.2163399469024515E-2"/>
                  <c:y val="-7.262264977094048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E03-4CBC-BC85-A96B6AB80F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0"/>
              </c:ext>
            </c:extLst>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50081.1</c:v>
                </c:pt>
                <c:pt idx="1">
                  <c:v>26753</c:v>
                </c:pt>
                <c:pt idx="2">
                  <c:v>26779.8</c:v>
                </c:pt>
                <c:pt idx="3">
                  <c:v>27047.599999999984</c:v>
                </c:pt>
                <c:pt idx="4">
                  <c:v>27372.1</c:v>
                </c:pt>
              </c:numCache>
            </c:numRef>
          </c:val>
          <c:shape val="coneToMax"/>
          <c:extLst xmlns:c16r2="http://schemas.microsoft.com/office/drawing/2015/06/chart">
            <c:ext xmlns:c16="http://schemas.microsoft.com/office/drawing/2014/chart" uri="{C3380CC4-5D6E-409C-BE32-E72D297353CC}">
              <c16:uniqueId val="{00000007-8E03-4CBC-BC85-A96B6AB80F41}"/>
            </c:ext>
          </c:extLst>
        </c:ser>
        <c:shape val="cylinder"/>
        <c:axId val="141190272"/>
        <c:axId val="141191808"/>
        <c:axId val="0"/>
      </c:bar3DChart>
      <c:catAx>
        <c:axId val="14119027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41191808"/>
        <c:crosses val="autoZero"/>
        <c:auto val="1"/>
        <c:lblAlgn val="ctr"/>
        <c:lblOffset val="100"/>
      </c:catAx>
      <c:valAx>
        <c:axId val="141191808"/>
        <c:scaling>
          <c:orientation val="minMax"/>
        </c:scaling>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41190272"/>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ndard"/>
        <c:varyColors val="1"/>
        <c:ser>
          <c:idx val="0"/>
          <c:order val="0"/>
          <c:tx>
            <c:strRef>
              <c:f>Лист1!$B$1</c:f>
              <c:strCache>
                <c:ptCount val="1"/>
                <c:pt idx="0">
                  <c:v>Основные доходные источники</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0-F527-4578-9832-74DC739F17E3}"/>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F527-4578-9832-74DC739F17E3}"/>
              </c:ext>
            </c:extLst>
          </c:dPt>
          <c:dLbls>
            <c:dLbl>
              <c:idx val="0"/>
              <c:layout>
                <c:manualLayout>
                  <c:x val="1.7067996029115046E-2"/>
                  <c:y val="-9.9057317527842161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527-4578-9832-74DC739F17E3}"/>
                </c:ext>
              </c:extLst>
            </c:dLbl>
            <c:dLbl>
              <c:idx val="1"/>
              <c:layout>
                <c:manualLayout>
                  <c:x val="1.1378664019410041E-2"/>
                  <c:y val="-1.485859762917620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527-4578-9832-74DC739F17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Лист1!$A$2:$A$3</c:f>
              <c:strCache>
                <c:ptCount val="2"/>
                <c:pt idx="0">
                  <c:v>НДФЛ</c:v>
                </c:pt>
                <c:pt idx="1">
                  <c:v>Налог на совокупный доход</c:v>
                </c:pt>
              </c:strCache>
            </c:strRef>
          </c:cat>
          <c:val>
            <c:numRef>
              <c:f>Лист1!$B$2:$B$3</c:f>
              <c:numCache>
                <c:formatCode>General</c:formatCode>
                <c:ptCount val="2"/>
                <c:pt idx="0">
                  <c:v>23</c:v>
                </c:pt>
                <c:pt idx="1">
                  <c:v>4.2</c:v>
                </c:pt>
              </c:numCache>
            </c:numRef>
          </c:val>
          <c:shape val="coneToMax"/>
          <c:extLst xmlns:c16r2="http://schemas.microsoft.com/office/drawing/2015/06/chart">
            <c:ext xmlns:c16="http://schemas.microsoft.com/office/drawing/2014/chart" uri="{C3380CC4-5D6E-409C-BE32-E72D297353CC}">
              <c16:uniqueId val="{00000002-F527-4578-9832-74DC739F17E3}"/>
            </c:ext>
          </c:extLst>
        </c:ser>
        <c:shape val="cylinder"/>
        <c:axId val="159827456"/>
        <c:axId val="159857280"/>
        <c:axId val="159906432"/>
      </c:bar3DChart>
      <c:catAx>
        <c:axId val="159827456"/>
        <c:scaling>
          <c:orientation val="minMax"/>
        </c:scaling>
        <c:axPos val="b"/>
        <c:numFmt formatCode="General"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59857280"/>
        <c:crosses val="autoZero"/>
        <c:auto val="1"/>
        <c:lblAlgn val="ctr"/>
        <c:lblOffset val="100"/>
      </c:catAx>
      <c:valAx>
        <c:axId val="159857280"/>
        <c:scaling>
          <c:orientation val="minMax"/>
        </c:scaling>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59827456"/>
        <c:crosses val="autoZero"/>
        <c:crossBetween val="between"/>
      </c:valAx>
      <c:serAx>
        <c:axId val="159906432"/>
        <c:scaling>
          <c:orientation val="minMax"/>
        </c:scaling>
        <c:axPos val="b"/>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59857280"/>
        <c:crosses val="autoZero"/>
      </c:ser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ndard"/>
        <c:varyColors val="1"/>
        <c:ser>
          <c:idx val="0"/>
          <c:order val="0"/>
          <c:tx>
            <c:strRef>
              <c:f>Лист1!$B$1</c:f>
              <c:strCache>
                <c:ptCount val="1"/>
                <c:pt idx="0">
                  <c:v>Основные доходные источники</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0-3644-43E0-9D58-A45EDEBBEFBC}"/>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xmlns:c16r2="http://schemas.microsoft.com/office/drawing/2015/06/chart">
              <c:ext xmlns:c16="http://schemas.microsoft.com/office/drawing/2014/chart" uri="{C3380CC4-5D6E-409C-BE32-E72D297353CC}">
                <c16:uniqueId val="{00000001-3644-43E0-9D58-A45EDEBBEFBC}"/>
              </c:ext>
            </c:extLst>
          </c:dPt>
          <c:dLbls>
            <c:dLbl>
              <c:idx val="0"/>
              <c:layout>
                <c:manualLayout>
                  <c:x val="1.7067996029115046E-2"/>
                  <c:y val="-9.9057317527842231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644-43E0-9D58-A45EDEBBEFBC}"/>
                </c:ext>
              </c:extLst>
            </c:dLbl>
            <c:dLbl>
              <c:idx val="1"/>
              <c:layout>
                <c:manualLayout>
                  <c:x val="1.1378664019410041E-2"/>
                  <c:y val="-1.485859762917620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644-43E0-9D58-A45EDEBBEFB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Лист1!$A$2:$A$3</c:f>
              <c:strCache>
                <c:ptCount val="2"/>
                <c:pt idx="0">
                  <c:v>НДФЛ</c:v>
                </c:pt>
                <c:pt idx="1">
                  <c:v>Налог на совокупный доход</c:v>
                </c:pt>
              </c:strCache>
            </c:strRef>
          </c:cat>
          <c:val>
            <c:numRef>
              <c:f>Лист1!$B$2:$B$3</c:f>
              <c:numCache>
                <c:formatCode>General</c:formatCode>
                <c:ptCount val="2"/>
                <c:pt idx="0">
                  <c:v>24.6</c:v>
                </c:pt>
                <c:pt idx="1">
                  <c:v>4.5</c:v>
                </c:pt>
              </c:numCache>
            </c:numRef>
          </c:val>
          <c:shape val="coneToMax"/>
          <c:extLst xmlns:c16r2="http://schemas.microsoft.com/office/drawing/2015/06/chart">
            <c:ext xmlns:c16="http://schemas.microsoft.com/office/drawing/2014/chart" uri="{C3380CC4-5D6E-409C-BE32-E72D297353CC}">
              <c16:uniqueId val="{00000002-3644-43E0-9D58-A45EDEBBEFBC}"/>
            </c:ext>
          </c:extLst>
        </c:ser>
        <c:shape val="cylinder"/>
        <c:axId val="161055104"/>
        <c:axId val="161056640"/>
        <c:axId val="159177344"/>
      </c:bar3DChart>
      <c:catAx>
        <c:axId val="161055104"/>
        <c:scaling>
          <c:orientation val="minMax"/>
        </c:scaling>
        <c:axPos val="b"/>
        <c:numFmt formatCode="General"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61056640"/>
        <c:crosses val="autoZero"/>
        <c:auto val="1"/>
        <c:lblAlgn val="ctr"/>
        <c:lblOffset val="100"/>
      </c:catAx>
      <c:valAx>
        <c:axId val="161056640"/>
        <c:scaling>
          <c:orientation val="minMax"/>
        </c:scaling>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61055104"/>
        <c:crosses val="autoZero"/>
        <c:crossBetween val="between"/>
      </c:valAx>
      <c:serAx>
        <c:axId val="159177344"/>
        <c:scaling>
          <c:orientation val="minMax"/>
        </c:scaling>
        <c:axPos val="b"/>
        <c:maj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161056640"/>
        <c:crosses val="autoZero"/>
      </c:ser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92E3C-AFA9-4ABF-A476-45B86A42D41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767DC793-8596-4182-BC5B-755D1460E18D}">
      <dgm:prSet phldrT="[Текст]"/>
      <dgm:spPr/>
      <dgm:t>
        <a:bodyPr/>
        <a:lstStyle/>
        <a:p>
          <a:r>
            <a:rPr lang="ru-RU" b="0" dirty="0">
              <a:solidFill>
                <a:schemeClr val="bg1"/>
              </a:solidFill>
              <a:effectLst/>
              <a:latin typeface="Raleway Light" panose="020B0403030101060003" pitchFamily="34" charset="-52"/>
            </a:rPr>
            <a:t>Консолидированный бюджет  Тоцкого района Оренбургской области</a:t>
          </a:r>
          <a:endParaRPr lang="ru-RU" b="0" dirty="0">
            <a:effectLst/>
            <a:latin typeface="Raleway Light" panose="020B0403030101060003" pitchFamily="34" charset="-52"/>
          </a:endParaRPr>
        </a:p>
      </dgm:t>
    </dgm:pt>
    <dgm:pt modelId="{511A24DA-6C5E-4889-B161-6F782202FD06}" type="parTrans" cxnId="{1FD5264F-DFA4-43DF-B066-86AC3A2323ED}">
      <dgm:prSet/>
      <dgm:spPr/>
      <dgm:t>
        <a:bodyPr/>
        <a:lstStyle/>
        <a:p>
          <a:endParaRPr lang="ru-RU"/>
        </a:p>
      </dgm:t>
    </dgm:pt>
    <dgm:pt modelId="{AA4E8649-D7AA-423E-BC85-0243B6F9574D}" type="sibTrans" cxnId="{1FD5264F-DFA4-43DF-B066-86AC3A2323ED}">
      <dgm:prSet/>
      <dgm:spPr/>
      <dgm:t>
        <a:bodyPr/>
        <a:lstStyle/>
        <a:p>
          <a:endParaRPr lang="ru-RU"/>
        </a:p>
      </dgm:t>
    </dgm:pt>
    <dgm:pt modelId="{488B9F0D-C3B0-4424-A9C6-B8BC28045748}">
      <dgm:prSet phldrT="[Текст]" custT="1"/>
      <dgm:spPr/>
      <dgm:t>
        <a:bodyPr/>
        <a:lstStyle/>
        <a:p>
          <a:r>
            <a:rPr lang="ru-RU" sz="3400" b="0" kern="1200" dirty="0">
              <a:solidFill>
                <a:srgbClr val="00B0F0"/>
              </a:solidFill>
              <a:effectLst/>
              <a:latin typeface="Raleway Light" panose="020B0403030101060003" pitchFamily="34" charset="-52"/>
              <a:ea typeface="+mn-ea"/>
              <a:cs typeface="+mn-cs"/>
            </a:rPr>
            <a:t>Районный бюджет</a:t>
          </a:r>
        </a:p>
      </dgm:t>
    </dgm:pt>
    <dgm:pt modelId="{424F9C0E-4D6C-422E-8EB2-8A8156308AD0}" type="parTrans" cxnId="{68D2B180-5EC3-4CC2-A811-D98FF807473D}">
      <dgm:prSet/>
      <dgm:spPr/>
      <dgm:t>
        <a:bodyPr/>
        <a:lstStyle/>
        <a:p>
          <a:endParaRPr lang="ru-RU"/>
        </a:p>
      </dgm:t>
    </dgm:pt>
    <dgm:pt modelId="{2D584D97-2A61-4F41-98EC-2B2BC2891004}" type="sibTrans" cxnId="{68D2B180-5EC3-4CC2-A811-D98FF807473D}">
      <dgm:prSet/>
      <dgm:spPr/>
      <dgm:t>
        <a:bodyPr/>
        <a:lstStyle/>
        <a:p>
          <a:endParaRPr lang="ru-RU"/>
        </a:p>
      </dgm:t>
    </dgm:pt>
    <dgm:pt modelId="{CE9CDB7D-49D9-491D-81BC-DC691CDCC3AA}">
      <dgm:prSet phldrT="[Текст]" custT="1"/>
      <dgm:spPr/>
      <dgm:t>
        <a:bodyPr/>
        <a:lstStyle/>
        <a:p>
          <a:r>
            <a:rPr lang="ru-RU" sz="3400" b="0" kern="1200" dirty="0">
              <a:solidFill>
                <a:srgbClr val="00B0F0"/>
              </a:solidFill>
              <a:effectLst/>
              <a:latin typeface="Raleway Light" panose="020B0403030101060003" pitchFamily="34" charset="-52"/>
              <a:ea typeface="+mn-ea"/>
              <a:cs typeface="+mn-cs"/>
            </a:rPr>
            <a:t>Бюджеты сельских поселений района</a:t>
          </a:r>
        </a:p>
      </dgm:t>
    </dgm:pt>
    <dgm:pt modelId="{8A833384-FF66-4E60-9702-4290A34C3D43}" type="parTrans" cxnId="{BFC4BDB8-EB4F-4FB8-B592-666BFF745C50}">
      <dgm:prSet/>
      <dgm:spPr/>
      <dgm:t>
        <a:bodyPr/>
        <a:lstStyle/>
        <a:p>
          <a:endParaRPr lang="ru-RU"/>
        </a:p>
      </dgm:t>
    </dgm:pt>
    <dgm:pt modelId="{960BEBA7-E9C1-430B-B69E-21A2B5B4593E}" type="sibTrans" cxnId="{BFC4BDB8-EB4F-4FB8-B592-666BFF745C50}">
      <dgm:prSet/>
      <dgm:spPr/>
      <dgm:t>
        <a:bodyPr/>
        <a:lstStyle/>
        <a:p>
          <a:endParaRPr lang="ru-RU"/>
        </a:p>
      </dgm:t>
    </dgm:pt>
    <dgm:pt modelId="{EA0FF0F1-1776-496D-A574-5CF92E298C79}" type="pres">
      <dgm:prSet presAssocID="{42092E3C-AFA9-4ABF-A476-45B86A42D419}" presName="diagram" presStyleCnt="0">
        <dgm:presLayoutVars>
          <dgm:chPref val="1"/>
          <dgm:dir/>
          <dgm:animOne val="branch"/>
          <dgm:animLvl val="lvl"/>
          <dgm:resizeHandles/>
        </dgm:presLayoutVars>
      </dgm:prSet>
      <dgm:spPr/>
      <dgm:t>
        <a:bodyPr/>
        <a:lstStyle/>
        <a:p>
          <a:endParaRPr lang="ru-RU"/>
        </a:p>
      </dgm:t>
    </dgm:pt>
    <dgm:pt modelId="{FA2BFA00-B78F-4D65-BE99-24C142052EC6}" type="pres">
      <dgm:prSet presAssocID="{767DC793-8596-4182-BC5B-755D1460E18D}" presName="root" presStyleCnt="0"/>
      <dgm:spPr/>
    </dgm:pt>
    <dgm:pt modelId="{52CB70C7-BB46-4D49-89C6-8FE3F2504539}" type="pres">
      <dgm:prSet presAssocID="{767DC793-8596-4182-BC5B-755D1460E18D}" presName="rootComposite" presStyleCnt="0"/>
      <dgm:spPr/>
    </dgm:pt>
    <dgm:pt modelId="{34F2B760-07C6-46C6-A2D0-7FDB22A32F08}" type="pres">
      <dgm:prSet presAssocID="{767DC793-8596-4182-BC5B-755D1460E18D}" presName="rootText" presStyleLbl="node1" presStyleIdx="0" presStyleCnt="1" custScaleX="202681"/>
      <dgm:spPr/>
      <dgm:t>
        <a:bodyPr/>
        <a:lstStyle/>
        <a:p>
          <a:endParaRPr lang="ru-RU"/>
        </a:p>
      </dgm:t>
    </dgm:pt>
    <dgm:pt modelId="{8E56451C-D1D8-44D3-8603-441BD741004C}" type="pres">
      <dgm:prSet presAssocID="{767DC793-8596-4182-BC5B-755D1460E18D}" presName="rootConnector" presStyleLbl="node1" presStyleIdx="0" presStyleCnt="1"/>
      <dgm:spPr/>
      <dgm:t>
        <a:bodyPr/>
        <a:lstStyle/>
        <a:p>
          <a:endParaRPr lang="ru-RU"/>
        </a:p>
      </dgm:t>
    </dgm:pt>
    <dgm:pt modelId="{3725F2D4-7E46-4E7E-98ED-147675A56C6D}" type="pres">
      <dgm:prSet presAssocID="{767DC793-8596-4182-BC5B-755D1460E18D}" presName="childShape" presStyleCnt="0"/>
      <dgm:spPr/>
    </dgm:pt>
    <dgm:pt modelId="{614CE595-A32F-4050-8DD8-8F9007029998}" type="pres">
      <dgm:prSet presAssocID="{424F9C0E-4D6C-422E-8EB2-8A8156308AD0}" presName="Name13" presStyleLbl="parChTrans1D2" presStyleIdx="0" presStyleCnt="2"/>
      <dgm:spPr/>
      <dgm:t>
        <a:bodyPr/>
        <a:lstStyle/>
        <a:p>
          <a:endParaRPr lang="ru-RU"/>
        </a:p>
      </dgm:t>
    </dgm:pt>
    <dgm:pt modelId="{1F1F19DB-0FCC-4864-BE19-42243A1B7029}" type="pres">
      <dgm:prSet presAssocID="{488B9F0D-C3B0-4424-A9C6-B8BC28045748}" presName="childText" presStyleLbl="bgAcc1" presStyleIdx="0" presStyleCnt="2" custScaleX="202681">
        <dgm:presLayoutVars>
          <dgm:bulletEnabled val="1"/>
        </dgm:presLayoutVars>
      </dgm:prSet>
      <dgm:spPr/>
      <dgm:t>
        <a:bodyPr/>
        <a:lstStyle/>
        <a:p>
          <a:endParaRPr lang="ru-RU"/>
        </a:p>
      </dgm:t>
    </dgm:pt>
    <dgm:pt modelId="{66AC1B79-D6A9-48C9-B28E-6D641D1DD59C}" type="pres">
      <dgm:prSet presAssocID="{8A833384-FF66-4E60-9702-4290A34C3D43}" presName="Name13" presStyleLbl="parChTrans1D2" presStyleIdx="1" presStyleCnt="2"/>
      <dgm:spPr/>
      <dgm:t>
        <a:bodyPr/>
        <a:lstStyle/>
        <a:p>
          <a:endParaRPr lang="ru-RU"/>
        </a:p>
      </dgm:t>
    </dgm:pt>
    <dgm:pt modelId="{9B2D9F06-0C07-4FF1-ACA7-8DB7DBC12419}" type="pres">
      <dgm:prSet presAssocID="{CE9CDB7D-49D9-491D-81BC-DC691CDCC3AA}" presName="childText" presStyleLbl="bgAcc1" presStyleIdx="1" presStyleCnt="2" custScaleX="202681">
        <dgm:presLayoutVars>
          <dgm:bulletEnabled val="1"/>
        </dgm:presLayoutVars>
      </dgm:prSet>
      <dgm:spPr/>
      <dgm:t>
        <a:bodyPr/>
        <a:lstStyle/>
        <a:p>
          <a:endParaRPr lang="ru-RU"/>
        </a:p>
      </dgm:t>
    </dgm:pt>
  </dgm:ptLst>
  <dgm:cxnLst>
    <dgm:cxn modelId="{E6486526-E38B-4883-979D-0A0DA1D3CBFF}" type="presOf" srcId="{8A833384-FF66-4E60-9702-4290A34C3D43}" destId="{66AC1B79-D6A9-48C9-B28E-6D641D1DD59C}" srcOrd="0" destOrd="0" presId="urn:microsoft.com/office/officeart/2005/8/layout/hierarchy3"/>
    <dgm:cxn modelId="{1FD5264F-DFA4-43DF-B066-86AC3A2323ED}" srcId="{42092E3C-AFA9-4ABF-A476-45B86A42D419}" destId="{767DC793-8596-4182-BC5B-755D1460E18D}" srcOrd="0" destOrd="0" parTransId="{511A24DA-6C5E-4889-B161-6F782202FD06}" sibTransId="{AA4E8649-D7AA-423E-BC85-0243B6F9574D}"/>
    <dgm:cxn modelId="{60EF2872-0483-4F26-8A30-223D7F573CA6}" type="presOf" srcId="{488B9F0D-C3B0-4424-A9C6-B8BC28045748}" destId="{1F1F19DB-0FCC-4864-BE19-42243A1B7029}" srcOrd="0" destOrd="0" presId="urn:microsoft.com/office/officeart/2005/8/layout/hierarchy3"/>
    <dgm:cxn modelId="{271116BA-6FA5-49DB-84CF-F791621282A0}" type="presOf" srcId="{42092E3C-AFA9-4ABF-A476-45B86A42D419}" destId="{EA0FF0F1-1776-496D-A574-5CF92E298C79}" srcOrd="0" destOrd="0" presId="urn:microsoft.com/office/officeart/2005/8/layout/hierarchy3"/>
    <dgm:cxn modelId="{0F4F922C-A76C-4A40-98CB-4303D9B20D3F}" type="presOf" srcId="{767DC793-8596-4182-BC5B-755D1460E18D}" destId="{8E56451C-D1D8-44D3-8603-441BD741004C}" srcOrd="1" destOrd="0" presId="urn:microsoft.com/office/officeart/2005/8/layout/hierarchy3"/>
    <dgm:cxn modelId="{BFC4BDB8-EB4F-4FB8-B592-666BFF745C50}" srcId="{767DC793-8596-4182-BC5B-755D1460E18D}" destId="{CE9CDB7D-49D9-491D-81BC-DC691CDCC3AA}" srcOrd="1" destOrd="0" parTransId="{8A833384-FF66-4E60-9702-4290A34C3D43}" sibTransId="{960BEBA7-E9C1-430B-B69E-21A2B5B4593E}"/>
    <dgm:cxn modelId="{4C3CD0E3-9F94-4C4B-A5B4-109826DA3404}" type="presOf" srcId="{CE9CDB7D-49D9-491D-81BC-DC691CDCC3AA}" destId="{9B2D9F06-0C07-4FF1-ACA7-8DB7DBC12419}" srcOrd="0" destOrd="0" presId="urn:microsoft.com/office/officeart/2005/8/layout/hierarchy3"/>
    <dgm:cxn modelId="{78F13A89-34CE-4BBD-8F3E-4ADAA0938742}" type="presOf" srcId="{767DC793-8596-4182-BC5B-755D1460E18D}" destId="{34F2B760-07C6-46C6-A2D0-7FDB22A32F08}" srcOrd="0" destOrd="0" presId="urn:microsoft.com/office/officeart/2005/8/layout/hierarchy3"/>
    <dgm:cxn modelId="{85F3A20A-DC3F-4452-A83E-C55717B18835}" type="presOf" srcId="{424F9C0E-4D6C-422E-8EB2-8A8156308AD0}" destId="{614CE595-A32F-4050-8DD8-8F9007029998}" srcOrd="0" destOrd="0" presId="urn:microsoft.com/office/officeart/2005/8/layout/hierarchy3"/>
    <dgm:cxn modelId="{68D2B180-5EC3-4CC2-A811-D98FF807473D}" srcId="{767DC793-8596-4182-BC5B-755D1460E18D}" destId="{488B9F0D-C3B0-4424-A9C6-B8BC28045748}" srcOrd="0" destOrd="0" parTransId="{424F9C0E-4D6C-422E-8EB2-8A8156308AD0}" sibTransId="{2D584D97-2A61-4F41-98EC-2B2BC2891004}"/>
    <dgm:cxn modelId="{ABD909B4-6122-43E0-8598-D03BD19B6130}" type="presParOf" srcId="{EA0FF0F1-1776-496D-A574-5CF92E298C79}" destId="{FA2BFA00-B78F-4D65-BE99-24C142052EC6}" srcOrd="0" destOrd="0" presId="urn:microsoft.com/office/officeart/2005/8/layout/hierarchy3"/>
    <dgm:cxn modelId="{84239ABA-BF72-438F-8CBA-D2468536E6C4}" type="presParOf" srcId="{FA2BFA00-B78F-4D65-BE99-24C142052EC6}" destId="{52CB70C7-BB46-4D49-89C6-8FE3F2504539}" srcOrd="0" destOrd="0" presId="urn:microsoft.com/office/officeart/2005/8/layout/hierarchy3"/>
    <dgm:cxn modelId="{BF45DAC0-AE2F-49DA-B8F0-0F28297EC06B}" type="presParOf" srcId="{52CB70C7-BB46-4D49-89C6-8FE3F2504539}" destId="{34F2B760-07C6-46C6-A2D0-7FDB22A32F08}" srcOrd="0" destOrd="0" presId="urn:microsoft.com/office/officeart/2005/8/layout/hierarchy3"/>
    <dgm:cxn modelId="{B74CEA3F-D42A-41E6-90AE-40FF8FFB4C26}" type="presParOf" srcId="{52CB70C7-BB46-4D49-89C6-8FE3F2504539}" destId="{8E56451C-D1D8-44D3-8603-441BD741004C}" srcOrd="1" destOrd="0" presId="urn:microsoft.com/office/officeart/2005/8/layout/hierarchy3"/>
    <dgm:cxn modelId="{AB8D3A64-9CEA-4039-AD8F-EC78EA7EF24E}" type="presParOf" srcId="{FA2BFA00-B78F-4D65-BE99-24C142052EC6}" destId="{3725F2D4-7E46-4E7E-98ED-147675A56C6D}" srcOrd="1" destOrd="0" presId="urn:microsoft.com/office/officeart/2005/8/layout/hierarchy3"/>
    <dgm:cxn modelId="{B6D11367-E72E-441D-A7EF-973BD4DDB2C4}" type="presParOf" srcId="{3725F2D4-7E46-4E7E-98ED-147675A56C6D}" destId="{614CE595-A32F-4050-8DD8-8F9007029998}" srcOrd="0" destOrd="0" presId="urn:microsoft.com/office/officeart/2005/8/layout/hierarchy3"/>
    <dgm:cxn modelId="{5BC95C45-69F9-4944-AEDB-9DEEE42E7DAC}" type="presParOf" srcId="{3725F2D4-7E46-4E7E-98ED-147675A56C6D}" destId="{1F1F19DB-0FCC-4864-BE19-42243A1B7029}" srcOrd="1" destOrd="0" presId="urn:microsoft.com/office/officeart/2005/8/layout/hierarchy3"/>
    <dgm:cxn modelId="{57BB9FE1-FD9B-40C9-893B-205147CAB9C8}" type="presParOf" srcId="{3725F2D4-7E46-4E7E-98ED-147675A56C6D}" destId="{66AC1B79-D6A9-48C9-B28E-6D641D1DD59C}" srcOrd="2" destOrd="0" presId="urn:microsoft.com/office/officeart/2005/8/layout/hierarchy3"/>
    <dgm:cxn modelId="{509BBEA4-74C1-4C3C-904D-E7B14ECB262A}" type="presParOf" srcId="{3725F2D4-7E46-4E7E-98ED-147675A56C6D}" destId="{9B2D9F06-0C07-4FF1-ACA7-8DB7DBC12419}" srcOrd="3" destOrd="0" presId="urn:microsoft.com/office/officeart/2005/8/layout/hierarchy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43CD7D-0D55-4D44-BE3E-87791FA745C0}"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ru-RU"/>
        </a:p>
      </dgm:t>
    </dgm:pt>
    <dgm:pt modelId="{BE1F0013-5615-49A6-AF52-A9F67170C822}">
      <dgm:prSet phldrT="[Текст]"/>
      <dgm:spPr/>
      <dgm:t>
        <a:bodyPr/>
        <a:lstStyle/>
        <a:p>
          <a:r>
            <a:rPr lang="ru-RU" dirty="0"/>
            <a:t>Послании</a:t>
          </a:r>
        </a:p>
        <a:p>
          <a:r>
            <a:rPr lang="ru-RU" dirty="0"/>
            <a:t>Президента</a:t>
          </a:r>
        </a:p>
        <a:p>
          <a:r>
            <a:rPr lang="ru-RU" dirty="0"/>
            <a:t>Российской</a:t>
          </a:r>
        </a:p>
        <a:p>
          <a:r>
            <a:rPr lang="ru-RU" dirty="0"/>
            <a:t>Федерации</a:t>
          </a:r>
        </a:p>
      </dgm:t>
    </dgm:pt>
    <dgm:pt modelId="{B19DC82A-1EAF-4777-BFDA-B4E99AE59A90}" type="parTrans" cxnId="{8B954C91-A6E9-4FD6-818F-99AEE9487C5D}">
      <dgm:prSet/>
      <dgm:spPr/>
      <dgm:t>
        <a:bodyPr/>
        <a:lstStyle/>
        <a:p>
          <a:endParaRPr lang="ru-RU"/>
        </a:p>
      </dgm:t>
    </dgm:pt>
    <dgm:pt modelId="{7E669E29-598A-4BA8-9BB8-A4AE5FA5D511}" type="sibTrans" cxnId="{8B954C91-A6E9-4FD6-818F-99AEE9487C5D}">
      <dgm:prSet/>
      <dgm:spPr/>
      <dgm:t>
        <a:bodyPr/>
        <a:lstStyle/>
        <a:p>
          <a:endParaRPr lang="ru-RU"/>
        </a:p>
      </dgm:t>
    </dgm:pt>
    <dgm:pt modelId="{0C786F56-CC57-4091-98D6-E7A5F0E742A7}">
      <dgm:prSet phldrT="[Текст]"/>
      <dgm:spPr/>
      <dgm:t>
        <a:bodyPr/>
        <a:lstStyle/>
        <a:p>
          <a:r>
            <a:rPr lang="ru-RU" dirty="0"/>
            <a:t>Прогнозе</a:t>
          </a:r>
        </a:p>
        <a:p>
          <a:r>
            <a:rPr lang="ru-RU" dirty="0"/>
            <a:t>социально-</a:t>
          </a:r>
        </a:p>
        <a:p>
          <a:r>
            <a:rPr lang="ru-RU" dirty="0"/>
            <a:t>экономического развития</a:t>
          </a:r>
        </a:p>
        <a:p>
          <a:r>
            <a:rPr lang="ru-RU" dirty="0"/>
            <a:t>Тоцкого</a:t>
          </a:r>
        </a:p>
        <a:p>
          <a:r>
            <a:rPr lang="ru-RU" dirty="0"/>
            <a:t>района</a:t>
          </a:r>
        </a:p>
      </dgm:t>
    </dgm:pt>
    <dgm:pt modelId="{146B4D88-296D-48EB-83B0-6A69089169FA}" type="parTrans" cxnId="{4CEB5ADD-2C4E-4B9F-AADD-9E09D1433807}">
      <dgm:prSet/>
      <dgm:spPr/>
      <dgm:t>
        <a:bodyPr/>
        <a:lstStyle/>
        <a:p>
          <a:endParaRPr lang="ru-RU"/>
        </a:p>
      </dgm:t>
    </dgm:pt>
    <dgm:pt modelId="{A758F50A-1CAC-4BAB-B85B-C3B266C12200}" type="sibTrans" cxnId="{4CEB5ADD-2C4E-4B9F-AADD-9E09D1433807}">
      <dgm:prSet/>
      <dgm:spPr/>
      <dgm:t>
        <a:bodyPr/>
        <a:lstStyle/>
        <a:p>
          <a:endParaRPr lang="ru-RU"/>
        </a:p>
      </dgm:t>
    </dgm:pt>
    <dgm:pt modelId="{95B3FD18-8522-429D-8971-FF8F973EB3FC}">
      <dgm:prSet phldrT="[Текст]"/>
      <dgm:spPr/>
      <dgm:t>
        <a:bodyPr/>
        <a:lstStyle/>
        <a:p>
          <a:r>
            <a:rPr lang="ru-RU" dirty="0"/>
            <a:t>Основных</a:t>
          </a:r>
        </a:p>
        <a:p>
          <a:r>
            <a:rPr lang="ru-RU" dirty="0"/>
            <a:t>направлениях</a:t>
          </a:r>
        </a:p>
        <a:p>
          <a:r>
            <a:rPr lang="ru-RU" dirty="0"/>
            <a:t>бюджетной и</a:t>
          </a:r>
        </a:p>
        <a:p>
          <a:r>
            <a:rPr lang="ru-RU" dirty="0"/>
            <a:t>налоговой</a:t>
          </a:r>
        </a:p>
        <a:p>
          <a:r>
            <a:rPr lang="ru-RU" dirty="0"/>
            <a:t>политики</a:t>
          </a:r>
        </a:p>
      </dgm:t>
    </dgm:pt>
    <dgm:pt modelId="{88EE0B02-D6CE-4CDC-A731-577FC5DCFBF3}" type="parTrans" cxnId="{48002A86-031F-429E-BAF8-C771B5AECF1C}">
      <dgm:prSet/>
      <dgm:spPr/>
      <dgm:t>
        <a:bodyPr/>
        <a:lstStyle/>
        <a:p>
          <a:endParaRPr lang="ru-RU"/>
        </a:p>
      </dgm:t>
    </dgm:pt>
    <dgm:pt modelId="{9280194B-EAD7-400E-BB76-DC1DAC25F3D0}" type="sibTrans" cxnId="{48002A86-031F-429E-BAF8-C771B5AECF1C}">
      <dgm:prSet/>
      <dgm:spPr/>
      <dgm:t>
        <a:bodyPr/>
        <a:lstStyle/>
        <a:p>
          <a:endParaRPr lang="ru-RU"/>
        </a:p>
      </dgm:t>
    </dgm:pt>
    <dgm:pt modelId="{89A96030-38E1-45A9-9DFE-B61B321EB538}">
      <dgm:prSet phldrT="[Текст]"/>
      <dgm:spPr/>
      <dgm:t>
        <a:bodyPr/>
        <a:lstStyle/>
        <a:p>
          <a:r>
            <a:rPr lang="ru-RU" dirty="0"/>
            <a:t>Основных</a:t>
          </a:r>
        </a:p>
        <a:p>
          <a:r>
            <a:rPr lang="ru-RU" dirty="0"/>
            <a:t>направлениях</a:t>
          </a:r>
        </a:p>
        <a:p>
          <a:r>
            <a:rPr lang="ru-RU" dirty="0"/>
            <a:t>долговой</a:t>
          </a:r>
        </a:p>
        <a:p>
          <a:r>
            <a:rPr lang="ru-RU" dirty="0"/>
            <a:t>политики</a:t>
          </a:r>
        </a:p>
      </dgm:t>
    </dgm:pt>
    <dgm:pt modelId="{65D32826-4F7B-46D8-88F0-D49881FFC3D6}" type="parTrans" cxnId="{6246F454-7399-4F9F-BEE0-9AA70FAD956E}">
      <dgm:prSet/>
      <dgm:spPr/>
      <dgm:t>
        <a:bodyPr/>
        <a:lstStyle/>
        <a:p>
          <a:endParaRPr lang="ru-RU"/>
        </a:p>
      </dgm:t>
    </dgm:pt>
    <dgm:pt modelId="{3BA2E2B1-646E-4171-9A9A-A03D21FEA39F}" type="sibTrans" cxnId="{6246F454-7399-4F9F-BEE0-9AA70FAD956E}">
      <dgm:prSet/>
      <dgm:spPr/>
      <dgm:t>
        <a:bodyPr/>
        <a:lstStyle/>
        <a:p>
          <a:endParaRPr lang="ru-RU"/>
        </a:p>
      </dgm:t>
    </dgm:pt>
    <dgm:pt modelId="{9E90EFF6-7BAE-4B51-9805-B61408A94AA6}">
      <dgm:prSet phldrT="[Текст]"/>
      <dgm:spPr/>
      <dgm:t>
        <a:bodyPr/>
        <a:lstStyle/>
        <a:p>
          <a:r>
            <a:rPr lang="ru-RU" dirty="0"/>
            <a:t>Муниципальных</a:t>
          </a:r>
        </a:p>
        <a:p>
          <a:r>
            <a:rPr lang="ru-RU" dirty="0"/>
            <a:t>программах</a:t>
          </a:r>
        </a:p>
        <a:p>
          <a:r>
            <a:rPr lang="ru-RU" dirty="0"/>
            <a:t>Тоцкого </a:t>
          </a:r>
        </a:p>
        <a:p>
          <a:r>
            <a:rPr lang="ru-RU" dirty="0"/>
            <a:t>района</a:t>
          </a:r>
        </a:p>
      </dgm:t>
    </dgm:pt>
    <dgm:pt modelId="{A41D6BC5-0786-4DDF-A37C-89F689700B9E}" type="parTrans" cxnId="{AF5D85E5-A1AA-4996-99A4-D55370821C46}">
      <dgm:prSet/>
      <dgm:spPr/>
      <dgm:t>
        <a:bodyPr/>
        <a:lstStyle/>
        <a:p>
          <a:endParaRPr lang="ru-RU"/>
        </a:p>
      </dgm:t>
    </dgm:pt>
    <dgm:pt modelId="{00A29276-37CE-40DA-988E-7D782123297D}" type="sibTrans" cxnId="{AF5D85E5-A1AA-4996-99A4-D55370821C46}">
      <dgm:prSet/>
      <dgm:spPr/>
      <dgm:t>
        <a:bodyPr/>
        <a:lstStyle/>
        <a:p>
          <a:endParaRPr lang="ru-RU"/>
        </a:p>
      </dgm:t>
    </dgm:pt>
    <dgm:pt modelId="{452E54CE-D10E-4FA2-BE5D-1DAB47A2B326}" type="pres">
      <dgm:prSet presAssocID="{4C43CD7D-0D55-4D44-BE3E-87791FA745C0}" presName="Name0" presStyleCnt="0">
        <dgm:presLayoutVars>
          <dgm:dir/>
          <dgm:resizeHandles val="exact"/>
        </dgm:presLayoutVars>
      </dgm:prSet>
      <dgm:spPr/>
      <dgm:t>
        <a:bodyPr/>
        <a:lstStyle/>
        <a:p>
          <a:endParaRPr lang="ru-RU"/>
        </a:p>
      </dgm:t>
    </dgm:pt>
    <dgm:pt modelId="{F98B4D61-EDEE-4F3D-AD62-A71B933E9D16}" type="pres">
      <dgm:prSet presAssocID="{BE1F0013-5615-49A6-AF52-A9F67170C822}" presName="node" presStyleLbl="node1" presStyleIdx="0" presStyleCnt="5">
        <dgm:presLayoutVars>
          <dgm:bulletEnabled val="1"/>
        </dgm:presLayoutVars>
      </dgm:prSet>
      <dgm:spPr/>
      <dgm:t>
        <a:bodyPr/>
        <a:lstStyle/>
        <a:p>
          <a:endParaRPr lang="ru-RU"/>
        </a:p>
      </dgm:t>
    </dgm:pt>
    <dgm:pt modelId="{3453324D-8384-4E0B-8212-C81D481D8003}" type="pres">
      <dgm:prSet presAssocID="{7E669E29-598A-4BA8-9BB8-A4AE5FA5D511}" presName="sibTrans" presStyleCnt="0"/>
      <dgm:spPr/>
    </dgm:pt>
    <dgm:pt modelId="{9FABC99D-837D-4639-90AA-902B1AF4D739}" type="pres">
      <dgm:prSet presAssocID="{0C786F56-CC57-4091-98D6-E7A5F0E742A7}" presName="node" presStyleLbl="node1" presStyleIdx="1" presStyleCnt="5">
        <dgm:presLayoutVars>
          <dgm:bulletEnabled val="1"/>
        </dgm:presLayoutVars>
      </dgm:prSet>
      <dgm:spPr/>
      <dgm:t>
        <a:bodyPr/>
        <a:lstStyle/>
        <a:p>
          <a:endParaRPr lang="ru-RU"/>
        </a:p>
      </dgm:t>
    </dgm:pt>
    <dgm:pt modelId="{7A5B94CC-8BAF-44C9-9C08-059D630C8575}" type="pres">
      <dgm:prSet presAssocID="{A758F50A-1CAC-4BAB-B85B-C3B266C12200}" presName="sibTrans" presStyleCnt="0"/>
      <dgm:spPr/>
    </dgm:pt>
    <dgm:pt modelId="{C326D877-EFFF-49FC-9573-297327F1E3C8}" type="pres">
      <dgm:prSet presAssocID="{95B3FD18-8522-429D-8971-FF8F973EB3FC}" presName="node" presStyleLbl="node1" presStyleIdx="2" presStyleCnt="5">
        <dgm:presLayoutVars>
          <dgm:bulletEnabled val="1"/>
        </dgm:presLayoutVars>
      </dgm:prSet>
      <dgm:spPr/>
      <dgm:t>
        <a:bodyPr/>
        <a:lstStyle/>
        <a:p>
          <a:endParaRPr lang="ru-RU"/>
        </a:p>
      </dgm:t>
    </dgm:pt>
    <dgm:pt modelId="{90CDE688-3913-4259-A042-66F2BC83332E}" type="pres">
      <dgm:prSet presAssocID="{9280194B-EAD7-400E-BB76-DC1DAC25F3D0}" presName="sibTrans" presStyleCnt="0"/>
      <dgm:spPr/>
    </dgm:pt>
    <dgm:pt modelId="{DF0B58C7-4571-4EBA-944F-F8EA5B270EB1}" type="pres">
      <dgm:prSet presAssocID="{89A96030-38E1-45A9-9DFE-B61B321EB538}" presName="node" presStyleLbl="node1" presStyleIdx="3" presStyleCnt="5">
        <dgm:presLayoutVars>
          <dgm:bulletEnabled val="1"/>
        </dgm:presLayoutVars>
      </dgm:prSet>
      <dgm:spPr/>
      <dgm:t>
        <a:bodyPr/>
        <a:lstStyle/>
        <a:p>
          <a:endParaRPr lang="ru-RU"/>
        </a:p>
      </dgm:t>
    </dgm:pt>
    <dgm:pt modelId="{8961FCAA-0084-48A8-970F-C58F6948E7BF}" type="pres">
      <dgm:prSet presAssocID="{3BA2E2B1-646E-4171-9A9A-A03D21FEA39F}" presName="sibTrans" presStyleCnt="0"/>
      <dgm:spPr/>
    </dgm:pt>
    <dgm:pt modelId="{23806AED-B96B-4E6B-BFBE-EF890A03379B}" type="pres">
      <dgm:prSet presAssocID="{9E90EFF6-7BAE-4B51-9805-B61408A94AA6}" presName="node" presStyleLbl="node1" presStyleIdx="4" presStyleCnt="5">
        <dgm:presLayoutVars>
          <dgm:bulletEnabled val="1"/>
        </dgm:presLayoutVars>
      </dgm:prSet>
      <dgm:spPr/>
      <dgm:t>
        <a:bodyPr/>
        <a:lstStyle/>
        <a:p>
          <a:endParaRPr lang="ru-RU"/>
        </a:p>
      </dgm:t>
    </dgm:pt>
  </dgm:ptLst>
  <dgm:cxnLst>
    <dgm:cxn modelId="{C8AF2640-06BC-45E9-BBA8-72E96F371BA0}" type="presOf" srcId="{89A96030-38E1-45A9-9DFE-B61B321EB538}" destId="{DF0B58C7-4571-4EBA-944F-F8EA5B270EB1}" srcOrd="0" destOrd="0" presId="urn:microsoft.com/office/officeart/2005/8/layout/hList6"/>
    <dgm:cxn modelId="{0BE25650-784E-483A-8DDE-27CE948DFCA1}" type="presOf" srcId="{BE1F0013-5615-49A6-AF52-A9F67170C822}" destId="{F98B4D61-EDEE-4F3D-AD62-A71B933E9D16}" srcOrd="0" destOrd="0" presId="urn:microsoft.com/office/officeart/2005/8/layout/hList6"/>
    <dgm:cxn modelId="{AF5D85E5-A1AA-4996-99A4-D55370821C46}" srcId="{4C43CD7D-0D55-4D44-BE3E-87791FA745C0}" destId="{9E90EFF6-7BAE-4B51-9805-B61408A94AA6}" srcOrd="4" destOrd="0" parTransId="{A41D6BC5-0786-4DDF-A37C-89F689700B9E}" sibTransId="{00A29276-37CE-40DA-988E-7D782123297D}"/>
    <dgm:cxn modelId="{B68E52ED-A435-4E79-9921-105389F29AF1}" type="presOf" srcId="{95B3FD18-8522-429D-8971-FF8F973EB3FC}" destId="{C326D877-EFFF-49FC-9573-297327F1E3C8}" srcOrd="0" destOrd="0" presId="urn:microsoft.com/office/officeart/2005/8/layout/hList6"/>
    <dgm:cxn modelId="{43240AEF-862F-4E91-A88F-3A658FB59125}" type="presOf" srcId="{4C43CD7D-0D55-4D44-BE3E-87791FA745C0}" destId="{452E54CE-D10E-4FA2-BE5D-1DAB47A2B326}" srcOrd="0" destOrd="0" presId="urn:microsoft.com/office/officeart/2005/8/layout/hList6"/>
    <dgm:cxn modelId="{4CEB5ADD-2C4E-4B9F-AADD-9E09D1433807}" srcId="{4C43CD7D-0D55-4D44-BE3E-87791FA745C0}" destId="{0C786F56-CC57-4091-98D6-E7A5F0E742A7}" srcOrd="1" destOrd="0" parTransId="{146B4D88-296D-48EB-83B0-6A69089169FA}" sibTransId="{A758F50A-1CAC-4BAB-B85B-C3B266C12200}"/>
    <dgm:cxn modelId="{1C1DC28B-D379-4862-80F5-3BE66D1063FF}" type="presOf" srcId="{0C786F56-CC57-4091-98D6-E7A5F0E742A7}" destId="{9FABC99D-837D-4639-90AA-902B1AF4D739}" srcOrd="0" destOrd="0" presId="urn:microsoft.com/office/officeart/2005/8/layout/hList6"/>
    <dgm:cxn modelId="{92B45D6D-D938-4395-A8BF-195891B29A8D}" type="presOf" srcId="{9E90EFF6-7BAE-4B51-9805-B61408A94AA6}" destId="{23806AED-B96B-4E6B-BFBE-EF890A03379B}" srcOrd="0" destOrd="0" presId="urn:microsoft.com/office/officeart/2005/8/layout/hList6"/>
    <dgm:cxn modelId="{8B954C91-A6E9-4FD6-818F-99AEE9487C5D}" srcId="{4C43CD7D-0D55-4D44-BE3E-87791FA745C0}" destId="{BE1F0013-5615-49A6-AF52-A9F67170C822}" srcOrd="0" destOrd="0" parTransId="{B19DC82A-1EAF-4777-BFDA-B4E99AE59A90}" sibTransId="{7E669E29-598A-4BA8-9BB8-A4AE5FA5D511}"/>
    <dgm:cxn modelId="{48002A86-031F-429E-BAF8-C771B5AECF1C}" srcId="{4C43CD7D-0D55-4D44-BE3E-87791FA745C0}" destId="{95B3FD18-8522-429D-8971-FF8F973EB3FC}" srcOrd="2" destOrd="0" parTransId="{88EE0B02-D6CE-4CDC-A731-577FC5DCFBF3}" sibTransId="{9280194B-EAD7-400E-BB76-DC1DAC25F3D0}"/>
    <dgm:cxn modelId="{6246F454-7399-4F9F-BEE0-9AA70FAD956E}" srcId="{4C43CD7D-0D55-4D44-BE3E-87791FA745C0}" destId="{89A96030-38E1-45A9-9DFE-B61B321EB538}" srcOrd="3" destOrd="0" parTransId="{65D32826-4F7B-46D8-88F0-D49881FFC3D6}" sibTransId="{3BA2E2B1-646E-4171-9A9A-A03D21FEA39F}"/>
    <dgm:cxn modelId="{B7CC9B06-F09F-4336-8A90-55099A3772D7}" type="presParOf" srcId="{452E54CE-D10E-4FA2-BE5D-1DAB47A2B326}" destId="{F98B4D61-EDEE-4F3D-AD62-A71B933E9D16}" srcOrd="0" destOrd="0" presId="urn:microsoft.com/office/officeart/2005/8/layout/hList6"/>
    <dgm:cxn modelId="{3BAE88E5-AA38-40C2-8EB9-9957A55EF400}" type="presParOf" srcId="{452E54CE-D10E-4FA2-BE5D-1DAB47A2B326}" destId="{3453324D-8384-4E0B-8212-C81D481D8003}" srcOrd="1" destOrd="0" presId="urn:microsoft.com/office/officeart/2005/8/layout/hList6"/>
    <dgm:cxn modelId="{72B9DA90-1012-4FEF-8077-3489CB7CE2FD}" type="presParOf" srcId="{452E54CE-D10E-4FA2-BE5D-1DAB47A2B326}" destId="{9FABC99D-837D-4639-90AA-902B1AF4D739}" srcOrd="2" destOrd="0" presId="urn:microsoft.com/office/officeart/2005/8/layout/hList6"/>
    <dgm:cxn modelId="{35B6D713-2EE2-4B4D-AA66-3E37C5E08C1E}" type="presParOf" srcId="{452E54CE-D10E-4FA2-BE5D-1DAB47A2B326}" destId="{7A5B94CC-8BAF-44C9-9C08-059D630C8575}" srcOrd="3" destOrd="0" presId="urn:microsoft.com/office/officeart/2005/8/layout/hList6"/>
    <dgm:cxn modelId="{D7BB9863-AFD8-4919-B6A1-2B6F6BB4AFA0}" type="presParOf" srcId="{452E54CE-D10E-4FA2-BE5D-1DAB47A2B326}" destId="{C326D877-EFFF-49FC-9573-297327F1E3C8}" srcOrd="4" destOrd="0" presId="urn:microsoft.com/office/officeart/2005/8/layout/hList6"/>
    <dgm:cxn modelId="{A34DD686-2672-4617-8457-ADD7384FD1E2}" type="presParOf" srcId="{452E54CE-D10E-4FA2-BE5D-1DAB47A2B326}" destId="{90CDE688-3913-4259-A042-66F2BC83332E}" srcOrd="5" destOrd="0" presId="urn:microsoft.com/office/officeart/2005/8/layout/hList6"/>
    <dgm:cxn modelId="{543FD57B-6653-43CA-9FCB-DD6FCD8444E7}" type="presParOf" srcId="{452E54CE-D10E-4FA2-BE5D-1DAB47A2B326}" destId="{DF0B58C7-4571-4EBA-944F-F8EA5B270EB1}" srcOrd="6" destOrd="0" presId="urn:microsoft.com/office/officeart/2005/8/layout/hList6"/>
    <dgm:cxn modelId="{6EC03D3B-9B04-4A1C-B186-0CB609817F29}" type="presParOf" srcId="{452E54CE-D10E-4FA2-BE5D-1DAB47A2B326}" destId="{8961FCAA-0084-48A8-970F-C58F6948E7BF}" srcOrd="7" destOrd="0" presId="urn:microsoft.com/office/officeart/2005/8/layout/hList6"/>
    <dgm:cxn modelId="{9A9BED92-18CF-46D5-92DF-A662C03B9EB5}" type="presParOf" srcId="{452E54CE-D10E-4FA2-BE5D-1DAB47A2B326}" destId="{23806AED-B96B-4E6B-BFBE-EF890A03379B}" srcOrd="8"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F2B760-07C6-46C6-A2D0-7FDB22A32F08}">
      <dsp:nvSpPr>
        <dsp:cNvPr id="0" name=""/>
        <dsp:cNvSpPr/>
      </dsp:nvSpPr>
      <dsp:spPr>
        <a:xfrm>
          <a:off x="936104" y="629"/>
          <a:ext cx="6336702" cy="15632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ru-RU" sz="3400" b="0" kern="1200" dirty="0">
              <a:solidFill>
                <a:schemeClr val="bg1"/>
              </a:solidFill>
              <a:effectLst/>
              <a:latin typeface="Raleway Light" panose="020B0403030101060003" pitchFamily="34" charset="-52"/>
            </a:rPr>
            <a:t>Консолидированный бюджет  Тоцкого района Оренбургской области</a:t>
          </a:r>
          <a:endParaRPr lang="ru-RU" sz="3400" b="0" kern="1200" dirty="0">
            <a:effectLst/>
            <a:latin typeface="Raleway Light" panose="020B0403030101060003" pitchFamily="34" charset="-52"/>
          </a:endParaRPr>
        </a:p>
      </dsp:txBody>
      <dsp:txXfrm>
        <a:off x="936104" y="629"/>
        <a:ext cx="6336702" cy="1563220"/>
      </dsp:txXfrm>
    </dsp:sp>
    <dsp:sp modelId="{614CE595-A32F-4050-8DD8-8F9007029998}">
      <dsp:nvSpPr>
        <dsp:cNvPr id="0" name=""/>
        <dsp:cNvSpPr/>
      </dsp:nvSpPr>
      <dsp:spPr>
        <a:xfrm>
          <a:off x="1569775" y="1563849"/>
          <a:ext cx="633670" cy="1172415"/>
        </a:xfrm>
        <a:custGeom>
          <a:avLst/>
          <a:gdLst/>
          <a:ahLst/>
          <a:cxnLst/>
          <a:rect l="0" t="0" r="0" b="0"/>
          <a:pathLst>
            <a:path>
              <a:moveTo>
                <a:pt x="0" y="0"/>
              </a:moveTo>
              <a:lnTo>
                <a:pt x="0" y="1172415"/>
              </a:lnTo>
              <a:lnTo>
                <a:pt x="633670" y="1172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1F19DB-0FCC-4864-BE19-42243A1B7029}">
      <dsp:nvSpPr>
        <dsp:cNvPr id="0" name=""/>
        <dsp:cNvSpPr/>
      </dsp:nvSpPr>
      <dsp:spPr>
        <a:xfrm>
          <a:off x="2203445" y="1954654"/>
          <a:ext cx="5069361" cy="15632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ru-RU" sz="3400" b="0" kern="1200" dirty="0">
              <a:solidFill>
                <a:srgbClr val="00B0F0"/>
              </a:solidFill>
              <a:effectLst/>
              <a:latin typeface="Raleway Light" panose="020B0403030101060003" pitchFamily="34" charset="-52"/>
              <a:ea typeface="+mn-ea"/>
              <a:cs typeface="+mn-cs"/>
            </a:rPr>
            <a:t>Районный бюджет</a:t>
          </a:r>
        </a:p>
      </dsp:txBody>
      <dsp:txXfrm>
        <a:off x="2203445" y="1954654"/>
        <a:ext cx="5069361" cy="1563220"/>
      </dsp:txXfrm>
    </dsp:sp>
    <dsp:sp modelId="{66AC1B79-D6A9-48C9-B28E-6D641D1DD59C}">
      <dsp:nvSpPr>
        <dsp:cNvPr id="0" name=""/>
        <dsp:cNvSpPr/>
      </dsp:nvSpPr>
      <dsp:spPr>
        <a:xfrm>
          <a:off x="1569775" y="1563849"/>
          <a:ext cx="633670" cy="3126441"/>
        </a:xfrm>
        <a:custGeom>
          <a:avLst/>
          <a:gdLst/>
          <a:ahLst/>
          <a:cxnLst/>
          <a:rect l="0" t="0" r="0" b="0"/>
          <a:pathLst>
            <a:path>
              <a:moveTo>
                <a:pt x="0" y="0"/>
              </a:moveTo>
              <a:lnTo>
                <a:pt x="0" y="3126441"/>
              </a:lnTo>
              <a:lnTo>
                <a:pt x="633670" y="31264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2D9F06-0C07-4FF1-ACA7-8DB7DBC12419}">
      <dsp:nvSpPr>
        <dsp:cNvPr id="0" name=""/>
        <dsp:cNvSpPr/>
      </dsp:nvSpPr>
      <dsp:spPr>
        <a:xfrm>
          <a:off x="2203445" y="3908680"/>
          <a:ext cx="5069361" cy="15632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ru-RU" sz="3400" b="0" kern="1200" dirty="0">
              <a:solidFill>
                <a:srgbClr val="00B0F0"/>
              </a:solidFill>
              <a:effectLst/>
              <a:latin typeface="Raleway Light" panose="020B0403030101060003" pitchFamily="34" charset="-52"/>
              <a:ea typeface="+mn-ea"/>
              <a:cs typeface="+mn-cs"/>
            </a:rPr>
            <a:t>Бюджеты сельских поселений района</a:t>
          </a:r>
        </a:p>
      </dsp:txBody>
      <dsp:txXfrm>
        <a:off x="2203445" y="3908680"/>
        <a:ext cx="5069361" cy="15632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8B4D61-EDEE-4F3D-AD62-A71B933E9D16}">
      <dsp:nvSpPr>
        <dsp:cNvPr id="0" name=""/>
        <dsp:cNvSpPr/>
      </dsp:nvSpPr>
      <dsp:spPr>
        <a:xfrm rot="16200000">
          <a:off x="-1449156" y="1453682"/>
          <a:ext cx="4495266" cy="1587902"/>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6979" bIns="0" numCol="1" spcCol="1270" anchor="ctr" anchorCtr="0">
          <a:noAutofit/>
        </a:bodyPr>
        <a:lstStyle/>
        <a:p>
          <a:pPr lvl="0" algn="ctr" defTabSz="666750">
            <a:lnSpc>
              <a:spcPct val="90000"/>
            </a:lnSpc>
            <a:spcBef>
              <a:spcPct val="0"/>
            </a:spcBef>
            <a:spcAft>
              <a:spcPct val="35000"/>
            </a:spcAft>
          </a:pPr>
          <a:r>
            <a:rPr lang="ru-RU" sz="1500" kern="1200" dirty="0"/>
            <a:t>Послании</a:t>
          </a:r>
        </a:p>
        <a:p>
          <a:pPr lvl="0" algn="ctr" defTabSz="666750">
            <a:lnSpc>
              <a:spcPct val="90000"/>
            </a:lnSpc>
            <a:spcBef>
              <a:spcPct val="0"/>
            </a:spcBef>
            <a:spcAft>
              <a:spcPct val="35000"/>
            </a:spcAft>
          </a:pPr>
          <a:r>
            <a:rPr lang="ru-RU" sz="1500" kern="1200" dirty="0"/>
            <a:t>Президента</a:t>
          </a:r>
        </a:p>
        <a:p>
          <a:pPr lvl="0" algn="ctr" defTabSz="666750">
            <a:lnSpc>
              <a:spcPct val="90000"/>
            </a:lnSpc>
            <a:spcBef>
              <a:spcPct val="0"/>
            </a:spcBef>
            <a:spcAft>
              <a:spcPct val="35000"/>
            </a:spcAft>
          </a:pPr>
          <a:r>
            <a:rPr lang="ru-RU" sz="1500" kern="1200" dirty="0"/>
            <a:t>Российской</a:t>
          </a:r>
        </a:p>
        <a:p>
          <a:pPr lvl="0" algn="ctr" defTabSz="666750">
            <a:lnSpc>
              <a:spcPct val="90000"/>
            </a:lnSpc>
            <a:spcBef>
              <a:spcPct val="0"/>
            </a:spcBef>
            <a:spcAft>
              <a:spcPct val="35000"/>
            </a:spcAft>
          </a:pPr>
          <a:r>
            <a:rPr lang="ru-RU" sz="1500" kern="1200" dirty="0"/>
            <a:t>Федерации</a:t>
          </a:r>
        </a:p>
      </dsp:txBody>
      <dsp:txXfrm rot="16200000">
        <a:off x="-1449156" y="1453682"/>
        <a:ext cx="4495266" cy="1587902"/>
      </dsp:txXfrm>
    </dsp:sp>
    <dsp:sp modelId="{9FABC99D-837D-4639-90AA-902B1AF4D739}">
      <dsp:nvSpPr>
        <dsp:cNvPr id="0" name=""/>
        <dsp:cNvSpPr/>
      </dsp:nvSpPr>
      <dsp:spPr>
        <a:xfrm rot="16200000">
          <a:off x="257838" y="1453682"/>
          <a:ext cx="4495266" cy="1587902"/>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6979" bIns="0" numCol="1" spcCol="1270" anchor="ctr" anchorCtr="0">
          <a:noAutofit/>
        </a:bodyPr>
        <a:lstStyle/>
        <a:p>
          <a:pPr lvl="0" algn="ctr" defTabSz="666750">
            <a:lnSpc>
              <a:spcPct val="90000"/>
            </a:lnSpc>
            <a:spcBef>
              <a:spcPct val="0"/>
            </a:spcBef>
            <a:spcAft>
              <a:spcPct val="35000"/>
            </a:spcAft>
          </a:pPr>
          <a:r>
            <a:rPr lang="ru-RU" sz="1500" kern="1200" dirty="0"/>
            <a:t>Прогнозе</a:t>
          </a:r>
        </a:p>
        <a:p>
          <a:pPr lvl="0" algn="ctr" defTabSz="666750">
            <a:lnSpc>
              <a:spcPct val="90000"/>
            </a:lnSpc>
            <a:spcBef>
              <a:spcPct val="0"/>
            </a:spcBef>
            <a:spcAft>
              <a:spcPct val="35000"/>
            </a:spcAft>
          </a:pPr>
          <a:r>
            <a:rPr lang="ru-RU" sz="1500" kern="1200" dirty="0"/>
            <a:t>социально-</a:t>
          </a:r>
        </a:p>
        <a:p>
          <a:pPr lvl="0" algn="ctr" defTabSz="666750">
            <a:lnSpc>
              <a:spcPct val="90000"/>
            </a:lnSpc>
            <a:spcBef>
              <a:spcPct val="0"/>
            </a:spcBef>
            <a:spcAft>
              <a:spcPct val="35000"/>
            </a:spcAft>
          </a:pPr>
          <a:r>
            <a:rPr lang="ru-RU" sz="1500" kern="1200" dirty="0"/>
            <a:t>экономического развития</a:t>
          </a:r>
        </a:p>
        <a:p>
          <a:pPr lvl="0" algn="ctr" defTabSz="666750">
            <a:lnSpc>
              <a:spcPct val="90000"/>
            </a:lnSpc>
            <a:spcBef>
              <a:spcPct val="0"/>
            </a:spcBef>
            <a:spcAft>
              <a:spcPct val="35000"/>
            </a:spcAft>
          </a:pPr>
          <a:r>
            <a:rPr lang="ru-RU" sz="1500" kern="1200" dirty="0"/>
            <a:t>Тоцкого</a:t>
          </a:r>
        </a:p>
        <a:p>
          <a:pPr lvl="0" algn="ctr" defTabSz="666750">
            <a:lnSpc>
              <a:spcPct val="90000"/>
            </a:lnSpc>
            <a:spcBef>
              <a:spcPct val="0"/>
            </a:spcBef>
            <a:spcAft>
              <a:spcPct val="35000"/>
            </a:spcAft>
          </a:pPr>
          <a:r>
            <a:rPr lang="ru-RU" sz="1500" kern="1200" dirty="0"/>
            <a:t>района</a:t>
          </a:r>
        </a:p>
      </dsp:txBody>
      <dsp:txXfrm rot="16200000">
        <a:off x="257838" y="1453682"/>
        <a:ext cx="4495266" cy="1587902"/>
      </dsp:txXfrm>
    </dsp:sp>
    <dsp:sp modelId="{C326D877-EFFF-49FC-9573-297327F1E3C8}">
      <dsp:nvSpPr>
        <dsp:cNvPr id="0" name=""/>
        <dsp:cNvSpPr/>
      </dsp:nvSpPr>
      <dsp:spPr>
        <a:xfrm rot="16200000">
          <a:off x="1964834" y="1453682"/>
          <a:ext cx="4495266" cy="1587902"/>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6979" bIns="0" numCol="1" spcCol="1270" anchor="ctr" anchorCtr="0">
          <a:noAutofit/>
        </a:bodyPr>
        <a:lstStyle/>
        <a:p>
          <a:pPr lvl="0" algn="ctr" defTabSz="666750">
            <a:lnSpc>
              <a:spcPct val="90000"/>
            </a:lnSpc>
            <a:spcBef>
              <a:spcPct val="0"/>
            </a:spcBef>
            <a:spcAft>
              <a:spcPct val="35000"/>
            </a:spcAft>
          </a:pPr>
          <a:r>
            <a:rPr lang="ru-RU" sz="1500" kern="1200" dirty="0"/>
            <a:t>Основных</a:t>
          </a:r>
        </a:p>
        <a:p>
          <a:pPr lvl="0" algn="ctr" defTabSz="666750">
            <a:lnSpc>
              <a:spcPct val="90000"/>
            </a:lnSpc>
            <a:spcBef>
              <a:spcPct val="0"/>
            </a:spcBef>
            <a:spcAft>
              <a:spcPct val="35000"/>
            </a:spcAft>
          </a:pPr>
          <a:r>
            <a:rPr lang="ru-RU" sz="1500" kern="1200" dirty="0"/>
            <a:t>направлениях</a:t>
          </a:r>
        </a:p>
        <a:p>
          <a:pPr lvl="0" algn="ctr" defTabSz="666750">
            <a:lnSpc>
              <a:spcPct val="90000"/>
            </a:lnSpc>
            <a:spcBef>
              <a:spcPct val="0"/>
            </a:spcBef>
            <a:spcAft>
              <a:spcPct val="35000"/>
            </a:spcAft>
          </a:pPr>
          <a:r>
            <a:rPr lang="ru-RU" sz="1500" kern="1200" dirty="0"/>
            <a:t>бюджетной и</a:t>
          </a:r>
        </a:p>
        <a:p>
          <a:pPr lvl="0" algn="ctr" defTabSz="666750">
            <a:lnSpc>
              <a:spcPct val="90000"/>
            </a:lnSpc>
            <a:spcBef>
              <a:spcPct val="0"/>
            </a:spcBef>
            <a:spcAft>
              <a:spcPct val="35000"/>
            </a:spcAft>
          </a:pPr>
          <a:r>
            <a:rPr lang="ru-RU" sz="1500" kern="1200" dirty="0"/>
            <a:t>налоговой</a:t>
          </a:r>
        </a:p>
        <a:p>
          <a:pPr lvl="0" algn="ctr" defTabSz="666750">
            <a:lnSpc>
              <a:spcPct val="90000"/>
            </a:lnSpc>
            <a:spcBef>
              <a:spcPct val="0"/>
            </a:spcBef>
            <a:spcAft>
              <a:spcPct val="35000"/>
            </a:spcAft>
          </a:pPr>
          <a:r>
            <a:rPr lang="ru-RU" sz="1500" kern="1200" dirty="0"/>
            <a:t>политики</a:t>
          </a:r>
        </a:p>
      </dsp:txBody>
      <dsp:txXfrm rot="16200000">
        <a:off x="1964834" y="1453682"/>
        <a:ext cx="4495266" cy="1587902"/>
      </dsp:txXfrm>
    </dsp:sp>
    <dsp:sp modelId="{DF0B58C7-4571-4EBA-944F-F8EA5B270EB1}">
      <dsp:nvSpPr>
        <dsp:cNvPr id="0" name=""/>
        <dsp:cNvSpPr/>
      </dsp:nvSpPr>
      <dsp:spPr>
        <a:xfrm rot="16200000">
          <a:off x="3671830" y="1453682"/>
          <a:ext cx="4495266" cy="1587902"/>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6979" bIns="0" numCol="1" spcCol="1270" anchor="ctr" anchorCtr="0">
          <a:noAutofit/>
        </a:bodyPr>
        <a:lstStyle/>
        <a:p>
          <a:pPr lvl="0" algn="ctr" defTabSz="666750">
            <a:lnSpc>
              <a:spcPct val="90000"/>
            </a:lnSpc>
            <a:spcBef>
              <a:spcPct val="0"/>
            </a:spcBef>
            <a:spcAft>
              <a:spcPct val="35000"/>
            </a:spcAft>
          </a:pPr>
          <a:r>
            <a:rPr lang="ru-RU" sz="1500" kern="1200" dirty="0"/>
            <a:t>Основных</a:t>
          </a:r>
        </a:p>
        <a:p>
          <a:pPr lvl="0" algn="ctr" defTabSz="666750">
            <a:lnSpc>
              <a:spcPct val="90000"/>
            </a:lnSpc>
            <a:spcBef>
              <a:spcPct val="0"/>
            </a:spcBef>
            <a:spcAft>
              <a:spcPct val="35000"/>
            </a:spcAft>
          </a:pPr>
          <a:r>
            <a:rPr lang="ru-RU" sz="1500" kern="1200" dirty="0"/>
            <a:t>направлениях</a:t>
          </a:r>
        </a:p>
        <a:p>
          <a:pPr lvl="0" algn="ctr" defTabSz="666750">
            <a:lnSpc>
              <a:spcPct val="90000"/>
            </a:lnSpc>
            <a:spcBef>
              <a:spcPct val="0"/>
            </a:spcBef>
            <a:spcAft>
              <a:spcPct val="35000"/>
            </a:spcAft>
          </a:pPr>
          <a:r>
            <a:rPr lang="ru-RU" sz="1500" kern="1200" dirty="0"/>
            <a:t>долговой</a:t>
          </a:r>
        </a:p>
        <a:p>
          <a:pPr lvl="0" algn="ctr" defTabSz="666750">
            <a:lnSpc>
              <a:spcPct val="90000"/>
            </a:lnSpc>
            <a:spcBef>
              <a:spcPct val="0"/>
            </a:spcBef>
            <a:spcAft>
              <a:spcPct val="35000"/>
            </a:spcAft>
          </a:pPr>
          <a:r>
            <a:rPr lang="ru-RU" sz="1500" kern="1200" dirty="0"/>
            <a:t>политики</a:t>
          </a:r>
        </a:p>
      </dsp:txBody>
      <dsp:txXfrm rot="16200000">
        <a:off x="3671830" y="1453682"/>
        <a:ext cx="4495266" cy="1587902"/>
      </dsp:txXfrm>
    </dsp:sp>
    <dsp:sp modelId="{23806AED-B96B-4E6B-BFBE-EF890A03379B}">
      <dsp:nvSpPr>
        <dsp:cNvPr id="0" name=""/>
        <dsp:cNvSpPr/>
      </dsp:nvSpPr>
      <dsp:spPr>
        <a:xfrm rot="16200000">
          <a:off x="5378825" y="1453682"/>
          <a:ext cx="4495266" cy="1587902"/>
        </a:xfrm>
        <a:prstGeom prst="flowChartManualOperati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6979" bIns="0" numCol="1" spcCol="1270" anchor="ctr" anchorCtr="0">
          <a:noAutofit/>
        </a:bodyPr>
        <a:lstStyle/>
        <a:p>
          <a:pPr lvl="0" algn="ctr" defTabSz="666750">
            <a:lnSpc>
              <a:spcPct val="90000"/>
            </a:lnSpc>
            <a:spcBef>
              <a:spcPct val="0"/>
            </a:spcBef>
            <a:spcAft>
              <a:spcPct val="35000"/>
            </a:spcAft>
          </a:pPr>
          <a:r>
            <a:rPr lang="ru-RU" sz="1500" kern="1200" dirty="0"/>
            <a:t>Муниципальных</a:t>
          </a:r>
        </a:p>
        <a:p>
          <a:pPr lvl="0" algn="ctr" defTabSz="666750">
            <a:lnSpc>
              <a:spcPct val="90000"/>
            </a:lnSpc>
            <a:spcBef>
              <a:spcPct val="0"/>
            </a:spcBef>
            <a:spcAft>
              <a:spcPct val="35000"/>
            </a:spcAft>
          </a:pPr>
          <a:r>
            <a:rPr lang="ru-RU" sz="1500" kern="1200" dirty="0"/>
            <a:t>программах</a:t>
          </a:r>
        </a:p>
        <a:p>
          <a:pPr lvl="0" algn="ctr" defTabSz="666750">
            <a:lnSpc>
              <a:spcPct val="90000"/>
            </a:lnSpc>
            <a:spcBef>
              <a:spcPct val="0"/>
            </a:spcBef>
            <a:spcAft>
              <a:spcPct val="35000"/>
            </a:spcAft>
          </a:pPr>
          <a:r>
            <a:rPr lang="ru-RU" sz="1500" kern="1200" dirty="0"/>
            <a:t>Тоцкого </a:t>
          </a:r>
        </a:p>
        <a:p>
          <a:pPr lvl="0" algn="ctr" defTabSz="666750">
            <a:lnSpc>
              <a:spcPct val="90000"/>
            </a:lnSpc>
            <a:spcBef>
              <a:spcPct val="0"/>
            </a:spcBef>
            <a:spcAft>
              <a:spcPct val="35000"/>
            </a:spcAft>
          </a:pPr>
          <a:r>
            <a:rPr lang="ru-RU" sz="1500" kern="1200" dirty="0"/>
            <a:t>района</a:t>
          </a:r>
        </a:p>
      </dsp:txBody>
      <dsp:txXfrm rot="16200000">
        <a:off x="5378825" y="1453682"/>
        <a:ext cx="4495266" cy="15879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0.30593</cdr:x>
      <cdr:y>0.88319</cdr:y>
    </cdr:from>
    <cdr:to>
      <cdr:x>0.60477</cdr:x>
      <cdr:y>1</cdr:y>
    </cdr:to>
    <cdr:sp macro="" textlink="">
      <cdr:nvSpPr>
        <cdr:cNvPr id="2" name="TextBox 1"/>
        <cdr:cNvSpPr txBox="1"/>
      </cdr:nvSpPr>
      <cdr:spPr>
        <a:xfrm xmlns:a="http://schemas.openxmlformats.org/drawingml/2006/main">
          <a:off x="936104" y="3307030"/>
          <a:ext cx="914400" cy="437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dirty="0" smtClean="0">
              <a:solidFill>
                <a:schemeClr val="bg1"/>
              </a:solidFill>
              <a:latin typeface="Roboto" pitchFamily="2" charset="0"/>
              <a:ea typeface="Roboto" pitchFamily="2" charset="0"/>
            </a:rPr>
            <a:t>2021 </a:t>
          </a:r>
          <a:r>
            <a:rPr lang="ru-RU" sz="1600" dirty="0">
              <a:solidFill>
                <a:schemeClr val="bg1"/>
              </a:solidFill>
              <a:latin typeface="Roboto" pitchFamily="2" charset="0"/>
              <a:ea typeface="Roboto" pitchFamily="2" charset="0"/>
            </a:rPr>
            <a:t>год</a:t>
          </a:r>
        </a:p>
      </cdr:txBody>
    </cdr:sp>
  </cdr:relSizeAnchor>
</c:userShapes>
</file>

<file path=ppt/drawings/drawing2.xml><?xml version="1.0" encoding="utf-8"?>
<c:userShapes xmlns:c="http://schemas.openxmlformats.org/drawingml/2006/chart">
  <cdr:relSizeAnchor xmlns:cdr="http://schemas.openxmlformats.org/drawingml/2006/chartDrawing">
    <cdr:from>
      <cdr:x>0.34654</cdr:x>
      <cdr:y>0.86396</cdr:y>
    </cdr:from>
    <cdr:to>
      <cdr:x>0.64538</cdr:x>
      <cdr:y>0.98077</cdr:y>
    </cdr:to>
    <cdr:sp macro="" textlink="">
      <cdr:nvSpPr>
        <cdr:cNvPr id="2" name="TextBox 1"/>
        <cdr:cNvSpPr txBox="1"/>
      </cdr:nvSpPr>
      <cdr:spPr>
        <a:xfrm xmlns:a="http://schemas.openxmlformats.org/drawingml/2006/main">
          <a:off x="1060340" y="3235022"/>
          <a:ext cx="914400" cy="4373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dirty="0" smtClean="0">
              <a:solidFill>
                <a:sysClr val="window" lastClr="FFFFFF"/>
              </a:solidFill>
              <a:latin typeface="Roboto" pitchFamily="2" charset="0"/>
              <a:ea typeface="Roboto" pitchFamily="2" charset="0"/>
            </a:rPr>
            <a:t>2023 </a:t>
          </a:r>
          <a:r>
            <a:rPr lang="ru-RU" sz="1600" dirty="0">
              <a:solidFill>
                <a:sysClr val="window" lastClr="FFFFFF"/>
              </a:solidFill>
              <a:latin typeface="Roboto" pitchFamily="2" charset="0"/>
              <a:ea typeface="Roboto" pitchFamily="2" charset="0"/>
            </a:rPr>
            <a:t>год</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F39C99-E887-4E14-80A3-1BFA8F7E7F9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F39C99-E887-4E14-80A3-1BFA8F7E7F9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F39C99-E887-4E14-80A3-1BFA8F7E7F9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F39C99-E887-4E14-80A3-1BFA8F7E7F9A}" type="slidenum">
              <a:rPr lang="ru-RU" smtClean="0"/>
              <a:pPr/>
              <a:t>‹#›</a:t>
            </a:fld>
            <a:endParaRPr lang="ru-RU"/>
          </a:p>
        </p:txBody>
      </p:sp>
    </p:spTree>
    <p:extLst>
      <p:ext uri="{BB962C8B-B14F-4D97-AF65-F5344CB8AC3E}">
        <p14:creationId xmlns:p14="http://schemas.microsoft.com/office/powerpoint/2010/main" xmlns="" val="300491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F39C99-E887-4E14-80A3-1BFA8F7E7F9A}" type="slidenum">
              <a:rPr lang="ru-RU" smtClean="0"/>
              <a:pPr/>
              <a:t>‹#›</a:t>
            </a:fld>
            <a:endParaRPr lang="ru-RU"/>
          </a:p>
        </p:txBody>
      </p:sp>
    </p:spTree>
    <p:extLst>
      <p:ext uri="{BB962C8B-B14F-4D97-AF65-F5344CB8AC3E}">
        <p14:creationId xmlns:p14="http://schemas.microsoft.com/office/powerpoint/2010/main" xmlns="" val="447827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F39C99-E887-4E14-80A3-1BFA8F7E7F9A}" type="slidenum">
              <a:rPr lang="ru-RU" smtClean="0"/>
              <a:pPr/>
              <a:t>‹#›</a:t>
            </a:fld>
            <a:endParaRPr lang="ru-RU"/>
          </a:p>
        </p:txBody>
      </p:sp>
    </p:spTree>
    <p:extLst>
      <p:ext uri="{BB962C8B-B14F-4D97-AF65-F5344CB8AC3E}">
        <p14:creationId xmlns:p14="http://schemas.microsoft.com/office/powerpoint/2010/main" xmlns="" val="490855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F39C99-E887-4E14-80A3-1BFA8F7E7F9A}" type="slidenum">
              <a:rPr lang="ru-RU" smtClean="0"/>
              <a:pPr/>
              <a:t>‹#›</a:t>
            </a:fld>
            <a:endParaRPr lang="ru-RU"/>
          </a:p>
        </p:txBody>
      </p:sp>
    </p:spTree>
    <p:extLst>
      <p:ext uri="{BB962C8B-B14F-4D97-AF65-F5344CB8AC3E}">
        <p14:creationId xmlns:p14="http://schemas.microsoft.com/office/powerpoint/2010/main" xmlns="" val="3430233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F39C99-E887-4E14-80A3-1BFA8F7E7F9A}" type="slidenum">
              <a:rPr lang="ru-RU" smtClean="0"/>
              <a:pPr/>
              <a:t>‹#›</a:t>
            </a:fld>
            <a:endParaRPr lang="ru-RU"/>
          </a:p>
        </p:txBody>
      </p:sp>
    </p:spTree>
    <p:extLst>
      <p:ext uri="{BB962C8B-B14F-4D97-AF65-F5344CB8AC3E}">
        <p14:creationId xmlns:p14="http://schemas.microsoft.com/office/powerpoint/2010/main" xmlns="" val="27932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F39C99-E887-4E14-80A3-1BFA8F7E7F9A}" type="slidenum">
              <a:rPr lang="ru-RU" smtClean="0"/>
              <a:pPr/>
              <a:t>‹#›</a:t>
            </a:fld>
            <a:endParaRPr lang="ru-RU"/>
          </a:p>
        </p:txBody>
      </p:sp>
    </p:spTree>
    <p:extLst>
      <p:ext uri="{BB962C8B-B14F-4D97-AF65-F5344CB8AC3E}">
        <p14:creationId xmlns:p14="http://schemas.microsoft.com/office/powerpoint/2010/main" xmlns="" val="3377052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7F39C99-E887-4E14-80A3-1BFA8F7E7F9A}" type="slidenum">
              <a:rPr lang="ru-RU" smtClean="0"/>
              <a:pPr/>
              <a:t>‹#›</a:t>
            </a:fld>
            <a:endParaRPr lang="ru-RU"/>
          </a:p>
        </p:txBody>
      </p:sp>
    </p:spTree>
    <p:extLst>
      <p:ext uri="{BB962C8B-B14F-4D97-AF65-F5344CB8AC3E}">
        <p14:creationId xmlns:p14="http://schemas.microsoft.com/office/powerpoint/2010/main" xmlns="" val="4021856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F39C99-E887-4E14-80A3-1BFA8F7E7F9A}" type="slidenum">
              <a:rPr lang="ru-RU" smtClean="0"/>
              <a:pPr/>
              <a:t>‹#›</a:t>
            </a:fld>
            <a:endParaRPr lang="ru-RU"/>
          </a:p>
        </p:txBody>
      </p:sp>
    </p:spTree>
    <p:extLst>
      <p:ext uri="{BB962C8B-B14F-4D97-AF65-F5344CB8AC3E}">
        <p14:creationId xmlns:p14="http://schemas.microsoft.com/office/powerpoint/2010/main" xmlns="" val="266957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F39C99-E887-4E14-80A3-1BFA8F7E7F9A}"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F39C99-E887-4E14-80A3-1BFA8F7E7F9A}" type="slidenum">
              <a:rPr lang="ru-RU" smtClean="0"/>
              <a:pPr/>
              <a:t>‹#›</a:t>
            </a:fld>
            <a:endParaRPr lang="ru-RU"/>
          </a:p>
        </p:txBody>
      </p:sp>
    </p:spTree>
    <p:extLst>
      <p:ext uri="{BB962C8B-B14F-4D97-AF65-F5344CB8AC3E}">
        <p14:creationId xmlns:p14="http://schemas.microsoft.com/office/powerpoint/2010/main" xmlns="" val="2241959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F39C99-E887-4E14-80A3-1BFA8F7E7F9A}" type="slidenum">
              <a:rPr lang="ru-RU" smtClean="0"/>
              <a:pPr/>
              <a:t>‹#›</a:t>
            </a:fld>
            <a:endParaRPr lang="ru-RU"/>
          </a:p>
        </p:txBody>
      </p:sp>
    </p:spTree>
    <p:extLst>
      <p:ext uri="{BB962C8B-B14F-4D97-AF65-F5344CB8AC3E}">
        <p14:creationId xmlns:p14="http://schemas.microsoft.com/office/powerpoint/2010/main" xmlns="" val="2585189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F39C99-E887-4E14-80A3-1BFA8F7E7F9A}" type="slidenum">
              <a:rPr lang="ru-RU" smtClean="0"/>
              <a:pPr/>
              <a:t>‹#›</a:t>
            </a:fld>
            <a:endParaRPr lang="ru-RU"/>
          </a:p>
        </p:txBody>
      </p:sp>
    </p:spTree>
    <p:extLst>
      <p:ext uri="{BB962C8B-B14F-4D97-AF65-F5344CB8AC3E}">
        <p14:creationId xmlns:p14="http://schemas.microsoft.com/office/powerpoint/2010/main" xmlns="" val="182549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F39C99-E887-4E14-80A3-1BFA8F7E7F9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F39C99-E887-4E14-80A3-1BFA8F7E7F9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7F39C99-E887-4E14-80A3-1BFA8F7E7F9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7F39C99-E887-4E14-80A3-1BFA8F7E7F9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7F39C99-E887-4E14-80A3-1BFA8F7E7F9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F39C99-E887-4E14-80A3-1BFA8F7E7F9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5A5C8E9-19FC-4B4B-ADED-9354D156B347}" type="datetimeFigureOut">
              <a:rPr lang="ru-RU" smtClean="0"/>
              <a:pPr/>
              <a:t>09.12.2020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F39C99-E887-4E14-80A3-1BFA8F7E7F9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5C8E9-19FC-4B4B-ADED-9354D156B347}" type="datetimeFigureOut">
              <a:rPr lang="ru-RU" smtClean="0"/>
              <a:pPr/>
              <a:t>09.12.2020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39C99-E887-4E14-80A3-1BFA8F7E7F9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5C8E9-19FC-4B4B-ADED-9354D156B347}" type="datetimeFigureOut">
              <a:rPr lang="ru-RU" smtClean="0"/>
              <a:pPr/>
              <a:t>09.12.2020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39C99-E887-4E14-80A3-1BFA8F7E7F9A}" type="slidenum">
              <a:rPr lang="ru-RU" smtClean="0"/>
              <a:pPr/>
              <a:t>‹#›</a:t>
            </a:fld>
            <a:endParaRPr lang="ru-RU"/>
          </a:p>
        </p:txBody>
      </p:sp>
    </p:spTree>
    <p:extLst>
      <p:ext uri="{BB962C8B-B14F-4D97-AF65-F5344CB8AC3E}">
        <p14:creationId xmlns:p14="http://schemas.microsoft.com/office/powerpoint/2010/main" xmlns="" val="23052423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image" Target="../media/image14.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18.xml"/><Relationship Id="rId5" Type="http://schemas.openxmlformats.org/officeDocument/2006/relationships/chart" Target="../charts/chart10.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clipboard/media/image2.svg"/></Relationships>
</file>

<file path=ppt/slides/_rels/slide6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clipboard/media/image4.svg"/><Relationship Id="rId5" Type="http://schemas.openxmlformats.org/officeDocument/2006/relationships/image" Target="../media/image20.png"/><Relationship Id="rId4" Type="http://schemas.openxmlformats.org/officeDocument/2006/relationships/image" Target="../../clipboard/media/image2.sv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bwMode="black">
          <a:xfrm>
            <a:off x="1776264" y="0"/>
            <a:ext cx="7367736" cy="2107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latinLnBrk="0">
              <a:lnSpc>
                <a:spcPct val="100000"/>
              </a:lnSpc>
              <a:buClrTx/>
              <a:buSzTx/>
              <a:buFontTx/>
              <a:buNone/>
              <a:tabLst/>
              <a:defRPr/>
            </a:pPr>
            <a:r>
              <a:rPr lang="ru-RU" sz="6000" b="1" dirty="0">
                <a:solidFill>
                  <a:schemeClr val="tx1">
                    <a:lumMod val="95000"/>
                    <a:lumOff val="5000"/>
                  </a:schemeClr>
                </a:solidFill>
                <a:latin typeface="+mj-lt"/>
                <a:ea typeface="+mj-ea"/>
                <a:cs typeface="+mj-cs"/>
              </a:rPr>
              <a:t>БЮДЖЕТ </a:t>
            </a:r>
            <a:br>
              <a:rPr lang="ru-RU" sz="6000" b="1" dirty="0">
                <a:solidFill>
                  <a:schemeClr val="tx1">
                    <a:lumMod val="95000"/>
                    <a:lumOff val="5000"/>
                  </a:schemeClr>
                </a:solidFill>
                <a:latin typeface="+mj-lt"/>
                <a:ea typeface="+mj-ea"/>
                <a:cs typeface="+mj-cs"/>
              </a:rPr>
            </a:br>
            <a:r>
              <a:rPr lang="ru-RU" sz="6000" b="1" dirty="0">
                <a:solidFill>
                  <a:schemeClr val="tx1">
                    <a:lumMod val="95000"/>
                    <a:lumOff val="5000"/>
                  </a:schemeClr>
                </a:solidFill>
                <a:latin typeface="+mj-lt"/>
                <a:ea typeface="+mj-ea"/>
                <a:cs typeface="+mj-cs"/>
              </a:rPr>
              <a:t>ДЛЯ ГРАЖДАН</a:t>
            </a:r>
            <a:endParaRPr lang="en-US" sz="6000" b="1" dirty="0">
              <a:solidFill>
                <a:schemeClr val="tx1">
                  <a:lumMod val="95000"/>
                  <a:lumOff val="5000"/>
                </a:schemeClr>
              </a:solidFill>
              <a:latin typeface="+mj-lt"/>
              <a:ea typeface="+mj-ea"/>
              <a:cs typeface="+mj-cs"/>
            </a:endParaRPr>
          </a:p>
        </p:txBody>
      </p:sp>
      <p:sp>
        <p:nvSpPr>
          <p:cNvPr id="4" name="Rectangle 3"/>
          <p:cNvSpPr txBox="1">
            <a:spLocks noChangeArrowheads="1"/>
          </p:cNvSpPr>
          <p:nvPr/>
        </p:nvSpPr>
        <p:spPr bwMode="black">
          <a:xfrm>
            <a:off x="0" y="3429000"/>
            <a:ext cx="9144000" cy="2592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ctr" defTabSz="914400" latinLnBrk="0">
              <a:lnSpc>
                <a:spcPct val="100000"/>
              </a:lnSpc>
              <a:spcBef>
                <a:spcPct val="20000"/>
              </a:spcBef>
              <a:buClr>
                <a:schemeClr val="hlink"/>
              </a:buClr>
              <a:buSzTx/>
              <a:tabLst/>
              <a:defRPr/>
            </a:pPr>
            <a:r>
              <a:rPr lang="ru-RU" sz="4000" b="1" dirty="0">
                <a:solidFill>
                  <a:schemeClr val="tx1">
                    <a:lumMod val="95000"/>
                    <a:lumOff val="5000"/>
                  </a:schemeClr>
                </a:solidFill>
                <a:latin typeface="+mn-lt"/>
              </a:rPr>
              <a:t>по проекту решения о бюджете муниципального образования Тоцкий район на </a:t>
            </a:r>
            <a:r>
              <a:rPr lang="ru-RU" sz="4000" b="1" dirty="0" smtClean="0">
                <a:solidFill>
                  <a:schemeClr val="tx1">
                    <a:lumMod val="95000"/>
                    <a:lumOff val="5000"/>
                  </a:schemeClr>
                </a:solidFill>
                <a:latin typeface="+mn-lt"/>
              </a:rPr>
              <a:t>2021 </a:t>
            </a:r>
            <a:r>
              <a:rPr lang="ru-RU" sz="4000" b="1" dirty="0">
                <a:solidFill>
                  <a:schemeClr val="tx1">
                    <a:lumMod val="95000"/>
                    <a:lumOff val="5000"/>
                  </a:schemeClr>
                </a:solidFill>
                <a:latin typeface="+mn-lt"/>
              </a:rPr>
              <a:t>- </a:t>
            </a:r>
            <a:r>
              <a:rPr lang="ru-RU" sz="4000" b="1" dirty="0" smtClean="0">
                <a:solidFill>
                  <a:schemeClr val="tx1">
                    <a:lumMod val="95000"/>
                    <a:lumOff val="5000"/>
                  </a:schemeClr>
                </a:solidFill>
                <a:latin typeface="+mn-lt"/>
              </a:rPr>
              <a:t>2023 </a:t>
            </a:r>
            <a:r>
              <a:rPr lang="ru-RU" sz="4000" b="1" dirty="0">
                <a:solidFill>
                  <a:schemeClr val="tx1">
                    <a:lumMod val="95000"/>
                    <a:lumOff val="5000"/>
                  </a:schemeClr>
                </a:solidFill>
                <a:latin typeface="+mn-lt"/>
              </a:rPr>
              <a:t>годы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xmlns="" id="{6ABC8130-3E62-4A1C-AF14-12586985308E}"/>
              </a:ext>
            </a:extLst>
          </p:cNvPr>
          <p:cNvSpPr txBox="1">
            <a:spLocks noChangeArrowheads="1"/>
          </p:cNvSpPr>
          <p:nvPr/>
        </p:nvSpPr>
        <p:spPr>
          <a:xfrm>
            <a:off x="467544" y="188640"/>
            <a:ext cx="8676456" cy="563563"/>
          </a:xfrm>
          <a:prstGeom prst="rect">
            <a:avLst/>
          </a:prstGeom>
        </p:spPr>
        <p:txBody>
          <a:bodyPr/>
          <a:lstStyle/>
          <a:p>
            <a:pPr algn="r">
              <a:spcBef>
                <a:spcPct val="0"/>
              </a:spcBef>
              <a:defRPr/>
            </a:pPr>
            <a:r>
              <a:rPr lang="ru-RU" sz="2000" dirty="0">
                <a:solidFill>
                  <a:schemeClr val="accent1"/>
                </a:solidFill>
                <a:latin typeface="Raleway Light" panose="020B0403030101060003" pitchFamily="34" charset="-52"/>
              </a:rPr>
              <a:t>Что такое бюджет</a:t>
            </a:r>
            <a:endParaRPr lang="en-US" sz="2000" dirty="0">
              <a:solidFill>
                <a:schemeClr val="accent1"/>
              </a:solidFill>
              <a:latin typeface="Raleway Light" panose="020B0403030101060003" pitchFamily="34" charset="-52"/>
            </a:endParaRPr>
          </a:p>
        </p:txBody>
      </p:sp>
      <p:sp>
        <p:nvSpPr>
          <p:cNvPr id="31" name="Прямоугольник 30">
            <a:extLst>
              <a:ext uri="{FF2B5EF4-FFF2-40B4-BE49-F238E27FC236}">
                <a16:creationId xmlns:a16="http://schemas.microsoft.com/office/drawing/2014/main" xmlns="" id="{01364F76-1079-4138-87B7-3E8F103FF508}"/>
              </a:ext>
            </a:extLst>
          </p:cNvPr>
          <p:cNvSpPr/>
          <p:nvPr/>
        </p:nvSpPr>
        <p:spPr>
          <a:xfrm>
            <a:off x="395536" y="980728"/>
            <a:ext cx="8424936" cy="6232475"/>
          </a:xfrm>
          <a:prstGeom prst="rect">
            <a:avLst/>
          </a:prstGeom>
        </p:spPr>
        <p:txBody>
          <a:bodyPr wrap="square">
            <a:spAutoFit/>
          </a:bodyPr>
          <a:lstStyle/>
          <a:p>
            <a:pPr algn="l">
              <a:lnSpc>
                <a:spcPct val="150000"/>
              </a:lnSpc>
            </a:pPr>
            <a:r>
              <a:rPr lang="ru-RU" sz="1400" dirty="0">
                <a:solidFill>
                  <a:srgbClr val="00B0F0"/>
                </a:solidFill>
                <a:latin typeface="Raleway Light" panose="020B0403030101060003" pitchFamily="34" charset="-52"/>
              </a:rPr>
              <a:t>                  Со </a:t>
            </a:r>
            <a:r>
              <a:rPr lang="ru-RU" sz="1400" dirty="0" err="1">
                <a:solidFill>
                  <a:srgbClr val="00B0F0"/>
                </a:solidFill>
                <a:latin typeface="Raleway Light" panose="020B0403030101060003" pitchFamily="34" charset="-52"/>
              </a:rPr>
              <a:t>старонормандского</a:t>
            </a:r>
            <a:r>
              <a:rPr lang="ru-RU" sz="1400" dirty="0">
                <a:solidFill>
                  <a:srgbClr val="00B0F0"/>
                </a:solidFill>
                <a:latin typeface="Raleway Light" panose="020B0403030101060003" pitchFamily="34" charset="-52"/>
              </a:rPr>
              <a:t> </a:t>
            </a:r>
            <a:r>
              <a:rPr lang="ru-RU" sz="1400" b="1" dirty="0" err="1">
                <a:solidFill>
                  <a:srgbClr val="00B0F0"/>
                </a:solidFill>
                <a:latin typeface="Raleway Light" panose="020B0403030101060003" pitchFamily="34" charset="-52"/>
              </a:rPr>
              <a:t>buogette</a:t>
            </a:r>
            <a:r>
              <a:rPr lang="ru-RU" sz="1400" b="1" dirty="0">
                <a:solidFill>
                  <a:srgbClr val="00B0F0"/>
                </a:solidFill>
                <a:latin typeface="Raleway Light" panose="020B0403030101060003" pitchFamily="34" charset="-52"/>
              </a:rPr>
              <a:t> </a:t>
            </a:r>
            <a:r>
              <a:rPr lang="ru-RU" sz="1400" dirty="0">
                <a:solidFill>
                  <a:srgbClr val="00B0F0"/>
                </a:solidFill>
                <a:latin typeface="Raleway Light" panose="020B0403030101060003" pitchFamily="34" charset="-52"/>
              </a:rPr>
              <a:t>– это сумка, кошелек.</a:t>
            </a:r>
          </a:p>
          <a:p>
            <a:pPr algn="l">
              <a:lnSpc>
                <a:spcPct val="150000"/>
              </a:lnSpc>
            </a:pPr>
            <a:endParaRPr lang="ru-RU" sz="1400" dirty="0">
              <a:solidFill>
                <a:srgbClr val="00B0F0"/>
              </a:solidFill>
              <a:latin typeface="Raleway Light" panose="020B0403030101060003" pitchFamily="34" charset="-52"/>
            </a:endParaRPr>
          </a:p>
          <a:p>
            <a:pPr algn="just">
              <a:lnSpc>
                <a:spcPct val="150000"/>
              </a:lnSpc>
            </a:pPr>
            <a:r>
              <a:rPr lang="ru-RU" sz="1400" b="1" dirty="0">
                <a:solidFill>
                  <a:srgbClr val="00B0F0"/>
                </a:solidFill>
                <a:latin typeface="Raleway Light" panose="020B0403030101060003" pitchFamily="34" charset="-52"/>
              </a:rPr>
              <a:t>«Бюджет для граждан» </a:t>
            </a:r>
            <a:r>
              <a:rPr lang="ru-RU" sz="1400" dirty="0">
                <a:solidFill>
                  <a:srgbClr val="00B0F0"/>
                </a:solidFill>
                <a:latin typeface="Raleway Light" panose="020B0403030101060003" pitchFamily="34" charset="-52"/>
              </a:rPr>
              <a:t>познакомит вас с положениями основного финансового документа Тоцкого района – районного бюджета, а именно: проектом районного бюджета на </a:t>
            </a:r>
            <a:r>
              <a:rPr lang="ru-RU" sz="1400" dirty="0" smtClean="0">
                <a:solidFill>
                  <a:srgbClr val="00B0F0"/>
                </a:solidFill>
                <a:latin typeface="Raleway Light" panose="020B0403030101060003" pitchFamily="34" charset="-52"/>
              </a:rPr>
              <a:t>2021 </a:t>
            </a:r>
            <a:r>
              <a:rPr lang="ru-RU" sz="1400" dirty="0">
                <a:solidFill>
                  <a:srgbClr val="00B0F0"/>
                </a:solidFill>
                <a:latin typeface="Raleway Light" panose="020B0403030101060003" pitchFamily="34" charset="-52"/>
              </a:rPr>
              <a:t>год и на плановый период </a:t>
            </a:r>
            <a:r>
              <a:rPr lang="ru-RU" sz="1400" dirty="0" smtClean="0">
                <a:solidFill>
                  <a:srgbClr val="00B0F0"/>
                </a:solidFill>
                <a:latin typeface="Raleway Light" panose="020B0403030101060003" pitchFamily="34" charset="-52"/>
              </a:rPr>
              <a:t>2022 </a:t>
            </a:r>
            <a:r>
              <a:rPr lang="ru-RU" sz="1400" dirty="0">
                <a:solidFill>
                  <a:srgbClr val="00B0F0"/>
                </a:solidFill>
                <a:latin typeface="Raleway Light" panose="020B0403030101060003" pitchFamily="34" charset="-52"/>
              </a:rPr>
              <a:t>и </a:t>
            </a:r>
            <a:r>
              <a:rPr lang="ru-RU" sz="1400" dirty="0" smtClean="0">
                <a:solidFill>
                  <a:srgbClr val="00B0F0"/>
                </a:solidFill>
                <a:latin typeface="Raleway Light" panose="020B0403030101060003" pitchFamily="34" charset="-52"/>
              </a:rPr>
              <a:t>2023 </a:t>
            </a:r>
            <a:r>
              <a:rPr lang="ru-RU" sz="1400" dirty="0">
                <a:solidFill>
                  <a:srgbClr val="00B0F0"/>
                </a:solidFill>
                <a:latin typeface="Raleway Light" panose="020B0403030101060003" pitchFamily="34" charset="-52"/>
              </a:rPr>
              <a:t>годов.</a:t>
            </a:r>
          </a:p>
          <a:p>
            <a:pPr algn="just">
              <a:lnSpc>
                <a:spcPct val="150000"/>
              </a:lnSpc>
            </a:pPr>
            <a:r>
              <a:rPr lang="ru-RU" sz="1400" dirty="0">
                <a:solidFill>
                  <a:srgbClr val="00B0F0"/>
                </a:solidFill>
                <a:latin typeface="Raleway Light" panose="020B0403030101060003" pitchFamily="34" charset="-52"/>
              </a:rPr>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гражданским служащим, пенсионерам и другим категориям населения, так как районный бюджет затрагивает интересы каждого жителя Тоцкого района. Мы постарались в доступной и понятной форме для граждан, показать основные показатели районного бюджета.</a:t>
            </a:r>
          </a:p>
          <a:p>
            <a:pPr algn="just">
              <a:lnSpc>
                <a:spcPct val="150000"/>
              </a:lnSpc>
              <a:buFont typeface="Wingdings" pitchFamily="2" charset="2"/>
              <a:buChar char="q"/>
            </a:pPr>
            <a:r>
              <a:rPr lang="ru-RU" sz="1400" dirty="0">
                <a:solidFill>
                  <a:srgbClr val="00B0F0"/>
                </a:solidFill>
                <a:latin typeface="Raleway Light" panose="020B0403030101060003" pitchFamily="34" charset="-52"/>
              </a:rPr>
              <a:t> В соответствии со статьей 6 Бюджетного Кодекса РФ «Местный бюджет (</a:t>
            </a:r>
            <a:r>
              <a:rPr lang="ru-RU" sz="1400" dirty="0" err="1">
                <a:solidFill>
                  <a:srgbClr val="00B0F0"/>
                </a:solidFill>
                <a:latin typeface="Raleway Light" panose="020B0403030101060003" pitchFamily="34" charset="-52"/>
              </a:rPr>
              <a:t>бюджет</a:t>
            </a:r>
            <a:r>
              <a:rPr lang="ru-RU" sz="1400" dirty="0">
                <a:solidFill>
                  <a:srgbClr val="00B0F0"/>
                </a:solidFill>
                <a:latin typeface="Raleway Light" panose="020B0403030101060003" pitchFamily="34" charset="-52"/>
              </a:rPr>
              <a:t> муниципального образования) – это форма образования и расходования денежных средств, предназначенных для обеспечения задач и функций, отнесенных к  предметам ведения местного самоуправления».</a:t>
            </a:r>
          </a:p>
          <a:p>
            <a:pPr algn="just">
              <a:lnSpc>
                <a:spcPct val="150000"/>
              </a:lnSpc>
              <a:buFont typeface="Wingdings" pitchFamily="2" charset="2"/>
              <a:buChar char="q"/>
            </a:pPr>
            <a:r>
              <a:rPr lang="ru-RU" sz="1400" dirty="0">
                <a:solidFill>
                  <a:srgbClr val="00B0F0"/>
                </a:solidFill>
                <a:latin typeface="Raleway Light" panose="020B0403030101060003" pitchFamily="34" charset="-52"/>
              </a:rPr>
              <a:t> Другими словами, </a:t>
            </a:r>
            <a:r>
              <a:rPr lang="ru-RU" sz="1400" b="1" dirty="0">
                <a:solidFill>
                  <a:srgbClr val="00B0F0"/>
                </a:solidFill>
                <a:latin typeface="Raleway Light" panose="020B0403030101060003" pitchFamily="34" charset="-52"/>
              </a:rPr>
              <a:t>бюджет</a:t>
            </a:r>
            <a:r>
              <a:rPr lang="ru-RU" sz="1400" dirty="0">
                <a:solidFill>
                  <a:srgbClr val="00B0F0"/>
                </a:solidFill>
                <a:latin typeface="Raleway Light" panose="020B0403030101060003" pitchFamily="34" charset="-52"/>
              </a:rPr>
              <a:t> - это план доходов и расходов на определенный период.</a:t>
            </a:r>
          </a:p>
          <a:p>
            <a:pPr algn="just">
              <a:lnSpc>
                <a:spcPct val="150000"/>
              </a:lnSpc>
              <a:buFont typeface="Wingdings" pitchFamily="2" charset="2"/>
              <a:buChar char="q"/>
            </a:pPr>
            <a:r>
              <a:rPr lang="ru-RU" sz="1400" dirty="0">
                <a:solidFill>
                  <a:srgbClr val="00B0F0"/>
                </a:solidFill>
                <a:latin typeface="Raleway Light" panose="020B0403030101060003" pitchFamily="34" charset="-52"/>
              </a:rPr>
              <a:t> </a:t>
            </a:r>
            <a:r>
              <a:rPr lang="ru-RU" sz="1400" b="1" dirty="0">
                <a:solidFill>
                  <a:srgbClr val="00B0F0"/>
                </a:solidFill>
                <a:latin typeface="Raleway Light" panose="020B0403030101060003" pitchFamily="34" charset="-52"/>
              </a:rPr>
              <a:t>Доходы бюджета </a:t>
            </a:r>
            <a:r>
              <a:rPr lang="ru-RU" sz="1400" dirty="0">
                <a:solidFill>
                  <a:srgbClr val="00B0F0"/>
                </a:solidFill>
                <a:latin typeface="Raleway Light" panose="020B0403030101060003" pitchFamily="34" charset="-52"/>
              </a:rPr>
              <a:t>– поступающие в бюджет денежные средства, за исключением средств, являющихся источниками финансирования дефицита бюджета.</a:t>
            </a:r>
          </a:p>
          <a:p>
            <a:pPr algn="just"/>
            <a:endParaRPr lang="ru-RU" dirty="0">
              <a:solidFill>
                <a:srgbClr val="1D528D"/>
              </a:solidFill>
            </a:endParaRPr>
          </a:p>
          <a:p>
            <a:pPr algn="l"/>
            <a:endParaRPr lang="ru-RU" sz="1200" dirty="0"/>
          </a:p>
          <a:p>
            <a:pPr algn="l"/>
            <a:endParaRPr lang="ru-RU" sz="1200" dirty="0">
              <a:solidFill>
                <a:srgbClr val="1D528D"/>
              </a:solidFill>
            </a:endParaRPr>
          </a:p>
        </p:txBody>
      </p:sp>
      <p:pic>
        <p:nvPicPr>
          <p:cNvPr id="33" name="Рисунок 32" descr="Лупа">
            <a:extLst>
              <a:ext uri="{FF2B5EF4-FFF2-40B4-BE49-F238E27FC236}">
                <a16:creationId xmlns:a16="http://schemas.microsoft.com/office/drawing/2014/main" xmlns="" id="{FE2D47A8-7A8F-4D52-9960-AF5C3E64A77F}"/>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467544" y="868786"/>
            <a:ext cx="732471" cy="732471"/>
          </a:xfrm>
          <a:prstGeom prst="rect">
            <a:avLst/>
          </a:prstGeom>
        </p:spPr>
      </p:pic>
    </p:spTree>
    <p:extLst>
      <p:ext uri="{BB962C8B-B14F-4D97-AF65-F5344CB8AC3E}">
        <p14:creationId xmlns:p14="http://schemas.microsoft.com/office/powerpoint/2010/main" xmlns="" val="44062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xmlns="" id="{6ABC8130-3E62-4A1C-AF14-12586985308E}"/>
              </a:ext>
            </a:extLst>
          </p:cNvPr>
          <p:cNvSpPr txBox="1">
            <a:spLocks noChangeArrowheads="1"/>
          </p:cNvSpPr>
          <p:nvPr/>
        </p:nvSpPr>
        <p:spPr>
          <a:xfrm>
            <a:off x="467544" y="188640"/>
            <a:ext cx="8676456" cy="563563"/>
          </a:xfrm>
          <a:prstGeom prst="rect">
            <a:avLst/>
          </a:prstGeom>
        </p:spPr>
        <p:txBody>
          <a:bodyPr/>
          <a:lstStyle/>
          <a:p>
            <a:pPr algn="r">
              <a:spcBef>
                <a:spcPct val="0"/>
              </a:spcBef>
              <a:defRPr/>
            </a:pPr>
            <a:r>
              <a:rPr lang="ru-RU" sz="2000" dirty="0">
                <a:solidFill>
                  <a:schemeClr val="accent1"/>
                </a:solidFill>
                <a:latin typeface="Raleway Light" panose="020B0403030101060003" pitchFamily="34" charset="-52"/>
              </a:rPr>
              <a:t>Что такое бюджет</a:t>
            </a:r>
            <a:endParaRPr lang="en-US" sz="2000" dirty="0">
              <a:solidFill>
                <a:schemeClr val="accent1"/>
              </a:solidFill>
              <a:latin typeface="Raleway Light" panose="020B0403030101060003" pitchFamily="34" charset="-52"/>
            </a:endParaRPr>
          </a:p>
        </p:txBody>
      </p:sp>
      <p:sp>
        <p:nvSpPr>
          <p:cNvPr id="10" name="Прямоугольник 9">
            <a:extLst>
              <a:ext uri="{FF2B5EF4-FFF2-40B4-BE49-F238E27FC236}">
                <a16:creationId xmlns:a16="http://schemas.microsoft.com/office/drawing/2014/main" xmlns="" id="{4A7D6BFC-8B0C-49D4-AB03-6CC56E346794}"/>
              </a:ext>
            </a:extLst>
          </p:cNvPr>
          <p:cNvSpPr/>
          <p:nvPr/>
        </p:nvSpPr>
        <p:spPr>
          <a:xfrm>
            <a:off x="395536" y="980728"/>
            <a:ext cx="8424936" cy="5724644"/>
          </a:xfrm>
          <a:prstGeom prst="rect">
            <a:avLst/>
          </a:prstGeom>
        </p:spPr>
        <p:txBody>
          <a:bodyPr wrap="square">
            <a:spAutoFit/>
          </a:bodyPr>
          <a:lstStyle/>
          <a:p>
            <a:pPr algn="just">
              <a:lnSpc>
                <a:spcPct val="150000"/>
              </a:lnSpc>
              <a:buFont typeface="Wingdings" pitchFamily="2" charset="2"/>
              <a:buChar char="q"/>
            </a:pPr>
            <a:r>
              <a:rPr lang="ru-RU" sz="1400" b="1" dirty="0">
                <a:solidFill>
                  <a:srgbClr val="00B0F0"/>
                </a:solidFill>
                <a:latin typeface="Raleway Light" panose="020B0403030101060003" pitchFamily="34" charset="-52"/>
              </a:rPr>
              <a:t> Расходы бюджета </a:t>
            </a:r>
            <a:r>
              <a:rPr lang="ru-RU" sz="1400" dirty="0">
                <a:solidFill>
                  <a:srgbClr val="00B0F0"/>
                </a:solidFill>
                <a:latin typeface="Raleway Light" panose="020B0403030101060003" pitchFamily="34" charset="-52"/>
              </a:rPr>
              <a:t>– выплачиваемые из бюджета денежные средства за исключением средств, являющихся источниками финансирования дефицита бюджета.</a:t>
            </a:r>
          </a:p>
          <a:p>
            <a:pPr algn="just">
              <a:lnSpc>
                <a:spcPct val="150000"/>
              </a:lnSpc>
              <a:buFont typeface="Wingdings" pitchFamily="2" charset="2"/>
              <a:buChar char="q"/>
            </a:pPr>
            <a:r>
              <a:rPr lang="ru-RU" sz="1400" dirty="0">
                <a:solidFill>
                  <a:srgbClr val="00B0F0"/>
                </a:solidFill>
                <a:latin typeface="Raleway Light" panose="020B0403030101060003" pitchFamily="34" charset="-52"/>
              </a:rPr>
              <a:t>  </a:t>
            </a:r>
            <a:r>
              <a:rPr lang="ru-RU" sz="1400" b="1" dirty="0">
                <a:solidFill>
                  <a:srgbClr val="00B0F0"/>
                </a:solidFill>
                <a:latin typeface="Raleway Light" panose="020B0403030101060003" pitchFamily="34" charset="-52"/>
              </a:rPr>
              <a:t>Источники внутреннего финансирования дефицита бюджета:</a:t>
            </a:r>
            <a:r>
              <a:rPr lang="ru-RU" b="1" dirty="0">
                <a:solidFill>
                  <a:srgbClr val="00B0F0"/>
                </a:solidFill>
                <a:latin typeface="Raleway Light" panose="020B0403030101060003" pitchFamily="34" charset="-52"/>
              </a:rPr>
              <a:t> </a:t>
            </a:r>
            <a:r>
              <a:rPr lang="ru-RU" sz="1400" dirty="0">
                <a:solidFill>
                  <a:srgbClr val="00B0F0"/>
                </a:solidFill>
                <a:latin typeface="Raleway Light" panose="020B0403030101060003" pitchFamily="34" charset="-52"/>
              </a:rPr>
              <a:t>кредиты кредитных организаций, бюджетные кредиты от других бюджетов бюджетной системы Российской Федерации, изменение остатков средств на счетах по учету средств бюджета.</a:t>
            </a:r>
          </a:p>
          <a:p>
            <a:pPr algn="just">
              <a:lnSpc>
                <a:spcPct val="150000"/>
              </a:lnSpc>
              <a:buFont typeface="Wingdings" pitchFamily="2" charset="2"/>
              <a:buChar char="q"/>
            </a:pPr>
            <a:r>
              <a:rPr lang="ru-RU" sz="1400" dirty="0">
                <a:solidFill>
                  <a:srgbClr val="00B0F0"/>
                </a:solidFill>
                <a:latin typeface="Raleway Light" panose="020B0403030101060003" pitchFamily="34" charset="-52"/>
              </a:rPr>
              <a:t> </a:t>
            </a:r>
            <a:r>
              <a:rPr lang="ru-RU" sz="1400" b="1" dirty="0">
                <a:solidFill>
                  <a:srgbClr val="00B0F0"/>
                </a:solidFill>
                <a:latin typeface="Raleway Light" panose="020B0403030101060003" pitchFamily="34" charset="-52"/>
              </a:rPr>
              <a:t>Условно-утверждаемые расходы </a:t>
            </a:r>
            <a:r>
              <a:rPr lang="ru-RU" sz="1400" dirty="0">
                <a:solidFill>
                  <a:srgbClr val="00B0F0"/>
                </a:solidFill>
                <a:latin typeface="Raleway Light" panose="020B0403030101060003" pitchFamily="34" charset="-52"/>
              </a:rPr>
              <a:t>– не распределенные в плановом периоде в соответствии с классификацией расходов бюджета бюджетные ассигнования.</a:t>
            </a:r>
          </a:p>
          <a:p>
            <a:pPr algn="just">
              <a:lnSpc>
                <a:spcPct val="150000"/>
              </a:lnSpc>
              <a:buFont typeface="Wingdings" pitchFamily="2" charset="2"/>
              <a:buChar char="q"/>
            </a:pPr>
            <a:r>
              <a:rPr lang="ru-RU" sz="1400" dirty="0">
                <a:solidFill>
                  <a:srgbClr val="00B0F0"/>
                </a:solidFill>
                <a:latin typeface="Raleway Light" panose="020B0403030101060003" pitchFamily="34" charset="-52"/>
              </a:rPr>
              <a:t> </a:t>
            </a:r>
            <a:r>
              <a:rPr lang="ru-RU" sz="1400" b="1" dirty="0">
                <a:solidFill>
                  <a:srgbClr val="00B0F0"/>
                </a:solidFill>
                <a:latin typeface="Raleway Light" panose="020B0403030101060003" pitchFamily="34" charset="-52"/>
              </a:rPr>
              <a:t>Бюджетные ассигнования </a:t>
            </a:r>
            <a:r>
              <a:rPr lang="ru-RU" sz="1400" dirty="0">
                <a:solidFill>
                  <a:srgbClr val="00B0F0"/>
                </a:solidFill>
                <a:latin typeface="Raleway Light" panose="020B0403030101060003" pitchFamily="34" charset="-52"/>
              </a:rPr>
              <a:t>– предельные объемы денежных средств, предусмотренных в соответствующем финансовом году для исполнения бюджетных обязательств.</a:t>
            </a:r>
          </a:p>
          <a:p>
            <a:pPr algn="just">
              <a:lnSpc>
                <a:spcPct val="150000"/>
              </a:lnSpc>
              <a:buFont typeface="Wingdings" pitchFamily="2" charset="2"/>
              <a:buChar char="q"/>
            </a:pPr>
            <a:r>
              <a:rPr lang="ru-RU" sz="1400" dirty="0">
                <a:solidFill>
                  <a:srgbClr val="00B0F0"/>
                </a:solidFill>
                <a:latin typeface="Raleway Light" panose="020B0403030101060003" pitchFamily="34" charset="-52"/>
              </a:rPr>
              <a:t> </a:t>
            </a:r>
            <a:r>
              <a:rPr lang="ru-RU" sz="1400" b="1" dirty="0">
                <a:solidFill>
                  <a:srgbClr val="00B0F0"/>
                </a:solidFill>
                <a:latin typeface="Raleway Light" panose="020B0403030101060003" pitchFamily="34" charset="-52"/>
              </a:rPr>
              <a:t>Доходы – Расходы = Дефицит (Профицит).</a:t>
            </a:r>
          </a:p>
          <a:p>
            <a:pPr algn="just">
              <a:lnSpc>
                <a:spcPct val="150000"/>
              </a:lnSpc>
              <a:buFont typeface="Wingdings" pitchFamily="2" charset="2"/>
              <a:buChar char="q"/>
            </a:pPr>
            <a:r>
              <a:rPr lang="ru-RU" sz="1400" b="1" dirty="0">
                <a:solidFill>
                  <a:srgbClr val="00B0F0"/>
                </a:solidFill>
                <a:latin typeface="Raleway Light" panose="020B0403030101060003" pitchFamily="34" charset="-52"/>
              </a:rPr>
              <a:t>  Дефицит –</a:t>
            </a:r>
            <a:r>
              <a:rPr lang="ru-RU" sz="1400" dirty="0">
                <a:solidFill>
                  <a:srgbClr val="00B0F0"/>
                </a:solidFill>
                <a:latin typeface="Raleway Light" panose="020B0403030101060003" pitchFamily="34" charset="-52"/>
              </a:rPr>
              <a:t> Превышение расходов над доходами. В этом случае принимается решение об источниках покрытия дефицита (например, использовать имеющиеся накопления, остатки, взять в долг).</a:t>
            </a:r>
          </a:p>
          <a:p>
            <a:pPr algn="just">
              <a:lnSpc>
                <a:spcPct val="150000"/>
              </a:lnSpc>
              <a:buFont typeface="Wingdings" pitchFamily="2" charset="2"/>
              <a:buChar char="q"/>
            </a:pPr>
            <a:r>
              <a:rPr lang="ru-RU" sz="1400" b="1" dirty="0">
                <a:solidFill>
                  <a:srgbClr val="00B0F0"/>
                </a:solidFill>
                <a:latin typeface="Raleway Light" panose="020B0403030101060003" pitchFamily="34" charset="-52"/>
              </a:rPr>
              <a:t> Профицит </a:t>
            </a:r>
            <a:r>
              <a:rPr lang="ru-RU" sz="1400" dirty="0">
                <a:solidFill>
                  <a:srgbClr val="00B0F0"/>
                </a:solidFill>
                <a:latin typeface="Raleway Light" panose="020B0403030101060003" pitchFamily="34" charset="-52"/>
              </a:rPr>
              <a:t>– Превышение доходов над расходами. Принимается решение, как их использовать (например, погашать долг, накапливать резервы).</a:t>
            </a:r>
            <a:endParaRPr lang="ru-RU" sz="1400" b="1" dirty="0">
              <a:solidFill>
                <a:srgbClr val="00B0F0"/>
              </a:solidFill>
              <a:latin typeface="Raleway Light" panose="020B0403030101060003" pitchFamily="34" charset="-52"/>
            </a:endParaRPr>
          </a:p>
          <a:p>
            <a:pPr algn="just">
              <a:lnSpc>
                <a:spcPct val="150000"/>
              </a:lnSpc>
            </a:pPr>
            <a:endParaRPr lang="ru-RU" sz="1400" dirty="0"/>
          </a:p>
          <a:p>
            <a:pPr algn="just"/>
            <a:endParaRPr lang="ru-RU" sz="1200" dirty="0"/>
          </a:p>
          <a:p>
            <a:pPr algn="just"/>
            <a:endParaRPr lang="ru-RU" sz="1200" dirty="0">
              <a:solidFill>
                <a:srgbClr val="1D528D"/>
              </a:solidFill>
            </a:endParaRPr>
          </a:p>
        </p:txBody>
      </p:sp>
    </p:spTree>
    <p:extLst>
      <p:ext uri="{BB962C8B-B14F-4D97-AF65-F5344CB8AC3E}">
        <p14:creationId xmlns:p14="http://schemas.microsoft.com/office/powerpoint/2010/main" xmlns="" val="136807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xmlns="" id="{6ABC8130-3E62-4A1C-AF14-12586985308E}"/>
              </a:ext>
            </a:extLst>
          </p:cNvPr>
          <p:cNvSpPr txBox="1">
            <a:spLocks noChangeArrowheads="1"/>
          </p:cNvSpPr>
          <p:nvPr/>
        </p:nvSpPr>
        <p:spPr>
          <a:xfrm>
            <a:off x="467544" y="188640"/>
            <a:ext cx="8676456" cy="563563"/>
          </a:xfrm>
          <a:prstGeom prst="rect">
            <a:avLst/>
          </a:prstGeom>
        </p:spPr>
        <p:txBody>
          <a:bodyPr/>
          <a:lstStyle/>
          <a:p>
            <a:pPr algn="r">
              <a:spcBef>
                <a:spcPct val="0"/>
              </a:spcBef>
              <a:defRPr/>
            </a:pPr>
            <a:r>
              <a:rPr lang="ru-RU" sz="2000" dirty="0">
                <a:solidFill>
                  <a:schemeClr val="accent1"/>
                </a:solidFill>
                <a:latin typeface="Raleway Light" panose="020B0403030101060003" pitchFamily="34" charset="-52"/>
              </a:rPr>
              <a:t>Что такое бюджет</a:t>
            </a:r>
            <a:endParaRPr lang="en-US" sz="2000" dirty="0">
              <a:solidFill>
                <a:schemeClr val="accent1"/>
              </a:solidFill>
              <a:latin typeface="Raleway Light" panose="020B0403030101060003" pitchFamily="34" charset="-52"/>
            </a:endParaRPr>
          </a:p>
        </p:txBody>
      </p:sp>
      <p:sp>
        <p:nvSpPr>
          <p:cNvPr id="9" name="Прямоугольник 8">
            <a:extLst>
              <a:ext uri="{FF2B5EF4-FFF2-40B4-BE49-F238E27FC236}">
                <a16:creationId xmlns:a16="http://schemas.microsoft.com/office/drawing/2014/main" xmlns="" id="{DB821C87-FF2C-46E8-8DF3-73D241747B99}"/>
              </a:ext>
            </a:extLst>
          </p:cNvPr>
          <p:cNvSpPr/>
          <p:nvPr/>
        </p:nvSpPr>
        <p:spPr>
          <a:xfrm>
            <a:off x="395536" y="980728"/>
            <a:ext cx="8424936" cy="6001643"/>
          </a:xfrm>
          <a:prstGeom prst="rect">
            <a:avLst/>
          </a:prstGeom>
        </p:spPr>
        <p:txBody>
          <a:bodyPr wrap="square">
            <a:spAutoFit/>
          </a:bodyPr>
          <a:lstStyle/>
          <a:p>
            <a:pPr algn="just">
              <a:lnSpc>
                <a:spcPct val="150000"/>
              </a:lnSpc>
            </a:pPr>
            <a:r>
              <a:rPr lang="ru-RU" sz="1600" dirty="0">
                <a:solidFill>
                  <a:srgbClr val="00B0F0"/>
                </a:solidFill>
                <a:latin typeface="Raleway Light" panose="020B0403030101060003" pitchFamily="34" charset="-52"/>
              </a:rPr>
              <a:t>Граждане — и как налогоплательщики, и как потребители общественных благ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a:t>
            </a:r>
            <a:r>
              <a:rPr lang="ru-RU" sz="1600" dirty="0" smtClean="0">
                <a:solidFill>
                  <a:srgbClr val="00B0F0"/>
                </a:solidFill>
                <a:latin typeface="Raleway Light" panose="020B0403030101060003" pitchFamily="34" charset="-52"/>
              </a:rPr>
              <a:t>человека. </a:t>
            </a:r>
            <a:r>
              <a:rPr lang="ru-RU" sz="1600" b="1" dirty="0">
                <a:solidFill>
                  <a:srgbClr val="00B0F0"/>
                </a:solidFill>
                <a:latin typeface="Raleway Light" panose="020B0403030101060003" pitchFamily="34" charset="-52"/>
              </a:rPr>
              <a:t>Бюджет </a:t>
            </a:r>
            <a:r>
              <a:rPr lang="ru-RU" sz="1600" dirty="0">
                <a:solidFill>
                  <a:srgbClr val="00B0F0"/>
                </a:solidFill>
                <a:latin typeface="Raleway Light" panose="020B0403030101060003" pitchFamily="34" charset="-52"/>
              </a:rPr>
              <a:t>играет центральную роль в экономике района и решении различных проблем в его развитии. Внимательное изучение бюджета дает представление о намерениях власти, ее политике, распределении финансовых ресурсов. Благодаря анализу бюджета можно установить, как распределяются денежные средства, расходуются ли они по назначению. Контроль за местным бюджетом особенно уместен, если иметь в виду, что он формируется за счет граждан и организаций. Эти средства изымаются в виде налогов, различных сборов и пошлин у физических и юридических лиц для проведения значимой для общества деятельности. Проверка фактического использования бюджетных средств - закономерный и обязательный процесс, особенно в условиях недостатка имеющихся резервов. Именно поэтому пришло время для опубликования простого и доступного для каждого гражданина анализа </a:t>
            </a:r>
          </a:p>
          <a:p>
            <a:pPr algn="just"/>
            <a:endParaRPr lang="ru-RU" sz="1200" dirty="0"/>
          </a:p>
          <a:p>
            <a:pPr algn="just"/>
            <a:endParaRPr lang="ru-RU" sz="1200" dirty="0">
              <a:solidFill>
                <a:srgbClr val="1D528D"/>
              </a:solidFill>
            </a:endParaRPr>
          </a:p>
        </p:txBody>
      </p:sp>
    </p:spTree>
    <p:extLst>
      <p:ext uri="{BB962C8B-B14F-4D97-AF65-F5344CB8AC3E}">
        <p14:creationId xmlns:p14="http://schemas.microsoft.com/office/powerpoint/2010/main" xmlns="" val="3148867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xmlns="" id="{6ABC8130-3E62-4A1C-AF14-12586985308E}"/>
              </a:ext>
            </a:extLst>
          </p:cNvPr>
          <p:cNvSpPr txBox="1">
            <a:spLocks noChangeArrowheads="1"/>
          </p:cNvSpPr>
          <p:nvPr/>
        </p:nvSpPr>
        <p:spPr>
          <a:xfrm>
            <a:off x="467544" y="188640"/>
            <a:ext cx="8676456" cy="563563"/>
          </a:xfrm>
          <a:prstGeom prst="rect">
            <a:avLst/>
          </a:prstGeom>
        </p:spPr>
        <p:txBody>
          <a:bodyPr/>
          <a:lstStyle/>
          <a:p>
            <a:pPr algn="r">
              <a:spcBef>
                <a:spcPct val="0"/>
              </a:spcBef>
              <a:defRPr/>
            </a:pPr>
            <a:r>
              <a:rPr lang="ru-RU" sz="2000" dirty="0">
                <a:solidFill>
                  <a:schemeClr val="accent1"/>
                </a:solidFill>
                <a:latin typeface="Raleway Light" panose="020B0403030101060003" pitchFamily="34" charset="-52"/>
              </a:rPr>
              <a:t>Что такое бюджет</a:t>
            </a:r>
            <a:endParaRPr lang="en-US" sz="2000" dirty="0">
              <a:solidFill>
                <a:schemeClr val="accent1"/>
              </a:solidFill>
              <a:latin typeface="Raleway Light" panose="020B0403030101060003" pitchFamily="34" charset="-52"/>
            </a:endParaRPr>
          </a:p>
        </p:txBody>
      </p:sp>
      <p:sp>
        <p:nvSpPr>
          <p:cNvPr id="10" name="Прямоугольник 9">
            <a:extLst>
              <a:ext uri="{FF2B5EF4-FFF2-40B4-BE49-F238E27FC236}">
                <a16:creationId xmlns:a16="http://schemas.microsoft.com/office/drawing/2014/main" xmlns="" id="{02C0BE73-FC93-4BCD-98F3-9600D3D068F0}"/>
              </a:ext>
            </a:extLst>
          </p:cNvPr>
          <p:cNvSpPr/>
          <p:nvPr/>
        </p:nvSpPr>
        <p:spPr>
          <a:xfrm>
            <a:off x="395536" y="980728"/>
            <a:ext cx="8424936" cy="5386090"/>
          </a:xfrm>
          <a:prstGeom prst="rect">
            <a:avLst/>
          </a:prstGeom>
        </p:spPr>
        <p:txBody>
          <a:bodyPr wrap="square">
            <a:spAutoFit/>
          </a:bodyPr>
          <a:lstStyle/>
          <a:p>
            <a:pPr algn="just">
              <a:lnSpc>
                <a:spcPct val="150000"/>
              </a:lnSpc>
            </a:pPr>
            <a:endParaRPr lang="ru-RU" sz="1600" dirty="0"/>
          </a:p>
          <a:p>
            <a:pPr algn="just">
              <a:lnSpc>
                <a:spcPct val="150000"/>
              </a:lnSpc>
            </a:pPr>
            <a:r>
              <a:rPr lang="ru-RU" sz="1600" dirty="0">
                <a:solidFill>
                  <a:srgbClr val="00B0F0"/>
                </a:solidFill>
                <a:latin typeface="Raleway Light" panose="020B0403030101060003" pitchFamily="34" charset="-52"/>
              </a:rPr>
              <a:t>бюджета и бюджетных процессов.</a:t>
            </a:r>
          </a:p>
          <a:p>
            <a:pPr algn="just">
              <a:lnSpc>
                <a:spcPct val="150000"/>
              </a:lnSpc>
            </a:pPr>
            <a:r>
              <a:rPr lang="ru-RU" sz="1600" b="1" dirty="0">
                <a:solidFill>
                  <a:srgbClr val="00B0F0"/>
                </a:solidFill>
                <a:latin typeface="Raleway Light" panose="020B0403030101060003" pitchFamily="34" charset="-52"/>
              </a:rPr>
              <a:t>«Бюджет для граждан» </a:t>
            </a:r>
            <a:r>
              <a:rPr lang="ru-RU" sz="1600" dirty="0">
                <a:solidFill>
                  <a:srgbClr val="00B0F0"/>
                </a:solidFill>
                <a:latin typeface="Raleway Light" panose="020B0403030101060003" pitchFamily="34" charset="-52"/>
              </a:rPr>
              <a:t>нацелен на получение обратной связи от граждан, которым интересны современные проблемы государственных финансов Российской Федерации, а так же муниципальных финансов Тоцкого района.</a:t>
            </a:r>
          </a:p>
          <a:p>
            <a:pPr algn="just">
              <a:lnSpc>
                <a:spcPct val="150000"/>
              </a:lnSpc>
            </a:pPr>
            <a:r>
              <a:rPr lang="ru-RU" sz="1600" dirty="0">
                <a:solidFill>
                  <a:srgbClr val="00B0F0"/>
                </a:solidFill>
                <a:latin typeface="Raleway Light" panose="020B0403030101060003" pitchFamily="34" charset="-52"/>
              </a:rPr>
              <a:t>Каждый житель Тоцкого района является 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Государство расходует поступившие доходы для выполнения своих функций и предоставлений общественных (государственных, муниципальных) услуг: образование, здравоохранение, культура, спорт, социальное обеспечение, поддержка экономики, гарантии безопасности и правопорядка, защита общественных интересов, гражданских прав и свобод.</a:t>
            </a:r>
          </a:p>
          <a:p>
            <a:pPr algn="just"/>
            <a:endParaRPr lang="ru-RU" sz="1600" dirty="0"/>
          </a:p>
          <a:p>
            <a:pPr algn="just"/>
            <a:endParaRPr lang="ru-RU" sz="1600" dirty="0"/>
          </a:p>
        </p:txBody>
      </p:sp>
    </p:spTree>
    <p:extLst>
      <p:ext uri="{BB962C8B-B14F-4D97-AF65-F5344CB8AC3E}">
        <p14:creationId xmlns:p14="http://schemas.microsoft.com/office/powerpoint/2010/main" xmlns="" val="201184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xmlns="" id="{6ABC8130-3E62-4A1C-AF14-12586985308E}"/>
              </a:ext>
            </a:extLst>
          </p:cNvPr>
          <p:cNvSpPr txBox="1">
            <a:spLocks noChangeArrowheads="1"/>
          </p:cNvSpPr>
          <p:nvPr/>
        </p:nvSpPr>
        <p:spPr>
          <a:xfrm>
            <a:off x="467544" y="188640"/>
            <a:ext cx="8676456" cy="563563"/>
          </a:xfrm>
          <a:prstGeom prst="rect">
            <a:avLst/>
          </a:prstGeom>
        </p:spPr>
        <p:txBody>
          <a:bodyPr/>
          <a:lstStyle/>
          <a:p>
            <a:pPr algn="r">
              <a:spcBef>
                <a:spcPct val="0"/>
              </a:spcBef>
              <a:defRPr/>
            </a:pPr>
            <a:r>
              <a:rPr lang="ru-RU" altLang="ru-RU" sz="2000" dirty="0">
                <a:solidFill>
                  <a:schemeClr val="accent1"/>
                </a:solidFill>
                <a:latin typeface="Raleway Light" panose="020B0403030101060003" pitchFamily="34" charset="-52"/>
              </a:rPr>
              <a:t>Консолидированный бюджет</a:t>
            </a:r>
            <a:endParaRPr lang="en-US" sz="2000" dirty="0">
              <a:solidFill>
                <a:schemeClr val="accent1"/>
              </a:solidFill>
              <a:latin typeface="Raleway Light" panose="020B0403030101060003" pitchFamily="34" charset="-52"/>
            </a:endParaRPr>
          </a:p>
        </p:txBody>
      </p:sp>
      <p:graphicFrame>
        <p:nvGraphicFramePr>
          <p:cNvPr id="27" name="Схема 26">
            <a:extLst>
              <a:ext uri="{FF2B5EF4-FFF2-40B4-BE49-F238E27FC236}">
                <a16:creationId xmlns:a16="http://schemas.microsoft.com/office/drawing/2014/main" xmlns="" id="{84DFC54A-632C-4142-A3A0-BB0BD4289B0B}"/>
              </a:ext>
            </a:extLst>
          </p:cNvPr>
          <p:cNvGraphicFramePr/>
          <p:nvPr>
            <p:extLst>
              <p:ext uri="{D42A27DB-BD31-4B8C-83A1-F6EECF244321}">
                <p14:modId xmlns:p14="http://schemas.microsoft.com/office/powerpoint/2010/main" xmlns="" val="1927403272"/>
              </p:ext>
            </p:extLst>
          </p:nvPr>
        </p:nvGraphicFramePr>
        <p:xfrm>
          <a:off x="467544" y="1124813"/>
          <a:ext cx="8208912" cy="547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6866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На чем основывается районный бюджет Тоцкого района?</a:t>
            </a:r>
          </a:p>
        </p:txBody>
      </p:sp>
      <p:sp>
        <p:nvSpPr>
          <p:cNvPr id="3" name="Прямоугольник 2">
            <a:extLst>
              <a:ext uri="{FF2B5EF4-FFF2-40B4-BE49-F238E27FC236}">
                <a16:creationId xmlns:a16="http://schemas.microsoft.com/office/drawing/2014/main" xmlns="" id="{0006A810-F1D9-4B83-9604-50E6D8AC9A54}"/>
              </a:ext>
            </a:extLst>
          </p:cNvPr>
          <p:cNvSpPr/>
          <p:nvPr/>
        </p:nvSpPr>
        <p:spPr>
          <a:xfrm>
            <a:off x="507937" y="980728"/>
            <a:ext cx="8128126" cy="707886"/>
          </a:xfrm>
          <a:prstGeom prst="rect">
            <a:avLst/>
          </a:prstGeom>
        </p:spPr>
        <p:txBody>
          <a:bodyPr wrap="square">
            <a:spAutoFit/>
          </a:bodyPr>
          <a:lstStyle/>
          <a:p>
            <a:pPr algn="ctr"/>
            <a:r>
              <a:rPr lang="ru-RU" sz="2000" dirty="0">
                <a:solidFill>
                  <a:srgbClr val="00B0F0"/>
                </a:solidFill>
                <a:latin typeface="Raleway" panose="020B0503030101060003" pitchFamily="34" charset="-52"/>
              </a:rPr>
              <a:t>Районный бюджет составляется и утверждается сроком на </a:t>
            </a:r>
            <a:r>
              <a:rPr lang="ru-RU" sz="2000" dirty="0" smtClean="0">
                <a:solidFill>
                  <a:srgbClr val="00B0F0"/>
                </a:solidFill>
                <a:latin typeface="Raleway" panose="020B0503030101060003" pitchFamily="34" charset="-52"/>
              </a:rPr>
              <a:t>2021</a:t>
            </a:r>
            <a:endParaRPr lang="ru-RU" sz="2000" dirty="0">
              <a:solidFill>
                <a:srgbClr val="00B0F0"/>
              </a:solidFill>
              <a:latin typeface="Raleway" panose="020B0503030101060003" pitchFamily="34" charset="-52"/>
            </a:endParaRPr>
          </a:p>
          <a:p>
            <a:pPr algn="ctr"/>
            <a:r>
              <a:rPr lang="ru-RU" sz="2000" dirty="0">
                <a:solidFill>
                  <a:srgbClr val="00B0F0"/>
                </a:solidFill>
                <a:latin typeface="Raleway" panose="020B0503030101060003" pitchFamily="34" charset="-52"/>
              </a:rPr>
              <a:t>год и плановый период </a:t>
            </a:r>
            <a:r>
              <a:rPr lang="ru-RU" sz="2000" dirty="0" smtClean="0">
                <a:solidFill>
                  <a:srgbClr val="00B0F0"/>
                </a:solidFill>
                <a:latin typeface="Raleway" panose="020B0503030101060003" pitchFamily="34" charset="-52"/>
              </a:rPr>
              <a:t>2022 </a:t>
            </a:r>
            <a:r>
              <a:rPr lang="ru-RU" sz="2000" dirty="0">
                <a:solidFill>
                  <a:srgbClr val="00B0F0"/>
                </a:solidFill>
                <a:latin typeface="Raleway" panose="020B0503030101060003" pitchFamily="34" charset="-52"/>
              </a:rPr>
              <a:t>и </a:t>
            </a:r>
            <a:r>
              <a:rPr lang="ru-RU" sz="2000" dirty="0" smtClean="0">
                <a:solidFill>
                  <a:srgbClr val="00B0F0"/>
                </a:solidFill>
                <a:latin typeface="Raleway" panose="020B0503030101060003" pitchFamily="34" charset="-52"/>
              </a:rPr>
              <a:t>2023 </a:t>
            </a:r>
            <a:r>
              <a:rPr lang="ru-RU" sz="2000" dirty="0">
                <a:solidFill>
                  <a:srgbClr val="00B0F0"/>
                </a:solidFill>
                <a:latin typeface="Raleway" panose="020B0503030101060003" pitchFamily="34" charset="-52"/>
              </a:rPr>
              <a:t>годов.</a:t>
            </a:r>
          </a:p>
        </p:txBody>
      </p:sp>
      <p:sp>
        <p:nvSpPr>
          <p:cNvPr id="9" name="Прямоугольник 8">
            <a:extLst>
              <a:ext uri="{FF2B5EF4-FFF2-40B4-BE49-F238E27FC236}">
                <a16:creationId xmlns:a16="http://schemas.microsoft.com/office/drawing/2014/main" xmlns="" id="{D7A974FE-5FB7-4563-9DC7-F5ABD1D50F89}"/>
              </a:ext>
            </a:extLst>
          </p:cNvPr>
          <p:cNvSpPr/>
          <p:nvPr/>
        </p:nvSpPr>
        <p:spPr>
          <a:xfrm>
            <a:off x="240407" y="1778154"/>
            <a:ext cx="8892480" cy="400110"/>
          </a:xfrm>
          <a:prstGeom prst="rect">
            <a:avLst/>
          </a:prstGeom>
        </p:spPr>
        <p:txBody>
          <a:bodyPr wrap="square">
            <a:spAutoFit/>
          </a:bodyPr>
          <a:lstStyle/>
          <a:p>
            <a:pPr algn="ctr"/>
            <a:r>
              <a:rPr lang="ru-RU" sz="2000" dirty="0">
                <a:solidFill>
                  <a:srgbClr val="00B0F0"/>
                </a:solidFill>
                <a:latin typeface="Raleway" panose="020B0503030101060003" pitchFamily="34" charset="-52"/>
              </a:rPr>
              <a:t>Составление Решения о районном бюджете основывается на:</a:t>
            </a:r>
          </a:p>
        </p:txBody>
      </p:sp>
      <p:graphicFrame>
        <p:nvGraphicFramePr>
          <p:cNvPr id="4" name="Схема 3">
            <a:extLst>
              <a:ext uri="{FF2B5EF4-FFF2-40B4-BE49-F238E27FC236}">
                <a16:creationId xmlns:a16="http://schemas.microsoft.com/office/drawing/2014/main" xmlns="" id="{F1FC38C5-F950-4D05-A372-5874E92CBE9C}"/>
              </a:ext>
            </a:extLst>
          </p:cNvPr>
          <p:cNvGraphicFramePr/>
          <p:nvPr>
            <p:extLst>
              <p:ext uri="{D42A27DB-BD31-4B8C-83A1-F6EECF244321}">
                <p14:modId xmlns:p14="http://schemas.microsoft.com/office/powerpoint/2010/main" xmlns="" val="2366283262"/>
              </p:ext>
            </p:extLst>
          </p:nvPr>
        </p:nvGraphicFramePr>
        <p:xfrm>
          <a:off x="395536" y="2246101"/>
          <a:ext cx="8424936" cy="449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9245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Какие этапы проходит бюджет?</a:t>
            </a:r>
          </a:p>
        </p:txBody>
      </p:sp>
      <p:sp>
        <p:nvSpPr>
          <p:cNvPr id="5" name="Прямоугольник 4">
            <a:extLst>
              <a:ext uri="{FF2B5EF4-FFF2-40B4-BE49-F238E27FC236}">
                <a16:creationId xmlns:a16="http://schemas.microsoft.com/office/drawing/2014/main" xmlns="" id="{C8678072-24E2-4A53-B42A-E748B2266999}"/>
              </a:ext>
            </a:extLst>
          </p:cNvPr>
          <p:cNvSpPr/>
          <p:nvPr/>
        </p:nvSpPr>
        <p:spPr>
          <a:xfrm>
            <a:off x="1475656" y="1124744"/>
            <a:ext cx="7104206" cy="1323439"/>
          </a:xfrm>
          <a:prstGeom prst="rect">
            <a:avLst/>
          </a:prstGeom>
        </p:spPr>
        <p:txBody>
          <a:bodyPr wrap="square">
            <a:spAutoFit/>
          </a:bodyPr>
          <a:lstStyle/>
          <a:p>
            <a:pPr algn="just"/>
            <a:r>
              <a:rPr lang="ru-RU" sz="2000" dirty="0">
                <a:solidFill>
                  <a:srgbClr val="00B0F0"/>
                </a:solidFill>
                <a:latin typeface="Raleway" panose="020B0503030101060003" pitchFamily="34" charset="-52"/>
              </a:rPr>
              <a:t>Составление и утверждение районного бюджета – сложный и многоуровневый процесс, основанный на правовых нормах. Формирование, рассмотрение и утверждение районного бюджета происходят ежегодно.</a:t>
            </a:r>
          </a:p>
        </p:txBody>
      </p:sp>
      <p:sp>
        <p:nvSpPr>
          <p:cNvPr id="10" name="Прямоугольник 9">
            <a:extLst>
              <a:ext uri="{FF2B5EF4-FFF2-40B4-BE49-F238E27FC236}">
                <a16:creationId xmlns:a16="http://schemas.microsoft.com/office/drawing/2014/main" xmlns="" id="{4013965F-9F29-4233-94CC-FC82B4D774ED}"/>
              </a:ext>
            </a:extLst>
          </p:cNvPr>
          <p:cNvSpPr/>
          <p:nvPr/>
        </p:nvSpPr>
        <p:spPr>
          <a:xfrm>
            <a:off x="564138" y="2636912"/>
            <a:ext cx="8015724" cy="3785652"/>
          </a:xfrm>
          <a:prstGeom prst="rect">
            <a:avLst/>
          </a:prstGeom>
        </p:spPr>
        <p:txBody>
          <a:bodyPr wrap="square">
            <a:spAutoFit/>
          </a:bodyPr>
          <a:lstStyle/>
          <a:p>
            <a:pPr algn="just"/>
            <a:r>
              <a:rPr lang="ru-RU" sz="1600" b="1" dirty="0">
                <a:solidFill>
                  <a:srgbClr val="00B0F0"/>
                </a:solidFill>
                <a:latin typeface="Raleway Light" panose="020B0403030101060003" pitchFamily="34" charset="-52"/>
              </a:rPr>
              <a:t>Составление проекта бюджета: </a:t>
            </a:r>
            <a:r>
              <a:rPr lang="ru-RU" sz="1600" dirty="0">
                <a:solidFill>
                  <a:srgbClr val="00B0F0"/>
                </a:solidFill>
                <a:latin typeface="Raleway Light" panose="020B0403030101060003" pitchFamily="34" charset="-52"/>
              </a:rPr>
              <a:t>До начала составления проекта районного бюджета администрацией Тоцкого муниципального района принимается нормативно-правовой акт, в котором определяются ответственные исполнители, порядок и сроки работы над документами и материалами, необходимыми для составления проекта районного бюджета. Непосредственное составление районного бюджета осуществляется финансовым отделом администрации Тоцкого района. Составленный проект районного бюджета представляется в районный Совет Депутатов.</a:t>
            </a:r>
          </a:p>
          <a:p>
            <a:pPr algn="just"/>
            <a:r>
              <a:rPr lang="ru-RU" sz="1600" b="1" dirty="0">
                <a:solidFill>
                  <a:srgbClr val="00B0F0"/>
                </a:solidFill>
                <a:latin typeface="Raleway Light" panose="020B0403030101060003" pitchFamily="34" charset="-52"/>
              </a:rPr>
              <a:t>Рассмотрение проекта бюджета: </a:t>
            </a:r>
            <a:r>
              <a:rPr lang="ru-RU" sz="1600" dirty="0">
                <a:solidFill>
                  <a:srgbClr val="00B0F0"/>
                </a:solidFill>
                <a:latin typeface="Raleway Light" panose="020B0403030101060003" pitchFamily="34" charset="-52"/>
              </a:rPr>
              <a:t>Проект районного бюджета рассматривается на публичных слушаниях, депутатами на заседаниях комитетов и комиссий, общественным советом при финансовом отделе администрации Тоцкого района.</a:t>
            </a:r>
          </a:p>
          <a:p>
            <a:pPr algn="just"/>
            <a:r>
              <a:rPr lang="ru-RU" sz="1600" b="1" dirty="0">
                <a:solidFill>
                  <a:srgbClr val="00B0F0"/>
                </a:solidFill>
                <a:latin typeface="Raleway Light" panose="020B0403030101060003" pitchFamily="34" charset="-52"/>
              </a:rPr>
              <a:t>Утверждение бюджета: </a:t>
            </a:r>
            <a:r>
              <a:rPr lang="ru-RU" sz="1600" dirty="0">
                <a:solidFill>
                  <a:srgbClr val="00B0F0"/>
                </a:solidFill>
                <a:latin typeface="Raleway Light" panose="020B0403030101060003" pitchFamily="34" charset="-52"/>
              </a:rPr>
              <a:t>Решение о районном бюджете на очередной финансовый год утверждается Советом депутатов муниципального образования Тоцкий район.</a:t>
            </a:r>
          </a:p>
        </p:txBody>
      </p:sp>
      <p:pic>
        <p:nvPicPr>
          <p:cNvPr id="12" name="Рисунок 11" descr="Лупа">
            <a:extLst>
              <a:ext uri="{FF2B5EF4-FFF2-40B4-BE49-F238E27FC236}">
                <a16:creationId xmlns:a16="http://schemas.microsoft.com/office/drawing/2014/main" xmlns="" id="{AC926FF6-2F7C-4A63-99F0-AA7636B6DA0D}"/>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584520" y="1374863"/>
            <a:ext cx="914400" cy="914400"/>
          </a:xfrm>
          <a:prstGeom prst="rect">
            <a:avLst/>
          </a:prstGeom>
        </p:spPr>
      </p:pic>
    </p:spTree>
    <p:extLst>
      <p:ext uri="{BB962C8B-B14F-4D97-AF65-F5344CB8AC3E}">
        <p14:creationId xmlns:p14="http://schemas.microsoft.com/office/powerpoint/2010/main" xmlns="" val="134625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Дефицит/профицит бюджета</a:t>
            </a:r>
          </a:p>
        </p:txBody>
      </p:sp>
      <p:sp>
        <p:nvSpPr>
          <p:cNvPr id="11" name="Скругленный прямоугольник 12">
            <a:extLst>
              <a:ext uri="{FF2B5EF4-FFF2-40B4-BE49-F238E27FC236}">
                <a16:creationId xmlns:a16="http://schemas.microsoft.com/office/drawing/2014/main" xmlns="" id="{214C19CC-F3E5-462D-88B9-138969B535BB}"/>
              </a:ext>
            </a:extLst>
          </p:cNvPr>
          <p:cNvSpPr/>
          <p:nvPr/>
        </p:nvSpPr>
        <p:spPr bwMode="auto">
          <a:xfrm>
            <a:off x="179512" y="1340768"/>
            <a:ext cx="4248472" cy="3672408"/>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endParaRPr>
          </a:p>
        </p:txBody>
      </p:sp>
      <p:pic>
        <p:nvPicPr>
          <p:cNvPr id="13" name="Picture 3" descr="C:\Users\Сервер\Pictures\old-fashioned-scale-28207.png">
            <a:extLst>
              <a:ext uri="{FF2B5EF4-FFF2-40B4-BE49-F238E27FC236}">
                <a16:creationId xmlns:a16="http://schemas.microsoft.com/office/drawing/2014/main" xmlns="" id="{8750D99D-A4EE-4926-9B89-191F95505163}"/>
              </a:ext>
            </a:extLst>
          </p:cNvPr>
          <p:cNvPicPr>
            <a:picLocks noChangeAspect="1" noChangeArrowheads="1"/>
          </p:cNvPicPr>
          <p:nvPr/>
        </p:nvPicPr>
        <p:blipFill>
          <a:blip r:embed="rId3" cstate="print"/>
          <a:srcRect/>
          <a:stretch>
            <a:fillRect/>
          </a:stretch>
        </p:blipFill>
        <p:spPr bwMode="auto">
          <a:xfrm>
            <a:off x="887069" y="1340768"/>
            <a:ext cx="2736304" cy="2736304"/>
          </a:xfrm>
          <a:prstGeom prst="rect">
            <a:avLst/>
          </a:prstGeom>
          <a:noFill/>
        </p:spPr>
      </p:pic>
      <p:sp>
        <p:nvSpPr>
          <p:cNvPr id="14" name="TextBox 13">
            <a:extLst>
              <a:ext uri="{FF2B5EF4-FFF2-40B4-BE49-F238E27FC236}">
                <a16:creationId xmlns:a16="http://schemas.microsoft.com/office/drawing/2014/main" xmlns="" id="{3BB92F56-E280-40B5-8C06-A16D5C25B61A}"/>
              </a:ext>
            </a:extLst>
          </p:cNvPr>
          <p:cNvSpPr txBox="1"/>
          <p:nvPr/>
        </p:nvSpPr>
        <p:spPr>
          <a:xfrm>
            <a:off x="2471245" y="2627620"/>
            <a:ext cx="1236108" cy="369332"/>
          </a:xfrm>
          <a:prstGeom prst="rect">
            <a:avLst/>
          </a:prstGeom>
          <a:noFill/>
        </p:spPr>
        <p:txBody>
          <a:bodyPr wrap="none" rtlCol="0">
            <a:spAutoFit/>
          </a:bodyPr>
          <a:lstStyle/>
          <a:p>
            <a:r>
              <a:rPr lang="ru-RU" b="1" dirty="0"/>
              <a:t>ДОХОДЫ</a:t>
            </a:r>
          </a:p>
        </p:txBody>
      </p:sp>
      <p:sp>
        <p:nvSpPr>
          <p:cNvPr id="15" name="TextBox 14">
            <a:extLst>
              <a:ext uri="{FF2B5EF4-FFF2-40B4-BE49-F238E27FC236}">
                <a16:creationId xmlns:a16="http://schemas.microsoft.com/office/drawing/2014/main" xmlns="" id="{1801F056-1EF0-43E1-B2B6-5327080C94CA}"/>
              </a:ext>
            </a:extLst>
          </p:cNvPr>
          <p:cNvSpPr txBox="1"/>
          <p:nvPr/>
        </p:nvSpPr>
        <p:spPr>
          <a:xfrm>
            <a:off x="755576" y="2867794"/>
            <a:ext cx="1352743" cy="369332"/>
          </a:xfrm>
          <a:prstGeom prst="rect">
            <a:avLst/>
          </a:prstGeom>
          <a:noFill/>
        </p:spPr>
        <p:txBody>
          <a:bodyPr wrap="none" rtlCol="0">
            <a:spAutoFit/>
          </a:bodyPr>
          <a:lstStyle/>
          <a:p>
            <a:r>
              <a:rPr lang="ru-RU" b="1" dirty="0"/>
              <a:t>РАСХОДЫ</a:t>
            </a:r>
          </a:p>
        </p:txBody>
      </p:sp>
      <p:sp>
        <p:nvSpPr>
          <p:cNvPr id="16" name="TextBox 15">
            <a:extLst>
              <a:ext uri="{FF2B5EF4-FFF2-40B4-BE49-F238E27FC236}">
                <a16:creationId xmlns:a16="http://schemas.microsoft.com/office/drawing/2014/main" xmlns="" id="{05A241FE-E749-4D0F-96FF-48185C381F64}"/>
              </a:ext>
            </a:extLst>
          </p:cNvPr>
          <p:cNvSpPr txBox="1"/>
          <p:nvPr/>
        </p:nvSpPr>
        <p:spPr>
          <a:xfrm>
            <a:off x="251520" y="3933056"/>
            <a:ext cx="4176464" cy="1077218"/>
          </a:xfrm>
          <a:prstGeom prst="rect">
            <a:avLst/>
          </a:prstGeom>
          <a:noFill/>
        </p:spPr>
        <p:txBody>
          <a:bodyPr wrap="square" rtlCol="0">
            <a:spAutoFit/>
          </a:bodyPr>
          <a:lstStyle/>
          <a:p>
            <a:pPr algn="ctr"/>
            <a:r>
              <a:rPr lang="ru-RU" sz="1600" dirty="0">
                <a:solidFill>
                  <a:srgbClr val="00B0F0"/>
                </a:solidFill>
                <a:latin typeface="Raleway" panose="020B0503030101060003" pitchFamily="34" charset="-52"/>
              </a:rPr>
              <a:t>ДЕФИЦИТ – это превышение расходов бюджета над его доходами</a:t>
            </a:r>
          </a:p>
          <a:p>
            <a:pPr algn="ctr"/>
            <a:endParaRPr lang="en-US" sz="1600" dirty="0">
              <a:solidFill>
                <a:srgbClr val="00B0F0"/>
              </a:solidFill>
              <a:latin typeface="Raleway" panose="020B0503030101060003" pitchFamily="34" charset="-52"/>
            </a:endParaRPr>
          </a:p>
          <a:p>
            <a:pPr algn="ctr"/>
            <a:r>
              <a:rPr lang="ru-RU" sz="1600" dirty="0">
                <a:solidFill>
                  <a:srgbClr val="00B0F0"/>
                </a:solidFill>
                <a:latin typeface="Raleway" panose="020B0503030101060003" pitchFamily="34" charset="-52"/>
              </a:rPr>
              <a:t>РАСХОДЫ </a:t>
            </a:r>
            <a:r>
              <a:rPr lang="en-US" sz="1600" dirty="0">
                <a:solidFill>
                  <a:srgbClr val="00B0F0"/>
                </a:solidFill>
                <a:latin typeface="Raleway" panose="020B0503030101060003" pitchFamily="34" charset="-52"/>
              </a:rPr>
              <a:t>&gt;</a:t>
            </a:r>
            <a:r>
              <a:rPr lang="ru-RU" sz="1600" dirty="0">
                <a:solidFill>
                  <a:srgbClr val="00B0F0"/>
                </a:solidFill>
                <a:latin typeface="Raleway" panose="020B0503030101060003" pitchFamily="34" charset="-52"/>
              </a:rPr>
              <a:t> ДОХОДЫ</a:t>
            </a:r>
            <a:endParaRPr lang="en-US" sz="1600" dirty="0">
              <a:solidFill>
                <a:srgbClr val="00B0F0"/>
              </a:solidFill>
              <a:latin typeface="Raleway" panose="020B0503030101060003" pitchFamily="34" charset="-52"/>
            </a:endParaRPr>
          </a:p>
        </p:txBody>
      </p:sp>
      <p:sp>
        <p:nvSpPr>
          <p:cNvPr id="17" name="Скругленный прямоугольник 14">
            <a:extLst>
              <a:ext uri="{FF2B5EF4-FFF2-40B4-BE49-F238E27FC236}">
                <a16:creationId xmlns:a16="http://schemas.microsoft.com/office/drawing/2014/main" xmlns="" id="{64BF18B1-8174-4479-AD37-FB73DAD45D60}"/>
              </a:ext>
            </a:extLst>
          </p:cNvPr>
          <p:cNvSpPr/>
          <p:nvPr/>
        </p:nvSpPr>
        <p:spPr bwMode="auto">
          <a:xfrm>
            <a:off x="4644008" y="1340768"/>
            <a:ext cx="4248472" cy="3672408"/>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endParaRPr>
          </a:p>
        </p:txBody>
      </p:sp>
      <p:pic>
        <p:nvPicPr>
          <p:cNvPr id="18" name="Picture 3" descr="C:\Users\Сервер\Pictures\old-fashioned-scale-28207.png">
            <a:extLst>
              <a:ext uri="{FF2B5EF4-FFF2-40B4-BE49-F238E27FC236}">
                <a16:creationId xmlns:a16="http://schemas.microsoft.com/office/drawing/2014/main" xmlns="" id="{8D001174-6612-4B14-8BE5-97A256668C51}"/>
              </a:ext>
            </a:extLst>
          </p:cNvPr>
          <p:cNvPicPr>
            <a:picLocks noChangeAspect="1" noChangeArrowheads="1"/>
          </p:cNvPicPr>
          <p:nvPr/>
        </p:nvPicPr>
        <p:blipFill>
          <a:blip r:embed="rId3" cstate="print"/>
          <a:srcRect/>
          <a:stretch>
            <a:fillRect/>
          </a:stretch>
        </p:blipFill>
        <p:spPr bwMode="auto">
          <a:xfrm>
            <a:off x="5351565" y="1340768"/>
            <a:ext cx="2736304" cy="2736304"/>
          </a:xfrm>
          <a:prstGeom prst="rect">
            <a:avLst/>
          </a:prstGeom>
          <a:noFill/>
          <a:scene3d>
            <a:camera prst="orthographicFront">
              <a:rot lat="0" lon="10800000" rev="0"/>
            </a:camera>
            <a:lightRig rig="threePt" dir="t"/>
          </a:scene3d>
        </p:spPr>
      </p:pic>
      <p:sp>
        <p:nvSpPr>
          <p:cNvPr id="19" name="TextBox 18">
            <a:extLst>
              <a:ext uri="{FF2B5EF4-FFF2-40B4-BE49-F238E27FC236}">
                <a16:creationId xmlns:a16="http://schemas.microsoft.com/office/drawing/2014/main" xmlns="" id="{F414A641-69F1-4F2D-808E-F187CD16B40E}"/>
              </a:ext>
            </a:extLst>
          </p:cNvPr>
          <p:cNvSpPr txBox="1"/>
          <p:nvPr/>
        </p:nvSpPr>
        <p:spPr>
          <a:xfrm>
            <a:off x="6935741" y="2872219"/>
            <a:ext cx="1236108" cy="369332"/>
          </a:xfrm>
          <a:prstGeom prst="rect">
            <a:avLst/>
          </a:prstGeom>
          <a:noFill/>
        </p:spPr>
        <p:txBody>
          <a:bodyPr wrap="none" rtlCol="0">
            <a:spAutoFit/>
          </a:bodyPr>
          <a:lstStyle/>
          <a:p>
            <a:r>
              <a:rPr lang="ru-RU" b="1" dirty="0"/>
              <a:t>ДОХОДЫ</a:t>
            </a:r>
          </a:p>
        </p:txBody>
      </p:sp>
      <p:sp>
        <p:nvSpPr>
          <p:cNvPr id="20" name="TextBox 19">
            <a:extLst>
              <a:ext uri="{FF2B5EF4-FFF2-40B4-BE49-F238E27FC236}">
                <a16:creationId xmlns:a16="http://schemas.microsoft.com/office/drawing/2014/main" xmlns="" id="{DFDCEE95-CE93-4754-84D5-3CD71B2D80C8}"/>
              </a:ext>
            </a:extLst>
          </p:cNvPr>
          <p:cNvSpPr txBox="1"/>
          <p:nvPr/>
        </p:nvSpPr>
        <p:spPr>
          <a:xfrm>
            <a:off x="5220072" y="2617862"/>
            <a:ext cx="1352743" cy="369332"/>
          </a:xfrm>
          <a:prstGeom prst="rect">
            <a:avLst/>
          </a:prstGeom>
          <a:noFill/>
        </p:spPr>
        <p:txBody>
          <a:bodyPr wrap="none" rtlCol="0">
            <a:spAutoFit/>
          </a:bodyPr>
          <a:lstStyle/>
          <a:p>
            <a:r>
              <a:rPr lang="ru-RU" b="1" dirty="0"/>
              <a:t>РАСХОДЫ</a:t>
            </a:r>
          </a:p>
        </p:txBody>
      </p:sp>
      <p:sp>
        <p:nvSpPr>
          <p:cNvPr id="21" name="TextBox 20">
            <a:extLst>
              <a:ext uri="{FF2B5EF4-FFF2-40B4-BE49-F238E27FC236}">
                <a16:creationId xmlns:a16="http://schemas.microsoft.com/office/drawing/2014/main" xmlns="" id="{99C249B8-9D52-4345-B876-E65A1A5BD3EF}"/>
              </a:ext>
            </a:extLst>
          </p:cNvPr>
          <p:cNvSpPr txBox="1"/>
          <p:nvPr/>
        </p:nvSpPr>
        <p:spPr>
          <a:xfrm>
            <a:off x="4716016" y="3933056"/>
            <a:ext cx="4176464" cy="1077218"/>
          </a:xfrm>
          <a:prstGeom prst="rect">
            <a:avLst/>
          </a:prstGeom>
          <a:noFill/>
        </p:spPr>
        <p:txBody>
          <a:bodyPr wrap="square" rtlCol="0">
            <a:spAutoFit/>
          </a:bodyPr>
          <a:lstStyle/>
          <a:p>
            <a:pPr algn="ctr"/>
            <a:r>
              <a:rPr lang="ru-RU" sz="1600" dirty="0">
                <a:solidFill>
                  <a:srgbClr val="00B0F0"/>
                </a:solidFill>
                <a:latin typeface="Raleway" panose="020B0503030101060003" pitchFamily="34" charset="-52"/>
              </a:rPr>
              <a:t>ПРОФИЦИТ– это превышение доходов бюджета над его расходами</a:t>
            </a:r>
          </a:p>
          <a:p>
            <a:pPr algn="ctr"/>
            <a:endParaRPr lang="en-US" sz="1600" dirty="0">
              <a:solidFill>
                <a:srgbClr val="00B0F0"/>
              </a:solidFill>
              <a:latin typeface="Raleway" panose="020B0503030101060003" pitchFamily="34" charset="-52"/>
            </a:endParaRPr>
          </a:p>
          <a:p>
            <a:pPr algn="ctr"/>
            <a:r>
              <a:rPr lang="ru-RU" sz="1600" dirty="0">
                <a:solidFill>
                  <a:srgbClr val="00B0F0"/>
                </a:solidFill>
                <a:latin typeface="Raleway" panose="020B0503030101060003" pitchFamily="34" charset="-52"/>
              </a:rPr>
              <a:t>ДОХОДЫ </a:t>
            </a:r>
            <a:r>
              <a:rPr lang="en-US" sz="1600" dirty="0">
                <a:solidFill>
                  <a:srgbClr val="00B0F0"/>
                </a:solidFill>
                <a:latin typeface="Raleway" panose="020B0503030101060003" pitchFamily="34" charset="-52"/>
              </a:rPr>
              <a:t>&gt;</a:t>
            </a:r>
            <a:r>
              <a:rPr lang="ru-RU" sz="1600" dirty="0">
                <a:solidFill>
                  <a:srgbClr val="00B0F0"/>
                </a:solidFill>
                <a:latin typeface="Raleway" panose="020B0503030101060003" pitchFamily="34" charset="-52"/>
              </a:rPr>
              <a:t> РАСХОДЫ</a:t>
            </a:r>
            <a:endParaRPr lang="en-US" sz="1600" dirty="0">
              <a:solidFill>
                <a:srgbClr val="00B0F0"/>
              </a:solidFill>
              <a:latin typeface="Raleway" panose="020B0503030101060003" pitchFamily="34" charset="-52"/>
            </a:endParaRPr>
          </a:p>
        </p:txBody>
      </p:sp>
      <p:sp>
        <p:nvSpPr>
          <p:cNvPr id="22" name="TextBox 21">
            <a:extLst>
              <a:ext uri="{FF2B5EF4-FFF2-40B4-BE49-F238E27FC236}">
                <a16:creationId xmlns:a16="http://schemas.microsoft.com/office/drawing/2014/main" xmlns="" id="{F2386BBF-9684-470B-9F7F-57CB21C34631}"/>
              </a:ext>
            </a:extLst>
          </p:cNvPr>
          <p:cNvSpPr txBox="1"/>
          <p:nvPr/>
        </p:nvSpPr>
        <p:spPr>
          <a:xfrm>
            <a:off x="179512" y="5229200"/>
            <a:ext cx="8784976" cy="1323439"/>
          </a:xfrm>
          <a:prstGeom prst="rect">
            <a:avLst/>
          </a:prstGeom>
          <a:noFill/>
        </p:spPr>
        <p:txBody>
          <a:bodyPr wrap="square" rtlCol="0">
            <a:spAutoFit/>
          </a:bodyPr>
          <a:lstStyle/>
          <a:p>
            <a:pPr marL="447675" algn="just"/>
            <a:r>
              <a:rPr lang="ru-RU" sz="1600" b="1" dirty="0">
                <a:solidFill>
                  <a:srgbClr val="00B0F0"/>
                </a:solidFill>
                <a:latin typeface="Raleway Light" panose="020B0403030101060003" pitchFamily="34" charset="-52"/>
              </a:rPr>
              <a:t>СБАЛАНСИРОВАННОСТЬ</a:t>
            </a:r>
            <a:r>
              <a:rPr lang="ru-RU" sz="1600" dirty="0">
                <a:solidFill>
                  <a:srgbClr val="00B0F0"/>
                </a:solidFill>
                <a:latin typeface="Raleway Light" panose="020B0403030101060003" pitchFamily="34" charset="-52"/>
              </a:rPr>
              <a:t> – это состояние бюджета, при котором объем расходов должен соответствовать суммарному объему доходов бюджета и поступлений источников финансирования бюджета, уменьшенных из суммы выплат из бюджета, связанных с источниками финансирования дефицита.</a:t>
            </a:r>
          </a:p>
          <a:p>
            <a:pPr algn="ctr"/>
            <a:r>
              <a:rPr lang="ru-RU" sz="1600" b="1" dirty="0">
                <a:solidFill>
                  <a:srgbClr val="00B0F0"/>
                </a:solidFill>
                <a:latin typeface="Raleway Light" panose="020B0403030101060003" pitchFamily="34" charset="-52"/>
              </a:rPr>
              <a:t>Расходы = Доходы +/- источники финансирования дефицита </a:t>
            </a:r>
          </a:p>
        </p:txBody>
      </p:sp>
      <p:pic>
        <p:nvPicPr>
          <p:cNvPr id="25" name="Рисунок 24" descr="Предупреждение">
            <a:extLst>
              <a:ext uri="{FF2B5EF4-FFF2-40B4-BE49-F238E27FC236}">
                <a16:creationId xmlns:a16="http://schemas.microsoft.com/office/drawing/2014/main" xmlns="" id="{0A302223-59BF-40A8-80C6-B9A83725B048}"/>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251520" y="5245348"/>
            <a:ext cx="416439" cy="416439"/>
          </a:xfrm>
          <a:prstGeom prst="rect">
            <a:avLst/>
          </a:prstGeom>
        </p:spPr>
      </p:pic>
    </p:spTree>
    <p:extLst>
      <p:ext uri="{BB962C8B-B14F-4D97-AF65-F5344CB8AC3E}">
        <p14:creationId xmlns:p14="http://schemas.microsoft.com/office/powerpoint/2010/main" xmlns="" val="58962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xmlns="" id="{458D3BC4-35D4-4E25-A74E-14114C751E23}"/>
              </a:ext>
            </a:extLst>
          </p:cNvPr>
          <p:cNvSpPr/>
          <p:nvPr/>
        </p:nvSpPr>
        <p:spPr>
          <a:xfrm>
            <a:off x="1834549" y="885500"/>
            <a:ext cx="5474899" cy="646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Доходы бюджета</a:t>
            </a:r>
          </a:p>
        </p:txBody>
      </p:sp>
      <p:sp>
        <p:nvSpPr>
          <p:cNvPr id="11" name="Скругленный прямоугольник 12">
            <a:extLst>
              <a:ext uri="{FF2B5EF4-FFF2-40B4-BE49-F238E27FC236}">
                <a16:creationId xmlns:a16="http://schemas.microsoft.com/office/drawing/2014/main" xmlns="" id="{214C19CC-F3E5-462D-88B9-138969B535BB}"/>
              </a:ext>
            </a:extLst>
          </p:cNvPr>
          <p:cNvSpPr/>
          <p:nvPr/>
        </p:nvSpPr>
        <p:spPr bwMode="auto">
          <a:xfrm>
            <a:off x="179512" y="1340768"/>
            <a:ext cx="4248472" cy="3672408"/>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endParaRPr>
          </a:p>
        </p:txBody>
      </p:sp>
      <p:grpSp>
        <p:nvGrpSpPr>
          <p:cNvPr id="23" name="Группа 18">
            <a:extLst>
              <a:ext uri="{FF2B5EF4-FFF2-40B4-BE49-F238E27FC236}">
                <a16:creationId xmlns:a16="http://schemas.microsoft.com/office/drawing/2014/main" xmlns="" id="{452CE1E7-AD57-478C-A462-AB30A72601A7}"/>
              </a:ext>
            </a:extLst>
          </p:cNvPr>
          <p:cNvGrpSpPr/>
          <p:nvPr/>
        </p:nvGrpSpPr>
        <p:grpSpPr>
          <a:xfrm>
            <a:off x="251373" y="2261391"/>
            <a:ext cx="8710778" cy="4191946"/>
            <a:chOff x="251373" y="1916833"/>
            <a:chExt cx="8710778" cy="1229774"/>
          </a:xfrm>
        </p:grpSpPr>
        <p:grpSp>
          <p:nvGrpSpPr>
            <p:cNvPr id="24" name="Group 3">
              <a:extLst>
                <a:ext uri="{FF2B5EF4-FFF2-40B4-BE49-F238E27FC236}">
                  <a16:creationId xmlns:a16="http://schemas.microsoft.com/office/drawing/2014/main" xmlns="" id="{5EDF106B-4A35-4DCB-B60A-1433BFFD5147}"/>
                </a:ext>
              </a:extLst>
            </p:cNvPr>
            <p:cNvGrpSpPr>
              <a:grpSpLocks/>
            </p:cNvGrpSpPr>
            <p:nvPr/>
          </p:nvGrpSpPr>
          <p:grpSpPr bwMode="auto">
            <a:xfrm>
              <a:off x="251373" y="1916833"/>
              <a:ext cx="8710778" cy="1229774"/>
              <a:chOff x="-353" y="1200"/>
              <a:chExt cx="6552" cy="1148"/>
            </a:xfrm>
          </p:grpSpPr>
          <p:sp>
            <p:nvSpPr>
              <p:cNvPr id="27" name="AutoShape 4">
                <a:extLst>
                  <a:ext uri="{FF2B5EF4-FFF2-40B4-BE49-F238E27FC236}">
                    <a16:creationId xmlns:a16="http://schemas.microsoft.com/office/drawing/2014/main" xmlns="" id="{BFED2460-476D-4F8E-93BF-15B778F9A3C5}"/>
                  </a:ext>
                </a:extLst>
              </p:cNvPr>
              <p:cNvSpPr>
                <a:spLocks noChangeArrowheads="1"/>
              </p:cNvSpPr>
              <p:nvPr/>
            </p:nvSpPr>
            <p:spPr bwMode="gray">
              <a:xfrm>
                <a:off x="4033" y="1444"/>
                <a:ext cx="2166" cy="904"/>
              </a:xfrm>
              <a:prstGeom prst="chevron">
                <a:avLst>
                  <a:gd name="adj" fmla="val 6546"/>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ru-RU" dirty="0"/>
              </a:p>
            </p:txBody>
          </p:sp>
          <p:sp>
            <p:nvSpPr>
              <p:cNvPr id="28" name="AutoShape 5">
                <a:extLst>
                  <a:ext uri="{FF2B5EF4-FFF2-40B4-BE49-F238E27FC236}">
                    <a16:creationId xmlns:a16="http://schemas.microsoft.com/office/drawing/2014/main" xmlns="" id="{C9827211-B39C-46D9-A9B7-0AF111C81485}"/>
                  </a:ext>
                </a:extLst>
              </p:cNvPr>
              <p:cNvSpPr>
                <a:spLocks noChangeArrowheads="1"/>
              </p:cNvSpPr>
              <p:nvPr/>
            </p:nvSpPr>
            <p:spPr bwMode="gray">
              <a:xfrm>
                <a:off x="1890" y="1434"/>
                <a:ext cx="2166" cy="904"/>
              </a:xfrm>
              <a:prstGeom prst="chevron">
                <a:avLst>
                  <a:gd name="adj" fmla="val 5621"/>
                </a:avLst>
              </a:prstGeom>
              <a:gradFill rotWithShape="1">
                <a:gsLst>
                  <a:gs pos="14000">
                    <a:srgbClr val="70AD1F"/>
                  </a:gs>
                  <a:gs pos="100000">
                    <a:srgbClr val="9AC561"/>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ru-RU"/>
              </a:p>
            </p:txBody>
          </p:sp>
          <p:sp>
            <p:nvSpPr>
              <p:cNvPr id="29" name="AutoShape 6">
                <a:extLst>
                  <a:ext uri="{FF2B5EF4-FFF2-40B4-BE49-F238E27FC236}">
                    <a16:creationId xmlns:a16="http://schemas.microsoft.com/office/drawing/2014/main" xmlns="" id="{30ED81BB-76D6-48EA-A119-9C2B92E6DE10}"/>
                  </a:ext>
                </a:extLst>
              </p:cNvPr>
              <p:cNvSpPr>
                <a:spLocks noChangeArrowheads="1"/>
              </p:cNvSpPr>
              <p:nvPr/>
            </p:nvSpPr>
            <p:spPr bwMode="gray">
              <a:xfrm>
                <a:off x="-245" y="1434"/>
                <a:ext cx="2166" cy="904"/>
              </a:xfrm>
              <a:prstGeom prst="chevron">
                <a:avLst>
                  <a:gd name="adj" fmla="val 5919"/>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ru-RU"/>
              </a:p>
            </p:txBody>
          </p:sp>
          <p:sp>
            <p:nvSpPr>
              <p:cNvPr id="30" name="AutoShape 7">
                <a:extLst>
                  <a:ext uri="{FF2B5EF4-FFF2-40B4-BE49-F238E27FC236}">
                    <a16:creationId xmlns:a16="http://schemas.microsoft.com/office/drawing/2014/main" xmlns="" id="{5C388A8D-DBCA-479C-A9B4-AC6C76EF761E}"/>
                  </a:ext>
                </a:extLst>
              </p:cNvPr>
              <p:cNvSpPr>
                <a:spLocks noChangeArrowheads="1"/>
              </p:cNvSpPr>
              <p:nvPr/>
            </p:nvSpPr>
            <p:spPr bwMode="gray">
              <a:xfrm>
                <a:off x="-353" y="1200"/>
                <a:ext cx="2113" cy="214"/>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ru-RU" sz="2000" b="1" dirty="0">
                    <a:solidFill>
                      <a:schemeClr val="bg1"/>
                    </a:solidFill>
                  </a:rPr>
                  <a:t>налоговые </a:t>
                </a:r>
              </a:p>
              <a:p>
                <a:pPr algn="ctr" eaLnBrk="0" hangingPunct="0"/>
                <a:r>
                  <a:rPr lang="ru-RU" sz="2000" b="1" dirty="0">
                    <a:solidFill>
                      <a:schemeClr val="bg1"/>
                    </a:solidFill>
                  </a:rPr>
                  <a:t>доходы</a:t>
                </a:r>
                <a:endParaRPr lang="en-US" sz="2000" b="1" dirty="0">
                  <a:solidFill>
                    <a:schemeClr val="bg1"/>
                  </a:solidFill>
                </a:endParaRPr>
              </a:p>
            </p:txBody>
          </p:sp>
          <p:sp>
            <p:nvSpPr>
              <p:cNvPr id="31" name="AutoShape 8">
                <a:extLst>
                  <a:ext uri="{FF2B5EF4-FFF2-40B4-BE49-F238E27FC236}">
                    <a16:creationId xmlns:a16="http://schemas.microsoft.com/office/drawing/2014/main" xmlns="" id="{715556D0-66C4-45AD-9855-923EAD2225BE}"/>
                  </a:ext>
                </a:extLst>
              </p:cNvPr>
              <p:cNvSpPr>
                <a:spLocks noChangeArrowheads="1"/>
              </p:cNvSpPr>
              <p:nvPr/>
            </p:nvSpPr>
            <p:spPr bwMode="gray">
              <a:xfrm>
                <a:off x="1802" y="1200"/>
                <a:ext cx="2113" cy="214"/>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ru-RU" sz="2000" b="1" dirty="0">
                    <a:solidFill>
                      <a:schemeClr val="bg1"/>
                    </a:solidFill>
                  </a:rPr>
                  <a:t>неналоговые </a:t>
                </a:r>
              </a:p>
              <a:p>
                <a:pPr algn="ctr"/>
                <a:r>
                  <a:rPr lang="ru-RU" sz="2000" b="1" dirty="0">
                    <a:solidFill>
                      <a:schemeClr val="bg1"/>
                    </a:solidFill>
                  </a:rPr>
                  <a:t>доходы</a:t>
                </a:r>
                <a:endParaRPr lang="en-US" sz="2000" b="1" dirty="0">
                  <a:solidFill>
                    <a:schemeClr val="bg1"/>
                  </a:solidFill>
                </a:endParaRPr>
              </a:p>
            </p:txBody>
          </p:sp>
          <p:sp>
            <p:nvSpPr>
              <p:cNvPr id="32" name="AutoShape 9">
                <a:extLst>
                  <a:ext uri="{FF2B5EF4-FFF2-40B4-BE49-F238E27FC236}">
                    <a16:creationId xmlns:a16="http://schemas.microsoft.com/office/drawing/2014/main" xmlns="" id="{B12C0607-A983-4085-8E2B-B961F5D70B98}"/>
                  </a:ext>
                </a:extLst>
              </p:cNvPr>
              <p:cNvSpPr>
                <a:spLocks noChangeArrowheads="1"/>
              </p:cNvSpPr>
              <p:nvPr/>
            </p:nvSpPr>
            <p:spPr bwMode="gray">
              <a:xfrm>
                <a:off x="3946" y="1200"/>
                <a:ext cx="2113" cy="214"/>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ru-RU" sz="2000" b="1" dirty="0">
                    <a:solidFill>
                      <a:schemeClr val="bg1"/>
                    </a:solidFill>
                  </a:rPr>
                  <a:t>безвозмездные </a:t>
                </a:r>
              </a:p>
              <a:p>
                <a:pPr algn="ctr"/>
                <a:r>
                  <a:rPr lang="ru-RU" sz="2000" b="1" dirty="0">
                    <a:solidFill>
                      <a:schemeClr val="bg1"/>
                    </a:solidFill>
                  </a:rPr>
                  <a:t>поступления</a:t>
                </a:r>
                <a:endParaRPr lang="en-US" sz="2000" b="1" dirty="0">
                  <a:solidFill>
                    <a:schemeClr val="bg1"/>
                  </a:solidFill>
                </a:endParaRPr>
              </a:p>
            </p:txBody>
          </p:sp>
        </p:grpSp>
        <p:sp>
          <p:nvSpPr>
            <p:cNvPr id="26" name="Прямоугольник 25">
              <a:extLst>
                <a:ext uri="{FF2B5EF4-FFF2-40B4-BE49-F238E27FC236}">
                  <a16:creationId xmlns:a16="http://schemas.microsoft.com/office/drawing/2014/main" xmlns="" id="{E90B5259-D83A-4337-90CD-E4575989D84B}"/>
                </a:ext>
              </a:extLst>
            </p:cNvPr>
            <p:cNvSpPr/>
            <p:nvPr/>
          </p:nvSpPr>
          <p:spPr>
            <a:xfrm>
              <a:off x="539552" y="2153746"/>
              <a:ext cx="2736304" cy="839708"/>
            </a:xfrm>
            <a:prstGeom prst="rect">
              <a:avLst/>
            </a:prstGeom>
          </p:spPr>
          <p:txBody>
            <a:bodyPr wrap="square">
              <a:spAutoFit/>
            </a:bodyPr>
            <a:lstStyle/>
            <a:p>
              <a:pPr algn="l"/>
              <a:endParaRPr lang="en-US" sz="1200" dirty="0"/>
            </a:p>
            <a:p>
              <a:pPr algn="l"/>
              <a:r>
                <a:rPr lang="ru-RU" sz="1200" dirty="0"/>
                <a:t>Поступления от уплаты</a:t>
              </a:r>
              <a:r>
                <a:rPr lang="en-US" sz="1200" dirty="0"/>
                <a:t> </a:t>
              </a:r>
              <a:r>
                <a:rPr lang="ru-RU" sz="1200" dirty="0"/>
                <a:t>налогов,</a:t>
              </a:r>
              <a:r>
                <a:rPr lang="en-US" sz="1200" dirty="0"/>
                <a:t> </a:t>
              </a:r>
              <a:r>
                <a:rPr lang="ru-RU" sz="1200" dirty="0"/>
                <a:t>установленных</a:t>
              </a:r>
              <a:r>
                <a:rPr lang="en-US" sz="1200" dirty="0"/>
                <a:t> </a:t>
              </a:r>
              <a:r>
                <a:rPr lang="ru-RU" sz="1200" dirty="0"/>
                <a:t>Налоговым кодексом Российской</a:t>
              </a:r>
              <a:r>
                <a:rPr lang="en-US" sz="1200" dirty="0"/>
                <a:t> </a:t>
              </a:r>
              <a:r>
                <a:rPr lang="ru-RU" sz="1200" dirty="0"/>
                <a:t>Федерации, например:</a:t>
              </a:r>
            </a:p>
            <a:p>
              <a:pPr algn="l">
                <a:buFont typeface="Wingdings" pitchFamily="2" charset="2"/>
                <a:buChar char="§"/>
              </a:pPr>
              <a:r>
                <a:rPr lang="ru-RU" sz="1200" dirty="0"/>
                <a:t>Налог на доходы</a:t>
              </a:r>
              <a:r>
                <a:rPr lang="en-US" sz="1200" dirty="0"/>
                <a:t> </a:t>
              </a:r>
              <a:r>
                <a:rPr lang="ru-RU" sz="1200" dirty="0"/>
                <a:t>физических лиц;</a:t>
              </a:r>
            </a:p>
            <a:p>
              <a:pPr algn="l">
                <a:buFont typeface="Wingdings" pitchFamily="2" charset="2"/>
                <a:buChar char="§"/>
              </a:pPr>
              <a:r>
                <a:rPr lang="ru-RU" sz="1200" dirty="0"/>
                <a:t>Единый налог на</a:t>
              </a:r>
              <a:r>
                <a:rPr lang="en-US" sz="1200" dirty="0"/>
                <a:t> </a:t>
              </a:r>
              <a:r>
                <a:rPr lang="ru-RU" sz="1200" dirty="0"/>
                <a:t>вмененный доход;</a:t>
              </a:r>
            </a:p>
            <a:p>
              <a:pPr algn="l">
                <a:buFont typeface="Wingdings" pitchFamily="2" charset="2"/>
                <a:buChar char="§"/>
              </a:pPr>
              <a:r>
                <a:rPr lang="ru-RU" sz="1200" dirty="0"/>
                <a:t>Единый</a:t>
              </a:r>
              <a:r>
                <a:rPr lang="en-US" sz="1200" dirty="0"/>
                <a:t> </a:t>
              </a:r>
              <a:r>
                <a:rPr lang="ru-RU" sz="1200" dirty="0"/>
                <a:t>сельскохозяйственный налог;</a:t>
              </a:r>
            </a:p>
            <a:p>
              <a:pPr algn="l">
                <a:buFont typeface="Wingdings" pitchFamily="2" charset="2"/>
                <a:buChar char="§"/>
              </a:pPr>
              <a:r>
                <a:rPr lang="ru-RU" sz="1200" dirty="0"/>
                <a:t>Налог, взимаемый в связи с</a:t>
              </a:r>
              <a:r>
                <a:rPr lang="en-US" sz="1200" dirty="0"/>
                <a:t> </a:t>
              </a:r>
              <a:r>
                <a:rPr lang="ru-RU" sz="1200" dirty="0"/>
                <a:t>применением УСН;</a:t>
              </a:r>
            </a:p>
            <a:p>
              <a:pPr algn="l">
                <a:buFont typeface="Wingdings" pitchFamily="2" charset="2"/>
                <a:buChar char="§"/>
              </a:pPr>
              <a:r>
                <a:rPr lang="ru-RU" sz="1200" dirty="0"/>
                <a:t>Налог, взимаемый в связи с</a:t>
              </a:r>
              <a:r>
                <a:rPr lang="en-US" sz="1200" dirty="0"/>
                <a:t> </a:t>
              </a:r>
              <a:r>
                <a:rPr lang="ru-RU" sz="1200" dirty="0"/>
                <a:t>применением патентной системы</a:t>
              </a:r>
            </a:p>
            <a:p>
              <a:pPr algn="l"/>
              <a:r>
                <a:rPr lang="ru-RU" sz="1200" dirty="0"/>
                <a:t>налогообложения;</a:t>
              </a:r>
            </a:p>
            <a:p>
              <a:pPr algn="l">
                <a:buFont typeface="Wingdings" pitchFamily="2" charset="2"/>
                <a:buChar char="§"/>
              </a:pPr>
              <a:r>
                <a:rPr lang="ru-RU" sz="1200" dirty="0"/>
                <a:t>Государственная пошлина;</a:t>
              </a:r>
            </a:p>
            <a:p>
              <a:pPr algn="l">
                <a:buFont typeface="Wingdings" pitchFamily="2" charset="2"/>
                <a:buChar char="§"/>
              </a:pPr>
              <a:r>
                <a:rPr lang="ru-RU" sz="1200" dirty="0"/>
                <a:t>Задолженность и</a:t>
              </a:r>
              <a:r>
                <a:rPr lang="en-US" sz="1200" dirty="0"/>
                <a:t> </a:t>
              </a:r>
              <a:r>
                <a:rPr lang="ru-RU" sz="1200" dirty="0"/>
                <a:t>перерасчеты по отмененным</a:t>
              </a:r>
              <a:r>
                <a:rPr lang="en-US" sz="1200" dirty="0"/>
                <a:t> </a:t>
              </a:r>
              <a:r>
                <a:rPr lang="ru-RU" sz="1200" dirty="0"/>
                <a:t>налогам и сборам.</a:t>
              </a:r>
            </a:p>
          </p:txBody>
        </p:sp>
      </p:grpSp>
      <p:sp>
        <p:nvSpPr>
          <p:cNvPr id="33" name="Прямоугольник 32">
            <a:extLst>
              <a:ext uri="{FF2B5EF4-FFF2-40B4-BE49-F238E27FC236}">
                <a16:creationId xmlns:a16="http://schemas.microsoft.com/office/drawing/2014/main" xmlns="" id="{8B479579-A935-40EF-9085-1FEB15124915}"/>
              </a:ext>
            </a:extLst>
          </p:cNvPr>
          <p:cNvSpPr/>
          <p:nvPr/>
        </p:nvSpPr>
        <p:spPr>
          <a:xfrm>
            <a:off x="3347864" y="3068960"/>
            <a:ext cx="2736304" cy="3416320"/>
          </a:xfrm>
          <a:prstGeom prst="rect">
            <a:avLst/>
          </a:prstGeom>
        </p:spPr>
        <p:txBody>
          <a:bodyPr wrap="square">
            <a:spAutoFit/>
          </a:bodyPr>
          <a:lstStyle/>
          <a:p>
            <a:pPr algn="l"/>
            <a:endParaRPr lang="en-US" sz="1200" dirty="0"/>
          </a:p>
          <a:p>
            <a:pPr algn="l"/>
            <a:r>
              <a:rPr lang="ru-RU" sz="1200" dirty="0"/>
              <a:t>Поступления от уплаты других</a:t>
            </a:r>
          </a:p>
          <a:p>
            <a:pPr algn="l"/>
            <a:r>
              <a:rPr lang="ru-RU" sz="1200" dirty="0"/>
              <a:t>платежей и сборов, установленных</a:t>
            </a:r>
          </a:p>
          <a:p>
            <a:pPr algn="l"/>
            <a:r>
              <a:rPr lang="ru-RU" sz="1200" dirty="0"/>
              <a:t>Бюджетным Кодексом Российской</a:t>
            </a:r>
          </a:p>
          <a:p>
            <a:pPr algn="l"/>
            <a:r>
              <a:rPr lang="ru-RU" sz="1200" dirty="0"/>
              <a:t>Федерации, законодательством РФ, а</a:t>
            </a:r>
            <a:r>
              <a:rPr lang="en-US" sz="1200" dirty="0"/>
              <a:t> </a:t>
            </a:r>
            <a:r>
              <a:rPr lang="ru-RU" sz="1200" dirty="0"/>
              <a:t>также штрафов за нарушение законодательства, например:</a:t>
            </a:r>
          </a:p>
          <a:p>
            <a:pPr algn="l">
              <a:buFont typeface="Wingdings" pitchFamily="2" charset="2"/>
              <a:buChar char="§"/>
            </a:pPr>
            <a:r>
              <a:rPr lang="ru-RU" sz="1200" dirty="0"/>
              <a:t>Доходы от использования муниципального имущества;</a:t>
            </a:r>
          </a:p>
          <a:p>
            <a:pPr algn="l">
              <a:buFont typeface="Wingdings" pitchFamily="2" charset="2"/>
              <a:buChar char="§"/>
            </a:pPr>
            <a:r>
              <a:rPr lang="ru-RU" sz="1200" dirty="0"/>
              <a:t>Доходы от продажи муниципального имущества;</a:t>
            </a:r>
          </a:p>
          <a:p>
            <a:pPr algn="l">
              <a:buFont typeface="Wingdings" pitchFamily="2" charset="2"/>
              <a:buChar char="§"/>
            </a:pPr>
            <a:r>
              <a:rPr lang="ru-RU" sz="1200" dirty="0"/>
              <a:t>Плата за негативное воздействие на окружающую среду;</a:t>
            </a:r>
          </a:p>
          <a:p>
            <a:pPr algn="l">
              <a:buFont typeface="Wingdings" pitchFamily="2" charset="2"/>
              <a:buChar char="§"/>
            </a:pPr>
            <a:r>
              <a:rPr lang="ru-RU" sz="1200" dirty="0"/>
              <a:t>Доходы от оказания платных услуг (работ) и компенсации затрат государства</a:t>
            </a:r>
          </a:p>
          <a:p>
            <a:pPr algn="l">
              <a:buFont typeface="Wingdings" pitchFamily="2" charset="2"/>
              <a:buChar char="§"/>
            </a:pPr>
            <a:r>
              <a:rPr lang="ru-RU" sz="1200" dirty="0"/>
              <a:t>Штрафы;</a:t>
            </a:r>
          </a:p>
          <a:p>
            <a:pPr algn="l">
              <a:buFont typeface="Wingdings" pitchFamily="2" charset="2"/>
              <a:buChar char="§"/>
            </a:pPr>
            <a:r>
              <a:rPr lang="ru-RU" sz="1200" dirty="0"/>
              <a:t>Прочие неналоговые доходы.</a:t>
            </a:r>
            <a:endParaRPr lang="ru-RU" sz="1200" dirty="0">
              <a:solidFill>
                <a:schemeClr val="tx2"/>
              </a:solidFill>
            </a:endParaRPr>
          </a:p>
        </p:txBody>
      </p:sp>
      <p:sp>
        <p:nvSpPr>
          <p:cNvPr id="4" name="Прямоугольник 3">
            <a:extLst>
              <a:ext uri="{FF2B5EF4-FFF2-40B4-BE49-F238E27FC236}">
                <a16:creationId xmlns:a16="http://schemas.microsoft.com/office/drawing/2014/main" xmlns="" id="{13436BBA-58FA-4B02-A532-801616D817F7}"/>
              </a:ext>
            </a:extLst>
          </p:cNvPr>
          <p:cNvSpPr/>
          <p:nvPr/>
        </p:nvSpPr>
        <p:spPr>
          <a:xfrm>
            <a:off x="1793012" y="872427"/>
            <a:ext cx="5557975" cy="646331"/>
          </a:xfrm>
          <a:prstGeom prst="rect">
            <a:avLst/>
          </a:prstGeom>
        </p:spPr>
        <p:txBody>
          <a:bodyPr wrap="square">
            <a:spAutoFit/>
          </a:bodyPr>
          <a:lstStyle/>
          <a:p>
            <a:pPr algn="ctr"/>
            <a:r>
              <a:rPr lang="ru-RU" b="1" dirty="0">
                <a:solidFill>
                  <a:srgbClr val="00B0F0"/>
                </a:solidFill>
              </a:rPr>
              <a:t>Доходы бюджета </a:t>
            </a:r>
            <a:r>
              <a:rPr lang="ru-RU" dirty="0">
                <a:solidFill>
                  <a:srgbClr val="00B0F0"/>
                </a:solidFill>
              </a:rPr>
              <a:t>- безвозмездные и безвозвратные поступления денежных средств в бюджет</a:t>
            </a:r>
          </a:p>
        </p:txBody>
      </p:sp>
      <p:sp>
        <p:nvSpPr>
          <p:cNvPr id="34" name="Прямоугольник 33">
            <a:extLst>
              <a:ext uri="{FF2B5EF4-FFF2-40B4-BE49-F238E27FC236}">
                <a16:creationId xmlns:a16="http://schemas.microsoft.com/office/drawing/2014/main" xmlns="" id="{3631861F-D38A-4608-B32B-AC141373F6D6}"/>
              </a:ext>
            </a:extLst>
          </p:cNvPr>
          <p:cNvSpPr/>
          <p:nvPr/>
        </p:nvSpPr>
        <p:spPr>
          <a:xfrm>
            <a:off x="6228184" y="3140968"/>
            <a:ext cx="2664296" cy="2862322"/>
          </a:xfrm>
          <a:prstGeom prst="rect">
            <a:avLst/>
          </a:prstGeom>
        </p:spPr>
        <p:txBody>
          <a:bodyPr wrap="square">
            <a:spAutoFit/>
          </a:bodyPr>
          <a:lstStyle/>
          <a:p>
            <a:pPr algn="l"/>
            <a:endParaRPr lang="en-US" sz="1200" dirty="0"/>
          </a:p>
          <a:p>
            <a:pPr algn="l"/>
            <a:r>
              <a:rPr lang="ru-RU" sz="1200" dirty="0"/>
              <a:t>Поступления от других бюджетов (межбюджетные трансферты), организаций, граждан (кроме налоговых и неналоговых доходов):</a:t>
            </a:r>
          </a:p>
          <a:p>
            <a:pPr algn="l">
              <a:buFont typeface="Wingdings" pitchFamily="2" charset="2"/>
              <a:buChar char="§"/>
            </a:pPr>
            <a:r>
              <a:rPr lang="ru-RU" sz="1200" dirty="0"/>
              <a:t>Дотации;</a:t>
            </a:r>
          </a:p>
          <a:p>
            <a:pPr algn="l">
              <a:buFont typeface="Wingdings" pitchFamily="2" charset="2"/>
              <a:buChar char="§"/>
            </a:pPr>
            <a:r>
              <a:rPr lang="ru-RU" sz="1200" dirty="0"/>
              <a:t>Субсидии;</a:t>
            </a:r>
          </a:p>
          <a:p>
            <a:pPr algn="l">
              <a:buFont typeface="Wingdings" pitchFamily="2" charset="2"/>
              <a:buChar char="§"/>
            </a:pPr>
            <a:r>
              <a:rPr lang="ru-RU" sz="1200" dirty="0"/>
              <a:t>Субвенции;</a:t>
            </a:r>
          </a:p>
          <a:p>
            <a:pPr algn="l">
              <a:buFont typeface="Wingdings" pitchFamily="2" charset="2"/>
              <a:buChar char="§"/>
            </a:pPr>
            <a:r>
              <a:rPr lang="ru-RU" sz="1200" dirty="0"/>
              <a:t>Иные межбюджетные трансферты;</a:t>
            </a:r>
          </a:p>
          <a:p>
            <a:pPr algn="l">
              <a:buFont typeface="Wingdings" pitchFamily="2" charset="2"/>
              <a:buChar char="§"/>
            </a:pPr>
            <a:r>
              <a:rPr lang="ru-RU" sz="1200" dirty="0"/>
              <a:t>Прочие безвозмездные поступления;</a:t>
            </a:r>
          </a:p>
          <a:p>
            <a:pPr algn="l">
              <a:buFont typeface="Wingdings" pitchFamily="2" charset="2"/>
              <a:buChar char="§"/>
            </a:pPr>
            <a:r>
              <a:rPr lang="ru-RU" sz="1200" dirty="0"/>
              <a:t>Возврат остатков субсидий, субвенций и иных межбюджетных трансфертов, имеющих целевое назначение, прошлых лет..</a:t>
            </a:r>
            <a:endParaRPr lang="ru-RU" sz="1200" dirty="0">
              <a:solidFill>
                <a:schemeClr val="tx2"/>
              </a:solidFill>
            </a:endParaRPr>
          </a:p>
        </p:txBody>
      </p:sp>
      <p:cxnSp>
        <p:nvCxnSpPr>
          <p:cNvPr id="10" name="Прямая соединительная линия 9">
            <a:extLst>
              <a:ext uri="{FF2B5EF4-FFF2-40B4-BE49-F238E27FC236}">
                <a16:creationId xmlns:a16="http://schemas.microsoft.com/office/drawing/2014/main" xmlns="" id="{D076823E-D346-4326-86F7-60E84451D30B}"/>
              </a:ext>
            </a:extLst>
          </p:cNvPr>
          <p:cNvCxnSpPr>
            <a:cxnSpLocks/>
          </p:cNvCxnSpPr>
          <p:nvPr/>
        </p:nvCxnSpPr>
        <p:spPr>
          <a:xfrm>
            <a:off x="2844178" y="1885907"/>
            <a:ext cx="3384006" cy="16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C1A5584A-F6BD-44CC-B40A-713B1EEA7B93}"/>
              </a:ext>
            </a:extLst>
          </p:cNvPr>
          <p:cNvCxnSpPr>
            <a:stCxn id="5" idx="2"/>
          </p:cNvCxnSpPr>
          <p:nvPr/>
        </p:nvCxnSpPr>
        <p:spPr>
          <a:xfrm flipH="1">
            <a:off x="4571998" y="1531829"/>
            <a:ext cx="1" cy="3541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xmlns="" id="{EA58CEBF-8CF0-49E7-8BA5-C81A6E239C40}"/>
              </a:ext>
            </a:extLst>
          </p:cNvPr>
          <p:cNvCxnSpPr>
            <a:cxnSpLocks/>
          </p:cNvCxnSpPr>
          <p:nvPr/>
        </p:nvCxnSpPr>
        <p:spPr>
          <a:xfrm>
            <a:off x="4571998" y="1880828"/>
            <a:ext cx="0" cy="380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a:extLst>
              <a:ext uri="{FF2B5EF4-FFF2-40B4-BE49-F238E27FC236}">
                <a16:creationId xmlns:a16="http://schemas.microsoft.com/office/drawing/2014/main" xmlns="" id="{E9960110-6E5C-4CFD-A44A-70AC792EA01E}"/>
              </a:ext>
            </a:extLst>
          </p:cNvPr>
          <p:cNvCxnSpPr>
            <a:cxnSpLocks/>
          </p:cNvCxnSpPr>
          <p:nvPr/>
        </p:nvCxnSpPr>
        <p:spPr>
          <a:xfrm>
            <a:off x="1834549" y="2071109"/>
            <a:ext cx="0" cy="20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a:extLst>
              <a:ext uri="{FF2B5EF4-FFF2-40B4-BE49-F238E27FC236}">
                <a16:creationId xmlns:a16="http://schemas.microsoft.com/office/drawing/2014/main" xmlns="" id="{F26219CB-B5C9-4E50-AE52-CBA95F82E030}"/>
              </a:ext>
            </a:extLst>
          </p:cNvPr>
          <p:cNvCxnSpPr>
            <a:cxnSpLocks/>
          </p:cNvCxnSpPr>
          <p:nvPr/>
        </p:nvCxnSpPr>
        <p:spPr>
          <a:xfrm flipV="1">
            <a:off x="1834549" y="1885907"/>
            <a:ext cx="1009629" cy="185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a16="http://schemas.microsoft.com/office/drawing/2014/main" xmlns="" id="{0FEBF636-99B6-4ED3-8409-B63846C024DA}"/>
              </a:ext>
            </a:extLst>
          </p:cNvPr>
          <p:cNvCxnSpPr>
            <a:cxnSpLocks/>
          </p:cNvCxnSpPr>
          <p:nvPr/>
        </p:nvCxnSpPr>
        <p:spPr>
          <a:xfrm>
            <a:off x="7308304" y="2071109"/>
            <a:ext cx="0" cy="20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a:extLst>
              <a:ext uri="{FF2B5EF4-FFF2-40B4-BE49-F238E27FC236}">
                <a16:creationId xmlns:a16="http://schemas.microsoft.com/office/drawing/2014/main" xmlns="" id="{A4BA93D1-0365-42A0-9AFA-472B4994445E}"/>
              </a:ext>
            </a:extLst>
          </p:cNvPr>
          <p:cNvCxnSpPr/>
          <p:nvPr/>
        </p:nvCxnSpPr>
        <p:spPr>
          <a:xfrm>
            <a:off x="6228184" y="1902611"/>
            <a:ext cx="1081264" cy="168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31131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Межбюджетные трансферты</a:t>
            </a:r>
          </a:p>
        </p:txBody>
      </p:sp>
      <p:sp>
        <p:nvSpPr>
          <p:cNvPr id="3" name="Прямоугольник 2">
            <a:extLst>
              <a:ext uri="{FF2B5EF4-FFF2-40B4-BE49-F238E27FC236}">
                <a16:creationId xmlns:a16="http://schemas.microsoft.com/office/drawing/2014/main" xmlns="" id="{88FEEA62-E1A8-4CE8-99DF-5EE93838DC52}"/>
              </a:ext>
            </a:extLst>
          </p:cNvPr>
          <p:cNvSpPr/>
          <p:nvPr/>
        </p:nvSpPr>
        <p:spPr>
          <a:xfrm>
            <a:off x="1392535" y="980728"/>
            <a:ext cx="7243528" cy="830997"/>
          </a:xfrm>
          <a:prstGeom prst="rect">
            <a:avLst/>
          </a:prstGeom>
        </p:spPr>
        <p:txBody>
          <a:bodyPr wrap="square">
            <a:spAutoFit/>
          </a:bodyPr>
          <a:lstStyle/>
          <a:p>
            <a:pPr algn="just"/>
            <a:r>
              <a:rPr lang="ru-RU" sz="1600" b="1" dirty="0">
                <a:solidFill>
                  <a:srgbClr val="00B0F0"/>
                </a:solidFill>
                <a:latin typeface="Raleway Light" panose="020B0403030101060003" pitchFamily="34" charset="-52"/>
              </a:rPr>
              <a:t>Межбюджетные трансферты </a:t>
            </a:r>
            <a:r>
              <a:rPr lang="ru-RU" sz="1600" dirty="0">
                <a:solidFill>
                  <a:srgbClr val="00B0F0"/>
                </a:solidFill>
                <a:latin typeface="Raleway Light" panose="020B0403030101060003" pitchFamily="34" charset="-52"/>
              </a:rPr>
              <a:t>– денежные средства, перечисляемые из одного бюджета бюджетной системы Российской Федерации другому.</a:t>
            </a:r>
            <a:r>
              <a:rPr lang="en-US" sz="1600" dirty="0">
                <a:solidFill>
                  <a:srgbClr val="00B0F0"/>
                </a:solidFill>
                <a:latin typeface="Raleway Light" panose="020B0403030101060003" pitchFamily="34" charset="-52"/>
              </a:rPr>
              <a:t> </a:t>
            </a:r>
            <a:r>
              <a:rPr lang="ru-RU" sz="1600" dirty="0">
                <a:solidFill>
                  <a:srgbClr val="00B0F0"/>
                </a:solidFill>
                <a:latin typeface="Raleway Light" panose="020B0403030101060003" pitchFamily="34" charset="-52"/>
              </a:rPr>
              <a:t>Это основной вид безвозмездных перечислений.</a:t>
            </a:r>
          </a:p>
        </p:txBody>
      </p:sp>
      <p:graphicFrame>
        <p:nvGraphicFramePr>
          <p:cNvPr id="11" name="Таблица 10">
            <a:extLst>
              <a:ext uri="{FF2B5EF4-FFF2-40B4-BE49-F238E27FC236}">
                <a16:creationId xmlns:a16="http://schemas.microsoft.com/office/drawing/2014/main" xmlns="" id="{BC3D9A54-AF6F-407B-A14F-66A54FDDC034}"/>
              </a:ext>
            </a:extLst>
          </p:cNvPr>
          <p:cNvGraphicFramePr>
            <a:graphicFrameLocks noGrp="1"/>
          </p:cNvGraphicFramePr>
          <p:nvPr>
            <p:extLst>
              <p:ext uri="{D42A27DB-BD31-4B8C-83A1-F6EECF244321}">
                <p14:modId xmlns:p14="http://schemas.microsoft.com/office/powerpoint/2010/main" xmlns="" val="1716059171"/>
              </p:ext>
            </p:extLst>
          </p:nvPr>
        </p:nvGraphicFramePr>
        <p:xfrm>
          <a:off x="611560" y="1951072"/>
          <a:ext cx="7920879" cy="4214232"/>
        </p:xfrm>
        <a:graphic>
          <a:graphicData uri="http://schemas.openxmlformats.org/drawingml/2006/table">
            <a:tbl>
              <a:tblPr firstRow="1" bandRow="1">
                <a:tableStyleId>{5C22544A-7EE6-4342-B048-85BDC9FD1C3A}</a:tableStyleId>
              </a:tblPr>
              <a:tblGrid>
                <a:gridCol w="2640293">
                  <a:extLst>
                    <a:ext uri="{9D8B030D-6E8A-4147-A177-3AD203B41FA5}">
                      <a16:colId xmlns:a16="http://schemas.microsoft.com/office/drawing/2014/main" xmlns="" val="20000"/>
                    </a:ext>
                  </a:extLst>
                </a:gridCol>
                <a:gridCol w="2640293">
                  <a:extLst>
                    <a:ext uri="{9D8B030D-6E8A-4147-A177-3AD203B41FA5}">
                      <a16:colId xmlns:a16="http://schemas.microsoft.com/office/drawing/2014/main" xmlns="" val="20001"/>
                    </a:ext>
                  </a:extLst>
                </a:gridCol>
                <a:gridCol w="2640293">
                  <a:extLst>
                    <a:ext uri="{9D8B030D-6E8A-4147-A177-3AD203B41FA5}">
                      <a16:colId xmlns:a16="http://schemas.microsoft.com/office/drawing/2014/main" xmlns="" val="20002"/>
                    </a:ext>
                  </a:extLst>
                </a:gridCol>
              </a:tblGrid>
              <a:tr h="612325">
                <a:tc>
                  <a:txBody>
                    <a:bodyPr/>
                    <a:lstStyle/>
                    <a:p>
                      <a:pPr algn="ctr"/>
                      <a:r>
                        <a:rPr lang="ru-RU" sz="1400" b="1" kern="1200" baseline="0" dirty="0">
                          <a:solidFill>
                            <a:schemeClr val="lt1"/>
                          </a:solidFill>
                          <a:latin typeface="Raleway Light" panose="020B0403030101060003" pitchFamily="34" charset="-52"/>
                          <a:ea typeface="+mn-ea"/>
                          <a:cs typeface="+mn-cs"/>
                        </a:rPr>
                        <a:t>Виды межбюджетных трансфертов</a:t>
                      </a:r>
                      <a:endParaRPr lang="ru-RU" sz="1400" b="1" dirty="0">
                        <a:latin typeface="Raleway Light" panose="020B0403030101060003" pitchFamily="34" charset="-52"/>
                      </a:endParaRPr>
                    </a:p>
                  </a:txBody>
                  <a:tcPr/>
                </a:tc>
                <a:tc>
                  <a:txBody>
                    <a:bodyPr/>
                    <a:lstStyle/>
                    <a:p>
                      <a:pPr algn="ctr"/>
                      <a:r>
                        <a:rPr lang="ru-RU" sz="1400" b="1" kern="1200" baseline="0" dirty="0">
                          <a:solidFill>
                            <a:schemeClr val="lt1"/>
                          </a:solidFill>
                          <a:latin typeface="Raleway Light" panose="020B0403030101060003" pitchFamily="34" charset="-52"/>
                          <a:ea typeface="+mn-ea"/>
                          <a:cs typeface="+mn-cs"/>
                        </a:rPr>
                        <a:t>Определение</a:t>
                      </a:r>
                    </a:p>
                  </a:txBody>
                  <a:tcPr/>
                </a:tc>
                <a:tc>
                  <a:txBody>
                    <a:bodyPr/>
                    <a:lstStyle/>
                    <a:p>
                      <a:pPr algn="ctr"/>
                      <a:r>
                        <a:rPr lang="ru-RU" sz="1400" b="1" kern="1200" baseline="0" dirty="0">
                          <a:solidFill>
                            <a:schemeClr val="lt1"/>
                          </a:solidFill>
                          <a:latin typeface="Raleway Light" panose="020B0403030101060003" pitchFamily="34" charset="-52"/>
                          <a:ea typeface="+mn-ea"/>
                          <a:cs typeface="+mn-cs"/>
                        </a:rPr>
                        <a:t>Аналогия в семейном бюджете</a:t>
                      </a:r>
                    </a:p>
                  </a:txBody>
                  <a:tcPr/>
                </a:tc>
                <a:extLst>
                  <a:ext uri="{0D108BD9-81ED-4DB2-BD59-A6C34878D82A}">
                    <a16:rowId xmlns:a16="http://schemas.microsoft.com/office/drawing/2014/main" xmlns="" val="10000"/>
                  </a:ext>
                </a:extLst>
              </a:tr>
              <a:tr h="864457">
                <a:tc>
                  <a:txBody>
                    <a:bodyPr/>
                    <a:lstStyle/>
                    <a:p>
                      <a:pPr algn="ctr"/>
                      <a:r>
                        <a:rPr lang="ru-RU" sz="1200" b="1" kern="1200" baseline="0" dirty="0">
                          <a:solidFill>
                            <a:srgbClr val="00B0F0"/>
                          </a:solidFill>
                          <a:latin typeface="Raleway Light" panose="020B0403030101060003" pitchFamily="34" charset="-52"/>
                          <a:ea typeface="+mn-ea"/>
                          <a:cs typeface="+mn-cs"/>
                        </a:rPr>
                        <a:t>Дотации (от лат. «</a:t>
                      </a:r>
                      <a:r>
                        <a:rPr lang="en-US" sz="1200" b="1" kern="1200" baseline="0" dirty="0" err="1">
                          <a:solidFill>
                            <a:srgbClr val="00B0F0"/>
                          </a:solidFill>
                          <a:latin typeface="Raleway Light" panose="020B0403030101060003" pitchFamily="34" charset="-52"/>
                          <a:ea typeface="+mn-ea"/>
                          <a:cs typeface="+mn-cs"/>
                        </a:rPr>
                        <a:t>Dotatio</a:t>
                      </a:r>
                      <a:r>
                        <a:rPr lang="en-US" sz="1200" b="1" kern="1200" baseline="0" dirty="0">
                          <a:solidFill>
                            <a:srgbClr val="00B0F0"/>
                          </a:solidFill>
                          <a:latin typeface="Raleway Light" panose="020B0403030101060003" pitchFamily="34" charset="-52"/>
                          <a:ea typeface="+mn-ea"/>
                          <a:cs typeface="+mn-cs"/>
                        </a:rPr>
                        <a:t>» - </a:t>
                      </a:r>
                      <a:r>
                        <a:rPr lang="ru-RU" sz="1200" b="1" kern="1200" baseline="0" dirty="0">
                          <a:solidFill>
                            <a:srgbClr val="00B0F0"/>
                          </a:solidFill>
                          <a:latin typeface="Raleway Light" panose="020B0403030101060003" pitchFamily="34" charset="-52"/>
                          <a:ea typeface="+mn-ea"/>
                          <a:cs typeface="+mn-cs"/>
                        </a:rPr>
                        <a:t>дар, пожертвование)</a:t>
                      </a:r>
                      <a:endParaRPr lang="ru-RU" sz="1200" dirty="0">
                        <a:solidFill>
                          <a:srgbClr val="00B0F0"/>
                        </a:solidFill>
                        <a:latin typeface="Raleway Light" panose="020B0403030101060003" pitchFamily="34" charset="-52"/>
                      </a:endParaRPr>
                    </a:p>
                  </a:txBody>
                  <a:tcPr anchor="ctr">
                    <a:solidFill>
                      <a:srgbClr val="E7F1FA"/>
                    </a:solidFill>
                  </a:tcPr>
                </a:tc>
                <a:tc>
                  <a:txBody>
                    <a:bodyPr/>
                    <a:lstStyle/>
                    <a:p>
                      <a:pPr algn="ctr"/>
                      <a:r>
                        <a:rPr lang="ru-RU" sz="1400" kern="1200" baseline="0" dirty="0">
                          <a:solidFill>
                            <a:srgbClr val="00B0F0"/>
                          </a:solidFill>
                          <a:latin typeface="Raleway Light" panose="020B0403030101060003" pitchFamily="34" charset="-52"/>
                          <a:ea typeface="+mn-ea"/>
                          <a:cs typeface="+mn-cs"/>
                        </a:rPr>
                        <a:t>Предоставляются без</a:t>
                      </a:r>
                      <a:r>
                        <a:rPr lang="en-US" sz="1400" kern="1200" baseline="0" dirty="0">
                          <a:solidFill>
                            <a:srgbClr val="00B0F0"/>
                          </a:solidFill>
                          <a:latin typeface="Raleway Light" panose="020B0403030101060003" pitchFamily="34" charset="-52"/>
                          <a:ea typeface="+mn-ea"/>
                          <a:cs typeface="+mn-cs"/>
                        </a:rPr>
                        <a:t> </a:t>
                      </a:r>
                      <a:r>
                        <a:rPr lang="ru-RU" sz="1400" kern="1200" baseline="0" dirty="0">
                          <a:solidFill>
                            <a:srgbClr val="00B0F0"/>
                          </a:solidFill>
                          <a:latin typeface="Raleway Light" panose="020B0403030101060003" pitchFamily="34" charset="-52"/>
                          <a:ea typeface="+mn-ea"/>
                          <a:cs typeface="+mn-cs"/>
                        </a:rPr>
                        <a:t>определения конкретной цели</a:t>
                      </a:r>
                      <a:r>
                        <a:rPr lang="en-US" sz="1400" kern="1200" baseline="0" dirty="0">
                          <a:solidFill>
                            <a:srgbClr val="00B0F0"/>
                          </a:solidFill>
                          <a:latin typeface="Raleway Light" panose="020B0403030101060003" pitchFamily="34" charset="-52"/>
                          <a:ea typeface="+mn-ea"/>
                          <a:cs typeface="+mn-cs"/>
                        </a:rPr>
                        <a:t> </a:t>
                      </a:r>
                      <a:r>
                        <a:rPr lang="ru-RU" sz="1400" kern="1200" baseline="0" dirty="0">
                          <a:solidFill>
                            <a:srgbClr val="00B0F0"/>
                          </a:solidFill>
                          <a:latin typeface="Raleway Light" panose="020B0403030101060003" pitchFamily="34" charset="-52"/>
                          <a:ea typeface="+mn-ea"/>
                          <a:cs typeface="+mn-cs"/>
                        </a:rPr>
                        <a:t>их использования</a:t>
                      </a:r>
                      <a:endParaRPr lang="ru-RU" sz="1400" dirty="0">
                        <a:solidFill>
                          <a:srgbClr val="00B0F0"/>
                        </a:solidFill>
                        <a:latin typeface="Raleway Light" panose="020B0403030101060003" pitchFamily="34" charset="-52"/>
                      </a:endParaRPr>
                    </a:p>
                  </a:txBody>
                  <a:tcPr anchor="ctr">
                    <a:solidFill>
                      <a:srgbClr val="E7F1FA"/>
                    </a:solidFill>
                  </a:tcPr>
                </a:tc>
                <a:tc>
                  <a:txBody>
                    <a:bodyPr/>
                    <a:lstStyle/>
                    <a:p>
                      <a:pPr algn="ctr"/>
                      <a:r>
                        <a:rPr lang="ru-RU" sz="1400" kern="1200" baseline="0" dirty="0">
                          <a:solidFill>
                            <a:srgbClr val="00B0F0"/>
                          </a:solidFill>
                          <a:latin typeface="Raleway Light" panose="020B0403030101060003" pitchFamily="34" charset="-52"/>
                          <a:ea typeface="+mn-ea"/>
                          <a:cs typeface="+mn-cs"/>
                        </a:rPr>
                        <a:t>Вы даете своему ребенку</a:t>
                      </a:r>
                    </a:p>
                    <a:p>
                      <a:pPr algn="ctr"/>
                      <a:r>
                        <a:rPr lang="ru-RU" sz="1400" kern="1200" baseline="0" dirty="0">
                          <a:solidFill>
                            <a:srgbClr val="00B0F0"/>
                          </a:solidFill>
                          <a:latin typeface="Raleway Light" panose="020B0403030101060003" pitchFamily="34" charset="-52"/>
                          <a:ea typeface="+mn-ea"/>
                          <a:cs typeface="+mn-cs"/>
                        </a:rPr>
                        <a:t>«карманные деньги»</a:t>
                      </a:r>
                    </a:p>
                  </a:txBody>
                  <a:tcPr anchor="ctr">
                    <a:solidFill>
                      <a:srgbClr val="E7F1FA"/>
                    </a:solidFill>
                  </a:tcPr>
                </a:tc>
                <a:extLst>
                  <a:ext uri="{0D108BD9-81ED-4DB2-BD59-A6C34878D82A}">
                    <a16:rowId xmlns:a16="http://schemas.microsoft.com/office/drawing/2014/main" xmlns="" val="10001"/>
                  </a:ext>
                </a:extLst>
              </a:tr>
              <a:tr h="1368725">
                <a:tc>
                  <a:txBody>
                    <a:bodyPr/>
                    <a:lstStyle/>
                    <a:p>
                      <a:pPr algn="ctr"/>
                      <a:r>
                        <a:rPr lang="ru-RU" sz="1200" b="1" kern="1200" baseline="0" dirty="0">
                          <a:solidFill>
                            <a:srgbClr val="00B0F0"/>
                          </a:solidFill>
                          <a:latin typeface="Raleway Light" panose="020B0403030101060003" pitchFamily="34" charset="-52"/>
                          <a:ea typeface="+mn-ea"/>
                          <a:cs typeface="+mn-cs"/>
                        </a:rPr>
                        <a:t>Субвенции (от лат.</a:t>
                      </a:r>
                      <a:r>
                        <a:rPr lang="en-US" sz="1200" b="1" kern="1200" baseline="0" dirty="0">
                          <a:solidFill>
                            <a:srgbClr val="00B0F0"/>
                          </a:solidFill>
                          <a:latin typeface="Raleway Light" panose="020B0403030101060003" pitchFamily="34" charset="-52"/>
                          <a:ea typeface="+mn-ea"/>
                          <a:cs typeface="+mn-cs"/>
                        </a:rPr>
                        <a:t> «</a:t>
                      </a:r>
                      <a:r>
                        <a:rPr lang="en-US" sz="1200" b="1" kern="1200" baseline="0" dirty="0" err="1">
                          <a:solidFill>
                            <a:srgbClr val="00B0F0"/>
                          </a:solidFill>
                          <a:latin typeface="Raleway Light" panose="020B0403030101060003" pitchFamily="34" charset="-52"/>
                          <a:ea typeface="+mn-ea"/>
                          <a:cs typeface="+mn-cs"/>
                        </a:rPr>
                        <a:t>Subvenire</a:t>
                      </a:r>
                      <a:r>
                        <a:rPr lang="en-US" sz="1200" b="1" kern="1200" baseline="0" dirty="0">
                          <a:solidFill>
                            <a:srgbClr val="00B0F0"/>
                          </a:solidFill>
                          <a:latin typeface="Raleway Light" panose="020B0403030101060003" pitchFamily="34" charset="-52"/>
                          <a:ea typeface="+mn-ea"/>
                          <a:cs typeface="+mn-cs"/>
                        </a:rPr>
                        <a:t>» - </a:t>
                      </a:r>
                      <a:r>
                        <a:rPr lang="ru-RU" sz="1200" b="1" kern="1200" baseline="0" dirty="0">
                          <a:solidFill>
                            <a:srgbClr val="00B0F0"/>
                          </a:solidFill>
                          <a:latin typeface="Raleway Light" panose="020B0403030101060003" pitchFamily="34" charset="-52"/>
                          <a:ea typeface="+mn-ea"/>
                          <a:cs typeface="+mn-cs"/>
                        </a:rPr>
                        <a:t>прихоть на</a:t>
                      </a:r>
                    </a:p>
                    <a:p>
                      <a:pPr algn="ctr"/>
                      <a:r>
                        <a:rPr lang="ru-RU" sz="1200" b="1" kern="1200" baseline="0" dirty="0">
                          <a:solidFill>
                            <a:srgbClr val="00B0F0"/>
                          </a:solidFill>
                          <a:latin typeface="Raleway Light" panose="020B0403030101060003" pitchFamily="34" charset="-52"/>
                          <a:ea typeface="+mn-ea"/>
                          <a:cs typeface="+mn-cs"/>
                        </a:rPr>
                        <a:t>помощь)</a:t>
                      </a:r>
                    </a:p>
                  </a:txBody>
                  <a:tcPr anchor="ctr">
                    <a:noFill/>
                  </a:tcPr>
                </a:tc>
                <a:tc>
                  <a:txBody>
                    <a:bodyPr/>
                    <a:lstStyle/>
                    <a:p>
                      <a:pPr algn="ctr"/>
                      <a:r>
                        <a:rPr lang="ru-RU" sz="1400" kern="1200" baseline="0" dirty="0">
                          <a:solidFill>
                            <a:srgbClr val="00B0F0"/>
                          </a:solidFill>
                          <a:latin typeface="Raleway Light" panose="020B0403030101060003" pitchFamily="34" charset="-52"/>
                          <a:ea typeface="+mn-ea"/>
                          <a:cs typeface="+mn-cs"/>
                        </a:rPr>
                        <a:t>Предоставляются на</a:t>
                      </a:r>
                    </a:p>
                    <a:p>
                      <a:pPr algn="ctr"/>
                      <a:r>
                        <a:rPr lang="ru-RU" sz="1400" kern="1200" baseline="0" dirty="0">
                          <a:solidFill>
                            <a:srgbClr val="00B0F0"/>
                          </a:solidFill>
                          <a:latin typeface="Raleway Light" panose="020B0403030101060003" pitchFamily="34" charset="-52"/>
                          <a:ea typeface="+mn-ea"/>
                          <a:cs typeface="+mn-cs"/>
                        </a:rPr>
                        <a:t>финансирование</a:t>
                      </a:r>
                    </a:p>
                    <a:p>
                      <a:pPr algn="ctr"/>
                      <a:r>
                        <a:rPr lang="ru-RU" sz="1400" kern="1200" baseline="0" dirty="0">
                          <a:solidFill>
                            <a:srgbClr val="00B0F0"/>
                          </a:solidFill>
                          <a:latin typeface="Raleway Light" panose="020B0403030101060003" pitchFamily="34" charset="-52"/>
                          <a:ea typeface="+mn-ea"/>
                          <a:cs typeface="+mn-cs"/>
                        </a:rPr>
                        <a:t>«переданных» другим</a:t>
                      </a:r>
                    </a:p>
                    <a:p>
                      <a:pPr algn="ctr"/>
                      <a:r>
                        <a:rPr lang="ru-RU" sz="1400" kern="1200" baseline="0" dirty="0">
                          <a:solidFill>
                            <a:srgbClr val="00B0F0"/>
                          </a:solidFill>
                          <a:latin typeface="Raleway Light" panose="020B0403030101060003" pitchFamily="34" charset="-52"/>
                          <a:ea typeface="+mn-ea"/>
                          <a:cs typeface="+mn-cs"/>
                        </a:rPr>
                        <a:t>публично-правовым</a:t>
                      </a:r>
                    </a:p>
                    <a:p>
                      <a:pPr algn="ctr"/>
                      <a:r>
                        <a:rPr lang="ru-RU" sz="1400" kern="1200" baseline="0" dirty="0">
                          <a:solidFill>
                            <a:srgbClr val="00B0F0"/>
                          </a:solidFill>
                          <a:latin typeface="Raleway Light" panose="020B0403030101060003" pitchFamily="34" charset="-52"/>
                          <a:ea typeface="+mn-ea"/>
                          <a:cs typeface="+mn-cs"/>
                        </a:rPr>
                        <a:t>образованиям полномочий</a:t>
                      </a:r>
                    </a:p>
                  </a:txBody>
                  <a:tcPr anchor="ctr">
                    <a:noFill/>
                  </a:tcPr>
                </a:tc>
                <a:tc>
                  <a:txBody>
                    <a:bodyPr/>
                    <a:lstStyle/>
                    <a:p>
                      <a:pPr algn="ctr"/>
                      <a:r>
                        <a:rPr lang="ru-RU" sz="1400" kern="1200" baseline="0" dirty="0">
                          <a:solidFill>
                            <a:srgbClr val="00B0F0"/>
                          </a:solidFill>
                          <a:latin typeface="Raleway Light" panose="020B0403030101060003" pitchFamily="34" charset="-52"/>
                          <a:ea typeface="+mn-ea"/>
                          <a:cs typeface="+mn-cs"/>
                        </a:rPr>
                        <a:t>Вы даете своему ребенку</a:t>
                      </a:r>
                    </a:p>
                    <a:p>
                      <a:pPr algn="ctr"/>
                      <a:r>
                        <a:rPr lang="ru-RU" sz="1400" kern="1200" baseline="0" dirty="0">
                          <a:solidFill>
                            <a:srgbClr val="00B0F0"/>
                          </a:solidFill>
                          <a:latin typeface="Raleway Light" panose="020B0403030101060003" pitchFamily="34" charset="-52"/>
                          <a:ea typeface="+mn-ea"/>
                          <a:cs typeface="+mn-cs"/>
                        </a:rPr>
                        <a:t>деньги и посылаете его в</a:t>
                      </a:r>
                    </a:p>
                    <a:p>
                      <a:pPr algn="ctr"/>
                      <a:r>
                        <a:rPr lang="ru-RU" sz="1400" kern="1200" baseline="0" dirty="0">
                          <a:solidFill>
                            <a:srgbClr val="00B0F0"/>
                          </a:solidFill>
                          <a:latin typeface="Raleway Light" panose="020B0403030101060003" pitchFamily="34" charset="-52"/>
                          <a:ea typeface="+mn-ea"/>
                          <a:cs typeface="+mn-cs"/>
                        </a:rPr>
                        <a:t>магазин купить продукты</a:t>
                      </a:r>
                    </a:p>
                    <a:p>
                      <a:pPr algn="ctr"/>
                      <a:r>
                        <a:rPr lang="ru-RU" sz="1400" kern="1200" baseline="0" dirty="0">
                          <a:solidFill>
                            <a:srgbClr val="00B0F0"/>
                          </a:solidFill>
                          <a:latin typeface="Raleway Light" panose="020B0403030101060003" pitchFamily="34" charset="-52"/>
                          <a:ea typeface="+mn-ea"/>
                          <a:cs typeface="+mn-cs"/>
                        </a:rPr>
                        <a:t>(по списку)</a:t>
                      </a:r>
                    </a:p>
                  </a:txBody>
                  <a:tcPr anchor="ctr">
                    <a:noFill/>
                  </a:tcPr>
                </a:tc>
                <a:extLst>
                  <a:ext uri="{0D108BD9-81ED-4DB2-BD59-A6C34878D82A}">
                    <a16:rowId xmlns:a16="http://schemas.microsoft.com/office/drawing/2014/main" xmlns="" val="10002"/>
                  </a:ext>
                </a:extLst>
              </a:tr>
              <a:tr h="1368725">
                <a:tc>
                  <a:txBody>
                    <a:bodyPr/>
                    <a:lstStyle/>
                    <a:p>
                      <a:pPr algn="ctr"/>
                      <a:r>
                        <a:rPr lang="ru-RU" sz="1200" b="1" kern="1200" baseline="0" dirty="0">
                          <a:solidFill>
                            <a:srgbClr val="00B0F0"/>
                          </a:solidFill>
                          <a:latin typeface="Raleway Light" panose="020B0403030101060003" pitchFamily="34" charset="-52"/>
                          <a:ea typeface="+mn-ea"/>
                          <a:cs typeface="+mn-cs"/>
                        </a:rPr>
                        <a:t>Субсидии (от лат.</a:t>
                      </a:r>
                    </a:p>
                    <a:p>
                      <a:pPr algn="ctr"/>
                      <a:r>
                        <a:rPr lang="en-US" sz="1200" b="1" kern="1200" baseline="0" dirty="0">
                          <a:solidFill>
                            <a:srgbClr val="00B0F0"/>
                          </a:solidFill>
                          <a:latin typeface="Raleway Light" panose="020B0403030101060003" pitchFamily="34" charset="-52"/>
                          <a:ea typeface="+mn-ea"/>
                          <a:cs typeface="+mn-cs"/>
                        </a:rPr>
                        <a:t>«</a:t>
                      </a:r>
                      <a:r>
                        <a:rPr lang="en-US" sz="1200" b="1" kern="1200" baseline="0" dirty="0" err="1">
                          <a:solidFill>
                            <a:srgbClr val="00B0F0"/>
                          </a:solidFill>
                          <a:latin typeface="Raleway Light" panose="020B0403030101060003" pitchFamily="34" charset="-52"/>
                          <a:ea typeface="+mn-ea"/>
                          <a:cs typeface="+mn-cs"/>
                        </a:rPr>
                        <a:t>Subsidium</a:t>
                      </a:r>
                      <a:r>
                        <a:rPr lang="en-US" sz="1200" b="1" kern="1200" baseline="0" dirty="0">
                          <a:solidFill>
                            <a:srgbClr val="00B0F0"/>
                          </a:solidFill>
                          <a:latin typeface="Raleway Light" panose="020B0403030101060003" pitchFamily="34" charset="-52"/>
                          <a:ea typeface="+mn-ea"/>
                          <a:cs typeface="+mn-cs"/>
                        </a:rPr>
                        <a:t>» - </a:t>
                      </a:r>
                      <a:r>
                        <a:rPr lang="ru-RU" sz="1200" b="1" kern="1200" baseline="0" dirty="0">
                          <a:solidFill>
                            <a:srgbClr val="00B0F0"/>
                          </a:solidFill>
                          <a:latin typeface="Raleway Light" panose="020B0403030101060003" pitchFamily="34" charset="-52"/>
                          <a:ea typeface="+mn-ea"/>
                          <a:cs typeface="+mn-cs"/>
                        </a:rPr>
                        <a:t>поддержка)</a:t>
                      </a:r>
                    </a:p>
                  </a:txBody>
                  <a:tcPr anchor="ctr">
                    <a:solidFill>
                      <a:srgbClr val="E7F1FA"/>
                    </a:solidFill>
                  </a:tcPr>
                </a:tc>
                <a:tc>
                  <a:txBody>
                    <a:bodyPr/>
                    <a:lstStyle/>
                    <a:p>
                      <a:pPr algn="ctr"/>
                      <a:r>
                        <a:rPr lang="ru-RU" sz="1400" kern="1200" baseline="0" dirty="0">
                          <a:solidFill>
                            <a:srgbClr val="00B0F0"/>
                          </a:solidFill>
                          <a:latin typeface="Raleway Light" panose="020B0403030101060003" pitchFamily="34" charset="-52"/>
                          <a:ea typeface="+mn-ea"/>
                          <a:cs typeface="+mn-cs"/>
                        </a:rPr>
                        <a:t>Предоставляются на условиях</a:t>
                      </a:r>
                      <a:r>
                        <a:rPr lang="en-US" sz="1400" kern="1200" baseline="0" dirty="0">
                          <a:solidFill>
                            <a:srgbClr val="00B0F0"/>
                          </a:solidFill>
                          <a:latin typeface="Raleway Light" panose="020B0403030101060003" pitchFamily="34" charset="-52"/>
                          <a:ea typeface="+mn-ea"/>
                          <a:cs typeface="+mn-cs"/>
                        </a:rPr>
                        <a:t> </a:t>
                      </a:r>
                      <a:r>
                        <a:rPr lang="ru-RU" sz="1400" kern="1200" baseline="0" dirty="0">
                          <a:solidFill>
                            <a:srgbClr val="00B0F0"/>
                          </a:solidFill>
                          <a:latin typeface="Raleway Light" panose="020B0403030101060003" pitchFamily="34" charset="-52"/>
                          <a:ea typeface="+mn-ea"/>
                          <a:cs typeface="+mn-cs"/>
                        </a:rPr>
                        <a:t>долевого </a:t>
                      </a:r>
                      <a:r>
                        <a:rPr lang="ru-RU" sz="1400" kern="1200" baseline="0" dirty="0" err="1">
                          <a:solidFill>
                            <a:srgbClr val="00B0F0"/>
                          </a:solidFill>
                          <a:latin typeface="Raleway Light" panose="020B0403030101060003" pitchFamily="34" charset="-52"/>
                          <a:ea typeface="+mn-ea"/>
                          <a:cs typeface="+mn-cs"/>
                        </a:rPr>
                        <a:t>софинансирования</a:t>
                      </a:r>
                      <a:endParaRPr lang="ru-RU" sz="1400" kern="1200" baseline="0" dirty="0">
                        <a:solidFill>
                          <a:srgbClr val="00B0F0"/>
                        </a:solidFill>
                        <a:latin typeface="Raleway Light" panose="020B0403030101060003" pitchFamily="34" charset="-52"/>
                        <a:ea typeface="+mn-ea"/>
                        <a:cs typeface="+mn-cs"/>
                      </a:endParaRPr>
                    </a:p>
                    <a:p>
                      <a:pPr algn="ctr"/>
                      <a:r>
                        <a:rPr lang="ru-RU" sz="1400" kern="1200" baseline="0" dirty="0">
                          <a:solidFill>
                            <a:srgbClr val="00B0F0"/>
                          </a:solidFill>
                          <a:latin typeface="Raleway Light" panose="020B0403030101060003" pitchFamily="34" charset="-52"/>
                          <a:ea typeface="+mn-ea"/>
                          <a:cs typeface="+mn-cs"/>
                        </a:rPr>
                        <a:t>расходов других бюджетов</a:t>
                      </a:r>
                    </a:p>
                  </a:txBody>
                  <a:tcPr anchor="ctr">
                    <a:solidFill>
                      <a:srgbClr val="E7F1FA"/>
                    </a:solidFill>
                  </a:tcPr>
                </a:tc>
                <a:tc>
                  <a:txBody>
                    <a:bodyPr/>
                    <a:lstStyle/>
                    <a:p>
                      <a:pPr algn="ctr"/>
                      <a:r>
                        <a:rPr lang="ru-RU" sz="1400" kern="1200" baseline="0" dirty="0">
                          <a:solidFill>
                            <a:srgbClr val="00B0F0"/>
                          </a:solidFill>
                          <a:latin typeface="Raleway Light" panose="020B0403030101060003" pitchFamily="34" charset="-52"/>
                          <a:ea typeface="+mn-ea"/>
                          <a:cs typeface="+mn-cs"/>
                        </a:rPr>
                        <a:t>Вы «добавляете» денег для</a:t>
                      </a:r>
                      <a:r>
                        <a:rPr lang="en-US" sz="1400" kern="1200" baseline="0" dirty="0">
                          <a:solidFill>
                            <a:srgbClr val="00B0F0"/>
                          </a:solidFill>
                          <a:latin typeface="Raleway Light" panose="020B0403030101060003" pitchFamily="34" charset="-52"/>
                          <a:ea typeface="+mn-ea"/>
                          <a:cs typeface="+mn-cs"/>
                        </a:rPr>
                        <a:t> </a:t>
                      </a:r>
                      <a:r>
                        <a:rPr lang="ru-RU" sz="1400" kern="1200" baseline="0" dirty="0">
                          <a:solidFill>
                            <a:srgbClr val="00B0F0"/>
                          </a:solidFill>
                          <a:latin typeface="Raleway Light" panose="020B0403030101060003" pitchFamily="34" charset="-52"/>
                          <a:ea typeface="+mn-ea"/>
                          <a:cs typeface="+mn-cs"/>
                        </a:rPr>
                        <a:t>того, чтобы ваш ребенок</a:t>
                      </a:r>
                      <a:r>
                        <a:rPr lang="en-US" sz="1400" kern="1200" baseline="0" dirty="0">
                          <a:solidFill>
                            <a:srgbClr val="00B0F0"/>
                          </a:solidFill>
                          <a:latin typeface="Raleway Light" panose="020B0403030101060003" pitchFamily="34" charset="-52"/>
                          <a:ea typeface="+mn-ea"/>
                          <a:cs typeface="+mn-cs"/>
                        </a:rPr>
                        <a:t> </a:t>
                      </a:r>
                      <a:r>
                        <a:rPr lang="ru-RU" sz="1400" kern="1200" baseline="0" dirty="0">
                          <a:solidFill>
                            <a:srgbClr val="00B0F0"/>
                          </a:solidFill>
                          <a:latin typeface="Raleway Light" panose="020B0403030101060003" pitchFamily="34" charset="-52"/>
                          <a:ea typeface="+mn-ea"/>
                          <a:cs typeface="+mn-cs"/>
                        </a:rPr>
                        <a:t>купил себе новый телефон (а</a:t>
                      </a:r>
                      <a:r>
                        <a:rPr lang="en-US" sz="1400" kern="1200" baseline="0" dirty="0">
                          <a:solidFill>
                            <a:srgbClr val="00B0F0"/>
                          </a:solidFill>
                          <a:latin typeface="Raleway Light" panose="020B0403030101060003" pitchFamily="34" charset="-52"/>
                          <a:ea typeface="+mn-ea"/>
                          <a:cs typeface="+mn-cs"/>
                        </a:rPr>
                        <a:t> </a:t>
                      </a:r>
                      <a:r>
                        <a:rPr lang="ru-RU" sz="1400" kern="1200" baseline="0" dirty="0">
                          <a:solidFill>
                            <a:srgbClr val="00B0F0"/>
                          </a:solidFill>
                          <a:latin typeface="Raleway Light" panose="020B0403030101060003" pitchFamily="34" charset="-52"/>
                          <a:ea typeface="+mn-ea"/>
                          <a:cs typeface="+mn-cs"/>
                        </a:rPr>
                        <a:t>остальные деньги он накопил</a:t>
                      </a:r>
                      <a:r>
                        <a:rPr lang="en-US" sz="1400" kern="1200" baseline="0" dirty="0">
                          <a:solidFill>
                            <a:srgbClr val="00B0F0"/>
                          </a:solidFill>
                          <a:latin typeface="Raleway Light" panose="020B0403030101060003" pitchFamily="34" charset="-52"/>
                          <a:ea typeface="+mn-ea"/>
                          <a:cs typeface="+mn-cs"/>
                        </a:rPr>
                        <a:t> </a:t>
                      </a:r>
                      <a:r>
                        <a:rPr lang="ru-RU" sz="1400" kern="1200" baseline="0" dirty="0">
                          <a:solidFill>
                            <a:srgbClr val="00B0F0"/>
                          </a:solidFill>
                          <a:latin typeface="Raleway Light" panose="020B0403030101060003" pitchFamily="34" charset="-52"/>
                          <a:ea typeface="+mn-ea"/>
                          <a:cs typeface="+mn-cs"/>
                        </a:rPr>
                        <a:t>сам)</a:t>
                      </a:r>
                    </a:p>
                  </a:txBody>
                  <a:tcPr anchor="ctr">
                    <a:solidFill>
                      <a:srgbClr val="E7F1FA"/>
                    </a:solidFill>
                  </a:tcPr>
                </a:tc>
                <a:extLst>
                  <a:ext uri="{0D108BD9-81ED-4DB2-BD59-A6C34878D82A}">
                    <a16:rowId xmlns:a16="http://schemas.microsoft.com/office/drawing/2014/main" xmlns="" val="10003"/>
                  </a:ext>
                </a:extLst>
              </a:tr>
            </a:tbl>
          </a:graphicData>
        </a:graphic>
      </p:graphicFrame>
      <p:pic>
        <p:nvPicPr>
          <p:cNvPr id="9" name="Рисунок 8" descr="Предупреждение">
            <a:extLst>
              <a:ext uri="{FF2B5EF4-FFF2-40B4-BE49-F238E27FC236}">
                <a16:creationId xmlns:a16="http://schemas.microsoft.com/office/drawing/2014/main" xmlns="" id="{5AFC61FA-8D64-456B-A65A-F013240AF8D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43765" y="1011584"/>
            <a:ext cx="748769" cy="748769"/>
          </a:xfrm>
          <a:prstGeom prst="rect">
            <a:avLst/>
          </a:prstGeom>
        </p:spPr>
      </p:pic>
    </p:spTree>
    <p:extLst>
      <p:ext uri="{BB962C8B-B14F-4D97-AF65-F5344CB8AC3E}">
        <p14:creationId xmlns:p14="http://schemas.microsoft.com/office/powerpoint/2010/main" xmlns="" val="99504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1043608" y="1124744"/>
            <a:ext cx="7416824" cy="4852987"/>
          </a:xfrm>
          <a:prstGeom prst="rect">
            <a:avLst/>
          </a:prstGeom>
        </p:spPr>
        <p:txBody>
          <a:bodyPr vert="horz" lIns="91440" tIns="45720" rIns="91440" bIns="45720" rtlCol="0">
            <a:normAutofit fontScale="92500" lnSpcReduction="10000"/>
          </a:bodyPr>
          <a:lstStyle/>
          <a:p>
            <a:pPr marL="352425" marR="0" lvl="0" indent="-266700" algn="ctr" defTabSz="963613" rtl="0" eaLnBrk="1" fontAlgn="auto" latinLnBrk="0" hangingPunct="1">
              <a:lnSpc>
                <a:spcPct val="80000"/>
              </a:lnSpc>
              <a:spcBef>
                <a:spcPct val="20000"/>
              </a:spcBef>
              <a:spcAft>
                <a:spcPts val="0"/>
              </a:spcAft>
              <a:buClrTx/>
              <a:buSzTx/>
              <a:buFont typeface="Wingdings" pitchFamily="2" charset="2"/>
              <a:buAutoNum type="arabicPeriod"/>
              <a:tabLst/>
              <a:defRPr/>
            </a:pPr>
            <a:endParaRPr kumimoji="0" lang="ru-RU" sz="1400" b="0" i="0" u="none" strike="noStrike" kern="1200" cap="none" spc="0" normalizeH="0" baseline="0" noProof="0" dirty="0">
              <a:ln>
                <a:noFill/>
              </a:ln>
              <a:solidFill>
                <a:srgbClr val="1D528D"/>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ru-RU" sz="2400" i="0" u="none" strike="noStrike" kern="1200" cap="none" spc="0" normalizeH="0" baseline="0" noProof="0" dirty="0">
                <a:ln>
                  <a:noFill/>
                </a:ln>
                <a:solidFill>
                  <a:schemeClr val="accent1"/>
                </a:solidFill>
                <a:effectLst/>
                <a:uLnTx/>
                <a:uFillTx/>
                <a:latin typeface="Raleway" panose="020B0503030101060003" pitchFamily="34" charset="-52"/>
              </a:rPr>
              <a:t>Обращение к жителям Тоцкого района</a:t>
            </a:r>
          </a:p>
          <a:p>
            <a:pPr marL="342900" marR="0" lvl="0" indent="-34290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ru-RU" sz="1400" i="0" u="none" strike="noStrike" kern="1200" cap="none" spc="0" normalizeH="0" baseline="0" noProof="0" dirty="0">
              <a:ln>
                <a:noFill/>
              </a:ln>
              <a:solidFill>
                <a:schemeClr val="accent1"/>
              </a:solidFill>
              <a:effectLst/>
              <a:uLnTx/>
              <a:uFillTx/>
              <a:latin typeface="+mn-lt"/>
              <a:ea typeface="+mn-ea"/>
              <a:cs typeface="+mn-cs"/>
            </a:endParaRPr>
          </a:p>
          <a:p>
            <a:pPr marL="342900" marR="0" lvl="0" indent="-34290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ru-RU" sz="1400" i="0" u="none" strike="noStrike" kern="1200" cap="none" spc="0" normalizeH="0" baseline="0" noProof="0" dirty="0">
              <a:ln>
                <a:noFill/>
              </a:ln>
              <a:solidFill>
                <a:schemeClr val="accent1"/>
              </a:solidFill>
              <a:effectLst/>
              <a:uLnTx/>
              <a:uFillTx/>
              <a:latin typeface="+mn-lt"/>
              <a:ea typeface="+mn-ea"/>
              <a:cs typeface="+mn-cs"/>
            </a:endParaRPr>
          </a:p>
          <a:p>
            <a:pPr marL="342900" marR="0" lvl="0" indent="-342900" algn="ctr" defTabSz="914400" rtl="0" eaLnBrk="1" fontAlgn="auto" latinLnBrk="0" hangingPunct="1">
              <a:lnSpc>
                <a:spcPct val="150000"/>
              </a:lnSpc>
              <a:spcBef>
                <a:spcPct val="20000"/>
              </a:spcBef>
              <a:spcAft>
                <a:spcPts val="0"/>
              </a:spcAft>
              <a:buClrTx/>
              <a:buSzTx/>
              <a:buFont typeface="Arial" pitchFamily="34" charset="0"/>
              <a:buNone/>
              <a:tabLst/>
              <a:defRPr/>
            </a:pPr>
            <a:r>
              <a:rPr kumimoji="0" lang="ru-RU" i="0" u="none" strike="noStrike" kern="1200" cap="none" spc="0" normalizeH="0" baseline="0" noProof="0" dirty="0">
                <a:ln>
                  <a:noFill/>
                </a:ln>
                <a:solidFill>
                  <a:schemeClr val="accent1"/>
                </a:solidFill>
                <a:effectLst/>
                <a:uLnTx/>
                <a:uFillTx/>
                <a:latin typeface="Raleway Light" panose="020B0403030101060003" pitchFamily="34" charset="-52"/>
              </a:rPr>
              <a:t>Уважаемые жители Тоцкого района!</a:t>
            </a:r>
          </a:p>
          <a:p>
            <a:pPr marL="342900" marR="0" lvl="0" indent="1905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ru-RU" i="0" u="none" strike="noStrike" kern="1200" cap="none" spc="0" normalizeH="0" baseline="0" noProof="0" dirty="0">
              <a:ln>
                <a:noFill/>
              </a:ln>
              <a:solidFill>
                <a:schemeClr val="accent1"/>
              </a:solidFill>
              <a:effectLst/>
              <a:uLnTx/>
              <a:uFillTx/>
              <a:latin typeface="Raleway Light" panose="020B0403030101060003" pitchFamily="34" charset="-52"/>
            </a:endParaRPr>
          </a:p>
          <a:p>
            <a:pPr marL="342900" marR="0" lvl="0" indent="28575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ru-RU" i="0" u="none" strike="noStrike" kern="1200" cap="none" spc="0" normalizeH="0" baseline="0" noProof="0" dirty="0">
                <a:ln>
                  <a:noFill/>
                </a:ln>
                <a:solidFill>
                  <a:schemeClr val="accent1"/>
                </a:solidFill>
                <a:effectLst/>
                <a:uLnTx/>
                <a:uFillTx/>
                <a:latin typeface="Raleway Light" panose="020B0403030101060003" pitchFamily="34" charset="-52"/>
              </a:rPr>
              <a:t>Для Вас разработан документ, способный в доступной и понятной форме объяснить, как формируется главный финансовый документ района. Решение о бюджете – это очень сложный и объемный документ, непростой для восприятия даже профессиональных экономистов и финансистов. В данном документе основные положения районного бюджета изложены так, чтобы они стали понятными для всех жителей района.</a:t>
            </a:r>
            <a:endParaRPr kumimoji="0" lang="en-US" i="0" u="none" strike="noStrike" kern="1200" cap="none" spc="0" normalizeH="0" baseline="0" noProof="0" dirty="0">
              <a:ln>
                <a:noFill/>
              </a:ln>
              <a:solidFill>
                <a:schemeClr val="accent1"/>
              </a:solidFill>
              <a:effectLst/>
              <a:uLnTx/>
              <a:uFillTx/>
              <a:latin typeface="Raleway Light" panose="020B0403030101060003" pitchFamily="34" charset="-52"/>
            </a:endParaRPr>
          </a:p>
        </p:txBody>
      </p: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скругленные углы 4">
            <a:extLst>
              <a:ext uri="{FF2B5EF4-FFF2-40B4-BE49-F238E27FC236}">
                <a16:creationId xmlns:a16="http://schemas.microsoft.com/office/drawing/2014/main" xmlns="" id="{458D3BC4-35D4-4E25-A74E-14114C751E23}"/>
              </a:ext>
            </a:extLst>
          </p:cNvPr>
          <p:cNvSpPr/>
          <p:nvPr/>
        </p:nvSpPr>
        <p:spPr>
          <a:xfrm>
            <a:off x="1834549" y="1560574"/>
            <a:ext cx="5474899" cy="3519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Расходы бюджета</a:t>
            </a:r>
          </a:p>
        </p:txBody>
      </p:sp>
      <p:grpSp>
        <p:nvGrpSpPr>
          <p:cNvPr id="23" name="Группа 18">
            <a:extLst>
              <a:ext uri="{FF2B5EF4-FFF2-40B4-BE49-F238E27FC236}">
                <a16:creationId xmlns:a16="http://schemas.microsoft.com/office/drawing/2014/main" xmlns="" id="{452CE1E7-AD57-478C-A462-AB30A72601A7}"/>
              </a:ext>
            </a:extLst>
          </p:cNvPr>
          <p:cNvGrpSpPr/>
          <p:nvPr/>
        </p:nvGrpSpPr>
        <p:grpSpPr>
          <a:xfrm>
            <a:off x="397294" y="2238485"/>
            <a:ext cx="8567194" cy="3072016"/>
            <a:chOff x="394957" y="2153746"/>
            <a:chExt cx="8567194" cy="992862"/>
          </a:xfrm>
        </p:grpSpPr>
        <p:grpSp>
          <p:nvGrpSpPr>
            <p:cNvPr id="24" name="Group 3">
              <a:extLst>
                <a:ext uri="{FF2B5EF4-FFF2-40B4-BE49-F238E27FC236}">
                  <a16:creationId xmlns:a16="http://schemas.microsoft.com/office/drawing/2014/main" xmlns="" id="{5EDF106B-4A35-4DCB-B60A-1433BFFD5147}"/>
                </a:ext>
              </a:extLst>
            </p:cNvPr>
            <p:cNvGrpSpPr>
              <a:grpSpLocks/>
            </p:cNvGrpSpPr>
            <p:nvPr/>
          </p:nvGrpSpPr>
          <p:grpSpPr bwMode="auto">
            <a:xfrm>
              <a:off x="394957" y="2167502"/>
              <a:ext cx="8567194" cy="979106"/>
              <a:chOff x="-245" y="1434"/>
              <a:chExt cx="6444" cy="914"/>
            </a:xfrm>
          </p:grpSpPr>
          <p:sp>
            <p:nvSpPr>
              <p:cNvPr id="27" name="AutoShape 4">
                <a:extLst>
                  <a:ext uri="{FF2B5EF4-FFF2-40B4-BE49-F238E27FC236}">
                    <a16:creationId xmlns:a16="http://schemas.microsoft.com/office/drawing/2014/main" xmlns="" id="{BFED2460-476D-4F8E-93BF-15B778F9A3C5}"/>
                  </a:ext>
                </a:extLst>
              </p:cNvPr>
              <p:cNvSpPr>
                <a:spLocks noChangeArrowheads="1"/>
              </p:cNvSpPr>
              <p:nvPr/>
            </p:nvSpPr>
            <p:spPr bwMode="gray">
              <a:xfrm>
                <a:off x="4033" y="1444"/>
                <a:ext cx="2166" cy="904"/>
              </a:xfrm>
              <a:prstGeom prst="chevron">
                <a:avLst>
                  <a:gd name="adj" fmla="val 6546"/>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ru-RU" dirty="0"/>
              </a:p>
            </p:txBody>
          </p:sp>
          <p:sp>
            <p:nvSpPr>
              <p:cNvPr id="28" name="AutoShape 5">
                <a:extLst>
                  <a:ext uri="{FF2B5EF4-FFF2-40B4-BE49-F238E27FC236}">
                    <a16:creationId xmlns:a16="http://schemas.microsoft.com/office/drawing/2014/main" xmlns="" id="{C9827211-B39C-46D9-A9B7-0AF111C81485}"/>
                  </a:ext>
                </a:extLst>
              </p:cNvPr>
              <p:cNvSpPr>
                <a:spLocks noChangeArrowheads="1"/>
              </p:cNvSpPr>
              <p:nvPr/>
            </p:nvSpPr>
            <p:spPr bwMode="gray">
              <a:xfrm>
                <a:off x="1890" y="1434"/>
                <a:ext cx="2166" cy="904"/>
              </a:xfrm>
              <a:prstGeom prst="chevron">
                <a:avLst>
                  <a:gd name="adj" fmla="val 5621"/>
                </a:avLst>
              </a:prstGeom>
              <a:gradFill rotWithShape="1">
                <a:gsLst>
                  <a:gs pos="14000">
                    <a:srgbClr val="70AD1F"/>
                  </a:gs>
                  <a:gs pos="100000">
                    <a:srgbClr val="9AC561"/>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ru-RU"/>
              </a:p>
            </p:txBody>
          </p:sp>
          <p:sp>
            <p:nvSpPr>
              <p:cNvPr id="29" name="AutoShape 6">
                <a:extLst>
                  <a:ext uri="{FF2B5EF4-FFF2-40B4-BE49-F238E27FC236}">
                    <a16:creationId xmlns:a16="http://schemas.microsoft.com/office/drawing/2014/main" xmlns="" id="{30ED81BB-76D6-48EA-A119-9C2B92E6DE10}"/>
                  </a:ext>
                </a:extLst>
              </p:cNvPr>
              <p:cNvSpPr>
                <a:spLocks noChangeArrowheads="1"/>
              </p:cNvSpPr>
              <p:nvPr/>
            </p:nvSpPr>
            <p:spPr bwMode="gray">
              <a:xfrm>
                <a:off x="-245" y="1434"/>
                <a:ext cx="2166" cy="904"/>
              </a:xfrm>
              <a:prstGeom prst="chevron">
                <a:avLst>
                  <a:gd name="adj" fmla="val 5919"/>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ru-RU"/>
              </a:p>
            </p:txBody>
          </p:sp>
        </p:grpSp>
        <p:sp>
          <p:nvSpPr>
            <p:cNvPr id="26" name="Прямоугольник 25">
              <a:extLst>
                <a:ext uri="{FF2B5EF4-FFF2-40B4-BE49-F238E27FC236}">
                  <a16:creationId xmlns:a16="http://schemas.microsoft.com/office/drawing/2014/main" xmlns="" id="{E90B5259-D83A-4337-90CD-E4575989D84B}"/>
                </a:ext>
              </a:extLst>
            </p:cNvPr>
            <p:cNvSpPr/>
            <p:nvPr/>
          </p:nvSpPr>
          <p:spPr>
            <a:xfrm>
              <a:off x="539552" y="2153746"/>
              <a:ext cx="2736304" cy="598875"/>
            </a:xfrm>
            <a:prstGeom prst="rect">
              <a:avLst/>
            </a:prstGeom>
          </p:spPr>
          <p:txBody>
            <a:bodyPr wrap="square">
              <a:spAutoFit/>
            </a:bodyPr>
            <a:lstStyle/>
            <a:p>
              <a:pPr algn="l"/>
              <a:endParaRPr lang="en-US" sz="1200" dirty="0"/>
            </a:p>
            <a:p>
              <a:pPr algn="ctr"/>
              <a:r>
                <a:rPr lang="ru-RU" sz="1400" b="1" dirty="0">
                  <a:latin typeface="Raleway Light" panose="020B0403030101060003" pitchFamily="34" charset="-52"/>
                </a:rPr>
                <a:t>Функциональная</a:t>
              </a:r>
            </a:p>
            <a:p>
              <a:pPr algn="ctr"/>
              <a:r>
                <a:rPr lang="ru-RU" sz="1400" dirty="0">
                  <a:latin typeface="Raleway Light" panose="020B0403030101060003" pitchFamily="34" charset="-52"/>
                </a:rPr>
                <a:t>классификация отражает</a:t>
              </a:r>
            </a:p>
            <a:p>
              <a:pPr algn="ctr"/>
              <a:r>
                <a:rPr lang="ru-RU" sz="1400" dirty="0">
                  <a:latin typeface="Raleway Light" panose="020B0403030101060003" pitchFamily="34" charset="-52"/>
                </a:rPr>
                <a:t>направление средств</a:t>
              </a:r>
            </a:p>
            <a:p>
              <a:pPr algn="ctr"/>
              <a:r>
                <a:rPr lang="ru-RU" sz="1400" dirty="0">
                  <a:latin typeface="Raleway Light" panose="020B0403030101060003" pitchFamily="34" charset="-52"/>
                </a:rPr>
                <a:t>бюджета на выполнение</a:t>
              </a:r>
            </a:p>
            <a:p>
              <a:pPr algn="ctr"/>
              <a:r>
                <a:rPr lang="ru-RU" sz="1400" dirty="0">
                  <a:latin typeface="Raleway Light" panose="020B0403030101060003" pitchFamily="34" charset="-52"/>
                </a:rPr>
                <a:t>основных функций</a:t>
              </a:r>
            </a:p>
            <a:p>
              <a:pPr algn="ctr"/>
              <a:r>
                <a:rPr lang="ru-RU" sz="1400" dirty="0">
                  <a:latin typeface="Raleway Light" panose="020B0403030101060003" pitchFamily="34" charset="-52"/>
                </a:rPr>
                <a:t>государства (раздел→</a:t>
              </a:r>
            </a:p>
            <a:p>
              <a:pPr algn="ctr"/>
              <a:r>
                <a:rPr lang="ru-RU" sz="1400" dirty="0">
                  <a:latin typeface="Raleway Light" panose="020B0403030101060003" pitchFamily="34" charset="-52"/>
                </a:rPr>
                <a:t>подраздел→ целевые</a:t>
              </a:r>
            </a:p>
            <a:p>
              <a:pPr algn="ctr"/>
              <a:r>
                <a:rPr lang="ru-RU" sz="1400" dirty="0">
                  <a:latin typeface="Raleway Light" panose="020B0403030101060003" pitchFamily="34" charset="-52"/>
                </a:rPr>
                <a:t>статьи→ виды расходов)</a:t>
              </a:r>
            </a:p>
          </p:txBody>
        </p:sp>
      </p:grpSp>
      <p:sp>
        <p:nvSpPr>
          <p:cNvPr id="33" name="Прямоугольник 32">
            <a:extLst>
              <a:ext uri="{FF2B5EF4-FFF2-40B4-BE49-F238E27FC236}">
                <a16:creationId xmlns:a16="http://schemas.microsoft.com/office/drawing/2014/main" xmlns="" id="{8B479579-A935-40EF-9085-1FEB15124915}"/>
              </a:ext>
            </a:extLst>
          </p:cNvPr>
          <p:cNvSpPr/>
          <p:nvPr/>
        </p:nvSpPr>
        <p:spPr>
          <a:xfrm>
            <a:off x="3343875" y="2226538"/>
            <a:ext cx="2736304" cy="2431435"/>
          </a:xfrm>
          <a:prstGeom prst="rect">
            <a:avLst/>
          </a:prstGeom>
        </p:spPr>
        <p:txBody>
          <a:bodyPr wrap="square">
            <a:spAutoFit/>
          </a:bodyPr>
          <a:lstStyle/>
          <a:p>
            <a:pPr algn="l"/>
            <a:endParaRPr lang="en-US" sz="1200" dirty="0"/>
          </a:p>
          <a:p>
            <a:pPr algn="ctr"/>
            <a:r>
              <a:rPr lang="ru-RU" sz="1400" b="1" dirty="0">
                <a:latin typeface="Raleway Light" panose="020B0403030101060003" pitchFamily="34" charset="-52"/>
              </a:rPr>
              <a:t>Ведомственная</a:t>
            </a:r>
          </a:p>
          <a:p>
            <a:pPr algn="ctr"/>
            <a:r>
              <a:rPr lang="ru-RU" sz="1400" dirty="0">
                <a:latin typeface="Raleway Light" panose="020B0403030101060003" pitchFamily="34" charset="-52"/>
              </a:rPr>
              <a:t>классификация расходов</a:t>
            </a:r>
          </a:p>
          <a:p>
            <a:pPr algn="ctr"/>
            <a:r>
              <a:rPr lang="ru-RU" sz="1400" dirty="0">
                <a:latin typeface="Raleway Light" panose="020B0403030101060003" pitchFamily="34" charset="-52"/>
              </a:rPr>
              <a:t>бюджета непосредственно</a:t>
            </a:r>
          </a:p>
          <a:p>
            <a:pPr algn="ctr"/>
            <a:r>
              <a:rPr lang="ru-RU" sz="1400" dirty="0">
                <a:latin typeface="Raleway Light" panose="020B0403030101060003" pitchFamily="34" charset="-52"/>
              </a:rPr>
              <a:t>связана со структурой</a:t>
            </a:r>
          </a:p>
          <a:p>
            <a:pPr algn="ctr"/>
            <a:r>
              <a:rPr lang="ru-RU" sz="1400" dirty="0">
                <a:latin typeface="Raleway Light" panose="020B0403030101060003" pitchFamily="34" charset="-52"/>
              </a:rPr>
              <a:t>управления, она отображает</a:t>
            </a:r>
          </a:p>
          <a:p>
            <a:pPr algn="ctr"/>
            <a:r>
              <a:rPr lang="ru-RU" sz="1400" dirty="0">
                <a:latin typeface="Raleway Light" panose="020B0403030101060003" pitchFamily="34" charset="-52"/>
              </a:rPr>
              <a:t>группировку юридических</a:t>
            </a:r>
          </a:p>
          <a:p>
            <a:pPr algn="ctr"/>
            <a:r>
              <a:rPr lang="ru-RU" sz="1400" dirty="0">
                <a:latin typeface="Raleway Light" panose="020B0403030101060003" pitchFamily="34" charset="-52"/>
              </a:rPr>
              <a:t>лиц, получающих</a:t>
            </a:r>
          </a:p>
          <a:p>
            <a:pPr algn="ctr"/>
            <a:r>
              <a:rPr lang="ru-RU" sz="1400" dirty="0">
                <a:latin typeface="Raleway Light" panose="020B0403030101060003" pitchFamily="34" charset="-52"/>
              </a:rPr>
              <a:t>бюджетные средства</a:t>
            </a:r>
          </a:p>
          <a:p>
            <a:pPr algn="ctr"/>
            <a:r>
              <a:rPr lang="ru-RU" sz="1400" dirty="0">
                <a:latin typeface="Raleway Light" panose="020B0403030101060003" pitchFamily="34" charset="-52"/>
              </a:rPr>
              <a:t>(главные распорядители</a:t>
            </a:r>
          </a:p>
          <a:p>
            <a:pPr algn="ctr"/>
            <a:r>
              <a:rPr lang="ru-RU" sz="1400" dirty="0">
                <a:latin typeface="Raleway Light" panose="020B0403030101060003" pitchFamily="34" charset="-52"/>
              </a:rPr>
              <a:t>средств бюджета)</a:t>
            </a:r>
            <a:endParaRPr lang="ru-RU" sz="1400" dirty="0">
              <a:solidFill>
                <a:schemeClr val="tx2"/>
              </a:solidFill>
              <a:latin typeface="Raleway Light" panose="020B0403030101060003" pitchFamily="34" charset="-52"/>
            </a:endParaRPr>
          </a:p>
        </p:txBody>
      </p:sp>
      <p:sp>
        <p:nvSpPr>
          <p:cNvPr id="4" name="Прямоугольник 3">
            <a:extLst>
              <a:ext uri="{FF2B5EF4-FFF2-40B4-BE49-F238E27FC236}">
                <a16:creationId xmlns:a16="http://schemas.microsoft.com/office/drawing/2014/main" xmlns="" id="{13436BBA-58FA-4B02-A532-801616D817F7}"/>
              </a:ext>
            </a:extLst>
          </p:cNvPr>
          <p:cNvSpPr/>
          <p:nvPr/>
        </p:nvSpPr>
        <p:spPr>
          <a:xfrm>
            <a:off x="1793012" y="1547500"/>
            <a:ext cx="5557975" cy="369332"/>
          </a:xfrm>
          <a:prstGeom prst="rect">
            <a:avLst/>
          </a:prstGeom>
        </p:spPr>
        <p:txBody>
          <a:bodyPr wrap="square">
            <a:spAutoFit/>
          </a:bodyPr>
          <a:lstStyle/>
          <a:p>
            <a:pPr algn="ctr"/>
            <a:r>
              <a:rPr lang="ru-RU" b="1" dirty="0">
                <a:solidFill>
                  <a:srgbClr val="00B0F0"/>
                </a:solidFill>
                <a:latin typeface="Raleway ExtraLight" panose="020B0303030101060003" pitchFamily="34" charset="-52"/>
              </a:rPr>
              <a:t>ПРИНЦИПЫ ФОРМИРОВАНИЯ РАСХОДОВ</a:t>
            </a:r>
            <a:endParaRPr lang="ru-RU" dirty="0">
              <a:solidFill>
                <a:srgbClr val="00B0F0"/>
              </a:solidFill>
              <a:latin typeface="Raleway ExtraLight" panose="020B0303030101060003" pitchFamily="34" charset="-52"/>
            </a:endParaRPr>
          </a:p>
        </p:txBody>
      </p:sp>
      <p:sp>
        <p:nvSpPr>
          <p:cNvPr id="34" name="Прямоугольник 33">
            <a:extLst>
              <a:ext uri="{FF2B5EF4-FFF2-40B4-BE49-F238E27FC236}">
                <a16:creationId xmlns:a16="http://schemas.microsoft.com/office/drawing/2014/main" xmlns="" id="{3631861F-D38A-4608-B32B-AC141373F6D6}"/>
              </a:ext>
            </a:extLst>
          </p:cNvPr>
          <p:cNvSpPr/>
          <p:nvPr/>
        </p:nvSpPr>
        <p:spPr>
          <a:xfrm>
            <a:off x="6228184" y="2204864"/>
            <a:ext cx="2664296" cy="3077766"/>
          </a:xfrm>
          <a:prstGeom prst="rect">
            <a:avLst/>
          </a:prstGeom>
        </p:spPr>
        <p:txBody>
          <a:bodyPr wrap="square">
            <a:spAutoFit/>
          </a:bodyPr>
          <a:lstStyle/>
          <a:p>
            <a:pPr algn="l"/>
            <a:endParaRPr lang="en-US" sz="1200" dirty="0"/>
          </a:p>
          <a:p>
            <a:pPr algn="ctr"/>
            <a:r>
              <a:rPr lang="ru-RU" sz="1400" b="1" dirty="0">
                <a:latin typeface="Raleway Light" panose="020B0403030101060003" pitchFamily="34" charset="-52"/>
              </a:rPr>
              <a:t>Экономическая</a:t>
            </a:r>
          </a:p>
          <a:p>
            <a:pPr algn="ctr"/>
            <a:r>
              <a:rPr lang="ru-RU" sz="1400" dirty="0">
                <a:latin typeface="Raleway Light" panose="020B0403030101060003" pitchFamily="34" charset="-52"/>
              </a:rPr>
              <a:t>классификация показывает деление расходов государства на</a:t>
            </a:r>
          </a:p>
          <a:p>
            <a:pPr algn="ctr"/>
            <a:r>
              <a:rPr lang="ru-RU" sz="1400" dirty="0">
                <a:latin typeface="Raleway Light" panose="020B0403030101060003" pitchFamily="34" charset="-52"/>
              </a:rPr>
              <a:t>текущие и капитальные, а также на выплату заработной платы, на</a:t>
            </a:r>
          </a:p>
          <a:p>
            <a:pPr algn="ctr"/>
            <a:r>
              <a:rPr lang="ru-RU" sz="1400" dirty="0">
                <a:latin typeface="Raleway Light" panose="020B0403030101060003" pitchFamily="34" charset="-52"/>
              </a:rPr>
              <a:t>материальные затраты, на приобретение товаров и услуг (категория расходов→ группы→</a:t>
            </a:r>
          </a:p>
          <a:p>
            <a:pPr algn="ctr"/>
            <a:r>
              <a:rPr lang="ru-RU" sz="1400" dirty="0">
                <a:latin typeface="Raleway Light" panose="020B0403030101060003" pitchFamily="34" charset="-52"/>
              </a:rPr>
              <a:t>предметные статьи→ подстатьи)</a:t>
            </a:r>
            <a:endParaRPr lang="ru-RU" sz="1400" dirty="0">
              <a:solidFill>
                <a:schemeClr val="tx2"/>
              </a:solidFill>
              <a:latin typeface="Raleway Light" panose="020B0403030101060003" pitchFamily="34" charset="-52"/>
            </a:endParaRPr>
          </a:p>
        </p:txBody>
      </p:sp>
      <p:sp>
        <p:nvSpPr>
          <p:cNvPr id="3" name="Прямоугольник 2">
            <a:extLst>
              <a:ext uri="{FF2B5EF4-FFF2-40B4-BE49-F238E27FC236}">
                <a16:creationId xmlns:a16="http://schemas.microsoft.com/office/drawing/2014/main" xmlns="" id="{BCC6431F-E51C-4F53-A3DB-ACDF3D895485}"/>
              </a:ext>
            </a:extLst>
          </p:cNvPr>
          <p:cNvSpPr/>
          <p:nvPr/>
        </p:nvSpPr>
        <p:spPr>
          <a:xfrm>
            <a:off x="467542" y="848439"/>
            <a:ext cx="8208912" cy="646331"/>
          </a:xfrm>
          <a:prstGeom prst="rect">
            <a:avLst/>
          </a:prstGeom>
        </p:spPr>
        <p:txBody>
          <a:bodyPr wrap="square">
            <a:spAutoFit/>
          </a:bodyPr>
          <a:lstStyle/>
          <a:p>
            <a:pPr algn="ctr"/>
            <a:r>
              <a:rPr lang="ru-RU" b="1" dirty="0">
                <a:solidFill>
                  <a:srgbClr val="00B0F0"/>
                </a:solidFill>
                <a:latin typeface="Raleway Light" panose="020B0403030101060003" pitchFamily="34" charset="-52"/>
              </a:rPr>
              <a:t>Расходы бюджета </a:t>
            </a:r>
            <a:r>
              <a:rPr lang="ru-RU" dirty="0">
                <a:solidFill>
                  <a:srgbClr val="00B0F0"/>
                </a:solidFill>
                <a:latin typeface="Raleway Light" panose="020B0403030101060003" pitchFamily="34" charset="-52"/>
              </a:rPr>
              <a:t>– денежные средства, направляемые на финансовое обеспечение задач и функций государства и местного самоуправления.</a:t>
            </a:r>
          </a:p>
        </p:txBody>
      </p:sp>
      <p:cxnSp>
        <p:nvCxnSpPr>
          <p:cNvPr id="16" name="Прямая соединительная линия 15">
            <a:extLst>
              <a:ext uri="{FF2B5EF4-FFF2-40B4-BE49-F238E27FC236}">
                <a16:creationId xmlns:a16="http://schemas.microsoft.com/office/drawing/2014/main" xmlns="" id="{18FC0FDD-F5BF-40AF-9124-8500CEEEAA14}"/>
              </a:ext>
            </a:extLst>
          </p:cNvPr>
          <p:cNvCxnSpPr/>
          <p:nvPr/>
        </p:nvCxnSpPr>
        <p:spPr>
          <a:xfrm>
            <a:off x="1910041" y="2132856"/>
            <a:ext cx="54409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BA4ACB42-F370-4CC9-8C6C-A7465C5242FB}"/>
              </a:ext>
            </a:extLst>
          </p:cNvPr>
          <p:cNvCxnSpPr/>
          <p:nvPr/>
        </p:nvCxnSpPr>
        <p:spPr>
          <a:xfrm flipV="1">
            <a:off x="4716016" y="1912538"/>
            <a:ext cx="0" cy="3718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1E5F0D64-09BD-4F84-825F-A022457BEC55}"/>
              </a:ext>
            </a:extLst>
          </p:cNvPr>
          <p:cNvCxnSpPr>
            <a:cxnSpLocks/>
          </p:cNvCxnSpPr>
          <p:nvPr/>
        </p:nvCxnSpPr>
        <p:spPr>
          <a:xfrm>
            <a:off x="1910041" y="2132856"/>
            <a:ext cx="0" cy="151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FBD67221-88CD-4D00-8EA4-279CCA81B2D2}"/>
              </a:ext>
            </a:extLst>
          </p:cNvPr>
          <p:cNvCxnSpPr/>
          <p:nvPr/>
        </p:nvCxnSpPr>
        <p:spPr>
          <a:xfrm>
            <a:off x="7350987" y="2132856"/>
            <a:ext cx="0" cy="187365"/>
          </a:xfrm>
          <a:prstGeom prst="line">
            <a:avLst/>
          </a:prstGeom>
        </p:spPr>
        <p:style>
          <a:lnRef idx="1">
            <a:schemeClr val="accent1"/>
          </a:lnRef>
          <a:fillRef idx="0">
            <a:schemeClr val="accent1"/>
          </a:fillRef>
          <a:effectRef idx="0">
            <a:schemeClr val="accent1"/>
          </a:effectRef>
          <a:fontRef idx="minor">
            <a:schemeClr val="tx1"/>
          </a:fontRef>
        </p:style>
      </p:cxnSp>
      <p:sp>
        <p:nvSpPr>
          <p:cNvPr id="36" name="Прямоугольник 35">
            <a:extLst>
              <a:ext uri="{FF2B5EF4-FFF2-40B4-BE49-F238E27FC236}">
                <a16:creationId xmlns:a16="http://schemas.microsoft.com/office/drawing/2014/main" xmlns="" id="{A32F8C59-59E9-4990-8182-1FF8A3C48583}"/>
              </a:ext>
            </a:extLst>
          </p:cNvPr>
          <p:cNvSpPr/>
          <p:nvPr/>
        </p:nvSpPr>
        <p:spPr>
          <a:xfrm>
            <a:off x="567330" y="5548577"/>
            <a:ext cx="8126368" cy="1077218"/>
          </a:xfrm>
          <a:prstGeom prst="rect">
            <a:avLst/>
          </a:prstGeom>
        </p:spPr>
        <p:txBody>
          <a:bodyPr wrap="square">
            <a:spAutoFit/>
          </a:bodyPr>
          <a:lstStyle/>
          <a:p>
            <a:pPr algn="just"/>
            <a:r>
              <a:rPr lang="ru-RU" sz="1600" b="1" dirty="0">
                <a:solidFill>
                  <a:srgbClr val="00B0F0"/>
                </a:solidFill>
                <a:latin typeface="Raleway Light" panose="020B0403030101060003" pitchFamily="34" charset="-52"/>
              </a:rPr>
              <a:t>Формирование расходов осуществляется в соответствии с расходными обязательствами, </a:t>
            </a:r>
            <a:r>
              <a:rPr lang="ru-RU" sz="1600" dirty="0">
                <a:solidFill>
                  <a:srgbClr val="00B0F0"/>
                </a:solidFill>
                <a:latin typeface="Raleway Light" panose="020B0403030101060003" pitchFamily="34" charset="-52"/>
              </a:rPr>
              <a:t>обусловленными установленным законодательством разграничением полномочий, исполнение которых должно происходить в очередном финансовом году за счет средств соответствующих бюджетов.</a:t>
            </a:r>
          </a:p>
        </p:txBody>
      </p:sp>
    </p:spTree>
    <p:extLst>
      <p:ext uri="{BB962C8B-B14F-4D97-AF65-F5344CB8AC3E}">
        <p14:creationId xmlns:p14="http://schemas.microsoft.com/office/powerpoint/2010/main" xmlns="" val="191312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Расходные обязательства</a:t>
            </a:r>
          </a:p>
        </p:txBody>
      </p:sp>
      <p:sp>
        <p:nvSpPr>
          <p:cNvPr id="3" name="Прямоугольник 2">
            <a:extLst>
              <a:ext uri="{FF2B5EF4-FFF2-40B4-BE49-F238E27FC236}">
                <a16:creationId xmlns:a16="http://schemas.microsoft.com/office/drawing/2014/main" xmlns="" id="{88FEEA62-E1A8-4CE8-99DF-5EE93838DC52}"/>
              </a:ext>
            </a:extLst>
          </p:cNvPr>
          <p:cNvSpPr/>
          <p:nvPr/>
        </p:nvSpPr>
        <p:spPr>
          <a:xfrm>
            <a:off x="1392535" y="1188041"/>
            <a:ext cx="7243528" cy="584775"/>
          </a:xfrm>
          <a:prstGeom prst="rect">
            <a:avLst/>
          </a:prstGeom>
        </p:spPr>
        <p:txBody>
          <a:bodyPr wrap="square">
            <a:spAutoFit/>
          </a:bodyPr>
          <a:lstStyle/>
          <a:p>
            <a:pPr algn="just"/>
            <a:r>
              <a:rPr lang="ru-RU" sz="1600" b="1" dirty="0">
                <a:solidFill>
                  <a:srgbClr val="00B0F0"/>
                </a:solidFill>
                <a:latin typeface="Raleway Light" panose="020B0403030101060003" pitchFamily="34" charset="-52"/>
              </a:rPr>
              <a:t>Расходное обязательство </a:t>
            </a:r>
            <a:r>
              <a:rPr lang="ru-RU" sz="1600" dirty="0">
                <a:solidFill>
                  <a:srgbClr val="00B0F0"/>
                </a:solidFill>
                <a:latin typeface="Raleway Light" panose="020B0403030101060003" pitchFamily="34" charset="-52"/>
              </a:rPr>
              <a:t>– обязанность выплатить денежные средства из соответствующих бюджетов.</a:t>
            </a:r>
          </a:p>
        </p:txBody>
      </p:sp>
      <p:pic>
        <p:nvPicPr>
          <p:cNvPr id="9" name="Рисунок 8" descr="Предупреждение">
            <a:extLst>
              <a:ext uri="{FF2B5EF4-FFF2-40B4-BE49-F238E27FC236}">
                <a16:creationId xmlns:a16="http://schemas.microsoft.com/office/drawing/2014/main" xmlns="" id="{5AFC61FA-8D64-456B-A65A-F013240AF8D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43765" y="1011584"/>
            <a:ext cx="748769" cy="748769"/>
          </a:xfrm>
          <a:prstGeom prst="rect">
            <a:avLst/>
          </a:prstGeom>
        </p:spPr>
      </p:pic>
      <p:graphicFrame>
        <p:nvGraphicFramePr>
          <p:cNvPr id="10" name="Таблица 9">
            <a:extLst>
              <a:ext uri="{FF2B5EF4-FFF2-40B4-BE49-F238E27FC236}">
                <a16:creationId xmlns:a16="http://schemas.microsoft.com/office/drawing/2014/main" xmlns="" id="{17D0AB8F-AD91-48A4-BC4C-0B8FE21CE90C}"/>
              </a:ext>
            </a:extLst>
          </p:cNvPr>
          <p:cNvGraphicFramePr>
            <a:graphicFrameLocks noGrp="1"/>
          </p:cNvGraphicFramePr>
          <p:nvPr>
            <p:extLst>
              <p:ext uri="{D42A27DB-BD31-4B8C-83A1-F6EECF244321}">
                <p14:modId xmlns:p14="http://schemas.microsoft.com/office/powerpoint/2010/main" xmlns="" val="3739634234"/>
              </p:ext>
            </p:extLst>
          </p:nvPr>
        </p:nvGraphicFramePr>
        <p:xfrm>
          <a:off x="643765" y="2184976"/>
          <a:ext cx="7992298" cy="3836308"/>
        </p:xfrm>
        <a:graphic>
          <a:graphicData uri="http://schemas.openxmlformats.org/drawingml/2006/table">
            <a:tbl>
              <a:tblPr firstRow="1" bandRow="1">
                <a:tableStyleId>{5C22544A-7EE6-4342-B048-85BDC9FD1C3A}</a:tableStyleId>
              </a:tblPr>
              <a:tblGrid>
                <a:gridCol w="2920263">
                  <a:extLst>
                    <a:ext uri="{9D8B030D-6E8A-4147-A177-3AD203B41FA5}">
                      <a16:colId xmlns:a16="http://schemas.microsoft.com/office/drawing/2014/main" xmlns="" val="20000"/>
                    </a:ext>
                  </a:extLst>
                </a:gridCol>
                <a:gridCol w="5072035">
                  <a:extLst>
                    <a:ext uri="{9D8B030D-6E8A-4147-A177-3AD203B41FA5}">
                      <a16:colId xmlns:a16="http://schemas.microsoft.com/office/drawing/2014/main" xmlns="" val="20001"/>
                    </a:ext>
                  </a:extLst>
                </a:gridCol>
              </a:tblGrid>
              <a:tr h="540638">
                <a:tc>
                  <a:txBody>
                    <a:bodyPr/>
                    <a:lstStyle/>
                    <a:p>
                      <a:pPr algn="ctr"/>
                      <a:r>
                        <a:rPr lang="ru-RU" sz="1600" b="1" kern="1200" baseline="0" dirty="0">
                          <a:solidFill>
                            <a:schemeClr val="lt1"/>
                          </a:solidFill>
                          <a:latin typeface="Raleway Light" panose="020B0403030101060003" pitchFamily="34" charset="-52"/>
                          <a:ea typeface="+mn-ea"/>
                          <a:cs typeface="+mn-cs"/>
                        </a:rPr>
                        <a:t>Расходные обязательства</a:t>
                      </a:r>
                      <a:endParaRPr lang="ru-RU" sz="1600" dirty="0">
                        <a:latin typeface="Raleway Light" panose="020B0403030101060003" pitchFamily="34" charset="-52"/>
                      </a:endParaRPr>
                    </a:p>
                  </a:txBody>
                  <a:tcPr/>
                </a:tc>
                <a:tc>
                  <a:txBody>
                    <a:bodyPr/>
                    <a:lstStyle/>
                    <a:p>
                      <a:pPr algn="ctr"/>
                      <a:r>
                        <a:rPr lang="ru-RU" sz="1600" b="1" kern="1200" baseline="0" dirty="0">
                          <a:solidFill>
                            <a:schemeClr val="lt1"/>
                          </a:solidFill>
                          <a:latin typeface="Raleway Light" panose="020B0403030101060003" pitchFamily="34" charset="-52"/>
                          <a:ea typeface="+mn-ea"/>
                          <a:cs typeface="+mn-cs"/>
                        </a:rPr>
                        <a:t>Основания для возникновения и оплаты</a:t>
                      </a:r>
                      <a:endParaRPr lang="ru-RU" sz="1600" dirty="0">
                        <a:latin typeface="Raleway Light" panose="020B0403030101060003" pitchFamily="34" charset="-52"/>
                      </a:endParaRPr>
                    </a:p>
                  </a:txBody>
                  <a:tcPr/>
                </a:tc>
                <a:extLst>
                  <a:ext uri="{0D108BD9-81ED-4DB2-BD59-A6C34878D82A}">
                    <a16:rowId xmlns:a16="http://schemas.microsoft.com/office/drawing/2014/main" xmlns="" val="10000"/>
                  </a:ext>
                </a:extLst>
              </a:tr>
              <a:tr h="1688568">
                <a:tc>
                  <a:txBody>
                    <a:bodyPr/>
                    <a:lstStyle/>
                    <a:p>
                      <a:r>
                        <a:rPr lang="ru-RU" sz="1400" b="1" kern="1200" baseline="0" dirty="0">
                          <a:solidFill>
                            <a:srgbClr val="00B0F0"/>
                          </a:solidFill>
                          <a:latin typeface="Raleway Light" panose="020B0403030101060003" pitchFamily="34" charset="-52"/>
                          <a:ea typeface="+mn-ea"/>
                          <a:cs typeface="+mn-cs"/>
                        </a:rPr>
                        <a:t>Публичные, в том числе:</a:t>
                      </a:r>
                      <a:endParaRPr lang="ru-RU" sz="1400" dirty="0">
                        <a:solidFill>
                          <a:srgbClr val="00B0F0"/>
                        </a:solidFill>
                        <a:latin typeface="Raleway Light" panose="020B0403030101060003" pitchFamily="34" charset="-52"/>
                      </a:endParaRPr>
                    </a:p>
                  </a:txBody>
                  <a:tcPr>
                    <a:solidFill>
                      <a:srgbClr val="E7F1FA"/>
                    </a:solidFill>
                  </a:tcPr>
                </a:tc>
                <a:tc>
                  <a:txBody>
                    <a:bodyPr/>
                    <a:lstStyle/>
                    <a:p>
                      <a:pPr algn="ctr"/>
                      <a:r>
                        <a:rPr lang="ru-RU" sz="1400" kern="1200" baseline="0" dirty="0">
                          <a:solidFill>
                            <a:srgbClr val="00B0F0"/>
                          </a:solidFill>
                          <a:latin typeface="Raleway Light" panose="020B0403030101060003" pitchFamily="34" charset="-52"/>
                          <a:ea typeface="+mn-ea"/>
                          <a:cs typeface="+mn-cs"/>
                        </a:rPr>
                        <a:t>Законы, определяющие объем и правила определения объема обязательств перед гражданами, организациями, органами власти, в том числе законы, устанавливающие</a:t>
                      </a:r>
                    </a:p>
                    <a:p>
                      <a:pPr algn="ctr"/>
                      <a:r>
                        <a:rPr lang="ru-RU" sz="1400" kern="1200" baseline="0" dirty="0">
                          <a:solidFill>
                            <a:srgbClr val="00B0F0"/>
                          </a:solidFill>
                          <a:latin typeface="Raleway Light" panose="020B0403030101060003" pitchFamily="34" charset="-52"/>
                          <a:ea typeface="+mn-ea"/>
                          <a:cs typeface="+mn-cs"/>
                        </a:rPr>
                        <a:t>права граждан на получение социальных выплат (пенсий, пособий, компенсаций)</a:t>
                      </a:r>
                      <a:endParaRPr lang="ru-RU" sz="1400" dirty="0">
                        <a:solidFill>
                          <a:srgbClr val="00B0F0"/>
                        </a:solidFill>
                        <a:latin typeface="Raleway Light" panose="020B0403030101060003" pitchFamily="34" charset="-52"/>
                      </a:endParaRPr>
                    </a:p>
                  </a:txBody>
                  <a:tcPr>
                    <a:solidFill>
                      <a:srgbClr val="E7F1FA"/>
                    </a:solidFill>
                  </a:tcPr>
                </a:tc>
                <a:extLst>
                  <a:ext uri="{0D108BD9-81ED-4DB2-BD59-A6C34878D82A}">
                    <a16:rowId xmlns:a16="http://schemas.microsoft.com/office/drawing/2014/main" xmlns="" val="10001"/>
                  </a:ext>
                </a:extLst>
              </a:tr>
              <a:tr h="1066464">
                <a:tc>
                  <a:txBody>
                    <a:bodyPr/>
                    <a:lstStyle/>
                    <a:p>
                      <a:pPr algn="r"/>
                      <a:r>
                        <a:rPr lang="ru-RU" sz="1400" b="1" kern="1200" baseline="0" dirty="0">
                          <a:solidFill>
                            <a:srgbClr val="00B0F0"/>
                          </a:solidFill>
                          <a:latin typeface="Raleway Light" panose="020B0403030101060003" pitchFamily="34" charset="-52"/>
                          <a:ea typeface="+mn-ea"/>
                          <a:cs typeface="+mn-cs"/>
                        </a:rPr>
                        <a:t>- Гражданско-правовые</a:t>
                      </a:r>
                    </a:p>
                  </a:txBody>
                  <a:tcPr>
                    <a:noFill/>
                  </a:tcPr>
                </a:tc>
                <a:tc>
                  <a:txBody>
                    <a:bodyPr/>
                    <a:lstStyle/>
                    <a:p>
                      <a:pPr algn="ctr"/>
                      <a:r>
                        <a:rPr lang="ru-RU" sz="1400" kern="1200" baseline="0" dirty="0">
                          <a:solidFill>
                            <a:srgbClr val="00B0F0"/>
                          </a:solidFill>
                          <a:latin typeface="Raleway Light" panose="020B0403030101060003" pitchFamily="34" charset="-52"/>
                          <a:ea typeface="+mn-ea"/>
                          <a:cs typeface="+mn-cs"/>
                        </a:rPr>
                        <a:t>Государственный (муниципальный) контракт, трудовое соглашение, соглашение о предоставлении субсидии органам власти на закупки и т.д.</a:t>
                      </a:r>
                    </a:p>
                  </a:txBody>
                  <a:tcPr>
                    <a:noFill/>
                  </a:tcPr>
                </a:tc>
                <a:extLst>
                  <a:ext uri="{0D108BD9-81ED-4DB2-BD59-A6C34878D82A}">
                    <a16:rowId xmlns:a16="http://schemas.microsoft.com/office/drawing/2014/main" xmlns="" val="10002"/>
                  </a:ext>
                </a:extLst>
              </a:tr>
              <a:tr h="540638">
                <a:tc>
                  <a:txBody>
                    <a:bodyPr/>
                    <a:lstStyle/>
                    <a:p>
                      <a:pPr algn="r"/>
                      <a:r>
                        <a:rPr lang="ru-RU" sz="1400" b="1" kern="1200" baseline="0" dirty="0">
                          <a:solidFill>
                            <a:srgbClr val="00B0F0"/>
                          </a:solidFill>
                          <a:latin typeface="Raleway Light" panose="020B0403030101060003" pitchFamily="34" charset="-52"/>
                          <a:ea typeface="+mn-ea"/>
                          <a:cs typeface="+mn-cs"/>
                        </a:rPr>
                        <a:t>- Межгосударственные</a:t>
                      </a:r>
                    </a:p>
                  </a:txBody>
                  <a:tcPr>
                    <a:solidFill>
                      <a:srgbClr val="E7F1FA"/>
                    </a:solidFill>
                  </a:tcPr>
                </a:tc>
                <a:tc>
                  <a:txBody>
                    <a:bodyPr/>
                    <a:lstStyle/>
                    <a:p>
                      <a:pPr algn="ctr"/>
                      <a:r>
                        <a:rPr lang="ru-RU" sz="1400" kern="1200" baseline="0" dirty="0">
                          <a:solidFill>
                            <a:srgbClr val="00B0F0"/>
                          </a:solidFill>
                          <a:latin typeface="Raleway Light" panose="020B0403030101060003" pitchFamily="34" charset="-52"/>
                          <a:ea typeface="+mn-ea"/>
                          <a:cs typeface="+mn-cs"/>
                        </a:rPr>
                        <a:t>Межгосударственный договор (соглашения)</a:t>
                      </a:r>
                    </a:p>
                  </a:txBody>
                  <a:tcPr>
                    <a:solidFill>
                      <a:srgbClr val="E7F1FA"/>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832081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altLang="ru-RU" sz="2000" dirty="0">
                <a:solidFill>
                  <a:schemeClr val="accent1"/>
                </a:solidFill>
                <a:latin typeface="Raleway Light" panose="020B0403030101060003" pitchFamily="34" charset="-52"/>
              </a:rPr>
              <a:t>Основные характеристики</a:t>
            </a:r>
            <a:endParaRPr lang="ru-RU" sz="2000" dirty="0">
              <a:solidFill>
                <a:schemeClr val="accent1"/>
              </a:solidFill>
              <a:latin typeface="Raleway Light" panose="020B0403030101060003" pitchFamily="34" charset="-52"/>
            </a:endParaRPr>
          </a:p>
        </p:txBody>
      </p:sp>
      <p:sp>
        <p:nvSpPr>
          <p:cNvPr id="4" name="Прямоугольник 3">
            <a:extLst>
              <a:ext uri="{FF2B5EF4-FFF2-40B4-BE49-F238E27FC236}">
                <a16:creationId xmlns:a16="http://schemas.microsoft.com/office/drawing/2014/main" xmlns="" id="{9F8271CF-99E9-4664-ABF1-A5E4E93D7F73}"/>
              </a:ext>
            </a:extLst>
          </p:cNvPr>
          <p:cNvSpPr/>
          <p:nvPr/>
        </p:nvSpPr>
        <p:spPr>
          <a:xfrm>
            <a:off x="575850" y="1772816"/>
            <a:ext cx="7992297" cy="646331"/>
          </a:xfrm>
          <a:prstGeom prst="rect">
            <a:avLst/>
          </a:prstGeom>
        </p:spPr>
        <p:txBody>
          <a:bodyPr wrap="square">
            <a:spAutoFit/>
          </a:bodyPr>
          <a:lstStyle/>
          <a:p>
            <a:pPr algn="ctr"/>
            <a:r>
              <a:rPr lang="ru-RU" dirty="0">
                <a:solidFill>
                  <a:srgbClr val="00B0F0"/>
                </a:solidFill>
                <a:latin typeface="Raleway Light" panose="020B0403030101060003" pitchFamily="34" charset="-52"/>
              </a:rPr>
              <a:t>Основные характеристики районного бюджета на</a:t>
            </a:r>
          </a:p>
          <a:p>
            <a:pPr algn="ctr"/>
            <a:r>
              <a:rPr lang="ru-RU" dirty="0" smtClean="0">
                <a:solidFill>
                  <a:srgbClr val="00B0F0"/>
                </a:solidFill>
                <a:latin typeface="Raleway Light" panose="020B0403030101060003" pitchFamily="34" charset="-52"/>
              </a:rPr>
              <a:t>2021 </a:t>
            </a:r>
            <a:r>
              <a:rPr lang="ru-RU" dirty="0">
                <a:solidFill>
                  <a:srgbClr val="00B0F0"/>
                </a:solidFill>
                <a:latin typeface="Raleway Light" panose="020B0403030101060003" pitchFamily="34" charset="-52"/>
              </a:rPr>
              <a:t>год и на плановый период </a:t>
            </a:r>
            <a:r>
              <a:rPr lang="ru-RU" dirty="0" smtClean="0">
                <a:solidFill>
                  <a:srgbClr val="00B0F0"/>
                </a:solidFill>
                <a:latin typeface="Raleway Light" panose="020B0403030101060003" pitchFamily="34" charset="-52"/>
              </a:rPr>
              <a:t>2022 </a:t>
            </a:r>
            <a:r>
              <a:rPr lang="ru-RU" dirty="0">
                <a:solidFill>
                  <a:srgbClr val="00B0F0"/>
                </a:solidFill>
                <a:latin typeface="Raleway Light" panose="020B0403030101060003" pitchFamily="34" charset="-52"/>
              </a:rPr>
              <a:t>и </a:t>
            </a:r>
            <a:r>
              <a:rPr lang="ru-RU" dirty="0" smtClean="0">
                <a:solidFill>
                  <a:srgbClr val="00B0F0"/>
                </a:solidFill>
                <a:latin typeface="Raleway Light" panose="020B0403030101060003" pitchFamily="34" charset="-52"/>
              </a:rPr>
              <a:t>2023 </a:t>
            </a:r>
            <a:r>
              <a:rPr lang="ru-RU" dirty="0">
                <a:solidFill>
                  <a:srgbClr val="00B0F0"/>
                </a:solidFill>
                <a:latin typeface="Raleway Light" panose="020B0403030101060003" pitchFamily="34" charset="-52"/>
              </a:rPr>
              <a:t>годов.</a:t>
            </a:r>
          </a:p>
        </p:txBody>
      </p:sp>
      <p:graphicFrame>
        <p:nvGraphicFramePr>
          <p:cNvPr id="12" name="Таблица 11">
            <a:extLst>
              <a:ext uri="{FF2B5EF4-FFF2-40B4-BE49-F238E27FC236}">
                <a16:creationId xmlns:a16="http://schemas.microsoft.com/office/drawing/2014/main" xmlns="" id="{6D4D430D-1463-41D7-B7DC-8770F0AC9157}"/>
              </a:ext>
            </a:extLst>
          </p:cNvPr>
          <p:cNvGraphicFramePr>
            <a:graphicFrameLocks noGrp="1"/>
          </p:cNvGraphicFramePr>
          <p:nvPr>
            <p:extLst>
              <p:ext uri="{D42A27DB-BD31-4B8C-83A1-F6EECF244321}">
                <p14:modId xmlns:p14="http://schemas.microsoft.com/office/powerpoint/2010/main" xmlns="" val="3204566367"/>
              </p:ext>
            </p:extLst>
          </p:nvPr>
        </p:nvGraphicFramePr>
        <p:xfrm>
          <a:off x="485692" y="2656954"/>
          <a:ext cx="8172614" cy="3204934"/>
        </p:xfrm>
        <a:graphic>
          <a:graphicData uri="http://schemas.openxmlformats.org/drawingml/2006/table">
            <a:tbl>
              <a:tblPr firstRow="1" bandRow="1">
                <a:tableStyleId>{5C22544A-7EE6-4342-B048-85BDC9FD1C3A}</a:tableStyleId>
              </a:tblPr>
              <a:tblGrid>
                <a:gridCol w="3942292">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149949525"/>
                    </a:ext>
                  </a:extLst>
                </a:gridCol>
                <a:gridCol w="1296144">
                  <a:extLst>
                    <a:ext uri="{9D8B030D-6E8A-4147-A177-3AD203B41FA5}">
                      <a16:colId xmlns:a16="http://schemas.microsoft.com/office/drawing/2014/main" xmlns="" val="20001"/>
                    </a:ext>
                  </a:extLst>
                </a:gridCol>
                <a:gridCol w="1422010">
                  <a:extLst>
                    <a:ext uri="{9D8B030D-6E8A-4147-A177-3AD203B41FA5}">
                      <a16:colId xmlns:a16="http://schemas.microsoft.com/office/drawing/2014/main" xmlns="" val="1829337789"/>
                    </a:ext>
                  </a:extLst>
                </a:gridCol>
              </a:tblGrid>
              <a:tr h="540638">
                <a:tc>
                  <a:txBody>
                    <a:bodyPr/>
                    <a:lstStyle/>
                    <a:p>
                      <a:pPr algn="ctr">
                        <a:lnSpc>
                          <a:spcPct val="115000"/>
                        </a:lnSpc>
                        <a:spcAft>
                          <a:spcPts val="0"/>
                        </a:spcAft>
                      </a:pPr>
                      <a:r>
                        <a:rPr lang="ru-RU" sz="1600" b="0" kern="1200" baseline="0" dirty="0">
                          <a:solidFill>
                            <a:srgbClr val="00B0F0"/>
                          </a:solidFill>
                          <a:latin typeface="Raleway Light" panose="020B0403030101060003" pitchFamily="34" charset="-52"/>
                          <a:ea typeface="+mn-ea"/>
                          <a:cs typeface="+mn-cs"/>
                        </a:rPr>
                        <a:t>Показатель</a:t>
                      </a:r>
                    </a:p>
                  </a:txBody>
                  <a:tcPr marL="25400" marR="25400" marT="0" marB="0" anchor="ctr">
                    <a:lnR w="12700" cap="flat" cmpd="sng" algn="ctr">
                      <a:solidFill>
                        <a:schemeClr val="bg1"/>
                      </a:solidFill>
                      <a:prstDash val="solid"/>
                      <a:round/>
                      <a:headEnd type="none" w="med" len="med"/>
                      <a:tailEnd type="none" w="med" len="med"/>
                    </a:lnR>
                    <a:noFill/>
                  </a:tcPr>
                </a:tc>
                <a:tc>
                  <a:txBody>
                    <a:bodyPr/>
                    <a:lstStyle/>
                    <a:p>
                      <a:pPr algn="ctr"/>
                      <a:r>
                        <a:rPr lang="ru-RU" sz="1600" dirty="0" smtClean="0">
                          <a:latin typeface="Raleway Light" panose="020B0403030101060003" pitchFamily="34" charset="-52"/>
                        </a:rPr>
                        <a:t>2021</a:t>
                      </a:r>
                      <a:endParaRPr lang="ru-RU" sz="1600" dirty="0">
                        <a:latin typeface="Raleway Light" panose="020B0403030101060003" pitchFamily="34" charset="-52"/>
                      </a:endParaRPr>
                    </a:p>
                  </a:txBody>
                  <a:tcPr anchor="ctr">
                    <a:lnL w="12700" cap="flat" cmpd="sng" algn="ctr">
                      <a:solidFill>
                        <a:schemeClr val="bg1"/>
                      </a:solidFill>
                      <a:prstDash val="solid"/>
                      <a:round/>
                      <a:headEnd type="none" w="med" len="med"/>
                      <a:tailEnd type="none" w="med" len="med"/>
                    </a:lnL>
                  </a:tcPr>
                </a:tc>
                <a:tc>
                  <a:txBody>
                    <a:bodyPr/>
                    <a:lstStyle/>
                    <a:p>
                      <a:pPr algn="ctr"/>
                      <a:r>
                        <a:rPr lang="ru-RU" sz="1600" dirty="0" smtClean="0">
                          <a:latin typeface="Raleway Light" panose="020B0403030101060003" pitchFamily="34" charset="-52"/>
                        </a:rPr>
                        <a:t>2022</a:t>
                      </a:r>
                      <a:endParaRPr lang="ru-RU" sz="1600" dirty="0">
                        <a:latin typeface="Raleway Light" panose="020B0403030101060003" pitchFamily="34" charset="-52"/>
                      </a:endParaRPr>
                    </a:p>
                  </a:txBody>
                  <a:tcPr anchor="ctr">
                    <a:lnR w="12700" cap="flat" cmpd="sng" algn="ctr">
                      <a:solidFill>
                        <a:schemeClr val="bg1"/>
                      </a:solidFill>
                      <a:prstDash val="solid"/>
                      <a:round/>
                      <a:headEnd type="none" w="med" len="med"/>
                      <a:tailEnd type="none" w="med" len="med"/>
                    </a:lnR>
                  </a:tcPr>
                </a:tc>
                <a:tc>
                  <a:txBody>
                    <a:bodyPr/>
                    <a:lstStyle/>
                    <a:p>
                      <a:pPr marL="0" indent="0" algn="ctr"/>
                      <a:r>
                        <a:rPr lang="ru-RU" sz="1600" dirty="0" smtClean="0">
                          <a:latin typeface="Raleway Light" panose="020B0403030101060003" pitchFamily="34" charset="-52"/>
                        </a:rPr>
                        <a:t>2023</a:t>
                      </a:r>
                      <a:endParaRPr lang="ru-RU" sz="1600" dirty="0">
                        <a:latin typeface="Raleway Light" panose="020B0403030101060003" pitchFamily="34" charset="-5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0"/>
                  </a:ext>
                </a:extLst>
              </a:tr>
              <a:tr h="540638">
                <a:tc>
                  <a:txBody>
                    <a:bodyPr/>
                    <a:lstStyle/>
                    <a:p>
                      <a:pPr>
                        <a:lnSpc>
                          <a:spcPct val="115000"/>
                        </a:lnSpc>
                        <a:spcAft>
                          <a:spcPts val="0"/>
                        </a:spcAft>
                      </a:pPr>
                      <a:r>
                        <a:rPr lang="ru-RU" sz="1400" b="1" spc="-20" dirty="0">
                          <a:solidFill>
                            <a:srgbClr val="00B0F0"/>
                          </a:solidFill>
                          <a:latin typeface="Raleway Light" panose="020B0403030101060003" pitchFamily="34" charset="-52"/>
                          <a:ea typeface="Calibri"/>
                          <a:cs typeface="Times New Roman"/>
                        </a:rPr>
                        <a:t>Доходная часть бюджета</a:t>
                      </a:r>
                      <a:endParaRPr lang="ru-RU" sz="1400" b="1" dirty="0">
                        <a:solidFill>
                          <a:srgbClr val="00B0F0"/>
                        </a:solidFill>
                        <a:latin typeface="Raleway Light" panose="020B0403030101060003" pitchFamily="34" charset="-52"/>
                        <a:ea typeface="Calibri"/>
                        <a:cs typeface="Times New Roman"/>
                      </a:endParaRPr>
                    </a:p>
                  </a:txBody>
                  <a:tcPr marL="25400" marR="25400" marT="0" marB="0" anchor="ctr">
                    <a:lnR w="12700" cap="flat" cmpd="sng" algn="ctr">
                      <a:solidFill>
                        <a:schemeClr val="bg1"/>
                      </a:solidFill>
                      <a:prstDash val="solid"/>
                      <a:round/>
                      <a:headEnd type="none" w="med" len="med"/>
                      <a:tailEnd type="none" w="med" len="med"/>
                    </a:lnR>
                    <a:solidFill>
                      <a:srgbClr val="E7F1FA"/>
                    </a:solidFill>
                  </a:tcPr>
                </a:tc>
                <a:tc>
                  <a:txBody>
                    <a:bodyPr/>
                    <a:lstStyle/>
                    <a:p>
                      <a:pPr algn="ctr">
                        <a:lnSpc>
                          <a:spcPct val="115000"/>
                        </a:lnSpc>
                        <a:spcAft>
                          <a:spcPts val="0"/>
                        </a:spcAft>
                      </a:pPr>
                      <a:r>
                        <a:rPr lang="ru-RU" sz="1600" kern="1200" dirty="0" smtClean="0">
                          <a:solidFill>
                            <a:srgbClr val="00B0F0"/>
                          </a:solidFill>
                          <a:latin typeface="Roboto Light" pitchFamily="2" charset="0"/>
                          <a:ea typeface="Roboto Light" pitchFamily="2" charset="0"/>
                          <a:cs typeface="Times New Roman"/>
                        </a:rPr>
                        <a:t>689245,9</a:t>
                      </a:r>
                      <a:endParaRPr lang="ru-RU" sz="1600" kern="1200" dirty="0">
                        <a:solidFill>
                          <a:srgbClr val="00B0F0"/>
                        </a:solidFill>
                        <a:latin typeface="Roboto Light" pitchFamily="2" charset="0"/>
                        <a:ea typeface="Roboto Light" pitchFamily="2" charset="0"/>
                        <a:cs typeface="Times New Roman"/>
                      </a:endParaRPr>
                    </a:p>
                  </a:txBody>
                  <a:tcPr marL="25400" marR="25400" marT="0" marB="0" anchor="ctr">
                    <a:lnL w="12700" cap="flat" cmpd="sng" algn="ctr">
                      <a:solidFill>
                        <a:schemeClr val="bg1"/>
                      </a:solidFill>
                      <a:prstDash val="solid"/>
                      <a:round/>
                      <a:headEnd type="none" w="med" len="med"/>
                      <a:tailEnd type="none" w="med" len="med"/>
                    </a:lnL>
                    <a:solidFill>
                      <a:srgbClr val="E7F1FA"/>
                    </a:solidFill>
                  </a:tcPr>
                </a:tc>
                <a:tc>
                  <a:txBody>
                    <a:bodyPr/>
                    <a:lstStyle/>
                    <a:p>
                      <a:pPr algn="ctr">
                        <a:lnSpc>
                          <a:spcPct val="115000"/>
                        </a:lnSpc>
                        <a:spcAft>
                          <a:spcPts val="0"/>
                        </a:spcAft>
                      </a:pPr>
                      <a:r>
                        <a:rPr lang="ru-RU" sz="1600" kern="1200" dirty="0" smtClean="0">
                          <a:solidFill>
                            <a:srgbClr val="00B0F0"/>
                          </a:solidFill>
                          <a:latin typeface="Roboto Light" pitchFamily="2" charset="0"/>
                          <a:ea typeface="Roboto Light" pitchFamily="2" charset="0"/>
                          <a:cs typeface="Times New Roman"/>
                        </a:rPr>
                        <a:t>651255</a:t>
                      </a:r>
                      <a:endParaRPr lang="ru-RU" sz="1600" kern="1200" dirty="0">
                        <a:solidFill>
                          <a:srgbClr val="00B0F0"/>
                        </a:solidFill>
                        <a:latin typeface="Roboto Light" pitchFamily="2" charset="0"/>
                        <a:ea typeface="Roboto Light" pitchFamily="2" charset="0"/>
                        <a:cs typeface="Times New Roman"/>
                      </a:endParaRPr>
                    </a:p>
                  </a:txBody>
                  <a:tcPr marL="25400" marR="25400" marT="0" marB="0" anchor="ctr">
                    <a:lnR w="12700" cap="flat" cmpd="sng" algn="ctr">
                      <a:solidFill>
                        <a:schemeClr val="bg1"/>
                      </a:solidFill>
                      <a:prstDash val="solid"/>
                      <a:round/>
                      <a:headEnd type="none" w="med" len="med"/>
                      <a:tailEnd type="none" w="med" len="med"/>
                    </a:lnR>
                    <a:solidFill>
                      <a:srgbClr val="E7F1FA"/>
                    </a:solidFill>
                  </a:tcPr>
                </a:tc>
                <a:tc>
                  <a:txBody>
                    <a:bodyPr/>
                    <a:lstStyle/>
                    <a:p>
                      <a:pPr algn="ctr">
                        <a:lnSpc>
                          <a:spcPct val="115000"/>
                        </a:lnSpc>
                        <a:spcAft>
                          <a:spcPts val="0"/>
                        </a:spcAft>
                      </a:pPr>
                      <a:r>
                        <a:rPr lang="ru-RU" sz="1600" kern="1200" dirty="0" smtClean="0">
                          <a:solidFill>
                            <a:srgbClr val="00B0F0"/>
                          </a:solidFill>
                          <a:latin typeface="Roboto Light" pitchFamily="2" charset="0"/>
                          <a:ea typeface="Roboto Light" pitchFamily="2" charset="0"/>
                          <a:cs typeface="Times New Roman"/>
                        </a:rPr>
                        <a:t>616053</a:t>
                      </a:r>
                      <a:endParaRPr lang="ru-RU" sz="1600" kern="1200" dirty="0">
                        <a:solidFill>
                          <a:srgbClr val="00B0F0"/>
                        </a:solidFill>
                        <a:latin typeface="Roboto Light" pitchFamily="2" charset="0"/>
                        <a:ea typeface="Roboto Light" pitchFamily="2" charset="0"/>
                        <a:cs typeface="Times New Roman"/>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F1FA"/>
                    </a:solidFill>
                  </a:tcPr>
                </a:tc>
                <a:extLst>
                  <a:ext uri="{0D108BD9-81ED-4DB2-BD59-A6C34878D82A}">
                    <a16:rowId xmlns:a16="http://schemas.microsoft.com/office/drawing/2014/main" xmlns="" val="52999920"/>
                  </a:ext>
                </a:extLst>
              </a:tr>
              <a:tr h="502900">
                <a:tc>
                  <a:txBody>
                    <a:bodyPr/>
                    <a:lstStyle/>
                    <a:p>
                      <a:pPr algn="l">
                        <a:lnSpc>
                          <a:spcPct val="115000"/>
                        </a:lnSpc>
                        <a:spcAft>
                          <a:spcPts val="0"/>
                        </a:spcAft>
                      </a:pPr>
                      <a:r>
                        <a:rPr lang="ru-RU" sz="1400" dirty="0">
                          <a:solidFill>
                            <a:srgbClr val="00B0F0"/>
                          </a:solidFill>
                          <a:latin typeface="Raleway Light" panose="020B0403030101060003" pitchFamily="34" charset="-52"/>
                          <a:ea typeface="Calibri"/>
                          <a:cs typeface="Times New Roman"/>
                        </a:rPr>
                        <a:t>     Налоговые и неналоговые доходы</a:t>
                      </a:r>
                    </a:p>
                  </a:txBody>
                  <a:tcPr marL="68580" marR="68580" marT="0" marB="0" anchor="ctr">
                    <a:lnR w="12700" cap="flat" cmpd="sng" algn="ctr">
                      <a:solidFill>
                        <a:schemeClr val="bg1"/>
                      </a:solidFill>
                      <a:prstDash val="solid"/>
                      <a:round/>
                      <a:headEnd type="none" w="med" len="med"/>
                      <a:tailEnd type="none" w="med" len="med"/>
                    </a:lnR>
                    <a:noFill/>
                  </a:tcPr>
                </a:tc>
                <a:tc>
                  <a:txBody>
                    <a:bodyPr/>
                    <a:lstStyle/>
                    <a:p>
                      <a:pPr marL="0" algn="ctr" defTabSz="914400" rtl="0" eaLnBrk="1" latinLnBrk="0" hangingPunct="1">
                        <a:lnSpc>
                          <a:spcPct val="115000"/>
                        </a:lnSpc>
                        <a:spcAft>
                          <a:spcPts val="0"/>
                        </a:spcAft>
                      </a:pPr>
                      <a:r>
                        <a:rPr lang="ru-RU" sz="1400" kern="1200" dirty="0">
                          <a:solidFill>
                            <a:srgbClr val="00B0F0"/>
                          </a:solidFill>
                          <a:latin typeface="Roboto Light" pitchFamily="2" charset="0"/>
                          <a:ea typeface="Roboto Light" pitchFamily="2" charset="0"/>
                          <a:cs typeface="Times New Roman"/>
                        </a:rPr>
                        <a:t>205267,7</a:t>
                      </a:r>
                    </a:p>
                  </a:txBody>
                  <a:tcPr marL="68580" marR="68580" marT="0" marB="0" anchor="ctr">
                    <a:lnL w="12700" cap="flat" cmpd="sng" algn="ctr">
                      <a:solidFill>
                        <a:schemeClr val="bg1"/>
                      </a:solidFill>
                      <a:prstDash val="solid"/>
                      <a:round/>
                      <a:headEnd type="none" w="med" len="med"/>
                      <a:tailEnd type="none" w="med" len="med"/>
                    </a:lnL>
                    <a:noFill/>
                  </a:tcPr>
                </a:tc>
                <a:tc>
                  <a:txBody>
                    <a:bodyPr/>
                    <a:lstStyle/>
                    <a:p>
                      <a:pPr marL="0" algn="ctr" defTabSz="914400" rtl="0" eaLnBrk="1" latinLnBrk="0" hangingPunct="1">
                        <a:lnSpc>
                          <a:spcPct val="115000"/>
                        </a:lnSpc>
                        <a:spcAft>
                          <a:spcPts val="0"/>
                        </a:spcAft>
                      </a:pPr>
                      <a:r>
                        <a:rPr lang="ru-RU" sz="1400" kern="1200" dirty="0">
                          <a:solidFill>
                            <a:srgbClr val="00B0F0"/>
                          </a:solidFill>
                          <a:latin typeface="Roboto Light" pitchFamily="2" charset="0"/>
                          <a:ea typeface="Roboto Light" pitchFamily="2" charset="0"/>
                          <a:cs typeface="Times New Roman"/>
                        </a:rPr>
                        <a:t>207152,3</a:t>
                      </a:r>
                    </a:p>
                  </a:txBody>
                  <a:tcPr marL="68580" marR="68580" marT="0" marB="0" anchor="ctr">
                    <a:lnR w="12700" cap="flat" cmpd="sng" algn="ctr">
                      <a:solidFill>
                        <a:schemeClr val="bg1"/>
                      </a:solidFill>
                      <a:prstDash val="solid"/>
                      <a:round/>
                      <a:headEnd type="none" w="med" len="med"/>
                      <a:tailEnd type="none" w="med" len="med"/>
                    </a:lnR>
                    <a:noFill/>
                  </a:tcPr>
                </a:tc>
                <a:tc>
                  <a:txBody>
                    <a:bodyPr/>
                    <a:lstStyle/>
                    <a:p>
                      <a:pPr marL="0" algn="ctr" defTabSz="914400" rtl="0" eaLnBrk="1" latinLnBrk="0" hangingPunct="1">
                        <a:lnSpc>
                          <a:spcPct val="115000"/>
                        </a:lnSpc>
                        <a:spcAft>
                          <a:spcPts val="0"/>
                        </a:spcAft>
                      </a:pPr>
                      <a:r>
                        <a:rPr lang="ru-RU" sz="1400" kern="1200" dirty="0">
                          <a:solidFill>
                            <a:srgbClr val="00B0F0"/>
                          </a:solidFill>
                          <a:latin typeface="Roboto Light" pitchFamily="2" charset="0"/>
                          <a:ea typeface="Roboto Light" pitchFamily="2" charset="0"/>
                          <a:cs typeface="Times New Roman"/>
                        </a:rPr>
                        <a:t>209035,6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xmlns="" val="812750455"/>
                  </a:ext>
                </a:extLst>
              </a:tr>
              <a:tr h="504056">
                <a:tc>
                  <a:txBody>
                    <a:bodyPr/>
                    <a:lstStyle/>
                    <a:p>
                      <a:pPr algn="l">
                        <a:lnSpc>
                          <a:spcPct val="115000"/>
                        </a:lnSpc>
                        <a:spcAft>
                          <a:spcPts val="0"/>
                        </a:spcAft>
                      </a:pPr>
                      <a:r>
                        <a:rPr lang="ru-RU" sz="1400" kern="1200" dirty="0">
                          <a:solidFill>
                            <a:srgbClr val="00B0F0"/>
                          </a:solidFill>
                          <a:latin typeface="Raleway Light" panose="020B0403030101060003" pitchFamily="34" charset="-52"/>
                          <a:ea typeface="Calibri"/>
                          <a:cs typeface="Times New Roman"/>
                        </a:rPr>
                        <a:t>      Безвозмездные поступления </a:t>
                      </a:r>
                    </a:p>
                  </a:txBody>
                  <a:tcPr marL="68580" marR="68580" marT="0" marB="0" anchor="ctr">
                    <a:lnR w="12700" cap="flat" cmpd="sng" algn="ctr">
                      <a:solidFill>
                        <a:schemeClr val="bg1"/>
                      </a:solidFill>
                      <a:prstDash val="solid"/>
                      <a:round/>
                      <a:headEnd type="none" w="med" len="med"/>
                      <a:tailEnd type="none" w="med" len="med"/>
                    </a:lnR>
                    <a:solidFill>
                      <a:srgbClr val="E7F1FA"/>
                    </a:solidFill>
                  </a:tcPr>
                </a:tc>
                <a:tc>
                  <a:txBody>
                    <a:bodyPr/>
                    <a:lstStyle/>
                    <a:p>
                      <a:pPr algn="ctr">
                        <a:spcBef>
                          <a:spcPts val="500"/>
                        </a:spcBef>
                        <a:spcAft>
                          <a:spcPts val="0"/>
                        </a:spcAft>
                      </a:pPr>
                      <a:r>
                        <a:rPr lang="ru-RU" sz="1400" kern="1200" dirty="0">
                          <a:solidFill>
                            <a:srgbClr val="00B0F0"/>
                          </a:solidFill>
                          <a:latin typeface="Roboto Light" pitchFamily="2" charset="0"/>
                          <a:ea typeface="Roboto Light" pitchFamily="2" charset="0"/>
                          <a:cs typeface="Times New Roman"/>
                        </a:rPr>
                        <a:t>483978,2</a:t>
                      </a:r>
                    </a:p>
                  </a:txBody>
                  <a:tcPr marL="68580" marR="68580" marT="0" marB="0" anchor="ctr">
                    <a:lnL w="12700" cap="flat" cmpd="sng" algn="ctr">
                      <a:solidFill>
                        <a:schemeClr val="bg1"/>
                      </a:solidFill>
                      <a:prstDash val="solid"/>
                      <a:round/>
                      <a:headEnd type="none" w="med" len="med"/>
                      <a:tailEnd type="none" w="med" len="med"/>
                    </a:lnL>
                    <a:solidFill>
                      <a:srgbClr val="E7F1FA"/>
                    </a:solidFill>
                  </a:tcPr>
                </a:tc>
                <a:tc>
                  <a:txBody>
                    <a:bodyPr/>
                    <a:lstStyle/>
                    <a:p>
                      <a:pPr algn="ctr">
                        <a:spcBef>
                          <a:spcPts val="500"/>
                        </a:spcBef>
                        <a:spcAft>
                          <a:spcPts val="0"/>
                        </a:spcAft>
                      </a:pPr>
                      <a:r>
                        <a:rPr lang="ru-RU" sz="1400" kern="1200" dirty="0">
                          <a:solidFill>
                            <a:srgbClr val="00B0F0"/>
                          </a:solidFill>
                          <a:latin typeface="Roboto Light" pitchFamily="2" charset="0"/>
                          <a:ea typeface="Roboto Light" pitchFamily="2" charset="0"/>
                          <a:cs typeface="Times New Roman"/>
                        </a:rPr>
                        <a:t>444102,7</a:t>
                      </a:r>
                    </a:p>
                  </a:txBody>
                  <a:tcPr marL="68580" marR="68580" marT="0" marB="0" anchor="ctr">
                    <a:lnR w="12700" cap="flat" cmpd="sng" algn="ctr">
                      <a:solidFill>
                        <a:schemeClr val="bg1"/>
                      </a:solidFill>
                      <a:prstDash val="solid"/>
                      <a:round/>
                      <a:headEnd type="none" w="med" len="med"/>
                      <a:tailEnd type="none" w="med" len="med"/>
                    </a:lnR>
                    <a:solidFill>
                      <a:srgbClr val="E7F1FA"/>
                    </a:solidFill>
                  </a:tcPr>
                </a:tc>
                <a:tc>
                  <a:txBody>
                    <a:bodyPr/>
                    <a:lstStyle/>
                    <a:p>
                      <a:pPr algn="ctr">
                        <a:spcBef>
                          <a:spcPts val="500"/>
                        </a:spcBef>
                        <a:spcAft>
                          <a:spcPts val="0"/>
                        </a:spcAft>
                      </a:pPr>
                      <a:r>
                        <a:rPr lang="ru-RU" sz="1400" kern="1200" dirty="0">
                          <a:solidFill>
                            <a:srgbClr val="00B0F0"/>
                          </a:solidFill>
                          <a:latin typeface="Roboto Light" pitchFamily="2" charset="0"/>
                          <a:ea typeface="Roboto Light" pitchFamily="2" charset="0"/>
                          <a:cs typeface="Times New Roman"/>
                        </a:rPr>
                        <a:t>407017,4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F1FA"/>
                    </a:solidFill>
                  </a:tcPr>
                </a:tc>
                <a:extLst>
                  <a:ext uri="{0D108BD9-81ED-4DB2-BD59-A6C34878D82A}">
                    <a16:rowId xmlns:a16="http://schemas.microsoft.com/office/drawing/2014/main" xmlns="" val="10001"/>
                  </a:ext>
                </a:extLst>
              </a:tr>
              <a:tr h="576064">
                <a:tc>
                  <a:txBody>
                    <a:bodyPr/>
                    <a:lstStyle/>
                    <a:p>
                      <a:pPr>
                        <a:lnSpc>
                          <a:spcPct val="115000"/>
                        </a:lnSpc>
                        <a:spcAft>
                          <a:spcPts val="0"/>
                        </a:spcAft>
                      </a:pPr>
                      <a:r>
                        <a:rPr lang="ru-RU" sz="1400" b="1" spc="-15" dirty="0">
                          <a:solidFill>
                            <a:srgbClr val="00B0F0"/>
                          </a:solidFill>
                          <a:latin typeface="Raleway Light" panose="020B0403030101060003" pitchFamily="34" charset="-52"/>
                          <a:ea typeface="Calibri"/>
                          <a:cs typeface="Times New Roman"/>
                        </a:rPr>
                        <a:t>Расходная часть бюджета</a:t>
                      </a:r>
                      <a:endParaRPr lang="ru-RU" sz="1400" b="1" dirty="0">
                        <a:solidFill>
                          <a:srgbClr val="00B0F0"/>
                        </a:solidFill>
                        <a:latin typeface="Raleway Light" panose="020B0403030101060003" pitchFamily="34" charset="-52"/>
                        <a:ea typeface="Calibri"/>
                        <a:cs typeface="Times New Roman"/>
                      </a:endParaRPr>
                    </a:p>
                  </a:txBody>
                  <a:tcPr marL="25400" marR="25400" marT="0" marB="0" anchor="ctr">
                    <a:lnR w="12700" cap="flat" cmpd="sng" algn="ctr">
                      <a:solidFill>
                        <a:schemeClr val="bg1"/>
                      </a:solidFill>
                      <a:prstDash val="solid"/>
                      <a:round/>
                      <a:headEnd type="none" w="med" len="med"/>
                      <a:tailEnd type="none" w="med" len="med"/>
                    </a:lnR>
                    <a:noFill/>
                  </a:tcPr>
                </a:tc>
                <a:tc>
                  <a:txBody>
                    <a:bodyPr/>
                    <a:lstStyle/>
                    <a:p>
                      <a:pPr algn="ctr">
                        <a:lnSpc>
                          <a:spcPct val="115000"/>
                        </a:lnSpc>
                        <a:spcAft>
                          <a:spcPts val="0"/>
                        </a:spcAft>
                      </a:pPr>
                      <a:r>
                        <a:rPr lang="ru-RU" sz="1600" kern="1200" dirty="0" smtClean="0">
                          <a:solidFill>
                            <a:srgbClr val="00B0F0"/>
                          </a:solidFill>
                          <a:latin typeface="Roboto Light" pitchFamily="2" charset="0"/>
                          <a:ea typeface="Roboto Light" pitchFamily="2" charset="0"/>
                          <a:cs typeface="Times New Roman"/>
                        </a:rPr>
                        <a:t>695245,9</a:t>
                      </a:r>
                      <a:endParaRPr lang="ru-RU" sz="1600" kern="1200" dirty="0">
                        <a:solidFill>
                          <a:srgbClr val="00B0F0"/>
                        </a:solidFill>
                        <a:latin typeface="Roboto Light" pitchFamily="2" charset="0"/>
                        <a:ea typeface="Roboto Light" pitchFamily="2" charset="0"/>
                        <a:cs typeface="Times New Roman"/>
                      </a:endParaRPr>
                    </a:p>
                  </a:txBody>
                  <a:tcPr marL="25400" marR="25400" marT="0" marB="0" anchor="ctr">
                    <a:lnL w="12700" cap="flat" cmpd="sng" algn="ctr">
                      <a:solidFill>
                        <a:schemeClr val="bg1"/>
                      </a:solidFill>
                      <a:prstDash val="solid"/>
                      <a:round/>
                      <a:headEnd type="none" w="med" len="med"/>
                      <a:tailEnd type="none" w="med" len="med"/>
                    </a:lnL>
                    <a:noFill/>
                  </a:tcPr>
                </a:tc>
                <a:tc>
                  <a:txBody>
                    <a:bodyPr/>
                    <a:lstStyle/>
                    <a:p>
                      <a:pPr algn="ctr">
                        <a:lnSpc>
                          <a:spcPct val="115000"/>
                        </a:lnSpc>
                        <a:spcAft>
                          <a:spcPts val="0"/>
                        </a:spcAft>
                      </a:pPr>
                      <a:r>
                        <a:rPr lang="ru-RU" sz="1600" kern="1200" dirty="0" smtClean="0">
                          <a:solidFill>
                            <a:srgbClr val="00B0F0"/>
                          </a:solidFill>
                          <a:latin typeface="Roboto Light" pitchFamily="2" charset="0"/>
                          <a:ea typeface="Roboto Light" pitchFamily="2" charset="0"/>
                          <a:cs typeface="Times New Roman"/>
                        </a:rPr>
                        <a:t>651255,0</a:t>
                      </a:r>
                      <a:endParaRPr lang="ru-RU" sz="1600" kern="1200" dirty="0">
                        <a:solidFill>
                          <a:srgbClr val="00B0F0"/>
                        </a:solidFill>
                        <a:latin typeface="Roboto Light" pitchFamily="2" charset="0"/>
                        <a:ea typeface="Roboto Light" pitchFamily="2" charset="0"/>
                        <a:cs typeface="Times New Roman"/>
                      </a:endParaRPr>
                    </a:p>
                  </a:txBody>
                  <a:tcPr marL="25400" marR="25400" marT="0" marB="0" anchor="ctr">
                    <a:lnR w="12700" cap="flat" cmpd="sng" algn="ctr">
                      <a:solidFill>
                        <a:schemeClr val="bg1"/>
                      </a:solidFill>
                      <a:prstDash val="solid"/>
                      <a:round/>
                      <a:headEnd type="none" w="med" len="med"/>
                      <a:tailEnd type="none" w="med" len="med"/>
                    </a:lnR>
                    <a:noFill/>
                  </a:tcPr>
                </a:tc>
                <a:tc>
                  <a:txBody>
                    <a:bodyPr/>
                    <a:lstStyle/>
                    <a:p>
                      <a:pPr algn="ctr">
                        <a:lnSpc>
                          <a:spcPct val="115000"/>
                        </a:lnSpc>
                        <a:spcAft>
                          <a:spcPts val="0"/>
                        </a:spcAft>
                      </a:pPr>
                      <a:r>
                        <a:rPr lang="ru-RU" sz="1600" kern="1200" dirty="0" smtClean="0">
                          <a:solidFill>
                            <a:srgbClr val="00B0F0"/>
                          </a:solidFill>
                          <a:latin typeface="Roboto Light" pitchFamily="2" charset="0"/>
                          <a:ea typeface="Roboto Light" pitchFamily="2" charset="0"/>
                          <a:cs typeface="Times New Roman"/>
                        </a:rPr>
                        <a:t>616053</a:t>
                      </a:r>
                      <a:endParaRPr lang="ru-RU" sz="1600" kern="1200" dirty="0">
                        <a:solidFill>
                          <a:srgbClr val="00B0F0"/>
                        </a:solidFill>
                        <a:latin typeface="Roboto Light" pitchFamily="2" charset="0"/>
                        <a:ea typeface="Roboto Light" pitchFamily="2" charset="0"/>
                        <a:cs typeface="Times New Roman"/>
                      </a:endParaRPr>
                    </a:p>
                  </a:txBody>
                  <a:tcPr marL="25400" marR="254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xmlns="" val="10002"/>
                  </a:ext>
                </a:extLst>
              </a:tr>
              <a:tr h="540638">
                <a:tc>
                  <a:txBody>
                    <a:bodyPr/>
                    <a:lstStyle/>
                    <a:p>
                      <a:pPr>
                        <a:lnSpc>
                          <a:spcPct val="115000"/>
                        </a:lnSpc>
                        <a:spcAft>
                          <a:spcPts val="0"/>
                        </a:spcAft>
                      </a:pPr>
                      <a:r>
                        <a:rPr lang="ru-RU" sz="1400" b="1" spc="-30" dirty="0">
                          <a:solidFill>
                            <a:srgbClr val="00B0F0"/>
                          </a:solidFill>
                          <a:latin typeface="Raleway Light" panose="020B0403030101060003" pitchFamily="34" charset="-52"/>
                          <a:ea typeface="Calibri"/>
                          <a:cs typeface="Times New Roman"/>
                        </a:rPr>
                        <a:t>Дефицит бюджета</a:t>
                      </a:r>
                      <a:endParaRPr lang="ru-RU" sz="1400" b="1" dirty="0">
                        <a:solidFill>
                          <a:srgbClr val="00B0F0"/>
                        </a:solidFill>
                        <a:latin typeface="Raleway Light" panose="020B0403030101060003" pitchFamily="34" charset="-52"/>
                        <a:ea typeface="Calibri"/>
                        <a:cs typeface="Times New Roman"/>
                      </a:endParaRPr>
                    </a:p>
                  </a:txBody>
                  <a:tcPr marL="25400" marR="25400" marT="0" marB="0" anchor="ctr">
                    <a:lnR w="12700" cap="flat" cmpd="sng" algn="ctr">
                      <a:solidFill>
                        <a:schemeClr val="bg1"/>
                      </a:solidFill>
                      <a:prstDash val="solid"/>
                      <a:round/>
                      <a:headEnd type="none" w="med" len="med"/>
                      <a:tailEnd type="none" w="med" len="med"/>
                    </a:lnR>
                    <a:solidFill>
                      <a:srgbClr val="E7F1FA"/>
                    </a:solidFill>
                  </a:tcPr>
                </a:tc>
                <a:tc>
                  <a:txBody>
                    <a:bodyPr/>
                    <a:lstStyle/>
                    <a:p>
                      <a:pPr algn="ctr"/>
                      <a:r>
                        <a:rPr lang="ru-RU" sz="1400" kern="1200" dirty="0" smtClean="0">
                          <a:solidFill>
                            <a:srgbClr val="00B0F0"/>
                          </a:solidFill>
                          <a:latin typeface="Roboto Light" pitchFamily="2" charset="0"/>
                          <a:ea typeface="Roboto Light" pitchFamily="2" charset="0"/>
                          <a:cs typeface="Times New Roman"/>
                        </a:rPr>
                        <a:t>6000,0</a:t>
                      </a:r>
                      <a:endParaRPr lang="ru-RU" sz="1400" kern="1200" dirty="0">
                        <a:solidFill>
                          <a:srgbClr val="00B0F0"/>
                        </a:solidFill>
                        <a:latin typeface="Roboto Light" pitchFamily="2" charset="0"/>
                        <a:ea typeface="Roboto Light" pitchFamily="2" charset="0"/>
                        <a:cs typeface="Times New Roman"/>
                      </a:endParaRPr>
                    </a:p>
                  </a:txBody>
                  <a:tcPr anchor="ctr">
                    <a:lnL w="12700" cap="flat" cmpd="sng" algn="ctr">
                      <a:solidFill>
                        <a:schemeClr val="bg1"/>
                      </a:solidFill>
                      <a:prstDash val="solid"/>
                      <a:round/>
                      <a:headEnd type="none" w="med" len="med"/>
                      <a:tailEnd type="none" w="med" len="med"/>
                    </a:lnL>
                    <a:solidFill>
                      <a:srgbClr val="E7F1FA"/>
                    </a:solidFill>
                  </a:tcPr>
                </a:tc>
                <a:tc>
                  <a:txBody>
                    <a:bodyPr/>
                    <a:lstStyle/>
                    <a:p>
                      <a:pPr algn="ctr"/>
                      <a:r>
                        <a:rPr lang="ru-RU" sz="1400" kern="1200" dirty="0">
                          <a:solidFill>
                            <a:srgbClr val="00B0F0"/>
                          </a:solidFill>
                          <a:latin typeface="Roboto Light" pitchFamily="2" charset="0"/>
                          <a:ea typeface="Roboto Light" pitchFamily="2" charset="0"/>
                          <a:cs typeface="Times New Roman"/>
                        </a:rPr>
                        <a:t>0</a:t>
                      </a:r>
                    </a:p>
                  </a:txBody>
                  <a:tcPr anchor="ctr">
                    <a:lnR w="12700" cap="flat" cmpd="sng" algn="ctr">
                      <a:solidFill>
                        <a:schemeClr val="bg1"/>
                      </a:solidFill>
                      <a:prstDash val="solid"/>
                      <a:round/>
                      <a:headEnd type="none" w="med" len="med"/>
                      <a:tailEnd type="none" w="med" len="med"/>
                    </a:lnR>
                    <a:solidFill>
                      <a:srgbClr val="E7F1FA"/>
                    </a:solidFill>
                  </a:tcPr>
                </a:tc>
                <a:tc>
                  <a:txBody>
                    <a:bodyPr/>
                    <a:lstStyle/>
                    <a:p>
                      <a:pPr algn="ctr"/>
                      <a:r>
                        <a:rPr lang="ru-RU" sz="1400" kern="1200" dirty="0">
                          <a:solidFill>
                            <a:srgbClr val="00B0F0"/>
                          </a:solidFill>
                          <a:latin typeface="Roboto Light" pitchFamily="2" charset="0"/>
                          <a:ea typeface="Roboto Light" pitchFamily="2" charset="0"/>
                          <a:cs typeface="Times New Roman"/>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F1FA"/>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860682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Доходы районного бюджета</a:t>
            </a:r>
          </a:p>
        </p:txBody>
      </p:sp>
      <p:sp>
        <p:nvSpPr>
          <p:cNvPr id="4" name="Прямоугольник 3">
            <a:extLst>
              <a:ext uri="{FF2B5EF4-FFF2-40B4-BE49-F238E27FC236}">
                <a16:creationId xmlns:a16="http://schemas.microsoft.com/office/drawing/2014/main" xmlns="" id="{9F8271CF-99E9-4664-ABF1-A5E4E93D7F73}"/>
              </a:ext>
            </a:extLst>
          </p:cNvPr>
          <p:cNvSpPr/>
          <p:nvPr/>
        </p:nvSpPr>
        <p:spPr>
          <a:xfrm>
            <a:off x="575851" y="1268001"/>
            <a:ext cx="7992297" cy="707886"/>
          </a:xfrm>
          <a:prstGeom prst="rect">
            <a:avLst/>
          </a:prstGeom>
        </p:spPr>
        <p:txBody>
          <a:bodyPr wrap="square">
            <a:spAutoFit/>
          </a:bodyPr>
          <a:lstStyle/>
          <a:p>
            <a:pPr algn="ctr">
              <a:defRPr sz="2160" b="1" i="0" u="none" strike="noStrike" kern="1200" baseline="0">
                <a:solidFill>
                  <a:srgbClr val="1D528D"/>
                </a:solidFill>
                <a:latin typeface="+mn-lt"/>
                <a:ea typeface="+mn-ea"/>
                <a:cs typeface="+mn-cs"/>
              </a:defRPr>
            </a:pPr>
            <a:r>
              <a:rPr lang="ru-RU" sz="2000" dirty="0">
                <a:solidFill>
                  <a:srgbClr val="00B0F0"/>
                </a:solidFill>
                <a:latin typeface="Raleway ExtraLight" panose="020B0303030101060003" pitchFamily="34" charset="-52"/>
              </a:rPr>
              <a:t>Основные доходные источники</a:t>
            </a:r>
          </a:p>
          <a:p>
            <a:pPr algn="ctr">
              <a:defRPr sz="2160" b="1" i="0" u="none" strike="noStrike" kern="1200" baseline="0">
                <a:solidFill>
                  <a:srgbClr val="1D528D"/>
                </a:solidFill>
                <a:latin typeface="+mn-lt"/>
                <a:ea typeface="+mn-ea"/>
                <a:cs typeface="+mn-cs"/>
              </a:defRPr>
            </a:pPr>
            <a:r>
              <a:rPr lang="ru-RU" sz="2000" dirty="0">
                <a:solidFill>
                  <a:srgbClr val="00B0F0"/>
                </a:solidFill>
                <a:latin typeface="Raleway ExtraLight" panose="020B0303030101060003" pitchFamily="34" charset="-52"/>
              </a:rPr>
              <a:t> </a:t>
            </a:r>
            <a:r>
              <a:rPr lang="ru-RU" sz="1600" dirty="0">
                <a:solidFill>
                  <a:srgbClr val="00B0F0"/>
                </a:solidFill>
                <a:latin typeface="Raleway ExtraLight" panose="020B0303030101060003" pitchFamily="34" charset="-52"/>
              </a:rPr>
              <a:t>% от общих доходов </a:t>
            </a:r>
          </a:p>
        </p:txBody>
      </p:sp>
      <p:sp>
        <p:nvSpPr>
          <p:cNvPr id="9" name="Прямоугольник 8">
            <a:extLst>
              <a:ext uri="{FF2B5EF4-FFF2-40B4-BE49-F238E27FC236}">
                <a16:creationId xmlns:a16="http://schemas.microsoft.com/office/drawing/2014/main" xmlns="" id="{CFE66C68-1599-4DEA-800B-15B5A649748C}"/>
              </a:ext>
            </a:extLst>
          </p:cNvPr>
          <p:cNvSpPr/>
          <p:nvPr/>
        </p:nvSpPr>
        <p:spPr>
          <a:xfrm>
            <a:off x="899592" y="2460134"/>
            <a:ext cx="1728192" cy="338554"/>
          </a:xfrm>
          <a:prstGeom prst="rect">
            <a:avLst/>
          </a:prstGeom>
        </p:spPr>
        <p:txBody>
          <a:bodyPr wrap="square">
            <a:spAutoFit/>
          </a:bodyPr>
          <a:lstStyle/>
          <a:p>
            <a:pPr algn="ctr">
              <a:defRPr sz="2160" b="1" i="0" u="none" strike="noStrike" kern="1200" baseline="0">
                <a:solidFill>
                  <a:srgbClr val="1D528D"/>
                </a:solidFill>
                <a:latin typeface="+mn-lt"/>
                <a:ea typeface="+mn-ea"/>
                <a:cs typeface="+mn-cs"/>
              </a:defRPr>
            </a:pPr>
            <a:r>
              <a:rPr lang="ru-RU" sz="1600" b="1" dirty="0">
                <a:solidFill>
                  <a:srgbClr val="00B0F0"/>
                </a:solidFill>
              </a:rPr>
              <a:t>2020 год</a:t>
            </a:r>
          </a:p>
        </p:txBody>
      </p:sp>
      <p:sp>
        <p:nvSpPr>
          <p:cNvPr id="10" name="Прямоугольник 9">
            <a:extLst>
              <a:ext uri="{FF2B5EF4-FFF2-40B4-BE49-F238E27FC236}">
                <a16:creationId xmlns:a16="http://schemas.microsoft.com/office/drawing/2014/main" xmlns="" id="{73FB8517-A774-4DAA-B3C3-D6A61C417159}"/>
              </a:ext>
            </a:extLst>
          </p:cNvPr>
          <p:cNvSpPr/>
          <p:nvPr/>
        </p:nvSpPr>
        <p:spPr>
          <a:xfrm>
            <a:off x="3779912" y="2460134"/>
            <a:ext cx="1728192" cy="338554"/>
          </a:xfrm>
          <a:prstGeom prst="rect">
            <a:avLst/>
          </a:prstGeom>
        </p:spPr>
        <p:txBody>
          <a:bodyPr wrap="square">
            <a:spAutoFit/>
          </a:bodyPr>
          <a:lstStyle/>
          <a:p>
            <a:pPr algn="ctr">
              <a:defRPr sz="2160" b="1" i="0" u="none" strike="noStrike" kern="1200" baseline="0">
                <a:solidFill>
                  <a:srgbClr val="1D528D"/>
                </a:solidFill>
                <a:latin typeface="+mn-lt"/>
                <a:ea typeface="+mn-ea"/>
                <a:cs typeface="+mn-cs"/>
              </a:defRPr>
            </a:pPr>
            <a:r>
              <a:rPr lang="ru-RU" sz="1600" b="1" dirty="0">
                <a:solidFill>
                  <a:srgbClr val="00B0F0"/>
                </a:solidFill>
              </a:rPr>
              <a:t>2021 год</a:t>
            </a:r>
          </a:p>
        </p:txBody>
      </p:sp>
      <p:graphicFrame>
        <p:nvGraphicFramePr>
          <p:cNvPr id="11" name="Диаграмма 10">
            <a:extLst>
              <a:ext uri="{FF2B5EF4-FFF2-40B4-BE49-F238E27FC236}">
                <a16:creationId xmlns:a16="http://schemas.microsoft.com/office/drawing/2014/main" xmlns="" id="{A3EDB08A-8E18-4665-B4AC-B1C9A0A45D92}"/>
              </a:ext>
            </a:extLst>
          </p:cNvPr>
          <p:cNvGraphicFramePr/>
          <p:nvPr>
            <p:extLst>
              <p:ext uri="{D42A27DB-BD31-4B8C-83A1-F6EECF244321}">
                <p14:modId xmlns:p14="http://schemas.microsoft.com/office/powerpoint/2010/main" xmlns="" val="1180486232"/>
              </p:ext>
            </p:extLst>
          </p:nvPr>
        </p:nvGraphicFramePr>
        <p:xfrm>
          <a:off x="107504" y="2210202"/>
          <a:ext cx="3059832"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a:extLst>
              <a:ext uri="{FF2B5EF4-FFF2-40B4-BE49-F238E27FC236}">
                <a16:creationId xmlns:a16="http://schemas.microsoft.com/office/drawing/2014/main" xmlns="" id="{0756083C-03B4-47F6-90A2-E8D433AA4B37}"/>
              </a:ext>
            </a:extLst>
          </p:cNvPr>
          <p:cNvGraphicFramePr/>
          <p:nvPr>
            <p:extLst>
              <p:ext uri="{D42A27DB-BD31-4B8C-83A1-F6EECF244321}">
                <p14:modId xmlns:p14="http://schemas.microsoft.com/office/powerpoint/2010/main" xmlns="" val="3741293547"/>
              </p:ext>
            </p:extLst>
          </p:nvPr>
        </p:nvGraphicFramePr>
        <p:xfrm>
          <a:off x="3059832" y="2210202"/>
          <a:ext cx="3059832" cy="3744416"/>
        </p:xfrm>
        <a:graphic>
          <a:graphicData uri="http://schemas.openxmlformats.org/drawingml/2006/chart">
            <c:chart xmlns:c="http://schemas.openxmlformats.org/drawingml/2006/chart" xmlns:r="http://schemas.openxmlformats.org/officeDocument/2006/relationships" r:id="rId4"/>
          </a:graphicData>
        </a:graphic>
      </p:graphicFrame>
      <p:sp>
        <p:nvSpPr>
          <p:cNvPr id="14" name="Прямоугольник 13">
            <a:extLst>
              <a:ext uri="{FF2B5EF4-FFF2-40B4-BE49-F238E27FC236}">
                <a16:creationId xmlns:a16="http://schemas.microsoft.com/office/drawing/2014/main" xmlns="" id="{B59D3594-53BA-4640-A3BA-C39231DCBEF4}"/>
              </a:ext>
            </a:extLst>
          </p:cNvPr>
          <p:cNvSpPr/>
          <p:nvPr/>
        </p:nvSpPr>
        <p:spPr>
          <a:xfrm>
            <a:off x="6732240" y="2454796"/>
            <a:ext cx="1728192" cy="338554"/>
          </a:xfrm>
          <a:prstGeom prst="rect">
            <a:avLst/>
          </a:prstGeom>
        </p:spPr>
        <p:txBody>
          <a:bodyPr wrap="square">
            <a:spAutoFit/>
          </a:bodyPr>
          <a:lstStyle/>
          <a:p>
            <a:pPr algn="ctr">
              <a:defRPr sz="2160" b="1" i="0" u="none" strike="noStrike" kern="1200" baseline="0">
                <a:solidFill>
                  <a:srgbClr val="1D528D"/>
                </a:solidFill>
                <a:latin typeface="+mn-lt"/>
                <a:ea typeface="+mn-ea"/>
                <a:cs typeface="+mn-cs"/>
              </a:defRPr>
            </a:pPr>
            <a:r>
              <a:rPr lang="ru-RU" sz="1600" b="1" dirty="0">
                <a:solidFill>
                  <a:srgbClr val="00B0F0"/>
                </a:solidFill>
              </a:rPr>
              <a:t>2022 год</a:t>
            </a:r>
          </a:p>
        </p:txBody>
      </p:sp>
      <p:graphicFrame>
        <p:nvGraphicFramePr>
          <p:cNvPr id="15" name="Диаграмма 14">
            <a:extLst>
              <a:ext uri="{FF2B5EF4-FFF2-40B4-BE49-F238E27FC236}">
                <a16:creationId xmlns:a16="http://schemas.microsoft.com/office/drawing/2014/main" xmlns="" id="{B60B94FD-23FB-4FC0-818B-34657B4AF475}"/>
              </a:ext>
            </a:extLst>
          </p:cNvPr>
          <p:cNvGraphicFramePr/>
          <p:nvPr>
            <p:extLst>
              <p:ext uri="{D42A27DB-BD31-4B8C-83A1-F6EECF244321}">
                <p14:modId xmlns:p14="http://schemas.microsoft.com/office/powerpoint/2010/main" xmlns="" val="1700271095"/>
              </p:ext>
            </p:extLst>
          </p:nvPr>
        </p:nvGraphicFramePr>
        <p:xfrm>
          <a:off x="5959932" y="2210202"/>
          <a:ext cx="3059832" cy="3744416"/>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
          <p:cNvSpPr txBox="1"/>
          <p:nvPr/>
        </p:nvSpPr>
        <p:spPr>
          <a:xfrm>
            <a:off x="4067944" y="5373216"/>
            <a:ext cx="914400" cy="4373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dirty="0" smtClean="0">
                <a:solidFill>
                  <a:schemeClr val="bg1"/>
                </a:solidFill>
                <a:latin typeface="Roboto" pitchFamily="2" charset="0"/>
                <a:ea typeface="Roboto" pitchFamily="2" charset="0"/>
              </a:rPr>
              <a:t>2022 </a:t>
            </a:r>
            <a:r>
              <a:rPr lang="ru-RU" sz="1600" dirty="0">
                <a:solidFill>
                  <a:schemeClr val="bg1"/>
                </a:solidFill>
                <a:latin typeface="Roboto" pitchFamily="2" charset="0"/>
                <a:ea typeface="Roboto" pitchFamily="2" charset="0"/>
              </a:rPr>
              <a:t>год</a:t>
            </a:r>
          </a:p>
        </p:txBody>
      </p:sp>
    </p:spTree>
    <p:extLst>
      <p:ext uri="{BB962C8B-B14F-4D97-AF65-F5344CB8AC3E}">
        <p14:creationId xmlns:p14="http://schemas.microsoft.com/office/powerpoint/2010/main" xmlns="" val="305878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Структура доходов районного бюджета</a:t>
            </a:r>
          </a:p>
        </p:txBody>
      </p:sp>
      <p:sp>
        <p:nvSpPr>
          <p:cNvPr id="9" name="TextBox 8">
            <a:extLst>
              <a:ext uri="{FF2B5EF4-FFF2-40B4-BE49-F238E27FC236}">
                <a16:creationId xmlns:a16="http://schemas.microsoft.com/office/drawing/2014/main" xmlns="" id="{26A5A5DC-00C4-4217-9BAD-285E7C581D65}"/>
              </a:ext>
            </a:extLst>
          </p:cNvPr>
          <p:cNvSpPr txBox="1"/>
          <p:nvPr/>
        </p:nvSpPr>
        <p:spPr>
          <a:xfrm>
            <a:off x="3275856" y="980728"/>
            <a:ext cx="3240360" cy="369332"/>
          </a:xfrm>
          <a:prstGeom prst="rect">
            <a:avLst/>
          </a:prstGeom>
          <a:noFill/>
        </p:spPr>
        <p:txBody>
          <a:bodyPr wrap="square" rtlCol="0">
            <a:spAutoFit/>
          </a:bodyPr>
          <a:lstStyle/>
          <a:p>
            <a:pPr algn="ctr"/>
            <a:r>
              <a:rPr lang="ru-RU" b="1" dirty="0">
                <a:solidFill>
                  <a:srgbClr val="00B0F0"/>
                </a:solidFill>
                <a:latin typeface="Raleway ExtraLight" panose="020B0303030101060003" pitchFamily="34" charset="-52"/>
              </a:rPr>
              <a:t>на </a:t>
            </a:r>
            <a:r>
              <a:rPr lang="ru-RU" b="1" dirty="0" smtClean="0">
                <a:solidFill>
                  <a:srgbClr val="00B0F0"/>
                </a:solidFill>
                <a:latin typeface="Raleway ExtraLight" panose="020B0303030101060003" pitchFamily="34" charset="-52"/>
              </a:rPr>
              <a:t>2021 </a:t>
            </a:r>
            <a:r>
              <a:rPr lang="ru-RU" b="1" dirty="0">
                <a:solidFill>
                  <a:srgbClr val="00B0F0"/>
                </a:solidFill>
                <a:latin typeface="Raleway ExtraLight" panose="020B0303030101060003" pitchFamily="34" charset="-52"/>
              </a:rPr>
              <a:t>год </a:t>
            </a:r>
            <a:r>
              <a:rPr lang="ru-RU" dirty="0">
                <a:solidFill>
                  <a:srgbClr val="00B0F0"/>
                </a:solidFill>
                <a:latin typeface="Raleway ExtraLight" panose="020B0303030101060003" pitchFamily="34" charset="-52"/>
              </a:rPr>
              <a:t>(в процентах)  </a:t>
            </a:r>
          </a:p>
        </p:txBody>
      </p:sp>
      <p:pic>
        <p:nvPicPr>
          <p:cNvPr id="1027" name="Picture 3"/>
          <p:cNvPicPr>
            <a:picLocks noChangeAspect="1" noChangeArrowheads="1"/>
          </p:cNvPicPr>
          <p:nvPr/>
        </p:nvPicPr>
        <p:blipFill>
          <a:blip r:embed="rId3"/>
          <a:srcRect/>
          <a:stretch>
            <a:fillRect/>
          </a:stretch>
        </p:blipFill>
        <p:spPr bwMode="auto">
          <a:xfrm>
            <a:off x="0" y="1500174"/>
            <a:ext cx="6336394" cy="4943454"/>
          </a:xfrm>
          <a:prstGeom prst="rect">
            <a:avLst/>
          </a:prstGeom>
          <a:noFill/>
          <a:ln w="9525">
            <a:noFill/>
            <a:miter lim="800000"/>
            <a:headEnd/>
            <a:tailEnd/>
          </a:ln>
          <a:effectLst/>
        </p:spPr>
      </p:pic>
      <p:sp>
        <p:nvSpPr>
          <p:cNvPr id="12" name="TextBox 11"/>
          <p:cNvSpPr txBox="1"/>
          <p:nvPr/>
        </p:nvSpPr>
        <p:spPr>
          <a:xfrm>
            <a:off x="714348" y="6357958"/>
            <a:ext cx="4500594" cy="307777"/>
          </a:xfrm>
          <a:prstGeom prst="rect">
            <a:avLst/>
          </a:prstGeom>
          <a:noFill/>
          <a:ln>
            <a:solidFill>
              <a:schemeClr val="accent1"/>
            </a:solidFill>
          </a:ln>
        </p:spPr>
        <p:txBody>
          <a:bodyPr wrap="square" rtlCol="0">
            <a:spAutoFit/>
          </a:bodyPr>
          <a:lstStyle/>
          <a:p>
            <a:pPr algn="ctr"/>
            <a:r>
              <a:rPr lang="ru-RU" sz="1400" dirty="0" smtClean="0">
                <a:solidFill>
                  <a:schemeClr val="accent1"/>
                </a:solidFill>
              </a:rPr>
              <a:t>Безвозмездные поступления 483978,2 тыс. руб. (</a:t>
            </a:r>
            <a:r>
              <a:rPr lang="en-US" sz="1400" dirty="0" smtClean="0">
                <a:solidFill>
                  <a:schemeClr val="accent1"/>
                </a:solidFill>
              </a:rPr>
              <a:t>70</a:t>
            </a:r>
            <a:r>
              <a:rPr lang="ru-RU" sz="1400" dirty="0" smtClean="0">
                <a:solidFill>
                  <a:schemeClr val="accent1"/>
                </a:solidFill>
              </a:rPr>
              <a:t>,22%)</a:t>
            </a:r>
          </a:p>
        </p:txBody>
      </p:sp>
      <p:sp>
        <p:nvSpPr>
          <p:cNvPr id="13" name="TextBox 12"/>
          <p:cNvSpPr txBox="1"/>
          <p:nvPr/>
        </p:nvSpPr>
        <p:spPr>
          <a:xfrm>
            <a:off x="4643438" y="1357298"/>
            <a:ext cx="4358629" cy="307777"/>
          </a:xfrm>
          <a:prstGeom prst="rect">
            <a:avLst/>
          </a:prstGeom>
          <a:noFill/>
          <a:ln w="3175">
            <a:solidFill>
              <a:schemeClr val="accent1"/>
            </a:solidFill>
          </a:ln>
        </p:spPr>
        <p:txBody>
          <a:bodyPr wrap="none" rtlCol="0">
            <a:spAutoFit/>
          </a:bodyPr>
          <a:lstStyle/>
          <a:p>
            <a:r>
              <a:rPr lang="ru-RU" sz="1400" dirty="0" smtClean="0">
                <a:solidFill>
                  <a:schemeClr val="accent1"/>
                </a:solidFill>
              </a:rPr>
              <a:t>Налоги на прибыль, доходы - 158996,4 тыс. руб. (23%)</a:t>
            </a:r>
            <a:endParaRPr lang="ru-RU" sz="1400" dirty="0">
              <a:solidFill>
                <a:schemeClr val="accent1"/>
              </a:solidFill>
            </a:endParaRPr>
          </a:p>
        </p:txBody>
      </p:sp>
      <p:sp>
        <p:nvSpPr>
          <p:cNvPr id="22" name="Прямоугольник 21"/>
          <p:cNvSpPr/>
          <p:nvPr/>
        </p:nvSpPr>
        <p:spPr>
          <a:xfrm>
            <a:off x="4643438" y="1668451"/>
            <a:ext cx="4357718" cy="738664"/>
          </a:xfrm>
          <a:prstGeom prst="rect">
            <a:avLst/>
          </a:prstGeom>
          <a:ln>
            <a:solidFill>
              <a:schemeClr val="accent1"/>
            </a:solidFill>
          </a:ln>
        </p:spPr>
        <p:txBody>
          <a:bodyPr wrap="square">
            <a:spAutoFit/>
          </a:bodyPr>
          <a:lstStyle/>
          <a:p>
            <a:pPr algn="ctr"/>
            <a:r>
              <a:rPr lang="ru-RU" sz="1400" dirty="0" smtClean="0">
                <a:solidFill>
                  <a:schemeClr val="accent1"/>
                </a:solidFill>
              </a:rPr>
              <a:t>Доходы от использования имущества, находящегося в </a:t>
            </a:r>
          </a:p>
          <a:p>
            <a:pPr algn="ctr"/>
            <a:r>
              <a:rPr lang="ru-RU" sz="1400" dirty="0" smtClean="0">
                <a:solidFill>
                  <a:schemeClr val="accent1"/>
                </a:solidFill>
              </a:rPr>
              <a:t>государственной и муниципальной собственности</a:t>
            </a:r>
          </a:p>
          <a:p>
            <a:pPr algn="ctr"/>
            <a:r>
              <a:rPr lang="ru-RU" sz="1400" dirty="0" smtClean="0">
                <a:solidFill>
                  <a:schemeClr val="accent1"/>
                </a:solidFill>
              </a:rPr>
              <a:t> 10800 тыс. руб. (1,57%)</a:t>
            </a:r>
          </a:p>
        </p:txBody>
      </p:sp>
      <p:sp>
        <p:nvSpPr>
          <p:cNvPr id="28" name="Прямоугольник 27"/>
          <p:cNvSpPr/>
          <p:nvPr/>
        </p:nvSpPr>
        <p:spPr>
          <a:xfrm>
            <a:off x="4643438" y="2406843"/>
            <a:ext cx="4357719" cy="307777"/>
          </a:xfrm>
          <a:prstGeom prst="rect">
            <a:avLst/>
          </a:prstGeom>
          <a:ln>
            <a:solidFill>
              <a:schemeClr val="accent1"/>
            </a:solidFill>
          </a:ln>
        </p:spPr>
        <p:txBody>
          <a:bodyPr wrap="square">
            <a:spAutoFit/>
          </a:bodyPr>
          <a:lstStyle/>
          <a:p>
            <a:r>
              <a:rPr lang="ru-RU" sz="1400" dirty="0" smtClean="0">
                <a:solidFill>
                  <a:schemeClr val="accent1"/>
                </a:solidFill>
              </a:rPr>
              <a:t>Налоги на совокупный доход – 29128 тыс. руб. (4,2%)</a:t>
            </a:r>
          </a:p>
        </p:txBody>
      </p:sp>
      <p:cxnSp>
        <p:nvCxnSpPr>
          <p:cNvPr id="45" name="Соединительная линия уступом 44"/>
          <p:cNvCxnSpPr>
            <a:endCxn id="13" idx="1"/>
          </p:cNvCxnSpPr>
          <p:nvPr/>
        </p:nvCxnSpPr>
        <p:spPr>
          <a:xfrm flipV="1">
            <a:off x="3857620" y="1511187"/>
            <a:ext cx="785818" cy="63192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rot="5400000" flipH="1" flipV="1">
            <a:off x="3679025" y="2750339"/>
            <a:ext cx="1500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4429124" y="200024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Соединительная линия уступом 50"/>
          <p:cNvCxnSpPr/>
          <p:nvPr/>
        </p:nvCxnSpPr>
        <p:spPr>
          <a:xfrm rot="5400000" flipH="1" flipV="1">
            <a:off x="3964777" y="3250405"/>
            <a:ext cx="1357322" cy="285752"/>
          </a:xfrm>
          <a:prstGeom prst="bentConnector3">
            <a:avLst>
              <a:gd name="adj1" fmla="val 98"/>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Прямоугольник 52"/>
          <p:cNvSpPr/>
          <p:nvPr/>
        </p:nvSpPr>
        <p:spPr>
          <a:xfrm>
            <a:off x="6357950" y="5017570"/>
            <a:ext cx="2643206" cy="523220"/>
          </a:xfrm>
          <a:prstGeom prst="rect">
            <a:avLst/>
          </a:prstGeom>
          <a:ln>
            <a:solidFill>
              <a:schemeClr val="accent1"/>
            </a:solidFill>
          </a:ln>
        </p:spPr>
        <p:txBody>
          <a:bodyPr wrap="square">
            <a:spAutoFit/>
          </a:bodyPr>
          <a:lstStyle/>
          <a:p>
            <a:pPr algn="ctr"/>
            <a:r>
              <a:rPr lang="ru-RU" sz="1400" dirty="0" smtClean="0">
                <a:solidFill>
                  <a:schemeClr val="accent1"/>
                </a:solidFill>
              </a:rPr>
              <a:t>Государственная пошлина 4493 тыс. руб. (0,65%)</a:t>
            </a:r>
          </a:p>
        </p:txBody>
      </p:sp>
      <p:cxnSp>
        <p:nvCxnSpPr>
          <p:cNvPr id="59" name="Прямая со стрелкой 58"/>
          <p:cNvCxnSpPr>
            <a:endCxn id="53" idx="1"/>
          </p:cNvCxnSpPr>
          <p:nvPr/>
        </p:nvCxnSpPr>
        <p:spPr>
          <a:xfrm flipV="1">
            <a:off x="6143636" y="5279180"/>
            <a:ext cx="214314" cy="7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Прямоугольник 61"/>
          <p:cNvSpPr/>
          <p:nvPr/>
        </p:nvSpPr>
        <p:spPr>
          <a:xfrm>
            <a:off x="6357950" y="3547538"/>
            <a:ext cx="2643206" cy="830997"/>
          </a:xfrm>
          <a:prstGeom prst="rect">
            <a:avLst/>
          </a:prstGeom>
          <a:ln>
            <a:solidFill>
              <a:schemeClr val="accent1"/>
            </a:solidFill>
          </a:ln>
        </p:spPr>
        <p:txBody>
          <a:bodyPr wrap="square">
            <a:spAutoFit/>
          </a:bodyPr>
          <a:lstStyle/>
          <a:p>
            <a:pPr algn="ctr"/>
            <a:r>
              <a:rPr lang="ru-RU" sz="1200" dirty="0" smtClean="0">
                <a:solidFill>
                  <a:schemeClr val="accent1"/>
                </a:solidFill>
              </a:rPr>
              <a:t>Доходы от оказания платных услуг (работ) и компенсации затрат государства</a:t>
            </a:r>
          </a:p>
          <a:p>
            <a:pPr algn="ctr"/>
            <a:r>
              <a:rPr lang="ru-RU" sz="1200" dirty="0" smtClean="0">
                <a:solidFill>
                  <a:schemeClr val="accent1"/>
                </a:solidFill>
              </a:rPr>
              <a:t> 771,3 тыс. руб. (0,11%)</a:t>
            </a:r>
          </a:p>
        </p:txBody>
      </p:sp>
      <p:sp>
        <p:nvSpPr>
          <p:cNvPr id="63" name="Прямоугольник 62"/>
          <p:cNvSpPr/>
          <p:nvPr/>
        </p:nvSpPr>
        <p:spPr>
          <a:xfrm>
            <a:off x="6357950" y="5538272"/>
            <a:ext cx="2643206" cy="646331"/>
          </a:xfrm>
          <a:prstGeom prst="rect">
            <a:avLst/>
          </a:prstGeom>
          <a:ln>
            <a:solidFill>
              <a:schemeClr val="accent1"/>
            </a:solidFill>
          </a:ln>
        </p:spPr>
        <p:txBody>
          <a:bodyPr wrap="square">
            <a:spAutoFit/>
          </a:bodyPr>
          <a:lstStyle/>
          <a:p>
            <a:pPr algn="ctr"/>
            <a:r>
              <a:rPr lang="ru-RU" sz="1200" dirty="0" smtClean="0">
                <a:solidFill>
                  <a:schemeClr val="accent1"/>
                </a:solidFill>
              </a:rPr>
              <a:t>Доходы от продажи материальных и нематериальных активов 500 тыс. руб. (0,07%)</a:t>
            </a:r>
          </a:p>
        </p:txBody>
      </p:sp>
      <p:sp>
        <p:nvSpPr>
          <p:cNvPr id="64" name="Прямоугольник 63"/>
          <p:cNvSpPr/>
          <p:nvPr/>
        </p:nvSpPr>
        <p:spPr>
          <a:xfrm>
            <a:off x="6357950" y="6181214"/>
            <a:ext cx="2643206" cy="523220"/>
          </a:xfrm>
          <a:prstGeom prst="rect">
            <a:avLst/>
          </a:prstGeom>
          <a:ln>
            <a:solidFill>
              <a:schemeClr val="accent1"/>
            </a:solidFill>
          </a:ln>
        </p:spPr>
        <p:txBody>
          <a:bodyPr wrap="square">
            <a:spAutoFit/>
          </a:bodyPr>
          <a:lstStyle/>
          <a:p>
            <a:pPr algn="ctr"/>
            <a:r>
              <a:rPr lang="ru-RU" sz="1400" dirty="0" smtClean="0">
                <a:solidFill>
                  <a:schemeClr val="accent1"/>
                </a:solidFill>
              </a:rPr>
              <a:t>Штрафы, санкции, возмещение ущерба 305 тыс. руб. (0,04%)</a:t>
            </a:r>
          </a:p>
        </p:txBody>
      </p:sp>
      <p:cxnSp>
        <p:nvCxnSpPr>
          <p:cNvPr id="66" name="Прямая со стрелкой 65"/>
          <p:cNvCxnSpPr/>
          <p:nvPr/>
        </p:nvCxnSpPr>
        <p:spPr>
          <a:xfrm rot="5400000">
            <a:off x="464315" y="5822173"/>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6357950" y="4374628"/>
            <a:ext cx="2643206" cy="646331"/>
          </a:xfrm>
          <a:prstGeom prst="rect">
            <a:avLst/>
          </a:prstGeom>
          <a:ln>
            <a:solidFill>
              <a:schemeClr val="accent1"/>
            </a:solidFill>
          </a:ln>
        </p:spPr>
        <p:txBody>
          <a:bodyPr wrap="square">
            <a:spAutoFit/>
          </a:bodyPr>
          <a:lstStyle/>
          <a:p>
            <a:pPr algn="ctr"/>
            <a:r>
              <a:rPr lang="ru-RU" sz="1200" dirty="0" smtClean="0">
                <a:solidFill>
                  <a:schemeClr val="accent1"/>
                </a:solidFill>
              </a:rPr>
              <a:t>Платежи при пользовании природными ресурсами 274 тыс. руб. (0,04%)</a:t>
            </a:r>
          </a:p>
        </p:txBody>
      </p:sp>
      <p:cxnSp>
        <p:nvCxnSpPr>
          <p:cNvPr id="69" name="Прямая со стрелкой 68"/>
          <p:cNvCxnSpPr>
            <a:endCxn id="62" idx="1"/>
          </p:cNvCxnSpPr>
          <p:nvPr/>
        </p:nvCxnSpPr>
        <p:spPr>
          <a:xfrm flipV="1">
            <a:off x="6143636" y="3963037"/>
            <a:ext cx="214314" cy="180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a:endCxn id="67" idx="1"/>
          </p:cNvCxnSpPr>
          <p:nvPr/>
        </p:nvCxnSpPr>
        <p:spPr>
          <a:xfrm flipV="1">
            <a:off x="6143636" y="4697794"/>
            <a:ext cx="214314" cy="88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a:endCxn id="63" idx="1"/>
          </p:cNvCxnSpPr>
          <p:nvPr/>
        </p:nvCxnSpPr>
        <p:spPr>
          <a:xfrm>
            <a:off x="6143636" y="5786454"/>
            <a:ext cx="214314" cy="74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a:endCxn id="64" idx="1"/>
          </p:cNvCxnSpPr>
          <p:nvPr/>
        </p:nvCxnSpPr>
        <p:spPr>
          <a:xfrm rot="16200000" flipH="1">
            <a:off x="6101203" y="6186077"/>
            <a:ext cx="29918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26706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Структура доходов районного бюджета</a:t>
            </a:r>
          </a:p>
        </p:txBody>
      </p:sp>
      <p:sp>
        <p:nvSpPr>
          <p:cNvPr id="9" name="TextBox 8">
            <a:extLst>
              <a:ext uri="{FF2B5EF4-FFF2-40B4-BE49-F238E27FC236}">
                <a16:creationId xmlns:a16="http://schemas.microsoft.com/office/drawing/2014/main" xmlns="" id="{26A5A5DC-00C4-4217-9BAD-285E7C581D65}"/>
              </a:ext>
            </a:extLst>
          </p:cNvPr>
          <p:cNvSpPr txBox="1"/>
          <p:nvPr/>
        </p:nvSpPr>
        <p:spPr>
          <a:xfrm>
            <a:off x="3275856" y="980728"/>
            <a:ext cx="3240360" cy="369332"/>
          </a:xfrm>
          <a:prstGeom prst="rect">
            <a:avLst/>
          </a:prstGeom>
          <a:noFill/>
        </p:spPr>
        <p:txBody>
          <a:bodyPr wrap="square" rtlCol="0">
            <a:spAutoFit/>
          </a:bodyPr>
          <a:lstStyle/>
          <a:p>
            <a:pPr algn="ctr"/>
            <a:r>
              <a:rPr lang="ru-RU" b="1" dirty="0">
                <a:solidFill>
                  <a:srgbClr val="00B0F0"/>
                </a:solidFill>
                <a:latin typeface="Raleway ExtraLight" panose="020B0303030101060003" pitchFamily="34" charset="-52"/>
              </a:rPr>
              <a:t>на </a:t>
            </a:r>
            <a:r>
              <a:rPr lang="ru-RU" b="1" dirty="0" smtClean="0">
                <a:solidFill>
                  <a:srgbClr val="00B0F0"/>
                </a:solidFill>
                <a:latin typeface="Raleway ExtraLight" panose="020B0303030101060003" pitchFamily="34" charset="-52"/>
              </a:rPr>
              <a:t>2022 </a:t>
            </a:r>
            <a:r>
              <a:rPr lang="ru-RU" b="1" dirty="0">
                <a:solidFill>
                  <a:srgbClr val="00B0F0"/>
                </a:solidFill>
                <a:latin typeface="Raleway ExtraLight" panose="020B0303030101060003" pitchFamily="34" charset="-52"/>
              </a:rPr>
              <a:t>год </a:t>
            </a:r>
            <a:r>
              <a:rPr lang="ru-RU" dirty="0">
                <a:solidFill>
                  <a:srgbClr val="00B0F0"/>
                </a:solidFill>
                <a:latin typeface="Raleway ExtraLight" panose="020B0303030101060003" pitchFamily="34" charset="-52"/>
              </a:rPr>
              <a:t>(в процентах)  </a:t>
            </a:r>
          </a:p>
        </p:txBody>
      </p:sp>
      <p:pic>
        <p:nvPicPr>
          <p:cNvPr id="1027" name="Picture 3"/>
          <p:cNvPicPr>
            <a:picLocks noChangeAspect="1" noChangeArrowheads="1"/>
          </p:cNvPicPr>
          <p:nvPr/>
        </p:nvPicPr>
        <p:blipFill>
          <a:blip r:embed="rId3"/>
          <a:srcRect/>
          <a:stretch>
            <a:fillRect/>
          </a:stretch>
        </p:blipFill>
        <p:spPr bwMode="auto">
          <a:xfrm>
            <a:off x="0" y="1500174"/>
            <a:ext cx="6336394" cy="4943454"/>
          </a:xfrm>
          <a:prstGeom prst="rect">
            <a:avLst/>
          </a:prstGeom>
          <a:noFill/>
          <a:ln w="9525">
            <a:noFill/>
            <a:miter lim="800000"/>
            <a:headEnd/>
            <a:tailEnd/>
          </a:ln>
          <a:effectLst/>
        </p:spPr>
      </p:pic>
      <p:sp>
        <p:nvSpPr>
          <p:cNvPr id="12" name="TextBox 11"/>
          <p:cNvSpPr txBox="1"/>
          <p:nvPr/>
        </p:nvSpPr>
        <p:spPr>
          <a:xfrm>
            <a:off x="714348" y="6357958"/>
            <a:ext cx="4500594" cy="307777"/>
          </a:xfrm>
          <a:prstGeom prst="rect">
            <a:avLst/>
          </a:prstGeom>
          <a:noFill/>
          <a:ln>
            <a:solidFill>
              <a:schemeClr val="accent1"/>
            </a:solidFill>
          </a:ln>
        </p:spPr>
        <p:txBody>
          <a:bodyPr wrap="square" rtlCol="0">
            <a:spAutoFit/>
          </a:bodyPr>
          <a:lstStyle/>
          <a:p>
            <a:pPr algn="ctr"/>
            <a:r>
              <a:rPr lang="ru-RU" sz="1400" dirty="0" smtClean="0">
                <a:solidFill>
                  <a:schemeClr val="accent1"/>
                </a:solidFill>
              </a:rPr>
              <a:t>Безвозмездные поступления 444102,7 тыс. руб. (68,2%)</a:t>
            </a:r>
          </a:p>
        </p:txBody>
      </p:sp>
      <p:sp>
        <p:nvSpPr>
          <p:cNvPr id="13" name="TextBox 12"/>
          <p:cNvSpPr txBox="1"/>
          <p:nvPr/>
        </p:nvSpPr>
        <p:spPr>
          <a:xfrm>
            <a:off x="4643438" y="1357298"/>
            <a:ext cx="4357718" cy="307777"/>
          </a:xfrm>
          <a:prstGeom prst="rect">
            <a:avLst/>
          </a:prstGeom>
          <a:noFill/>
          <a:ln w="3175">
            <a:solidFill>
              <a:schemeClr val="accent1"/>
            </a:solidFill>
          </a:ln>
        </p:spPr>
        <p:txBody>
          <a:bodyPr wrap="square" rtlCol="0">
            <a:spAutoFit/>
          </a:bodyPr>
          <a:lstStyle/>
          <a:p>
            <a:r>
              <a:rPr lang="ru-RU" sz="1400" dirty="0" smtClean="0">
                <a:solidFill>
                  <a:schemeClr val="accent1"/>
                </a:solidFill>
              </a:rPr>
              <a:t>Налоги на прибыль, доходы - 160484 тыс. руб. (24,6%)</a:t>
            </a:r>
            <a:endParaRPr lang="ru-RU" sz="1400" dirty="0">
              <a:solidFill>
                <a:schemeClr val="accent1"/>
              </a:solidFill>
            </a:endParaRPr>
          </a:p>
        </p:txBody>
      </p:sp>
      <p:sp>
        <p:nvSpPr>
          <p:cNvPr id="22" name="Прямоугольник 21"/>
          <p:cNvSpPr/>
          <p:nvPr/>
        </p:nvSpPr>
        <p:spPr>
          <a:xfrm>
            <a:off x="4643438" y="1668451"/>
            <a:ext cx="4357718" cy="738664"/>
          </a:xfrm>
          <a:prstGeom prst="rect">
            <a:avLst/>
          </a:prstGeom>
          <a:ln>
            <a:solidFill>
              <a:schemeClr val="accent1"/>
            </a:solidFill>
          </a:ln>
        </p:spPr>
        <p:txBody>
          <a:bodyPr wrap="square">
            <a:spAutoFit/>
          </a:bodyPr>
          <a:lstStyle/>
          <a:p>
            <a:pPr algn="ctr"/>
            <a:r>
              <a:rPr lang="ru-RU" sz="1400" dirty="0" smtClean="0">
                <a:solidFill>
                  <a:schemeClr val="accent1"/>
                </a:solidFill>
              </a:rPr>
              <a:t>Доходы от использования имущества, находящегося в </a:t>
            </a:r>
          </a:p>
          <a:p>
            <a:pPr algn="ctr"/>
            <a:r>
              <a:rPr lang="ru-RU" sz="1400" dirty="0" smtClean="0">
                <a:solidFill>
                  <a:schemeClr val="accent1"/>
                </a:solidFill>
              </a:rPr>
              <a:t>государственной и муниципальной собственности</a:t>
            </a:r>
          </a:p>
          <a:p>
            <a:pPr algn="ctr"/>
            <a:r>
              <a:rPr lang="ru-RU" sz="1400" dirty="0" smtClean="0">
                <a:solidFill>
                  <a:schemeClr val="accent1"/>
                </a:solidFill>
              </a:rPr>
              <a:t> 10800 тыс. руб. (1,66%)</a:t>
            </a:r>
          </a:p>
        </p:txBody>
      </p:sp>
      <p:sp>
        <p:nvSpPr>
          <p:cNvPr id="28" name="Прямоугольник 27"/>
          <p:cNvSpPr/>
          <p:nvPr/>
        </p:nvSpPr>
        <p:spPr>
          <a:xfrm>
            <a:off x="4643438" y="2406843"/>
            <a:ext cx="4357719" cy="307777"/>
          </a:xfrm>
          <a:prstGeom prst="rect">
            <a:avLst/>
          </a:prstGeom>
          <a:ln>
            <a:solidFill>
              <a:schemeClr val="accent1"/>
            </a:solidFill>
          </a:ln>
        </p:spPr>
        <p:txBody>
          <a:bodyPr wrap="square">
            <a:spAutoFit/>
          </a:bodyPr>
          <a:lstStyle/>
          <a:p>
            <a:r>
              <a:rPr lang="ru-RU" sz="1400" dirty="0" smtClean="0">
                <a:solidFill>
                  <a:schemeClr val="accent1"/>
                </a:solidFill>
              </a:rPr>
              <a:t>Налоги на совокупный доход – 29518,5 тыс. руб. (4,5%)</a:t>
            </a:r>
          </a:p>
        </p:txBody>
      </p:sp>
      <p:cxnSp>
        <p:nvCxnSpPr>
          <p:cNvPr id="45" name="Соединительная линия уступом 44"/>
          <p:cNvCxnSpPr>
            <a:endCxn id="13" idx="1"/>
          </p:cNvCxnSpPr>
          <p:nvPr/>
        </p:nvCxnSpPr>
        <p:spPr>
          <a:xfrm flipV="1">
            <a:off x="3857620" y="1511187"/>
            <a:ext cx="785818" cy="63193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rot="5400000" flipH="1" flipV="1">
            <a:off x="3679025" y="2750339"/>
            <a:ext cx="1500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4429124" y="200024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Соединительная линия уступом 50"/>
          <p:cNvCxnSpPr/>
          <p:nvPr/>
        </p:nvCxnSpPr>
        <p:spPr>
          <a:xfrm rot="5400000" flipH="1" flipV="1">
            <a:off x="3964777" y="3250405"/>
            <a:ext cx="1357322" cy="285752"/>
          </a:xfrm>
          <a:prstGeom prst="bentConnector3">
            <a:avLst>
              <a:gd name="adj1" fmla="val 98"/>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Прямоугольник 52"/>
          <p:cNvSpPr/>
          <p:nvPr/>
        </p:nvSpPr>
        <p:spPr>
          <a:xfrm>
            <a:off x="6357950" y="5017570"/>
            <a:ext cx="2643206" cy="523220"/>
          </a:xfrm>
          <a:prstGeom prst="rect">
            <a:avLst/>
          </a:prstGeom>
          <a:ln>
            <a:solidFill>
              <a:schemeClr val="accent1"/>
            </a:solidFill>
          </a:ln>
        </p:spPr>
        <p:txBody>
          <a:bodyPr wrap="square">
            <a:spAutoFit/>
          </a:bodyPr>
          <a:lstStyle/>
          <a:p>
            <a:pPr algn="ctr"/>
            <a:r>
              <a:rPr lang="ru-RU" sz="1400" dirty="0" smtClean="0">
                <a:solidFill>
                  <a:schemeClr val="accent1"/>
                </a:solidFill>
              </a:rPr>
              <a:t>Государственная пошлина 4493 тыс. руб. (0,69%)</a:t>
            </a:r>
          </a:p>
        </p:txBody>
      </p:sp>
      <p:cxnSp>
        <p:nvCxnSpPr>
          <p:cNvPr id="59" name="Прямая со стрелкой 58"/>
          <p:cNvCxnSpPr>
            <a:endCxn id="53" idx="1"/>
          </p:cNvCxnSpPr>
          <p:nvPr/>
        </p:nvCxnSpPr>
        <p:spPr>
          <a:xfrm flipV="1">
            <a:off x="6143636" y="5279180"/>
            <a:ext cx="214314" cy="7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Прямоугольник 61"/>
          <p:cNvSpPr/>
          <p:nvPr/>
        </p:nvSpPr>
        <p:spPr>
          <a:xfrm>
            <a:off x="6357950" y="3547538"/>
            <a:ext cx="2643206" cy="830997"/>
          </a:xfrm>
          <a:prstGeom prst="rect">
            <a:avLst/>
          </a:prstGeom>
          <a:ln>
            <a:solidFill>
              <a:schemeClr val="accent1"/>
            </a:solidFill>
          </a:ln>
        </p:spPr>
        <p:txBody>
          <a:bodyPr wrap="square">
            <a:spAutoFit/>
          </a:bodyPr>
          <a:lstStyle/>
          <a:p>
            <a:pPr algn="ctr"/>
            <a:r>
              <a:rPr lang="ru-RU" sz="1200" dirty="0" smtClean="0">
                <a:solidFill>
                  <a:schemeClr val="accent1"/>
                </a:solidFill>
              </a:rPr>
              <a:t>Доходы от оказания платных услуг (работ) и компенсации затрат государства</a:t>
            </a:r>
          </a:p>
          <a:p>
            <a:pPr algn="ctr"/>
            <a:r>
              <a:rPr lang="ru-RU" sz="1200" dirty="0" smtClean="0">
                <a:solidFill>
                  <a:schemeClr val="accent1"/>
                </a:solidFill>
              </a:rPr>
              <a:t> 777,8 тыс. руб. (0,12%)</a:t>
            </a:r>
          </a:p>
        </p:txBody>
      </p:sp>
      <p:sp>
        <p:nvSpPr>
          <p:cNvPr id="63" name="Прямоугольник 62"/>
          <p:cNvSpPr/>
          <p:nvPr/>
        </p:nvSpPr>
        <p:spPr>
          <a:xfrm>
            <a:off x="6357950" y="5538272"/>
            <a:ext cx="2643206" cy="646331"/>
          </a:xfrm>
          <a:prstGeom prst="rect">
            <a:avLst/>
          </a:prstGeom>
          <a:ln>
            <a:solidFill>
              <a:schemeClr val="accent1"/>
            </a:solidFill>
          </a:ln>
        </p:spPr>
        <p:txBody>
          <a:bodyPr wrap="square">
            <a:spAutoFit/>
          </a:bodyPr>
          <a:lstStyle/>
          <a:p>
            <a:pPr algn="ctr"/>
            <a:r>
              <a:rPr lang="ru-RU" sz="1200" dirty="0" smtClean="0">
                <a:solidFill>
                  <a:schemeClr val="accent1"/>
                </a:solidFill>
              </a:rPr>
              <a:t>Доходы от продажи материальных и нематериальных активов 500 тыс. руб. (0,08%)</a:t>
            </a:r>
          </a:p>
        </p:txBody>
      </p:sp>
      <p:sp>
        <p:nvSpPr>
          <p:cNvPr id="64" name="Прямоугольник 63"/>
          <p:cNvSpPr/>
          <p:nvPr/>
        </p:nvSpPr>
        <p:spPr>
          <a:xfrm>
            <a:off x="6357950" y="6181214"/>
            <a:ext cx="2643206" cy="523220"/>
          </a:xfrm>
          <a:prstGeom prst="rect">
            <a:avLst/>
          </a:prstGeom>
          <a:ln>
            <a:solidFill>
              <a:schemeClr val="accent1"/>
            </a:solidFill>
          </a:ln>
        </p:spPr>
        <p:txBody>
          <a:bodyPr wrap="square">
            <a:spAutoFit/>
          </a:bodyPr>
          <a:lstStyle/>
          <a:p>
            <a:pPr algn="ctr"/>
            <a:r>
              <a:rPr lang="ru-RU" sz="1400" dirty="0" smtClean="0">
                <a:solidFill>
                  <a:schemeClr val="accent1"/>
                </a:solidFill>
              </a:rPr>
              <a:t>Штрафы, санкции, возмещение ущерба 305 тыс. руб. (0,05%)</a:t>
            </a:r>
          </a:p>
        </p:txBody>
      </p:sp>
      <p:cxnSp>
        <p:nvCxnSpPr>
          <p:cNvPr id="66" name="Прямая со стрелкой 65"/>
          <p:cNvCxnSpPr/>
          <p:nvPr/>
        </p:nvCxnSpPr>
        <p:spPr>
          <a:xfrm rot="5400000">
            <a:off x="464315" y="5822173"/>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6357950" y="4374628"/>
            <a:ext cx="2643206" cy="646331"/>
          </a:xfrm>
          <a:prstGeom prst="rect">
            <a:avLst/>
          </a:prstGeom>
          <a:ln>
            <a:solidFill>
              <a:schemeClr val="accent1"/>
            </a:solidFill>
          </a:ln>
        </p:spPr>
        <p:txBody>
          <a:bodyPr wrap="square">
            <a:spAutoFit/>
          </a:bodyPr>
          <a:lstStyle/>
          <a:p>
            <a:pPr algn="ctr"/>
            <a:r>
              <a:rPr lang="ru-RU" sz="1200" dirty="0" smtClean="0">
                <a:solidFill>
                  <a:schemeClr val="accent1"/>
                </a:solidFill>
              </a:rPr>
              <a:t>Платежи при пользовании природными ресурсами 274 тыс. руб. (0,04%)</a:t>
            </a:r>
          </a:p>
        </p:txBody>
      </p:sp>
      <p:cxnSp>
        <p:nvCxnSpPr>
          <p:cNvPr id="69" name="Прямая со стрелкой 68"/>
          <p:cNvCxnSpPr>
            <a:endCxn id="62" idx="1"/>
          </p:cNvCxnSpPr>
          <p:nvPr/>
        </p:nvCxnSpPr>
        <p:spPr>
          <a:xfrm flipV="1">
            <a:off x="6143636" y="3963037"/>
            <a:ext cx="214314" cy="180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a:endCxn id="67" idx="1"/>
          </p:cNvCxnSpPr>
          <p:nvPr/>
        </p:nvCxnSpPr>
        <p:spPr>
          <a:xfrm flipV="1">
            <a:off x="6143636" y="4697794"/>
            <a:ext cx="214314" cy="88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a:endCxn id="63" idx="1"/>
          </p:cNvCxnSpPr>
          <p:nvPr/>
        </p:nvCxnSpPr>
        <p:spPr>
          <a:xfrm>
            <a:off x="6143636" y="5786454"/>
            <a:ext cx="214314" cy="74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a:endCxn id="64" idx="1"/>
          </p:cNvCxnSpPr>
          <p:nvPr/>
        </p:nvCxnSpPr>
        <p:spPr>
          <a:xfrm rot="16200000" flipH="1">
            <a:off x="6101203" y="6186077"/>
            <a:ext cx="29918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26706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Структура доходов районного бюджета</a:t>
            </a:r>
          </a:p>
        </p:txBody>
      </p:sp>
      <p:sp>
        <p:nvSpPr>
          <p:cNvPr id="9" name="TextBox 8">
            <a:extLst>
              <a:ext uri="{FF2B5EF4-FFF2-40B4-BE49-F238E27FC236}">
                <a16:creationId xmlns:a16="http://schemas.microsoft.com/office/drawing/2014/main" xmlns="" id="{26A5A5DC-00C4-4217-9BAD-285E7C581D65}"/>
              </a:ext>
            </a:extLst>
          </p:cNvPr>
          <p:cNvSpPr txBox="1"/>
          <p:nvPr/>
        </p:nvSpPr>
        <p:spPr>
          <a:xfrm>
            <a:off x="3275856" y="980728"/>
            <a:ext cx="3240360" cy="369332"/>
          </a:xfrm>
          <a:prstGeom prst="rect">
            <a:avLst/>
          </a:prstGeom>
          <a:noFill/>
        </p:spPr>
        <p:txBody>
          <a:bodyPr wrap="square" rtlCol="0">
            <a:spAutoFit/>
          </a:bodyPr>
          <a:lstStyle/>
          <a:p>
            <a:pPr algn="ctr"/>
            <a:r>
              <a:rPr lang="ru-RU" b="1" dirty="0">
                <a:solidFill>
                  <a:srgbClr val="00B0F0"/>
                </a:solidFill>
                <a:latin typeface="Raleway ExtraLight" panose="020B0303030101060003" pitchFamily="34" charset="-52"/>
              </a:rPr>
              <a:t>на </a:t>
            </a:r>
            <a:r>
              <a:rPr lang="ru-RU" b="1" dirty="0" smtClean="0">
                <a:solidFill>
                  <a:srgbClr val="00B0F0"/>
                </a:solidFill>
                <a:latin typeface="Raleway ExtraLight" panose="020B0303030101060003" pitchFamily="34" charset="-52"/>
              </a:rPr>
              <a:t>2023 </a:t>
            </a:r>
            <a:r>
              <a:rPr lang="ru-RU" b="1" dirty="0">
                <a:solidFill>
                  <a:srgbClr val="00B0F0"/>
                </a:solidFill>
                <a:latin typeface="Raleway ExtraLight" panose="020B0303030101060003" pitchFamily="34" charset="-52"/>
              </a:rPr>
              <a:t>год </a:t>
            </a:r>
            <a:r>
              <a:rPr lang="ru-RU" dirty="0">
                <a:solidFill>
                  <a:srgbClr val="00B0F0"/>
                </a:solidFill>
                <a:latin typeface="Raleway ExtraLight" panose="020B0303030101060003" pitchFamily="34" charset="-52"/>
              </a:rPr>
              <a:t>(в процентах)  </a:t>
            </a:r>
          </a:p>
        </p:txBody>
      </p:sp>
      <p:pic>
        <p:nvPicPr>
          <p:cNvPr id="1027" name="Picture 3"/>
          <p:cNvPicPr>
            <a:picLocks noChangeAspect="1" noChangeArrowheads="1"/>
          </p:cNvPicPr>
          <p:nvPr/>
        </p:nvPicPr>
        <p:blipFill>
          <a:blip r:embed="rId3"/>
          <a:srcRect/>
          <a:stretch>
            <a:fillRect/>
          </a:stretch>
        </p:blipFill>
        <p:spPr bwMode="auto">
          <a:xfrm>
            <a:off x="0" y="1500174"/>
            <a:ext cx="6336394" cy="4943454"/>
          </a:xfrm>
          <a:prstGeom prst="rect">
            <a:avLst/>
          </a:prstGeom>
          <a:noFill/>
          <a:ln w="9525">
            <a:noFill/>
            <a:miter lim="800000"/>
            <a:headEnd/>
            <a:tailEnd/>
          </a:ln>
          <a:effectLst/>
        </p:spPr>
      </p:pic>
      <p:sp>
        <p:nvSpPr>
          <p:cNvPr id="12" name="TextBox 11"/>
          <p:cNvSpPr txBox="1"/>
          <p:nvPr/>
        </p:nvSpPr>
        <p:spPr>
          <a:xfrm>
            <a:off x="714348" y="6357958"/>
            <a:ext cx="4500594" cy="307777"/>
          </a:xfrm>
          <a:prstGeom prst="rect">
            <a:avLst/>
          </a:prstGeom>
          <a:noFill/>
          <a:ln>
            <a:solidFill>
              <a:schemeClr val="accent1"/>
            </a:solidFill>
          </a:ln>
        </p:spPr>
        <p:txBody>
          <a:bodyPr wrap="square" rtlCol="0">
            <a:spAutoFit/>
          </a:bodyPr>
          <a:lstStyle/>
          <a:p>
            <a:pPr algn="ctr"/>
            <a:r>
              <a:rPr lang="ru-RU" sz="1400" dirty="0" smtClean="0">
                <a:solidFill>
                  <a:schemeClr val="accent1"/>
                </a:solidFill>
              </a:rPr>
              <a:t>Безвозмездные поступления 407017,4 тыс. руб. (66,07%)</a:t>
            </a:r>
          </a:p>
        </p:txBody>
      </p:sp>
      <p:sp>
        <p:nvSpPr>
          <p:cNvPr id="13" name="TextBox 12"/>
          <p:cNvSpPr txBox="1"/>
          <p:nvPr/>
        </p:nvSpPr>
        <p:spPr>
          <a:xfrm>
            <a:off x="4643438" y="1357298"/>
            <a:ext cx="4357718" cy="307777"/>
          </a:xfrm>
          <a:prstGeom prst="rect">
            <a:avLst/>
          </a:prstGeom>
          <a:noFill/>
          <a:ln w="3175">
            <a:solidFill>
              <a:schemeClr val="accent1"/>
            </a:solidFill>
          </a:ln>
        </p:spPr>
        <p:txBody>
          <a:bodyPr wrap="square" rtlCol="0">
            <a:spAutoFit/>
          </a:bodyPr>
          <a:lstStyle/>
          <a:p>
            <a:r>
              <a:rPr lang="ru-RU" sz="1400" dirty="0" smtClean="0">
                <a:solidFill>
                  <a:schemeClr val="accent1"/>
                </a:solidFill>
              </a:rPr>
              <a:t>Налоги на прибыль, доходы - 162089 тыс. руб. (26,3%)</a:t>
            </a:r>
            <a:endParaRPr lang="ru-RU" sz="1400" dirty="0">
              <a:solidFill>
                <a:schemeClr val="accent1"/>
              </a:solidFill>
            </a:endParaRPr>
          </a:p>
        </p:txBody>
      </p:sp>
      <p:sp>
        <p:nvSpPr>
          <p:cNvPr id="22" name="Прямоугольник 21"/>
          <p:cNvSpPr/>
          <p:nvPr/>
        </p:nvSpPr>
        <p:spPr>
          <a:xfrm>
            <a:off x="4643438" y="1668451"/>
            <a:ext cx="4357718" cy="738664"/>
          </a:xfrm>
          <a:prstGeom prst="rect">
            <a:avLst/>
          </a:prstGeom>
          <a:ln>
            <a:solidFill>
              <a:schemeClr val="accent1"/>
            </a:solidFill>
          </a:ln>
        </p:spPr>
        <p:txBody>
          <a:bodyPr wrap="square">
            <a:spAutoFit/>
          </a:bodyPr>
          <a:lstStyle/>
          <a:p>
            <a:pPr algn="ctr"/>
            <a:r>
              <a:rPr lang="ru-RU" sz="1400" dirty="0" smtClean="0">
                <a:solidFill>
                  <a:schemeClr val="accent1"/>
                </a:solidFill>
              </a:rPr>
              <a:t>Доходы от использования имущества, находящегося в </a:t>
            </a:r>
          </a:p>
          <a:p>
            <a:pPr algn="ctr"/>
            <a:r>
              <a:rPr lang="ru-RU" sz="1400" dirty="0" smtClean="0">
                <a:solidFill>
                  <a:schemeClr val="accent1"/>
                </a:solidFill>
              </a:rPr>
              <a:t>государственной и муниципальной собственности</a:t>
            </a:r>
          </a:p>
          <a:p>
            <a:pPr algn="ctr"/>
            <a:r>
              <a:rPr lang="ru-RU" sz="1400" dirty="0" smtClean="0">
                <a:solidFill>
                  <a:schemeClr val="accent1"/>
                </a:solidFill>
              </a:rPr>
              <a:t> 10800 тыс. руб. (1,75%)</a:t>
            </a:r>
          </a:p>
        </p:txBody>
      </p:sp>
      <p:sp>
        <p:nvSpPr>
          <p:cNvPr id="28" name="Прямоугольник 27"/>
          <p:cNvSpPr/>
          <p:nvPr/>
        </p:nvSpPr>
        <p:spPr>
          <a:xfrm>
            <a:off x="4643438" y="2406843"/>
            <a:ext cx="4357719" cy="307777"/>
          </a:xfrm>
          <a:prstGeom prst="rect">
            <a:avLst/>
          </a:prstGeom>
          <a:ln>
            <a:solidFill>
              <a:schemeClr val="accent1"/>
            </a:solidFill>
          </a:ln>
        </p:spPr>
        <p:txBody>
          <a:bodyPr wrap="square">
            <a:spAutoFit/>
          </a:bodyPr>
          <a:lstStyle/>
          <a:p>
            <a:r>
              <a:rPr lang="ru-RU" sz="1400" dirty="0" smtClean="0">
                <a:solidFill>
                  <a:schemeClr val="accent1"/>
                </a:solidFill>
              </a:rPr>
              <a:t>Налоги на совокупный доход – 29790 тыс. руб. (4,8%)</a:t>
            </a:r>
          </a:p>
        </p:txBody>
      </p:sp>
      <p:cxnSp>
        <p:nvCxnSpPr>
          <p:cNvPr id="45" name="Соединительная линия уступом 44"/>
          <p:cNvCxnSpPr>
            <a:endCxn id="13" idx="1"/>
          </p:cNvCxnSpPr>
          <p:nvPr/>
        </p:nvCxnSpPr>
        <p:spPr>
          <a:xfrm flipV="1">
            <a:off x="3857620" y="1511187"/>
            <a:ext cx="785818" cy="63193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rot="5400000" flipH="1" flipV="1">
            <a:off x="3679025" y="2750339"/>
            <a:ext cx="1500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4429124" y="200024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Соединительная линия уступом 50"/>
          <p:cNvCxnSpPr/>
          <p:nvPr/>
        </p:nvCxnSpPr>
        <p:spPr>
          <a:xfrm rot="5400000" flipH="1" flipV="1">
            <a:off x="3964777" y="3250405"/>
            <a:ext cx="1357322" cy="285752"/>
          </a:xfrm>
          <a:prstGeom prst="bentConnector3">
            <a:avLst>
              <a:gd name="adj1" fmla="val 98"/>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Прямоугольник 52"/>
          <p:cNvSpPr/>
          <p:nvPr/>
        </p:nvSpPr>
        <p:spPr>
          <a:xfrm>
            <a:off x="6357950" y="5017570"/>
            <a:ext cx="2643206" cy="523220"/>
          </a:xfrm>
          <a:prstGeom prst="rect">
            <a:avLst/>
          </a:prstGeom>
          <a:ln>
            <a:solidFill>
              <a:schemeClr val="accent1"/>
            </a:solidFill>
          </a:ln>
        </p:spPr>
        <p:txBody>
          <a:bodyPr wrap="square">
            <a:spAutoFit/>
          </a:bodyPr>
          <a:lstStyle/>
          <a:p>
            <a:pPr algn="ctr"/>
            <a:r>
              <a:rPr lang="ru-RU" sz="1400" dirty="0" smtClean="0">
                <a:solidFill>
                  <a:schemeClr val="accent1"/>
                </a:solidFill>
              </a:rPr>
              <a:t>Государственная пошлина 4493 тыс. руб. (0,73%)</a:t>
            </a:r>
          </a:p>
        </p:txBody>
      </p:sp>
      <p:cxnSp>
        <p:nvCxnSpPr>
          <p:cNvPr id="59" name="Прямая со стрелкой 58"/>
          <p:cNvCxnSpPr>
            <a:endCxn id="53" idx="1"/>
          </p:cNvCxnSpPr>
          <p:nvPr/>
        </p:nvCxnSpPr>
        <p:spPr>
          <a:xfrm flipV="1">
            <a:off x="6143636" y="5279180"/>
            <a:ext cx="214314" cy="7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Прямоугольник 61"/>
          <p:cNvSpPr/>
          <p:nvPr/>
        </p:nvSpPr>
        <p:spPr>
          <a:xfrm>
            <a:off x="6357950" y="3547538"/>
            <a:ext cx="2643206" cy="830997"/>
          </a:xfrm>
          <a:prstGeom prst="rect">
            <a:avLst/>
          </a:prstGeom>
          <a:ln>
            <a:solidFill>
              <a:schemeClr val="accent1"/>
            </a:solidFill>
          </a:ln>
        </p:spPr>
        <p:txBody>
          <a:bodyPr wrap="square">
            <a:spAutoFit/>
          </a:bodyPr>
          <a:lstStyle/>
          <a:p>
            <a:pPr algn="ctr"/>
            <a:r>
              <a:rPr lang="ru-RU" sz="1200" dirty="0" smtClean="0">
                <a:solidFill>
                  <a:schemeClr val="accent1"/>
                </a:solidFill>
              </a:rPr>
              <a:t>Доходы от оказания платных услуг (работ) и компенсации затрат государства</a:t>
            </a:r>
          </a:p>
          <a:p>
            <a:pPr algn="ctr"/>
            <a:r>
              <a:rPr lang="ru-RU" sz="1200" dirty="0" smtClean="0">
                <a:solidFill>
                  <a:schemeClr val="accent1"/>
                </a:solidFill>
              </a:rPr>
              <a:t> 784,6 тыс. руб. (0,13%)</a:t>
            </a:r>
          </a:p>
        </p:txBody>
      </p:sp>
      <p:sp>
        <p:nvSpPr>
          <p:cNvPr id="63" name="Прямоугольник 62"/>
          <p:cNvSpPr/>
          <p:nvPr/>
        </p:nvSpPr>
        <p:spPr>
          <a:xfrm>
            <a:off x="6357950" y="5538272"/>
            <a:ext cx="2643206" cy="646331"/>
          </a:xfrm>
          <a:prstGeom prst="rect">
            <a:avLst/>
          </a:prstGeom>
          <a:ln>
            <a:solidFill>
              <a:schemeClr val="accent1"/>
            </a:solidFill>
          </a:ln>
        </p:spPr>
        <p:txBody>
          <a:bodyPr wrap="square">
            <a:spAutoFit/>
          </a:bodyPr>
          <a:lstStyle/>
          <a:p>
            <a:pPr algn="ctr"/>
            <a:r>
              <a:rPr lang="ru-RU" sz="1200" dirty="0" smtClean="0">
                <a:solidFill>
                  <a:schemeClr val="accent1"/>
                </a:solidFill>
              </a:rPr>
              <a:t>Доходы от продажи материальных и нематериальных активов 500 тыс. руб. (0,08%)</a:t>
            </a:r>
          </a:p>
        </p:txBody>
      </p:sp>
      <p:sp>
        <p:nvSpPr>
          <p:cNvPr id="64" name="Прямоугольник 63"/>
          <p:cNvSpPr/>
          <p:nvPr/>
        </p:nvSpPr>
        <p:spPr>
          <a:xfrm>
            <a:off x="6357950" y="6181214"/>
            <a:ext cx="2643206" cy="523220"/>
          </a:xfrm>
          <a:prstGeom prst="rect">
            <a:avLst/>
          </a:prstGeom>
          <a:ln>
            <a:solidFill>
              <a:schemeClr val="accent1"/>
            </a:solidFill>
          </a:ln>
        </p:spPr>
        <p:txBody>
          <a:bodyPr wrap="square">
            <a:spAutoFit/>
          </a:bodyPr>
          <a:lstStyle/>
          <a:p>
            <a:pPr algn="ctr"/>
            <a:r>
              <a:rPr lang="ru-RU" sz="1400" dirty="0" smtClean="0">
                <a:solidFill>
                  <a:schemeClr val="accent1"/>
                </a:solidFill>
              </a:rPr>
              <a:t>Штрафы, санкции, возмещение ущерба 305 тыс. руб. (0,05%)</a:t>
            </a:r>
          </a:p>
        </p:txBody>
      </p:sp>
      <p:cxnSp>
        <p:nvCxnSpPr>
          <p:cNvPr id="66" name="Прямая со стрелкой 65"/>
          <p:cNvCxnSpPr/>
          <p:nvPr/>
        </p:nvCxnSpPr>
        <p:spPr>
          <a:xfrm rot="5400000">
            <a:off x="464315" y="5822173"/>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6357950" y="4374628"/>
            <a:ext cx="2643206" cy="646331"/>
          </a:xfrm>
          <a:prstGeom prst="rect">
            <a:avLst/>
          </a:prstGeom>
          <a:ln>
            <a:solidFill>
              <a:schemeClr val="accent1"/>
            </a:solidFill>
          </a:ln>
        </p:spPr>
        <p:txBody>
          <a:bodyPr wrap="square">
            <a:spAutoFit/>
          </a:bodyPr>
          <a:lstStyle/>
          <a:p>
            <a:pPr algn="ctr"/>
            <a:r>
              <a:rPr lang="ru-RU" sz="1200" dirty="0" smtClean="0">
                <a:solidFill>
                  <a:schemeClr val="accent1"/>
                </a:solidFill>
              </a:rPr>
              <a:t>Платежи при пользовании природными ресурсами 274 тыс. руб. (0,04%)</a:t>
            </a:r>
          </a:p>
        </p:txBody>
      </p:sp>
      <p:cxnSp>
        <p:nvCxnSpPr>
          <p:cNvPr id="69" name="Прямая со стрелкой 68"/>
          <p:cNvCxnSpPr>
            <a:endCxn id="62" idx="1"/>
          </p:cNvCxnSpPr>
          <p:nvPr/>
        </p:nvCxnSpPr>
        <p:spPr>
          <a:xfrm flipV="1">
            <a:off x="6143636" y="3963037"/>
            <a:ext cx="214314" cy="180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a:endCxn id="67" idx="1"/>
          </p:cNvCxnSpPr>
          <p:nvPr/>
        </p:nvCxnSpPr>
        <p:spPr>
          <a:xfrm flipV="1">
            <a:off x="6143636" y="4697794"/>
            <a:ext cx="214314" cy="88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a:endCxn id="63" idx="1"/>
          </p:cNvCxnSpPr>
          <p:nvPr/>
        </p:nvCxnSpPr>
        <p:spPr>
          <a:xfrm>
            <a:off x="6143636" y="5786454"/>
            <a:ext cx="214314" cy="74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a:endCxn id="64" idx="1"/>
          </p:cNvCxnSpPr>
          <p:nvPr/>
        </p:nvCxnSpPr>
        <p:spPr>
          <a:xfrm rot="16200000" flipH="1">
            <a:off x="6101203" y="6186077"/>
            <a:ext cx="29918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26706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Налоговые доходы</a:t>
            </a:r>
          </a:p>
        </p:txBody>
      </p:sp>
      <p:sp>
        <p:nvSpPr>
          <p:cNvPr id="9" name="TextBox 8">
            <a:extLst>
              <a:ext uri="{FF2B5EF4-FFF2-40B4-BE49-F238E27FC236}">
                <a16:creationId xmlns:a16="http://schemas.microsoft.com/office/drawing/2014/main" xmlns="" id="{26A5A5DC-00C4-4217-9BAD-285E7C581D65}"/>
              </a:ext>
            </a:extLst>
          </p:cNvPr>
          <p:cNvSpPr txBox="1"/>
          <p:nvPr/>
        </p:nvSpPr>
        <p:spPr>
          <a:xfrm>
            <a:off x="5580112" y="1035353"/>
            <a:ext cx="3240360" cy="338554"/>
          </a:xfrm>
          <a:prstGeom prst="rect">
            <a:avLst/>
          </a:prstGeom>
          <a:noFill/>
        </p:spPr>
        <p:txBody>
          <a:bodyPr wrap="square" rtlCol="0">
            <a:spAutoFit/>
          </a:bodyPr>
          <a:lstStyle/>
          <a:p>
            <a:pPr algn="r"/>
            <a:r>
              <a:rPr lang="ru-RU" sz="1600" dirty="0">
                <a:solidFill>
                  <a:srgbClr val="00B0F0"/>
                </a:solidFill>
                <a:latin typeface="Raleway ExtraLight" panose="020B0303030101060003" pitchFamily="34" charset="-52"/>
              </a:rPr>
              <a:t>тыс. рублей</a:t>
            </a:r>
          </a:p>
        </p:txBody>
      </p:sp>
      <p:graphicFrame>
        <p:nvGraphicFramePr>
          <p:cNvPr id="10" name="Таблица 9">
            <a:extLst>
              <a:ext uri="{FF2B5EF4-FFF2-40B4-BE49-F238E27FC236}">
                <a16:creationId xmlns:a16="http://schemas.microsoft.com/office/drawing/2014/main" xmlns="" id="{6F796508-A4D3-474C-809F-2D9811C22A4B}"/>
              </a:ext>
            </a:extLst>
          </p:cNvPr>
          <p:cNvGraphicFramePr>
            <a:graphicFrameLocks noGrp="1"/>
          </p:cNvGraphicFramePr>
          <p:nvPr>
            <p:extLst>
              <p:ext uri="{D42A27DB-BD31-4B8C-83A1-F6EECF244321}">
                <p14:modId xmlns:p14="http://schemas.microsoft.com/office/powerpoint/2010/main" xmlns="" val="3989877245"/>
              </p:ext>
            </p:extLst>
          </p:nvPr>
        </p:nvGraphicFramePr>
        <p:xfrm>
          <a:off x="467544" y="1484815"/>
          <a:ext cx="8280919" cy="5170128"/>
        </p:xfrm>
        <a:graphic>
          <a:graphicData uri="http://schemas.openxmlformats.org/drawingml/2006/table">
            <a:tbl>
              <a:tblPr firstRow="1" bandRow="1">
                <a:tableStyleId>{5C22544A-7EE6-4342-B048-85BDC9FD1C3A}</a:tableStyleId>
              </a:tblPr>
              <a:tblGrid>
                <a:gridCol w="4270882">
                  <a:extLst>
                    <a:ext uri="{9D8B030D-6E8A-4147-A177-3AD203B41FA5}">
                      <a16:colId xmlns:a16="http://schemas.microsoft.com/office/drawing/2014/main" xmlns="" val="20000"/>
                    </a:ext>
                  </a:extLst>
                </a:gridCol>
                <a:gridCol w="1369438">
                  <a:extLst>
                    <a:ext uri="{9D8B030D-6E8A-4147-A177-3AD203B41FA5}">
                      <a16:colId xmlns:a16="http://schemas.microsoft.com/office/drawing/2014/main" xmlns="" val="20001"/>
                    </a:ext>
                  </a:extLst>
                </a:gridCol>
                <a:gridCol w="1369438">
                  <a:extLst>
                    <a:ext uri="{9D8B030D-6E8A-4147-A177-3AD203B41FA5}">
                      <a16:colId xmlns:a16="http://schemas.microsoft.com/office/drawing/2014/main" xmlns="" val="20002"/>
                    </a:ext>
                  </a:extLst>
                </a:gridCol>
                <a:gridCol w="1271161">
                  <a:extLst>
                    <a:ext uri="{9D8B030D-6E8A-4147-A177-3AD203B41FA5}">
                      <a16:colId xmlns:a16="http://schemas.microsoft.com/office/drawing/2014/main" xmlns="" val="20003"/>
                    </a:ext>
                  </a:extLst>
                </a:gridCol>
              </a:tblGrid>
              <a:tr h="565605">
                <a:tc>
                  <a:txBody>
                    <a:bodyPr/>
                    <a:lstStyle/>
                    <a:p>
                      <a:pPr algn="ctr"/>
                      <a:r>
                        <a:rPr lang="ru-RU" sz="1800" b="0" kern="1200" baseline="0" dirty="0">
                          <a:solidFill>
                            <a:schemeClr val="lt1"/>
                          </a:solidFill>
                          <a:latin typeface="Raleway" panose="020B0503030101060003" pitchFamily="34" charset="-52"/>
                          <a:ea typeface="+mn-ea"/>
                          <a:cs typeface="+mn-cs"/>
                        </a:rPr>
                        <a:t>Наименование источника доходов</a:t>
                      </a:r>
                      <a:endParaRPr lang="ru-RU" sz="1800" b="0" dirty="0">
                        <a:latin typeface="Raleway" panose="020B0503030101060003" pitchFamily="34" charset="-52"/>
                      </a:endParaRPr>
                    </a:p>
                  </a:txBody>
                  <a:tcPr anchor="ctr"/>
                </a:tc>
                <a:tc>
                  <a:txBody>
                    <a:bodyPr/>
                    <a:lstStyle/>
                    <a:p>
                      <a:pPr algn="ctr"/>
                      <a:r>
                        <a:rPr lang="ru-RU" sz="1800" b="0" kern="1200" baseline="0" dirty="0" smtClean="0">
                          <a:solidFill>
                            <a:schemeClr val="lt1"/>
                          </a:solidFill>
                          <a:latin typeface="+mn-lt"/>
                          <a:ea typeface="+mn-ea"/>
                          <a:cs typeface="+mn-cs"/>
                        </a:rPr>
                        <a:t>2021</a:t>
                      </a:r>
                      <a:endParaRPr lang="ru-RU" sz="1800" b="0" kern="1200" baseline="0" dirty="0">
                        <a:solidFill>
                          <a:schemeClr val="lt1"/>
                        </a:solidFill>
                        <a:latin typeface="+mn-lt"/>
                        <a:ea typeface="+mn-ea"/>
                        <a:cs typeface="+mn-cs"/>
                      </a:endParaRPr>
                    </a:p>
                  </a:txBody>
                  <a:tcPr anchor="ctr"/>
                </a:tc>
                <a:tc>
                  <a:txBody>
                    <a:bodyPr/>
                    <a:lstStyle/>
                    <a:p>
                      <a:pPr algn="ctr"/>
                      <a:r>
                        <a:rPr lang="ru-RU" sz="1800" b="0" kern="1200" baseline="0" dirty="0" smtClean="0">
                          <a:solidFill>
                            <a:schemeClr val="lt1"/>
                          </a:solidFill>
                          <a:latin typeface="+mn-lt"/>
                          <a:ea typeface="+mn-ea"/>
                          <a:cs typeface="+mn-cs"/>
                        </a:rPr>
                        <a:t>2022</a:t>
                      </a:r>
                      <a:endParaRPr lang="ru-RU" sz="1800" b="0" kern="1200" baseline="0" dirty="0">
                        <a:solidFill>
                          <a:schemeClr val="lt1"/>
                        </a:solidFill>
                        <a:latin typeface="+mn-lt"/>
                        <a:ea typeface="+mn-ea"/>
                        <a:cs typeface="+mn-cs"/>
                      </a:endParaRPr>
                    </a:p>
                  </a:txBody>
                  <a:tcPr anchor="ctr"/>
                </a:tc>
                <a:tc>
                  <a:txBody>
                    <a:bodyPr/>
                    <a:lstStyle/>
                    <a:p>
                      <a:pPr algn="ctr"/>
                      <a:r>
                        <a:rPr lang="ru-RU" sz="1800" b="0" kern="1200" baseline="0" dirty="0" smtClean="0">
                          <a:solidFill>
                            <a:schemeClr val="lt1"/>
                          </a:solidFill>
                          <a:latin typeface="+mn-lt"/>
                          <a:ea typeface="+mn-ea"/>
                          <a:cs typeface="+mn-cs"/>
                        </a:rPr>
                        <a:t>2023</a:t>
                      </a:r>
                      <a:endParaRPr lang="ru-RU" sz="1800" b="0" kern="1200" baseline="0" dirty="0">
                        <a:solidFill>
                          <a:schemeClr val="lt1"/>
                        </a:solidFill>
                        <a:latin typeface="+mn-lt"/>
                        <a:ea typeface="+mn-ea"/>
                        <a:cs typeface="+mn-cs"/>
                      </a:endParaRPr>
                    </a:p>
                  </a:txBody>
                  <a:tcPr anchor="ctr"/>
                </a:tc>
                <a:extLst>
                  <a:ext uri="{0D108BD9-81ED-4DB2-BD59-A6C34878D82A}">
                    <a16:rowId xmlns:a16="http://schemas.microsoft.com/office/drawing/2014/main" xmlns="" val="10000"/>
                  </a:ext>
                </a:extLst>
              </a:tr>
              <a:tr h="680942">
                <a:tc>
                  <a:txBody>
                    <a:bodyPr/>
                    <a:lstStyle/>
                    <a:p>
                      <a:r>
                        <a:rPr lang="ru-RU" sz="1600" b="0" kern="1200" baseline="0" dirty="0">
                          <a:solidFill>
                            <a:srgbClr val="00B0F0"/>
                          </a:solidFill>
                          <a:latin typeface="Raleway Light" panose="020B0403030101060003" pitchFamily="34" charset="-52"/>
                          <a:ea typeface="+mn-ea"/>
                          <a:cs typeface="+mn-cs"/>
                        </a:rPr>
                        <a:t>Налоговые доходы, из них:</a:t>
                      </a:r>
                      <a:endParaRPr lang="ru-RU" sz="1600" b="0" dirty="0">
                        <a:solidFill>
                          <a:srgbClr val="00B0F0"/>
                        </a:solidFill>
                        <a:latin typeface="Raleway Light" panose="020B0403030101060003" pitchFamily="34" charset="-52"/>
                      </a:endParaRPr>
                    </a:p>
                  </a:txBody>
                  <a:tcPr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205267,7</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207152,3</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209035,6</a:t>
                      </a:r>
                    </a:p>
                  </a:txBody>
                  <a:tcPr marL="9525" marR="9525" marT="0" marB="0" anchor="ctr">
                    <a:solidFill>
                      <a:srgbClr val="E7F1FA"/>
                    </a:solidFill>
                  </a:tcPr>
                </a:tc>
                <a:extLst>
                  <a:ext uri="{0D108BD9-81ED-4DB2-BD59-A6C34878D82A}">
                    <a16:rowId xmlns:a16="http://schemas.microsoft.com/office/drawing/2014/main" xmlns="" val="10001"/>
                  </a:ext>
                </a:extLst>
              </a:tr>
              <a:tr h="680942">
                <a:tc>
                  <a:txBody>
                    <a:bodyPr/>
                    <a:lstStyle/>
                    <a:p>
                      <a:r>
                        <a:rPr lang="ru-RU" sz="1600" b="0" kern="1200" baseline="0" dirty="0">
                          <a:solidFill>
                            <a:srgbClr val="00B0F0"/>
                          </a:solidFill>
                          <a:latin typeface="Raleway Light" panose="020B0403030101060003" pitchFamily="34" charset="-52"/>
                          <a:ea typeface="+mn-ea"/>
                          <a:cs typeface="+mn-cs"/>
                        </a:rPr>
                        <a:t>Налог на доходы физических лиц</a:t>
                      </a:r>
                    </a:p>
                  </a:txBody>
                  <a:tcPr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158996,4</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160484,0</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162089,0</a:t>
                      </a:r>
                    </a:p>
                  </a:txBody>
                  <a:tcPr marL="9525" marR="9525" marT="0" marB="0" anchor="ctr">
                    <a:noFill/>
                  </a:tcPr>
                </a:tc>
                <a:extLst>
                  <a:ext uri="{0D108BD9-81ED-4DB2-BD59-A6C34878D82A}">
                    <a16:rowId xmlns:a16="http://schemas.microsoft.com/office/drawing/2014/main" xmlns="" val="10002"/>
                  </a:ext>
                </a:extLst>
              </a:tr>
              <a:tr h="761458">
                <a:tc>
                  <a:txBody>
                    <a:bodyPr/>
                    <a:lstStyle/>
                    <a:p>
                      <a:r>
                        <a:rPr lang="ru-RU" sz="1600" b="0" kern="1200" baseline="0" dirty="0">
                          <a:solidFill>
                            <a:srgbClr val="00B0F0"/>
                          </a:solidFill>
                          <a:latin typeface="Raleway Light" panose="020B0403030101060003" pitchFamily="34" charset="-52"/>
                          <a:ea typeface="+mn-ea"/>
                          <a:cs typeface="+mn-cs"/>
                        </a:rPr>
                        <a:t>Налог, взимаемый в связи с применением</a:t>
                      </a:r>
                    </a:p>
                    <a:p>
                      <a:r>
                        <a:rPr lang="ru-RU" sz="1600" b="0" kern="1200" baseline="0" dirty="0">
                          <a:solidFill>
                            <a:srgbClr val="00B0F0"/>
                          </a:solidFill>
                          <a:latin typeface="Raleway Light" panose="020B0403030101060003" pitchFamily="34" charset="-52"/>
                          <a:ea typeface="+mn-ea"/>
                          <a:cs typeface="+mn-cs"/>
                        </a:rPr>
                        <a:t>УСН</a:t>
                      </a:r>
                    </a:p>
                  </a:txBody>
                  <a:tcPr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21613,0</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22697,0</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23749,0</a:t>
                      </a:r>
                    </a:p>
                  </a:txBody>
                  <a:tcPr marL="9525" marR="9525" marT="0" marB="0" anchor="ctr">
                    <a:solidFill>
                      <a:srgbClr val="E7F1FA"/>
                    </a:solidFill>
                  </a:tcPr>
                </a:tc>
                <a:extLst>
                  <a:ext uri="{0D108BD9-81ED-4DB2-BD59-A6C34878D82A}">
                    <a16:rowId xmlns:a16="http://schemas.microsoft.com/office/drawing/2014/main" xmlns="" val="10003"/>
                  </a:ext>
                </a:extLst>
              </a:tr>
              <a:tr h="651866">
                <a:tc>
                  <a:txBody>
                    <a:bodyPr/>
                    <a:lstStyle/>
                    <a:p>
                      <a:r>
                        <a:rPr lang="ru-RU" sz="1600" b="0" kern="1200" baseline="0" dirty="0">
                          <a:solidFill>
                            <a:srgbClr val="00B0F0"/>
                          </a:solidFill>
                          <a:latin typeface="Raleway Light" panose="020B0403030101060003" pitchFamily="34" charset="-52"/>
                          <a:ea typeface="+mn-ea"/>
                          <a:cs typeface="+mn-cs"/>
                        </a:rPr>
                        <a:t>Единый налог на вмененный доход</a:t>
                      </a:r>
                    </a:p>
                  </a:txBody>
                  <a:tcPr anchor="ctr">
                    <a:noFill/>
                  </a:tcPr>
                </a:tc>
                <a:tc>
                  <a:txBody>
                    <a:bodyPr/>
                    <a:lstStyle/>
                    <a:p>
                      <a:pPr algn="ctr">
                        <a:spcBef>
                          <a:spcPts val="500"/>
                        </a:spcBef>
                        <a:spcAft>
                          <a:spcPts val="0"/>
                        </a:spcAft>
                      </a:pPr>
                      <a:r>
                        <a:rPr lang="ru-RU" sz="1600" b="0" kern="1200" smtClean="0">
                          <a:solidFill>
                            <a:srgbClr val="00B0F0"/>
                          </a:solidFill>
                          <a:latin typeface="+mn-lt"/>
                          <a:ea typeface="+mn-ea"/>
                          <a:cs typeface="+mn-cs"/>
                        </a:rPr>
                        <a:t>909,0</a:t>
                      </a:r>
                      <a:endParaRPr lang="ru-RU" sz="1600" b="0" kern="1200" dirty="0">
                        <a:solidFill>
                          <a:srgbClr val="00B0F0"/>
                        </a:solidFill>
                        <a:latin typeface="+mn-lt"/>
                        <a:ea typeface="+mn-ea"/>
                        <a:cs typeface="+mn-cs"/>
                      </a:endParaRPr>
                    </a:p>
                  </a:txBody>
                  <a:tcPr marL="9525" marR="9525" marT="0" marB="0" anchor="ctr">
                    <a:noFill/>
                  </a:tcPr>
                </a:tc>
                <a:tc>
                  <a:txBody>
                    <a:bodyPr/>
                    <a:lstStyle/>
                    <a:p>
                      <a:pPr algn="ctr">
                        <a:spcBef>
                          <a:spcPts val="500"/>
                        </a:spcBef>
                        <a:spcAft>
                          <a:spcPts val="0"/>
                        </a:spcAft>
                      </a:pPr>
                      <a:endParaRPr lang="ru-RU" sz="1600" b="0" kern="1200" dirty="0">
                        <a:solidFill>
                          <a:srgbClr val="00B0F0"/>
                        </a:solidFill>
                        <a:latin typeface="+mn-lt"/>
                        <a:ea typeface="+mn-ea"/>
                        <a:cs typeface="+mn-cs"/>
                      </a:endParaRPr>
                    </a:p>
                  </a:txBody>
                  <a:tcPr marL="9525" marR="9525" marT="0" marB="0" anchor="ctr">
                    <a:noFill/>
                  </a:tcPr>
                </a:tc>
                <a:tc>
                  <a:txBody>
                    <a:bodyPr/>
                    <a:lstStyle/>
                    <a:p>
                      <a:pPr algn="ctr">
                        <a:spcBef>
                          <a:spcPts val="500"/>
                        </a:spcBef>
                        <a:spcAft>
                          <a:spcPts val="0"/>
                        </a:spcAft>
                      </a:pPr>
                      <a:endParaRPr lang="ru-RU" sz="1600" b="0" kern="1200" dirty="0">
                        <a:solidFill>
                          <a:srgbClr val="00B0F0"/>
                        </a:solidFill>
                        <a:latin typeface="+mn-lt"/>
                        <a:ea typeface="+mn-ea"/>
                        <a:cs typeface="+mn-cs"/>
                      </a:endParaRPr>
                    </a:p>
                  </a:txBody>
                  <a:tcPr marL="9525" marR="9525" marT="0" marB="0" anchor="ctr">
                    <a:noFill/>
                  </a:tcPr>
                </a:tc>
                <a:extLst>
                  <a:ext uri="{0D108BD9-81ED-4DB2-BD59-A6C34878D82A}">
                    <a16:rowId xmlns:a16="http://schemas.microsoft.com/office/drawing/2014/main" xmlns="" val="10004"/>
                  </a:ext>
                </a:extLst>
              </a:tr>
              <a:tr h="651866">
                <a:tc>
                  <a:txBody>
                    <a:bodyPr/>
                    <a:lstStyle/>
                    <a:p>
                      <a:r>
                        <a:rPr lang="ru-RU" sz="1600" b="0" kern="1200" baseline="0" dirty="0">
                          <a:solidFill>
                            <a:srgbClr val="00B0F0"/>
                          </a:solidFill>
                          <a:latin typeface="Raleway Light" panose="020B0403030101060003" pitchFamily="34" charset="-52"/>
                          <a:ea typeface="+mn-ea"/>
                          <a:cs typeface="+mn-cs"/>
                        </a:rPr>
                        <a:t>Единый сельскохозяйственный налог</a:t>
                      </a:r>
                    </a:p>
                  </a:txBody>
                  <a:tcPr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5823,0</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6035,5</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5255,0</a:t>
                      </a:r>
                    </a:p>
                  </a:txBody>
                  <a:tcPr marL="9525" marR="9525" marT="0" marB="0" anchor="ctr">
                    <a:solidFill>
                      <a:srgbClr val="E7F1FA"/>
                    </a:solidFill>
                  </a:tcPr>
                </a:tc>
                <a:extLst>
                  <a:ext uri="{0D108BD9-81ED-4DB2-BD59-A6C34878D82A}">
                    <a16:rowId xmlns:a16="http://schemas.microsoft.com/office/drawing/2014/main" xmlns="" val="10005"/>
                  </a:ext>
                </a:extLst>
              </a:tr>
              <a:tr h="733349">
                <a:tc>
                  <a:txBody>
                    <a:bodyPr/>
                    <a:lstStyle/>
                    <a:p>
                      <a:r>
                        <a:rPr lang="ru-RU" sz="1600" b="0" kern="1200" baseline="0" dirty="0">
                          <a:solidFill>
                            <a:srgbClr val="00B0F0"/>
                          </a:solidFill>
                          <a:latin typeface="Raleway Light" panose="020B0403030101060003" pitchFamily="34" charset="-52"/>
                          <a:ea typeface="+mn-ea"/>
                          <a:cs typeface="+mn-cs"/>
                        </a:rPr>
                        <a:t>Налог, взимаемый в связи с применением</a:t>
                      </a:r>
                    </a:p>
                    <a:p>
                      <a:r>
                        <a:rPr lang="ru-RU" sz="1600" b="0" kern="1200" baseline="0" dirty="0">
                          <a:solidFill>
                            <a:srgbClr val="00B0F0"/>
                          </a:solidFill>
                          <a:latin typeface="Raleway Light" panose="020B0403030101060003" pitchFamily="34" charset="-52"/>
                          <a:ea typeface="+mn-ea"/>
                          <a:cs typeface="+mn-cs"/>
                        </a:rPr>
                        <a:t>патентной системы налогообложения</a:t>
                      </a:r>
                    </a:p>
                  </a:txBody>
                  <a:tcPr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783,0</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786,0</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786,0</a:t>
                      </a:r>
                    </a:p>
                  </a:txBody>
                  <a:tcPr marL="9525" marR="9525" marT="0" marB="0" anchor="ctr">
                    <a:noFill/>
                  </a:tcPr>
                </a:tc>
                <a:extLst>
                  <a:ext uri="{0D108BD9-81ED-4DB2-BD59-A6C34878D82A}">
                    <a16:rowId xmlns:a16="http://schemas.microsoft.com/office/drawing/2014/main" xmlns="" val="10006"/>
                  </a:ext>
                </a:extLst>
              </a:tr>
              <a:tr h="444100">
                <a:tc>
                  <a:txBody>
                    <a:bodyPr/>
                    <a:lstStyle/>
                    <a:p>
                      <a:r>
                        <a:rPr lang="ru-RU" sz="1600" b="0" kern="1200" baseline="0" dirty="0">
                          <a:solidFill>
                            <a:srgbClr val="00B0F0"/>
                          </a:solidFill>
                          <a:latin typeface="Raleway Light" panose="020B0403030101060003" pitchFamily="34" charset="-52"/>
                          <a:ea typeface="+mn-ea"/>
                          <a:cs typeface="+mn-cs"/>
                        </a:rPr>
                        <a:t>Госпошлина</a:t>
                      </a:r>
                    </a:p>
                  </a:txBody>
                  <a:tcPr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4493,0</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4493,0</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4493,0</a:t>
                      </a:r>
                    </a:p>
                  </a:txBody>
                  <a:tcPr marL="9525" marR="9525" marT="0" marB="0" anchor="ctr">
                    <a:solidFill>
                      <a:srgbClr val="E7F1FA"/>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96715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smtClean="0">
                <a:solidFill>
                  <a:schemeClr val="accent1"/>
                </a:solidFill>
                <a:latin typeface="Raleway Light" panose="020B0403030101060003" pitchFamily="34" charset="-52"/>
              </a:rPr>
              <a:t>Неналоговые доходы</a:t>
            </a:r>
          </a:p>
        </p:txBody>
      </p:sp>
      <p:sp>
        <p:nvSpPr>
          <p:cNvPr id="9" name="TextBox 8">
            <a:extLst>
              <a:ext uri="{FF2B5EF4-FFF2-40B4-BE49-F238E27FC236}">
                <a16:creationId xmlns:a16="http://schemas.microsoft.com/office/drawing/2014/main" xmlns="" id="{26A5A5DC-00C4-4217-9BAD-285E7C581D65}"/>
              </a:ext>
            </a:extLst>
          </p:cNvPr>
          <p:cNvSpPr txBox="1"/>
          <p:nvPr/>
        </p:nvSpPr>
        <p:spPr>
          <a:xfrm>
            <a:off x="5580112" y="1035353"/>
            <a:ext cx="3240360" cy="338554"/>
          </a:xfrm>
          <a:prstGeom prst="rect">
            <a:avLst/>
          </a:prstGeom>
          <a:noFill/>
        </p:spPr>
        <p:txBody>
          <a:bodyPr wrap="square" rtlCol="0">
            <a:spAutoFit/>
          </a:bodyPr>
          <a:lstStyle/>
          <a:p>
            <a:pPr algn="r"/>
            <a:r>
              <a:rPr lang="ru-RU" sz="1600" dirty="0">
                <a:solidFill>
                  <a:srgbClr val="00B0F0"/>
                </a:solidFill>
                <a:latin typeface="Raleway ExtraLight" panose="020B0303030101060003" pitchFamily="34" charset="-52"/>
              </a:rPr>
              <a:t>тыс. рублей</a:t>
            </a:r>
          </a:p>
        </p:txBody>
      </p:sp>
      <p:graphicFrame>
        <p:nvGraphicFramePr>
          <p:cNvPr id="10" name="Таблица 9">
            <a:extLst>
              <a:ext uri="{FF2B5EF4-FFF2-40B4-BE49-F238E27FC236}">
                <a16:creationId xmlns:a16="http://schemas.microsoft.com/office/drawing/2014/main" xmlns="" id="{6F796508-A4D3-474C-809F-2D9811C22A4B}"/>
              </a:ext>
            </a:extLst>
          </p:cNvPr>
          <p:cNvGraphicFramePr>
            <a:graphicFrameLocks noGrp="1"/>
          </p:cNvGraphicFramePr>
          <p:nvPr>
            <p:extLst>
              <p:ext uri="{D42A27DB-BD31-4B8C-83A1-F6EECF244321}">
                <p14:modId xmlns:p14="http://schemas.microsoft.com/office/powerpoint/2010/main" xmlns="" val="3136513983"/>
              </p:ext>
            </p:extLst>
          </p:nvPr>
        </p:nvGraphicFramePr>
        <p:xfrm>
          <a:off x="467544" y="1484815"/>
          <a:ext cx="8280919" cy="4726028"/>
        </p:xfrm>
        <a:graphic>
          <a:graphicData uri="http://schemas.openxmlformats.org/drawingml/2006/table">
            <a:tbl>
              <a:tblPr firstRow="1" bandRow="1">
                <a:tableStyleId>{5C22544A-7EE6-4342-B048-85BDC9FD1C3A}</a:tableStyleId>
              </a:tblPr>
              <a:tblGrid>
                <a:gridCol w="4270882">
                  <a:extLst>
                    <a:ext uri="{9D8B030D-6E8A-4147-A177-3AD203B41FA5}">
                      <a16:colId xmlns:a16="http://schemas.microsoft.com/office/drawing/2014/main" xmlns="" val="20000"/>
                    </a:ext>
                  </a:extLst>
                </a:gridCol>
                <a:gridCol w="1369438">
                  <a:extLst>
                    <a:ext uri="{9D8B030D-6E8A-4147-A177-3AD203B41FA5}">
                      <a16:colId xmlns:a16="http://schemas.microsoft.com/office/drawing/2014/main" xmlns="" val="20001"/>
                    </a:ext>
                  </a:extLst>
                </a:gridCol>
                <a:gridCol w="1369438">
                  <a:extLst>
                    <a:ext uri="{9D8B030D-6E8A-4147-A177-3AD203B41FA5}">
                      <a16:colId xmlns:a16="http://schemas.microsoft.com/office/drawing/2014/main" xmlns="" val="20002"/>
                    </a:ext>
                  </a:extLst>
                </a:gridCol>
                <a:gridCol w="1271161">
                  <a:extLst>
                    <a:ext uri="{9D8B030D-6E8A-4147-A177-3AD203B41FA5}">
                      <a16:colId xmlns:a16="http://schemas.microsoft.com/office/drawing/2014/main" xmlns="" val="20003"/>
                    </a:ext>
                  </a:extLst>
                </a:gridCol>
              </a:tblGrid>
              <a:tr h="565605">
                <a:tc>
                  <a:txBody>
                    <a:bodyPr/>
                    <a:lstStyle/>
                    <a:p>
                      <a:pPr algn="ctr"/>
                      <a:r>
                        <a:rPr lang="ru-RU" sz="1800" b="0" kern="1200" baseline="0" dirty="0">
                          <a:solidFill>
                            <a:schemeClr val="lt1"/>
                          </a:solidFill>
                          <a:latin typeface="Raleway" panose="020B0503030101060003" pitchFamily="34" charset="-52"/>
                          <a:ea typeface="+mn-ea"/>
                          <a:cs typeface="+mn-cs"/>
                        </a:rPr>
                        <a:t>Наименование источника доходов</a:t>
                      </a:r>
                      <a:endParaRPr lang="ru-RU" sz="1800" b="0" dirty="0">
                        <a:latin typeface="Raleway" panose="020B0503030101060003" pitchFamily="34" charset="-52"/>
                      </a:endParaRPr>
                    </a:p>
                  </a:txBody>
                  <a:tcPr anchor="ctr"/>
                </a:tc>
                <a:tc>
                  <a:txBody>
                    <a:bodyPr/>
                    <a:lstStyle/>
                    <a:p>
                      <a:pPr algn="ctr"/>
                      <a:r>
                        <a:rPr lang="ru-RU" sz="1800" b="0" kern="1200" baseline="0" dirty="0" smtClean="0">
                          <a:solidFill>
                            <a:schemeClr val="lt1"/>
                          </a:solidFill>
                          <a:latin typeface="+mn-lt"/>
                          <a:ea typeface="+mn-ea"/>
                          <a:cs typeface="+mn-cs"/>
                        </a:rPr>
                        <a:t>2021</a:t>
                      </a:r>
                      <a:endParaRPr lang="ru-RU" sz="1800" b="0" kern="1200" baseline="0" dirty="0">
                        <a:solidFill>
                          <a:schemeClr val="lt1"/>
                        </a:solidFill>
                        <a:latin typeface="+mn-lt"/>
                        <a:ea typeface="+mn-ea"/>
                        <a:cs typeface="+mn-cs"/>
                      </a:endParaRPr>
                    </a:p>
                  </a:txBody>
                  <a:tcPr anchor="ctr"/>
                </a:tc>
                <a:tc>
                  <a:txBody>
                    <a:bodyPr/>
                    <a:lstStyle/>
                    <a:p>
                      <a:pPr algn="ctr"/>
                      <a:r>
                        <a:rPr lang="ru-RU" sz="1800" b="0" kern="1200" baseline="0" dirty="0" smtClean="0">
                          <a:solidFill>
                            <a:schemeClr val="lt1"/>
                          </a:solidFill>
                          <a:latin typeface="+mn-lt"/>
                          <a:ea typeface="+mn-ea"/>
                          <a:cs typeface="+mn-cs"/>
                        </a:rPr>
                        <a:t>2022</a:t>
                      </a:r>
                      <a:endParaRPr lang="ru-RU" sz="1800" b="0" kern="1200" baseline="0" dirty="0">
                        <a:solidFill>
                          <a:schemeClr val="lt1"/>
                        </a:solidFill>
                        <a:latin typeface="+mn-lt"/>
                        <a:ea typeface="+mn-ea"/>
                        <a:cs typeface="+mn-cs"/>
                      </a:endParaRPr>
                    </a:p>
                  </a:txBody>
                  <a:tcPr anchor="ctr"/>
                </a:tc>
                <a:tc>
                  <a:txBody>
                    <a:bodyPr/>
                    <a:lstStyle/>
                    <a:p>
                      <a:pPr algn="ctr"/>
                      <a:r>
                        <a:rPr lang="ru-RU" sz="1800" b="0" kern="1200" baseline="0" dirty="0" smtClean="0">
                          <a:solidFill>
                            <a:schemeClr val="lt1"/>
                          </a:solidFill>
                          <a:latin typeface="+mn-lt"/>
                          <a:ea typeface="+mn-ea"/>
                          <a:cs typeface="+mn-cs"/>
                        </a:rPr>
                        <a:t>2023</a:t>
                      </a:r>
                      <a:endParaRPr lang="ru-RU" sz="1800" b="0" kern="1200" baseline="0" dirty="0">
                        <a:solidFill>
                          <a:schemeClr val="lt1"/>
                        </a:solidFill>
                        <a:latin typeface="+mn-lt"/>
                        <a:ea typeface="+mn-ea"/>
                        <a:cs typeface="+mn-cs"/>
                      </a:endParaRPr>
                    </a:p>
                  </a:txBody>
                  <a:tcPr anchor="ctr"/>
                </a:tc>
                <a:extLst>
                  <a:ext uri="{0D108BD9-81ED-4DB2-BD59-A6C34878D82A}">
                    <a16:rowId xmlns:a16="http://schemas.microsoft.com/office/drawing/2014/main" xmlns="" val="10000"/>
                  </a:ext>
                </a:extLst>
              </a:tr>
              <a:tr h="680942">
                <a:tc>
                  <a:txBody>
                    <a:bodyPr/>
                    <a:lstStyle/>
                    <a:p>
                      <a:r>
                        <a:rPr lang="ru-RU" sz="1600" b="0" kern="1200" baseline="0" dirty="0">
                          <a:solidFill>
                            <a:srgbClr val="00B0F0"/>
                          </a:solidFill>
                          <a:latin typeface="Raleway Light" panose="020B0403030101060003" pitchFamily="34" charset="-52"/>
                          <a:ea typeface="+mn-ea"/>
                          <a:cs typeface="+mn-cs"/>
                        </a:rPr>
                        <a:t>Неналоговые доходы, из них:</a:t>
                      </a:r>
                    </a:p>
                  </a:txBody>
                  <a:tcPr anchor="ctr">
                    <a:solidFill>
                      <a:srgbClr val="E7F1FA"/>
                    </a:solidFill>
                  </a:tcPr>
                </a:tc>
                <a:tc>
                  <a:txBody>
                    <a:bodyPr/>
                    <a:lstStyle/>
                    <a:p>
                      <a:pPr algn="ctr" rtl="0" fontAlgn="b"/>
                      <a:r>
                        <a:rPr lang="ru-RU" sz="1600" b="0" i="0" u="none" strike="noStrike" dirty="0">
                          <a:solidFill>
                            <a:srgbClr val="00B0F0"/>
                          </a:solidFill>
                          <a:latin typeface="Calibri"/>
                        </a:rPr>
                        <a:t>12650,3</a:t>
                      </a:r>
                    </a:p>
                  </a:txBody>
                  <a:tcPr marL="9525" marR="9525" marT="9525" marB="0" anchor="ctr">
                    <a:solidFill>
                      <a:srgbClr val="E7F1FA"/>
                    </a:solidFill>
                  </a:tcPr>
                </a:tc>
                <a:tc>
                  <a:txBody>
                    <a:bodyPr/>
                    <a:lstStyle/>
                    <a:p>
                      <a:pPr algn="ctr" rtl="0" fontAlgn="b"/>
                      <a:r>
                        <a:rPr lang="ru-RU" sz="1600" b="0" i="0" u="none" strike="noStrike">
                          <a:solidFill>
                            <a:srgbClr val="00B0F0"/>
                          </a:solidFill>
                          <a:latin typeface="Calibri"/>
                        </a:rPr>
                        <a:t>12656,8</a:t>
                      </a:r>
                    </a:p>
                  </a:txBody>
                  <a:tcPr marL="9525" marR="9525" marT="9525" marB="0" anchor="ctr">
                    <a:solidFill>
                      <a:srgbClr val="E7F1FA"/>
                    </a:solidFill>
                  </a:tcPr>
                </a:tc>
                <a:tc>
                  <a:txBody>
                    <a:bodyPr/>
                    <a:lstStyle/>
                    <a:p>
                      <a:pPr algn="ctr" rtl="0" fontAlgn="b"/>
                      <a:r>
                        <a:rPr lang="ru-RU" sz="1600" b="0" i="0" u="none" strike="noStrike" dirty="0">
                          <a:solidFill>
                            <a:srgbClr val="00B0F0"/>
                          </a:solidFill>
                          <a:latin typeface="Calibri"/>
                        </a:rPr>
                        <a:t>12663,6</a:t>
                      </a:r>
                    </a:p>
                  </a:txBody>
                  <a:tcPr marL="9525" marR="9525" marT="9525" marB="0" anchor="ctr">
                    <a:solidFill>
                      <a:srgbClr val="E7F1FA"/>
                    </a:solidFill>
                  </a:tcPr>
                </a:tc>
                <a:extLst>
                  <a:ext uri="{0D108BD9-81ED-4DB2-BD59-A6C34878D82A}">
                    <a16:rowId xmlns:a16="http://schemas.microsoft.com/office/drawing/2014/main" xmlns="" val="10001"/>
                  </a:ext>
                </a:extLst>
              </a:tr>
              <a:tr h="680942">
                <a:tc>
                  <a:txBody>
                    <a:bodyPr/>
                    <a:lstStyle/>
                    <a:p>
                      <a:r>
                        <a:rPr lang="ru-RU" sz="1600" b="0" kern="1200" baseline="0" dirty="0">
                          <a:solidFill>
                            <a:srgbClr val="00B0F0"/>
                          </a:solidFill>
                          <a:latin typeface="Raleway Light" panose="020B0403030101060003" pitchFamily="34" charset="-52"/>
                          <a:ea typeface="+mn-ea"/>
                          <a:cs typeface="+mn-cs"/>
                        </a:rPr>
                        <a:t>Доходы от использования муниципального имущества</a:t>
                      </a:r>
                    </a:p>
                  </a:txBody>
                  <a:tcPr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10800,0</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10800,0</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10800,0</a:t>
                      </a:r>
                    </a:p>
                  </a:txBody>
                  <a:tcPr marL="9525" marR="9525" marT="0" marB="0" anchor="ctr">
                    <a:noFill/>
                  </a:tcPr>
                </a:tc>
                <a:extLst>
                  <a:ext uri="{0D108BD9-81ED-4DB2-BD59-A6C34878D82A}">
                    <a16:rowId xmlns:a16="http://schemas.microsoft.com/office/drawing/2014/main" xmlns="" val="10002"/>
                  </a:ext>
                </a:extLst>
              </a:tr>
              <a:tr h="761458">
                <a:tc>
                  <a:txBody>
                    <a:bodyPr/>
                    <a:lstStyle/>
                    <a:p>
                      <a:r>
                        <a:rPr lang="ru-RU" sz="1600" b="0" kern="1200" baseline="0" dirty="0">
                          <a:solidFill>
                            <a:srgbClr val="00B0F0"/>
                          </a:solidFill>
                          <a:latin typeface="Raleway Light" panose="020B0403030101060003" pitchFamily="34" charset="-52"/>
                          <a:ea typeface="+mn-ea"/>
                          <a:cs typeface="+mn-cs"/>
                        </a:rPr>
                        <a:t>Платежи при пользовании природными ресурсами</a:t>
                      </a:r>
                    </a:p>
                  </a:txBody>
                  <a:tcPr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274,0</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274,0</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274,0</a:t>
                      </a:r>
                    </a:p>
                  </a:txBody>
                  <a:tcPr marL="9525" marR="9525" marT="0" marB="0" anchor="ctr">
                    <a:solidFill>
                      <a:srgbClr val="E7F1FA"/>
                    </a:solidFill>
                  </a:tcPr>
                </a:tc>
                <a:extLst>
                  <a:ext uri="{0D108BD9-81ED-4DB2-BD59-A6C34878D82A}">
                    <a16:rowId xmlns:a16="http://schemas.microsoft.com/office/drawing/2014/main" xmlns="" val="10003"/>
                  </a:ext>
                </a:extLst>
              </a:tr>
              <a:tr h="651866">
                <a:tc>
                  <a:txBody>
                    <a:bodyPr/>
                    <a:lstStyle/>
                    <a:p>
                      <a:pPr>
                        <a:spcBef>
                          <a:spcPts val="500"/>
                        </a:spcBef>
                        <a:spcAft>
                          <a:spcPts val="0"/>
                        </a:spcAft>
                      </a:pPr>
                      <a:r>
                        <a:rPr lang="ru-RU" sz="1600" b="0" kern="1200" baseline="0" dirty="0">
                          <a:solidFill>
                            <a:srgbClr val="00B0F0"/>
                          </a:solidFill>
                          <a:latin typeface="Raleway Light" panose="020B0403030101060003" pitchFamily="34" charset="-52"/>
                          <a:ea typeface="+mn-ea"/>
                          <a:cs typeface="+mn-cs"/>
                        </a:rPr>
                        <a:t>Доходы от оказания платных услуг (работ) и компенсации затрат государства</a:t>
                      </a:r>
                    </a:p>
                  </a:txBody>
                  <a:tcPr marL="9525" marR="9525" marT="0" marB="0" anchor="ctr">
                    <a:noFill/>
                  </a:tcPr>
                </a:tc>
                <a:tc>
                  <a:txBody>
                    <a:bodyPr/>
                    <a:lstStyle/>
                    <a:p>
                      <a:pPr algn="ctr">
                        <a:spcAft>
                          <a:spcPts val="0"/>
                        </a:spcAft>
                      </a:pPr>
                      <a:r>
                        <a:rPr lang="ru-RU" sz="1600" b="0" kern="1200" dirty="0">
                          <a:solidFill>
                            <a:srgbClr val="00B0F0"/>
                          </a:solidFill>
                          <a:latin typeface="+mn-lt"/>
                          <a:ea typeface="+mn-ea"/>
                          <a:cs typeface="+mn-cs"/>
                        </a:rPr>
                        <a:t>771,3</a:t>
                      </a:r>
                    </a:p>
                  </a:txBody>
                  <a:tcPr marL="9525" marR="9525" marT="0" marB="0" anchor="ctr">
                    <a:noFill/>
                  </a:tcPr>
                </a:tc>
                <a:tc>
                  <a:txBody>
                    <a:bodyPr/>
                    <a:lstStyle/>
                    <a:p>
                      <a:pPr algn="ctr">
                        <a:spcAft>
                          <a:spcPts val="0"/>
                        </a:spcAft>
                      </a:pPr>
                      <a:r>
                        <a:rPr lang="ru-RU" sz="1600" b="0" kern="1200" dirty="0">
                          <a:solidFill>
                            <a:srgbClr val="00B0F0"/>
                          </a:solidFill>
                          <a:latin typeface="+mn-lt"/>
                          <a:ea typeface="+mn-ea"/>
                          <a:cs typeface="+mn-cs"/>
                        </a:rPr>
                        <a:t>777,8</a:t>
                      </a:r>
                    </a:p>
                  </a:txBody>
                  <a:tcPr marL="9525" marR="9525" marT="0" marB="0" anchor="ctr">
                    <a:noFill/>
                  </a:tcPr>
                </a:tc>
                <a:tc>
                  <a:txBody>
                    <a:bodyPr/>
                    <a:lstStyle/>
                    <a:p>
                      <a:pPr algn="ctr">
                        <a:spcAft>
                          <a:spcPts val="0"/>
                        </a:spcAft>
                      </a:pPr>
                      <a:r>
                        <a:rPr lang="ru-RU" sz="1600" b="0" kern="1200" dirty="0">
                          <a:solidFill>
                            <a:srgbClr val="00B0F0"/>
                          </a:solidFill>
                          <a:latin typeface="+mn-lt"/>
                          <a:ea typeface="+mn-ea"/>
                          <a:cs typeface="+mn-cs"/>
                        </a:rPr>
                        <a:t>784,6</a:t>
                      </a:r>
                    </a:p>
                  </a:txBody>
                  <a:tcPr marL="9525" marR="9525" marT="0" marB="0" anchor="ctr">
                    <a:noFill/>
                  </a:tcPr>
                </a:tc>
                <a:extLst>
                  <a:ext uri="{0D108BD9-81ED-4DB2-BD59-A6C34878D82A}">
                    <a16:rowId xmlns:a16="http://schemas.microsoft.com/office/drawing/2014/main" xmlns="" val="10004"/>
                  </a:ext>
                </a:extLst>
              </a:tr>
              <a:tr h="651866">
                <a:tc>
                  <a:txBody>
                    <a:bodyPr/>
                    <a:lstStyle/>
                    <a:p>
                      <a:pPr>
                        <a:spcBef>
                          <a:spcPts val="500"/>
                        </a:spcBef>
                        <a:spcAft>
                          <a:spcPts val="0"/>
                        </a:spcAft>
                      </a:pPr>
                      <a:r>
                        <a:rPr lang="ru-RU" sz="1600" b="0" kern="1200" baseline="0" dirty="0">
                          <a:solidFill>
                            <a:srgbClr val="00B0F0"/>
                          </a:solidFill>
                          <a:latin typeface="Raleway Light" panose="020B0403030101060003" pitchFamily="34" charset="-52"/>
                          <a:ea typeface="+mn-ea"/>
                          <a:cs typeface="+mn-cs"/>
                        </a:rPr>
                        <a:t>Доходы от продажи материальных и нематериальных активов</a:t>
                      </a:r>
                    </a:p>
                  </a:txBody>
                  <a:tcPr marL="9525" marR="9525" marT="0" marB="0" anchor="ctr">
                    <a:solidFill>
                      <a:srgbClr val="E7F1FA"/>
                    </a:solidFill>
                  </a:tcPr>
                </a:tc>
                <a:tc>
                  <a:txBody>
                    <a:bodyPr/>
                    <a:lstStyle/>
                    <a:p>
                      <a:pPr algn="ctr">
                        <a:spcAft>
                          <a:spcPts val="0"/>
                        </a:spcAft>
                      </a:pPr>
                      <a:r>
                        <a:rPr lang="ru-RU" sz="1600" b="0" kern="1200" dirty="0">
                          <a:solidFill>
                            <a:srgbClr val="00B0F0"/>
                          </a:solidFill>
                          <a:latin typeface="+mn-lt"/>
                          <a:ea typeface="+mn-ea"/>
                          <a:cs typeface="+mn-cs"/>
                        </a:rPr>
                        <a:t>500,0</a:t>
                      </a:r>
                    </a:p>
                  </a:txBody>
                  <a:tcPr marL="9525" marR="9525" marT="0" marB="0" anchor="ctr">
                    <a:solidFill>
                      <a:srgbClr val="E7F1FA"/>
                    </a:solidFill>
                  </a:tcPr>
                </a:tc>
                <a:tc>
                  <a:txBody>
                    <a:bodyPr/>
                    <a:lstStyle/>
                    <a:p>
                      <a:pPr algn="ctr">
                        <a:spcAft>
                          <a:spcPts val="0"/>
                        </a:spcAft>
                      </a:pPr>
                      <a:r>
                        <a:rPr lang="ru-RU" sz="1600" b="0" kern="1200" dirty="0">
                          <a:solidFill>
                            <a:srgbClr val="00B0F0"/>
                          </a:solidFill>
                          <a:latin typeface="+mn-lt"/>
                          <a:ea typeface="+mn-ea"/>
                          <a:cs typeface="+mn-cs"/>
                        </a:rPr>
                        <a:t>500,0</a:t>
                      </a:r>
                    </a:p>
                  </a:txBody>
                  <a:tcPr marL="9525" marR="9525" marT="0" marB="0" anchor="ctr">
                    <a:solidFill>
                      <a:srgbClr val="E7F1FA"/>
                    </a:solidFill>
                  </a:tcPr>
                </a:tc>
                <a:tc>
                  <a:txBody>
                    <a:bodyPr/>
                    <a:lstStyle/>
                    <a:p>
                      <a:pPr algn="ctr">
                        <a:spcAft>
                          <a:spcPts val="0"/>
                        </a:spcAft>
                      </a:pPr>
                      <a:r>
                        <a:rPr lang="ru-RU" sz="1600" b="0" kern="1200" dirty="0">
                          <a:solidFill>
                            <a:srgbClr val="00B0F0"/>
                          </a:solidFill>
                          <a:latin typeface="+mn-lt"/>
                          <a:ea typeface="+mn-ea"/>
                          <a:cs typeface="+mn-cs"/>
                        </a:rPr>
                        <a:t>500,0</a:t>
                      </a:r>
                    </a:p>
                  </a:txBody>
                  <a:tcPr marL="9525" marR="9525" marT="0" marB="0" anchor="ctr">
                    <a:solidFill>
                      <a:srgbClr val="E7F1FA"/>
                    </a:solidFill>
                  </a:tcPr>
                </a:tc>
                <a:extLst>
                  <a:ext uri="{0D108BD9-81ED-4DB2-BD59-A6C34878D82A}">
                    <a16:rowId xmlns:a16="http://schemas.microsoft.com/office/drawing/2014/main" xmlns="" val="10005"/>
                  </a:ext>
                </a:extLst>
              </a:tr>
              <a:tr h="733349">
                <a:tc>
                  <a:txBody>
                    <a:bodyPr/>
                    <a:lstStyle/>
                    <a:p>
                      <a:pPr>
                        <a:spcBef>
                          <a:spcPts val="500"/>
                        </a:spcBef>
                        <a:spcAft>
                          <a:spcPts val="0"/>
                        </a:spcAft>
                      </a:pPr>
                      <a:r>
                        <a:rPr lang="ru-RU" sz="1600" b="0" kern="1200" baseline="0" dirty="0">
                          <a:solidFill>
                            <a:srgbClr val="00B0F0"/>
                          </a:solidFill>
                          <a:latin typeface="Raleway Light" panose="020B0403030101060003" pitchFamily="34" charset="-52"/>
                          <a:ea typeface="+mn-ea"/>
                          <a:cs typeface="+mn-cs"/>
                        </a:rPr>
                        <a:t>Штрафы, санкции, возмещение ущерба</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305,0</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305,0</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305,0</a:t>
                      </a:r>
                    </a:p>
                  </a:txBody>
                  <a:tcPr marL="9525" marR="9525" marT="0" marB="0" anchor="c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002180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smtClean="0">
                <a:solidFill>
                  <a:schemeClr val="accent1"/>
                </a:solidFill>
                <a:latin typeface="Raleway Light" panose="020B0403030101060003" pitchFamily="34" charset="-52"/>
              </a:rPr>
              <a:t>Безвозмездные поступления</a:t>
            </a:r>
            <a:endParaRPr lang="ru-RU" sz="2000" dirty="0">
              <a:solidFill>
                <a:schemeClr val="accent1"/>
              </a:solidFill>
              <a:latin typeface="Raleway Light" panose="020B0403030101060003" pitchFamily="34" charset="-52"/>
            </a:endParaRPr>
          </a:p>
        </p:txBody>
      </p:sp>
      <p:sp>
        <p:nvSpPr>
          <p:cNvPr id="9" name="TextBox 8">
            <a:extLst>
              <a:ext uri="{FF2B5EF4-FFF2-40B4-BE49-F238E27FC236}">
                <a16:creationId xmlns:a16="http://schemas.microsoft.com/office/drawing/2014/main" xmlns="" id="{26A5A5DC-00C4-4217-9BAD-285E7C581D65}"/>
              </a:ext>
            </a:extLst>
          </p:cNvPr>
          <p:cNvSpPr txBox="1"/>
          <p:nvPr/>
        </p:nvSpPr>
        <p:spPr>
          <a:xfrm>
            <a:off x="5580112" y="1035353"/>
            <a:ext cx="3240360" cy="338554"/>
          </a:xfrm>
          <a:prstGeom prst="rect">
            <a:avLst/>
          </a:prstGeom>
          <a:noFill/>
        </p:spPr>
        <p:txBody>
          <a:bodyPr wrap="square" rtlCol="0">
            <a:spAutoFit/>
          </a:bodyPr>
          <a:lstStyle/>
          <a:p>
            <a:pPr algn="r"/>
            <a:r>
              <a:rPr lang="ru-RU" sz="1600" dirty="0">
                <a:solidFill>
                  <a:srgbClr val="00B0F0"/>
                </a:solidFill>
                <a:latin typeface="Raleway ExtraLight" panose="020B0303030101060003" pitchFamily="34" charset="-52"/>
              </a:rPr>
              <a:t>тыс. рублей</a:t>
            </a:r>
          </a:p>
        </p:txBody>
      </p:sp>
      <p:graphicFrame>
        <p:nvGraphicFramePr>
          <p:cNvPr id="10" name="Таблица 9">
            <a:extLst>
              <a:ext uri="{FF2B5EF4-FFF2-40B4-BE49-F238E27FC236}">
                <a16:creationId xmlns:a16="http://schemas.microsoft.com/office/drawing/2014/main" xmlns="" id="{6F796508-A4D3-474C-809F-2D9811C22A4B}"/>
              </a:ext>
            </a:extLst>
          </p:cNvPr>
          <p:cNvGraphicFramePr>
            <a:graphicFrameLocks noGrp="1"/>
          </p:cNvGraphicFramePr>
          <p:nvPr>
            <p:extLst>
              <p:ext uri="{D42A27DB-BD31-4B8C-83A1-F6EECF244321}">
                <p14:modId xmlns:p14="http://schemas.microsoft.com/office/powerpoint/2010/main" xmlns="" val="937550534"/>
              </p:ext>
            </p:extLst>
          </p:nvPr>
        </p:nvGraphicFramePr>
        <p:xfrm>
          <a:off x="467544" y="1484815"/>
          <a:ext cx="8280919" cy="3992679"/>
        </p:xfrm>
        <a:graphic>
          <a:graphicData uri="http://schemas.openxmlformats.org/drawingml/2006/table">
            <a:tbl>
              <a:tblPr firstRow="1" bandRow="1">
                <a:tableStyleId>{5C22544A-7EE6-4342-B048-85BDC9FD1C3A}</a:tableStyleId>
              </a:tblPr>
              <a:tblGrid>
                <a:gridCol w="4270882">
                  <a:extLst>
                    <a:ext uri="{9D8B030D-6E8A-4147-A177-3AD203B41FA5}">
                      <a16:colId xmlns:a16="http://schemas.microsoft.com/office/drawing/2014/main" xmlns="" val="20000"/>
                    </a:ext>
                  </a:extLst>
                </a:gridCol>
                <a:gridCol w="1369438">
                  <a:extLst>
                    <a:ext uri="{9D8B030D-6E8A-4147-A177-3AD203B41FA5}">
                      <a16:colId xmlns:a16="http://schemas.microsoft.com/office/drawing/2014/main" xmlns="" val="20001"/>
                    </a:ext>
                  </a:extLst>
                </a:gridCol>
                <a:gridCol w="1369438">
                  <a:extLst>
                    <a:ext uri="{9D8B030D-6E8A-4147-A177-3AD203B41FA5}">
                      <a16:colId xmlns:a16="http://schemas.microsoft.com/office/drawing/2014/main" xmlns="" val="20002"/>
                    </a:ext>
                  </a:extLst>
                </a:gridCol>
                <a:gridCol w="1271161">
                  <a:extLst>
                    <a:ext uri="{9D8B030D-6E8A-4147-A177-3AD203B41FA5}">
                      <a16:colId xmlns:a16="http://schemas.microsoft.com/office/drawing/2014/main" xmlns="" val="20003"/>
                    </a:ext>
                  </a:extLst>
                </a:gridCol>
              </a:tblGrid>
              <a:tr h="565605">
                <a:tc>
                  <a:txBody>
                    <a:bodyPr/>
                    <a:lstStyle/>
                    <a:p>
                      <a:pPr algn="ctr"/>
                      <a:r>
                        <a:rPr lang="ru-RU" sz="1800" b="0" kern="1200" baseline="0" dirty="0">
                          <a:solidFill>
                            <a:schemeClr val="lt1"/>
                          </a:solidFill>
                          <a:latin typeface="Raleway" panose="020B0503030101060003" pitchFamily="34" charset="-52"/>
                          <a:ea typeface="+mn-ea"/>
                          <a:cs typeface="+mn-cs"/>
                        </a:rPr>
                        <a:t>Наименование источника доходов</a:t>
                      </a:r>
                      <a:endParaRPr lang="ru-RU" sz="1800" b="0" dirty="0">
                        <a:latin typeface="Raleway" panose="020B0503030101060003" pitchFamily="34" charset="-52"/>
                      </a:endParaRPr>
                    </a:p>
                  </a:txBody>
                  <a:tcPr anchor="ctr"/>
                </a:tc>
                <a:tc>
                  <a:txBody>
                    <a:bodyPr/>
                    <a:lstStyle/>
                    <a:p>
                      <a:pPr algn="ctr"/>
                      <a:r>
                        <a:rPr lang="ru-RU" sz="1800" b="0" kern="1200" baseline="0" dirty="0" smtClean="0">
                          <a:solidFill>
                            <a:schemeClr val="lt1"/>
                          </a:solidFill>
                          <a:latin typeface="+mn-lt"/>
                          <a:ea typeface="+mn-ea"/>
                          <a:cs typeface="+mn-cs"/>
                        </a:rPr>
                        <a:t>2021</a:t>
                      </a:r>
                      <a:endParaRPr lang="ru-RU" sz="1800" b="0" kern="1200" baseline="0" dirty="0">
                        <a:solidFill>
                          <a:schemeClr val="lt1"/>
                        </a:solidFill>
                        <a:latin typeface="+mn-lt"/>
                        <a:ea typeface="+mn-ea"/>
                        <a:cs typeface="+mn-cs"/>
                      </a:endParaRPr>
                    </a:p>
                  </a:txBody>
                  <a:tcPr anchor="ctr"/>
                </a:tc>
                <a:tc>
                  <a:txBody>
                    <a:bodyPr/>
                    <a:lstStyle/>
                    <a:p>
                      <a:pPr algn="ctr"/>
                      <a:r>
                        <a:rPr lang="ru-RU" sz="1800" b="0" kern="1200" baseline="0" dirty="0" smtClean="0">
                          <a:solidFill>
                            <a:schemeClr val="lt1"/>
                          </a:solidFill>
                          <a:latin typeface="+mn-lt"/>
                          <a:ea typeface="+mn-ea"/>
                          <a:cs typeface="+mn-cs"/>
                        </a:rPr>
                        <a:t>2022</a:t>
                      </a:r>
                      <a:endParaRPr lang="ru-RU" sz="1800" b="0" kern="1200" baseline="0" dirty="0">
                        <a:solidFill>
                          <a:schemeClr val="lt1"/>
                        </a:solidFill>
                        <a:latin typeface="+mn-lt"/>
                        <a:ea typeface="+mn-ea"/>
                        <a:cs typeface="+mn-cs"/>
                      </a:endParaRPr>
                    </a:p>
                  </a:txBody>
                  <a:tcPr anchor="ctr"/>
                </a:tc>
                <a:tc>
                  <a:txBody>
                    <a:bodyPr/>
                    <a:lstStyle/>
                    <a:p>
                      <a:pPr algn="ctr"/>
                      <a:r>
                        <a:rPr lang="ru-RU" sz="1800" b="0" kern="1200" baseline="0" dirty="0" smtClean="0">
                          <a:solidFill>
                            <a:schemeClr val="lt1"/>
                          </a:solidFill>
                          <a:latin typeface="+mn-lt"/>
                          <a:ea typeface="+mn-ea"/>
                          <a:cs typeface="+mn-cs"/>
                        </a:rPr>
                        <a:t>2023</a:t>
                      </a:r>
                      <a:endParaRPr lang="ru-RU" sz="1800" b="0" kern="1200" baseline="0" dirty="0">
                        <a:solidFill>
                          <a:schemeClr val="lt1"/>
                        </a:solidFill>
                        <a:latin typeface="+mn-lt"/>
                        <a:ea typeface="+mn-ea"/>
                        <a:cs typeface="+mn-cs"/>
                      </a:endParaRPr>
                    </a:p>
                  </a:txBody>
                  <a:tcPr anchor="ctr"/>
                </a:tc>
                <a:extLst>
                  <a:ext uri="{0D108BD9-81ED-4DB2-BD59-A6C34878D82A}">
                    <a16:rowId xmlns:a16="http://schemas.microsoft.com/office/drawing/2014/main" xmlns="" val="10000"/>
                  </a:ext>
                </a:extLst>
              </a:tr>
              <a:tr h="680942">
                <a:tc>
                  <a:txBody>
                    <a:bodyPr/>
                    <a:lstStyle/>
                    <a:p>
                      <a:r>
                        <a:rPr lang="ru-RU" sz="1600" b="1" kern="1200" baseline="0" dirty="0">
                          <a:solidFill>
                            <a:srgbClr val="00B0F0"/>
                          </a:solidFill>
                          <a:latin typeface="Raleway Light" panose="020B0403030101060003" pitchFamily="34" charset="-52"/>
                          <a:ea typeface="+mn-ea"/>
                          <a:cs typeface="+mn-cs"/>
                        </a:rPr>
                        <a:t>Безвозмездные поступления,</a:t>
                      </a:r>
                    </a:p>
                    <a:p>
                      <a:r>
                        <a:rPr lang="ru-RU" sz="1600" b="0" kern="1200" baseline="0" dirty="0">
                          <a:solidFill>
                            <a:srgbClr val="00B0F0"/>
                          </a:solidFill>
                          <a:latin typeface="Raleway Light" panose="020B0403030101060003" pitchFamily="34" charset="-52"/>
                          <a:ea typeface="+mn-ea"/>
                          <a:cs typeface="+mn-cs"/>
                        </a:rPr>
                        <a:t>из них:</a:t>
                      </a:r>
                    </a:p>
                  </a:txBody>
                  <a:tcPr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483978,2</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444102,7</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407017,4</a:t>
                      </a:r>
                    </a:p>
                  </a:txBody>
                  <a:tcPr marL="9525" marR="9525" marT="0" marB="0" anchor="ctr">
                    <a:solidFill>
                      <a:srgbClr val="E7F1FA"/>
                    </a:solidFill>
                  </a:tcPr>
                </a:tc>
                <a:extLst>
                  <a:ext uri="{0D108BD9-81ED-4DB2-BD59-A6C34878D82A}">
                    <a16:rowId xmlns:a16="http://schemas.microsoft.com/office/drawing/2014/main" xmlns="" val="10001"/>
                  </a:ext>
                </a:extLst>
              </a:tr>
              <a:tr h="680942">
                <a:tc>
                  <a:txBody>
                    <a:bodyPr/>
                    <a:lstStyle/>
                    <a:p>
                      <a:r>
                        <a:rPr lang="ru-RU" sz="1600" b="0" kern="1200" baseline="0" dirty="0">
                          <a:solidFill>
                            <a:srgbClr val="00B0F0"/>
                          </a:solidFill>
                          <a:latin typeface="Raleway Light" panose="020B0403030101060003" pitchFamily="34" charset="-52"/>
                          <a:ea typeface="+mn-ea"/>
                          <a:cs typeface="+mn-cs"/>
                        </a:rPr>
                        <a:t>Дотации</a:t>
                      </a:r>
                    </a:p>
                  </a:txBody>
                  <a:tcPr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64676,0</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53863,0</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44943,0</a:t>
                      </a:r>
                    </a:p>
                  </a:txBody>
                  <a:tcPr marL="9525" marR="9525" marT="0" marB="0" anchor="ctr">
                    <a:noFill/>
                  </a:tcPr>
                </a:tc>
                <a:extLst>
                  <a:ext uri="{0D108BD9-81ED-4DB2-BD59-A6C34878D82A}">
                    <a16:rowId xmlns:a16="http://schemas.microsoft.com/office/drawing/2014/main" xmlns="" val="10002"/>
                  </a:ext>
                </a:extLst>
              </a:tr>
              <a:tr h="761458">
                <a:tc>
                  <a:txBody>
                    <a:bodyPr/>
                    <a:lstStyle/>
                    <a:p>
                      <a:r>
                        <a:rPr lang="ru-RU" sz="1600" b="0" kern="1200" baseline="0" dirty="0">
                          <a:solidFill>
                            <a:srgbClr val="00B0F0"/>
                          </a:solidFill>
                          <a:latin typeface="Raleway Light" panose="020B0403030101060003" pitchFamily="34" charset="-52"/>
                          <a:ea typeface="+mn-ea"/>
                          <a:cs typeface="+mn-cs"/>
                        </a:rPr>
                        <a:t>Субсидии</a:t>
                      </a:r>
                    </a:p>
                  </a:txBody>
                  <a:tcPr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8650,6</a:t>
                      </a:r>
                    </a:p>
                  </a:txBody>
                  <a:tcPr marL="9525" marR="9525" marT="0" marB="0" anchor="ctr">
                    <a:solidFill>
                      <a:srgbClr val="E7F1FA"/>
                    </a:solidFill>
                  </a:tcPr>
                </a:tc>
                <a:tc>
                  <a:txBody>
                    <a:bodyPr/>
                    <a:lstStyle/>
                    <a:p>
                      <a:pPr algn="ctr">
                        <a:spcBef>
                          <a:spcPts val="500"/>
                        </a:spcBef>
                        <a:spcAft>
                          <a:spcPts val="0"/>
                        </a:spcAft>
                      </a:pPr>
                      <a:endParaRPr lang="ru-RU" sz="1600" b="0" kern="1200" dirty="0">
                        <a:solidFill>
                          <a:srgbClr val="00B0F0"/>
                        </a:solidFill>
                        <a:latin typeface="+mn-lt"/>
                        <a:ea typeface="+mn-ea"/>
                        <a:cs typeface="+mn-cs"/>
                      </a:endParaRPr>
                    </a:p>
                  </a:txBody>
                  <a:tcPr marL="9525" marR="9525" marT="0" marB="0" anchor="ctr">
                    <a:solidFill>
                      <a:srgbClr val="E7F1FA"/>
                    </a:solidFill>
                  </a:tcPr>
                </a:tc>
                <a:tc>
                  <a:txBody>
                    <a:bodyPr/>
                    <a:lstStyle/>
                    <a:p>
                      <a:pPr algn="ctr">
                        <a:spcBef>
                          <a:spcPts val="500"/>
                        </a:spcBef>
                        <a:spcAft>
                          <a:spcPts val="0"/>
                        </a:spcAft>
                      </a:pPr>
                      <a:endParaRPr lang="ru-RU" sz="1600" b="0" kern="1200" dirty="0">
                        <a:solidFill>
                          <a:srgbClr val="00B0F0"/>
                        </a:solidFill>
                        <a:latin typeface="+mn-lt"/>
                        <a:ea typeface="+mn-ea"/>
                        <a:cs typeface="+mn-cs"/>
                      </a:endParaRPr>
                    </a:p>
                  </a:txBody>
                  <a:tcPr marL="9525" marR="9525" marT="0" marB="0" anchor="ctr">
                    <a:solidFill>
                      <a:srgbClr val="E7F1FA"/>
                    </a:solidFill>
                  </a:tcPr>
                </a:tc>
                <a:extLst>
                  <a:ext uri="{0D108BD9-81ED-4DB2-BD59-A6C34878D82A}">
                    <a16:rowId xmlns:a16="http://schemas.microsoft.com/office/drawing/2014/main" xmlns="" val="10003"/>
                  </a:ext>
                </a:extLst>
              </a:tr>
              <a:tr h="651866">
                <a:tc>
                  <a:txBody>
                    <a:bodyPr/>
                    <a:lstStyle/>
                    <a:p>
                      <a:pPr>
                        <a:spcBef>
                          <a:spcPts val="500"/>
                        </a:spcBef>
                        <a:spcAft>
                          <a:spcPts val="0"/>
                        </a:spcAft>
                      </a:pPr>
                      <a:r>
                        <a:rPr lang="ru-RU" sz="1600" b="0" kern="1200" baseline="0" dirty="0">
                          <a:solidFill>
                            <a:srgbClr val="00B0F0"/>
                          </a:solidFill>
                          <a:latin typeface="Raleway Light" panose="020B0403030101060003" pitchFamily="34" charset="-52"/>
                          <a:ea typeface="+mn-ea"/>
                          <a:cs typeface="+mn-cs"/>
                        </a:rPr>
                        <a:t>Субвенции</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362563,3</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345779,5</a:t>
                      </a:r>
                    </a:p>
                  </a:txBody>
                  <a:tcPr marL="9525" marR="9525" marT="0" marB="0" anchor="ctr">
                    <a:noFill/>
                  </a:tcPr>
                </a:tc>
                <a:tc>
                  <a:txBody>
                    <a:bodyPr/>
                    <a:lstStyle/>
                    <a:p>
                      <a:pPr algn="ctr">
                        <a:spcBef>
                          <a:spcPts val="500"/>
                        </a:spcBef>
                        <a:spcAft>
                          <a:spcPts val="0"/>
                        </a:spcAft>
                      </a:pPr>
                      <a:r>
                        <a:rPr lang="ru-RU" sz="1600" b="0" kern="1200" dirty="0">
                          <a:solidFill>
                            <a:srgbClr val="00B0F0"/>
                          </a:solidFill>
                          <a:latin typeface="+mn-lt"/>
                          <a:ea typeface="+mn-ea"/>
                          <a:cs typeface="+mn-cs"/>
                        </a:rPr>
                        <a:t>338232,6</a:t>
                      </a:r>
                    </a:p>
                  </a:txBody>
                  <a:tcPr marL="9525" marR="9525" marT="0" marB="0" anchor="ctr">
                    <a:noFill/>
                  </a:tcPr>
                </a:tc>
                <a:extLst>
                  <a:ext uri="{0D108BD9-81ED-4DB2-BD59-A6C34878D82A}">
                    <a16:rowId xmlns:a16="http://schemas.microsoft.com/office/drawing/2014/main" xmlns="" val="10004"/>
                  </a:ext>
                </a:extLst>
              </a:tr>
              <a:tr h="651866">
                <a:tc>
                  <a:txBody>
                    <a:bodyPr/>
                    <a:lstStyle/>
                    <a:p>
                      <a:pPr>
                        <a:spcBef>
                          <a:spcPts val="500"/>
                        </a:spcBef>
                        <a:spcAft>
                          <a:spcPts val="0"/>
                        </a:spcAft>
                      </a:pPr>
                      <a:r>
                        <a:rPr lang="ru-RU" sz="1600" b="0" kern="1200" baseline="0" dirty="0">
                          <a:solidFill>
                            <a:srgbClr val="00B0F0"/>
                          </a:solidFill>
                          <a:latin typeface="Raleway Light" panose="020B0403030101060003" pitchFamily="34" charset="-52"/>
                          <a:ea typeface="+mn-ea"/>
                          <a:cs typeface="+mn-cs"/>
                        </a:rPr>
                        <a:t>иные межбюджетные трансферты</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48088,3</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44460,2</a:t>
                      </a:r>
                    </a:p>
                  </a:txBody>
                  <a:tcPr marL="9525" marR="9525" marT="0" marB="0" anchor="ctr">
                    <a:solidFill>
                      <a:srgbClr val="E7F1FA"/>
                    </a:solidFill>
                  </a:tcPr>
                </a:tc>
                <a:tc>
                  <a:txBody>
                    <a:bodyPr/>
                    <a:lstStyle/>
                    <a:p>
                      <a:pPr algn="ctr">
                        <a:spcBef>
                          <a:spcPts val="500"/>
                        </a:spcBef>
                        <a:spcAft>
                          <a:spcPts val="0"/>
                        </a:spcAft>
                      </a:pPr>
                      <a:r>
                        <a:rPr lang="ru-RU" sz="1600" b="0" kern="1200" dirty="0">
                          <a:solidFill>
                            <a:srgbClr val="00B0F0"/>
                          </a:solidFill>
                          <a:latin typeface="+mn-lt"/>
                          <a:ea typeface="+mn-ea"/>
                          <a:cs typeface="+mn-cs"/>
                        </a:rPr>
                        <a:t>23841,8</a:t>
                      </a:r>
                    </a:p>
                  </a:txBody>
                  <a:tcPr marL="9525" marR="9525" marT="0" marB="0" anchor="ctr">
                    <a:solidFill>
                      <a:srgbClr val="E7F1FA"/>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28395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xmlns="" id="{6ABC8130-3E62-4A1C-AF14-12586985308E}"/>
              </a:ext>
            </a:extLst>
          </p:cNvPr>
          <p:cNvSpPr txBox="1">
            <a:spLocks noChangeArrowheads="1"/>
          </p:cNvSpPr>
          <p:nvPr/>
        </p:nvSpPr>
        <p:spPr>
          <a:xfrm>
            <a:off x="914400" y="44624"/>
            <a:ext cx="8229600" cy="563563"/>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ru-RU" sz="2800" dirty="0">
                <a:solidFill>
                  <a:schemeClr val="accent1"/>
                </a:solidFill>
                <a:latin typeface="Raleway Light" panose="020B0403030101060003" pitchFamily="34" charset="-52"/>
              </a:rPr>
              <a:t>Бюджет для граждан</a:t>
            </a:r>
            <a:endParaRPr lang="en-US" sz="2800" dirty="0">
              <a:solidFill>
                <a:schemeClr val="accent1"/>
              </a:solidFill>
              <a:latin typeface="Raleway Light" panose="020B0403030101060003" pitchFamily="34" charset="-52"/>
            </a:endParaRPr>
          </a:p>
        </p:txBody>
      </p:sp>
      <p:pic>
        <p:nvPicPr>
          <p:cNvPr id="13" name="Picture 2" descr="C:\Users\Сервер\Documents\Бюджет для граждан\Бюджет для граждан 2018\Исполнение бюджета за 2017 год\материалы\_589c05b3591cc.png">
            <a:extLst>
              <a:ext uri="{FF2B5EF4-FFF2-40B4-BE49-F238E27FC236}">
                <a16:creationId xmlns:a16="http://schemas.microsoft.com/office/drawing/2014/main" xmlns="" id="{46FCFC6C-80E9-4E5F-B751-87DDC0CB4CED}"/>
              </a:ext>
            </a:extLst>
          </p:cNvPr>
          <p:cNvPicPr>
            <a:picLocks noChangeAspect="1" noChangeArrowheads="1"/>
          </p:cNvPicPr>
          <p:nvPr/>
        </p:nvPicPr>
        <p:blipFill>
          <a:blip r:embed="rId3" cstate="print">
            <a:lum bright="-4000"/>
          </a:blip>
          <a:srcRect/>
          <a:stretch>
            <a:fillRect/>
          </a:stretch>
        </p:blipFill>
        <p:spPr bwMode="auto">
          <a:xfrm>
            <a:off x="549097" y="2830706"/>
            <a:ext cx="3321571" cy="3321571"/>
          </a:xfrm>
          <a:prstGeom prst="rect">
            <a:avLst/>
          </a:prstGeom>
          <a:noFill/>
        </p:spPr>
      </p:pic>
      <p:sp>
        <p:nvSpPr>
          <p:cNvPr id="14" name="Text Box 13">
            <a:extLst>
              <a:ext uri="{FF2B5EF4-FFF2-40B4-BE49-F238E27FC236}">
                <a16:creationId xmlns:a16="http://schemas.microsoft.com/office/drawing/2014/main" xmlns="" id="{4CFD04D0-C79E-4A3D-949B-C69062072EC5}"/>
              </a:ext>
            </a:extLst>
          </p:cNvPr>
          <p:cNvSpPr txBox="1">
            <a:spLocks noChangeArrowheads="1"/>
          </p:cNvSpPr>
          <p:nvPr/>
        </p:nvSpPr>
        <p:spPr bwMode="auto">
          <a:xfrm>
            <a:off x="2059359" y="1492243"/>
            <a:ext cx="5025281" cy="571500"/>
          </a:xfrm>
          <a:prstGeom prst="rect">
            <a:avLst/>
          </a:prstGeom>
          <a:noFill/>
          <a:ln w="9525">
            <a:noFill/>
            <a:miter lim="800000"/>
            <a:headEnd/>
            <a:tailEnd/>
          </a:ln>
        </p:spPr>
        <p:txBody>
          <a:bodyPr/>
          <a:lstStyle/>
          <a:p>
            <a:pPr algn="ctr"/>
            <a:r>
              <a:rPr lang="ru-RU" sz="2400" b="1" dirty="0">
                <a:solidFill>
                  <a:srgbClr val="00B0F0"/>
                </a:solidFill>
                <a:latin typeface="Raleway Light" panose="020B0403030101060003" pitchFamily="34" charset="-52"/>
              </a:rPr>
              <a:t>что такое бюджет для граждан?</a:t>
            </a:r>
          </a:p>
        </p:txBody>
      </p:sp>
      <p:sp>
        <p:nvSpPr>
          <p:cNvPr id="15" name="Rectangle 23">
            <a:extLst>
              <a:ext uri="{FF2B5EF4-FFF2-40B4-BE49-F238E27FC236}">
                <a16:creationId xmlns:a16="http://schemas.microsoft.com/office/drawing/2014/main" xmlns="" id="{5FFC63DF-C5EE-4B47-BB9D-A9416AFF0D95}"/>
              </a:ext>
            </a:extLst>
          </p:cNvPr>
          <p:cNvSpPr>
            <a:spLocks noChangeArrowheads="1"/>
          </p:cNvSpPr>
          <p:nvPr/>
        </p:nvSpPr>
        <p:spPr bwMode="auto">
          <a:xfrm>
            <a:off x="3995936" y="2357430"/>
            <a:ext cx="4896544" cy="4339650"/>
          </a:xfrm>
          <a:prstGeom prst="rect">
            <a:avLst/>
          </a:prstGeom>
          <a:noFill/>
          <a:ln w="9525">
            <a:noFill/>
            <a:miter lim="800000"/>
            <a:headEnd/>
            <a:tailEnd/>
          </a:ln>
        </p:spPr>
        <p:txBody>
          <a:bodyPr wrap="square">
            <a:spAutoFit/>
          </a:bodyPr>
          <a:lstStyle/>
          <a:p>
            <a:pPr algn="ctr"/>
            <a:r>
              <a:rPr lang="ru-RU" sz="2000" b="0" dirty="0">
                <a:solidFill>
                  <a:srgbClr val="00B0F0"/>
                </a:solidFill>
                <a:latin typeface="Raleway Light" panose="020B0403030101060003" pitchFamily="34" charset="-52"/>
              </a:rPr>
              <a:t>это документ (брошюра, информационный ресурс), содержащий основные  положения решения о бюджете  Тоцкого района на очередной финансовый год и на плановый период.</a:t>
            </a:r>
          </a:p>
          <a:p>
            <a:pPr algn="ctr"/>
            <a:r>
              <a:rPr lang="ru-RU" sz="2000" b="0" dirty="0">
                <a:solidFill>
                  <a:srgbClr val="00B0F0"/>
                </a:solidFill>
                <a:latin typeface="Raleway Light" panose="020B0403030101060003" pitchFamily="34" charset="-52"/>
              </a:rPr>
              <a:t>	</a:t>
            </a:r>
          </a:p>
          <a:p>
            <a:pPr algn="ctr"/>
            <a:r>
              <a:rPr lang="ru-RU" sz="2000" b="0" dirty="0">
                <a:solidFill>
                  <a:srgbClr val="00B0F0"/>
                </a:solidFill>
                <a:latin typeface="Raleway Light" panose="020B0403030101060003" pitchFamily="34" charset="-52"/>
              </a:rPr>
              <a:t>Представленная в «бюджете для граждан» информация предназначена  для широкого круга заинтересованных пользователей, поскольку бюджет района затрагивает интересы каждого жителя Тоцкого  района. </a:t>
            </a:r>
          </a:p>
          <a:p>
            <a:pPr algn="l"/>
            <a:r>
              <a:rPr lang="ru-RU" sz="1600" b="0" dirty="0">
                <a:solidFill>
                  <a:srgbClr val="00B0F0"/>
                </a:solidFill>
                <a:latin typeface="Raleway Light" panose="020B0403030101060003" pitchFamily="34" charset="-52"/>
              </a:rPr>
              <a:t>	</a:t>
            </a:r>
          </a:p>
        </p:txBody>
      </p:sp>
    </p:spTree>
    <p:extLst>
      <p:ext uri="{BB962C8B-B14F-4D97-AF65-F5344CB8AC3E}">
        <p14:creationId xmlns:p14="http://schemas.microsoft.com/office/powerpoint/2010/main" xmlns="" val="2834733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908370" y="203046"/>
            <a:ext cx="8128126" cy="400110"/>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Расходы районного бюджета</a:t>
            </a:r>
          </a:p>
        </p:txBody>
      </p:sp>
      <p:sp>
        <p:nvSpPr>
          <p:cNvPr id="11" name="Прямоугольник 10">
            <a:extLst>
              <a:ext uri="{FF2B5EF4-FFF2-40B4-BE49-F238E27FC236}">
                <a16:creationId xmlns:a16="http://schemas.microsoft.com/office/drawing/2014/main" xmlns="" id="{AE659DC1-7A74-483A-8E89-560B8AA7816B}"/>
              </a:ext>
            </a:extLst>
          </p:cNvPr>
          <p:cNvSpPr/>
          <p:nvPr/>
        </p:nvSpPr>
        <p:spPr>
          <a:xfrm>
            <a:off x="323528" y="1340768"/>
            <a:ext cx="8533456" cy="5016758"/>
          </a:xfrm>
          <a:prstGeom prst="rect">
            <a:avLst/>
          </a:prstGeom>
        </p:spPr>
        <p:txBody>
          <a:bodyPr wrap="square">
            <a:spAutoFit/>
          </a:bodyPr>
          <a:lstStyle/>
          <a:p>
            <a:pPr algn="ctr"/>
            <a:r>
              <a:rPr lang="ru-RU" sz="2000" dirty="0">
                <a:solidFill>
                  <a:srgbClr val="00B0F0"/>
                </a:solidFill>
                <a:latin typeface="Raleway ExtraLight" panose="020B0303030101060003" pitchFamily="34" charset="-52"/>
              </a:rPr>
              <a:t>В проекте бюджета на </a:t>
            </a:r>
            <a:r>
              <a:rPr lang="ru-RU" sz="2000" dirty="0" smtClean="0">
                <a:solidFill>
                  <a:srgbClr val="00B0F0"/>
                </a:solidFill>
                <a:latin typeface="Raleway ExtraLight" panose="020B0303030101060003" pitchFamily="34" charset="-52"/>
              </a:rPr>
              <a:t>2021 </a:t>
            </a:r>
            <a:r>
              <a:rPr lang="ru-RU" sz="2000" dirty="0">
                <a:solidFill>
                  <a:srgbClr val="00B0F0"/>
                </a:solidFill>
                <a:latin typeface="Raleway ExtraLight" panose="020B0303030101060003" pitchFamily="34" charset="-52"/>
              </a:rPr>
              <a:t>год и на плановый период </a:t>
            </a:r>
            <a:r>
              <a:rPr lang="ru-RU" sz="2000" dirty="0" smtClean="0">
                <a:solidFill>
                  <a:srgbClr val="00B0F0"/>
                </a:solidFill>
                <a:latin typeface="Raleway ExtraLight" panose="020B0303030101060003" pitchFamily="34" charset="-52"/>
              </a:rPr>
              <a:t>2022 </a:t>
            </a:r>
            <a:r>
              <a:rPr lang="ru-RU" sz="2000" dirty="0">
                <a:solidFill>
                  <a:srgbClr val="00B0F0"/>
                </a:solidFill>
                <a:latin typeface="Raleway ExtraLight" panose="020B0303030101060003" pitchFamily="34" charset="-52"/>
              </a:rPr>
              <a:t>и </a:t>
            </a:r>
            <a:r>
              <a:rPr lang="ru-RU" sz="2000" dirty="0" smtClean="0">
                <a:solidFill>
                  <a:srgbClr val="00B0F0"/>
                </a:solidFill>
                <a:latin typeface="Raleway ExtraLight" panose="020B0303030101060003" pitchFamily="34" charset="-52"/>
              </a:rPr>
              <a:t>2023 </a:t>
            </a:r>
            <a:r>
              <a:rPr lang="ru-RU" sz="2000" dirty="0">
                <a:solidFill>
                  <a:srgbClr val="00B0F0"/>
                </a:solidFill>
                <a:latin typeface="Raleway ExtraLight" panose="020B0303030101060003" pitchFamily="34" charset="-52"/>
              </a:rPr>
              <a:t>годов расходы районного бюджета запланированы в объеме:</a:t>
            </a:r>
          </a:p>
          <a:p>
            <a:pPr algn="ctr"/>
            <a:r>
              <a:rPr lang="ru-RU" sz="2000" dirty="0">
                <a:solidFill>
                  <a:srgbClr val="00B0F0"/>
                </a:solidFill>
                <a:latin typeface="Raleway ExtraLight" panose="020B0303030101060003" pitchFamily="34" charset="-52"/>
              </a:rPr>
              <a:t>на </a:t>
            </a:r>
            <a:r>
              <a:rPr lang="ru-RU" sz="2000" dirty="0" smtClean="0">
                <a:solidFill>
                  <a:srgbClr val="00B0F0"/>
                </a:solidFill>
                <a:latin typeface="Raleway ExtraLight" panose="020B0303030101060003" pitchFamily="34" charset="-52"/>
              </a:rPr>
              <a:t>2021 </a:t>
            </a:r>
            <a:r>
              <a:rPr lang="ru-RU" sz="2000" dirty="0">
                <a:solidFill>
                  <a:srgbClr val="00B0F0"/>
                </a:solidFill>
                <a:latin typeface="Raleway ExtraLight" panose="020B0303030101060003" pitchFamily="34" charset="-52"/>
              </a:rPr>
              <a:t>год - </a:t>
            </a:r>
            <a:r>
              <a:rPr lang="ru-RU" sz="2000" dirty="0" smtClean="0">
                <a:solidFill>
                  <a:srgbClr val="00B0F0"/>
                </a:solidFill>
              </a:rPr>
              <a:t>695245,9</a:t>
            </a:r>
            <a:r>
              <a:rPr lang="ru-RU" sz="2000" dirty="0" smtClean="0"/>
              <a:t> </a:t>
            </a:r>
            <a:r>
              <a:rPr lang="ru-RU" sz="2000" dirty="0">
                <a:solidFill>
                  <a:srgbClr val="00B0F0"/>
                </a:solidFill>
                <a:latin typeface="Raleway ExtraLight" panose="020B0303030101060003" pitchFamily="34" charset="-52"/>
              </a:rPr>
              <a:t>тыс. рублей</a:t>
            </a:r>
          </a:p>
          <a:p>
            <a:pPr algn="ctr"/>
            <a:r>
              <a:rPr lang="ru-RU" sz="2000" dirty="0">
                <a:solidFill>
                  <a:srgbClr val="00B0F0"/>
                </a:solidFill>
                <a:latin typeface="Raleway ExtraLight" panose="020B0303030101060003" pitchFamily="34" charset="-52"/>
              </a:rPr>
              <a:t>на </a:t>
            </a:r>
            <a:r>
              <a:rPr lang="ru-RU" sz="2000" dirty="0" smtClean="0">
                <a:solidFill>
                  <a:srgbClr val="00B0F0"/>
                </a:solidFill>
                <a:latin typeface="Raleway ExtraLight" panose="020B0303030101060003" pitchFamily="34" charset="-52"/>
              </a:rPr>
              <a:t>2022 </a:t>
            </a:r>
            <a:r>
              <a:rPr lang="ru-RU" sz="2000" dirty="0">
                <a:solidFill>
                  <a:srgbClr val="00B0F0"/>
                </a:solidFill>
                <a:latin typeface="Raleway ExtraLight" panose="020B0303030101060003" pitchFamily="34" charset="-52"/>
              </a:rPr>
              <a:t>год -  </a:t>
            </a:r>
            <a:r>
              <a:rPr lang="ru-RU" sz="2000" dirty="0" smtClean="0">
                <a:solidFill>
                  <a:srgbClr val="00B0F0"/>
                </a:solidFill>
              </a:rPr>
              <a:t>651255,0</a:t>
            </a:r>
            <a:r>
              <a:rPr lang="ru-RU" sz="2000" dirty="0" smtClean="0"/>
              <a:t> </a:t>
            </a:r>
            <a:r>
              <a:rPr lang="ru-RU" sz="2000" dirty="0" smtClean="0">
                <a:solidFill>
                  <a:srgbClr val="00B0F0"/>
                </a:solidFill>
                <a:latin typeface="Raleway ExtraLight" panose="020B0303030101060003" pitchFamily="34" charset="-52"/>
              </a:rPr>
              <a:t>тыс</a:t>
            </a:r>
            <a:r>
              <a:rPr lang="ru-RU" sz="2000" dirty="0">
                <a:solidFill>
                  <a:srgbClr val="00B0F0"/>
                </a:solidFill>
                <a:latin typeface="Raleway ExtraLight" panose="020B0303030101060003" pitchFamily="34" charset="-52"/>
              </a:rPr>
              <a:t>. рублей</a:t>
            </a:r>
          </a:p>
          <a:p>
            <a:pPr algn="ctr"/>
            <a:r>
              <a:rPr lang="ru-RU" sz="2000" dirty="0">
                <a:solidFill>
                  <a:srgbClr val="00B0F0"/>
                </a:solidFill>
                <a:latin typeface="Raleway ExtraLight" panose="020B0303030101060003" pitchFamily="34" charset="-52"/>
              </a:rPr>
              <a:t>на </a:t>
            </a:r>
            <a:r>
              <a:rPr lang="ru-RU" sz="2000" dirty="0" smtClean="0">
                <a:solidFill>
                  <a:srgbClr val="00B0F0"/>
                </a:solidFill>
                <a:latin typeface="Raleway ExtraLight" panose="020B0303030101060003" pitchFamily="34" charset="-52"/>
              </a:rPr>
              <a:t>2023 </a:t>
            </a:r>
            <a:r>
              <a:rPr lang="ru-RU" sz="2000" dirty="0">
                <a:solidFill>
                  <a:srgbClr val="00B0F0"/>
                </a:solidFill>
                <a:latin typeface="Raleway ExtraLight" panose="020B0303030101060003" pitchFamily="34" charset="-52"/>
              </a:rPr>
              <a:t>год </a:t>
            </a:r>
            <a:r>
              <a:rPr lang="ru-RU" sz="2000" dirty="0" smtClean="0">
                <a:solidFill>
                  <a:srgbClr val="00B0F0"/>
                </a:solidFill>
                <a:latin typeface="Raleway ExtraLight" panose="020B0303030101060003" pitchFamily="34" charset="-52"/>
              </a:rPr>
              <a:t>– </a:t>
            </a:r>
            <a:r>
              <a:rPr lang="ru-RU" sz="2000" dirty="0" smtClean="0">
                <a:solidFill>
                  <a:srgbClr val="00B0F0"/>
                </a:solidFill>
              </a:rPr>
              <a:t>616053,0 </a:t>
            </a:r>
            <a:r>
              <a:rPr lang="ru-RU" sz="2000" dirty="0" smtClean="0">
                <a:solidFill>
                  <a:srgbClr val="00B0F0"/>
                </a:solidFill>
                <a:latin typeface="Raleway ExtraLight" panose="020B0303030101060003" pitchFamily="34" charset="-52"/>
              </a:rPr>
              <a:t>тыс</a:t>
            </a:r>
            <a:r>
              <a:rPr lang="ru-RU" sz="2000" dirty="0">
                <a:solidFill>
                  <a:srgbClr val="00B0F0"/>
                </a:solidFill>
                <a:latin typeface="Raleway ExtraLight" panose="020B0303030101060003" pitchFamily="34" charset="-52"/>
              </a:rPr>
              <a:t>. рублей</a:t>
            </a:r>
          </a:p>
          <a:p>
            <a:pPr algn="l"/>
            <a:endParaRPr lang="ru-RU" sz="2000" dirty="0">
              <a:solidFill>
                <a:srgbClr val="00B0F0"/>
              </a:solidFill>
              <a:latin typeface="Raleway ExtraLight" panose="020B0303030101060003" pitchFamily="34" charset="-52"/>
            </a:endParaRPr>
          </a:p>
          <a:p>
            <a:pPr algn="ctr"/>
            <a:r>
              <a:rPr lang="ru-RU" sz="2000" dirty="0">
                <a:solidFill>
                  <a:srgbClr val="00B0F0"/>
                </a:solidFill>
                <a:latin typeface="Raleway ExtraLight" panose="020B0303030101060003" pitchFamily="34" charset="-52"/>
              </a:rPr>
              <a:t>В расходах районного бюджета учтено:</a:t>
            </a:r>
          </a:p>
          <a:p>
            <a:pPr algn="just">
              <a:buFont typeface="Wingdings" pitchFamily="2" charset="2"/>
              <a:buChar char="ü"/>
            </a:pPr>
            <a:r>
              <a:rPr lang="ru-RU" sz="2000" dirty="0">
                <a:solidFill>
                  <a:srgbClr val="00B0F0"/>
                </a:solidFill>
                <a:latin typeface="Raleway ExtraLight" panose="020B0303030101060003" pitchFamily="34" charset="-52"/>
              </a:rPr>
              <a:t> повышение оплаты труда с начислениями работникам, поименованным в Указах Президента Российской Федерации;</a:t>
            </a:r>
          </a:p>
          <a:p>
            <a:pPr algn="just">
              <a:buFont typeface="Wingdings" pitchFamily="2" charset="2"/>
              <a:buChar char="ü"/>
            </a:pPr>
            <a:r>
              <a:rPr lang="ru-RU" sz="2000" dirty="0">
                <a:solidFill>
                  <a:srgbClr val="00B0F0"/>
                </a:solidFill>
                <a:latin typeface="Raleway ExtraLight" panose="020B0303030101060003" pitchFamily="34" charset="-52"/>
              </a:rPr>
              <a:t> повышение оплаты труда прочих категорий работников года на </a:t>
            </a:r>
            <a:r>
              <a:rPr lang="ru-RU" sz="2000" dirty="0" smtClean="0">
                <a:solidFill>
                  <a:srgbClr val="00B0F0"/>
                </a:solidFill>
                <a:latin typeface="Raleway ExtraLight" panose="020B0303030101060003" pitchFamily="34" charset="-52"/>
              </a:rPr>
              <a:t>3 </a:t>
            </a:r>
            <a:r>
              <a:rPr lang="ru-RU" sz="2000" dirty="0">
                <a:solidFill>
                  <a:srgbClr val="00B0F0"/>
                </a:solidFill>
                <a:latin typeface="Raleway ExtraLight" panose="020B0303030101060003" pitchFamily="34" charset="-52"/>
              </a:rPr>
              <a:t>процента с 1 октября 2020 года;</a:t>
            </a:r>
          </a:p>
          <a:p>
            <a:pPr algn="just">
              <a:buFont typeface="Wingdings" pitchFamily="2" charset="2"/>
              <a:buChar char="ü"/>
            </a:pPr>
            <a:r>
              <a:rPr lang="ru-RU" sz="2000" dirty="0">
                <a:solidFill>
                  <a:srgbClr val="00B0F0"/>
                </a:solidFill>
                <a:latin typeface="Raleway ExtraLight" panose="020B0303030101060003" pitchFamily="34" charset="-52"/>
              </a:rPr>
              <a:t> обеспечение минимального размера оплаты труда работников бюджетной сферы в соответствии с решениями принятыми на федеральном уровне;</a:t>
            </a:r>
          </a:p>
          <a:p>
            <a:pPr algn="just">
              <a:buFont typeface="Wingdings" pitchFamily="2" charset="2"/>
              <a:buChar char="ü"/>
            </a:pPr>
            <a:r>
              <a:rPr lang="ru-RU" sz="2000" dirty="0">
                <a:solidFill>
                  <a:srgbClr val="00B0F0"/>
                </a:solidFill>
                <a:latin typeface="Raleway ExtraLight" panose="020B0303030101060003" pitchFamily="34" charset="-52"/>
              </a:rPr>
              <a:t> увеличение расходов на оплату коммунальных услуг с учетом ежегодного роста – на </a:t>
            </a:r>
            <a:r>
              <a:rPr lang="ru-RU" sz="2000" dirty="0" smtClean="0">
                <a:solidFill>
                  <a:srgbClr val="00B0F0"/>
                </a:solidFill>
                <a:latin typeface="Raleway ExtraLight" panose="020B0303030101060003" pitchFamily="34" charset="-52"/>
              </a:rPr>
              <a:t>3,6 </a:t>
            </a:r>
            <a:r>
              <a:rPr lang="ru-RU" sz="2000" dirty="0">
                <a:solidFill>
                  <a:srgbClr val="00B0F0"/>
                </a:solidFill>
                <a:latin typeface="Raleway ExtraLight" panose="020B0303030101060003" pitchFamily="34" charset="-52"/>
              </a:rPr>
              <a:t>процента.</a:t>
            </a:r>
          </a:p>
        </p:txBody>
      </p:sp>
    </p:spTree>
    <p:extLst>
      <p:ext uri="{BB962C8B-B14F-4D97-AF65-F5344CB8AC3E}">
        <p14:creationId xmlns:p14="http://schemas.microsoft.com/office/powerpoint/2010/main" xmlns="" val="2804426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006CBF27-7C32-4E37-8F4C-7397F673E09E}"/>
              </a:ext>
            </a:extLst>
          </p:cNvPr>
          <p:cNvSpPr/>
          <p:nvPr/>
        </p:nvSpPr>
        <p:spPr>
          <a:xfrm>
            <a:off x="894252" y="148571"/>
            <a:ext cx="8128126" cy="400110"/>
          </a:xfrm>
          <a:prstGeom prst="rect">
            <a:avLst/>
          </a:prstGeom>
        </p:spPr>
        <p:txBody>
          <a:bodyPr wrap="square">
            <a:spAutoFit/>
          </a:bodyPr>
          <a:lstStyle/>
          <a:p>
            <a:pPr algn="r"/>
            <a:r>
              <a:rPr lang="ru-RU" altLang="ru-RU" sz="2000" dirty="0">
                <a:solidFill>
                  <a:schemeClr val="accent1"/>
                </a:solidFill>
                <a:latin typeface="Raleway Light" panose="020B0403030101060003" pitchFamily="34" charset="-52"/>
              </a:rPr>
              <a:t>Расходы районного бюджета по разделам</a:t>
            </a:r>
            <a:endParaRPr lang="ru-RU" sz="2000" dirty="0">
              <a:solidFill>
                <a:schemeClr val="accent1"/>
              </a:solidFill>
              <a:latin typeface="Raleway Light" panose="020B0403030101060003" pitchFamily="34" charset="-52"/>
            </a:endParaRPr>
          </a:p>
        </p:txBody>
      </p:sp>
      <p:sp>
        <p:nvSpPr>
          <p:cNvPr id="9" name="TextBox 8">
            <a:extLst>
              <a:ext uri="{FF2B5EF4-FFF2-40B4-BE49-F238E27FC236}">
                <a16:creationId xmlns:a16="http://schemas.microsoft.com/office/drawing/2014/main" xmlns="" id="{26A5A5DC-00C4-4217-9BAD-285E7C581D65}"/>
              </a:ext>
            </a:extLst>
          </p:cNvPr>
          <p:cNvSpPr txBox="1"/>
          <p:nvPr/>
        </p:nvSpPr>
        <p:spPr>
          <a:xfrm>
            <a:off x="5756539" y="719591"/>
            <a:ext cx="3240360" cy="338554"/>
          </a:xfrm>
          <a:prstGeom prst="rect">
            <a:avLst/>
          </a:prstGeom>
          <a:noFill/>
        </p:spPr>
        <p:txBody>
          <a:bodyPr wrap="square" rtlCol="0">
            <a:spAutoFit/>
          </a:bodyPr>
          <a:lstStyle/>
          <a:p>
            <a:pPr algn="r"/>
            <a:r>
              <a:rPr lang="ru-RU" sz="1600" dirty="0" err="1">
                <a:solidFill>
                  <a:srgbClr val="00B0F0"/>
                </a:solidFill>
                <a:latin typeface="Raleway ExtraLight" panose="020B0303030101060003" pitchFamily="34" charset="-52"/>
              </a:rPr>
              <a:t>тыс.руб</a:t>
            </a:r>
            <a:r>
              <a:rPr lang="ru-RU" sz="1600" dirty="0">
                <a:solidFill>
                  <a:srgbClr val="00B0F0"/>
                </a:solidFill>
                <a:latin typeface="Raleway ExtraLight" panose="020B0303030101060003" pitchFamily="34" charset="-52"/>
              </a:rPr>
              <a:t>. </a:t>
            </a:r>
          </a:p>
        </p:txBody>
      </p:sp>
      <p:graphicFrame>
        <p:nvGraphicFramePr>
          <p:cNvPr id="13" name="Таблица 12">
            <a:extLst>
              <a:ext uri="{FF2B5EF4-FFF2-40B4-BE49-F238E27FC236}">
                <a16:creationId xmlns:a16="http://schemas.microsoft.com/office/drawing/2014/main" xmlns="" id="{1C094319-5626-47A0-9590-EF41A3242E93}"/>
              </a:ext>
            </a:extLst>
          </p:cNvPr>
          <p:cNvGraphicFramePr>
            <a:graphicFrameLocks noGrp="1"/>
          </p:cNvGraphicFramePr>
          <p:nvPr>
            <p:extLst>
              <p:ext uri="{D42A27DB-BD31-4B8C-83A1-F6EECF244321}">
                <p14:modId xmlns:p14="http://schemas.microsoft.com/office/powerpoint/2010/main" xmlns="" val="3607921945"/>
              </p:ext>
            </p:extLst>
          </p:nvPr>
        </p:nvGraphicFramePr>
        <p:xfrm>
          <a:off x="251519" y="1025381"/>
          <a:ext cx="8640961" cy="5460100"/>
        </p:xfrm>
        <a:graphic>
          <a:graphicData uri="http://schemas.openxmlformats.org/drawingml/2006/table">
            <a:tbl>
              <a:tblPr/>
              <a:tblGrid>
                <a:gridCol w="936105">
                  <a:extLst>
                    <a:ext uri="{9D8B030D-6E8A-4147-A177-3AD203B41FA5}">
                      <a16:colId xmlns:a16="http://schemas.microsoft.com/office/drawing/2014/main" xmlns="" val="20000"/>
                    </a:ext>
                  </a:extLst>
                </a:gridCol>
                <a:gridCol w="4824535">
                  <a:extLst>
                    <a:ext uri="{9D8B030D-6E8A-4147-A177-3AD203B41FA5}">
                      <a16:colId xmlns:a16="http://schemas.microsoft.com/office/drawing/2014/main" xmlns="" val="20001"/>
                    </a:ext>
                  </a:extLst>
                </a:gridCol>
                <a:gridCol w="1008113">
                  <a:extLst>
                    <a:ext uri="{9D8B030D-6E8A-4147-A177-3AD203B41FA5}">
                      <a16:colId xmlns:a16="http://schemas.microsoft.com/office/drawing/2014/main" xmlns="" val="20002"/>
                    </a:ext>
                  </a:extLst>
                </a:gridCol>
                <a:gridCol w="936103">
                  <a:extLst>
                    <a:ext uri="{9D8B030D-6E8A-4147-A177-3AD203B41FA5}">
                      <a16:colId xmlns:a16="http://schemas.microsoft.com/office/drawing/2014/main" xmlns="" val="20003"/>
                    </a:ext>
                  </a:extLst>
                </a:gridCol>
                <a:gridCol w="936105">
                  <a:extLst>
                    <a:ext uri="{9D8B030D-6E8A-4147-A177-3AD203B41FA5}">
                      <a16:colId xmlns:a16="http://schemas.microsoft.com/office/drawing/2014/main" xmlns="" val="20004"/>
                    </a:ext>
                  </a:extLst>
                </a:gridCol>
              </a:tblGrid>
              <a:tr h="487368">
                <a:tc>
                  <a:txBody>
                    <a:bodyPr/>
                    <a:lstStyle/>
                    <a:p>
                      <a:pPr marL="0" algn="ctr" defTabSz="914400" rtl="0" eaLnBrk="1" latinLnBrk="0" hangingPunct="1"/>
                      <a:r>
                        <a:rPr lang="ru-RU" sz="1600" b="0" kern="1200" baseline="0" dirty="0">
                          <a:solidFill>
                            <a:schemeClr val="lt1"/>
                          </a:solidFill>
                          <a:latin typeface="Raleway" panose="020B0503030101060003" pitchFamily="34" charset="-52"/>
                          <a:ea typeface="+mn-ea"/>
                          <a:cs typeface="+mn-cs"/>
                        </a:rPr>
                        <a:t>Код</a:t>
                      </a:r>
                    </a:p>
                    <a:p>
                      <a:pPr marL="0" algn="ctr" defTabSz="914400" rtl="0" eaLnBrk="1" latinLnBrk="0" hangingPunct="1"/>
                      <a:r>
                        <a:rPr lang="ru-RU" sz="1600" b="0" kern="1200" baseline="0" dirty="0">
                          <a:solidFill>
                            <a:schemeClr val="lt1"/>
                          </a:solidFill>
                          <a:latin typeface="Raleway" panose="020B0503030101060003" pitchFamily="34" charset="-52"/>
                          <a:ea typeface="+mn-ea"/>
                          <a:cs typeface="+mn-cs"/>
                        </a:rPr>
                        <a:t>раздела</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algn="ctr" defTabSz="914400" rtl="0" eaLnBrk="1" latinLnBrk="0" hangingPunct="1">
                        <a:lnSpc>
                          <a:spcPct val="115000"/>
                        </a:lnSpc>
                        <a:spcBef>
                          <a:spcPts val="500"/>
                        </a:spcBef>
                        <a:spcAft>
                          <a:spcPts val="1000"/>
                        </a:spcAft>
                      </a:pPr>
                      <a:r>
                        <a:rPr lang="ru-RU" sz="1600" b="0" kern="1200" baseline="0" dirty="0">
                          <a:solidFill>
                            <a:schemeClr val="lt1"/>
                          </a:solidFill>
                          <a:latin typeface="Raleway" panose="020B0503030101060003" pitchFamily="34" charset="-52"/>
                          <a:ea typeface="+mn-ea"/>
                          <a:cs typeface="+mn-cs"/>
                        </a:rPr>
                        <a:t>Наименование расходов</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algn="ctr" defTabSz="914400" rtl="0" eaLnBrk="1" latinLnBrk="0" hangingPunct="1">
                        <a:lnSpc>
                          <a:spcPct val="115000"/>
                        </a:lnSpc>
                        <a:spcBef>
                          <a:spcPts val="500"/>
                        </a:spcBef>
                        <a:spcAft>
                          <a:spcPts val="1000"/>
                        </a:spcAft>
                      </a:pPr>
                      <a:r>
                        <a:rPr lang="ru-RU" sz="1600" b="0" kern="1200" baseline="0" dirty="0" smtClean="0">
                          <a:solidFill>
                            <a:schemeClr val="lt1"/>
                          </a:solidFill>
                          <a:latin typeface="+mn-lt"/>
                          <a:ea typeface="+mn-ea"/>
                          <a:cs typeface="+mn-cs"/>
                        </a:rPr>
                        <a:t>2021</a:t>
                      </a:r>
                      <a:r>
                        <a:rPr lang="ru-RU" sz="1600" b="0" kern="1200" baseline="0" dirty="0" smtClean="0">
                          <a:solidFill>
                            <a:schemeClr val="lt1"/>
                          </a:solidFill>
                          <a:latin typeface="Raleway" panose="020B0503030101060003" pitchFamily="34" charset="-52"/>
                          <a:ea typeface="+mn-ea"/>
                          <a:cs typeface="+mn-cs"/>
                        </a:rPr>
                        <a:t> </a:t>
                      </a:r>
                      <a:r>
                        <a:rPr lang="ru-RU" sz="1600" b="0" kern="1200" baseline="0" dirty="0">
                          <a:solidFill>
                            <a:schemeClr val="lt1"/>
                          </a:solidFill>
                          <a:latin typeface="Raleway" panose="020B0503030101060003" pitchFamily="34" charset="-52"/>
                          <a:ea typeface="+mn-ea"/>
                          <a:cs typeface="+mn-cs"/>
                        </a:rPr>
                        <a:t>год</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algn="ctr" defTabSz="914400" rtl="0" eaLnBrk="1" latinLnBrk="0" hangingPunct="1">
                        <a:lnSpc>
                          <a:spcPct val="115000"/>
                        </a:lnSpc>
                        <a:spcBef>
                          <a:spcPts val="500"/>
                        </a:spcBef>
                        <a:spcAft>
                          <a:spcPts val="1000"/>
                        </a:spcAft>
                      </a:pPr>
                      <a:r>
                        <a:rPr lang="ru-RU" sz="1600" b="0" kern="1200" baseline="0" dirty="0" smtClean="0">
                          <a:solidFill>
                            <a:schemeClr val="lt1"/>
                          </a:solidFill>
                          <a:latin typeface="+mn-lt"/>
                          <a:ea typeface="+mn-ea"/>
                          <a:cs typeface="+mn-cs"/>
                        </a:rPr>
                        <a:t>2022</a:t>
                      </a:r>
                      <a:r>
                        <a:rPr lang="ru-RU" sz="1600" b="0" kern="1200" baseline="0" dirty="0" smtClean="0">
                          <a:solidFill>
                            <a:schemeClr val="lt1"/>
                          </a:solidFill>
                          <a:latin typeface="Raleway" panose="020B0503030101060003" pitchFamily="34" charset="-52"/>
                          <a:ea typeface="+mn-ea"/>
                          <a:cs typeface="+mn-cs"/>
                        </a:rPr>
                        <a:t> </a:t>
                      </a:r>
                      <a:r>
                        <a:rPr lang="ru-RU" sz="1600" b="0" kern="1200" baseline="0" dirty="0">
                          <a:solidFill>
                            <a:schemeClr val="lt1"/>
                          </a:solidFill>
                          <a:latin typeface="Raleway" panose="020B0503030101060003" pitchFamily="34" charset="-52"/>
                          <a:ea typeface="+mn-ea"/>
                          <a:cs typeface="+mn-cs"/>
                        </a:rPr>
                        <a:t>год</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algn="ctr" defTabSz="914400" rtl="0" eaLnBrk="1" latinLnBrk="0" hangingPunct="1">
                        <a:lnSpc>
                          <a:spcPct val="115000"/>
                        </a:lnSpc>
                        <a:spcBef>
                          <a:spcPts val="500"/>
                        </a:spcBef>
                        <a:spcAft>
                          <a:spcPts val="1000"/>
                        </a:spcAft>
                      </a:pPr>
                      <a:r>
                        <a:rPr lang="ru-RU" sz="1600" b="0" kern="1200" baseline="0" dirty="0" smtClean="0">
                          <a:solidFill>
                            <a:schemeClr val="lt1"/>
                          </a:solidFill>
                          <a:latin typeface="+mn-lt"/>
                          <a:ea typeface="+mn-ea"/>
                          <a:cs typeface="+mn-cs"/>
                        </a:rPr>
                        <a:t>2023</a:t>
                      </a:r>
                      <a:r>
                        <a:rPr lang="ru-RU" sz="1600" b="0" kern="1200" baseline="0" dirty="0" smtClean="0">
                          <a:solidFill>
                            <a:schemeClr val="lt1"/>
                          </a:solidFill>
                          <a:latin typeface="Raleway" panose="020B0503030101060003" pitchFamily="34" charset="-52"/>
                          <a:ea typeface="+mn-ea"/>
                          <a:cs typeface="+mn-cs"/>
                        </a:rPr>
                        <a:t> </a:t>
                      </a:r>
                      <a:r>
                        <a:rPr lang="ru-RU" sz="1600" b="0" kern="1200" baseline="0" dirty="0">
                          <a:solidFill>
                            <a:schemeClr val="lt1"/>
                          </a:solidFill>
                          <a:latin typeface="Raleway" panose="020B0503030101060003" pitchFamily="34" charset="-52"/>
                          <a:ea typeface="+mn-ea"/>
                          <a:cs typeface="+mn-cs"/>
                        </a:rPr>
                        <a:t>год</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01</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Общегосударственные вопросы</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60 614,3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56159,7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indent="2159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55953,4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02</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Национальная оборона</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1886,3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1905,9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2159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1981,6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2"/>
                  </a:ext>
                </a:extLst>
              </a:tr>
              <a:tr h="556210">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03</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Национальная безопасность и правоохранительная деятельность</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4190,1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4190,1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indent="2159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4190,1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04</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Национальная экономика</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6189,0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1666,3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2159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1666,3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05</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Жилищно-коммунальное хозяйство</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1320,2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1320,2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indent="2159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1320,2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07</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Образование</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477914,7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460368,4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2159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428646,6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6"/>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08</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Культура и кинематография </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38988,3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36760,2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indent="2159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34826,9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10</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Социальная политика</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32516,6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29848,8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2159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29863,5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8"/>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11</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Физическая культура и спорт</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3903,4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2903,4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indent="2159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2903,4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9"/>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14</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Межбюджетные трансферты бюджетам субъектов РФ и муниципальных образований общего характера</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67723,0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50132,0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2159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42701,0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10"/>
                  </a:ext>
                </a:extLst>
              </a:tr>
              <a:tr h="357034">
                <a:tc>
                  <a:txBody>
                    <a:bodyPr/>
                    <a:lstStyle/>
                    <a:p>
                      <a:pPr marL="0" algn="ctr" defTabSz="914400" rtl="0" eaLnBrk="1" latinLnBrk="0" hangingPunct="1">
                        <a:lnSpc>
                          <a:spcPct val="115000"/>
                        </a:lnSpc>
                        <a:spcBef>
                          <a:spcPts val="500"/>
                        </a:spcBef>
                        <a:spcAft>
                          <a:spcPts val="1000"/>
                        </a:spcAft>
                      </a:pPr>
                      <a:endParaRPr lang="ru-RU" sz="1600" b="0" kern="1200" baseline="0" dirty="0">
                        <a:solidFill>
                          <a:srgbClr val="00B0F0"/>
                        </a:solidFill>
                        <a:latin typeface="Raleway Light" panose="020B0403030101060003" pitchFamily="34" charset="-52"/>
                        <a:ea typeface="+mn-ea"/>
                        <a:cs typeface="+mn-cs"/>
                      </a:endParaRP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15000"/>
                        </a:lnSpc>
                        <a:spcBef>
                          <a:spcPts val="500"/>
                        </a:spcBef>
                        <a:spcAft>
                          <a:spcPts val="1000"/>
                        </a:spcAft>
                        <a:buClrTx/>
                        <a:buSzTx/>
                        <a:buFontTx/>
                        <a:buNone/>
                        <a:tabLst/>
                        <a:defRPr/>
                      </a:pPr>
                      <a:r>
                        <a:rPr lang="ru-RU" sz="1400" b="0" kern="1200" baseline="0" dirty="0" smtClean="0">
                          <a:solidFill>
                            <a:srgbClr val="00B0F0"/>
                          </a:solidFill>
                          <a:latin typeface="Raleway Light" panose="020B0403030101060003" pitchFamily="34" charset="-52"/>
                          <a:ea typeface="+mn-ea"/>
                          <a:cs typeface="+mn-cs"/>
                        </a:rPr>
                        <a:t>Условно утвержденные расходы</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endParaRPr lang="ru-RU" sz="1300" b="1" kern="1200" dirty="0">
                        <a:solidFill>
                          <a:srgbClr val="00B0F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6000,0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indent="21590" algn="ctr">
                        <a:spcAft>
                          <a:spcPts val="0"/>
                        </a:spcAft>
                      </a:pPr>
                      <a:r>
                        <a:rPr lang="ru-RU" sz="1200" b="0" kern="1200" dirty="0">
                          <a:solidFill>
                            <a:srgbClr val="00B0F0"/>
                          </a:solidFill>
                          <a:latin typeface="Arial" panose="020B0604020202020204" pitchFamily="34" charset="0"/>
                          <a:ea typeface="+mn-ea"/>
                          <a:cs typeface="Arial" panose="020B0604020202020204" pitchFamily="34" charset="0"/>
                        </a:rPr>
                        <a:t>12000,0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3"/>
                  </a:ext>
                </a:extLst>
              </a:tr>
              <a:tr h="357034">
                <a:tc>
                  <a:txBody>
                    <a:bodyPr/>
                    <a:lstStyle/>
                    <a:p>
                      <a:pPr marL="0" algn="ctr" defTabSz="914400" rtl="0" eaLnBrk="1" latinLnBrk="0" hangingPunct="1">
                        <a:lnSpc>
                          <a:spcPct val="115000"/>
                        </a:lnSpc>
                        <a:spcBef>
                          <a:spcPts val="500"/>
                        </a:spcBef>
                        <a:spcAft>
                          <a:spcPts val="1000"/>
                        </a:spcAft>
                      </a:pPr>
                      <a:endParaRPr lang="ru-RU" sz="1600" b="0" kern="1200" baseline="0" dirty="0">
                        <a:solidFill>
                          <a:srgbClr val="00B0F0"/>
                        </a:solidFill>
                        <a:latin typeface="Raleway Light" panose="020B0403030101060003" pitchFamily="34" charset="-52"/>
                        <a:ea typeface="+mn-ea"/>
                        <a:cs typeface="+mn-cs"/>
                      </a:endParaRP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914400" rtl="0" eaLnBrk="1" latinLnBrk="0" hangingPunct="1">
                        <a:lnSpc>
                          <a:spcPct val="115000"/>
                        </a:lnSpc>
                        <a:spcBef>
                          <a:spcPts val="500"/>
                        </a:spcBef>
                        <a:spcAft>
                          <a:spcPts val="1000"/>
                        </a:spcAft>
                      </a:pPr>
                      <a:r>
                        <a:rPr lang="ru-RU" sz="1400" b="1" kern="1200" baseline="0" dirty="0">
                          <a:solidFill>
                            <a:srgbClr val="00B0F0"/>
                          </a:solidFill>
                          <a:latin typeface="Raleway Light" panose="020B0403030101060003" pitchFamily="34" charset="-52"/>
                          <a:ea typeface="+mn-ea"/>
                          <a:cs typeface="+mn-cs"/>
                        </a:rPr>
                        <a:t>ИТОГО РАСХОДОВ</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ru-RU" sz="1300" b="1" kern="1200" dirty="0">
                          <a:solidFill>
                            <a:srgbClr val="00B0F0"/>
                          </a:solidFill>
                          <a:latin typeface="Arial" panose="020B0604020202020204" pitchFamily="34" charset="0"/>
                          <a:ea typeface="Times New Roman" panose="02020603050405020304" pitchFamily="18" charset="0"/>
                          <a:cs typeface="Arial" panose="020B0604020202020204" pitchFamily="34" charset="0"/>
                        </a:rPr>
                        <a:t>695245,9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ru-RU" sz="1300" b="1" kern="1200" dirty="0">
                          <a:solidFill>
                            <a:srgbClr val="00B0F0"/>
                          </a:solidFill>
                          <a:latin typeface="Arial" panose="020B0604020202020204" pitchFamily="34" charset="0"/>
                          <a:ea typeface="Times New Roman" panose="02020603050405020304" pitchFamily="18" charset="0"/>
                          <a:cs typeface="Arial" panose="020B0604020202020204" pitchFamily="34" charset="0"/>
                        </a:rPr>
                        <a:t>651255,0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indent="21590" algn="ctr">
                        <a:spcAft>
                          <a:spcPts val="0"/>
                        </a:spcAft>
                      </a:pPr>
                      <a:r>
                        <a:rPr lang="ru-RU" sz="1300" b="1" kern="1200" dirty="0">
                          <a:solidFill>
                            <a:srgbClr val="00B0F0"/>
                          </a:solidFill>
                          <a:latin typeface="Arial" panose="020B0604020202020204" pitchFamily="34" charset="0"/>
                          <a:ea typeface="Times New Roman" panose="02020603050405020304" pitchFamily="18" charset="0"/>
                          <a:cs typeface="Arial" panose="020B0604020202020204" pitchFamily="34" charset="0"/>
                        </a:rPr>
                        <a:t>616053,0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292757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26A5A5DC-00C4-4217-9BAD-285E7C581D65}"/>
              </a:ext>
            </a:extLst>
          </p:cNvPr>
          <p:cNvSpPr txBox="1"/>
          <p:nvPr/>
        </p:nvSpPr>
        <p:spPr>
          <a:xfrm>
            <a:off x="5756539" y="719591"/>
            <a:ext cx="3240360" cy="338554"/>
          </a:xfrm>
          <a:prstGeom prst="rect">
            <a:avLst/>
          </a:prstGeom>
          <a:noFill/>
        </p:spPr>
        <p:txBody>
          <a:bodyPr wrap="square" rtlCol="0">
            <a:spAutoFit/>
          </a:bodyPr>
          <a:lstStyle/>
          <a:p>
            <a:pPr algn="r"/>
            <a:r>
              <a:rPr lang="ru-RU" sz="1600" dirty="0">
                <a:solidFill>
                  <a:srgbClr val="00B0F0"/>
                </a:solidFill>
                <a:latin typeface="Raleway ExtraLight" panose="020B0303030101060003" pitchFamily="34" charset="-52"/>
              </a:rPr>
              <a:t>проценты</a:t>
            </a:r>
          </a:p>
        </p:txBody>
      </p:sp>
      <p:graphicFrame>
        <p:nvGraphicFramePr>
          <p:cNvPr id="13" name="Таблица 12">
            <a:extLst>
              <a:ext uri="{FF2B5EF4-FFF2-40B4-BE49-F238E27FC236}">
                <a16:creationId xmlns:a16="http://schemas.microsoft.com/office/drawing/2014/main" xmlns="" id="{1C094319-5626-47A0-9590-EF41A3242E93}"/>
              </a:ext>
            </a:extLst>
          </p:cNvPr>
          <p:cNvGraphicFramePr>
            <a:graphicFrameLocks noGrp="1"/>
          </p:cNvGraphicFramePr>
          <p:nvPr>
            <p:extLst>
              <p:ext uri="{D42A27DB-BD31-4B8C-83A1-F6EECF244321}">
                <p14:modId xmlns:p14="http://schemas.microsoft.com/office/powerpoint/2010/main" xmlns="" val="1366044717"/>
              </p:ext>
            </p:extLst>
          </p:nvPr>
        </p:nvGraphicFramePr>
        <p:xfrm>
          <a:off x="251519" y="1026361"/>
          <a:ext cx="8640961" cy="5402879"/>
        </p:xfrm>
        <a:graphic>
          <a:graphicData uri="http://schemas.openxmlformats.org/drawingml/2006/table">
            <a:tbl>
              <a:tblPr/>
              <a:tblGrid>
                <a:gridCol w="936105">
                  <a:extLst>
                    <a:ext uri="{9D8B030D-6E8A-4147-A177-3AD203B41FA5}">
                      <a16:colId xmlns:a16="http://schemas.microsoft.com/office/drawing/2014/main" xmlns="" val="20000"/>
                    </a:ext>
                  </a:extLst>
                </a:gridCol>
                <a:gridCol w="4824535">
                  <a:extLst>
                    <a:ext uri="{9D8B030D-6E8A-4147-A177-3AD203B41FA5}">
                      <a16:colId xmlns:a16="http://schemas.microsoft.com/office/drawing/2014/main" xmlns="" val="20001"/>
                    </a:ext>
                  </a:extLst>
                </a:gridCol>
                <a:gridCol w="1008113">
                  <a:extLst>
                    <a:ext uri="{9D8B030D-6E8A-4147-A177-3AD203B41FA5}">
                      <a16:colId xmlns:a16="http://schemas.microsoft.com/office/drawing/2014/main" xmlns="" val="20002"/>
                    </a:ext>
                  </a:extLst>
                </a:gridCol>
                <a:gridCol w="936103">
                  <a:extLst>
                    <a:ext uri="{9D8B030D-6E8A-4147-A177-3AD203B41FA5}">
                      <a16:colId xmlns:a16="http://schemas.microsoft.com/office/drawing/2014/main" xmlns="" val="20003"/>
                    </a:ext>
                  </a:extLst>
                </a:gridCol>
                <a:gridCol w="936105">
                  <a:extLst>
                    <a:ext uri="{9D8B030D-6E8A-4147-A177-3AD203B41FA5}">
                      <a16:colId xmlns:a16="http://schemas.microsoft.com/office/drawing/2014/main" xmlns="" val="20004"/>
                    </a:ext>
                  </a:extLst>
                </a:gridCol>
              </a:tblGrid>
              <a:tr h="487368">
                <a:tc>
                  <a:txBody>
                    <a:bodyPr/>
                    <a:lstStyle/>
                    <a:p>
                      <a:pPr marL="0" algn="ctr" defTabSz="914400" rtl="0" eaLnBrk="1" latinLnBrk="0" hangingPunct="1"/>
                      <a:r>
                        <a:rPr lang="ru-RU" sz="1600" b="0" kern="1200" baseline="0" dirty="0">
                          <a:solidFill>
                            <a:schemeClr val="lt1"/>
                          </a:solidFill>
                          <a:latin typeface="Raleway" panose="020B0503030101060003" pitchFamily="34" charset="-52"/>
                          <a:ea typeface="+mn-ea"/>
                          <a:cs typeface="+mn-cs"/>
                        </a:rPr>
                        <a:t>Код</a:t>
                      </a:r>
                    </a:p>
                    <a:p>
                      <a:pPr marL="0" algn="ctr" defTabSz="914400" rtl="0" eaLnBrk="1" latinLnBrk="0" hangingPunct="1"/>
                      <a:r>
                        <a:rPr lang="ru-RU" sz="1600" b="0" kern="1200" baseline="0" dirty="0" smtClean="0">
                          <a:solidFill>
                            <a:schemeClr val="lt1"/>
                          </a:solidFill>
                          <a:latin typeface="Raleway" panose="020B0503030101060003" pitchFamily="34" charset="-52"/>
                          <a:ea typeface="+mn-ea"/>
                          <a:cs typeface="+mn-cs"/>
                        </a:rPr>
                        <a:t>Раздела</a:t>
                      </a:r>
                      <a:endParaRPr lang="ru-RU" sz="1600" b="0" kern="1200" baseline="0" dirty="0">
                        <a:solidFill>
                          <a:schemeClr val="lt1"/>
                        </a:solidFill>
                        <a:latin typeface="Raleway" panose="020B0503030101060003" pitchFamily="34" charset="-52"/>
                        <a:ea typeface="+mn-ea"/>
                        <a:cs typeface="+mn-cs"/>
                      </a:endParaRP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algn="ctr" defTabSz="914400" rtl="0" eaLnBrk="1" latinLnBrk="0" hangingPunct="1">
                        <a:lnSpc>
                          <a:spcPct val="115000"/>
                        </a:lnSpc>
                        <a:spcBef>
                          <a:spcPts val="500"/>
                        </a:spcBef>
                        <a:spcAft>
                          <a:spcPts val="1000"/>
                        </a:spcAft>
                      </a:pPr>
                      <a:r>
                        <a:rPr lang="ru-RU" sz="1600" b="0" kern="1200" baseline="0" dirty="0">
                          <a:solidFill>
                            <a:schemeClr val="lt1"/>
                          </a:solidFill>
                          <a:latin typeface="Raleway" panose="020B0503030101060003" pitchFamily="34" charset="-52"/>
                          <a:ea typeface="+mn-ea"/>
                          <a:cs typeface="+mn-cs"/>
                        </a:rPr>
                        <a:t>Наименование расходов</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algn="ctr" defTabSz="914400" rtl="0" eaLnBrk="1" latinLnBrk="0" hangingPunct="1">
                        <a:lnSpc>
                          <a:spcPct val="115000"/>
                        </a:lnSpc>
                        <a:spcBef>
                          <a:spcPts val="500"/>
                        </a:spcBef>
                        <a:spcAft>
                          <a:spcPts val="1000"/>
                        </a:spcAft>
                      </a:pPr>
                      <a:r>
                        <a:rPr lang="ru-RU" sz="1600" b="0" kern="1200" baseline="0" dirty="0">
                          <a:solidFill>
                            <a:schemeClr val="lt1"/>
                          </a:solidFill>
                          <a:latin typeface="+mn-lt"/>
                          <a:ea typeface="+mn-ea"/>
                          <a:cs typeface="+mn-cs"/>
                        </a:rPr>
                        <a:t>2020</a:t>
                      </a:r>
                      <a:r>
                        <a:rPr lang="ru-RU" sz="1600" b="0" kern="1200" baseline="0" dirty="0">
                          <a:solidFill>
                            <a:schemeClr val="lt1"/>
                          </a:solidFill>
                          <a:latin typeface="Raleway" panose="020B0503030101060003" pitchFamily="34" charset="-52"/>
                          <a:ea typeface="+mn-ea"/>
                          <a:cs typeface="+mn-cs"/>
                        </a:rPr>
                        <a:t> год</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algn="ctr" defTabSz="914400" rtl="0" eaLnBrk="1" latinLnBrk="0" hangingPunct="1">
                        <a:lnSpc>
                          <a:spcPct val="115000"/>
                        </a:lnSpc>
                        <a:spcBef>
                          <a:spcPts val="500"/>
                        </a:spcBef>
                        <a:spcAft>
                          <a:spcPts val="1000"/>
                        </a:spcAft>
                      </a:pPr>
                      <a:r>
                        <a:rPr lang="ru-RU" sz="1600" b="0" kern="1200" baseline="0" dirty="0">
                          <a:solidFill>
                            <a:schemeClr val="lt1"/>
                          </a:solidFill>
                          <a:latin typeface="+mn-lt"/>
                          <a:ea typeface="+mn-ea"/>
                          <a:cs typeface="+mn-cs"/>
                        </a:rPr>
                        <a:t>2021</a:t>
                      </a:r>
                      <a:r>
                        <a:rPr lang="ru-RU" sz="1600" b="0" kern="1200" baseline="0" dirty="0">
                          <a:solidFill>
                            <a:schemeClr val="lt1"/>
                          </a:solidFill>
                          <a:latin typeface="Raleway" panose="020B0503030101060003" pitchFamily="34" charset="-52"/>
                          <a:ea typeface="+mn-ea"/>
                          <a:cs typeface="+mn-cs"/>
                        </a:rPr>
                        <a:t> год</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0" algn="ctr" defTabSz="914400" rtl="0" eaLnBrk="1" latinLnBrk="0" hangingPunct="1">
                        <a:lnSpc>
                          <a:spcPct val="115000"/>
                        </a:lnSpc>
                        <a:spcBef>
                          <a:spcPts val="500"/>
                        </a:spcBef>
                        <a:spcAft>
                          <a:spcPts val="1000"/>
                        </a:spcAft>
                      </a:pPr>
                      <a:r>
                        <a:rPr lang="ru-RU" sz="1600" b="0" kern="1200" baseline="0" dirty="0">
                          <a:solidFill>
                            <a:schemeClr val="lt1"/>
                          </a:solidFill>
                          <a:latin typeface="+mn-lt"/>
                          <a:ea typeface="+mn-ea"/>
                          <a:cs typeface="+mn-cs"/>
                        </a:rPr>
                        <a:t>2022</a:t>
                      </a:r>
                      <a:r>
                        <a:rPr lang="ru-RU" sz="1600" b="0" kern="1200" baseline="0" dirty="0">
                          <a:solidFill>
                            <a:schemeClr val="lt1"/>
                          </a:solidFill>
                          <a:latin typeface="Raleway" panose="020B0503030101060003" pitchFamily="34" charset="-52"/>
                          <a:ea typeface="+mn-ea"/>
                          <a:cs typeface="+mn-cs"/>
                        </a:rPr>
                        <a:t> год</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01</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Общегосударственные вопросы</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8,72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8,62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9,08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02</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Национальная оборона</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2"/>
                  </a:ext>
                </a:extLst>
              </a:tr>
              <a:tr h="556210">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03</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Национальная безопасность и правоохранительная деятельность</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04</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Национальная экономика</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05</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Жилищно-коммунальное хозяйство</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07</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Образование</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68,74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70,69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69,58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6"/>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08</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Культура и кинематография </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5,61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5,64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5,65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10</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Социальная политика</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4,68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4,58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4,85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8"/>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11</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Физическая культура и спорт</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9"/>
                  </a:ext>
                </a:extLst>
              </a:tr>
              <a:tr h="357034">
                <a:tc>
                  <a:txBody>
                    <a:bodyPr/>
                    <a:lstStyle/>
                    <a:p>
                      <a:pPr marL="0" algn="ctr"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14</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Межбюджетные трансферты бюджетам субъектов РФ и муниципальных образований общего характера</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9,74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7,70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6,93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10"/>
                  </a:ext>
                </a:extLst>
              </a:tr>
              <a:tr h="299813">
                <a:tc>
                  <a:txBody>
                    <a:bodyPr/>
                    <a:lstStyle/>
                    <a:p>
                      <a:pPr marL="0" algn="ctr" defTabSz="914400" rtl="0" eaLnBrk="1" latinLnBrk="0" hangingPunct="1">
                        <a:lnSpc>
                          <a:spcPct val="115000"/>
                        </a:lnSpc>
                        <a:spcBef>
                          <a:spcPts val="500"/>
                        </a:spcBef>
                        <a:spcAft>
                          <a:spcPts val="1000"/>
                        </a:spcAft>
                      </a:pPr>
                      <a:endParaRPr lang="ru-RU" sz="1600" b="0" kern="1200" baseline="0" dirty="0">
                        <a:solidFill>
                          <a:srgbClr val="00B0F0"/>
                        </a:solidFill>
                        <a:latin typeface="Raleway Light" panose="020B0403030101060003" pitchFamily="34" charset="-52"/>
                        <a:ea typeface="+mn-ea"/>
                        <a:cs typeface="+mn-cs"/>
                      </a:endParaRP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15000"/>
                        </a:lnSpc>
                        <a:spcBef>
                          <a:spcPts val="500"/>
                        </a:spcBef>
                        <a:spcAft>
                          <a:spcPts val="1000"/>
                        </a:spcAft>
                      </a:pPr>
                      <a:r>
                        <a:rPr lang="ru-RU" sz="1600" b="0" kern="1200" baseline="0" dirty="0">
                          <a:solidFill>
                            <a:srgbClr val="00B0F0"/>
                          </a:solidFill>
                          <a:latin typeface="Raleway Light" panose="020B0403030101060003" pitchFamily="34" charset="-52"/>
                          <a:ea typeface="+mn-ea"/>
                          <a:cs typeface="+mn-cs"/>
                        </a:rPr>
                        <a:t>Условно утвержденные расходы</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endParaRPr lang="ru-RU" sz="1200" b="0" kern="1200" dirty="0">
                        <a:solidFill>
                          <a:srgbClr val="00B0F0"/>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0,92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ru-RU" sz="1200" b="0" kern="1200" dirty="0">
                          <a:solidFill>
                            <a:srgbClr val="00B0F0"/>
                          </a:solidFill>
                          <a:latin typeface="Arial" panose="020B0604020202020204" pitchFamily="34" charset="0"/>
                          <a:ea typeface="+mn-ea"/>
                          <a:cs typeface="Arial" panose="020B0604020202020204" pitchFamily="34" charset="0"/>
                        </a:rPr>
                        <a:t>1,95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1"/>
                  </a:ext>
                </a:extLst>
              </a:tr>
              <a:tr h="357034">
                <a:tc>
                  <a:txBody>
                    <a:bodyPr/>
                    <a:lstStyle/>
                    <a:p>
                      <a:pPr marL="0" algn="ctr" defTabSz="914400" rtl="0" eaLnBrk="1" latinLnBrk="0" hangingPunct="1">
                        <a:lnSpc>
                          <a:spcPct val="115000"/>
                        </a:lnSpc>
                        <a:spcBef>
                          <a:spcPts val="500"/>
                        </a:spcBef>
                        <a:spcAft>
                          <a:spcPts val="1000"/>
                        </a:spcAft>
                      </a:pPr>
                      <a:endParaRPr lang="ru-RU" sz="1600" b="0" kern="1200" baseline="0" dirty="0">
                        <a:solidFill>
                          <a:srgbClr val="00B0F0"/>
                        </a:solidFill>
                        <a:latin typeface="Raleway Light" panose="020B0403030101060003" pitchFamily="34" charset="-52"/>
                        <a:ea typeface="+mn-ea"/>
                        <a:cs typeface="+mn-cs"/>
                      </a:endParaRP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400" rtl="0" eaLnBrk="1" latinLnBrk="0" hangingPunct="1">
                        <a:lnSpc>
                          <a:spcPct val="115000"/>
                        </a:lnSpc>
                        <a:spcBef>
                          <a:spcPts val="500"/>
                        </a:spcBef>
                        <a:spcAft>
                          <a:spcPts val="1000"/>
                        </a:spcAft>
                      </a:pPr>
                      <a:r>
                        <a:rPr lang="ru-RU" sz="1600" b="1" kern="1200" baseline="0" dirty="0">
                          <a:solidFill>
                            <a:srgbClr val="00B0F0"/>
                          </a:solidFill>
                          <a:latin typeface="Raleway Light" panose="020B0403030101060003" pitchFamily="34" charset="-52"/>
                          <a:ea typeface="+mn-ea"/>
                          <a:cs typeface="+mn-cs"/>
                        </a:rPr>
                        <a:t>ИТОГО РАСХОДОВ</a:t>
                      </a:r>
                    </a:p>
                  </a:txBody>
                  <a:tcPr marL="46153" marR="46153"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ru-RU" sz="1400" b="1" kern="1200" baseline="0" dirty="0">
                          <a:solidFill>
                            <a:srgbClr val="00B0F0"/>
                          </a:solidFill>
                          <a:latin typeface="Arial" panose="020B0604020202020204" pitchFamily="34" charset="0"/>
                          <a:ea typeface="+mn-ea"/>
                          <a:cs typeface="Arial" panose="020B0604020202020204" pitchFamily="34" charset="0"/>
                        </a:rPr>
                        <a:t>100 %</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indent="21590" algn="ctr">
                        <a:spcAft>
                          <a:spcPts val="0"/>
                        </a:spcAft>
                      </a:pPr>
                      <a:r>
                        <a:rPr lang="ru-RU" sz="1400" b="1" kern="1200" baseline="0" dirty="0">
                          <a:solidFill>
                            <a:srgbClr val="00B0F0"/>
                          </a:solidFill>
                          <a:latin typeface="Arial" panose="020B0604020202020204" pitchFamily="34" charset="0"/>
                          <a:ea typeface="+mn-ea"/>
                          <a:cs typeface="Arial" panose="020B0604020202020204" pitchFamily="34" charset="0"/>
                        </a:rPr>
                        <a:t>100 %</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21590" algn="ctr" defTabSz="914400" rtl="0" eaLnBrk="1" fontAlgn="auto" latinLnBrk="0" hangingPunct="1">
                        <a:lnSpc>
                          <a:spcPct val="100000"/>
                        </a:lnSpc>
                        <a:spcBef>
                          <a:spcPts val="0"/>
                        </a:spcBef>
                        <a:spcAft>
                          <a:spcPts val="0"/>
                        </a:spcAft>
                        <a:buClrTx/>
                        <a:buSzTx/>
                        <a:buFontTx/>
                        <a:buNone/>
                        <a:tabLst/>
                        <a:defRPr/>
                      </a:pPr>
                      <a:r>
                        <a:rPr lang="ru-RU" sz="1400" b="1" kern="1200" baseline="0" dirty="0">
                          <a:solidFill>
                            <a:srgbClr val="00B0F0"/>
                          </a:solidFill>
                          <a:latin typeface="Arial" panose="020B0604020202020204" pitchFamily="34" charset="0"/>
                          <a:ea typeface="+mn-ea"/>
                          <a:cs typeface="Arial" panose="020B0604020202020204" pitchFamily="34" charset="0"/>
                        </a:rPr>
                        <a:t>100 %</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10" name="Прямоугольник 9">
            <a:extLst>
              <a:ext uri="{FF2B5EF4-FFF2-40B4-BE49-F238E27FC236}">
                <a16:creationId xmlns:a16="http://schemas.microsoft.com/office/drawing/2014/main" xmlns="" id="{0FC4E7AF-A0D2-4D74-A192-1628D97DD56E}"/>
              </a:ext>
            </a:extLst>
          </p:cNvPr>
          <p:cNvSpPr/>
          <p:nvPr/>
        </p:nvSpPr>
        <p:spPr>
          <a:xfrm>
            <a:off x="868773" y="7869"/>
            <a:ext cx="8128126" cy="707886"/>
          </a:xfrm>
          <a:prstGeom prst="rect">
            <a:avLst/>
          </a:prstGeom>
        </p:spPr>
        <p:txBody>
          <a:bodyPr wrap="square">
            <a:spAutoFit/>
          </a:bodyPr>
          <a:lstStyle/>
          <a:p>
            <a:pPr algn="r"/>
            <a:r>
              <a:rPr lang="ru-RU" sz="2000" dirty="0">
                <a:solidFill>
                  <a:schemeClr val="accent1"/>
                </a:solidFill>
                <a:latin typeface="Raleway Light" panose="020B0403030101060003" pitchFamily="34" charset="-52"/>
              </a:rPr>
              <a:t>Удельный вес расходов по отраслям в </a:t>
            </a:r>
          </a:p>
          <a:p>
            <a:pPr algn="r"/>
            <a:r>
              <a:rPr lang="ru-RU" sz="2000" dirty="0">
                <a:solidFill>
                  <a:schemeClr val="accent1"/>
                </a:solidFill>
                <a:latin typeface="Raleway Light" panose="020B0403030101060003" pitchFamily="34" charset="-52"/>
              </a:rPr>
              <a:t>общем объеме расходов районного бюджета</a:t>
            </a:r>
          </a:p>
        </p:txBody>
      </p:sp>
    </p:spTree>
    <p:extLst>
      <p:ext uri="{BB962C8B-B14F-4D97-AF65-F5344CB8AC3E}">
        <p14:creationId xmlns:p14="http://schemas.microsoft.com/office/powerpoint/2010/main" xmlns="" val="4106518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76000" y="908720"/>
            <a:ext cx="7992888" cy="646331"/>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Расходы на общегосударственные вопросы планируются в объеме (тыс. рублей): </a:t>
            </a:r>
            <a:endParaRPr lang="ru-RU" altLang="ru-RU" dirty="0">
              <a:solidFill>
                <a:srgbClr val="00B0F0"/>
              </a:solidFill>
              <a:latin typeface="Raleway Light" panose="020B0403030101060003" pitchFamily="34" charset="-52"/>
              <a:cs typeface="Arial" panose="020B0604020202020204" pitchFamily="34" charset="0"/>
            </a:endParaRPr>
          </a:p>
        </p:txBody>
      </p: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Общегосударственные вопросы</a:t>
            </a:r>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71600" y="1916832"/>
            <a:ext cx="7309501" cy="1141461"/>
            <a:chOff x="1358182" y="1916832"/>
            <a:chExt cx="6543952"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60614,3</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7" name="Прямоугольник 16"/>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56159,7</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55953,4</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
        <p:nvSpPr>
          <p:cNvPr id="27" name="Прямоугольник 26"/>
          <p:cNvSpPr/>
          <p:nvPr/>
        </p:nvSpPr>
        <p:spPr>
          <a:xfrm>
            <a:off x="251520" y="3573016"/>
            <a:ext cx="8496944" cy="2800767"/>
          </a:xfrm>
          <a:prstGeom prst="rect">
            <a:avLst/>
          </a:prstGeom>
        </p:spPr>
        <p:txBody>
          <a:bodyPr wrap="square">
            <a:spAutoFit/>
          </a:bodyPr>
          <a:lstStyle/>
          <a:p>
            <a:pPr algn="just"/>
            <a:r>
              <a:rPr lang="ru-RU" sz="1600" dirty="0" smtClean="0">
                <a:solidFill>
                  <a:srgbClr val="00B0F0"/>
                </a:solidFill>
                <a:latin typeface="Raleway ExtraLight" panose="020B0303030101060003" pitchFamily="34" charset="-52"/>
              </a:rPr>
              <a:t>Индексация должностных окладов работников органов местного самоуправления района предусмотрена с 1 октября 2020 года в размере 3,0%.</a:t>
            </a:r>
          </a:p>
          <a:p>
            <a:pPr algn="just"/>
            <a:r>
              <a:rPr lang="ru-RU" sz="1600" dirty="0" smtClean="0">
                <a:solidFill>
                  <a:srgbClr val="00B0F0"/>
                </a:solidFill>
                <a:latin typeface="Raleway ExtraLight" panose="020B0303030101060003" pitchFamily="34" charset="-52"/>
              </a:rPr>
              <a:t>Расходы на материальные нужды органов местного самоуправления Тоцкого района определены исходя из общих подходов к формированию объемов бюджетного финансирования муниципальных учреждений.</a:t>
            </a:r>
          </a:p>
          <a:p>
            <a:pPr algn="just"/>
            <a:endParaRPr lang="ru-RU" sz="1600" dirty="0" smtClean="0">
              <a:solidFill>
                <a:srgbClr val="00B0F0"/>
              </a:solidFill>
              <a:latin typeface="Raleway ExtraLight" panose="020B0303030101060003" pitchFamily="34" charset="-52"/>
            </a:endParaRPr>
          </a:p>
          <a:p>
            <a:pPr algn="just"/>
            <a:r>
              <a:rPr lang="ru-RU" sz="1600" dirty="0" smtClean="0">
                <a:solidFill>
                  <a:srgbClr val="00B0F0"/>
                </a:solidFill>
                <a:latin typeface="Raleway ExtraLight" panose="020B0303030101060003" pitchFamily="34" charset="-52"/>
              </a:rPr>
              <a:t>По разделу 01 «Общегосударственные вопросы» также предусмотрены расходы на:</a:t>
            </a:r>
          </a:p>
          <a:p>
            <a:pPr algn="just"/>
            <a:r>
              <a:rPr lang="ru-RU" sz="1600" dirty="0" smtClean="0">
                <a:solidFill>
                  <a:srgbClr val="00B0F0"/>
                </a:solidFill>
                <a:latin typeface="Raleway ExtraLight" panose="020B0303030101060003" pitchFamily="34" charset="-52"/>
              </a:rPr>
              <a:t>	- формирование резервного фонда администрации Тоцкого района в сумме 100,0 тыс. руб.; </a:t>
            </a:r>
          </a:p>
          <a:p>
            <a:pPr algn="just"/>
            <a:r>
              <a:rPr lang="ru-RU" sz="1600" dirty="0" smtClean="0">
                <a:solidFill>
                  <a:srgbClr val="00B0F0"/>
                </a:solidFill>
                <a:latin typeface="Raleway ExtraLight" panose="020B0303030101060003" pitchFamily="34" charset="-52"/>
              </a:rPr>
              <a:t>	- формирование резервного фонда по чрезвычайным ситуациям в сумме 100,0 тыс. руб.</a:t>
            </a:r>
          </a:p>
        </p:txBody>
      </p:sp>
    </p:spTree>
    <p:extLst>
      <p:ext uri="{BB962C8B-B14F-4D97-AF65-F5344CB8AC3E}">
        <p14:creationId xmlns:p14="http://schemas.microsoft.com/office/powerpoint/2010/main" xmlns="" val="4230607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76000" y="908720"/>
            <a:ext cx="7992888" cy="646331"/>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Расходы на национальную оборону планируются в объеме (тыс. рублей): </a:t>
            </a:r>
            <a:endParaRPr lang="ru-RU" altLang="ru-RU" dirty="0">
              <a:solidFill>
                <a:srgbClr val="00B0F0"/>
              </a:solidFill>
              <a:latin typeface="Raleway Light" panose="020B0403030101060003" pitchFamily="34" charset="-52"/>
              <a:cs typeface="Arial" panose="020B0604020202020204" pitchFamily="34" charset="0"/>
            </a:endParaRPr>
          </a:p>
        </p:txBody>
      </p: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Национальная оборона</a:t>
            </a:r>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71600" y="1916832"/>
            <a:ext cx="7309501" cy="1141461"/>
            <a:chOff x="1358182" y="1916832"/>
            <a:chExt cx="6543952"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1886,3</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7" name="Прямоугольник 16"/>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1905,9</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1981,6</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
        <p:nvSpPr>
          <p:cNvPr id="27" name="Прямоугольник 26"/>
          <p:cNvSpPr/>
          <p:nvPr/>
        </p:nvSpPr>
        <p:spPr>
          <a:xfrm>
            <a:off x="251520" y="3573016"/>
            <a:ext cx="8496944" cy="1323439"/>
          </a:xfrm>
          <a:prstGeom prst="rect">
            <a:avLst/>
          </a:prstGeom>
        </p:spPr>
        <p:txBody>
          <a:bodyPr wrap="square">
            <a:spAutoFit/>
          </a:bodyPr>
          <a:lstStyle/>
          <a:p>
            <a:pPr algn="just"/>
            <a:r>
              <a:rPr lang="ru-RU" sz="1600" dirty="0" smtClean="0">
                <a:solidFill>
                  <a:srgbClr val="00B0F0"/>
                </a:solidFill>
                <a:latin typeface="Raleway ExtraLight" panose="020B0303030101060003" pitchFamily="34" charset="-52"/>
              </a:rPr>
              <a:t>По данному разделу отражены расходы на предоставление субвенций бюджетам поселений на осуществление переданных полномочий Российской Федерации на осуществление первичного воинского учета на территориях, где отсутствуют военные комиссариаты  за счет субвенций из федерального бюджета. Источникам формирования указанных расходов являются средства федерального бюджета.</a:t>
            </a:r>
          </a:p>
        </p:txBody>
      </p:sp>
    </p:spTree>
    <p:extLst>
      <p:ext uri="{BB962C8B-B14F-4D97-AF65-F5344CB8AC3E}">
        <p14:creationId xmlns:p14="http://schemas.microsoft.com/office/powerpoint/2010/main" xmlns="" val="4230607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76000" y="908720"/>
            <a:ext cx="7992888" cy="369332"/>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В целом по данному разделу предусмотрены расходы: </a:t>
            </a:r>
            <a:endParaRPr lang="ru-RU" altLang="ru-RU" dirty="0">
              <a:solidFill>
                <a:srgbClr val="00B0F0"/>
              </a:solidFill>
              <a:latin typeface="Raleway Light" panose="020B0403030101060003" pitchFamily="34" charset="-52"/>
              <a:cs typeface="Arial" panose="020B0604020202020204" pitchFamily="34" charset="0"/>
            </a:endParaRPr>
          </a:p>
        </p:txBody>
      </p: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Национальная безопасность и правоохранительная деятельность</a:t>
            </a:r>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71600" y="1484784"/>
            <a:ext cx="7309501" cy="1141461"/>
            <a:chOff x="1358182" y="1916832"/>
            <a:chExt cx="6543952"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4190,1</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7" name="Прямоугольник 16"/>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4190,1</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4190,1</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
        <p:nvSpPr>
          <p:cNvPr id="25" name="Прямоугольник 24"/>
          <p:cNvSpPr/>
          <p:nvPr/>
        </p:nvSpPr>
        <p:spPr>
          <a:xfrm>
            <a:off x="251520" y="2780928"/>
            <a:ext cx="8640960" cy="1354217"/>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just"/>
            <a:r>
              <a:rPr lang="ru-RU" sz="1600" dirty="0" smtClean="0">
                <a:solidFill>
                  <a:srgbClr val="00B0F0"/>
                </a:solidFill>
                <a:latin typeface="Raleway ExtraLight" panose="020B0303030101060003" pitchFamily="34" charset="-52"/>
              </a:rPr>
              <a:t>По данному разделу отражены расходы на содержание отдела ЗАГС администрации Тоцкого района и предоставление субвенций бюджетам поселений на осуществление переданных полномочий Российской Федерации на государственную регистрацию актов гражданского состояния за счет субвенций из федерального бюджета. Всего на эти цели запланировано 1174,0 тыс. рублей ежегодно.</a:t>
            </a:r>
          </a:p>
        </p:txBody>
      </p:sp>
      <p:sp>
        <p:nvSpPr>
          <p:cNvPr id="26" name="Прямоугольник 25"/>
          <p:cNvSpPr/>
          <p:nvPr/>
        </p:nvSpPr>
        <p:spPr>
          <a:xfrm>
            <a:off x="395536" y="4221088"/>
            <a:ext cx="8424936" cy="646331"/>
          </a:xfrm>
          <a:prstGeom prst="rect">
            <a:avLst/>
          </a:prstGeom>
        </p:spPr>
        <p:txBody>
          <a:bodyPr wrap="square">
            <a:spAutoFit/>
          </a:bodyPr>
          <a:lstStyle/>
          <a:p>
            <a:pPr lvl="0" indent="450850" algn="ctr" eaLnBrk="0" hangingPunct="0"/>
            <a:r>
              <a:rPr lang="ru-RU" altLang="ru-RU" dirty="0" smtClean="0">
                <a:solidFill>
                  <a:srgbClr val="00B0F0"/>
                </a:solidFill>
                <a:latin typeface="Raleway Light" panose="020B0403030101060003" pitchFamily="34" charset="-52"/>
                <a:cs typeface="Arial" panose="020B0604020202020204" pitchFamily="34" charset="0"/>
              </a:rPr>
              <a:t>На содержание </a:t>
            </a:r>
            <a:r>
              <a:rPr lang="ru-RU" altLang="ru-RU" b="1" dirty="0" smtClean="0">
                <a:solidFill>
                  <a:srgbClr val="00B0F0"/>
                </a:solidFill>
                <a:latin typeface="Raleway Light" panose="020B0403030101060003" pitchFamily="34" charset="-52"/>
                <a:cs typeface="Arial" panose="020B0604020202020204" pitchFamily="34" charset="0"/>
              </a:rPr>
              <a:t>единой дежурной диспетчерской службы</a:t>
            </a:r>
            <a:r>
              <a:rPr lang="ru-RU" altLang="ru-RU" dirty="0" smtClean="0">
                <a:solidFill>
                  <a:srgbClr val="00B0F0"/>
                </a:solidFill>
                <a:latin typeface="Raleway Light" panose="020B0403030101060003" pitchFamily="34" charset="-52"/>
                <a:cs typeface="Arial" panose="020B0604020202020204" pitchFamily="34" charset="0"/>
              </a:rPr>
              <a:t> Тоцкого района запланированы расходы в сумме:</a:t>
            </a:r>
          </a:p>
        </p:txBody>
      </p:sp>
      <p:grpSp>
        <p:nvGrpSpPr>
          <p:cNvPr id="4" name="Группа 13"/>
          <p:cNvGrpSpPr/>
          <p:nvPr/>
        </p:nvGrpSpPr>
        <p:grpSpPr>
          <a:xfrm>
            <a:off x="1403648" y="5085184"/>
            <a:ext cx="6840760" cy="1068262"/>
            <a:chOff x="1358182" y="1916832"/>
            <a:chExt cx="6543952" cy="1285477"/>
          </a:xfrm>
        </p:grpSpPr>
        <p:grpSp>
          <p:nvGrpSpPr>
            <p:cNvPr id="5" name="Group 3"/>
            <p:cNvGrpSpPr>
              <a:grpSpLocks/>
            </p:cNvGrpSpPr>
            <p:nvPr/>
          </p:nvGrpSpPr>
          <p:grpSpPr bwMode="auto">
            <a:xfrm>
              <a:off x="1422648" y="1916832"/>
              <a:ext cx="6317704" cy="1285477"/>
              <a:chOff x="528" y="1200"/>
              <a:chExt cx="4752" cy="1200"/>
            </a:xfrm>
          </p:grpSpPr>
          <p:sp>
            <p:nvSpPr>
              <p:cNvPr id="32"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3"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4"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5"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36"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37"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29" name="Прямоугольник 28"/>
            <p:cNvSpPr/>
            <p:nvPr/>
          </p:nvSpPr>
          <p:spPr>
            <a:xfrm>
              <a:off x="1358182" y="2636912"/>
              <a:ext cx="2251248" cy="481466"/>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3015,2</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30" name="Прямоугольник 29"/>
            <p:cNvSpPr/>
            <p:nvPr/>
          </p:nvSpPr>
          <p:spPr>
            <a:xfrm>
              <a:off x="3491880" y="2636912"/>
              <a:ext cx="2395264" cy="481466"/>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3015,2</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31" name="Прямоугольник 30"/>
            <p:cNvSpPr/>
            <p:nvPr/>
          </p:nvSpPr>
          <p:spPr>
            <a:xfrm>
              <a:off x="5741894" y="2626245"/>
              <a:ext cx="2160240" cy="481466"/>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3015,2</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Tree>
    <p:extLst>
      <p:ext uri="{BB962C8B-B14F-4D97-AF65-F5344CB8AC3E}">
        <p14:creationId xmlns:p14="http://schemas.microsoft.com/office/powerpoint/2010/main" xmlns="" val="4230607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76000" y="908720"/>
            <a:ext cx="7992888" cy="369332"/>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В целом по данному разделу предусмотрены расходы: </a:t>
            </a:r>
            <a:endParaRPr lang="ru-RU" altLang="ru-RU" dirty="0">
              <a:solidFill>
                <a:srgbClr val="00B0F0"/>
              </a:solidFill>
              <a:latin typeface="Raleway Light" panose="020B0403030101060003" pitchFamily="34" charset="-52"/>
              <a:cs typeface="Arial" panose="020B0604020202020204" pitchFamily="34" charset="0"/>
            </a:endParaRPr>
          </a:p>
        </p:txBody>
      </p: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Национальная экономика</a:t>
            </a:r>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71600" y="1484784"/>
            <a:ext cx="7309501" cy="1141461"/>
            <a:chOff x="1358182" y="1916832"/>
            <a:chExt cx="6543952"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6189,0</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7" name="Прямоугольник 16"/>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1666,3</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1666,3</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
        <p:nvSpPr>
          <p:cNvPr id="25" name="Прямоугольник 24"/>
          <p:cNvSpPr/>
          <p:nvPr/>
        </p:nvSpPr>
        <p:spPr>
          <a:xfrm>
            <a:off x="251520" y="2924944"/>
            <a:ext cx="8640960" cy="3046988"/>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indent="457200" algn="l" eaLnBrk="0" hangingPunct="0">
              <a:tabLst>
                <a:tab pos="685800" algn="l"/>
              </a:tabLst>
            </a:pPr>
            <a:r>
              <a:rPr lang="ru-RU" sz="1600" dirty="0" smtClean="0">
                <a:solidFill>
                  <a:srgbClr val="00B0F0"/>
                </a:solidFill>
                <a:latin typeface="Raleway ExtraLight" panose="020B0303030101060003" pitchFamily="34" charset="-52"/>
              </a:rPr>
              <a:t>По подразделу «Сельское хозяйство и рыболовство» предусматриваются расходы: </a:t>
            </a:r>
          </a:p>
          <a:p>
            <a:pPr indent="457200" algn="l" eaLnBrk="0" hangingPunct="0">
              <a:tabLst>
                <a:tab pos="685800" algn="l"/>
              </a:tabLst>
            </a:pPr>
            <a:r>
              <a:rPr lang="ru-RU" sz="1600" dirty="0" smtClean="0">
                <a:solidFill>
                  <a:srgbClr val="00B0F0"/>
                </a:solidFill>
                <a:latin typeface="Raleway ExtraLight" panose="020B0303030101060003" pitchFamily="34" charset="-52"/>
              </a:rPr>
              <a:t>осуществляемые за счет субвенций, поступающих из областного бюджета на:</a:t>
            </a:r>
          </a:p>
          <a:p>
            <a:pPr lvl="0" indent="457200" algn="just" eaLnBrk="0" hangingPunct="0">
              <a:buFont typeface="Wingdings" pitchFamily="2" charset="2"/>
              <a:buChar char="§"/>
              <a:tabLst>
                <a:tab pos="685800" algn="l"/>
              </a:tabLst>
            </a:pPr>
            <a:r>
              <a:rPr lang="ru-RU" sz="1600" dirty="0" smtClean="0">
                <a:solidFill>
                  <a:srgbClr val="00B0F0"/>
                </a:solidFill>
                <a:latin typeface="Raleway ExtraLight" panose="020B0303030101060003" pitchFamily="34" charset="-52"/>
              </a:rPr>
              <a:t>осуществление отдельных государственных полномочий в сфере обращения с животными без владельцев – </a:t>
            </a:r>
            <a:r>
              <a:rPr lang="ru-RU" sz="1600" b="1" dirty="0" smtClean="0">
                <a:solidFill>
                  <a:srgbClr val="00B0F0"/>
                </a:solidFill>
                <a:latin typeface="+mj-lt"/>
              </a:rPr>
              <a:t>225,0</a:t>
            </a:r>
            <a:r>
              <a:rPr lang="ru-RU" sz="1600" dirty="0" smtClean="0"/>
              <a:t> </a:t>
            </a:r>
            <a:r>
              <a:rPr lang="ru-RU" sz="1600" dirty="0" smtClean="0">
                <a:solidFill>
                  <a:srgbClr val="00B0F0"/>
                </a:solidFill>
                <a:latin typeface="Raleway ExtraLight" panose="020B0303030101060003" pitchFamily="34" charset="-52"/>
              </a:rPr>
              <a:t> тыс. рублей ежегодно;</a:t>
            </a:r>
          </a:p>
          <a:p>
            <a:pPr indent="457200" algn="just" eaLnBrk="0" hangingPunct="0">
              <a:buFont typeface="Wingdings" pitchFamily="2" charset="2"/>
              <a:buChar char="§"/>
              <a:tabLst>
                <a:tab pos="685800" algn="l"/>
              </a:tabLst>
            </a:pPr>
            <a:r>
              <a:rPr lang="ru-RU" sz="1600" dirty="0" smtClean="0">
                <a:solidFill>
                  <a:srgbClr val="00B0F0"/>
                </a:solidFill>
                <a:latin typeface="Raleway ExtraLight" panose="020B0303030101060003" pitchFamily="34" charset="-52"/>
              </a:rPr>
              <a:t>осуществление отдельных государственных полномочий по защите населения от болезней, общих для человека и животных, в части сбора, утилизации и уничтожения биологических отходов – 671,9 тыс. рублей в 2021 году, по 1421,9 тыс. руб. на 2022 и 2023 гг. ежегодно.</a:t>
            </a:r>
          </a:p>
          <a:p>
            <a:pPr indent="457200" algn="just" eaLnBrk="0" hangingPunct="0">
              <a:tabLst>
                <a:tab pos="685800" algn="l"/>
              </a:tabLst>
            </a:pPr>
            <a:endParaRPr lang="ru-RU" sz="1600" dirty="0" smtClean="0"/>
          </a:p>
          <a:p>
            <a:pPr indent="457200" algn="just" eaLnBrk="0" hangingPunct="0">
              <a:tabLst>
                <a:tab pos="685800" algn="l"/>
              </a:tabLst>
            </a:pPr>
            <a:r>
              <a:rPr lang="ru-RU" sz="1600" dirty="0" smtClean="0">
                <a:solidFill>
                  <a:srgbClr val="00B0F0"/>
                </a:solidFill>
                <a:latin typeface="Raleway ExtraLight" panose="020B0303030101060003" pitchFamily="34" charset="-52"/>
              </a:rPr>
              <a:t>Поддержка сельскохозяйственного производства будет осуществляться в рамках реализации муниципальной программы «Развитие сельского хозяйства и регулирование рынков сельскохозяйственной продукции, сырья и продовольствия Тоцкого района».</a:t>
            </a:r>
          </a:p>
        </p:txBody>
      </p:sp>
    </p:spTree>
    <p:extLst>
      <p:ext uri="{BB962C8B-B14F-4D97-AF65-F5344CB8AC3E}">
        <p14:creationId xmlns:p14="http://schemas.microsoft.com/office/powerpoint/2010/main" xmlns="" val="4230607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76000" y="908720"/>
            <a:ext cx="7992888" cy="369332"/>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Другие вопросы в области национальной экономики </a:t>
            </a:r>
            <a:endParaRPr lang="ru-RU" altLang="ru-RU" dirty="0">
              <a:solidFill>
                <a:srgbClr val="00B0F0"/>
              </a:solidFill>
              <a:latin typeface="Raleway Light" panose="020B0403030101060003" pitchFamily="34" charset="-52"/>
              <a:cs typeface="Arial" panose="020B0604020202020204" pitchFamily="34" charset="0"/>
            </a:endParaRPr>
          </a:p>
        </p:txBody>
      </p: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Национальная экономика</a:t>
            </a:r>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71600" y="1484784"/>
            <a:ext cx="7309501" cy="1141461"/>
            <a:chOff x="1358182" y="1916832"/>
            <a:chExt cx="6543952"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5292,1</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7" name="Прямоугольник 16"/>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19,4</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19,4</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
        <p:nvSpPr>
          <p:cNvPr id="25" name="Прямоугольник 24"/>
          <p:cNvSpPr/>
          <p:nvPr/>
        </p:nvSpPr>
        <p:spPr>
          <a:xfrm>
            <a:off x="251520" y="2924944"/>
            <a:ext cx="8640960" cy="3539430"/>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just"/>
            <a:r>
              <a:rPr lang="ru-RU" sz="1600" dirty="0" smtClean="0">
                <a:solidFill>
                  <a:srgbClr val="00B0F0"/>
                </a:solidFill>
                <a:latin typeface="Raleway ExtraLight" panose="020B0303030101060003" pitchFamily="34" charset="-52"/>
              </a:rPr>
              <a:t>На реализацию передаваемых государственных полномочий в сфере водоснабжения, водоотведения и в области обращения с твердыми коммунальными отходами за счет средств, поступающих из областного бюджета запланированы расходы в сумме 19,4 тыс. рублей ежегодно.</a:t>
            </a:r>
          </a:p>
          <a:p>
            <a:pPr algn="just"/>
            <a:endParaRPr lang="ru-RU" sz="1600" dirty="0" smtClean="0">
              <a:solidFill>
                <a:srgbClr val="00B0F0"/>
              </a:solidFill>
              <a:latin typeface="Raleway ExtraLight" panose="020B0303030101060003" pitchFamily="34" charset="-52"/>
            </a:endParaRPr>
          </a:p>
          <a:p>
            <a:pPr algn="just"/>
            <a:r>
              <a:rPr lang="ru-RU" sz="1600" dirty="0" smtClean="0">
                <a:solidFill>
                  <a:srgbClr val="00B0F0"/>
                </a:solidFill>
                <a:latin typeface="Raleway ExtraLight" panose="020B0303030101060003" pitchFamily="34" charset="-52"/>
              </a:rPr>
              <a:t> В рамках реализации муниципальной программы «Экономическое развитие МО Тоцкий район Оренбургской области» предусмотрены расходы на возмещение стоимости ГСМ организациям и индивидуальным предпринимателям при доставке автомобильным транспортом социально значимых товаров в отдаленные, труднодоступные и малонаселенные пункты  Тоцкого района, а также населенные пункты, в которых отсутствуют торговые объекты в сумме 227,5 тыс. руб. на 2021 год.</a:t>
            </a:r>
          </a:p>
          <a:p>
            <a:pPr algn="just"/>
            <a:r>
              <a:rPr lang="ru-RU" sz="1600" dirty="0" smtClean="0">
                <a:solidFill>
                  <a:srgbClr val="00B0F0"/>
                </a:solidFill>
                <a:latin typeface="Raleway ExtraLight" panose="020B0303030101060003" pitchFamily="34" charset="-52"/>
              </a:rPr>
              <a:t> </a:t>
            </a:r>
          </a:p>
          <a:p>
            <a:pPr algn="just"/>
            <a:r>
              <a:rPr lang="ru-RU" sz="1600" dirty="0" smtClean="0">
                <a:solidFill>
                  <a:srgbClr val="00B0F0"/>
                </a:solidFill>
                <a:latin typeface="Raleway ExtraLight" panose="020B0303030101060003" pitchFamily="34" charset="-52"/>
              </a:rPr>
              <a:t>Предоставление субсидии на выполнение муниципального задания МАУ «Тоцкий МФЦ» предусмотрено в сумме 5045,2 тыс. рублей на 2021 год.</a:t>
            </a:r>
          </a:p>
        </p:txBody>
      </p:sp>
    </p:spTree>
    <p:extLst>
      <p:ext uri="{BB962C8B-B14F-4D97-AF65-F5344CB8AC3E}">
        <p14:creationId xmlns:p14="http://schemas.microsoft.com/office/powerpoint/2010/main" xmlns="" val="4230607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Жилищно-коммунальное хозяйство</a:t>
            </a:r>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71600" y="1484784"/>
            <a:ext cx="7309501" cy="1141461"/>
            <a:chOff x="1358182" y="1916832"/>
            <a:chExt cx="6543952"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1320,2</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7" name="Прямоугольник 16"/>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1320,2</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1320,2</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
        <p:nvSpPr>
          <p:cNvPr id="25" name="Прямоугольник 24"/>
          <p:cNvSpPr/>
          <p:nvPr/>
        </p:nvSpPr>
        <p:spPr>
          <a:xfrm>
            <a:off x="251520" y="3571876"/>
            <a:ext cx="8640960" cy="923330"/>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lvl="0" indent="457200" algn="ctr" eaLnBrk="0" hangingPunct="0">
              <a:tabLst>
                <a:tab pos="685800" algn="l"/>
              </a:tabLst>
            </a:pPr>
            <a:r>
              <a:rPr lang="ru-RU" dirty="0" smtClean="0">
                <a:solidFill>
                  <a:srgbClr val="00B0F0"/>
                </a:solidFill>
                <a:latin typeface="Raleway ExtraLight" panose="020B0303030101060003" pitchFamily="34" charset="-52"/>
              </a:rPr>
              <a:t>В бюджете предусмотрены расходы на выполнение переданных полномочий по обеспечению жильем по договорам социального найма отдельных категорий граждан.</a:t>
            </a:r>
          </a:p>
        </p:txBody>
      </p:sp>
      <p:sp>
        <p:nvSpPr>
          <p:cNvPr id="27" name="TextBox 7"/>
          <p:cNvSpPr txBox="1"/>
          <p:nvPr/>
        </p:nvSpPr>
        <p:spPr>
          <a:xfrm>
            <a:off x="576000" y="908720"/>
            <a:ext cx="7992888" cy="369332"/>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В целом по данному разделу предусмотрены расходы: </a:t>
            </a:r>
            <a:endParaRPr lang="ru-RU" altLang="ru-RU" dirty="0">
              <a:solidFill>
                <a:srgbClr val="00B0F0"/>
              </a:solidFill>
              <a:latin typeface="Raleway Light" panose="020B0403030101060003" pitchFamily="34" charset="-52"/>
              <a:cs typeface="Arial" panose="020B0604020202020204" pitchFamily="34" charset="0"/>
            </a:endParaRPr>
          </a:p>
        </p:txBody>
      </p:sp>
    </p:spTree>
    <p:extLst>
      <p:ext uri="{BB962C8B-B14F-4D97-AF65-F5344CB8AC3E}">
        <p14:creationId xmlns:p14="http://schemas.microsoft.com/office/powerpoint/2010/main" xmlns="" val="4230607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76000" y="908720"/>
            <a:ext cx="7992888" cy="369332"/>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Расходы на образование планируются в объеме (тыс. рублей): </a:t>
            </a:r>
            <a:endParaRPr lang="ru-RU" altLang="ru-RU" dirty="0">
              <a:solidFill>
                <a:srgbClr val="00B0F0"/>
              </a:solidFill>
              <a:latin typeface="Raleway Light" panose="020B0403030101060003" pitchFamily="34" charset="-52"/>
              <a:cs typeface="Arial" panose="020B0604020202020204" pitchFamily="34" charset="0"/>
            </a:endParaRPr>
          </a:p>
        </p:txBody>
      </p: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Образование</a:t>
            </a:r>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17249" y="1340768"/>
            <a:ext cx="7309501" cy="1141461"/>
            <a:chOff x="1358182" y="1916832"/>
            <a:chExt cx="6543952"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477914,7</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7" name="Прямоугольник 16"/>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460368,4</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428646,6</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graphicFrame>
        <p:nvGraphicFramePr>
          <p:cNvPr id="27" name="Таблица 26"/>
          <p:cNvGraphicFramePr>
            <a:graphicFrameLocks noGrp="1"/>
          </p:cNvGraphicFramePr>
          <p:nvPr/>
        </p:nvGraphicFramePr>
        <p:xfrm>
          <a:off x="500034" y="2643182"/>
          <a:ext cx="8208912" cy="196596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xmlns="" val="1420514313"/>
                    </a:ext>
                  </a:extLst>
                </a:gridCol>
                <a:gridCol w="3744416">
                  <a:extLst>
                    <a:ext uri="{9D8B030D-6E8A-4147-A177-3AD203B41FA5}">
                      <a16:colId xmlns:a16="http://schemas.microsoft.com/office/drawing/2014/main" xmlns="" val="124133454"/>
                    </a:ext>
                  </a:extLst>
                </a:gridCol>
                <a:gridCol w="3672408">
                  <a:extLst>
                    <a:ext uri="{9D8B030D-6E8A-4147-A177-3AD203B41FA5}">
                      <a16:colId xmlns:a16="http://schemas.microsoft.com/office/drawing/2014/main" xmlns="" val="783582002"/>
                    </a:ext>
                  </a:extLst>
                </a:gridCol>
              </a:tblGrid>
              <a:tr h="216024">
                <a:tc gridSpan="3">
                  <a:txBody>
                    <a:bodyPr/>
                    <a:lstStyle/>
                    <a:p>
                      <a:pPr algn="r"/>
                      <a:r>
                        <a:rPr lang="ru-RU" sz="1600" b="0" kern="1200" dirty="0" smtClean="0">
                          <a:solidFill>
                            <a:schemeClr val="lt1"/>
                          </a:solidFill>
                          <a:latin typeface="+mn-lt"/>
                          <a:ea typeface="+mn-ea"/>
                          <a:cs typeface="+mn-cs"/>
                        </a:rPr>
                        <a:t>Дошкольное образование</a:t>
                      </a:r>
                      <a:r>
                        <a:rPr lang="en-US" sz="1600" b="0" kern="1200" dirty="0" smtClean="0">
                          <a:solidFill>
                            <a:schemeClr val="lt1"/>
                          </a:solidFill>
                          <a:latin typeface="+mn-lt"/>
                          <a:ea typeface="+mn-ea"/>
                          <a:cs typeface="+mn-cs"/>
                        </a:rPr>
                        <a:t>                  </a:t>
                      </a:r>
                      <a:r>
                        <a:rPr lang="ru-RU" sz="1600" b="0" kern="1200" dirty="0" smtClean="0">
                          <a:solidFill>
                            <a:schemeClr val="lt1"/>
                          </a:solidFill>
                          <a:latin typeface="+mn-lt"/>
                          <a:ea typeface="+mn-ea"/>
                          <a:cs typeface="+mn-cs"/>
                        </a:rPr>
                        <a:t>                                 </a:t>
                      </a:r>
                      <a:r>
                        <a:rPr lang="ru-RU" sz="1200" dirty="0"/>
                        <a:t>(тыс. рублей)</a:t>
                      </a: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xmlns="" val="4201594853"/>
                  </a:ext>
                </a:extLst>
              </a:tr>
              <a:tr h="370840">
                <a:tc>
                  <a:txBody>
                    <a:bodyPr/>
                    <a:lstStyle/>
                    <a:p>
                      <a:pPr marL="0" algn="ctr" defTabSz="914400" rtl="0" eaLnBrk="1" latinLnBrk="0" hangingPunct="1"/>
                      <a:r>
                        <a:rPr lang="ru-RU" sz="1400" kern="1200" dirty="0">
                          <a:solidFill>
                            <a:schemeClr val="bg1"/>
                          </a:solidFill>
                          <a:latin typeface="+mn-lt"/>
                          <a:ea typeface="+mn-ea"/>
                          <a:cs typeface="+mn-cs"/>
                        </a:rPr>
                        <a:t>Год</a:t>
                      </a:r>
                    </a:p>
                  </a:txBody>
                  <a:tcPr>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bg1"/>
                          </a:solidFill>
                          <a:latin typeface="+mn-lt"/>
                          <a:ea typeface="+mn-ea"/>
                          <a:cs typeface="+mn-cs"/>
                        </a:rPr>
                        <a:t>Расходы на </a:t>
                      </a:r>
                      <a:r>
                        <a:rPr lang="ru-RU" sz="1400" kern="1200" dirty="0" smtClean="0">
                          <a:solidFill>
                            <a:schemeClr val="bg1"/>
                          </a:solidFill>
                          <a:latin typeface="+mn-lt"/>
                          <a:ea typeface="+mn-ea"/>
                          <a:cs typeface="+mn-cs"/>
                        </a:rPr>
                        <a:t>дошкольное образование</a:t>
                      </a:r>
                      <a:endParaRPr lang="ru-RU" sz="1400" kern="1200" dirty="0">
                        <a:solidFill>
                          <a:schemeClr val="bg1"/>
                        </a:solidFill>
                        <a:latin typeface="+mn-lt"/>
                        <a:ea typeface="+mn-ea"/>
                        <a:cs typeface="+mn-cs"/>
                      </a:endParaRPr>
                    </a:p>
                  </a:txBody>
                  <a:tcPr>
                    <a:solidFill>
                      <a:schemeClr val="accent3">
                        <a:lumMod val="75000"/>
                      </a:schemeClr>
                    </a:solidFill>
                  </a:tcPr>
                </a:tc>
                <a:tc>
                  <a:txBody>
                    <a:bodyPr/>
                    <a:lstStyle/>
                    <a:p>
                      <a:pPr marL="0" algn="ctr" defTabSz="914400" rtl="0" eaLnBrk="1" latinLnBrk="0" hangingPunct="1"/>
                      <a:r>
                        <a:rPr lang="ru-RU" sz="1400" kern="1200" dirty="0">
                          <a:solidFill>
                            <a:schemeClr val="bg1"/>
                          </a:solidFill>
                          <a:latin typeface="+mn-lt"/>
                          <a:ea typeface="+mn-ea"/>
                          <a:cs typeface="+mn-cs"/>
                        </a:rPr>
                        <a:t>Расходы на </a:t>
                      </a:r>
                      <a:r>
                        <a:rPr lang="ru-RU" sz="1400" kern="1200" dirty="0" smtClean="0">
                          <a:solidFill>
                            <a:schemeClr val="bg1"/>
                          </a:solidFill>
                          <a:latin typeface="+mn-lt"/>
                          <a:ea typeface="+mn-ea"/>
                          <a:cs typeface="+mn-cs"/>
                        </a:rPr>
                        <a:t>дошкольное образование </a:t>
                      </a:r>
                      <a:r>
                        <a:rPr lang="ru-RU" sz="1400" kern="1200" dirty="0">
                          <a:solidFill>
                            <a:schemeClr val="bg1"/>
                          </a:solidFill>
                          <a:latin typeface="+mn-lt"/>
                          <a:ea typeface="+mn-ea"/>
                          <a:cs typeface="+mn-cs"/>
                        </a:rPr>
                        <a:t>на каждого воспитанника</a:t>
                      </a:r>
                    </a:p>
                  </a:txBody>
                  <a:tcPr>
                    <a:solidFill>
                      <a:schemeClr val="accent3">
                        <a:lumMod val="75000"/>
                      </a:schemeClr>
                    </a:solidFill>
                  </a:tcPr>
                </a:tc>
                <a:extLst>
                  <a:ext uri="{0D108BD9-81ED-4DB2-BD59-A6C34878D82A}">
                    <a16:rowId xmlns:a16="http://schemas.microsoft.com/office/drawing/2014/main" xmlns="" val="1161014165"/>
                  </a:ext>
                </a:extLst>
              </a:tr>
              <a:tr h="370840">
                <a:tc>
                  <a:txBody>
                    <a:bodyPr/>
                    <a:lstStyle/>
                    <a:p>
                      <a:pPr algn="ctr"/>
                      <a:r>
                        <a:rPr lang="ru-RU" sz="1400" b="0" kern="1200" dirty="0" smtClean="0">
                          <a:solidFill>
                            <a:schemeClr val="accent1"/>
                          </a:solidFill>
                          <a:latin typeface="Arial" pitchFamily="34" charset="0"/>
                          <a:ea typeface="+mn-ea"/>
                          <a:cs typeface="Arial" pitchFamily="34" charset="0"/>
                        </a:rPr>
                        <a:t>20</a:t>
                      </a:r>
                      <a:r>
                        <a:rPr lang="en-US" sz="1400" b="0" kern="1200" dirty="0" smtClean="0">
                          <a:solidFill>
                            <a:schemeClr val="accent1"/>
                          </a:solidFill>
                          <a:latin typeface="Arial" pitchFamily="34" charset="0"/>
                          <a:ea typeface="+mn-ea"/>
                          <a:cs typeface="Arial" pitchFamily="34" charset="0"/>
                        </a:rPr>
                        <a:t>2</a:t>
                      </a:r>
                      <a:r>
                        <a:rPr lang="ru-RU" sz="1400" b="0" kern="1200" dirty="0" smtClean="0">
                          <a:solidFill>
                            <a:schemeClr val="accent1"/>
                          </a:solidFill>
                          <a:latin typeface="Arial" pitchFamily="34" charset="0"/>
                          <a:ea typeface="+mn-ea"/>
                          <a:cs typeface="Arial" pitchFamily="34" charset="0"/>
                        </a:rPr>
                        <a:t>1</a:t>
                      </a:r>
                      <a:endParaRPr lang="ru-RU" sz="1400" b="0" kern="1200" dirty="0">
                        <a:solidFill>
                          <a:schemeClr val="accent1"/>
                        </a:solidFill>
                        <a:latin typeface="Arial" pitchFamily="34" charset="0"/>
                        <a:ea typeface="+mn-ea"/>
                        <a:cs typeface="Arial" pitchFamily="34" charset="0"/>
                      </a:endParaRPr>
                    </a:p>
                  </a:txBody>
                  <a:tcPr/>
                </a:tc>
                <a:tc>
                  <a:txBody>
                    <a:bodyPr/>
                    <a:lstStyle/>
                    <a:p>
                      <a:pPr algn="ctr" fontAlgn="b"/>
                      <a:r>
                        <a:rPr lang="ru-RU" sz="1400" b="0" kern="1200" dirty="0" smtClean="0">
                          <a:solidFill>
                            <a:schemeClr val="accent1"/>
                          </a:solidFill>
                          <a:latin typeface="Arial" pitchFamily="34" charset="0"/>
                          <a:ea typeface="+mn-ea"/>
                          <a:cs typeface="Arial" pitchFamily="34" charset="0"/>
                        </a:rPr>
                        <a:t>112331</a:t>
                      </a:r>
                    </a:p>
                  </a:txBody>
                  <a:tcPr marL="9525" marR="9525" marT="9525" marB="0" anchor="ctr"/>
                </a:tc>
                <a:tc>
                  <a:txBody>
                    <a:bodyPr/>
                    <a:lstStyle/>
                    <a:p>
                      <a:pPr algn="ctr" fontAlgn="b"/>
                      <a:r>
                        <a:rPr lang="ru-RU" sz="1400" b="0" kern="1200" dirty="0" smtClean="0">
                          <a:solidFill>
                            <a:schemeClr val="accent1"/>
                          </a:solidFill>
                          <a:latin typeface="Arial" pitchFamily="34" charset="0"/>
                          <a:ea typeface="+mn-ea"/>
                          <a:cs typeface="Arial" pitchFamily="34" charset="0"/>
                        </a:rPr>
                        <a:t>72,70</a:t>
                      </a:r>
                    </a:p>
                  </a:txBody>
                  <a:tcPr marL="9525" marR="9525" marT="9525" marB="0" anchor="ctr"/>
                </a:tc>
                <a:extLst>
                  <a:ext uri="{0D108BD9-81ED-4DB2-BD59-A6C34878D82A}">
                    <a16:rowId xmlns:a16="http://schemas.microsoft.com/office/drawing/2014/main" xmlns="" val="3713217802"/>
                  </a:ext>
                </a:extLst>
              </a:tr>
              <a:tr h="370840">
                <a:tc>
                  <a:txBody>
                    <a:bodyPr/>
                    <a:lstStyle/>
                    <a:p>
                      <a:pPr algn="ctr"/>
                      <a:r>
                        <a:rPr lang="ru-RU" sz="1400" b="0" kern="1200" dirty="0" smtClean="0">
                          <a:solidFill>
                            <a:schemeClr val="accent1"/>
                          </a:solidFill>
                          <a:latin typeface="Arial" pitchFamily="34" charset="0"/>
                          <a:ea typeface="+mn-ea"/>
                          <a:cs typeface="Arial" pitchFamily="34" charset="0"/>
                        </a:rPr>
                        <a:t>2022</a:t>
                      </a:r>
                      <a:endParaRPr lang="ru-RU" sz="1400" b="0" kern="1200" dirty="0">
                        <a:solidFill>
                          <a:schemeClr val="accent1"/>
                        </a:solidFill>
                        <a:latin typeface="Arial" pitchFamily="34" charset="0"/>
                        <a:ea typeface="+mn-ea"/>
                        <a:cs typeface="Arial" pitchFamily="34" charset="0"/>
                      </a:endParaRPr>
                    </a:p>
                  </a:txBody>
                  <a:tcPr/>
                </a:tc>
                <a:tc>
                  <a:txBody>
                    <a:bodyPr/>
                    <a:lstStyle/>
                    <a:p>
                      <a:pPr algn="ctr" fontAlgn="b"/>
                      <a:r>
                        <a:rPr lang="ru-RU" sz="1400" b="0" kern="1200" dirty="0" smtClean="0">
                          <a:solidFill>
                            <a:schemeClr val="accent1"/>
                          </a:solidFill>
                          <a:latin typeface="Arial" pitchFamily="34" charset="0"/>
                          <a:ea typeface="+mn-ea"/>
                          <a:cs typeface="Arial" pitchFamily="34" charset="0"/>
                        </a:rPr>
                        <a:t>106907,6</a:t>
                      </a:r>
                    </a:p>
                  </a:txBody>
                  <a:tcPr marL="9525" marR="9525" marT="9525" marB="0" anchor="ctr"/>
                </a:tc>
                <a:tc>
                  <a:txBody>
                    <a:bodyPr/>
                    <a:lstStyle/>
                    <a:p>
                      <a:pPr algn="ctr" fontAlgn="b"/>
                      <a:r>
                        <a:rPr lang="ru-RU" sz="1400" b="0" kern="1200" dirty="0" smtClean="0">
                          <a:solidFill>
                            <a:schemeClr val="accent1"/>
                          </a:solidFill>
                          <a:latin typeface="Arial" pitchFamily="34" charset="0"/>
                          <a:ea typeface="+mn-ea"/>
                          <a:cs typeface="Arial" pitchFamily="34" charset="0"/>
                        </a:rPr>
                        <a:t>69,19</a:t>
                      </a:r>
                    </a:p>
                  </a:txBody>
                  <a:tcPr marL="9525" marR="9525" marT="9525" marB="0" anchor="ctr"/>
                </a:tc>
                <a:extLst>
                  <a:ext uri="{0D108BD9-81ED-4DB2-BD59-A6C34878D82A}">
                    <a16:rowId xmlns:a16="http://schemas.microsoft.com/office/drawing/2014/main" xmlns="" val="951112706"/>
                  </a:ext>
                </a:extLst>
              </a:tr>
              <a:tr h="370840">
                <a:tc>
                  <a:txBody>
                    <a:bodyPr/>
                    <a:lstStyle/>
                    <a:p>
                      <a:pPr algn="ctr"/>
                      <a:r>
                        <a:rPr lang="ru-RU" sz="1400" b="0" kern="1200" dirty="0" smtClean="0">
                          <a:solidFill>
                            <a:schemeClr val="accent1"/>
                          </a:solidFill>
                          <a:latin typeface="Arial" pitchFamily="34" charset="0"/>
                          <a:ea typeface="+mn-ea"/>
                          <a:cs typeface="Arial" pitchFamily="34" charset="0"/>
                        </a:rPr>
                        <a:t>2023</a:t>
                      </a:r>
                      <a:endParaRPr lang="ru-RU" sz="1400" b="0" kern="1200" dirty="0">
                        <a:solidFill>
                          <a:schemeClr val="accent1"/>
                        </a:solidFill>
                        <a:latin typeface="Arial" pitchFamily="34" charset="0"/>
                        <a:ea typeface="+mn-ea"/>
                        <a:cs typeface="Arial" pitchFamily="34" charset="0"/>
                      </a:endParaRPr>
                    </a:p>
                  </a:txBody>
                  <a:tcPr/>
                </a:tc>
                <a:tc>
                  <a:txBody>
                    <a:bodyPr/>
                    <a:lstStyle/>
                    <a:p>
                      <a:pPr algn="ctr" fontAlgn="b"/>
                      <a:r>
                        <a:rPr lang="ru-RU" sz="1400" b="0" kern="1200" dirty="0" smtClean="0">
                          <a:solidFill>
                            <a:schemeClr val="accent1"/>
                          </a:solidFill>
                          <a:latin typeface="Arial" pitchFamily="34" charset="0"/>
                          <a:ea typeface="+mn-ea"/>
                          <a:cs typeface="Arial" pitchFamily="34" charset="0"/>
                        </a:rPr>
                        <a:t>101890,2</a:t>
                      </a:r>
                    </a:p>
                  </a:txBody>
                  <a:tcPr marL="9525" marR="9525" marT="9525" marB="0" anchor="ctr"/>
                </a:tc>
                <a:tc>
                  <a:txBody>
                    <a:bodyPr/>
                    <a:lstStyle/>
                    <a:p>
                      <a:pPr algn="ctr" fontAlgn="b"/>
                      <a:r>
                        <a:rPr lang="ru-RU" sz="1400" b="0" kern="1200" dirty="0" smtClean="0">
                          <a:solidFill>
                            <a:schemeClr val="accent1"/>
                          </a:solidFill>
                          <a:latin typeface="Arial" pitchFamily="34" charset="0"/>
                          <a:ea typeface="+mn-ea"/>
                          <a:cs typeface="Arial" pitchFamily="34" charset="0"/>
                        </a:rPr>
                        <a:t>65,94</a:t>
                      </a:r>
                    </a:p>
                  </a:txBody>
                  <a:tcPr marL="9525" marR="9525" marT="9525" marB="0" anchor="ctr"/>
                </a:tc>
                <a:extLst>
                  <a:ext uri="{0D108BD9-81ED-4DB2-BD59-A6C34878D82A}">
                    <a16:rowId xmlns:a16="http://schemas.microsoft.com/office/drawing/2014/main" xmlns="" val="382594303"/>
                  </a:ext>
                </a:extLst>
              </a:tr>
            </a:tbl>
          </a:graphicData>
        </a:graphic>
      </p:graphicFrame>
      <p:graphicFrame>
        <p:nvGraphicFramePr>
          <p:cNvPr id="28" name="Таблица 27"/>
          <p:cNvGraphicFramePr>
            <a:graphicFrameLocks noGrp="1"/>
          </p:cNvGraphicFramePr>
          <p:nvPr/>
        </p:nvGraphicFramePr>
        <p:xfrm>
          <a:off x="467544" y="4653136"/>
          <a:ext cx="8208912" cy="196596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xmlns="" val="1420514313"/>
                    </a:ext>
                  </a:extLst>
                </a:gridCol>
                <a:gridCol w="3744416">
                  <a:extLst>
                    <a:ext uri="{9D8B030D-6E8A-4147-A177-3AD203B41FA5}">
                      <a16:colId xmlns:a16="http://schemas.microsoft.com/office/drawing/2014/main" xmlns="" val="124133454"/>
                    </a:ext>
                  </a:extLst>
                </a:gridCol>
                <a:gridCol w="3672408">
                  <a:extLst>
                    <a:ext uri="{9D8B030D-6E8A-4147-A177-3AD203B41FA5}">
                      <a16:colId xmlns:a16="http://schemas.microsoft.com/office/drawing/2014/main" xmlns="" val="783582002"/>
                    </a:ext>
                  </a:extLst>
                </a:gridCol>
              </a:tblGrid>
              <a:tr h="216024">
                <a:tc gridSpan="3">
                  <a:txBody>
                    <a:bodyPr/>
                    <a:lstStyle/>
                    <a:p>
                      <a:pPr algn="r"/>
                      <a:r>
                        <a:rPr lang="ru-RU" sz="1600" b="0" kern="1200" dirty="0">
                          <a:solidFill>
                            <a:schemeClr val="lt1"/>
                          </a:solidFill>
                          <a:latin typeface="+mn-lt"/>
                          <a:ea typeface="+mn-ea"/>
                          <a:cs typeface="+mn-cs"/>
                        </a:rPr>
                        <a:t>Общее </a:t>
                      </a:r>
                      <a:r>
                        <a:rPr lang="ru-RU" sz="1600" b="0" kern="1200" dirty="0" smtClean="0">
                          <a:solidFill>
                            <a:schemeClr val="lt1"/>
                          </a:solidFill>
                          <a:latin typeface="+mn-lt"/>
                          <a:ea typeface="+mn-ea"/>
                          <a:cs typeface="+mn-cs"/>
                        </a:rPr>
                        <a:t>образование</a:t>
                      </a:r>
                      <a:r>
                        <a:rPr lang="en-US" sz="1600" b="0" kern="1200" dirty="0" smtClean="0">
                          <a:solidFill>
                            <a:schemeClr val="lt1"/>
                          </a:solidFill>
                          <a:latin typeface="+mn-lt"/>
                          <a:ea typeface="+mn-ea"/>
                          <a:cs typeface="+mn-cs"/>
                        </a:rPr>
                        <a:t>                  </a:t>
                      </a:r>
                      <a:r>
                        <a:rPr lang="ru-RU" sz="1600" b="0" kern="1200" dirty="0" smtClean="0">
                          <a:solidFill>
                            <a:schemeClr val="lt1"/>
                          </a:solidFill>
                          <a:latin typeface="+mn-lt"/>
                          <a:ea typeface="+mn-ea"/>
                          <a:cs typeface="+mn-cs"/>
                        </a:rPr>
                        <a:t>                                 </a:t>
                      </a:r>
                      <a:r>
                        <a:rPr lang="ru-RU" sz="1200" dirty="0"/>
                        <a:t>(тыс. рублей)</a:t>
                      </a: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xmlns="" val="4201594853"/>
                  </a:ext>
                </a:extLst>
              </a:tr>
              <a:tr h="370840">
                <a:tc>
                  <a:txBody>
                    <a:bodyPr/>
                    <a:lstStyle/>
                    <a:p>
                      <a:pPr marL="0" algn="ctr" defTabSz="914400" rtl="0" eaLnBrk="1" latinLnBrk="0" hangingPunct="1"/>
                      <a:r>
                        <a:rPr lang="ru-RU" sz="1400" kern="1200" dirty="0">
                          <a:solidFill>
                            <a:schemeClr val="bg1"/>
                          </a:solidFill>
                          <a:latin typeface="+mn-lt"/>
                          <a:ea typeface="+mn-ea"/>
                          <a:cs typeface="+mn-cs"/>
                        </a:rPr>
                        <a:t>Год</a:t>
                      </a:r>
                    </a:p>
                  </a:txBody>
                  <a:tcPr>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bg1"/>
                          </a:solidFill>
                          <a:latin typeface="+mn-lt"/>
                          <a:ea typeface="+mn-ea"/>
                          <a:cs typeface="+mn-cs"/>
                        </a:rPr>
                        <a:t>Расходы на общее образование</a:t>
                      </a:r>
                    </a:p>
                  </a:txBody>
                  <a:tcPr>
                    <a:solidFill>
                      <a:schemeClr val="accent3">
                        <a:lumMod val="75000"/>
                      </a:schemeClr>
                    </a:solidFill>
                  </a:tcPr>
                </a:tc>
                <a:tc>
                  <a:txBody>
                    <a:bodyPr/>
                    <a:lstStyle/>
                    <a:p>
                      <a:pPr marL="0" algn="ctr" defTabSz="914400" rtl="0" eaLnBrk="1" latinLnBrk="0" hangingPunct="1"/>
                      <a:r>
                        <a:rPr lang="ru-RU" sz="1400" kern="1200" dirty="0">
                          <a:solidFill>
                            <a:schemeClr val="bg1"/>
                          </a:solidFill>
                          <a:latin typeface="+mn-lt"/>
                          <a:ea typeface="+mn-ea"/>
                          <a:cs typeface="+mn-cs"/>
                        </a:rPr>
                        <a:t>Расходы на общее образование на каждого воспитанника</a:t>
                      </a:r>
                    </a:p>
                  </a:txBody>
                  <a:tcPr>
                    <a:solidFill>
                      <a:schemeClr val="accent3">
                        <a:lumMod val="75000"/>
                      </a:schemeClr>
                    </a:solidFill>
                  </a:tcPr>
                </a:tc>
                <a:extLst>
                  <a:ext uri="{0D108BD9-81ED-4DB2-BD59-A6C34878D82A}">
                    <a16:rowId xmlns:a16="http://schemas.microsoft.com/office/drawing/2014/main" xmlns="" val="1161014165"/>
                  </a:ext>
                </a:extLst>
              </a:tr>
              <a:tr h="370840">
                <a:tc>
                  <a:txBody>
                    <a:bodyPr/>
                    <a:lstStyle/>
                    <a:p>
                      <a:pPr algn="ctr"/>
                      <a:r>
                        <a:rPr lang="ru-RU" sz="1400" b="0" kern="1200" dirty="0" smtClean="0">
                          <a:solidFill>
                            <a:schemeClr val="accent1"/>
                          </a:solidFill>
                          <a:latin typeface="Arial" pitchFamily="34" charset="0"/>
                          <a:ea typeface="+mn-ea"/>
                          <a:cs typeface="Arial" pitchFamily="34" charset="0"/>
                        </a:rPr>
                        <a:t>20</a:t>
                      </a:r>
                      <a:r>
                        <a:rPr lang="en-US" sz="1400" b="0" kern="1200" dirty="0" smtClean="0">
                          <a:solidFill>
                            <a:schemeClr val="accent1"/>
                          </a:solidFill>
                          <a:latin typeface="Arial" pitchFamily="34" charset="0"/>
                          <a:ea typeface="+mn-ea"/>
                          <a:cs typeface="Arial" pitchFamily="34" charset="0"/>
                        </a:rPr>
                        <a:t>2</a:t>
                      </a:r>
                      <a:r>
                        <a:rPr lang="ru-RU" sz="1400" b="0" kern="1200" dirty="0" smtClean="0">
                          <a:solidFill>
                            <a:schemeClr val="accent1"/>
                          </a:solidFill>
                          <a:latin typeface="Arial" pitchFamily="34" charset="0"/>
                          <a:ea typeface="+mn-ea"/>
                          <a:cs typeface="Arial" pitchFamily="34" charset="0"/>
                        </a:rPr>
                        <a:t>1</a:t>
                      </a:r>
                      <a:endParaRPr lang="ru-RU" sz="1400" b="0" kern="1200" dirty="0">
                        <a:solidFill>
                          <a:schemeClr val="accent1"/>
                        </a:solidFill>
                        <a:latin typeface="Arial" pitchFamily="34" charset="0"/>
                        <a:ea typeface="+mn-ea"/>
                        <a:cs typeface="Arial" pitchFamily="34" charset="0"/>
                      </a:endParaRPr>
                    </a:p>
                  </a:txBody>
                  <a:tcPr/>
                </a:tc>
                <a:tc>
                  <a:txBody>
                    <a:bodyPr/>
                    <a:lstStyle/>
                    <a:p>
                      <a:pPr algn="ctr" fontAlgn="b"/>
                      <a:r>
                        <a:rPr lang="ru-RU" sz="1400" b="0" kern="1200" dirty="0" smtClean="0">
                          <a:solidFill>
                            <a:schemeClr val="accent1"/>
                          </a:solidFill>
                          <a:latin typeface="Arial" pitchFamily="34" charset="0"/>
                          <a:ea typeface="+mn-ea"/>
                          <a:cs typeface="Arial" pitchFamily="34" charset="0"/>
                        </a:rPr>
                        <a:t>309368,6</a:t>
                      </a:r>
                    </a:p>
                  </a:txBody>
                  <a:tcPr marL="9525" marR="9525" marT="9525" marB="0" anchor="ctr"/>
                </a:tc>
                <a:tc>
                  <a:txBody>
                    <a:bodyPr/>
                    <a:lstStyle/>
                    <a:p>
                      <a:pPr algn="ctr" fontAlgn="b"/>
                      <a:r>
                        <a:rPr lang="ru-RU" sz="1400" b="0" kern="1200" dirty="0" smtClean="0">
                          <a:solidFill>
                            <a:schemeClr val="accent1"/>
                          </a:solidFill>
                          <a:latin typeface="Arial" pitchFamily="34" charset="0"/>
                          <a:ea typeface="+mn-ea"/>
                          <a:cs typeface="Arial" pitchFamily="34" charset="0"/>
                        </a:rPr>
                        <a:t>90,38</a:t>
                      </a:r>
                    </a:p>
                  </a:txBody>
                  <a:tcPr marL="9525" marR="9525" marT="9525" marB="0" anchor="ctr"/>
                </a:tc>
                <a:extLst>
                  <a:ext uri="{0D108BD9-81ED-4DB2-BD59-A6C34878D82A}">
                    <a16:rowId xmlns:a16="http://schemas.microsoft.com/office/drawing/2014/main" xmlns="" val="3713217802"/>
                  </a:ext>
                </a:extLst>
              </a:tr>
              <a:tr h="370840">
                <a:tc>
                  <a:txBody>
                    <a:bodyPr/>
                    <a:lstStyle/>
                    <a:p>
                      <a:pPr algn="ctr"/>
                      <a:r>
                        <a:rPr lang="ru-RU" sz="1400" b="0" kern="1200" dirty="0" smtClean="0">
                          <a:solidFill>
                            <a:schemeClr val="accent1"/>
                          </a:solidFill>
                          <a:latin typeface="Arial" pitchFamily="34" charset="0"/>
                          <a:ea typeface="+mn-ea"/>
                          <a:cs typeface="Arial" pitchFamily="34" charset="0"/>
                        </a:rPr>
                        <a:t>2022</a:t>
                      </a:r>
                      <a:endParaRPr lang="ru-RU" sz="1400" b="0" kern="1200" dirty="0">
                        <a:solidFill>
                          <a:schemeClr val="accent1"/>
                        </a:solidFill>
                        <a:latin typeface="Arial" pitchFamily="34" charset="0"/>
                        <a:ea typeface="+mn-ea"/>
                        <a:cs typeface="Arial" pitchFamily="34" charset="0"/>
                      </a:endParaRPr>
                    </a:p>
                  </a:txBody>
                  <a:tcPr/>
                </a:tc>
                <a:tc>
                  <a:txBody>
                    <a:bodyPr/>
                    <a:lstStyle/>
                    <a:p>
                      <a:pPr algn="ctr" fontAlgn="b"/>
                      <a:r>
                        <a:rPr lang="ru-RU" sz="1400" b="0" kern="1200" dirty="0" smtClean="0">
                          <a:solidFill>
                            <a:schemeClr val="accent1"/>
                          </a:solidFill>
                          <a:latin typeface="Arial" pitchFamily="34" charset="0"/>
                          <a:ea typeface="+mn-ea"/>
                          <a:cs typeface="Arial" pitchFamily="34" charset="0"/>
                        </a:rPr>
                        <a:t>298003,4</a:t>
                      </a:r>
                    </a:p>
                  </a:txBody>
                  <a:tcPr marL="9525" marR="9525" marT="9525" marB="0" anchor="ctr"/>
                </a:tc>
                <a:tc>
                  <a:txBody>
                    <a:bodyPr/>
                    <a:lstStyle/>
                    <a:p>
                      <a:pPr algn="ctr" fontAlgn="b"/>
                      <a:r>
                        <a:rPr lang="ru-RU" sz="1400" b="0" kern="1200" dirty="0" smtClean="0">
                          <a:solidFill>
                            <a:schemeClr val="accent1"/>
                          </a:solidFill>
                          <a:latin typeface="Arial" pitchFamily="34" charset="0"/>
                          <a:ea typeface="+mn-ea"/>
                          <a:cs typeface="Arial" pitchFamily="34" charset="0"/>
                        </a:rPr>
                        <a:t>87,06</a:t>
                      </a:r>
                    </a:p>
                  </a:txBody>
                  <a:tcPr marL="9525" marR="9525" marT="9525" marB="0" anchor="ctr"/>
                </a:tc>
                <a:extLst>
                  <a:ext uri="{0D108BD9-81ED-4DB2-BD59-A6C34878D82A}">
                    <a16:rowId xmlns:a16="http://schemas.microsoft.com/office/drawing/2014/main" xmlns="" val="951112706"/>
                  </a:ext>
                </a:extLst>
              </a:tr>
              <a:tr h="370840">
                <a:tc>
                  <a:txBody>
                    <a:bodyPr/>
                    <a:lstStyle/>
                    <a:p>
                      <a:pPr algn="ctr"/>
                      <a:r>
                        <a:rPr lang="ru-RU" sz="1400" b="0" kern="1200" dirty="0" smtClean="0">
                          <a:solidFill>
                            <a:schemeClr val="accent1"/>
                          </a:solidFill>
                          <a:latin typeface="Arial" pitchFamily="34" charset="0"/>
                          <a:ea typeface="+mn-ea"/>
                          <a:cs typeface="Arial" pitchFamily="34" charset="0"/>
                        </a:rPr>
                        <a:t>2023</a:t>
                      </a:r>
                      <a:endParaRPr lang="ru-RU" sz="1400" b="0" kern="1200" dirty="0">
                        <a:solidFill>
                          <a:schemeClr val="accent1"/>
                        </a:solidFill>
                        <a:latin typeface="Arial" pitchFamily="34" charset="0"/>
                        <a:ea typeface="+mn-ea"/>
                        <a:cs typeface="Arial" pitchFamily="34" charset="0"/>
                      </a:endParaRPr>
                    </a:p>
                  </a:txBody>
                  <a:tcPr/>
                </a:tc>
                <a:tc>
                  <a:txBody>
                    <a:bodyPr/>
                    <a:lstStyle/>
                    <a:p>
                      <a:pPr algn="ctr" fontAlgn="b"/>
                      <a:r>
                        <a:rPr lang="ru-RU" sz="1400" b="0" kern="1200" dirty="0" smtClean="0">
                          <a:solidFill>
                            <a:schemeClr val="accent1"/>
                          </a:solidFill>
                          <a:latin typeface="Arial" pitchFamily="34" charset="0"/>
                          <a:ea typeface="+mn-ea"/>
                          <a:cs typeface="Arial" pitchFamily="34" charset="0"/>
                        </a:rPr>
                        <a:t>272120,5</a:t>
                      </a:r>
                    </a:p>
                  </a:txBody>
                  <a:tcPr marL="9525" marR="9525" marT="9525" marB="0" anchor="ctr"/>
                </a:tc>
                <a:tc>
                  <a:txBody>
                    <a:bodyPr/>
                    <a:lstStyle/>
                    <a:p>
                      <a:pPr algn="ctr" fontAlgn="b"/>
                      <a:r>
                        <a:rPr lang="ru-RU" sz="1400" b="0" kern="1200" dirty="0" smtClean="0">
                          <a:solidFill>
                            <a:schemeClr val="accent1"/>
                          </a:solidFill>
                          <a:latin typeface="Arial" pitchFamily="34" charset="0"/>
                          <a:ea typeface="+mn-ea"/>
                          <a:cs typeface="Arial" pitchFamily="34" charset="0"/>
                        </a:rPr>
                        <a:t>79,49</a:t>
                      </a:r>
                    </a:p>
                  </a:txBody>
                  <a:tcPr marL="9525" marR="9525" marT="9525" marB="0" anchor="ctr"/>
                </a:tc>
                <a:extLst>
                  <a:ext uri="{0D108BD9-81ED-4DB2-BD59-A6C34878D82A}">
                    <a16:rowId xmlns:a16="http://schemas.microsoft.com/office/drawing/2014/main" xmlns="" val="382594303"/>
                  </a:ext>
                </a:extLst>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Овал 29">
            <a:extLst>
              <a:ext uri="{FF2B5EF4-FFF2-40B4-BE49-F238E27FC236}">
                <a16:creationId xmlns:a16="http://schemas.microsoft.com/office/drawing/2014/main" xmlns="" id="{E7FC5ED2-2E9B-49C1-BE67-C13DA59B900A}"/>
              </a:ext>
            </a:extLst>
          </p:cNvPr>
          <p:cNvSpPr/>
          <p:nvPr/>
        </p:nvSpPr>
        <p:spPr>
          <a:xfrm>
            <a:off x="1589258" y="5149049"/>
            <a:ext cx="671499" cy="6714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a:extLst>
              <a:ext uri="{FF2B5EF4-FFF2-40B4-BE49-F238E27FC236}">
                <a16:creationId xmlns:a16="http://schemas.microsoft.com/office/drawing/2014/main" xmlns="" id="{13B6A32F-0206-4305-9222-869534817970}"/>
              </a:ext>
            </a:extLst>
          </p:cNvPr>
          <p:cNvSpPr/>
          <p:nvPr/>
        </p:nvSpPr>
        <p:spPr>
          <a:xfrm>
            <a:off x="1583524" y="3961889"/>
            <a:ext cx="671499" cy="6714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a:extLst>
              <a:ext uri="{FF2B5EF4-FFF2-40B4-BE49-F238E27FC236}">
                <a16:creationId xmlns:a16="http://schemas.microsoft.com/office/drawing/2014/main" xmlns="" id="{635297C1-E56B-46FB-A150-BFE148678106}"/>
              </a:ext>
            </a:extLst>
          </p:cNvPr>
          <p:cNvSpPr/>
          <p:nvPr/>
        </p:nvSpPr>
        <p:spPr>
          <a:xfrm>
            <a:off x="1590697" y="3065604"/>
            <a:ext cx="671499" cy="6714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a:extLst>
              <a:ext uri="{FF2B5EF4-FFF2-40B4-BE49-F238E27FC236}">
                <a16:creationId xmlns:a16="http://schemas.microsoft.com/office/drawing/2014/main" xmlns="" id="{3B994EB2-5C0E-4F77-9634-6D53E4CA8E6E}"/>
              </a:ext>
            </a:extLst>
          </p:cNvPr>
          <p:cNvSpPr/>
          <p:nvPr/>
        </p:nvSpPr>
        <p:spPr>
          <a:xfrm>
            <a:off x="1584531" y="2206683"/>
            <a:ext cx="671499" cy="6714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a:extLst>
              <a:ext uri="{FF2B5EF4-FFF2-40B4-BE49-F238E27FC236}">
                <a16:creationId xmlns:a16="http://schemas.microsoft.com/office/drawing/2014/main" xmlns="" id="{079469D6-6A5C-4605-95D1-51386B71A9EE}"/>
              </a:ext>
            </a:extLst>
          </p:cNvPr>
          <p:cNvSpPr/>
          <p:nvPr/>
        </p:nvSpPr>
        <p:spPr>
          <a:xfrm>
            <a:off x="827584" y="1056492"/>
            <a:ext cx="671499" cy="6714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xmlns="" id="{6ABC8130-3E62-4A1C-AF14-12586985308E}"/>
              </a:ext>
            </a:extLst>
          </p:cNvPr>
          <p:cNvSpPr txBox="1">
            <a:spLocks noChangeArrowheads="1"/>
          </p:cNvSpPr>
          <p:nvPr/>
        </p:nvSpPr>
        <p:spPr>
          <a:xfrm>
            <a:off x="467544" y="188640"/>
            <a:ext cx="8676456" cy="563563"/>
          </a:xfrm>
          <a:prstGeom prst="rect">
            <a:avLst/>
          </a:prstGeom>
        </p:spPr>
        <p:txBody>
          <a:bodyPr/>
          <a:lstStyle/>
          <a:p>
            <a:pPr algn="r">
              <a:spcBef>
                <a:spcPct val="0"/>
              </a:spcBef>
              <a:defRPr/>
            </a:pPr>
            <a:r>
              <a:rPr lang="ru-RU" sz="2000" dirty="0">
                <a:solidFill>
                  <a:schemeClr val="accent1"/>
                </a:solidFill>
                <a:latin typeface="Raleway Light" panose="020B0403030101060003" pitchFamily="34" charset="-52"/>
              </a:rPr>
              <a:t>Основные</a:t>
            </a:r>
            <a:r>
              <a:rPr lang="ru-RU" sz="2000" dirty="0">
                <a:solidFill>
                  <a:srgbClr val="F2E52E"/>
                </a:solidFill>
              </a:rPr>
              <a:t> </a:t>
            </a:r>
            <a:r>
              <a:rPr lang="ru-RU" sz="2000" dirty="0">
                <a:solidFill>
                  <a:schemeClr val="accent1"/>
                </a:solidFill>
                <a:latin typeface="Raleway Light" panose="020B0403030101060003" pitchFamily="34" charset="-52"/>
              </a:rPr>
              <a:t>показатели социально-экономического развития</a:t>
            </a:r>
            <a:endParaRPr lang="en-US" sz="2000" dirty="0">
              <a:solidFill>
                <a:schemeClr val="accent1"/>
              </a:solidFill>
              <a:latin typeface="Raleway Light" panose="020B0403030101060003" pitchFamily="34" charset="-52"/>
            </a:endParaRPr>
          </a:p>
        </p:txBody>
      </p:sp>
      <p:sp>
        <p:nvSpPr>
          <p:cNvPr id="3" name="Прямоугольник 2">
            <a:extLst>
              <a:ext uri="{FF2B5EF4-FFF2-40B4-BE49-F238E27FC236}">
                <a16:creationId xmlns:a16="http://schemas.microsoft.com/office/drawing/2014/main" xmlns="" id="{ABE68750-A095-4F2D-9752-3938E8BFB322}"/>
              </a:ext>
            </a:extLst>
          </p:cNvPr>
          <p:cNvSpPr/>
          <p:nvPr/>
        </p:nvSpPr>
        <p:spPr>
          <a:xfrm>
            <a:off x="2686545" y="2326249"/>
            <a:ext cx="4047903" cy="738664"/>
          </a:xfrm>
          <a:prstGeom prst="rect">
            <a:avLst/>
          </a:prstGeom>
        </p:spPr>
        <p:txBody>
          <a:bodyPr wrap="none">
            <a:spAutoFit/>
          </a:bodyPr>
          <a:lstStyle/>
          <a:p>
            <a:r>
              <a:rPr lang="ru-RU" sz="2400" dirty="0">
                <a:solidFill>
                  <a:srgbClr val="00B0F0"/>
                </a:solidFill>
                <a:latin typeface="Raleway Light" panose="020B0403030101060003" pitchFamily="34" charset="-52"/>
              </a:rPr>
              <a:t>Площадь района - </a:t>
            </a:r>
            <a:r>
              <a:rPr lang="ru-RU" sz="2400" dirty="0">
                <a:solidFill>
                  <a:srgbClr val="00B0F0"/>
                </a:solidFill>
                <a:latin typeface="+mj-lt"/>
              </a:rPr>
              <a:t>3113</a:t>
            </a:r>
            <a:r>
              <a:rPr lang="ru-RU" sz="2400" dirty="0">
                <a:solidFill>
                  <a:srgbClr val="00B0F0"/>
                </a:solidFill>
                <a:latin typeface="Raleway Light" panose="020B0403030101060003" pitchFamily="34" charset="-52"/>
              </a:rPr>
              <a:t> км</a:t>
            </a:r>
            <a:r>
              <a:rPr lang="ru-RU" sz="2400" baseline="30000" dirty="0">
                <a:solidFill>
                  <a:srgbClr val="00B0F0"/>
                </a:solidFill>
                <a:latin typeface="Raleway Light" panose="020B0403030101060003" pitchFamily="34" charset="-52"/>
              </a:rPr>
              <a:t>2</a:t>
            </a:r>
          </a:p>
          <a:p>
            <a:r>
              <a:rPr lang="ru-RU" dirty="0">
                <a:solidFill>
                  <a:srgbClr val="00B0F0"/>
                </a:solidFill>
                <a:latin typeface="Raleway Light" panose="020B0403030101060003" pitchFamily="34" charset="-52"/>
              </a:rPr>
              <a:t> </a:t>
            </a:r>
            <a:endParaRPr lang="ru-RU" dirty="0"/>
          </a:p>
        </p:txBody>
      </p:sp>
      <p:pic>
        <p:nvPicPr>
          <p:cNvPr id="5" name="Рисунок 4">
            <a:extLst>
              <a:ext uri="{FF2B5EF4-FFF2-40B4-BE49-F238E27FC236}">
                <a16:creationId xmlns:a16="http://schemas.microsoft.com/office/drawing/2014/main" xmlns="" id="{223ED4AF-3370-468D-84E0-BE49FAABE06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7480" y="1162886"/>
            <a:ext cx="457203" cy="457203"/>
          </a:xfrm>
          <a:prstGeom prst="rect">
            <a:avLst/>
          </a:prstGeom>
        </p:spPr>
      </p:pic>
      <p:sp>
        <p:nvSpPr>
          <p:cNvPr id="9" name="Прямоугольник 8">
            <a:extLst>
              <a:ext uri="{FF2B5EF4-FFF2-40B4-BE49-F238E27FC236}">
                <a16:creationId xmlns:a16="http://schemas.microsoft.com/office/drawing/2014/main" xmlns="" id="{DAC44098-B716-4881-BC0F-006CE970501C}"/>
              </a:ext>
            </a:extLst>
          </p:cNvPr>
          <p:cNvSpPr/>
          <p:nvPr/>
        </p:nvSpPr>
        <p:spPr>
          <a:xfrm>
            <a:off x="2686545" y="3216374"/>
            <a:ext cx="5785558" cy="461665"/>
          </a:xfrm>
          <a:prstGeom prst="rect">
            <a:avLst/>
          </a:prstGeom>
        </p:spPr>
        <p:txBody>
          <a:bodyPr wrap="none">
            <a:spAutoFit/>
          </a:bodyPr>
          <a:lstStyle/>
          <a:p>
            <a:r>
              <a:rPr lang="ru-RU" sz="2400" dirty="0">
                <a:solidFill>
                  <a:srgbClr val="00B0F0"/>
                </a:solidFill>
                <a:latin typeface="Raleway Light" panose="020B0403030101060003" pitchFamily="34" charset="-52"/>
              </a:rPr>
              <a:t>Численность населения - </a:t>
            </a:r>
            <a:r>
              <a:rPr lang="en-US" sz="2400" dirty="0" smtClean="0">
                <a:solidFill>
                  <a:srgbClr val="00B0F0"/>
                </a:solidFill>
                <a:latin typeface="+mj-lt"/>
              </a:rPr>
              <a:t>31</a:t>
            </a:r>
            <a:r>
              <a:rPr lang="en-US" sz="2400" dirty="0" smtClean="0">
                <a:solidFill>
                  <a:srgbClr val="00B0F0"/>
                </a:solidFill>
                <a:latin typeface="Raleway Light" panose="020B0403030101060003" pitchFamily="34" charset="-52"/>
              </a:rPr>
              <a:t> </a:t>
            </a:r>
            <a:r>
              <a:rPr lang="ru-RU" sz="2400" dirty="0">
                <a:solidFill>
                  <a:srgbClr val="00B0F0"/>
                </a:solidFill>
                <a:latin typeface="Raleway Light" panose="020B0403030101060003" pitchFamily="34" charset="-52"/>
              </a:rPr>
              <a:t>тыс. чел. </a:t>
            </a:r>
          </a:p>
        </p:txBody>
      </p:sp>
      <p:sp>
        <p:nvSpPr>
          <p:cNvPr id="10" name="Прямоугольник 9">
            <a:extLst>
              <a:ext uri="{FF2B5EF4-FFF2-40B4-BE49-F238E27FC236}">
                <a16:creationId xmlns:a16="http://schemas.microsoft.com/office/drawing/2014/main" xmlns="" id="{AC74EC3A-8600-4F96-9989-4DE75EFAE370}"/>
              </a:ext>
            </a:extLst>
          </p:cNvPr>
          <p:cNvSpPr/>
          <p:nvPr/>
        </p:nvSpPr>
        <p:spPr>
          <a:xfrm>
            <a:off x="3614045" y="1096869"/>
            <a:ext cx="2552302" cy="523220"/>
          </a:xfrm>
          <a:prstGeom prst="rect">
            <a:avLst/>
          </a:prstGeom>
        </p:spPr>
        <p:txBody>
          <a:bodyPr wrap="none">
            <a:spAutoFit/>
          </a:bodyPr>
          <a:lstStyle/>
          <a:p>
            <a:r>
              <a:rPr lang="ru-RU" sz="2800" dirty="0">
                <a:solidFill>
                  <a:srgbClr val="00B0F0"/>
                </a:solidFill>
                <a:latin typeface="Raleway" panose="020B0503030101060003" pitchFamily="34" charset="-52"/>
              </a:rPr>
              <a:t>Тоцкий район</a:t>
            </a:r>
            <a:endParaRPr lang="ru-RU" sz="2800" dirty="0">
              <a:latin typeface="Raleway" panose="020B0503030101060003" pitchFamily="34" charset="-52"/>
            </a:endParaRPr>
          </a:p>
        </p:txBody>
      </p:sp>
      <p:sp>
        <p:nvSpPr>
          <p:cNvPr id="11" name="Прямоугольник 10">
            <a:extLst>
              <a:ext uri="{FF2B5EF4-FFF2-40B4-BE49-F238E27FC236}">
                <a16:creationId xmlns:a16="http://schemas.microsoft.com/office/drawing/2014/main" xmlns="" id="{A1F05297-F1CC-4C62-B7DA-CEDF9C8BB12E}"/>
              </a:ext>
            </a:extLst>
          </p:cNvPr>
          <p:cNvSpPr/>
          <p:nvPr/>
        </p:nvSpPr>
        <p:spPr>
          <a:xfrm>
            <a:off x="2686545" y="4027128"/>
            <a:ext cx="5598007" cy="830997"/>
          </a:xfrm>
          <a:prstGeom prst="rect">
            <a:avLst/>
          </a:prstGeom>
        </p:spPr>
        <p:txBody>
          <a:bodyPr wrap="none">
            <a:spAutoFit/>
          </a:bodyPr>
          <a:lstStyle/>
          <a:p>
            <a:r>
              <a:rPr lang="ru-RU" sz="2400" dirty="0">
                <a:solidFill>
                  <a:srgbClr val="00B0F0"/>
                </a:solidFill>
                <a:latin typeface="Raleway Light" panose="020B0403030101060003" pitchFamily="34" charset="-52"/>
              </a:rPr>
              <a:t>Плотность населения - </a:t>
            </a:r>
            <a:r>
              <a:rPr lang="ru-RU" sz="2400" dirty="0">
                <a:solidFill>
                  <a:srgbClr val="00B0F0"/>
                </a:solidFill>
                <a:latin typeface="+mj-lt"/>
              </a:rPr>
              <a:t>10,15</a:t>
            </a:r>
            <a:r>
              <a:rPr lang="ru-RU" sz="2400" dirty="0">
                <a:solidFill>
                  <a:srgbClr val="00B0F0"/>
                </a:solidFill>
                <a:latin typeface="Raleway Light" panose="020B0403030101060003" pitchFamily="34" charset="-52"/>
              </a:rPr>
              <a:t> чел./км</a:t>
            </a:r>
            <a:r>
              <a:rPr lang="ru-RU" sz="2400" baseline="30000" dirty="0">
                <a:solidFill>
                  <a:srgbClr val="00B0F0"/>
                </a:solidFill>
                <a:latin typeface="Raleway Light" panose="020B0403030101060003" pitchFamily="34" charset="-52"/>
              </a:rPr>
              <a:t>2</a:t>
            </a:r>
          </a:p>
          <a:p>
            <a:pPr lvl="0"/>
            <a:r>
              <a:rPr lang="ru-RU" sz="2400" dirty="0">
                <a:solidFill>
                  <a:srgbClr val="00B0F0"/>
                </a:solidFill>
                <a:latin typeface="Raleway Light" panose="020B0403030101060003" pitchFamily="34" charset="-52"/>
              </a:rPr>
              <a:t> </a:t>
            </a:r>
          </a:p>
        </p:txBody>
      </p:sp>
      <p:sp>
        <p:nvSpPr>
          <p:cNvPr id="16" name="Прямоугольник 15">
            <a:extLst>
              <a:ext uri="{FF2B5EF4-FFF2-40B4-BE49-F238E27FC236}">
                <a16:creationId xmlns:a16="http://schemas.microsoft.com/office/drawing/2014/main" xmlns="" id="{F5021B2F-D5F5-42F2-A5E7-00695AA28DB1}"/>
              </a:ext>
            </a:extLst>
          </p:cNvPr>
          <p:cNvSpPr/>
          <p:nvPr/>
        </p:nvSpPr>
        <p:spPr>
          <a:xfrm>
            <a:off x="2686545" y="5055567"/>
            <a:ext cx="5089855" cy="461665"/>
          </a:xfrm>
          <a:prstGeom prst="rect">
            <a:avLst/>
          </a:prstGeom>
        </p:spPr>
        <p:txBody>
          <a:bodyPr wrap="none">
            <a:spAutoFit/>
          </a:bodyPr>
          <a:lstStyle/>
          <a:p>
            <a:r>
              <a:rPr lang="ru-RU" sz="2400" dirty="0">
                <a:solidFill>
                  <a:srgbClr val="00B0F0"/>
                </a:solidFill>
                <a:latin typeface="Raleway Light" panose="020B0403030101060003" pitchFamily="34" charset="-52"/>
              </a:rPr>
              <a:t>Муниципальных образований – </a:t>
            </a:r>
            <a:r>
              <a:rPr lang="ru-RU" sz="2400" dirty="0">
                <a:solidFill>
                  <a:srgbClr val="00B0F0"/>
                </a:solidFill>
                <a:latin typeface="+mj-lt"/>
              </a:rPr>
              <a:t>18</a:t>
            </a:r>
          </a:p>
        </p:txBody>
      </p:sp>
      <p:sp>
        <p:nvSpPr>
          <p:cNvPr id="17" name="Прямоугольник 16">
            <a:extLst>
              <a:ext uri="{FF2B5EF4-FFF2-40B4-BE49-F238E27FC236}">
                <a16:creationId xmlns:a16="http://schemas.microsoft.com/office/drawing/2014/main" xmlns="" id="{32BD37D2-84DF-48FC-BED5-FD91159D5E92}"/>
              </a:ext>
            </a:extLst>
          </p:cNvPr>
          <p:cNvSpPr/>
          <p:nvPr/>
        </p:nvSpPr>
        <p:spPr>
          <a:xfrm>
            <a:off x="2686545" y="5487615"/>
            <a:ext cx="6139822" cy="461665"/>
          </a:xfrm>
          <a:prstGeom prst="rect">
            <a:avLst/>
          </a:prstGeom>
        </p:spPr>
        <p:txBody>
          <a:bodyPr wrap="none">
            <a:spAutoFit/>
          </a:bodyPr>
          <a:lstStyle/>
          <a:p>
            <a:r>
              <a:rPr lang="ru-RU" sz="2400" dirty="0">
                <a:solidFill>
                  <a:srgbClr val="00B0F0"/>
                </a:solidFill>
                <a:latin typeface="Raleway Light" panose="020B0403030101060003" pitchFamily="34" charset="-52"/>
              </a:rPr>
              <a:t>Населенных пунктов - </a:t>
            </a:r>
            <a:r>
              <a:rPr lang="ru-RU" sz="2400" dirty="0">
                <a:solidFill>
                  <a:srgbClr val="00B0F0"/>
                </a:solidFill>
                <a:latin typeface="+mj-lt"/>
              </a:rPr>
              <a:t>52</a:t>
            </a:r>
            <a:r>
              <a:rPr lang="ru-RU" sz="2400" dirty="0">
                <a:solidFill>
                  <a:srgbClr val="00B0F0"/>
                </a:solidFill>
                <a:latin typeface="Raleway Light" panose="020B0403030101060003" pitchFamily="34" charset="-52"/>
              </a:rPr>
              <a:t> </a:t>
            </a:r>
            <a:r>
              <a:rPr lang="ru-RU" sz="2000" dirty="0">
                <a:solidFill>
                  <a:srgbClr val="00B0F0"/>
                </a:solidFill>
                <a:latin typeface="Raleway Light" panose="020B0403030101060003" pitchFamily="34" charset="-52"/>
              </a:rPr>
              <a:t>(с населением- </a:t>
            </a:r>
            <a:r>
              <a:rPr lang="ru-RU" sz="2000" dirty="0">
                <a:solidFill>
                  <a:srgbClr val="00B0F0"/>
                </a:solidFill>
                <a:latin typeface="+mj-lt"/>
              </a:rPr>
              <a:t>47</a:t>
            </a:r>
            <a:r>
              <a:rPr lang="ru-RU" sz="2000" dirty="0">
                <a:solidFill>
                  <a:srgbClr val="00B0F0"/>
                </a:solidFill>
                <a:latin typeface="Raleway Light" panose="020B0403030101060003" pitchFamily="34" charset="-52"/>
              </a:rPr>
              <a:t>)</a:t>
            </a:r>
          </a:p>
        </p:txBody>
      </p:sp>
      <p:pic>
        <p:nvPicPr>
          <p:cNvPr id="19" name="Рисунок 18">
            <a:extLst>
              <a:ext uri="{FF2B5EF4-FFF2-40B4-BE49-F238E27FC236}">
                <a16:creationId xmlns:a16="http://schemas.microsoft.com/office/drawing/2014/main" xmlns="" id="{1A6B7FEA-26EC-461A-AC54-3B355A635EB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91680" y="2313832"/>
            <a:ext cx="457203" cy="457203"/>
          </a:xfrm>
          <a:prstGeom prst="rect">
            <a:avLst/>
          </a:prstGeom>
        </p:spPr>
      </p:pic>
      <p:pic>
        <p:nvPicPr>
          <p:cNvPr id="21" name="Рисунок 20">
            <a:extLst>
              <a:ext uri="{FF2B5EF4-FFF2-40B4-BE49-F238E27FC236}">
                <a16:creationId xmlns:a16="http://schemas.microsoft.com/office/drawing/2014/main" xmlns="" id="{FB566215-2574-4C54-8F65-D9CFC593A52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91680" y="3157521"/>
            <a:ext cx="457203" cy="457203"/>
          </a:xfrm>
          <a:prstGeom prst="rect">
            <a:avLst/>
          </a:prstGeom>
        </p:spPr>
      </p:pic>
      <p:pic>
        <p:nvPicPr>
          <p:cNvPr id="23" name="Рисунок 22">
            <a:extLst>
              <a:ext uri="{FF2B5EF4-FFF2-40B4-BE49-F238E27FC236}">
                <a16:creationId xmlns:a16="http://schemas.microsoft.com/office/drawing/2014/main" xmlns="" id="{2F9C1AA8-DB4E-46A4-9860-0FB882A3207E}"/>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691680" y="4033539"/>
            <a:ext cx="457203" cy="457203"/>
          </a:xfrm>
          <a:prstGeom prst="rect">
            <a:avLst/>
          </a:prstGeom>
        </p:spPr>
      </p:pic>
      <p:pic>
        <p:nvPicPr>
          <p:cNvPr id="25" name="Рисунок 24">
            <a:extLst>
              <a:ext uri="{FF2B5EF4-FFF2-40B4-BE49-F238E27FC236}">
                <a16:creationId xmlns:a16="http://schemas.microsoft.com/office/drawing/2014/main" xmlns="" id="{CDAA89C3-7864-46BB-B7F9-8740E00BFBAE}"/>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691680" y="5238268"/>
            <a:ext cx="457203" cy="457203"/>
          </a:xfrm>
          <a:prstGeom prst="rect">
            <a:avLst/>
          </a:prstGeom>
        </p:spPr>
      </p:pic>
      <p:cxnSp>
        <p:nvCxnSpPr>
          <p:cNvPr id="32" name="Прямая соединительная линия 31">
            <a:extLst>
              <a:ext uri="{FF2B5EF4-FFF2-40B4-BE49-F238E27FC236}">
                <a16:creationId xmlns:a16="http://schemas.microsoft.com/office/drawing/2014/main" xmlns="" id="{5EA07524-1D69-4AA3-9478-2D0412E4F551}"/>
              </a:ext>
            </a:extLst>
          </p:cNvPr>
          <p:cNvCxnSpPr>
            <a:stCxn id="26" idx="4"/>
          </p:cNvCxnSpPr>
          <p:nvPr/>
        </p:nvCxnSpPr>
        <p:spPr>
          <a:xfrm flipH="1">
            <a:off x="1163333" y="1727991"/>
            <a:ext cx="1" cy="3759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E3D31BD0-4EB6-4DFE-B669-8D91F0A406CA}"/>
              </a:ext>
            </a:extLst>
          </p:cNvPr>
          <p:cNvCxnSpPr>
            <a:stCxn id="27" idx="2"/>
          </p:cNvCxnSpPr>
          <p:nvPr/>
        </p:nvCxnSpPr>
        <p:spPr>
          <a:xfrm flipH="1" flipV="1">
            <a:off x="1166081" y="2542432"/>
            <a:ext cx="4184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5C9A11AD-C0F6-48C5-877F-D44CFD19EBAC}"/>
              </a:ext>
            </a:extLst>
          </p:cNvPr>
          <p:cNvCxnSpPr/>
          <p:nvPr/>
        </p:nvCxnSpPr>
        <p:spPr>
          <a:xfrm flipH="1" flipV="1">
            <a:off x="1165362" y="3402104"/>
            <a:ext cx="4184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CF503A5F-0E20-4233-A02C-8CA5215230A6}"/>
              </a:ext>
            </a:extLst>
          </p:cNvPr>
          <p:cNvCxnSpPr/>
          <p:nvPr/>
        </p:nvCxnSpPr>
        <p:spPr>
          <a:xfrm flipH="1" flipV="1">
            <a:off x="1166081" y="4293095"/>
            <a:ext cx="4184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xmlns="" id="{17601C37-7879-401E-B60F-6B2F16FFFFC1}"/>
              </a:ext>
            </a:extLst>
          </p:cNvPr>
          <p:cNvCxnSpPr/>
          <p:nvPr/>
        </p:nvCxnSpPr>
        <p:spPr>
          <a:xfrm flipH="1" flipV="1">
            <a:off x="1164338" y="5483996"/>
            <a:ext cx="41845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884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76000" y="908720"/>
            <a:ext cx="7992888" cy="1908215"/>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Дополнительное образование детей</a:t>
            </a:r>
          </a:p>
          <a:p>
            <a:pPr algn="ctr"/>
            <a:r>
              <a:rPr lang="ru-RU" altLang="ru-RU" sz="1400" dirty="0" smtClean="0">
                <a:solidFill>
                  <a:srgbClr val="00B0F0"/>
                </a:solidFill>
                <a:latin typeface="Raleway Light" panose="020B0403030101060003" pitchFamily="34" charset="-52"/>
                <a:cs typeface="Arial" panose="020B0604020202020204" pitchFamily="34" charset="0"/>
              </a:rPr>
              <a:t>Муниципальные учреждения дополнительного образования функционируют в Тоцком районе в составе двух ведомств: отдела образования, отдела культуры.</a:t>
            </a:r>
          </a:p>
          <a:p>
            <a:pPr algn="ctr"/>
            <a:endParaRPr lang="ru-RU" altLang="ru-RU" dirty="0" smtClean="0">
              <a:solidFill>
                <a:srgbClr val="00B0F0"/>
              </a:solidFill>
              <a:latin typeface="Raleway Light" panose="020B0403030101060003" pitchFamily="34" charset="-52"/>
              <a:cs typeface="Arial" panose="020B0604020202020204" pitchFamily="34" charset="0"/>
            </a:endParaRPr>
          </a:p>
          <a:p>
            <a:pPr algn="ctr"/>
            <a:r>
              <a:rPr lang="ru-RU" altLang="ru-RU" dirty="0" smtClean="0">
                <a:solidFill>
                  <a:srgbClr val="00B0F0"/>
                </a:solidFill>
                <a:latin typeface="Raleway Light" panose="020B0403030101060003" pitchFamily="34" charset="-52"/>
                <a:cs typeface="Arial" panose="020B0604020202020204" pitchFamily="34" charset="0"/>
              </a:rPr>
              <a:t>Объем средств на оказание муниципальных услуг по предоставлению дополнительного образования детям муниципальными учреждениями, подведомственными отделу образования (тыс. рублей): </a:t>
            </a:r>
            <a:endParaRPr lang="ru-RU" altLang="ru-RU" dirty="0">
              <a:solidFill>
                <a:srgbClr val="00B0F0"/>
              </a:solidFill>
              <a:latin typeface="Raleway Light" panose="020B0403030101060003" pitchFamily="34" charset="-52"/>
              <a:cs typeface="Arial" panose="020B0604020202020204" pitchFamily="34" charset="0"/>
            </a:endParaRPr>
          </a:p>
        </p:txBody>
      </p: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Образование</a:t>
            </a:r>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17249" y="2786058"/>
            <a:ext cx="7309501" cy="1141461"/>
            <a:chOff x="1358182" y="1916832"/>
            <a:chExt cx="6543952"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20889,9</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7" name="Прямоугольник 16"/>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20730,2</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20440,3</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
        <p:nvSpPr>
          <p:cNvPr id="25" name="Прямоугольник 24"/>
          <p:cNvSpPr/>
          <p:nvPr/>
        </p:nvSpPr>
        <p:spPr>
          <a:xfrm>
            <a:off x="714348" y="4071942"/>
            <a:ext cx="8143932" cy="646331"/>
          </a:xfrm>
          <a:prstGeom prst="rect">
            <a:avLst/>
          </a:prstGeom>
        </p:spPr>
        <p:txBody>
          <a:bodyPr wrap="square">
            <a:spAutoFit/>
          </a:bodyPr>
          <a:lstStyle/>
          <a:p>
            <a:r>
              <a:rPr lang="ru-RU" altLang="ru-RU" dirty="0" smtClean="0">
                <a:solidFill>
                  <a:srgbClr val="00B0F0"/>
                </a:solidFill>
                <a:latin typeface="Raleway Light" panose="020B0403030101060003" pitchFamily="34" charset="-52"/>
                <a:cs typeface="Arial" panose="020B0604020202020204" pitchFamily="34" charset="0"/>
              </a:rPr>
              <a:t>Объем средств на</a:t>
            </a:r>
            <a:r>
              <a:rPr lang="ru-RU" dirty="0" smtClean="0"/>
              <a:t> </a:t>
            </a:r>
            <a:r>
              <a:rPr lang="ru-RU" altLang="ru-RU" dirty="0" smtClean="0">
                <a:solidFill>
                  <a:srgbClr val="00B0F0"/>
                </a:solidFill>
                <a:latin typeface="Raleway Light" panose="020B0403030101060003" pitchFamily="34" charset="-52"/>
                <a:cs typeface="Arial" panose="020B0604020202020204" pitchFamily="34" charset="0"/>
              </a:rPr>
              <a:t>оказание услуги по предоставлению дополнительного образования детям в сфере культуры и искусства (тыс. рублей): </a:t>
            </a:r>
          </a:p>
        </p:txBody>
      </p:sp>
      <p:grpSp>
        <p:nvGrpSpPr>
          <p:cNvPr id="26" name="Группа 13"/>
          <p:cNvGrpSpPr/>
          <p:nvPr/>
        </p:nvGrpSpPr>
        <p:grpSpPr>
          <a:xfrm>
            <a:off x="928662" y="4716431"/>
            <a:ext cx="7309501" cy="1141461"/>
            <a:chOff x="1358182" y="1916832"/>
            <a:chExt cx="6543952" cy="1285477"/>
          </a:xfrm>
        </p:grpSpPr>
        <p:grpSp>
          <p:nvGrpSpPr>
            <p:cNvPr id="29" name="Group 3"/>
            <p:cNvGrpSpPr>
              <a:grpSpLocks/>
            </p:cNvGrpSpPr>
            <p:nvPr/>
          </p:nvGrpSpPr>
          <p:grpSpPr bwMode="auto">
            <a:xfrm>
              <a:off x="1422648" y="1916832"/>
              <a:ext cx="6317704" cy="1285477"/>
              <a:chOff x="528" y="1200"/>
              <a:chExt cx="4752" cy="1200"/>
            </a:xfrm>
          </p:grpSpPr>
          <p:sp>
            <p:nvSpPr>
              <p:cNvPr id="33"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4"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5"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6"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37"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38"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30" name="Прямоугольник 29"/>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16202,1</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31" name="Прямоугольник 30"/>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15802,1</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32" name="Прямоугольник 31"/>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15626,9</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
        <p:nvSpPr>
          <p:cNvPr id="39" name="Прямоугольник 38"/>
          <p:cNvSpPr/>
          <p:nvPr/>
        </p:nvSpPr>
        <p:spPr>
          <a:xfrm>
            <a:off x="428596" y="6119360"/>
            <a:ext cx="8501122" cy="738664"/>
          </a:xfrm>
          <a:prstGeom prst="rect">
            <a:avLst/>
          </a:prstGeom>
        </p:spPr>
        <p:txBody>
          <a:bodyPr wrap="square">
            <a:spAutoFit/>
          </a:bodyPr>
          <a:lstStyle/>
          <a:p>
            <a:pPr algn="ctr"/>
            <a:r>
              <a:rPr lang="ru-RU" altLang="ru-RU" sz="1400" dirty="0" smtClean="0">
                <a:solidFill>
                  <a:srgbClr val="00B0F0"/>
                </a:solidFill>
                <a:latin typeface="Raleway Light" panose="020B0403030101060003" pitchFamily="34" charset="-52"/>
                <a:cs typeface="Arial" panose="020B0604020202020204" pitchFamily="34" charset="0"/>
              </a:rPr>
              <a:t>Для муниципальных учреждений дополнительного образования детей в сфере культуры и искусства  плановое количество муниципальной услуги на 2021 год составляет 636 человек. </a:t>
            </a:r>
          </a:p>
          <a:p>
            <a:pPr algn="ctr"/>
            <a:endParaRPr lang="ru-RU" altLang="ru-RU" sz="1400" dirty="0" smtClean="0">
              <a:solidFill>
                <a:srgbClr val="00B0F0"/>
              </a:solidFill>
              <a:latin typeface="Raleway Light" panose="020B0403030101060003" pitchFamily="34" charset="-52"/>
              <a:cs typeface="Arial" panose="020B0604020202020204" pitchFamily="34" charset="0"/>
            </a:endParaRPr>
          </a:p>
        </p:txBody>
      </p:sp>
    </p:spTree>
    <p:extLst>
      <p:ext uri="{BB962C8B-B14F-4D97-AF65-F5344CB8AC3E}">
        <p14:creationId xmlns:p14="http://schemas.microsoft.com/office/powerpoint/2010/main" xmlns="" val="4230607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76000" y="908720"/>
            <a:ext cx="7992888" cy="369332"/>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Расходы на культуру планируются в объеме (тыс. рублей): </a:t>
            </a:r>
            <a:endParaRPr lang="ru-RU" altLang="ru-RU" dirty="0">
              <a:solidFill>
                <a:srgbClr val="00B0F0"/>
              </a:solidFill>
              <a:latin typeface="Raleway Light" panose="020B0403030101060003" pitchFamily="34" charset="-52"/>
              <a:cs typeface="Arial" panose="020B0604020202020204" pitchFamily="34" charset="0"/>
            </a:endParaRPr>
          </a:p>
        </p:txBody>
      </p: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Культура и кинематография</a:t>
            </a:r>
          </a:p>
          <a:p>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71600" y="1916832"/>
            <a:ext cx="7128792" cy="1141461"/>
            <a:chOff x="1358182" y="1916832"/>
            <a:chExt cx="6382170"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32391,6 </a:t>
              </a:r>
              <a:r>
                <a:rPr lang="ru-RU" sz="1600" b="1" dirty="0" smtClean="0">
                  <a:solidFill>
                    <a:schemeClr val="bg1"/>
                  </a:solidFill>
                </a:rPr>
                <a:t>тыс.руб</a:t>
              </a:r>
              <a:r>
                <a:rPr lang="ru-RU" sz="1600" b="1" dirty="0">
                  <a:solidFill>
                    <a:schemeClr val="bg1"/>
                  </a:solidFill>
                </a:rPr>
                <a:t>.</a:t>
              </a:r>
            </a:p>
          </p:txBody>
        </p:sp>
        <p:sp>
          <p:nvSpPr>
            <p:cNvPr id="17" name="Прямоугольник 16"/>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30363,5</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555107"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28550,9 </a:t>
              </a:r>
              <a:r>
                <a:rPr lang="ru-RU" sz="1600" b="1" dirty="0" smtClean="0">
                  <a:solidFill>
                    <a:schemeClr val="bg1"/>
                  </a:solidFill>
                </a:rPr>
                <a:t>тыс.руб</a:t>
              </a:r>
              <a:r>
                <a:rPr lang="ru-RU" sz="1600" b="1" dirty="0">
                  <a:solidFill>
                    <a:schemeClr val="bg1"/>
                  </a:solidFill>
                </a:rPr>
                <a:t>.</a:t>
              </a:r>
            </a:p>
          </p:txBody>
        </p:sp>
      </p:grpSp>
      <p:sp>
        <p:nvSpPr>
          <p:cNvPr id="27" name="Прямоугольник 26"/>
          <p:cNvSpPr/>
          <p:nvPr/>
        </p:nvSpPr>
        <p:spPr>
          <a:xfrm>
            <a:off x="251520" y="3573016"/>
            <a:ext cx="8496944" cy="2308324"/>
          </a:xfrm>
          <a:prstGeom prst="rect">
            <a:avLst/>
          </a:prstGeom>
        </p:spPr>
        <p:txBody>
          <a:bodyPr wrap="square">
            <a:spAutoFit/>
          </a:bodyPr>
          <a:lstStyle/>
          <a:p>
            <a:pPr indent="542925" algn="just"/>
            <a:r>
              <a:rPr lang="ru-RU" sz="1600" dirty="0" smtClean="0">
                <a:solidFill>
                  <a:srgbClr val="00B0F0"/>
                </a:solidFill>
                <a:latin typeface="Raleway ExtraLight" panose="020B0303030101060003" pitchFamily="34" charset="-52"/>
              </a:rPr>
              <a:t>В течение 2021 года количество посещений платных культурно-массовых мероприятий должно достигнуть 26388. Также планируется кружковая работа: количество участников клубных формирований должно составить – 2387 человек.</a:t>
            </a:r>
          </a:p>
          <a:p>
            <a:pPr indent="542925" algn="just"/>
            <a:endParaRPr lang="ru-RU" sz="1600" dirty="0" smtClean="0">
              <a:solidFill>
                <a:srgbClr val="00B0F0"/>
              </a:solidFill>
              <a:latin typeface="Raleway ExtraLight" panose="020B0303030101060003" pitchFamily="34" charset="-52"/>
            </a:endParaRPr>
          </a:p>
          <a:p>
            <a:pPr indent="542925" algn="just"/>
            <a:r>
              <a:rPr lang="ru-RU" sz="1600" dirty="0" smtClean="0">
                <a:solidFill>
                  <a:srgbClr val="00B0F0"/>
                </a:solidFill>
                <a:latin typeface="Raleway ExtraLight" panose="020B0303030101060003" pitchFamily="34" charset="-52"/>
              </a:rPr>
              <a:t>Так же по данному подразделу в районном бюджете предусмотрены расходы на оказание услуг по обеспечению доступа населения к музейным ценностям и сохранности музейного фонда в количестве 3858 посетителей и на предоставление услуг по организации библиотечного обслуживания населения в количестве 94461 посещений. </a:t>
            </a:r>
          </a:p>
        </p:txBody>
      </p:sp>
    </p:spTree>
    <p:extLst>
      <p:ext uri="{BB962C8B-B14F-4D97-AF65-F5344CB8AC3E}">
        <p14:creationId xmlns:p14="http://schemas.microsoft.com/office/powerpoint/2010/main" xmlns="" val="4230607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76000" y="908720"/>
            <a:ext cx="7992888" cy="1938992"/>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x-none" altLang="ru-RU" dirty="0" smtClean="0">
                <a:solidFill>
                  <a:srgbClr val="00B0F0"/>
                </a:solidFill>
                <a:latin typeface="Raleway Light" panose="020B0403030101060003" pitchFamily="34" charset="-52"/>
                <a:cs typeface="Arial" panose="020B0604020202020204" pitchFamily="34" charset="0"/>
              </a:rPr>
              <a:t>Другие вопросы в области культуры, кинематографии</a:t>
            </a:r>
            <a:endParaRPr lang="ru-RU" altLang="ru-RU" dirty="0" smtClean="0">
              <a:solidFill>
                <a:srgbClr val="00B0F0"/>
              </a:solidFill>
              <a:latin typeface="Raleway Light" panose="020B0403030101060003" pitchFamily="34" charset="-52"/>
              <a:cs typeface="Arial" panose="020B0604020202020204" pitchFamily="34" charset="0"/>
            </a:endParaRPr>
          </a:p>
          <a:p>
            <a:pPr algn="ctr"/>
            <a:endParaRPr lang="ru-RU" altLang="ru-RU" dirty="0" smtClean="0">
              <a:solidFill>
                <a:srgbClr val="00B0F0"/>
              </a:solidFill>
              <a:latin typeface="Raleway Light" panose="020B0403030101060003" pitchFamily="34" charset="-52"/>
              <a:cs typeface="Arial" panose="020B0604020202020204" pitchFamily="34" charset="0"/>
            </a:endParaRPr>
          </a:p>
          <a:p>
            <a:pPr algn="just"/>
            <a:r>
              <a:rPr lang="ru-RU" altLang="ru-RU" sz="1600" dirty="0" smtClean="0">
                <a:solidFill>
                  <a:srgbClr val="00B0F0"/>
                </a:solidFill>
                <a:latin typeface="Raleway Light" panose="020B0403030101060003" pitchFamily="34" charset="-52"/>
                <a:cs typeface="Arial" panose="020B0604020202020204" pitchFamily="34" charset="0"/>
              </a:rPr>
              <a:t>По данному подразделу в районном бюджете на 2021 год и плановый период отражены расходы на содержание и функционирование хозяйственной группы отдела культуры, а также на организацию управления в области культуры.</a:t>
            </a:r>
          </a:p>
          <a:p>
            <a:pPr algn="ctr"/>
            <a:endParaRPr lang="ru-RU" altLang="ru-RU" dirty="0" smtClean="0">
              <a:solidFill>
                <a:srgbClr val="00B0F0"/>
              </a:solidFill>
              <a:latin typeface="Raleway Light" panose="020B0403030101060003" pitchFamily="34" charset="-52"/>
              <a:cs typeface="Arial" panose="020B0604020202020204" pitchFamily="34" charset="0"/>
            </a:endParaRPr>
          </a:p>
          <a:p>
            <a:pPr algn="ctr"/>
            <a:r>
              <a:rPr lang="ru-RU" altLang="ru-RU" dirty="0" smtClean="0">
                <a:solidFill>
                  <a:srgbClr val="00B0F0"/>
                </a:solidFill>
                <a:latin typeface="Raleway Light" panose="020B0403030101060003" pitchFamily="34" charset="-52"/>
                <a:cs typeface="Arial" panose="020B0604020202020204" pitchFamily="34" charset="0"/>
              </a:rPr>
              <a:t>Объем расходов по данному подразделу (тыс. рублей): </a:t>
            </a:r>
            <a:endParaRPr lang="ru-RU" altLang="ru-RU" dirty="0">
              <a:solidFill>
                <a:srgbClr val="00B0F0"/>
              </a:solidFill>
              <a:latin typeface="Raleway Light" panose="020B0403030101060003" pitchFamily="34" charset="-52"/>
              <a:cs typeface="Arial" panose="020B0604020202020204" pitchFamily="34" charset="0"/>
            </a:endParaRPr>
          </a:p>
        </p:txBody>
      </p: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Культура и кинематография</a:t>
            </a:r>
          </a:p>
          <a:p>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71600" y="2857496"/>
            <a:ext cx="7128792" cy="1141461"/>
            <a:chOff x="1358182" y="1916832"/>
            <a:chExt cx="6382170"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6596,7</a:t>
              </a:r>
              <a:r>
                <a:rPr lang="ru-RU" sz="2000" dirty="0" smtClean="0"/>
                <a:t> </a:t>
              </a:r>
              <a:r>
                <a:rPr lang="ru-RU" sz="1600" b="1" dirty="0" smtClean="0">
                  <a:solidFill>
                    <a:schemeClr val="bg1"/>
                  </a:solidFill>
                </a:rPr>
                <a:t>тыс.руб</a:t>
              </a:r>
              <a:r>
                <a:rPr lang="ru-RU" sz="1600" b="1" dirty="0">
                  <a:solidFill>
                    <a:schemeClr val="bg1"/>
                  </a:solidFill>
                </a:rPr>
                <a:t>.</a:t>
              </a:r>
            </a:p>
          </p:txBody>
        </p:sp>
        <p:sp>
          <p:nvSpPr>
            <p:cNvPr id="17" name="Прямоугольник 16"/>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6396,7</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555107"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6276,0</a:t>
              </a:r>
              <a:r>
                <a:rPr lang="ru-RU" sz="2000" dirty="0" smtClean="0"/>
                <a:t> </a:t>
              </a:r>
              <a:r>
                <a:rPr lang="ru-RU" sz="1600" b="1" dirty="0" smtClean="0">
                  <a:solidFill>
                    <a:schemeClr val="bg1"/>
                  </a:solidFill>
                </a:rPr>
                <a:t>тыс.руб</a:t>
              </a:r>
              <a:r>
                <a:rPr lang="ru-RU" sz="1600" b="1" dirty="0">
                  <a:solidFill>
                    <a:schemeClr val="bg1"/>
                  </a:solidFill>
                </a:rPr>
                <a:t>.</a:t>
              </a:r>
            </a:p>
          </p:txBody>
        </p:sp>
      </p:grpSp>
      <p:sp>
        <p:nvSpPr>
          <p:cNvPr id="25" name="Прямоугольник 24"/>
          <p:cNvSpPr/>
          <p:nvPr/>
        </p:nvSpPr>
        <p:spPr>
          <a:xfrm>
            <a:off x="642910" y="4357694"/>
            <a:ext cx="8143932" cy="1200329"/>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Расходы в полном объеме включены в муниципальную программу «Поддержка и сохранение многонационального культурного наследия Тоцкого района».</a:t>
            </a:r>
          </a:p>
          <a:p>
            <a:endParaRPr lang="ru-RU" dirty="0"/>
          </a:p>
        </p:txBody>
      </p:sp>
    </p:spTree>
    <p:extLst>
      <p:ext uri="{BB962C8B-B14F-4D97-AF65-F5344CB8AC3E}">
        <p14:creationId xmlns:p14="http://schemas.microsoft.com/office/powerpoint/2010/main" xmlns="" val="4230607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76000" y="908720"/>
            <a:ext cx="7992888" cy="369332"/>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В целом по данному разделу предусмотрены расходы: </a:t>
            </a:r>
            <a:endParaRPr lang="ru-RU" altLang="ru-RU" dirty="0">
              <a:solidFill>
                <a:srgbClr val="00B0F0"/>
              </a:solidFill>
              <a:latin typeface="Raleway Light" panose="020B0403030101060003" pitchFamily="34" charset="-52"/>
              <a:cs typeface="Arial" panose="020B0604020202020204" pitchFamily="34" charset="0"/>
            </a:endParaRPr>
          </a:p>
        </p:txBody>
      </p: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Социальная политика</a:t>
            </a:r>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71600" y="1916832"/>
            <a:ext cx="7309501" cy="1141461"/>
            <a:chOff x="1358182" y="1916832"/>
            <a:chExt cx="6543952"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32516,6</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7" name="Прямоугольник 16"/>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29848,8</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29863,5</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
        <p:nvSpPr>
          <p:cNvPr id="25" name="Прямоугольник 24"/>
          <p:cNvSpPr/>
          <p:nvPr/>
        </p:nvSpPr>
        <p:spPr>
          <a:xfrm>
            <a:off x="251520" y="3357562"/>
            <a:ext cx="8640960" cy="1077218"/>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just"/>
            <a:r>
              <a:rPr lang="ru-RU" sz="1600" dirty="0">
                <a:solidFill>
                  <a:srgbClr val="00B0F0"/>
                </a:solidFill>
                <a:latin typeface="Raleway ExtraLight" panose="020B0303030101060003" pitchFamily="34" charset="-52"/>
              </a:rPr>
              <a:t>Объем расходов на пенсионное обеспечение составит </a:t>
            </a:r>
            <a:r>
              <a:rPr lang="ru-RU" sz="1600" dirty="0" smtClean="0">
                <a:solidFill>
                  <a:srgbClr val="00B0F0"/>
                </a:solidFill>
                <a:latin typeface="Raleway ExtraLight" panose="020B0303030101060003" pitchFamily="34" charset="-52"/>
              </a:rPr>
              <a:t>3900,0</a:t>
            </a:r>
            <a:r>
              <a:rPr lang="ru-RU" sz="1600" dirty="0" smtClean="0"/>
              <a:t> </a:t>
            </a:r>
            <a:r>
              <a:rPr lang="ru-RU" sz="1600" dirty="0" smtClean="0">
                <a:solidFill>
                  <a:srgbClr val="00B0F0"/>
                </a:solidFill>
                <a:latin typeface="Raleway ExtraLight" panose="020B0303030101060003" pitchFamily="34" charset="-52"/>
              </a:rPr>
              <a:t>тыс</a:t>
            </a:r>
            <a:r>
              <a:rPr lang="ru-RU" sz="1600" dirty="0">
                <a:solidFill>
                  <a:srgbClr val="00B0F0"/>
                </a:solidFill>
                <a:latin typeface="Raleway ExtraLight" panose="020B0303030101060003" pitchFamily="34" charset="-52"/>
              </a:rPr>
              <a:t>. </a:t>
            </a:r>
            <a:r>
              <a:rPr lang="ru-RU" sz="1600" dirty="0" smtClean="0">
                <a:solidFill>
                  <a:srgbClr val="00B0F0"/>
                </a:solidFill>
                <a:latin typeface="Raleway ExtraLight" panose="020B0303030101060003" pitchFamily="34" charset="-52"/>
              </a:rPr>
              <a:t>рублей ежегодно.</a:t>
            </a:r>
          </a:p>
          <a:p>
            <a:pPr algn="just">
              <a:buFont typeface="Wingdings" pitchFamily="2" charset="2"/>
              <a:buChar char="§"/>
            </a:pPr>
            <a:endParaRPr lang="ru-RU" sz="1600" dirty="0" smtClean="0">
              <a:solidFill>
                <a:srgbClr val="00B0F0"/>
              </a:solidFill>
              <a:latin typeface="Raleway ExtraLight" panose="020B0303030101060003" pitchFamily="34" charset="-52"/>
            </a:endParaRPr>
          </a:p>
          <a:p>
            <a:pPr algn="ctr"/>
            <a:endParaRPr lang="ru-RU" sz="1600" dirty="0" smtClean="0">
              <a:solidFill>
                <a:srgbClr val="00B0F0"/>
              </a:solidFill>
              <a:latin typeface="Raleway ExtraLight" panose="020B0303030101060003" pitchFamily="34" charset="-52"/>
            </a:endParaRPr>
          </a:p>
          <a:p>
            <a:pPr algn="ctr"/>
            <a:r>
              <a:rPr lang="ru-RU" sz="1600" dirty="0" smtClean="0">
                <a:solidFill>
                  <a:srgbClr val="00B0F0"/>
                </a:solidFill>
                <a:latin typeface="Raleway ExtraLight" panose="020B0303030101060003" pitchFamily="34" charset="-52"/>
              </a:rPr>
              <a:t>По подразделу «Охрана семьи и детства» предусмотрены ассигнования:</a:t>
            </a:r>
          </a:p>
        </p:txBody>
      </p:sp>
      <p:grpSp>
        <p:nvGrpSpPr>
          <p:cNvPr id="26" name="Группа 13"/>
          <p:cNvGrpSpPr/>
          <p:nvPr/>
        </p:nvGrpSpPr>
        <p:grpSpPr>
          <a:xfrm>
            <a:off x="977275" y="4502117"/>
            <a:ext cx="7309501" cy="1141461"/>
            <a:chOff x="1358182" y="1916832"/>
            <a:chExt cx="6543952" cy="1285477"/>
          </a:xfrm>
        </p:grpSpPr>
        <p:grpSp>
          <p:nvGrpSpPr>
            <p:cNvPr id="27" name="Group 3"/>
            <p:cNvGrpSpPr>
              <a:grpSpLocks/>
            </p:cNvGrpSpPr>
            <p:nvPr/>
          </p:nvGrpSpPr>
          <p:grpSpPr bwMode="auto">
            <a:xfrm>
              <a:off x="1422648" y="1916832"/>
              <a:ext cx="6317704" cy="1285477"/>
              <a:chOff x="528" y="1200"/>
              <a:chExt cx="4752" cy="1200"/>
            </a:xfrm>
          </p:grpSpPr>
          <p:sp>
            <p:nvSpPr>
              <p:cNvPr id="31"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2"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3"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4"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35"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36"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28" name="Прямоугольник 27"/>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28616,6</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29" name="Прямоугольник 28"/>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25948,8</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30" name="Прямоугольник 29"/>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25963,5</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Tree>
    <p:extLst>
      <p:ext uri="{BB962C8B-B14F-4D97-AF65-F5344CB8AC3E}">
        <p14:creationId xmlns:p14="http://schemas.microsoft.com/office/powerpoint/2010/main" xmlns="" val="4230607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descr="C:\Users\Сервер\Documents\Бюджет для граждан\Бюджет для граждан 2018\Исполнение бюджета за 2017 год\материалы\7f2ea3191133247bf6e845dc47a196f6.jpg"/>
          <p:cNvPicPr>
            <a:picLocks noChangeAspect="1" noChangeArrowheads="1"/>
          </p:cNvPicPr>
          <p:nvPr/>
        </p:nvPicPr>
        <p:blipFill>
          <a:blip r:embed="rId2" cstate="print">
            <a:lum bright="31000"/>
          </a:blip>
          <a:srcRect l="23015"/>
          <a:stretch>
            <a:fillRect/>
          </a:stretch>
        </p:blipFill>
        <p:spPr bwMode="auto">
          <a:xfrm>
            <a:off x="0" y="3981450"/>
            <a:ext cx="9144000" cy="2876550"/>
          </a:xfrm>
          <a:prstGeom prst="rect">
            <a:avLst/>
          </a:prstGeom>
          <a:noFill/>
        </p:spPr>
      </p:pic>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3"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76000" y="908720"/>
            <a:ext cx="7992888" cy="369332"/>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Расходы на физическую культуру и спорт запланированы в объеме: </a:t>
            </a:r>
            <a:endParaRPr lang="ru-RU" altLang="ru-RU" dirty="0">
              <a:solidFill>
                <a:srgbClr val="00B0F0"/>
              </a:solidFill>
              <a:latin typeface="Raleway Light" panose="020B0403030101060003" pitchFamily="34" charset="-52"/>
              <a:cs typeface="Arial" panose="020B0604020202020204" pitchFamily="34" charset="0"/>
            </a:endParaRPr>
          </a:p>
        </p:txBody>
      </p: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Физическая культура и спорт</a:t>
            </a:r>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71600" y="1700808"/>
            <a:ext cx="7309501" cy="1141461"/>
            <a:chOff x="1358182" y="1916832"/>
            <a:chExt cx="6543952"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3903,4</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7" name="Прямоугольник 16"/>
            <p:cNvSpPr/>
            <p:nvPr/>
          </p:nvSpPr>
          <p:spPr>
            <a:xfrm>
              <a:off x="3421105"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2903,4</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2903,4</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
        <p:nvSpPr>
          <p:cNvPr id="25" name="Прямоугольник 24"/>
          <p:cNvSpPr/>
          <p:nvPr/>
        </p:nvSpPr>
        <p:spPr>
          <a:xfrm>
            <a:off x="251520" y="3284984"/>
            <a:ext cx="8640960" cy="830997"/>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just"/>
            <a:r>
              <a:rPr lang="ru-RU" sz="1600" dirty="0" smtClean="0">
                <a:solidFill>
                  <a:srgbClr val="00B0F0"/>
                </a:solidFill>
                <a:latin typeface="Raleway ExtraLight" panose="020B0303030101060003" pitchFamily="34" charset="-52"/>
              </a:rPr>
              <a:t>Расходы будут осуществляться в рамках муниципальной программы "Развитие физической культуры, спорта и молодежной политики в Тоцком районе» на проведение физкультурных и спортивных мероприятий района, участие в областных мероприятиях.</a:t>
            </a:r>
            <a:endParaRPr lang="ru-RU" sz="1600" dirty="0">
              <a:solidFill>
                <a:srgbClr val="00B0F0"/>
              </a:solidFill>
              <a:latin typeface="Raleway ExtraLight" panose="020B0303030101060003" pitchFamily="34" charset="-52"/>
            </a:endParaRPr>
          </a:p>
        </p:txBody>
      </p:sp>
    </p:spTree>
    <p:extLst>
      <p:ext uri="{BB962C8B-B14F-4D97-AF65-F5344CB8AC3E}">
        <p14:creationId xmlns:p14="http://schemas.microsoft.com/office/powerpoint/2010/main" xmlns="" val="4230607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76000" y="908720"/>
            <a:ext cx="7992888" cy="369332"/>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Объем межбюджетных трансфертов запланирован в сумме:</a:t>
            </a:r>
          </a:p>
        </p:txBody>
      </p:sp>
      <p:sp>
        <p:nvSpPr>
          <p:cNvPr id="10" name="Заголовок 1"/>
          <p:cNvSpPr>
            <a:spLocks noGrp="1"/>
          </p:cNvSpPr>
          <p:nvPr/>
        </p:nvSpPr>
        <p:spPr bwMode="black">
          <a:xfrm>
            <a:off x="457200" y="116632"/>
            <a:ext cx="8686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chemeClr val="accent1"/>
                </a:solidFill>
                <a:latin typeface="Raleway Light" panose="020B0403030101060003" pitchFamily="34" charset="-52"/>
                <a:ea typeface="+mn-ea"/>
                <a:cs typeface="+mn-cs"/>
              </a:rPr>
              <a:t>Межбюджетные трансферты</a:t>
            </a:r>
            <a:endParaRPr lang="ru-RU" altLang="ru-RU" sz="2000" dirty="0">
              <a:solidFill>
                <a:schemeClr val="accent1"/>
              </a:solidFill>
              <a:latin typeface="Raleway Light" panose="020B0403030101060003" pitchFamily="34" charset="-52"/>
              <a:ea typeface="+mn-ea"/>
              <a:cs typeface="+mn-cs"/>
            </a:endParaRPr>
          </a:p>
        </p:txBody>
      </p:sp>
      <p:grpSp>
        <p:nvGrpSpPr>
          <p:cNvPr id="2" name="Группа 13"/>
          <p:cNvGrpSpPr/>
          <p:nvPr/>
        </p:nvGrpSpPr>
        <p:grpSpPr>
          <a:xfrm>
            <a:off x="971600" y="1484784"/>
            <a:ext cx="7309501" cy="1141461"/>
            <a:chOff x="1358182" y="1916832"/>
            <a:chExt cx="6543952" cy="1285477"/>
          </a:xfrm>
        </p:grpSpPr>
        <p:grpSp>
          <p:nvGrpSpPr>
            <p:cNvPr id="3" name="Group 3"/>
            <p:cNvGrpSpPr>
              <a:grpSpLocks/>
            </p:cNvGrpSpPr>
            <p:nvPr/>
          </p:nvGrpSpPr>
          <p:grpSpPr bwMode="auto">
            <a:xfrm>
              <a:off x="1422648" y="1916832"/>
              <a:ext cx="6317704" cy="1285477"/>
              <a:chOff x="528" y="1200"/>
              <a:chExt cx="4752" cy="1200"/>
            </a:xfrm>
          </p:grpSpPr>
          <p:sp>
            <p:nvSpPr>
              <p:cNvPr id="19"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0"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1"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22"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23"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sp>
            <p:nvSpPr>
              <p:cNvPr id="24"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2023 </a:t>
                </a:r>
                <a:r>
                  <a:rPr lang="ru-RU" sz="2000" b="1" dirty="0">
                    <a:solidFill>
                      <a:schemeClr val="bg1"/>
                    </a:solidFill>
                  </a:rPr>
                  <a:t>год</a:t>
                </a:r>
                <a:endParaRPr lang="en-US" sz="2000" b="1" dirty="0">
                  <a:solidFill>
                    <a:schemeClr val="bg1"/>
                  </a:solidFill>
                </a:endParaRPr>
              </a:p>
            </p:txBody>
          </p:sp>
        </p:grpSp>
        <p:sp>
          <p:nvSpPr>
            <p:cNvPr id="16" name="Прямоугольник 15"/>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67723,0</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7" name="Прямоугольник 16"/>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50132,0</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18" name="Прямоугольник 17"/>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42701,0</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
        <p:nvSpPr>
          <p:cNvPr id="26" name="TextBox 7"/>
          <p:cNvSpPr txBox="1"/>
          <p:nvPr/>
        </p:nvSpPr>
        <p:spPr>
          <a:xfrm>
            <a:off x="539552" y="3358733"/>
            <a:ext cx="7992888" cy="646331"/>
          </a:xfrm>
          <a:prstGeom prst="rect">
            <a:avLst/>
          </a:prstGeom>
          <a:noFill/>
        </p:spPr>
        <p:txBody>
          <a:bodyPr wrap="square" rtlCol="0">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dirty="0" smtClean="0">
                <a:solidFill>
                  <a:srgbClr val="00B0F0"/>
                </a:solidFill>
                <a:latin typeface="Raleway Light" panose="020B0403030101060003" pitchFamily="34" charset="-52"/>
                <a:cs typeface="Arial" panose="020B0604020202020204" pitchFamily="34" charset="0"/>
              </a:rPr>
              <a:t>Дотации на выравнивание бюджетной обеспеченности поселений Тоцкого района предусматриваются в сумме:</a:t>
            </a:r>
          </a:p>
        </p:txBody>
      </p:sp>
      <p:grpSp>
        <p:nvGrpSpPr>
          <p:cNvPr id="27" name="Группа 13"/>
          <p:cNvGrpSpPr/>
          <p:nvPr/>
        </p:nvGrpSpPr>
        <p:grpSpPr>
          <a:xfrm>
            <a:off x="971600" y="4159747"/>
            <a:ext cx="7309501" cy="1141461"/>
            <a:chOff x="1358182" y="1916832"/>
            <a:chExt cx="6543952" cy="1285477"/>
          </a:xfrm>
        </p:grpSpPr>
        <p:grpSp>
          <p:nvGrpSpPr>
            <p:cNvPr id="28" name="Group 3"/>
            <p:cNvGrpSpPr>
              <a:grpSpLocks/>
            </p:cNvGrpSpPr>
            <p:nvPr/>
          </p:nvGrpSpPr>
          <p:grpSpPr bwMode="auto">
            <a:xfrm>
              <a:off x="1422648" y="1916832"/>
              <a:ext cx="6317704" cy="1285477"/>
              <a:chOff x="528" y="1200"/>
              <a:chExt cx="4752" cy="1200"/>
            </a:xfrm>
          </p:grpSpPr>
          <p:sp>
            <p:nvSpPr>
              <p:cNvPr id="32" name="AutoShape 4"/>
              <p:cNvSpPr>
                <a:spLocks noChangeArrowheads="1"/>
              </p:cNvSpPr>
              <p:nvPr/>
            </p:nvSpPr>
            <p:spPr bwMode="gray">
              <a:xfrm>
                <a:off x="3504" y="1728"/>
                <a:ext cx="1776" cy="672"/>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3" name="AutoShape 5"/>
              <p:cNvSpPr>
                <a:spLocks noChangeArrowheads="1"/>
              </p:cNvSpPr>
              <p:nvPr/>
            </p:nvSpPr>
            <p:spPr bwMode="gray">
              <a:xfrm>
                <a:off x="2016" y="1728"/>
                <a:ext cx="1872" cy="672"/>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4" name="AutoShape 6"/>
              <p:cNvSpPr>
                <a:spLocks noChangeArrowheads="1"/>
              </p:cNvSpPr>
              <p:nvPr/>
            </p:nvSpPr>
            <p:spPr bwMode="gray">
              <a:xfrm>
                <a:off x="528" y="1728"/>
                <a:ext cx="1872" cy="672"/>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ru-RU"/>
              </a:p>
            </p:txBody>
          </p:sp>
          <p:sp>
            <p:nvSpPr>
              <p:cNvPr id="35" name="AutoShape 7"/>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0" hangingPunct="0"/>
                <a:r>
                  <a:rPr lang="ru-RU" sz="2000" b="1" dirty="0" smtClean="0">
                    <a:solidFill>
                      <a:schemeClr val="bg1"/>
                    </a:solidFill>
                  </a:rPr>
                  <a:t>2020 </a:t>
                </a:r>
                <a:r>
                  <a:rPr lang="ru-RU" sz="2000" b="1" dirty="0">
                    <a:solidFill>
                      <a:schemeClr val="bg1"/>
                    </a:solidFill>
                  </a:rPr>
                  <a:t>год</a:t>
                </a:r>
                <a:endParaRPr lang="en-US" sz="2000" b="1" dirty="0">
                  <a:solidFill>
                    <a:schemeClr val="bg1"/>
                  </a:solidFill>
                </a:endParaRPr>
              </a:p>
            </p:txBody>
          </p:sp>
          <p:sp>
            <p:nvSpPr>
              <p:cNvPr id="36" name="AutoShape 8"/>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2021 </a:t>
                </a:r>
                <a:r>
                  <a:rPr lang="ru-RU" sz="2000" b="1" dirty="0">
                    <a:solidFill>
                      <a:schemeClr val="bg1"/>
                    </a:solidFill>
                  </a:rPr>
                  <a:t>год</a:t>
                </a:r>
                <a:endParaRPr lang="en-US" sz="2000" b="1" dirty="0">
                  <a:solidFill>
                    <a:schemeClr val="bg1"/>
                  </a:solidFill>
                </a:endParaRPr>
              </a:p>
            </p:txBody>
          </p:sp>
          <p:sp>
            <p:nvSpPr>
              <p:cNvPr id="37" name="AutoShape 9"/>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2022 </a:t>
                </a:r>
                <a:r>
                  <a:rPr lang="ru-RU" sz="2000" b="1" dirty="0">
                    <a:solidFill>
                      <a:schemeClr val="bg1"/>
                    </a:solidFill>
                  </a:rPr>
                  <a:t>год</a:t>
                </a:r>
                <a:endParaRPr lang="en-US" sz="2000" b="1" dirty="0">
                  <a:solidFill>
                    <a:schemeClr val="bg1"/>
                  </a:solidFill>
                </a:endParaRPr>
              </a:p>
            </p:txBody>
          </p:sp>
        </p:grpSp>
        <p:sp>
          <p:nvSpPr>
            <p:cNvPr id="29" name="Прямоугольник 28"/>
            <p:cNvSpPr/>
            <p:nvPr/>
          </p:nvSpPr>
          <p:spPr>
            <a:xfrm>
              <a:off x="1358182" y="2636912"/>
              <a:ext cx="2251248"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67183,0</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30" name="Прямоугольник 29"/>
            <p:cNvSpPr/>
            <p:nvPr/>
          </p:nvSpPr>
          <p:spPr>
            <a:xfrm>
              <a:off x="3491880" y="2636912"/>
              <a:ext cx="2395264"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ru-RU" sz="2000" b="1" dirty="0" smtClean="0">
                  <a:solidFill>
                    <a:schemeClr val="bg1"/>
                  </a:solidFill>
                </a:rPr>
                <a:t>50132,0</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sp>
          <p:nvSpPr>
            <p:cNvPr id="31" name="Прямоугольник 30"/>
            <p:cNvSpPr/>
            <p:nvPr/>
          </p:nvSpPr>
          <p:spPr>
            <a:xfrm>
              <a:off x="5741894" y="2626245"/>
              <a:ext cx="2160240" cy="450591"/>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sz="2000" b="1" dirty="0" smtClean="0">
                  <a:solidFill>
                    <a:schemeClr val="bg1"/>
                  </a:solidFill>
                </a:rPr>
                <a:t>42701,0</a:t>
              </a:r>
              <a:r>
                <a:rPr lang="ru-RU" sz="2000" dirty="0" smtClean="0"/>
                <a:t> </a:t>
              </a:r>
              <a:r>
                <a:rPr lang="ru-RU" sz="1600" b="1" dirty="0" smtClean="0">
                  <a:solidFill>
                    <a:schemeClr val="bg1"/>
                  </a:solidFill>
                </a:rPr>
                <a:t>тыс.руб</a:t>
              </a:r>
              <a:r>
                <a:rPr lang="ru-RU" sz="1600" b="1" dirty="0">
                  <a:solidFill>
                    <a:schemeClr val="bg1"/>
                  </a:solidFill>
                </a:rPr>
                <a:t>.</a:t>
              </a:r>
              <a:endParaRPr lang="ru-RU" sz="1600" dirty="0">
                <a:solidFill>
                  <a:schemeClr val="bg1"/>
                </a:solidFill>
              </a:endParaRPr>
            </a:p>
          </p:txBody>
        </p:sp>
      </p:grpSp>
    </p:spTree>
    <p:extLst>
      <p:ext uri="{BB962C8B-B14F-4D97-AF65-F5344CB8AC3E}">
        <p14:creationId xmlns:p14="http://schemas.microsoft.com/office/powerpoint/2010/main" xmlns="" val="4230607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chemeClr val="accent1"/>
                </a:solidFill>
                <a:latin typeface="Raleway Light" panose="020B0403030101060003" pitchFamily="34" charset="-52"/>
                <a:ea typeface="+mn-ea"/>
                <a:cs typeface="+mn-cs"/>
              </a:rPr>
              <a:t>Муниципальные </a:t>
            </a:r>
            <a:r>
              <a:rPr lang="ru-RU" altLang="ru-RU" sz="2000" dirty="0" smtClean="0">
                <a:solidFill>
                  <a:schemeClr val="accent1"/>
                </a:solidFill>
                <a:latin typeface="Raleway Light" panose="020B0403030101060003" pitchFamily="34" charset="-52"/>
                <a:ea typeface="+mn-ea"/>
                <a:cs typeface="+mn-cs"/>
              </a:rPr>
              <a:t>программы в </a:t>
            </a:r>
            <a:r>
              <a:rPr lang="ru-RU" altLang="ru-RU" sz="2000" dirty="0">
                <a:solidFill>
                  <a:schemeClr val="accent1"/>
                </a:solidFill>
                <a:latin typeface="Raleway Light" panose="020B0403030101060003" pitchFamily="34" charset="-52"/>
                <a:ea typeface="+mn-ea"/>
                <a:cs typeface="+mn-cs"/>
              </a:rPr>
              <a:t>структуре расходов бюджета</a:t>
            </a:r>
          </a:p>
        </p:txBody>
      </p:sp>
      <p:graphicFrame>
        <p:nvGraphicFramePr>
          <p:cNvPr id="40" name="Таблица 39"/>
          <p:cNvGraphicFramePr>
            <a:graphicFrameLocks noGrp="1"/>
          </p:cNvGraphicFramePr>
          <p:nvPr/>
        </p:nvGraphicFramePr>
        <p:xfrm>
          <a:off x="179512" y="1161483"/>
          <a:ext cx="8856985" cy="4488333"/>
        </p:xfrm>
        <a:graphic>
          <a:graphicData uri="http://schemas.openxmlformats.org/drawingml/2006/table">
            <a:tbl>
              <a:tblPr/>
              <a:tblGrid>
                <a:gridCol w="5184576">
                  <a:extLst>
                    <a:ext uri="{9D8B030D-6E8A-4147-A177-3AD203B41FA5}">
                      <a16:colId xmlns="" xmlns:a16="http://schemas.microsoft.com/office/drawing/2014/main" val="3630999719"/>
                    </a:ext>
                  </a:extLst>
                </a:gridCol>
                <a:gridCol w="1296144">
                  <a:extLst>
                    <a:ext uri="{9D8B030D-6E8A-4147-A177-3AD203B41FA5}">
                      <a16:colId xmlns="" xmlns:a16="http://schemas.microsoft.com/office/drawing/2014/main" val="3558339384"/>
                    </a:ext>
                  </a:extLst>
                </a:gridCol>
                <a:gridCol w="1197788">
                  <a:extLst>
                    <a:ext uri="{9D8B030D-6E8A-4147-A177-3AD203B41FA5}">
                      <a16:colId xmlns="" xmlns:a16="http://schemas.microsoft.com/office/drawing/2014/main" val="3422442710"/>
                    </a:ext>
                  </a:extLst>
                </a:gridCol>
                <a:gridCol w="1178477">
                  <a:extLst>
                    <a:ext uri="{9D8B030D-6E8A-4147-A177-3AD203B41FA5}">
                      <a16:colId xmlns="" xmlns:a16="http://schemas.microsoft.com/office/drawing/2014/main" val="459687979"/>
                    </a:ext>
                  </a:extLst>
                </a:gridCol>
              </a:tblGrid>
              <a:tr h="216771">
                <a:tc>
                  <a:txBody>
                    <a:bodyPr/>
                    <a:lstStyle/>
                    <a:p>
                      <a:pPr algn="ctr" fontAlgn="ctr"/>
                      <a:r>
                        <a:rPr lang="ru-RU" sz="1400" b="1" kern="1200" dirty="0">
                          <a:solidFill>
                            <a:schemeClr val="bg1"/>
                          </a:solidFill>
                          <a:latin typeface="Arial" pitchFamily="34" charset="0"/>
                          <a:ea typeface="Calibri"/>
                          <a:cs typeface="Arial" pitchFamily="34" charset="0"/>
                        </a:rPr>
                        <a:t>Муниципальная программа</a:t>
                      </a:r>
                    </a:p>
                  </a:txBody>
                  <a:tcPr marL="8253" marR="8253" marT="82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ru-RU" sz="1400" b="1" kern="1200" dirty="0" smtClean="0">
                          <a:solidFill>
                            <a:schemeClr val="bg1"/>
                          </a:solidFill>
                          <a:latin typeface="Arial" pitchFamily="34" charset="0"/>
                          <a:ea typeface="Calibri"/>
                          <a:cs typeface="Arial" pitchFamily="34" charset="0"/>
                        </a:rPr>
                        <a:t>20</a:t>
                      </a:r>
                      <a:r>
                        <a:rPr lang="en-US" sz="1400" b="1" kern="1200" dirty="0" smtClean="0">
                          <a:solidFill>
                            <a:schemeClr val="bg1"/>
                          </a:solidFill>
                          <a:latin typeface="Arial" pitchFamily="34" charset="0"/>
                          <a:ea typeface="Calibri"/>
                          <a:cs typeface="Arial" pitchFamily="34" charset="0"/>
                        </a:rPr>
                        <a:t>2</a:t>
                      </a:r>
                      <a:r>
                        <a:rPr lang="ru-RU" sz="1400" b="1" kern="1200" dirty="0" smtClean="0">
                          <a:solidFill>
                            <a:schemeClr val="bg1"/>
                          </a:solidFill>
                          <a:latin typeface="Arial" pitchFamily="34" charset="0"/>
                          <a:ea typeface="Calibri"/>
                          <a:cs typeface="Arial" pitchFamily="34" charset="0"/>
                        </a:rPr>
                        <a:t>1 </a:t>
                      </a:r>
                      <a:r>
                        <a:rPr lang="ru-RU" sz="1400" b="1" kern="1200" dirty="0">
                          <a:solidFill>
                            <a:schemeClr val="bg1"/>
                          </a:solidFill>
                          <a:latin typeface="Arial" pitchFamily="34" charset="0"/>
                          <a:ea typeface="Calibri"/>
                          <a:cs typeface="Arial" pitchFamily="34" charset="0"/>
                        </a:rPr>
                        <a:t>год</a:t>
                      </a:r>
                    </a:p>
                  </a:txBody>
                  <a:tcPr marL="8253" marR="8253" marT="82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ru-RU" sz="1400" b="1" kern="1200" dirty="0" smtClean="0">
                          <a:solidFill>
                            <a:schemeClr val="bg1"/>
                          </a:solidFill>
                          <a:latin typeface="Arial" pitchFamily="34" charset="0"/>
                          <a:ea typeface="Calibri"/>
                          <a:cs typeface="Arial" pitchFamily="34" charset="0"/>
                        </a:rPr>
                        <a:t>2022 </a:t>
                      </a:r>
                      <a:r>
                        <a:rPr lang="ru-RU" sz="1400" b="1" kern="1200" dirty="0">
                          <a:solidFill>
                            <a:schemeClr val="bg1"/>
                          </a:solidFill>
                          <a:latin typeface="Arial" pitchFamily="34" charset="0"/>
                          <a:ea typeface="Calibri"/>
                          <a:cs typeface="Arial" pitchFamily="34" charset="0"/>
                        </a:rPr>
                        <a:t>год</a:t>
                      </a:r>
                    </a:p>
                  </a:txBody>
                  <a:tcPr marL="8253" marR="8253" marT="82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ru-RU" sz="1400" b="1" kern="1200" dirty="0" smtClean="0">
                          <a:solidFill>
                            <a:schemeClr val="bg1"/>
                          </a:solidFill>
                          <a:latin typeface="Arial" pitchFamily="34" charset="0"/>
                          <a:ea typeface="Calibri"/>
                          <a:cs typeface="Arial" pitchFamily="34" charset="0"/>
                        </a:rPr>
                        <a:t>2023 </a:t>
                      </a:r>
                      <a:r>
                        <a:rPr lang="ru-RU" sz="1400" b="1" kern="1200" dirty="0">
                          <a:solidFill>
                            <a:schemeClr val="bg1"/>
                          </a:solidFill>
                          <a:latin typeface="Arial" pitchFamily="34" charset="0"/>
                          <a:ea typeface="Calibri"/>
                          <a:cs typeface="Arial" pitchFamily="34" charset="0"/>
                        </a:rPr>
                        <a:t>год</a:t>
                      </a:r>
                    </a:p>
                  </a:txBody>
                  <a:tcPr marL="8253" marR="8253" marT="82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520034212"/>
                  </a:ext>
                </a:extLst>
              </a:tr>
              <a:tr h="188516">
                <a:tc>
                  <a:txBody>
                    <a:bodyPr/>
                    <a:lstStyle/>
                    <a:p>
                      <a:pPr algn="ctr" fontAlgn="ctr"/>
                      <a:r>
                        <a:rPr lang="ru-RU" sz="1200" b="0" i="0" u="none" strike="noStrike" dirty="0">
                          <a:solidFill>
                            <a:srgbClr val="00B0F0"/>
                          </a:solidFill>
                          <a:latin typeface="Arial"/>
                        </a:rPr>
                        <a:t>«Развитие системы образования Тоцкого района»</a:t>
                      </a:r>
                    </a:p>
                  </a:txBody>
                  <a:tcPr marL="8253" marR="8253"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482 046,4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464 752,3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433 220,4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24966981"/>
                  </a:ext>
                </a:extLst>
              </a:tr>
              <a:tr h="216771">
                <a:tc>
                  <a:txBody>
                    <a:bodyPr/>
                    <a:lstStyle/>
                    <a:p>
                      <a:pPr algn="ctr" fontAlgn="ctr"/>
                      <a:r>
                        <a:rPr lang="ru-RU" sz="1200" b="0" i="0" u="none" strike="noStrike" dirty="0">
                          <a:solidFill>
                            <a:srgbClr val="00B0F0"/>
                          </a:solidFill>
                          <a:latin typeface="Arial"/>
                        </a:rPr>
                        <a:t>«</a:t>
                      </a:r>
                      <a:r>
                        <a:rPr lang="ru-RU" sz="1200" b="0" i="0" u="none" strike="noStrike" kern="1200" dirty="0">
                          <a:solidFill>
                            <a:srgbClr val="00B0F0"/>
                          </a:solidFill>
                          <a:latin typeface="Arial"/>
                          <a:ea typeface="+mn-ea"/>
                          <a:cs typeface="+mn-cs"/>
                        </a:rPr>
                        <a:t>Поддержка и сохранение многонационального культурного наследия Тоцкого района</a:t>
                      </a:r>
                      <a:r>
                        <a:rPr lang="ru-RU" sz="1200" b="0" i="0" u="none" strike="noStrike" dirty="0">
                          <a:solidFill>
                            <a:srgbClr val="00B0F0"/>
                          </a:solidFill>
                          <a:latin typeface="Arial"/>
                        </a:rPr>
                        <a:t>»</a:t>
                      </a:r>
                      <a:endParaRPr lang="ru-RU" sz="1200" b="0" i="0" u="none" strike="noStrike" kern="1200" dirty="0">
                        <a:solidFill>
                          <a:srgbClr val="00B0F0"/>
                        </a:solidFill>
                        <a:latin typeface="Arial"/>
                        <a:ea typeface="+mn-ea"/>
                        <a:cs typeface="+mn-cs"/>
                      </a:endParaRPr>
                    </a:p>
                  </a:txBody>
                  <a:tcPr marL="8253" marR="8253"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55 190,4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52 562,3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50 453,8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319470375"/>
                  </a:ext>
                </a:extLst>
              </a:tr>
              <a:tr h="216771">
                <a:tc>
                  <a:txBody>
                    <a:bodyPr/>
                    <a:lstStyle/>
                    <a:p>
                      <a:pPr algn="ctr" fontAlgn="ctr"/>
                      <a:r>
                        <a:rPr lang="ru-RU" sz="1200" b="0" i="0" u="none" strike="noStrike" dirty="0">
                          <a:solidFill>
                            <a:srgbClr val="00B0F0"/>
                          </a:solidFill>
                          <a:latin typeface="Arial"/>
                        </a:rPr>
                        <a:t>«</a:t>
                      </a:r>
                      <a:r>
                        <a:rPr lang="ru-RU" sz="1200" b="0" i="0" u="none" strike="noStrike" kern="1200" dirty="0">
                          <a:solidFill>
                            <a:srgbClr val="00B0F0"/>
                          </a:solidFill>
                          <a:latin typeface="Arial"/>
                          <a:ea typeface="+mn-ea"/>
                          <a:cs typeface="+mn-cs"/>
                        </a:rPr>
                        <a:t>Экономическое развитие МО Тоцкий </a:t>
                      </a:r>
                      <a:r>
                        <a:rPr lang="ru-RU" sz="1200" b="0" i="0" u="none" strike="noStrike" kern="1200" dirty="0" smtClean="0">
                          <a:solidFill>
                            <a:srgbClr val="00B0F0"/>
                          </a:solidFill>
                          <a:latin typeface="Arial"/>
                          <a:ea typeface="+mn-ea"/>
                          <a:cs typeface="+mn-cs"/>
                        </a:rPr>
                        <a:t>район </a:t>
                      </a:r>
                      <a:r>
                        <a:rPr lang="ru-RU" sz="1200" b="0" i="0" u="none" strike="noStrike" kern="1200" dirty="0">
                          <a:solidFill>
                            <a:srgbClr val="00B0F0"/>
                          </a:solidFill>
                          <a:latin typeface="Arial"/>
                          <a:ea typeface="+mn-ea"/>
                          <a:cs typeface="+mn-cs"/>
                        </a:rPr>
                        <a:t>Оренбургской области</a:t>
                      </a:r>
                      <a:r>
                        <a:rPr lang="ru-RU" sz="1200" b="0" i="0" u="none" strike="noStrike" dirty="0">
                          <a:solidFill>
                            <a:srgbClr val="00B0F0"/>
                          </a:solidFill>
                          <a:latin typeface="Arial"/>
                        </a:rPr>
                        <a:t>»</a:t>
                      </a:r>
                      <a:r>
                        <a:rPr lang="ru-RU" sz="1200" b="0" i="0" u="none" strike="noStrike" kern="1200" dirty="0">
                          <a:solidFill>
                            <a:srgbClr val="00B0F0"/>
                          </a:solidFill>
                          <a:latin typeface="Arial"/>
                          <a:ea typeface="+mn-ea"/>
                          <a:cs typeface="+mn-cs"/>
                        </a:rPr>
                        <a:t> </a:t>
                      </a:r>
                    </a:p>
                  </a:txBody>
                  <a:tcPr marL="8253" marR="8253"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5 286,4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13,7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13,7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43028058"/>
                  </a:ext>
                </a:extLst>
              </a:tr>
              <a:tr h="216771">
                <a:tc>
                  <a:txBody>
                    <a:bodyPr/>
                    <a:lstStyle/>
                    <a:p>
                      <a:pPr algn="ctr" fontAlgn="ctr"/>
                      <a:r>
                        <a:rPr lang="ru-RU" sz="1200" b="0" i="0" u="none" strike="noStrike" kern="1200" dirty="0">
                          <a:solidFill>
                            <a:srgbClr val="00B0F0"/>
                          </a:solidFill>
                          <a:latin typeface="Arial"/>
                          <a:ea typeface="+mn-ea"/>
                          <a:cs typeface="+mn-cs"/>
                        </a:rPr>
                        <a:t>«Основные направления дополнительной социальной поддержки населения»</a:t>
                      </a:r>
                    </a:p>
                  </a:txBody>
                  <a:tcPr marL="8253" marR="8253"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10 983,0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10 983,0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10 983,0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964846793"/>
                  </a:ext>
                </a:extLst>
              </a:tr>
              <a:tr h="216771">
                <a:tc>
                  <a:txBody>
                    <a:bodyPr/>
                    <a:lstStyle/>
                    <a:p>
                      <a:pPr algn="ctr" fontAlgn="ctr"/>
                      <a:r>
                        <a:rPr lang="ru-RU" sz="1200" b="0" i="0" u="none" strike="noStrike" kern="1200" dirty="0">
                          <a:solidFill>
                            <a:srgbClr val="00B0F0"/>
                          </a:solidFill>
                          <a:latin typeface="Arial"/>
                          <a:ea typeface="+mn-ea"/>
                          <a:cs typeface="+mn-cs"/>
                        </a:rPr>
                        <a:t>«Развитие физической культуры, спорта и молодежной политики в Тоцком районе»</a:t>
                      </a:r>
                    </a:p>
                  </a:txBody>
                  <a:tcPr marL="8253" marR="8253"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6 423,4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2 903,4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2 903,4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988006424"/>
                  </a:ext>
                </a:extLst>
              </a:tr>
              <a:tr h="216771">
                <a:tc>
                  <a:txBody>
                    <a:bodyPr/>
                    <a:lstStyle/>
                    <a:p>
                      <a:pPr algn="ctr" fontAlgn="ctr"/>
                      <a:r>
                        <a:rPr lang="ru-RU" sz="800" b="0" i="0" u="none" strike="noStrike" dirty="0">
                          <a:solidFill>
                            <a:srgbClr val="00B0F0"/>
                          </a:solidFill>
                          <a:latin typeface="Arial"/>
                        </a:rPr>
                        <a:t>«</a:t>
                      </a:r>
                      <a:r>
                        <a:rPr lang="ru-RU" sz="1200" b="0" i="0" u="none" strike="noStrike" kern="1200" dirty="0">
                          <a:solidFill>
                            <a:srgbClr val="00B0F0"/>
                          </a:solidFill>
                          <a:latin typeface="Arial"/>
                          <a:ea typeface="+mn-ea"/>
                          <a:cs typeface="+mn-cs"/>
                        </a:rPr>
                        <a:t>Развитие муниципальной политики в муниципальном образовании Тоцкий район Оренбургской области»</a:t>
                      </a:r>
                    </a:p>
                  </a:txBody>
                  <a:tcPr marL="8253" marR="8253"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46 009,9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41 772,3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41 573,0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662711612"/>
                  </a:ext>
                </a:extLst>
              </a:tr>
              <a:tr h="216771">
                <a:tc>
                  <a:txBody>
                    <a:bodyPr/>
                    <a:lstStyle/>
                    <a:p>
                      <a:pPr algn="ctr" fontAlgn="ctr"/>
                      <a:r>
                        <a:rPr lang="ru-RU" sz="1200" b="0" i="0" u="none" strike="noStrike" kern="1200" dirty="0">
                          <a:solidFill>
                            <a:srgbClr val="00B0F0"/>
                          </a:solidFill>
                          <a:latin typeface="Arial"/>
                          <a:ea typeface="+mn-ea"/>
                          <a:cs typeface="+mn-cs"/>
                        </a:rPr>
                        <a:t>«Управление муниципальными финансами и муниципальным долгом Тоцкого района»</a:t>
                      </a:r>
                    </a:p>
                  </a:txBody>
                  <a:tcPr marL="8253" marR="8253"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84 332,2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66 543,8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59 181,5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81084637"/>
                  </a:ext>
                </a:extLst>
              </a:tr>
              <a:tr h="216771">
                <a:tc>
                  <a:txBody>
                    <a:bodyPr/>
                    <a:lstStyle/>
                    <a:p>
                      <a:pPr algn="ctr" fontAlgn="ctr"/>
                      <a:r>
                        <a:rPr lang="ru-RU" sz="800" b="0" i="0" u="none" strike="noStrike" dirty="0" smtClean="0">
                          <a:solidFill>
                            <a:srgbClr val="00B0F0"/>
                          </a:solidFill>
                          <a:latin typeface="Arial"/>
                        </a:rPr>
                        <a:t>«</a:t>
                      </a:r>
                      <a:r>
                        <a:rPr lang="ru-RU" sz="1200" b="0" i="0" u="none" strike="noStrike" kern="1200" dirty="0" smtClean="0">
                          <a:solidFill>
                            <a:srgbClr val="00B0F0"/>
                          </a:solidFill>
                          <a:latin typeface="Arial"/>
                          <a:ea typeface="+mn-ea"/>
                          <a:cs typeface="+mn-cs"/>
                        </a:rPr>
                        <a:t>Обеспечение качественными услугами жилищно-коммунального хозяйства населения Тоцкого района»</a:t>
                      </a:r>
                      <a:endParaRPr lang="ru-RU" sz="1200" b="0" i="0" u="none" strike="noStrike" kern="1200" dirty="0">
                        <a:solidFill>
                          <a:srgbClr val="00B0F0"/>
                        </a:solidFill>
                        <a:latin typeface="Arial"/>
                        <a:ea typeface="+mn-ea"/>
                        <a:cs typeface="+mn-cs"/>
                      </a:endParaRPr>
                    </a:p>
                  </a:txBody>
                  <a:tcPr marL="8253" marR="8253"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19,4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19,4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19,4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370637368"/>
                  </a:ext>
                </a:extLst>
              </a:tr>
              <a:tr h="216771">
                <a:tc>
                  <a:txBody>
                    <a:bodyPr/>
                    <a:lstStyle/>
                    <a:p>
                      <a:pPr algn="ctr" fontAlgn="ctr"/>
                      <a:r>
                        <a:rPr lang="ru-RU" sz="1200" b="0" i="0" u="none" strike="noStrike" kern="1200" dirty="0" smtClean="0">
                          <a:solidFill>
                            <a:srgbClr val="00B0F0"/>
                          </a:solidFill>
                          <a:latin typeface="Arial"/>
                          <a:ea typeface="+mn-ea"/>
                          <a:cs typeface="+mn-cs"/>
                        </a:rPr>
                        <a:t>«Развитие сельского хозяйства и регулирование рынков сельскохозяйственной продукции, сырья и продовольствия Тоцкого района»</a:t>
                      </a:r>
                      <a:endParaRPr lang="ru-RU" sz="1200" b="0" i="0" u="none" strike="noStrike" kern="1200" dirty="0">
                        <a:solidFill>
                          <a:srgbClr val="00B0F0"/>
                        </a:solidFill>
                        <a:latin typeface="Arial"/>
                        <a:ea typeface="+mn-ea"/>
                        <a:cs typeface="+mn-cs"/>
                      </a:endParaRPr>
                    </a:p>
                  </a:txBody>
                  <a:tcPr marL="8253" marR="8253"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896,9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1 646,9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1 646,9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527122814"/>
                  </a:ext>
                </a:extLst>
              </a:tr>
              <a:tr h="216771">
                <a:tc>
                  <a:txBody>
                    <a:bodyPr/>
                    <a:lstStyle/>
                    <a:p>
                      <a:pPr algn="ctr" fontAlgn="ctr"/>
                      <a:r>
                        <a:rPr lang="ru-RU" sz="1200" b="0" i="0" u="none" strike="noStrike" kern="1200" dirty="0" err="1" smtClean="0">
                          <a:solidFill>
                            <a:srgbClr val="00B0F0"/>
                          </a:solidFill>
                          <a:latin typeface="Arial"/>
                          <a:ea typeface="+mn-ea"/>
                          <a:cs typeface="+mn-cs"/>
                        </a:rPr>
                        <a:t>Непрограммные</a:t>
                      </a:r>
                      <a:r>
                        <a:rPr lang="ru-RU" sz="1200" b="0" i="0" u="none" strike="noStrike" kern="1200" dirty="0" smtClean="0">
                          <a:solidFill>
                            <a:srgbClr val="00B0F0"/>
                          </a:solidFill>
                          <a:latin typeface="Arial"/>
                          <a:ea typeface="+mn-ea"/>
                          <a:cs typeface="+mn-cs"/>
                        </a:rPr>
                        <a:t> мероприятия</a:t>
                      </a:r>
                      <a:endParaRPr lang="ru-RU" sz="1200" b="0" i="0" u="none" strike="noStrike" kern="1200" dirty="0">
                        <a:solidFill>
                          <a:srgbClr val="00B0F0"/>
                        </a:solidFill>
                        <a:latin typeface="Arial"/>
                        <a:ea typeface="+mn-ea"/>
                        <a:cs typeface="+mn-cs"/>
                      </a:endParaRPr>
                    </a:p>
                  </a:txBody>
                  <a:tcPr marL="8253" marR="8253"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4 057,9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4 057,9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ru-RU" sz="1200" b="0" i="0" u="none" strike="noStrike" kern="1200" dirty="0">
                          <a:solidFill>
                            <a:srgbClr val="00B0F0"/>
                          </a:solidFill>
                          <a:latin typeface="Arial"/>
                          <a:ea typeface="+mn-ea"/>
                          <a:cs typeface="+mn-cs"/>
                        </a:rPr>
                        <a:t>4 057,9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940450334"/>
                  </a:ext>
                </a:extLst>
              </a:tr>
              <a:tr h="216771">
                <a:tc>
                  <a:txBody>
                    <a:bodyPr/>
                    <a:lstStyle/>
                    <a:p>
                      <a:pPr algn="ctr" fontAlgn="ctr"/>
                      <a:r>
                        <a:rPr lang="ru-RU" sz="1200" b="0" i="0" u="none" strike="noStrike" kern="1200" dirty="0" smtClean="0">
                          <a:solidFill>
                            <a:srgbClr val="00B0F0"/>
                          </a:solidFill>
                          <a:latin typeface="Arial"/>
                          <a:ea typeface="+mn-ea"/>
                          <a:cs typeface="+mn-cs"/>
                        </a:rPr>
                        <a:t>Условно утвержденные расходы</a:t>
                      </a:r>
                      <a:endParaRPr lang="ru-RU" sz="1200" b="0" i="0" u="none" strike="noStrike" kern="1200" dirty="0">
                        <a:solidFill>
                          <a:srgbClr val="00B0F0"/>
                        </a:solidFill>
                        <a:latin typeface="Arial"/>
                        <a:ea typeface="+mn-ea"/>
                        <a:cs typeface="+mn-cs"/>
                      </a:endParaRPr>
                    </a:p>
                  </a:txBody>
                  <a:tcPr marL="8253" marR="8253"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6 000,0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1200" b="0" i="0" u="none" strike="noStrike" kern="1200" dirty="0">
                          <a:solidFill>
                            <a:srgbClr val="00B0F0"/>
                          </a:solidFill>
                          <a:latin typeface="Arial"/>
                          <a:ea typeface="+mn-ea"/>
                          <a:cs typeface="+mn-cs"/>
                        </a:rPr>
                        <a:t>12 000,0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56136474"/>
                  </a:ext>
                </a:extLst>
              </a:tr>
            </a:tbl>
          </a:graphicData>
        </a:graphic>
      </p:graphicFrame>
      <p:sp>
        <p:nvSpPr>
          <p:cNvPr id="9" name="Прямоугольник 8"/>
          <p:cNvSpPr/>
          <p:nvPr/>
        </p:nvSpPr>
        <p:spPr>
          <a:xfrm>
            <a:off x="7687800" y="857232"/>
            <a:ext cx="1456232" cy="338554"/>
          </a:xfrm>
          <a:prstGeom prst="rect">
            <a:avLst/>
          </a:prstGeom>
        </p:spPr>
        <p:txBody>
          <a:bodyPr wrap="none">
            <a:spAutoFit/>
          </a:bodyPr>
          <a:lstStyle/>
          <a:p>
            <a:r>
              <a:rPr lang="ru-RU" altLang="ru-RU" sz="1600" dirty="0" smtClean="0">
                <a:solidFill>
                  <a:srgbClr val="00B0F0"/>
                </a:solidFill>
                <a:latin typeface="Raleway Light" panose="020B0403030101060003" pitchFamily="34" charset="-52"/>
                <a:cs typeface="Arial" panose="020B0604020202020204" pitchFamily="34" charset="0"/>
              </a:rPr>
              <a:t>(тыс. рублей)</a:t>
            </a:r>
            <a:endParaRPr lang="ru-RU" sz="1600" dirty="0"/>
          </a:p>
        </p:txBody>
      </p:sp>
    </p:spTree>
    <p:extLst>
      <p:ext uri="{BB962C8B-B14F-4D97-AF65-F5344CB8AC3E}">
        <p14:creationId xmlns:p14="http://schemas.microsoft.com/office/powerpoint/2010/main" xmlns="" val="4230607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369332"/>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«Развитие системы образования  Тоцкого района»</a:t>
            </a:r>
          </a:p>
        </p:txBody>
      </p:sp>
      <p:graphicFrame>
        <p:nvGraphicFramePr>
          <p:cNvPr id="12" name="Таблица 11"/>
          <p:cNvGraphicFramePr>
            <a:graphicFrameLocks noGrp="1"/>
          </p:cNvGraphicFramePr>
          <p:nvPr/>
        </p:nvGraphicFramePr>
        <p:xfrm>
          <a:off x="179513" y="1268760"/>
          <a:ext cx="8784975" cy="5345346"/>
        </p:xfrm>
        <a:graphic>
          <a:graphicData uri="http://schemas.openxmlformats.org/drawingml/2006/table">
            <a:tbl>
              <a:tblPr/>
              <a:tblGrid>
                <a:gridCol w="391959">
                  <a:extLst>
                    <a:ext uri="{9D8B030D-6E8A-4147-A177-3AD203B41FA5}">
                      <a16:colId xmlns="" xmlns:a16="http://schemas.microsoft.com/office/drawing/2014/main" val="2363097589"/>
                    </a:ext>
                  </a:extLst>
                </a:gridCol>
                <a:gridCol w="3712497"/>
                <a:gridCol w="953818">
                  <a:extLst>
                    <a:ext uri="{9D8B030D-6E8A-4147-A177-3AD203B41FA5}">
                      <a16:colId xmlns="" xmlns:a16="http://schemas.microsoft.com/office/drawing/2014/main" val="171070621"/>
                    </a:ext>
                  </a:extLst>
                </a:gridCol>
                <a:gridCol w="674915">
                  <a:extLst>
                    <a:ext uri="{9D8B030D-6E8A-4147-A177-3AD203B41FA5}">
                      <a16:colId xmlns="" xmlns:a16="http://schemas.microsoft.com/office/drawing/2014/main" val="1645899543"/>
                    </a:ext>
                  </a:extLst>
                </a:gridCol>
                <a:gridCol w="647526">
                  <a:extLst>
                    <a:ext uri="{9D8B030D-6E8A-4147-A177-3AD203B41FA5}">
                      <a16:colId xmlns="" xmlns:a16="http://schemas.microsoft.com/office/drawing/2014/main" val="616286843"/>
                    </a:ext>
                  </a:extLst>
                </a:gridCol>
                <a:gridCol w="647526">
                  <a:extLst>
                    <a:ext uri="{9D8B030D-6E8A-4147-A177-3AD203B41FA5}">
                      <a16:colId xmlns="" xmlns:a16="http://schemas.microsoft.com/office/drawing/2014/main" val="2544687559"/>
                    </a:ext>
                  </a:extLst>
                </a:gridCol>
                <a:gridCol w="646874">
                  <a:extLst>
                    <a:ext uri="{9D8B030D-6E8A-4147-A177-3AD203B41FA5}">
                      <a16:colId xmlns="" xmlns:a16="http://schemas.microsoft.com/office/drawing/2014/main" val="2039008270"/>
                    </a:ext>
                  </a:extLst>
                </a:gridCol>
                <a:gridCol w="554930">
                  <a:extLst>
                    <a:ext uri="{9D8B030D-6E8A-4147-A177-3AD203B41FA5}">
                      <a16:colId xmlns="" xmlns:a16="http://schemas.microsoft.com/office/drawing/2014/main" val="2525444178"/>
                    </a:ext>
                  </a:extLst>
                </a:gridCol>
                <a:gridCol w="554930">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200" b="1" kern="1200" dirty="0">
                          <a:solidFill>
                            <a:schemeClr val="bg1"/>
                          </a:solidFill>
                          <a:latin typeface="Arial" pitchFamily="34" charset="0"/>
                          <a:ea typeface="Calibri"/>
                          <a:cs typeface="Arial" pitchFamily="34" charset="0"/>
                        </a:rPr>
                        <a:t>Единица </a:t>
                      </a:r>
                      <a:r>
                        <a:rPr lang="en-US" sz="1200" b="1" kern="1200" dirty="0" smtClean="0">
                          <a:solidFill>
                            <a:schemeClr val="bg1"/>
                          </a:solidFill>
                          <a:latin typeface="Arial" pitchFamily="34" charset="0"/>
                          <a:ea typeface="Calibri"/>
                          <a:cs typeface="Arial" pitchFamily="34" charset="0"/>
                        </a:rPr>
                        <a:t>измерения</a:t>
                      </a:r>
                      <a:endParaRPr lang="ru-RU" sz="12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626470">
                <a:tc>
                  <a:txBody>
                    <a:bodyPr/>
                    <a:lstStyle/>
                    <a:p>
                      <a:pPr algn="ctr">
                        <a:lnSpc>
                          <a:spcPct val="115000"/>
                        </a:lnSpc>
                        <a:spcAft>
                          <a:spcPts val="0"/>
                        </a:spcAft>
                      </a:pPr>
                      <a:r>
                        <a:rPr lang="en-US" sz="1200" b="0" i="0" u="none" strike="noStrike" kern="1200" dirty="0">
                          <a:solidFill>
                            <a:srgbClr val="00B0F0"/>
                          </a:solidFill>
                          <a:latin typeface="Arial"/>
                          <a:ea typeface="+mn-ea"/>
                          <a:cs typeface="+mn-cs"/>
                        </a:rPr>
                        <a:t>1.</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ru-RU" sz="1200" b="0" i="0" u="none" strike="noStrike" kern="1200" dirty="0">
                          <a:solidFill>
                            <a:srgbClr val="00B0F0"/>
                          </a:solidFill>
                          <a:latin typeface="Arial"/>
                          <a:ea typeface="+mn-ea"/>
                          <a:cs typeface="+mn-cs"/>
                        </a:rPr>
                        <a:t>Обеспеченность населения услугами дошкольного образования (отношение численности детей 3–7 лет, которым предоставлена возможность получать услуги дошкольного образования, к численности детей в возрасте 3–7 лет, скорректированной на численность детей в возрасте 5–7 лет, обучающихся в школе)</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ru-RU" sz="1200" b="0" i="0" u="none" strike="noStrike" kern="1200" dirty="0">
                          <a:solidFill>
                            <a:srgbClr val="00B0F0"/>
                          </a:solidFill>
                          <a:latin typeface="Arial"/>
                          <a:ea typeface="+mn-ea"/>
                          <a:cs typeface="+mn-cs"/>
                        </a:rPr>
                        <a:t>процентов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200" b="0" i="0" u="none" strike="noStrike" kern="1200" dirty="0">
                          <a:solidFill>
                            <a:srgbClr val="00B0F0"/>
                          </a:solidFill>
                          <a:latin typeface="Arial"/>
                          <a:ea typeface="+mn-ea"/>
                          <a:cs typeface="+mn-cs"/>
                        </a:rPr>
                        <a:t>97,5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32374468"/>
                  </a:ext>
                </a:extLst>
              </a:tr>
              <a:tr h="417646">
                <a:tc>
                  <a:txBody>
                    <a:bodyPr/>
                    <a:lstStyle/>
                    <a:p>
                      <a:pPr algn="ctr">
                        <a:lnSpc>
                          <a:spcPct val="115000"/>
                        </a:lnSpc>
                        <a:spcAft>
                          <a:spcPts val="0"/>
                        </a:spcAft>
                      </a:pPr>
                      <a:r>
                        <a:rPr lang="en-US" sz="1200" b="0" i="0" u="none" strike="noStrike" kern="1200" dirty="0">
                          <a:solidFill>
                            <a:srgbClr val="00B0F0"/>
                          </a:solidFill>
                          <a:latin typeface="Arial"/>
                          <a:ea typeface="+mn-ea"/>
                          <a:cs typeface="+mn-cs"/>
                        </a:rPr>
                        <a:t>2.</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Доступность дошкольного образования (отношение численности детей в возрасте от 2 месяцев до 7 лет (включительно), получающих дошкольное образование в текущем году, к сумме численности детей в возрасте от 2 месяцев до 7 лет (включительно), получающих дошкольное образование в текущем году, и численности детей в возрасте от 2 месяцев до 7 лет (включительно), находящихся в очереди на получение в текущем году дошкольного образования).</a:t>
                      </a:r>
                      <a:endParaRPr lang="ru-RU" sz="1200" b="0" i="0" u="none" strike="noStrike" kern="1200" dirty="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just">
                        <a:lnSpc>
                          <a:spcPct val="100000"/>
                        </a:lnSpc>
                        <a:spcAft>
                          <a:spcPts val="0"/>
                        </a:spcAft>
                      </a:pPr>
                      <a:r>
                        <a:rPr lang="ru-RU" sz="1200" b="0" i="0" u="none" strike="noStrike" kern="1200" dirty="0" smtClean="0">
                          <a:solidFill>
                            <a:srgbClr val="00B0F0"/>
                          </a:solidFill>
                          <a:latin typeface="Arial"/>
                          <a:ea typeface="+mn-ea"/>
                          <a:cs typeface="+mn-cs"/>
                        </a:rPr>
                        <a:t>процентов </a:t>
                      </a: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3236579892"/>
                  </a:ext>
                </a:extLst>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Отношение среднего балла единого государственного экзамена (в расчете на 1 предмет) в 10 процентах школ с лучшими результатами единого государственного экзамена к среднему баллу единого государственного экзамена (в расчете на 1 предмет) в 10 процентах школ с худшими результатами единого государственного экзамена</a:t>
                      </a:r>
                      <a:endParaRPr lang="ru-RU" sz="1200" b="0" i="0" u="none" strike="noStrike" kern="1200" dirty="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ru-RU" sz="1200" b="0" i="0" u="none" strike="noStrike" kern="1200" dirty="0" smtClean="0">
                          <a:solidFill>
                            <a:srgbClr val="00B0F0"/>
                          </a:solidFill>
                          <a:latin typeface="Arial"/>
                          <a:ea typeface="+mn-ea"/>
                          <a:cs typeface="+mn-cs"/>
                        </a:rPr>
                        <a:t>отношение</a:t>
                      </a: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1,43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1,35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1,34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1,33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1,32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369332"/>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«Развитие системы образования  Тоцкого района»</a:t>
            </a:r>
          </a:p>
        </p:txBody>
      </p:sp>
      <p:graphicFrame>
        <p:nvGraphicFramePr>
          <p:cNvPr id="12" name="Таблица 11"/>
          <p:cNvGraphicFramePr>
            <a:graphicFrameLocks noGrp="1"/>
          </p:cNvGraphicFramePr>
          <p:nvPr/>
        </p:nvGraphicFramePr>
        <p:xfrm>
          <a:off x="179513" y="1268760"/>
          <a:ext cx="8784975" cy="4979586"/>
        </p:xfrm>
        <a:graphic>
          <a:graphicData uri="http://schemas.openxmlformats.org/drawingml/2006/table">
            <a:tbl>
              <a:tblPr/>
              <a:tblGrid>
                <a:gridCol w="391959">
                  <a:extLst>
                    <a:ext uri="{9D8B030D-6E8A-4147-A177-3AD203B41FA5}">
                      <a16:colId xmlns="" xmlns:a16="http://schemas.microsoft.com/office/drawing/2014/main" val="2363097589"/>
                    </a:ext>
                  </a:extLst>
                </a:gridCol>
                <a:gridCol w="3712497"/>
                <a:gridCol w="953818">
                  <a:extLst>
                    <a:ext uri="{9D8B030D-6E8A-4147-A177-3AD203B41FA5}">
                      <a16:colId xmlns="" xmlns:a16="http://schemas.microsoft.com/office/drawing/2014/main" val="171070621"/>
                    </a:ext>
                  </a:extLst>
                </a:gridCol>
                <a:gridCol w="674915">
                  <a:extLst>
                    <a:ext uri="{9D8B030D-6E8A-4147-A177-3AD203B41FA5}">
                      <a16:colId xmlns="" xmlns:a16="http://schemas.microsoft.com/office/drawing/2014/main" val="1645899543"/>
                    </a:ext>
                  </a:extLst>
                </a:gridCol>
                <a:gridCol w="647526">
                  <a:extLst>
                    <a:ext uri="{9D8B030D-6E8A-4147-A177-3AD203B41FA5}">
                      <a16:colId xmlns="" xmlns:a16="http://schemas.microsoft.com/office/drawing/2014/main" val="616286843"/>
                    </a:ext>
                  </a:extLst>
                </a:gridCol>
                <a:gridCol w="647526">
                  <a:extLst>
                    <a:ext uri="{9D8B030D-6E8A-4147-A177-3AD203B41FA5}">
                      <a16:colId xmlns="" xmlns:a16="http://schemas.microsoft.com/office/drawing/2014/main" val="2544687559"/>
                    </a:ext>
                  </a:extLst>
                </a:gridCol>
                <a:gridCol w="646874">
                  <a:extLst>
                    <a:ext uri="{9D8B030D-6E8A-4147-A177-3AD203B41FA5}">
                      <a16:colId xmlns="" xmlns:a16="http://schemas.microsoft.com/office/drawing/2014/main" val="2039008270"/>
                    </a:ext>
                  </a:extLst>
                </a:gridCol>
                <a:gridCol w="554930">
                  <a:extLst>
                    <a:ext uri="{9D8B030D-6E8A-4147-A177-3AD203B41FA5}">
                      <a16:colId xmlns="" xmlns:a16="http://schemas.microsoft.com/office/drawing/2014/main" val="2525444178"/>
                    </a:ext>
                  </a:extLst>
                </a:gridCol>
                <a:gridCol w="554930">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200" b="1" kern="1200" dirty="0">
                          <a:solidFill>
                            <a:schemeClr val="bg1"/>
                          </a:solidFill>
                          <a:latin typeface="Arial" pitchFamily="34" charset="0"/>
                          <a:ea typeface="Calibri"/>
                          <a:cs typeface="Arial" pitchFamily="34" charset="0"/>
                        </a:rPr>
                        <a:t>Единица </a:t>
                      </a:r>
                      <a:r>
                        <a:rPr lang="en-US" sz="1200" b="1" kern="1200" dirty="0" smtClean="0">
                          <a:solidFill>
                            <a:schemeClr val="bg1"/>
                          </a:solidFill>
                          <a:latin typeface="Arial" pitchFamily="34" charset="0"/>
                          <a:ea typeface="Calibri"/>
                          <a:cs typeface="Arial" pitchFamily="34" charset="0"/>
                        </a:rPr>
                        <a:t>измерения</a:t>
                      </a:r>
                      <a:endParaRPr lang="ru-RU" sz="12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626470">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4</a:t>
                      </a:r>
                      <a:r>
                        <a:rPr lang="en-US" sz="1200" b="0" i="0" u="none" strike="noStrike" kern="1200" dirty="0" smtClean="0">
                          <a:solidFill>
                            <a:srgbClr val="00B0F0"/>
                          </a:solidFill>
                          <a:latin typeface="Arial"/>
                          <a:ea typeface="+mn-ea"/>
                          <a:cs typeface="+mn-cs"/>
                        </a:rPr>
                        <a:t>.</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Удельный вес численности обучающихся государственных (муниципальных) общеобразовательных организаций, которым предоставлена возможность обучаться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a:t>
                      </a:r>
                      <a:endParaRPr lang="ru-RU" sz="1200" b="0" i="0" u="none" strike="noStrike" kern="1200" dirty="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ru-RU" sz="1200" b="0" i="0" u="none" strike="noStrike" kern="1200" dirty="0">
                          <a:solidFill>
                            <a:srgbClr val="00B0F0"/>
                          </a:solidFill>
                          <a:latin typeface="Arial"/>
                          <a:ea typeface="+mn-ea"/>
                          <a:cs typeface="+mn-cs"/>
                        </a:rPr>
                        <a:t>процентов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32374468"/>
                  </a:ext>
                </a:extLst>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5</a:t>
                      </a:r>
                      <a:r>
                        <a:rPr lang="en-US" sz="1200" b="0" i="0" u="none" strike="noStrike" kern="1200" dirty="0" smtClean="0">
                          <a:solidFill>
                            <a:srgbClr val="00B0F0"/>
                          </a:solidFill>
                          <a:latin typeface="Arial"/>
                          <a:ea typeface="+mn-ea"/>
                          <a:cs typeface="+mn-cs"/>
                        </a:rPr>
                        <a:t>.</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Отношение среднемесячной номинальной начисленной заработной платы работников государственных (муниципальных) общеобразовательных организаций к среднемесячной номинальной начисленной заработной плате работников, занятых в сфере экономики района</a:t>
                      </a:r>
                      <a:endParaRPr lang="ru-RU" sz="1200" b="0" i="0" u="none" strike="noStrike" kern="1200" dirty="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just">
                        <a:lnSpc>
                          <a:spcPct val="100000"/>
                        </a:lnSpc>
                        <a:spcAft>
                          <a:spcPts val="0"/>
                        </a:spcAft>
                      </a:pPr>
                      <a:r>
                        <a:rPr lang="ru-RU" sz="1200" b="0" i="0" u="none" strike="noStrike" kern="1200" dirty="0" smtClean="0">
                          <a:solidFill>
                            <a:srgbClr val="00B0F0"/>
                          </a:solidFill>
                          <a:latin typeface="Arial"/>
                          <a:ea typeface="+mn-ea"/>
                          <a:cs typeface="+mn-cs"/>
                        </a:rPr>
                        <a:t>процентов </a:t>
                      </a: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98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a:solidFill>
                            <a:srgbClr val="00B0F0"/>
                          </a:solidFill>
                          <a:latin typeface="Arial"/>
                          <a:ea typeface="+mn-ea"/>
                          <a:cs typeface="+mn-cs"/>
                        </a:rPr>
                        <a:t>98,5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a:solidFill>
                            <a:srgbClr val="00B0F0"/>
                          </a:solidFill>
                          <a:latin typeface="Arial"/>
                          <a:ea typeface="+mn-ea"/>
                          <a:cs typeface="+mn-cs"/>
                        </a:rPr>
                        <a:t>98,7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a:solidFill>
                            <a:srgbClr val="00B0F0"/>
                          </a:solidFill>
                          <a:latin typeface="Arial"/>
                          <a:ea typeface="+mn-ea"/>
                          <a:cs typeface="+mn-cs"/>
                        </a:rPr>
                        <a:t>99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a:solidFill>
                            <a:srgbClr val="00B0F0"/>
                          </a:solidFill>
                          <a:latin typeface="Arial"/>
                          <a:ea typeface="+mn-ea"/>
                          <a:cs typeface="+mn-cs"/>
                        </a:rPr>
                        <a:t>99,3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99,5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3236579892"/>
                  </a:ext>
                </a:extLst>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6.</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Отношение среднемесячной номинальной начисленной заработной платы работников государственных (муниципальных) дошкольных организаций к среднемесячной номинальной начисленной заработной плате работников, занятых в сфере образования района</a:t>
                      </a:r>
                      <a:endParaRPr lang="ru-RU" sz="1200" b="0" i="0" u="none" strike="noStrike" kern="1200" dirty="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ru-RU" sz="1200" b="0" i="0" u="none" strike="noStrike" kern="1200" smtClean="0">
                          <a:solidFill>
                            <a:srgbClr val="00B0F0"/>
                          </a:solidFill>
                          <a:latin typeface="Arial"/>
                          <a:ea typeface="+mn-ea"/>
                          <a:cs typeface="+mn-cs"/>
                        </a:rPr>
                        <a:t>процентов </a:t>
                      </a: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81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81,5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81,7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a:solidFill>
                            <a:srgbClr val="00B0F0"/>
                          </a:solidFill>
                          <a:latin typeface="Arial"/>
                          <a:ea typeface="+mn-ea"/>
                          <a:cs typeface="+mn-cs"/>
                        </a:rPr>
                        <a:t>82,3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82,5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7.</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Охват детей и подростков района от 7 до 17 лет  отдыхом, занятостью и оздоровлением  к общей численности обучающихся</a:t>
                      </a:r>
                      <a:endParaRPr lang="ru-RU" sz="1200" b="0" i="0" u="none" strike="noStrike" kern="1200" dirty="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just">
                        <a:lnSpc>
                          <a:spcPct val="115000"/>
                        </a:lnSpc>
                        <a:spcAft>
                          <a:spcPts val="0"/>
                        </a:spcAft>
                      </a:pPr>
                      <a:r>
                        <a:rPr lang="ru-RU" sz="1200" b="0" i="0" u="none" strike="noStrike" kern="1200" dirty="0" smtClean="0">
                          <a:solidFill>
                            <a:srgbClr val="00B0F0"/>
                          </a:solidFill>
                          <a:latin typeface="Arial"/>
                          <a:ea typeface="+mn-ea"/>
                          <a:cs typeface="+mn-cs"/>
                        </a:rPr>
                        <a:t>процентов </a:t>
                      </a: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99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99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99,1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99,2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99,3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99,3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369332"/>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«Развитие системы образования  Тоцкого района»</a:t>
            </a:r>
          </a:p>
        </p:txBody>
      </p:sp>
      <p:graphicFrame>
        <p:nvGraphicFramePr>
          <p:cNvPr id="12" name="Таблица 11"/>
          <p:cNvGraphicFramePr>
            <a:graphicFrameLocks noGrp="1"/>
          </p:cNvGraphicFramePr>
          <p:nvPr/>
        </p:nvGraphicFramePr>
        <p:xfrm>
          <a:off x="179513" y="1268760"/>
          <a:ext cx="8784975" cy="5436424"/>
        </p:xfrm>
        <a:graphic>
          <a:graphicData uri="http://schemas.openxmlformats.org/drawingml/2006/table">
            <a:tbl>
              <a:tblPr/>
              <a:tblGrid>
                <a:gridCol w="391959">
                  <a:extLst>
                    <a:ext uri="{9D8B030D-6E8A-4147-A177-3AD203B41FA5}">
                      <a16:colId xmlns="" xmlns:a16="http://schemas.microsoft.com/office/drawing/2014/main" val="2363097589"/>
                    </a:ext>
                  </a:extLst>
                </a:gridCol>
                <a:gridCol w="3786214"/>
                <a:gridCol w="880101">
                  <a:extLst>
                    <a:ext uri="{9D8B030D-6E8A-4147-A177-3AD203B41FA5}">
                      <a16:colId xmlns="" xmlns:a16="http://schemas.microsoft.com/office/drawing/2014/main" val="171070621"/>
                    </a:ext>
                  </a:extLst>
                </a:gridCol>
                <a:gridCol w="674915">
                  <a:extLst>
                    <a:ext uri="{9D8B030D-6E8A-4147-A177-3AD203B41FA5}">
                      <a16:colId xmlns="" xmlns:a16="http://schemas.microsoft.com/office/drawing/2014/main" val="1645899543"/>
                    </a:ext>
                  </a:extLst>
                </a:gridCol>
                <a:gridCol w="647526">
                  <a:extLst>
                    <a:ext uri="{9D8B030D-6E8A-4147-A177-3AD203B41FA5}">
                      <a16:colId xmlns="" xmlns:a16="http://schemas.microsoft.com/office/drawing/2014/main" val="616286843"/>
                    </a:ext>
                  </a:extLst>
                </a:gridCol>
                <a:gridCol w="647526">
                  <a:extLst>
                    <a:ext uri="{9D8B030D-6E8A-4147-A177-3AD203B41FA5}">
                      <a16:colId xmlns="" xmlns:a16="http://schemas.microsoft.com/office/drawing/2014/main" val="2544687559"/>
                    </a:ext>
                  </a:extLst>
                </a:gridCol>
                <a:gridCol w="646874">
                  <a:extLst>
                    <a:ext uri="{9D8B030D-6E8A-4147-A177-3AD203B41FA5}">
                      <a16:colId xmlns="" xmlns:a16="http://schemas.microsoft.com/office/drawing/2014/main" val="2039008270"/>
                    </a:ext>
                  </a:extLst>
                </a:gridCol>
                <a:gridCol w="554930">
                  <a:extLst>
                    <a:ext uri="{9D8B030D-6E8A-4147-A177-3AD203B41FA5}">
                      <a16:colId xmlns="" xmlns:a16="http://schemas.microsoft.com/office/drawing/2014/main" val="2525444178"/>
                    </a:ext>
                  </a:extLst>
                </a:gridCol>
                <a:gridCol w="554930">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200" b="1" kern="1200" dirty="0">
                          <a:solidFill>
                            <a:schemeClr val="bg1"/>
                          </a:solidFill>
                          <a:latin typeface="Arial" pitchFamily="34" charset="0"/>
                          <a:ea typeface="Calibri"/>
                          <a:cs typeface="Arial" pitchFamily="34" charset="0"/>
                        </a:rPr>
                        <a:t>Единица </a:t>
                      </a:r>
                      <a:r>
                        <a:rPr lang="en-US" sz="1200" b="1" kern="1200" dirty="0" smtClean="0">
                          <a:solidFill>
                            <a:schemeClr val="bg1"/>
                          </a:solidFill>
                          <a:latin typeface="Arial" pitchFamily="34" charset="0"/>
                          <a:ea typeface="Calibri"/>
                          <a:cs typeface="Arial" pitchFamily="34" charset="0"/>
                        </a:rPr>
                        <a:t>измерения</a:t>
                      </a:r>
                      <a:endParaRPr lang="ru-RU" sz="12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626470">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8</a:t>
                      </a:r>
                      <a:r>
                        <a:rPr lang="en-US" sz="1200" b="0" i="0" u="none" strike="noStrike" kern="1200" dirty="0" smtClean="0">
                          <a:solidFill>
                            <a:srgbClr val="00B0F0"/>
                          </a:solidFill>
                          <a:latin typeface="Arial"/>
                          <a:ea typeface="+mn-ea"/>
                          <a:cs typeface="+mn-cs"/>
                        </a:rPr>
                        <a:t>.</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Доля раннего выявления и учета детей, нуждающихся в социальной защите от общего числа детей</a:t>
                      </a:r>
                      <a:endParaRPr lang="ru-RU" sz="1200" b="0" i="0" u="none" strike="noStrike" kern="1200" dirty="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r>
                        <a:rPr lang="ru-RU" sz="1200" b="0" i="0" u="none" strike="noStrike" kern="1200" dirty="0">
                          <a:solidFill>
                            <a:srgbClr val="00B0F0"/>
                          </a:solidFill>
                          <a:latin typeface="Arial"/>
                          <a:ea typeface="+mn-ea"/>
                          <a:cs typeface="+mn-cs"/>
                        </a:rPr>
                        <a:t>процентов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0,62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0,64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0,65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0,66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0,67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0,68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32374468"/>
                  </a:ext>
                </a:extLst>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9</a:t>
                      </a:r>
                      <a:r>
                        <a:rPr lang="en-US" sz="1200" b="0" i="0" u="none" strike="noStrike" kern="1200" dirty="0" smtClean="0">
                          <a:solidFill>
                            <a:srgbClr val="00B0F0"/>
                          </a:solidFill>
                          <a:latin typeface="Arial"/>
                          <a:ea typeface="+mn-ea"/>
                          <a:cs typeface="+mn-cs"/>
                        </a:rPr>
                        <a:t>.</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Охват учащихся 1-11 классов горячим питанием к общей численности обучающихся</a:t>
                      </a:r>
                      <a:endParaRPr lang="ru-RU" sz="1200" b="0" i="0" u="none" strike="noStrike" kern="1200" dirty="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just">
                        <a:lnSpc>
                          <a:spcPct val="100000"/>
                        </a:lnSpc>
                        <a:spcAft>
                          <a:spcPts val="0"/>
                        </a:spcAft>
                      </a:pPr>
                      <a:r>
                        <a:rPr lang="ru-RU" sz="1200" b="0" i="0" u="none" strike="noStrike" kern="1200" dirty="0" smtClean="0">
                          <a:solidFill>
                            <a:srgbClr val="00B0F0"/>
                          </a:solidFill>
                          <a:latin typeface="Arial"/>
                          <a:ea typeface="+mn-ea"/>
                          <a:cs typeface="+mn-cs"/>
                        </a:rPr>
                        <a:t>процентов </a:t>
                      </a: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3236579892"/>
                  </a:ext>
                </a:extLst>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Обеспеченность безопасности детей и работников  образовательных учреждений к общей численности образовательных учреждений</a:t>
                      </a:r>
                      <a:endParaRPr lang="ru-RU" sz="1200" b="0" i="0" u="none" strike="noStrike" kern="1200" dirty="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200" b="0" i="0" u="none" strike="noStrike" kern="1200" dirty="0" smtClean="0">
                          <a:solidFill>
                            <a:srgbClr val="00B0F0"/>
                          </a:solidFill>
                          <a:latin typeface="Arial"/>
                          <a:ea typeface="+mn-ea"/>
                          <a:cs typeface="+mn-cs"/>
                        </a:rPr>
                        <a:t>процентов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11.</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Укомплектованность МКУ «ЦБ МУО Тоцкого района», ИМЦ и МБУ  «Хозяйственно-эксплуатационная группа обеспечения деятельности образовательных организаций Тоцкого района» квалифицированными кадрами – процентов не менее 90 %</a:t>
                      </a:r>
                      <a:endParaRPr lang="ru-RU" sz="1200" b="0" i="0" u="none" strike="noStrike" kern="1200" dirty="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just">
                        <a:lnSpc>
                          <a:spcPct val="115000"/>
                        </a:lnSpc>
                        <a:spcAft>
                          <a:spcPts val="0"/>
                        </a:spcAft>
                      </a:pPr>
                      <a:r>
                        <a:rPr lang="ru-RU" sz="1200" b="0" i="0" u="none" strike="noStrike" kern="1200" dirty="0" smtClean="0">
                          <a:solidFill>
                            <a:srgbClr val="00B0F0"/>
                          </a:solidFill>
                          <a:latin typeface="Arial"/>
                          <a:ea typeface="+mn-ea"/>
                          <a:cs typeface="+mn-cs"/>
                        </a:rPr>
                        <a:t>процентов </a:t>
                      </a: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12.</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Уровень соответствия качества муниципальных услуг показателям качества, установленным в стандартах предоставления муниципальных услуг</a:t>
                      </a:r>
                      <a:endParaRPr lang="ru-RU" sz="1200" b="0" i="0" u="none" strike="noStrike" kern="1200" dirty="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200" b="0" i="0" u="none" strike="noStrike" kern="1200" dirty="0" smtClean="0">
                          <a:solidFill>
                            <a:srgbClr val="00B0F0"/>
                          </a:solidFill>
                          <a:latin typeface="Arial"/>
                          <a:ea typeface="+mn-ea"/>
                          <a:cs typeface="+mn-cs"/>
                        </a:rPr>
                        <a:t>процентов </a:t>
                      </a: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13.</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Уровень открытости и доступности сведений о деятельности муниципальных учреждений района</a:t>
                      </a:r>
                      <a:endParaRPr lang="ru-RU" sz="1200" b="0" i="0" u="none" strike="noStrike" kern="1200" dirty="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just">
                        <a:lnSpc>
                          <a:spcPct val="115000"/>
                        </a:lnSpc>
                        <a:spcAft>
                          <a:spcPts val="0"/>
                        </a:spcAft>
                      </a:pPr>
                      <a:r>
                        <a:rPr lang="ru-RU" sz="1200" b="0" i="0" u="none" strike="noStrike" kern="1200" dirty="0" smtClean="0">
                          <a:solidFill>
                            <a:srgbClr val="00B0F0"/>
                          </a:solidFill>
                          <a:latin typeface="Arial"/>
                          <a:ea typeface="+mn-ea"/>
                          <a:cs typeface="+mn-cs"/>
                        </a:rPr>
                        <a:t>процентов </a:t>
                      </a: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14.</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rgbClr val="00B0F0"/>
                          </a:solidFill>
                          <a:latin typeface="Arial"/>
                          <a:ea typeface="+mn-ea"/>
                          <a:cs typeface="+mn-cs"/>
                        </a:rPr>
                        <a:t>Доля экономии энергоресурсов в образовательных организациях.</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r>
                        <a:rPr lang="ru-RU" sz="1200" b="0" i="0" u="none" strike="noStrike" kern="1200" dirty="0" smtClean="0">
                          <a:solidFill>
                            <a:srgbClr val="00B0F0"/>
                          </a:solidFill>
                          <a:latin typeface="Arial"/>
                          <a:ea typeface="+mn-ea"/>
                          <a:cs typeface="+mn-cs"/>
                        </a:rPr>
                        <a:t>процентов </a:t>
                      </a: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15.</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rgbClr val="00B0F0"/>
                          </a:solidFill>
                          <a:latin typeface="Arial"/>
                          <a:ea typeface="+mn-ea"/>
                          <a:cs typeface="+mn-cs"/>
                        </a:rPr>
                        <a:t>Число дополнительных новых мест в общеобразовательных организациях, в том числе введенных путем строительства или приобретения объектов инфраструктуры общего образования</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мест</a:t>
                      </a:r>
                      <a:endParaRPr lang="ru-RU" sz="12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920D10D8-933F-46AD-953F-AE8463B0D0A1}"/>
              </a:ext>
            </a:extLst>
          </p:cNvPr>
          <p:cNvSpPr/>
          <p:nvPr/>
        </p:nvSpPr>
        <p:spPr>
          <a:xfrm>
            <a:off x="395536" y="973170"/>
            <a:ext cx="8352928" cy="584775"/>
          </a:xfrm>
          <a:prstGeom prst="rect">
            <a:avLst/>
          </a:prstGeom>
        </p:spPr>
        <p:txBody>
          <a:bodyPr wrap="square">
            <a:spAutoFit/>
          </a:bodyPr>
          <a:lstStyle/>
          <a:p>
            <a:pPr algn="ctr">
              <a:lnSpc>
                <a:spcPct val="80000"/>
              </a:lnSpc>
            </a:pPr>
            <a:r>
              <a:rPr lang="ru-RU" sz="2000" dirty="0">
                <a:solidFill>
                  <a:srgbClr val="00B0F0"/>
                </a:solidFill>
                <a:latin typeface="Raleway" panose="020B0503030101060003" pitchFamily="34" charset="-52"/>
              </a:rPr>
              <a:t>Индекс промышленного производства (% к уровню предыдущего года в сопоставимых ценах)</a:t>
            </a:r>
            <a:endParaRPr lang="en-US" sz="2000" dirty="0">
              <a:solidFill>
                <a:srgbClr val="00B0F0"/>
              </a:solidFill>
              <a:latin typeface="Raleway" panose="020B0503030101060003" pitchFamily="34" charset="-52"/>
            </a:endParaRPr>
          </a:p>
        </p:txBody>
      </p:sp>
      <p:sp>
        <p:nvSpPr>
          <p:cNvPr id="4" name="Прямоугольник 3">
            <a:extLst>
              <a:ext uri="{FF2B5EF4-FFF2-40B4-BE49-F238E27FC236}">
                <a16:creationId xmlns:a16="http://schemas.microsoft.com/office/drawing/2014/main" xmlns="" id="{5CD43C45-5241-4722-BF10-4430205E7DB2}"/>
              </a:ext>
            </a:extLst>
          </p:cNvPr>
          <p:cNvSpPr/>
          <p:nvPr/>
        </p:nvSpPr>
        <p:spPr>
          <a:xfrm>
            <a:off x="807769" y="135682"/>
            <a:ext cx="8352928" cy="400110"/>
          </a:xfrm>
          <a:prstGeom prst="rect">
            <a:avLst/>
          </a:prstGeom>
        </p:spPr>
        <p:txBody>
          <a:bodyPr wrap="square">
            <a:spAutoFit/>
          </a:bodyPr>
          <a:lstStyle/>
          <a:p>
            <a:pPr lvl="0" algn="r">
              <a:spcBef>
                <a:spcPct val="0"/>
              </a:spcBef>
            </a:pPr>
            <a:r>
              <a:rPr lang="ru-RU" sz="2000" dirty="0">
                <a:solidFill>
                  <a:schemeClr val="accent1"/>
                </a:solidFill>
                <a:latin typeface="Raleway Light" panose="020B0403030101060003" pitchFamily="34" charset="-52"/>
              </a:rPr>
              <a:t>Показатели развития промышленного производства</a:t>
            </a:r>
            <a:endParaRPr lang="en-US" sz="2000" dirty="0">
              <a:solidFill>
                <a:schemeClr val="accent1"/>
              </a:solidFill>
              <a:latin typeface="Raleway Light" panose="020B0403030101060003" pitchFamily="34" charset="-52"/>
            </a:endParaRPr>
          </a:p>
        </p:txBody>
      </p:sp>
      <p:sp>
        <p:nvSpPr>
          <p:cNvPr id="3" name="TextBox 2">
            <a:extLst>
              <a:ext uri="{FF2B5EF4-FFF2-40B4-BE49-F238E27FC236}">
                <a16:creationId xmlns:a16="http://schemas.microsoft.com/office/drawing/2014/main" xmlns="" id="{84861938-04B1-4B3F-9126-8EDEC6B68B54}"/>
              </a:ext>
            </a:extLst>
          </p:cNvPr>
          <p:cNvSpPr txBox="1"/>
          <p:nvPr/>
        </p:nvSpPr>
        <p:spPr>
          <a:xfrm>
            <a:off x="1043608" y="6283170"/>
            <a:ext cx="550151" cy="307777"/>
          </a:xfrm>
          <a:prstGeom prst="rect">
            <a:avLst/>
          </a:prstGeom>
          <a:noFill/>
        </p:spPr>
        <p:txBody>
          <a:bodyPr wrap="none" rtlCol="0">
            <a:spAutoFit/>
          </a:bodyPr>
          <a:lstStyle/>
          <a:p>
            <a:r>
              <a:rPr lang="ru-RU" sz="1400" dirty="0">
                <a:solidFill>
                  <a:schemeClr val="bg1"/>
                </a:solidFill>
              </a:rPr>
              <a:t>2019</a:t>
            </a:r>
          </a:p>
        </p:txBody>
      </p:sp>
      <p:graphicFrame>
        <p:nvGraphicFramePr>
          <p:cNvPr id="10" name="Диаграмма 9">
            <a:extLst>
              <a:ext uri="{FF2B5EF4-FFF2-40B4-BE49-F238E27FC236}">
                <a16:creationId xmlns:a16="http://schemas.microsoft.com/office/drawing/2014/main" xmlns="" id="{7807C53A-D4B8-45D6-BE96-E6BFBE49C734}"/>
              </a:ext>
            </a:extLst>
          </p:cNvPr>
          <p:cNvGraphicFramePr/>
          <p:nvPr>
            <p:extLst>
              <p:ext uri="{D42A27DB-BD31-4B8C-83A1-F6EECF244321}">
                <p14:modId xmlns:p14="http://schemas.microsoft.com/office/powerpoint/2010/main" xmlns="" val="3982070350"/>
              </p:ext>
            </p:extLst>
          </p:nvPr>
        </p:nvGraphicFramePr>
        <p:xfrm>
          <a:off x="413792" y="1925542"/>
          <a:ext cx="8316416" cy="423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9523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«Поддержка и сохранение многонационального культурного наследия Тоцкого района»</a:t>
            </a:r>
          </a:p>
        </p:txBody>
      </p:sp>
      <p:graphicFrame>
        <p:nvGraphicFramePr>
          <p:cNvPr id="12" name="Таблица 11"/>
          <p:cNvGraphicFramePr>
            <a:graphicFrameLocks noGrp="1"/>
          </p:cNvGraphicFramePr>
          <p:nvPr/>
        </p:nvGraphicFramePr>
        <p:xfrm>
          <a:off x="179513" y="1468814"/>
          <a:ext cx="8784974" cy="4821370"/>
        </p:xfrm>
        <a:graphic>
          <a:graphicData uri="http://schemas.openxmlformats.org/drawingml/2006/table">
            <a:tbl>
              <a:tblPr/>
              <a:tblGrid>
                <a:gridCol w="565449">
                  <a:extLst>
                    <a:ext uri="{9D8B030D-6E8A-4147-A177-3AD203B41FA5}">
                      <a16:colId xmlns="" xmlns:a16="http://schemas.microsoft.com/office/drawing/2014/main" val="2363097589"/>
                    </a:ext>
                  </a:extLst>
                </a:gridCol>
                <a:gridCol w="4038920"/>
                <a:gridCol w="757119">
                  <a:extLst>
                    <a:ext uri="{9D8B030D-6E8A-4147-A177-3AD203B41FA5}">
                      <a16:colId xmlns="" xmlns:a16="http://schemas.microsoft.com/office/drawing/2014/main" val="1645899543"/>
                    </a:ext>
                  </a:extLst>
                </a:gridCol>
                <a:gridCol w="726393">
                  <a:extLst>
                    <a:ext uri="{9D8B030D-6E8A-4147-A177-3AD203B41FA5}">
                      <a16:colId xmlns="" xmlns:a16="http://schemas.microsoft.com/office/drawing/2014/main" val="616286843"/>
                    </a:ext>
                  </a:extLst>
                </a:gridCol>
                <a:gridCol w="726393">
                  <a:extLst>
                    <a:ext uri="{9D8B030D-6E8A-4147-A177-3AD203B41FA5}">
                      <a16:colId xmlns="" xmlns:a16="http://schemas.microsoft.com/office/drawing/2014/main" val="2544687559"/>
                    </a:ext>
                  </a:extLst>
                </a:gridCol>
                <a:gridCol w="725662">
                  <a:extLst>
                    <a:ext uri="{9D8B030D-6E8A-4147-A177-3AD203B41FA5}">
                      <a16:colId xmlns="" xmlns:a16="http://schemas.microsoft.com/office/drawing/2014/main" val="2039008270"/>
                    </a:ext>
                  </a:extLst>
                </a:gridCol>
                <a:gridCol w="622519">
                  <a:extLst>
                    <a:ext uri="{9D8B030D-6E8A-4147-A177-3AD203B41FA5}">
                      <a16:colId xmlns="" xmlns:a16="http://schemas.microsoft.com/office/drawing/2014/main" val="2525444178"/>
                    </a:ext>
                  </a:extLst>
                </a:gridCol>
                <a:gridCol w="622519">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a:t>
                      </a:r>
                      <a:r>
                        <a:rPr lang="en-US" sz="1200" b="0" i="0" u="none" strike="noStrike" kern="1200" dirty="0" smtClean="0">
                          <a:solidFill>
                            <a:srgbClr val="00B0F0"/>
                          </a:solidFill>
                          <a:latin typeface="Arial"/>
                          <a:ea typeface="+mn-ea"/>
                          <a:cs typeface="+mn-cs"/>
                        </a:rPr>
                        <a:t>.</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Доля детей, осваивающих дополнительные   </a:t>
                      </a:r>
                      <a:r>
                        <a:rPr lang="ru-RU" sz="1200" b="0" i="0" u="none" strike="noStrike" kern="1200" dirty="0" err="1" smtClean="0">
                          <a:solidFill>
                            <a:srgbClr val="00B0F0"/>
                          </a:solidFill>
                          <a:latin typeface="Arial"/>
                          <a:ea typeface="+mn-ea"/>
                          <a:cs typeface="+mn-cs"/>
                        </a:rPr>
                        <a:t>предпрофессиональные</a:t>
                      </a:r>
                      <a:r>
                        <a:rPr lang="ru-RU" sz="1200" b="0" i="0" u="none" strike="noStrike" kern="1200" dirty="0" smtClean="0">
                          <a:solidFill>
                            <a:srgbClr val="00B0F0"/>
                          </a:solidFill>
                          <a:latin typeface="Arial"/>
                          <a:ea typeface="+mn-ea"/>
                          <a:cs typeface="+mn-cs"/>
                        </a:rPr>
                        <a:t> образовательные программы в образовательном учреждении, от общей численности учащихся в учреждениях дополнительного   образования,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71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72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73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74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32374468"/>
                  </a:ext>
                </a:extLst>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indent="6985" algn="l">
                        <a:lnSpc>
                          <a:spcPct val="100000"/>
                        </a:lnSpc>
                        <a:spcAft>
                          <a:spcPts val="0"/>
                        </a:spcAft>
                      </a:pPr>
                      <a:r>
                        <a:rPr lang="ru-RU" sz="1200" b="0" i="0" u="none" strike="noStrike" kern="1200" dirty="0" smtClean="0">
                          <a:solidFill>
                            <a:srgbClr val="00B0F0"/>
                          </a:solidFill>
                          <a:latin typeface="Arial"/>
                          <a:ea typeface="+mn-ea"/>
                          <a:cs typeface="+mn-cs"/>
                        </a:rPr>
                        <a:t>Количество клубных формирований, любительских объединений</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Доля экспонируемых музейных предметов и коллекций в общем количестве  музейных предметов основного фонда,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Выдача документов из фондов библиотек района (книговыдача), тыс. экз.</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182,48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114,37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114,37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114,37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114,37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114,37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Уровень обеспечения учреждений культуры нормативными, правовыми, экономическими, организационными, информационными ресурсами,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Количество организаций культуры, получивших современное оборудование, ед., </a:t>
                      </a:r>
                      <a:r>
                        <a:rPr lang="ru-RU" sz="1200" b="0" i="0" u="none" strike="noStrike" kern="1200" dirty="0" err="1" smtClean="0">
                          <a:solidFill>
                            <a:srgbClr val="00B0F0"/>
                          </a:solidFill>
                          <a:latin typeface="Arial"/>
                          <a:ea typeface="+mn-ea"/>
                          <a:cs typeface="+mn-cs"/>
                        </a:rPr>
                        <a:t>нараст</a:t>
                      </a:r>
                      <a:r>
                        <a:rPr lang="ru-RU" sz="1200" b="0" i="0" u="none" strike="noStrike" kern="1200" dirty="0" smtClean="0">
                          <a:solidFill>
                            <a:srgbClr val="00B0F0"/>
                          </a:solidFill>
                          <a:latin typeface="Arial"/>
                          <a:ea typeface="+mn-ea"/>
                          <a:cs typeface="+mn-cs"/>
                        </a:rPr>
                        <a:t>. итогом</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Увеличение числа посещений организаций культуры, тыс.посещений, </a:t>
                      </a:r>
                      <a:r>
                        <a:rPr lang="ru-RU" sz="1200" b="0" i="0" u="none" strike="noStrike" kern="1200" dirty="0" err="1" smtClean="0">
                          <a:solidFill>
                            <a:srgbClr val="00B0F0"/>
                          </a:solidFill>
                          <a:latin typeface="Arial"/>
                          <a:ea typeface="+mn-ea"/>
                          <a:cs typeface="+mn-cs"/>
                        </a:rPr>
                        <a:t>нараст</a:t>
                      </a:r>
                      <a:r>
                        <a:rPr lang="ru-RU" sz="1200" b="0" i="0" u="none" strike="noStrike" kern="1200" dirty="0" smtClean="0">
                          <a:solidFill>
                            <a:srgbClr val="00B0F0"/>
                          </a:solidFill>
                          <a:latin typeface="Arial"/>
                          <a:ea typeface="+mn-ea"/>
                          <a:cs typeface="+mn-cs"/>
                        </a:rPr>
                        <a:t>. итогом</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ru-RU" sz="1200" b="0" i="0" u="none" strike="noStrike" kern="1200" dirty="0" smtClean="0">
                          <a:solidFill>
                            <a:srgbClr val="00B0F0"/>
                          </a:solidFill>
                          <a:latin typeface="Arial"/>
                          <a:ea typeface="+mn-ea"/>
                          <a:cs typeface="+mn-cs"/>
                        </a:rPr>
                        <a:t>127,73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ru-RU" sz="1200" b="0" i="0" u="none" strike="noStrike" kern="1200" dirty="0" smtClean="0">
                          <a:solidFill>
                            <a:srgbClr val="00B0F0"/>
                          </a:solidFill>
                          <a:latin typeface="Arial"/>
                          <a:ea typeface="+mn-ea"/>
                          <a:cs typeface="+mn-cs"/>
                        </a:rPr>
                        <a:t>131,55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ru-RU" sz="1200" b="0" i="0" u="none" strike="noStrike" kern="1200" dirty="0" smtClean="0">
                          <a:solidFill>
                            <a:srgbClr val="00B0F0"/>
                          </a:solidFill>
                          <a:latin typeface="Arial"/>
                          <a:ea typeface="+mn-ea"/>
                          <a:cs typeface="+mn-cs"/>
                        </a:rPr>
                        <a:t>135,10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ru-RU" sz="1200" b="0" i="0" u="none" strike="noStrike" kern="1200" dirty="0" smtClean="0">
                          <a:solidFill>
                            <a:srgbClr val="00B0F0"/>
                          </a:solidFill>
                          <a:latin typeface="Arial"/>
                          <a:ea typeface="+mn-ea"/>
                          <a:cs typeface="+mn-cs"/>
                        </a:rPr>
                        <a:t>139,76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115000"/>
                        </a:lnSpc>
                        <a:spcAft>
                          <a:spcPts val="0"/>
                        </a:spcAft>
                      </a:pPr>
                      <a:r>
                        <a:rPr lang="ru-RU" sz="1200" b="0" i="0" u="none" strike="noStrike" kern="1200" dirty="0" smtClean="0">
                          <a:solidFill>
                            <a:srgbClr val="00B0F0"/>
                          </a:solidFill>
                          <a:latin typeface="Arial"/>
                          <a:ea typeface="+mn-ea"/>
                          <a:cs typeface="+mn-cs"/>
                        </a:rPr>
                        <a:t>145,78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Количество специалистов, прошедших повышение квалификации на базе Центров непрерывного образования, ед., </a:t>
                      </a:r>
                      <a:r>
                        <a:rPr lang="ru-RU" sz="1200" b="0" i="0" u="none" strike="noStrike" kern="1200" dirty="0" err="1" smtClean="0">
                          <a:solidFill>
                            <a:srgbClr val="00B0F0"/>
                          </a:solidFill>
                          <a:latin typeface="Arial"/>
                          <a:ea typeface="+mn-ea"/>
                          <a:cs typeface="+mn-cs"/>
                        </a:rPr>
                        <a:t>нараст</a:t>
                      </a:r>
                      <a:r>
                        <a:rPr lang="ru-RU" sz="1200" b="0" i="0" u="none" strike="noStrike" kern="1200" dirty="0" smtClean="0">
                          <a:solidFill>
                            <a:srgbClr val="00B0F0"/>
                          </a:solidFill>
                          <a:latin typeface="Arial"/>
                          <a:ea typeface="+mn-ea"/>
                          <a:cs typeface="+mn-cs"/>
                        </a:rPr>
                        <a:t>. итогом</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«Поддержка и сохранение многонационального культурного наследия Тоцкого района»</a:t>
            </a:r>
          </a:p>
        </p:txBody>
      </p:sp>
      <p:graphicFrame>
        <p:nvGraphicFramePr>
          <p:cNvPr id="12" name="Таблица 11"/>
          <p:cNvGraphicFramePr>
            <a:graphicFrameLocks noGrp="1"/>
          </p:cNvGraphicFramePr>
          <p:nvPr/>
        </p:nvGraphicFramePr>
        <p:xfrm>
          <a:off x="179513" y="1468814"/>
          <a:ext cx="8784974" cy="2291250"/>
        </p:xfrm>
        <a:graphic>
          <a:graphicData uri="http://schemas.openxmlformats.org/drawingml/2006/table">
            <a:tbl>
              <a:tblPr/>
              <a:tblGrid>
                <a:gridCol w="565449">
                  <a:extLst>
                    <a:ext uri="{9D8B030D-6E8A-4147-A177-3AD203B41FA5}">
                      <a16:colId xmlns="" xmlns:a16="http://schemas.microsoft.com/office/drawing/2014/main" val="2363097589"/>
                    </a:ext>
                  </a:extLst>
                </a:gridCol>
                <a:gridCol w="4038920"/>
                <a:gridCol w="757119">
                  <a:extLst>
                    <a:ext uri="{9D8B030D-6E8A-4147-A177-3AD203B41FA5}">
                      <a16:colId xmlns="" xmlns:a16="http://schemas.microsoft.com/office/drawing/2014/main" val="1645899543"/>
                    </a:ext>
                  </a:extLst>
                </a:gridCol>
                <a:gridCol w="726393">
                  <a:extLst>
                    <a:ext uri="{9D8B030D-6E8A-4147-A177-3AD203B41FA5}">
                      <a16:colId xmlns="" xmlns:a16="http://schemas.microsoft.com/office/drawing/2014/main" val="616286843"/>
                    </a:ext>
                  </a:extLst>
                </a:gridCol>
                <a:gridCol w="726393">
                  <a:extLst>
                    <a:ext uri="{9D8B030D-6E8A-4147-A177-3AD203B41FA5}">
                      <a16:colId xmlns="" xmlns:a16="http://schemas.microsoft.com/office/drawing/2014/main" val="2544687559"/>
                    </a:ext>
                  </a:extLst>
                </a:gridCol>
                <a:gridCol w="725662">
                  <a:extLst>
                    <a:ext uri="{9D8B030D-6E8A-4147-A177-3AD203B41FA5}">
                      <a16:colId xmlns="" xmlns:a16="http://schemas.microsoft.com/office/drawing/2014/main" val="2039008270"/>
                    </a:ext>
                  </a:extLst>
                </a:gridCol>
                <a:gridCol w="622519">
                  <a:extLst>
                    <a:ext uri="{9D8B030D-6E8A-4147-A177-3AD203B41FA5}">
                      <a16:colId xmlns="" xmlns:a16="http://schemas.microsoft.com/office/drawing/2014/main" val="2525444178"/>
                    </a:ext>
                  </a:extLst>
                </a:gridCol>
                <a:gridCol w="622519">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9</a:t>
                      </a:r>
                      <a:r>
                        <a:rPr lang="en-US" sz="1200" b="0" i="0" u="none" strike="noStrike" kern="1200" dirty="0" smtClean="0">
                          <a:solidFill>
                            <a:srgbClr val="00B0F0"/>
                          </a:solidFill>
                          <a:latin typeface="Arial"/>
                          <a:ea typeface="+mn-ea"/>
                          <a:cs typeface="+mn-cs"/>
                        </a:rPr>
                        <a:t>.</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lnSpc>
                          <a:spcPct val="115000"/>
                        </a:lnSpc>
                        <a:spcAft>
                          <a:spcPts val="0"/>
                        </a:spcAft>
                      </a:pPr>
                      <a:r>
                        <a:rPr lang="ru-RU" sz="1200" b="0" i="0" u="none" strike="noStrike" kern="1200" dirty="0" smtClean="0">
                          <a:solidFill>
                            <a:srgbClr val="00B0F0"/>
                          </a:solidFill>
                          <a:latin typeface="Arial"/>
                          <a:ea typeface="+mn-ea"/>
                          <a:cs typeface="+mn-cs"/>
                        </a:rPr>
                        <a:t>Количество волонтеров, вовлеченных в программу «Волонтеры культуры», ед., </a:t>
                      </a:r>
                      <a:r>
                        <a:rPr lang="ru-RU" sz="1200" b="0" i="0" u="none" strike="noStrike" kern="1200" dirty="0" err="1" smtClean="0">
                          <a:solidFill>
                            <a:srgbClr val="00B0F0"/>
                          </a:solidFill>
                          <a:latin typeface="Arial"/>
                          <a:ea typeface="+mn-ea"/>
                          <a:cs typeface="+mn-cs"/>
                        </a:rPr>
                        <a:t>нараст</a:t>
                      </a:r>
                      <a:r>
                        <a:rPr lang="ru-RU" sz="1200" b="0" i="0" u="none" strike="noStrike" kern="1200" dirty="0" smtClean="0">
                          <a:solidFill>
                            <a:srgbClr val="00B0F0"/>
                          </a:solidFill>
                          <a:latin typeface="Arial"/>
                          <a:ea typeface="+mn-ea"/>
                          <a:cs typeface="+mn-cs"/>
                        </a:rPr>
                        <a:t>. итогом</a:t>
                      </a:r>
                    </a:p>
                  </a:txBody>
                  <a:tcPr marL="114300" marR="1143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32374468"/>
                  </a:ext>
                </a:extLst>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indent="6985" algn="l">
                        <a:lnSpc>
                          <a:spcPct val="100000"/>
                        </a:lnSpc>
                        <a:spcAft>
                          <a:spcPts val="0"/>
                        </a:spcAft>
                      </a:pPr>
                      <a:r>
                        <a:rPr lang="ru-RU" sz="1200" b="0" i="0" u="none" strike="noStrike" kern="1200" dirty="0" smtClean="0">
                          <a:solidFill>
                            <a:srgbClr val="00B0F0"/>
                          </a:solidFill>
                          <a:latin typeface="Arial"/>
                          <a:ea typeface="+mn-ea"/>
                          <a:cs typeface="+mn-cs"/>
                        </a:rPr>
                        <a:t>Количество мероприятий муниципального значения,  проведенных в Тоцком районе и способствующих гармонизации межнациональных отношений, этнокультурному развитию, профилактике этнического и религиозно-политического экстремизма, снижению уровня межэтнической и религиозной напряженности, ед.</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15000"/>
                        </a:lnSpc>
                        <a:spcAft>
                          <a:spcPts val="0"/>
                        </a:spcAft>
                      </a:pPr>
                      <a:r>
                        <a:rPr lang="ru-RU" sz="1200" b="0" i="0" u="none" strike="noStrike" kern="1200" dirty="0" smtClean="0">
                          <a:solidFill>
                            <a:srgbClr val="00B0F0"/>
                          </a:solidFill>
                          <a:latin typeface="Arial"/>
                          <a:ea typeface="+mn-ea"/>
                          <a:cs typeface="+mn-cs"/>
                        </a:rPr>
                        <a:t> 68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15000"/>
                        </a:lnSpc>
                        <a:spcAft>
                          <a:spcPts val="0"/>
                        </a:spcAft>
                      </a:pPr>
                      <a:r>
                        <a:rPr lang="ru-RU" sz="1200" b="0" i="0" u="none" strike="noStrike" kern="1200" dirty="0" smtClean="0">
                          <a:solidFill>
                            <a:srgbClr val="00B0F0"/>
                          </a:solidFill>
                          <a:latin typeface="Arial"/>
                          <a:ea typeface="+mn-ea"/>
                          <a:cs typeface="+mn-cs"/>
                        </a:rPr>
                        <a:t> 68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15000"/>
                        </a:lnSpc>
                        <a:spcAft>
                          <a:spcPts val="0"/>
                        </a:spcAft>
                      </a:pPr>
                      <a:r>
                        <a:rPr lang="ru-RU" sz="1200" b="0" i="0" u="none" strike="noStrike" kern="1200" dirty="0" smtClean="0">
                          <a:solidFill>
                            <a:srgbClr val="00B0F0"/>
                          </a:solidFill>
                          <a:latin typeface="Arial"/>
                          <a:ea typeface="+mn-ea"/>
                          <a:cs typeface="+mn-cs"/>
                        </a:rPr>
                        <a:t>68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15000"/>
                        </a:lnSpc>
                        <a:spcAft>
                          <a:spcPts val="0"/>
                        </a:spcAft>
                      </a:pPr>
                      <a:r>
                        <a:rPr lang="ru-RU" sz="1200" b="0" i="0" u="none" strike="noStrike" kern="1200" dirty="0" smtClean="0">
                          <a:solidFill>
                            <a:srgbClr val="00B0F0"/>
                          </a:solidFill>
                          <a:latin typeface="Arial"/>
                          <a:ea typeface="+mn-ea"/>
                          <a:cs typeface="+mn-cs"/>
                        </a:rPr>
                        <a:t>68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15000"/>
                        </a:lnSpc>
                        <a:spcAft>
                          <a:spcPts val="0"/>
                        </a:spcAft>
                      </a:pPr>
                      <a:r>
                        <a:rPr lang="ru-RU" sz="1200" b="0" i="0" u="none" strike="noStrike" kern="1200" dirty="0" smtClean="0">
                          <a:solidFill>
                            <a:srgbClr val="00B0F0"/>
                          </a:solidFill>
                          <a:latin typeface="Arial"/>
                          <a:ea typeface="+mn-ea"/>
                          <a:cs typeface="+mn-cs"/>
                        </a:rPr>
                        <a:t>68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15000"/>
                        </a:lnSpc>
                        <a:spcAft>
                          <a:spcPts val="0"/>
                        </a:spcAft>
                      </a:pPr>
                      <a:r>
                        <a:rPr lang="ru-RU" sz="1200" b="0" i="0" u="none" strike="noStrike" kern="1200" dirty="0" smtClean="0">
                          <a:solidFill>
                            <a:srgbClr val="00B0F0"/>
                          </a:solidFill>
                          <a:latin typeface="Arial"/>
                          <a:ea typeface="+mn-ea"/>
                          <a:cs typeface="+mn-cs"/>
                        </a:rPr>
                        <a:t>68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«Экономическое развитие муниципального образования Тоцкий район Оренбургской области»</a:t>
            </a:r>
          </a:p>
        </p:txBody>
      </p:sp>
      <p:graphicFrame>
        <p:nvGraphicFramePr>
          <p:cNvPr id="10" name="Таблица 9"/>
          <p:cNvGraphicFramePr>
            <a:graphicFrameLocks noGrp="1"/>
          </p:cNvGraphicFramePr>
          <p:nvPr/>
        </p:nvGraphicFramePr>
        <p:xfrm>
          <a:off x="179513" y="1451654"/>
          <a:ext cx="8784975" cy="2897872"/>
        </p:xfrm>
        <a:graphic>
          <a:graphicData uri="http://schemas.openxmlformats.org/drawingml/2006/table">
            <a:tbl>
              <a:tblPr/>
              <a:tblGrid>
                <a:gridCol w="504056">
                  <a:extLst>
                    <a:ext uri="{9D8B030D-6E8A-4147-A177-3AD203B41FA5}">
                      <a16:colId xmlns="" xmlns:a16="http://schemas.microsoft.com/office/drawing/2014/main" val="2363097589"/>
                    </a:ext>
                  </a:extLst>
                </a:gridCol>
                <a:gridCol w="3600400"/>
                <a:gridCol w="953818">
                  <a:extLst>
                    <a:ext uri="{9D8B030D-6E8A-4147-A177-3AD203B41FA5}">
                      <a16:colId xmlns="" xmlns:a16="http://schemas.microsoft.com/office/drawing/2014/main" val="171070621"/>
                    </a:ext>
                  </a:extLst>
                </a:gridCol>
                <a:gridCol w="674915">
                  <a:extLst>
                    <a:ext uri="{9D8B030D-6E8A-4147-A177-3AD203B41FA5}">
                      <a16:colId xmlns="" xmlns:a16="http://schemas.microsoft.com/office/drawing/2014/main" val="1645899543"/>
                    </a:ext>
                  </a:extLst>
                </a:gridCol>
                <a:gridCol w="647526">
                  <a:extLst>
                    <a:ext uri="{9D8B030D-6E8A-4147-A177-3AD203B41FA5}">
                      <a16:colId xmlns="" xmlns:a16="http://schemas.microsoft.com/office/drawing/2014/main" val="616286843"/>
                    </a:ext>
                  </a:extLst>
                </a:gridCol>
                <a:gridCol w="647526">
                  <a:extLst>
                    <a:ext uri="{9D8B030D-6E8A-4147-A177-3AD203B41FA5}">
                      <a16:colId xmlns="" xmlns:a16="http://schemas.microsoft.com/office/drawing/2014/main" val="2544687559"/>
                    </a:ext>
                  </a:extLst>
                </a:gridCol>
                <a:gridCol w="646874">
                  <a:extLst>
                    <a:ext uri="{9D8B030D-6E8A-4147-A177-3AD203B41FA5}">
                      <a16:colId xmlns="" xmlns:a16="http://schemas.microsoft.com/office/drawing/2014/main" val="2039008270"/>
                    </a:ext>
                  </a:extLst>
                </a:gridCol>
                <a:gridCol w="554930">
                  <a:extLst>
                    <a:ext uri="{9D8B030D-6E8A-4147-A177-3AD203B41FA5}">
                      <a16:colId xmlns="" xmlns:a16="http://schemas.microsoft.com/office/drawing/2014/main" val="2525444178"/>
                    </a:ext>
                  </a:extLst>
                </a:gridCol>
                <a:gridCol w="554930">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200" b="1" kern="1200" dirty="0">
                          <a:solidFill>
                            <a:schemeClr val="bg1"/>
                          </a:solidFill>
                          <a:latin typeface="Arial" pitchFamily="34" charset="0"/>
                          <a:ea typeface="Calibri"/>
                          <a:cs typeface="Arial" pitchFamily="34" charset="0"/>
                        </a:rPr>
                        <a:t>Единица </a:t>
                      </a:r>
                      <a:r>
                        <a:rPr lang="en-US" sz="1200" b="1" kern="1200" dirty="0" smtClean="0">
                          <a:solidFill>
                            <a:schemeClr val="bg1"/>
                          </a:solidFill>
                          <a:latin typeface="Arial" pitchFamily="34" charset="0"/>
                          <a:ea typeface="Calibri"/>
                          <a:cs typeface="Arial" pitchFamily="34" charset="0"/>
                        </a:rPr>
                        <a:t>измерения</a:t>
                      </a:r>
                      <a:endParaRPr lang="ru-RU" sz="12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417646">
                <a:tc gridSpan="9">
                  <a:txBody>
                    <a:bodyPr/>
                    <a:lstStyle/>
                    <a:p>
                      <a:pPr algn="ctr">
                        <a:lnSpc>
                          <a:spcPct val="100000"/>
                        </a:lnSpc>
                        <a:spcAft>
                          <a:spcPts val="0"/>
                        </a:spcAft>
                      </a:pPr>
                      <a:r>
                        <a:rPr lang="ru-RU" sz="1400" b="1" kern="1200" dirty="0" smtClean="0">
                          <a:solidFill>
                            <a:srgbClr val="00B0F0"/>
                          </a:solidFill>
                          <a:latin typeface="+mj-lt"/>
                          <a:ea typeface="Times New Roman"/>
                          <a:cs typeface="Times New Roman"/>
                        </a:rPr>
                        <a:t>Подпрограмма  «Повышение эффективности  управления социально-экономическим развитием Тоцкого района, оптимизация и повышение качества предоставления государственных и муниципальных услуг»</a:t>
                      </a:r>
                      <a:endParaRPr lang="ru-RU" sz="1400" b="1" kern="1200" dirty="0">
                        <a:solidFill>
                          <a:srgbClr val="00B0F0"/>
                        </a:solidFill>
                        <a:latin typeface="+mj-lt"/>
                        <a:ea typeface="Times New Roman"/>
                        <a:cs typeface="Times New Roman"/>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32374468"/>
                  </a:ext>
                </a:extLst>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Доля взаимодействий граждан и коммерческих организаций с государственными (муниципальными) органами и бюджетными учреждениями, осуществляемых в цифровом виде</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40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Численность занятых в сфере малого и среднего предпринимательства (включая индивидуальных предпринимателей)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1356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1435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1526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1599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1658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1716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Повышение индекса физического объема оборота розничной торговли</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101,8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102,2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102,3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102,3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«Основные направления дополнительной социальной поддержки</a:t>
            </a:r>
          </a:p>
          <a:p>
            <a:pPr algn="ctr"/>
            <a:r>
              <a:rPr lang="ru-RU" altLang="ru-RU" dirty="0" smtClean="0">
                <a:solidFill>
                  <a:srgbClr val="00B0F0"/>
                </a:solidFill>
                <a:latin typeface="Raleway Light" panose="020B0403030101060003" pitchFamily="34" charset="-52"/>
                <a:cs typeface="Arial" panose="020B0604020202020204" pitchFamily="34" charset="0"/>
              </a:rPr>
              <a:t>населения»</a:t>
            </a:r>
          </a:p>
        </p:txBody>
      </p:sp>
      <p:graphicFrame>
        <p:nvGraphicFramePr>
          <p:cNvPr id="10" name="Таблица 9"/>
          <p:cNvGraphicFramePr>
            <a:graphicFrameLocks noGrp="1"/>
          </p:cNvGraphicFramePr>
          <p:nvPr/>
        </p:nvGraphicFramePr>
        <p:xfrm>
          <a:off x="179513" y="1451654"/>
          <a:ext cx="8784975" cy="5083358"/>
        </p:xfrm>
        <a:graphic>
          <a:graphicData uri="http://schemas.openxmlformats.org/drawingml/2006/table">
            <a:tbl>
              <a:tblPr/>
              <a:tblGrid>
                <a:gridCol w="391959"/>
                <a:gridCol w="3280448"/>
                <a:gridCol w="936104">
                  <a:extLst>
                    <a:ext uri="{9D8B030D-6E8A-4147-A177-3AD203B41FA5}">
                      <a16:colId xmlns="" xmlns:a16="http://schemas.microsoft.com/office/drawing/2014/main" val="171070621"/>
                    </a:ext>
                  </a:extLst>
                </a:gridCol>
                <a:gridCol w="707168">
                  <a:extLst>
                    <a:ext uri="{9D8B030D-6E8A-4147-A177-3AD203B41FA5}">
                      <a16:colId xmlns="" xmlns:a16="http://schemas.microsoft.com/office/drawing/2014/main" val="1645899543"/>
                    </a:ext>
                  </a:extLst>
                </a:gridCol>
                <a:gridCol w="685800">
                  <a:extLst>
                    <a:ext uri="{9D8B030D-6E8A-4147-A177-3AD203B41FA5}">
                      <a16:colId xmlns="" xmlns:a16="http://schemas.microsoft.com/office/drawing/2014/main" val="616286843"/>
                    </a:ext>
                  </a:extLst>
                </a:gridCol>
                <a:gridCol w="756139">
                  <a:extLst>
                    <a:ext uri="{9D8B030D-6E8A-4147-A177-3AD203B41FA5}">
                      <a16:colId xmlns="" xmlns:a16="http://schemas.microsoft.com/office/drawing/2014/main" val="2544687559"/>
                    </a:ext>
                  </a:extLst>
                </a:gridCol>
                <a:gridCol w="738554">
                  <a:extLst>
                    <a:ext uri="{9D8B030D-6E8A-4147-A177-3AD203B41FA5}">
                      <a16:colId xmlns="" xmlns:a16="http://schemas.microsoft.com/office/drawing/2014/main" val="2039008270"/>
                    </a:ext>
                  </a:extLst>
                </a:gridCol>
                <a:gridCol w="659423">
                  <a:extLst>
                    <a:ext uri="{9D8B030D-6E8A-4147-A177-3AD203B41FA5}">
                      <a16:colId xmlns="" xmlns:a16="http://schemas.microsoft.com/office/drawing/2014/main" val="2525444178"/>
                    </a:ext>
                  </a:extLst>
                </a:gridCol>
                <a:gridCol w="629380">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 </a:t>
                      </a:r>
                      <a:r>
                        <a:rPr lang="ru-RU" sz="1400" b="1" kern="1200" dirty="0" err="1" smtClean="0">
                          <a:solidFill>
                            <a:schemeClr val="bg1"/>
                          </a:solidFill>
                          <a:latin typeface="Arial" pitchFamily="34" charset="0"/>
                          <a:ea typeface="Calibri"/>
                          <a:cs typeface="Arial" pitchFamily="34" charset="0"/>
                        </a:rPr>
                        <a:t>п</a:t>
                      </a:r>
                      <a:r>
                        <a:rPr lang="ru-RU" sz="1400" b="1" kern="1200" dirty="0" smtClean="0">
                          <a:solidFill>
                            <a:schemeClr val="bg1"/>
                          </a:solidFill>
                          <a:latin typeface="Arial" pitchFamily="34" charset="0"/>
                          <a:ea typeface="Calibri"/>
                          <a:cs typeface="Arial" pitchFamily="34" charset="0"/>
                        </a:rPr>
                        <a:t>/</a:t>
                      </a:r>
                      <a:r>
                        <a:rPr lang="ru-RU" sz="1400" b="1" kern="1200" dirty="0" err="1" smtClean="0">
                          <a:solidFill>
                            <a:schemeClr val="bg1"/>
                          </a:solidFill>
                          <a:latin typeface="Arial" pitchFamily="34" charset="0"/>
                          <a:ea typeface="Calibri"/>
                          <a:cs typeface="Arial" pitchFamily="34" charset="0"/>
                        </a:rPr>
                        <a:t>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200" b="1" kern="1200" dirty="0">
                          <a:solidFill>
                            <a:schemeClr val="bg1"/>
                          </a:solidFill>
                          <a:latin typeface="Arial" pitchFamily="34" charset="0"/>
                          <a:ea typeface="Calibri"/>
                          <a:cs typeface="Arial" pitchFamily="34" charset="0"/>
                        </a:rPr>
                        <a:t>Единица </a:t>
                      </a:r>
                      <a:r>
                        <a:rPr lang="en-US" sz="1200" b="1" kern="1200" dirty="0" smtClean="0">
                          <a:solidFill>
                            <a:schemeClr val="bg1"/>
                          </a:solidFill>
                          <a:latin typeface="Arial" pitchFamily="34" charset="0"/>
                          <a:ea typeface="Calibri"/>
                          <a:cs typeface="Arial" pitchFamily="34" charset="0"/>
                        </a:rPr>
                        <a:t>измерения</a:t>
                      </a:r>
                      <a:endParaRPr lang="ru-RU" sz="12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smtClean="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417646">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ts val="1200"/>
                        </a:lnSpc>
                      </a:pPr>
                      <a:r>
                        <a:rPr lang="ru-RU" sz="1100" b="0" i="0" u="none" strike="noStrike" kern="1200" dirty="0" smtClean="0">
                          <a:solidFill>
                            <a:srgbClr val="00B0F0"/>
                          </a:solidFill>
                          <a:latin typeface="Arial"/>
                          <a:ea typeface="+mn-ea"/>
                          <a:cs typeface="+mn-cs"/>
                        </a:rPr>
                        <a:t>Доля исполнения бюджетных ассигнований на обеспечение деятельности администрации Тоцкого района в рамках реализации МП «Основные направления дополнительной социальной поддержки населения»</a:t>
                      </a:r>
                      <a:endParaRPr lang="ru-RU" sz="1100" b="0" i="0" u="none" strike="noStrike" kern="1200" dirty="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99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200"/>
                        </a:lnSpc>
                        <a:spcAft>
                          <a:spcPts val="0"/>
                        </a:spcAft>
                      </a:pPr>
                      <a:r>
                        <a:rPr lang="ru-RU" sz="1100" b="0" i="0" u="none" strike="noStrike" kern="1200" dirty="0" smtClean="0">
                          <a:solidFill>
                            <a:srgbClr val="00B0F0"/>
                          </a:solidFill>
                          <a:latin typeface="Arial"/>
                          <a:ea typeface="+mn-ea"/>
                          <a:cs typeface="+mn-cs"/>
                        </a:rPr>
                        <a:t>Количество участников и инвалидов ВОВ, получивших единовременную выплату к празднованию Дня Победы в Великой Отечественной войне 1941–1945 годов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ts val="1200"/>
                        </a:lnSpc>
                        <a:spcAft>
                          <a:spcPts val="0"/>
                        </a:spcAft>
                      </a:pPr>
                      <a:r>
                        <a:rPr lang="ru-RU" sz="1100" b="0" i="0" u="none" strike="noStrike" kern="1200" dirty="0" smtClean="0">
                          <a:solidFill>
                            <a:srgbClr val="00B0F0"/>
                          </a:solidFill>
                          <a:latin typeface="Arial"/>
                          <a:ea typeface="+mn-ea"/>
                          <a:cs typeface="+mn-cs"/>
                        </a:rPr>
                        <a:t>Количество участников, инвалидов ВОВ и приравненных к ним лиц, получающих периодические издания</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ctr">
                        <a:lnSpc>
                          <a:spcPct val="115000"/>
                        </a:lnSpc>
                        <a:spcAft>
                          <a:spcPts val="0"/>
                        </a:spcAft>
                      </a:pPr>
                      <a:r>
                        <a:rPr lang="ru-RU" sz="1100" b="0" i="0" u="none" strike="noStrike" kern="1200" dirty="0" smtClean="0">
                          <a:solidFill>
                            <a:srgbClr val="00B0F0"/>
                          </a:solidFill>
                          <a:latin typeface="Arial"/>
                          <a:ea typeface="+mn-ea"/>
                          <a:cs typeface="+mn-cs"/>
                        </a:rPr>
                        <a:t>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ctr">
                        <a:lnSpc>
                          <a:spcPct val="115000"/>
                        </a:lnSpc>
                        <a:spcAft>
                          <a:spcPts val="0"/>
                        </a:spcAft>
                      </a:pPr>
                      <a:r>
                        <a:rPr lang="ru-RU" sz="1100" b="0" i="0" u="none" strike="noStrike" kern="1200" dirty="0" smtClean="0">
                          <a:solidFill>
                            <a:srgbClr val="00B0F0"/>
                          </a:solidFill>
                          <a:latin typeface="Arial"/>
                          <a:ea typeface="+mn-ea"/>
                          <a:cs typeface="+mn-cs"/>
                        </a:rPr>
                        <a:t>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ctr">
                        <a:lnSpc>
                          <a:spcPct val="115000"/>
                        </a:lnSpc>
                        <a:spcAft>
                          <a:spcPts val="0"/>
                        </a:spcAft>
                      </a:pPr>
                      <a:r>
                        <a:rPr lang="ru-RU" sz="1100" b="0" i="0" u="none" strike="noStrike" kern="1200" dirty="0" smtClean="0">
                          <a:solidFill>
                            <a:srgbClr val="00B0F0"/>
                          </a:solidFill>
                          <a:latin typeface="Arial"/>
                          <a:ea typeface="+mn-ea"/>
                          <a:cs typeface="+mn-cs"/>
                        </a:rPr>
                        <a:t>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ctr">
                        <a:lnSpc>
                          <a:spcPct val="115000"/>
                        </a:lnSpc>
                        <a:spcAft>
                          <a:spcPts val="0"/>
                        </a:spcAft>
                      </a:pPr>
                      <a:r>
                        <a:rPr lang="ru-RU" sz="1100" b="0" i="0" u="none" strike="noStrike" kern="1200" dirty="0" smtClean="0">
                          <a:solidFill>
                            <a:srgbClr val="00B0F0"/>
                          </a:solidFill>
                          <a:latin typeface="Arial"/>
                          <a:ea typeface="+mn-ea"/>
                          <a:cs typeface="+mn-cs"/>
                        </a:rPr>
                        <a:t>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ctr">
                        <a:lnSpc>
                          <a:spcPct val="115000"/>
                        </a:lnSpc>
                        <a:spcAft>
                          <a:spcPts val="0"/>
                        </a:spcAft>
                      </a:pPr>
                      <a:r>
                        <a:rPr lang="ru-RU" sz="1100" b="0" i="0" u="none" strike="noStrike" kern="1200" dirty="0" smtClean="0">
                          <a:solidFill>
                            <a:srgbClr val="00B0F0"/>
                          </a:solidFill>
                          <a:latin typeface="Arial"/>
                          <a:ea typeface="+mn-ea"/>
                          <a:cs typeface="+mn-cs"/>
                        </a:rPr>
                        <a:t>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ctr">
                        <a:lnSpc>
                          <a:spcPct val="115000"/>
                        </a:lnSpc>
                        <a:spcAft>
                          <a:spcPts val="0"/>
                        </a:spcAft>
                      </a:pPr>
                      <a:r>
                        <a:rPr lang="ru-RU" sz="1100" b="0" i="0" u="none" strike="noStrike" kern="1200" dirty="0" smtClean="0">
                          <a:solidFill>
                            <a:srgbClr val="00B0F0"/>
                          </a:solidFill>
                          <a:latin typeface="Arial"/>
                          <a:ea typeface="+mn-ea"/>
                          <a:cs typeface="+mn-cs"/>
                        </a:rPr>
                        <a:t>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100" b="0" i="0" u="none" strike="noStrike" kern="1200" smtClean="0">
                          <a:solidFill>
                            <a:srgbClr val="00B0F0"/>
                          </a:solidFill>
                          <a:latin typeface="Arial"/>
                          <a:ea typeface="+mn-ea"/>
                          <a:cs typeface="+mn-cs"/>
                        </a:rPr>
                        <a:t>4.</a:t>
                      </a:r>
                      <a:endParaRPr lang="ru-RU" sz="11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200"/>
                        </a:lnSpc>
                        <a:spcAft>
                          <a:spcPts val="0"/>
                        </a:spcAft>
                      </a:pPr>
                      <a:r>
                        <a:rPr lang="ru-RU" sz="1100" b="0" i="0" u="none" strike="noStrike" kern="1200" dirty="0" smtClean="0">
                          <a:solidFill>
                            <a:srgbClr val="00B0F0"/>
                          </a:solidFill>
                          <a:latin typeface="Arial"/>
                          <a:ea typeface="+mn-ea"/>
                          <a:cs typeface="+mn-cs"/>
                        </a:rPr>
                        <a:t>Проведение  мероприятий посвященных памятным датам (День Победы)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тыс.руб.</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40,00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50,00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ru-RU" sz="11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ru-RU" sz="900" dirty="0">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ru-RU" sz="900">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endParaRPr lang="ru-RU" sz="900" dirty="0">
                        <a:latin typeface="Times New Roman"/>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ts val="1200"/>
                        </a:lnSpc>
                        <a:spcAft>
                          <a:spcPts val="0"/>
                        </a:spcAft>
                      </a:pPr>
                      <a:r>
                        <a:rPr lang="ru-RU" sz="1100" b="0" i="0" u="none" strike="noStrike" kern="1200" dirty="0" smtClean="0">
                          <a:solidFill>
                            <a:srgbClr val="00B0F0"/>
                          </a:solidFill>
                          <a:latin typeface="Arial"/>
                          <a:ea typeface="+mn-ea"/>
                          <a:cs typeface="+mn-cs"/>
                        </a:rPr>
                        <a:t>Финансовая поддержка общественных организаций (предоставление грантов)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i="0" u="none" strike="noStrike" kern="1200" dirty="0" smtClean="0">
                          <a:solidFill>
                            <a:srgbClr val="00B0F0"/>
                          </a:solidFill>
                          <a:latin typeface="Arial"/>
                          <a:ea typeface="+mn-ea"/>
                          <a:cs typeface="+mn-cs"/>
                        </a:rPr>
                        <a:t>тыс.руб.</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130,00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130,00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endParaRPr lang="ru-RU" sz="11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endParaRPr lang="ru-RU" sz="11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endParaRPr lang="ru-RU" sz="11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endParaRPr lang="ru-RU" sz="11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200"/>
                        </a:lnSpc>
                        <a:spcAft>
                          <a:spcPts val="0"/>
                        </a:spcAft>
                      </a:pPr>
                      <a:r>
                        <a:rPr lang="ru-RU" sz="1100" b="0" i="0" u="none" strike="noStrike" kern="1200" dirty="0" smtClean="0">
                          <a:solidFill>
                            <a:srgbClr val="00B0F0"/>
                          </a:solidFill>
                          <a:latin typeface="Arial"/>
                          <a:ea typeface="+mn-ea"/>
                          <a:cs typeface="+mn-cs"/>
                        </a:rPr>
                        <a:t>Количество граждан получающих пенсии за выслугу лет муниципальным служащим МО Тоцкий район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29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32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35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37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ts val="1200"/>
                        </a:lnSpc>
                        <a:spcAft>
                          <a:spcPts val="0"/>
                        </a:spcAft>
                      </a:pPr>
                      <a:r>
                        <a:rPr lang="en-US" sz="1100" b="0" i="0" u="none" strike="noStrike" kern="1200" dirty="0" err="1" smtClean="0">
                          <a:solidFill>
                            <a:srgbClr val="00B0F0"/>
                          </a:solidFill>
                          <a:latin typeface="Arial"/>
                          <a:ea typeface="+mn-ea"/>
                          <a:cs typeface="+mn-cs"/>
                        </a:rPr>
                        <a:t>Численность</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детей-сирот</a:t>
                      </a:r>
                      <a:r>
                        <a:rPr lang="en-US" sz="1100" b="0" i="0" u="none" strike="noStrike" kern="1200" dirty="0" smtClean="0">
                          <a:solidFill>
                            <a:srgbClr val="00B0F0"/>
                          </a:solidFill>
                          <a:latin typeface="Arial"/>
                          <a:ea typeface="+mn-ea"/>
                          <a:cs typeface="+mn-cs"/>
                        </a:rPr>
                        <a:t> и </a:t>
                      </a:r>
                      <a:r>
                        <a:rPr lang="en-US" sz="1100" b="0" i="0" u="none" strike="noStrike" kern="1200" dirty="0" err="1" smtClean="0">
                          <a:solidFill>
                            <a:srgbClr val="00B0F0"/>
                          </a:solidFill>
                          <a:latin typeface="Arial"/>
                          <a:ea typeface="+mn-ea"/>
                          <a:cs typeface="+mn-cs"/>
                        </a:rPr>
                        <a:t>детей</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оставшихся</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без</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попечения</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родителей</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обеспеченных</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жильем</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за</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счет</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субвенций</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Обеспечение</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жильемдетей-сирот</a:t>
                      </a:r>
                      <a:r>
                        <a:rPr lang="en-US" sz="1100" b="0" i="0" u="none" strike="noStrike" kern="1200" dirty="0" smtClean="0">
                          <a:solidFill>
                            <a:srgbClr val="00B0F0"/>
                          </a:solidFill>
                          <a:latin typeface="Arial"/>
                          <a:ea typeface="+mn-ea"/>
                          <a:cs typeface="+mn-cs"/>
                        </a:rPr>
                        <a:t> и </a:t>
                      </a:r>
                      <a:r>
                        <a:rPr lang="en-US" sz="1100" b="0" i="0" u="none" strike="noStrike" kern="1200" dirty="0" err="1" smtClean="0">
                          <a:solidFill>
                            <a:srgbClr val="00B0F0"/>
                          </a:solidFill>
                          <a:latin typeface="Arial"/>
                          <a:ea typeface="+mn-ea"/>
                          <a:cs typeface="+mn-cs"/>
                        </a:rPr>
                        <a:t>детей</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оставшихся</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без</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попечения</a:t>
                      </a:r>
                      <a:r>
                        <a:rPr lang="en-US" sz="1100" b="0" i="0" u="none" strike="noStrike" kern="1200" dirty="0" smtClean="0">
                          <a:solidFill>
                            <a:srgbClr val="00B0F0"/>
                          </a:solidFill>
                          <a:latin typeface="Arial"/>
                          <a:ea typeface="+mn-ea"/>
                          <a:cs typeface="+mn-cs"/>
                        </a:rPr>
                        <a:t> </a:t>
                      </a:r>
                      <a:r>
                        <a:rPr lang="en-US" sz="1100" b="0" i="0" u="none" strike="noStrike" kern="1200" dirty="0" err="1" smtClean="0">
                          <a:solidFill>
                            <a:srgbClr val="00B0F0"/>
                          </a:solidFill>
                          <a:latin typeface="Arial"/>
                          <a:ea typeface="+mn-ea"/>
                          <a:cs typeface="+mn-cs"/>
                        </a:rPr>
                        <a:t>родителей</a:t>
                      </a:r>
                      <a:endParaRPr lang="ru-RU" sz="11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200"/>
                        </a:lnSpc>
                        <a:spcAft>
                          <a:spcPts val="0"/>
                        </a:spcAft>
                      </a:pPr>
                      <a:r>
                        <a:rPr lang="ru-RU" sz="1100" b="0" i="0" u="none" strike="noStrike" kern="1200" dirty="0" smtClean="0">
                          <a:solidFill>
                            <a:srgbClr val="00B0F0"/>
                          </a:solidFill>
                          <a:latin typeface="Arial"/>
                          <a:ea typeface="+mn-ea"/>
                          <a:cs typeface="+mn-cs"/>
                        </a:rPr>
                        <a:t>Численность отдельных категорий граждан обеспеченных жильем социального найма в соответствии с законодательством Оренбургской области</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ru-RU" sz="11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«Развитие физической культуры, спорта </a:t>
            </a:r>
            <a:endParaRPr lang="en-US" altLang="ru-RU" dirty="0" smtClean="0">
              <a:solidFill>
                <a:srgbClr val="00B0F0"/>
              </a:solidFill>
              <a:latin typeface="Raleway Light" panose="020B0403030101060003" pitchFamily="34" charset="-52"/>
              <a:cs typeface="Arial" panose="020B0604020202020204" pitchFamily="34" charset="0"/>
            </a:endParaRPr>
          </a:p>
          <a:p>
            <a:pPr algn="ctr"/>
            <a:r>
              <a:rPr lang="ru-RU" altLang="ru-RU" dirty="0" smtClean="0">
                <a:solidFill>
                  <a:srgbClr val="00B0F0"/>
                </a:solidFill>
                <a:latin typeface="Raleway Light" panose="020B0403030101060003" pitchFamily="34" charset="-52"/>
                <a:cs typeface="Arial" panose="020B0604020202020204" pitchFamily="34" charset="0"/>
              </a:rPr>
              <a:t>и молодежной политики</a:t>
            </a:r>
            <a:r>
              <a:rPr lang="en-US" altLang="ru-RU" dirty="0" smtClean="0">
                <a:solidFill>
                  <a:srgbClr val="00B0F0"/>
                </a:solidFill>
                <a:latin typeface="Raleway Light" panose="020B0403030101060003" pitchFamily="34" charset="-52"/>
                <a:cs typeface="Arial" panose="020B0604020202020204" pitchFamily="34" charset="0"/>
              </a:rPr>
              <a:t> </a:t>
            </a:r>
            <a:r>
              <a:rPr lang="ru-RU" altLang="ru-RU" dirty="0" smtClean="0">
                <a:solidFill>
                  <a:srgbClr val="00B0F0"/>
                </a:solidFill>
                <a:latin typeface="Raleway Light" panose="020B0403030101060003" pitchFamily="34" charset="-52"/>
                <a:cs typeface="Arial" panose="020B0604020202020204" pitchFamily="34" charset="0"/>
              </a:rPr>
              <a:t>в Тоцком районе»</a:t>
            </a:r>
          </a:p>
        </p:txBody>
      </p:sp>
      <p:graphicFrame>
        <p:nvGraphicFramePr>
          <p:cNvPr id="12" name="Таблица 11"/>
          <p:cNvGraphicFramePr>
            <a:graphicFrameLocks noGrp="1"/>
          </p:cNvGraphicFramePr>
          <p:nvPr/>
        </p:nvGraphicFramePr>
        <p:xfrm>
          <a:off x="107504" y="1500174"/>
          <a:ext cx="8784975" cy="5071026"/>
        </p:xfrm>
        <a:graphic>
          <a:graphicData uri="http://schemas.openxmlformats.org/drawingml/2006/table">
            <a:tbl>
              <a:tblPr/>
              <a:tblGrid>
                <a:gridCol w="504056">
                  <a:extLst>
                    <a:ext uri="{9D8B030D-6E8A-4147-A177-3AD203B41FA5}">
                      <a16:colId xmlns="" xmlns:a16="http://schemas.microsoft.com/office/drawing/2014/main" val="2363097589"/>
                    </a:ext>
                  </a:extLst>
                </a:gridCol>
                <a:gridCol w="3600400"/>
                <a:gridCol w="953818">
                  <a:extLst>
                    <a:ext uri="{9D8B030D-6E8A-4147-A177-3AD203B41FA5}">
                      <a16:colId xmlns="" xmlns:a16="http://schemas.microsoft.com/office/drawing/2014/main" val="171070621"/>
                    </a:ext>
                  </a:extLst>
                </a:gridCol>
                <a:gridCol w="674915">
                  <a:extLst>
                    <a:ext uri="{9D8B030D-6E8A-4147-A177-3AD203B41FA5}">
                      <a16:colId xmlns="" xmlns:a16="http://schemas.microsoft.com/office/drawing/2014/main" val="1645899543"/>
                    </a:ext>
                  </a:extLst>
                </a:gridCol>
                <a:gridCol w="647526">
                  <a:extLst>
                    <a:ext uri="{9D8B030D-6E8A-4147-A177-3AD203B41FA5}">
                      <a16:colId xmlns="" xmlns:a16="http://schemas.microsoft.com/office/drawing/2014/main" val="616286843"/>
                    </a:ext>
                  </a:extLst>
                </a:gridCol>
                <a:gridCol w="647526">
                  <a:extLst>
                    <a:ext uri="{9D8B030D-6E8A-4147-A177-3AD203B41FA5}">
                      <a16:colId xmlns="" xmlns:a16="http://schemas.microsoft.com/office/drawing/2014/main" val="2544687559"/>
                    </a:ext>
                  </a:extLst>
                </a:gridCol>
                <a:gridCol w="646874">
                  <a:extLst>
                    <a:ext uri="{9D8B030D-6E8A-4147-A177-3AD203B41FA5}">
                      <a16:colId xmlns="" xmlns:a16="http://schemas.microsoft.com/office/drawing/2014/main" val="2039008270"/>
                    </a:ext>
                  </a:extLst>
                </a:gridCol>
                <a:gridCol w="554930">
                  <a:extLst>
                    <a:ext uri="{9D8B030D-6E8A-4147-A177-3AD203B41FA5}">
                      <a16:colId xmlns="" xmlns:a16="http://schemas.microsoft.com/office/drawing/2014/main" val="2525444178"/>
                    </a:ext>
                  </a:extLst>
                </a:gridCol>
                <a:gridCol w="554930">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200" b="1" kern="1200" dirty="0">
                          <a:solidFill>
                            <a:schemeClr val="bg1"/>
                          </a:solidFill>
                          <a:latin typeface="Arial" pitchFamily="34" charset="0"/>
                          <a:ea typeface="Calibri"/>
                          <a:cs typeface="Arial" pitchFamily="34" charset="0"/>
                        </a:rPr>
                        <a:t>Единица </a:t>
                      </a:r>
                      <a:r>
                        <a:rPr lang="en-US" sz="1200" b="1" kern="1200" dirty="0" smtClean="0">
                          <a:solidFill>
                            <a:schemeClr val="bg1"/>
                          </a:solidFill>
                          <a:latin typeface="Arial" pitchFamily="34" charset="0"/>
                          <a:ea typeface="Calibri"/>
                          <a:cs typeface="Arial" pitchFamily="34" charset="0"/>
                        </a:rPr>
                        <a:t>измерения</a:t>
                      </a:r>
                      <a:endParaRPr lang="ru-RU" sz="12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626470">
                <a:tc>
                  <a:txBody>
                    <a:bodyPr/>
                    <a:lstStyle/>
                    <a:p>
                      <a:pPr algn="ctr">
                        <a:lnSpc>
                          <a:spcPct val="115000"/>
                        </a:lnSpc>
                        <a:spcAft>
                          <a:spcPts val="0"/>
                        </a:spcAft>
                      </a:pPr>
                      <a:r>
                        <a:rPr lang="en-US" sz="1200" b="0" i="0" u="none" strike="noStrike" kern="1200" dirty="0">
                          <a:solidFill>
                            <a:srgbClr val="00B0F0"/>
                          </a:solidFill>
                          <a:latin typeface="Arial"/>
                          <a:ea typeface="+mn-ea"/>
                          <a:cs typeface="+mn-cs"/>
                        </a:rPr>
                        <a:t>1.</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US" sz="1200" b="0" i="0" u="none" strike="noStrike" kern="1200" dirty="0" err="1" smtClean="0">
                          <a:solidFill>
                            <a:srgbClr val="00B0F0"/>
                          </a:solidFill>
                          <a:latin typeface="Arial"/>
                          <a:ea typeface="+mn-ea"/>
                          <a:cs typeface="+mn-cs"/>
                        </a:rPr>
                        <a:t>Увеличение</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доли</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жителей</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района</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систематически</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занимающихся</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физической</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культурой</a:t>
                      </a:r>
                      <a:r>
                        <a:rPr lang="en-US" sz="1200" b="0" i="0" u="none" strike="noStrike" kern="1200" dirty="0" smtClean="0">
                          <a:solidFill>
                            <a:srgbClr val="00B0F0"/>
                          </a:solidFill>
                          <a:latin typeface="Arial"/>
                          <a:ea typeface="+mn-ea"/>
                          <a:cs typeface="+mn-cs"/>
                        </a:rPr>
                        <a:t> и </a:t>
                      </a:r>
                      <a:r>
                        <a:rPr lang="en-US" sz="1200" b="0" i="0" u="none" strike="noStrike" kern="1200" dirty="0" err="1" smtClean="0">
                          <a:solidFill>
                            <a:srgbClr val="00B0F0"/>
                          </a:solidFill>
                          <a:latin typeface="Arial"/>
                          <a:ea typeface="+mn-ea"/>
                          <a:cs typeface="+mn-cs"/>
                        </a:rPr>
                        <a:t>спортом</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от</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общей</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численности</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населения</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процентов</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47</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48</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51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52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53</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55</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32374468"/>
                  </a:ext>
                </a:extLst>
              </a:tr>
              <a:tr h="417646">
                <a:tc>
                  <a:txBody>
                    <a:bodyPr/>
                    <a:lstStyle/>
                    <a:p>
                      <a:pPr algn="ctr">
                        <a:lnSpc>
                          <a:spcPct val="115000"/>
                        </a:lnSpc>
                        <a:spcAft>
                          <a:spcPts val="0"/>
                        </a:spcAft>
                      </a:pPr>
                      <a:r>
                        <a:rPr lang="en-US" sz="1200" b="0" i="0" u="none" strike="noStrike" kern="1200" dirty="0">
                          <a:solidFill>
                            <a:srgbClr val="00B0F0"/>
                          </a:solidFill>
                          <a:latin typeface="Arial"/>
                          <a:ea typeface="+mn-ea"/>
                          <a:cs typeface="+mn-cs"/>
                        </a:rPr>
                        <a:t>2.</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en-US" sz="1200" b="0" i="0" u="none" strike="noStrike" kern="1200" dirty="0" err="1" smtClean="0">
                          <a:solidFill>
                            <a:srgbClr val="00B0F0"/>
                          </a:solidFill>
                          <a:latin typeface="Arial"/>
                          <a:ea typeface="+mn-ea"/>
                          <a:cs typeface="+mn-cs"/>
                        </a:rPr>
                        <a:t>Увеличение</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доли</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учащихся</a:t>
                      </a:r>
                      <a:r>
                        <a:rPr lang="en-US" sz="1200" b="0" i="0" u="none" strike="noStrike" kern="1200" dirty="0" smtClean="0">
                          <a:solidFill>
                            <a:srgbClr val="00B0F0"/>
                          </a:solidFill>
                          <a:latin typeface="Arial"/>
                          <a:ea typeface="+mn-ea"/>
                          <a:cs typeface="+mn-cs"/>
                        </a:rPr>
                        <a:t> и </a:t>
                      </a:r>
                      <a:r>
                        <a:rPr lang="en-US" sz="1200" b="0" i="0" u="none" strike="noStrike" kern="1200" dirty="0" err="1" smtClean="0">
                          <a:solidFill>
                            <a:srgbClr val="00B0F0"/>
                          </a:solidFill>
                          <a:latin typeface="Arial"/>
                          <a:ea typeface="+mn-ea"/>
                          <a:cs typeface="+mn-cs"/>
                        </a:rPr>
                        <a:t>студентов</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систематически</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занимающихся</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физической</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культурой</a:t>
                      </a:r>
                      <a:r>
                        <a:rPr lang="en-US" sz="1200" b="0" i="0" u="none" strike="noStrike" kern="1200" dirty="0" smtClean="0">
                          <a:solidFill>
                            <a:srgbClr val="00B0F0"/>
                          </a:solidFill>
                          <a:latin typeface="Arial"/>
                          <a:ea typeface="+mn-ea"/>
                          <a:cs typeface="+mn-cs"/>
                        </a:rPr>
                        <a:t> и </a:t>
                      </a:r>
                      <a:r>
                        <a:rPr lang="en-US" sz="1200" b="0" i="0" u="none" strike="noStrike" kern="1200" dirty="0" err="1" smtClean="0">
                          <a:solidFill>
                            <a:srgbClr val="00B0F0"/>
                          </a:solidFill>
                          <a:latin typeface="Arial"/>
                          <a:ea typeface="+mn-ea"/>
                          <a:cs typeface="+mn-cs"/>
                        </a:rPr>
                        <a:t>спортом</a:t>
                      </a:r>
                      <a:r>
                        <a:rPr lang="en-US" sz="1200" b="0" i="0" u="none" strike="noStrike" kern="1200" dirty="0" smtClean="0">
                          <a:solidFill>
                            <a:srgbClr val="00B0F0"/>
                          </a:solidFill>
                          <a:latin typeface="Arial"/>
                          <a:ea typeface="+mn-ea"/>
                          <a:cs typeface="+mn-cs"/>
                        </a:rPr>
                        <a:t> в </a:t>
                      </a:r>
                      <a:r>
                        <a:rPr lang="en-US" sz="1200" b="0" i="0" u="none" strike="noStrike" kern="1200" dirty="0" err="1" smtClean="0">
                          <a:solidFill>
                            <a:srgbClr val="00B0F0"/>
                          </a:solidFill>
                          <a:latin typeface="Arial"/>
                          <a:ea typeface="+mn-ea"/>
                          <a:cs typeface="+mn-cs"/>
                        </a:rPr>
                        <a:t>общей</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численности</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учащихся</a:t>
                      </a:r>
                      <a:r>
                        <a:rPr lang="en-US" sz="1200" b="0" i="0" u="none" strike="noStrike" kern="1200" dirty="0" smtClean="0">
                          <a:solidFill>
                            <a:srgbClr val="00B0F0"/>
                          </a:solidFill>
                          <a:latin typeface="Arial"/>
                          <a:ea typeface="+mn-ea"/>
                          <a:cs typeface="+mn-cs"/>
                        </a:rPr>
                        <a:t> и </a:t>
                      </a:r>
                      <a:r>
                        <a:rPr lang="en-US" sz="1200" b="0" i="0" u="none" strike="noStrike" kern="1200" dirty="0" err="1" smtClean="0">
                          <a:solidFill>
                            <a:srgbClr val="00B0F0"/>
                          </a:solidFill>
                          <a:latin typeface="Arial"/>
                          <a:ea typeface="+mn-ea"/>
                          <a:cs typeface="+mn-cs"/>
                        </a:rPr>
                        <a:t>студентов</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процентов</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100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100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99,5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99,5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99,5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99,5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3236579892"/>
                  </a:ext>
                </a:extLst>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Увеличение доли лиц с ограниченными возможностями здоровья и инвалидов, систематически занимающихся физической культурой и спортом в общей численности лиц данной категории населения</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процентов</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1</a:t>
                      </a:r>
                      <a:r>
                        <a:rPr lang="ru-RU" sz="1200" b="0" i="0" u="none" strike="noStrike" kern="1200" dirty="0" smtClean="0">
                          <a:solidFill>
                            <a:srgbClr val="00B0F0"/>
                          </a:solidFill>
                          <a:latin typeface="Arial"/>
                          <a:ea typeface="+mn-ea"/>
                          <a:cs typeface="+mn-cs"/>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14</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4.</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ru-RU" sz="1200" b="0" i="0" u="none" strike="noStrike" kern="1200" dirty="0" smtClean="0">
                          <a:solidFill>
                            <a:srgbClr val="00B0F0"/>
                          </a:solidFill>
                          <a:latin typeface="Arial"/>
                          <a:ea typeface="+mn-ea"/>
                          <a:cs typeface="+mn-cs"/>
                        </a:rPr>
                        <a:t>Увеличение количества призовых мест, занятых Тоцкими спортсменами на межмуниципальных, региональных и федеральных соревнованиях</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80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82</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85</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87</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89</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90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5.</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1200" b="0" i="0" u="none" strike="noStrike" kern="1200" dirty="0" smtClean="0">
                          <a:solidFill>
                            <a:srgbClr val="00B0F0"/>
                          </a:solidFill>
                          <a:latin typeface="Arial"/>
                          <a:ea typeface="+mn-ea"/>
                          <a:cs typeface="+mn-cs"/>
                        </a:rPr>
                        <a:t>Увеличение доли молодых людей, участвующих в мероприятиях в области молодежной политики, в общем количестве молодежи</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2,5</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3</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3,2</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3,5</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3,7</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4</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6.</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15000"/>
                        </a:lnSpc>
                        <a:spcAft>
                          <a:spcPts val="0"/>
                        </a:spcAft>
                      </a:pPr>
                      <a:r>
                        <a:rPr lang="ru-RU" sz="1200" b="0" i="0" u="none" strike="noStrike" kern="1200" dirty="0" smtClean="0">
                          <a:solidFill>
                            <a:srgbClr val="00B0F0"/>
                          </a:solidFill>
                          <a:latin typeface="Arial"/>
                          <a:ea typeface="+mn-ea"/>
                          <a:cs typeface="+mn-cs"/>
                        </a:rPr>
                        <a:t>Увеличение доли молодых людей, участвующих в мероприятиях по гражданскому становлению, патриотическому и нравственному воспитанию, в общем количестве молодежи</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2,5</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3</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3,2</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3,5</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3,7</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4</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«Развитие физической культуры, спорта </a:t>
            </a:r>
            <a:endParaRPr lang="en-US" altLang="ru-RU" dirty="0" smtClean="0">
              <a:solidFill>
                <a:srgbClr val="00B0F0"/>
              </a:solidFill>
              <a:latin typeface="Raleway Light" panose="020B0403030101060003" pitchFamily="34" charset="-52"/>
              <a:cs typeface="Arial" panose="020B0604020202020204" pitchFamily="34" charset="0"/>
            </a:endParaRPr>
          </a:p>
          <a:p>
            <a:pPr algn="ctr"/>
            <a:r>
              <a:rPr lang="ru-RU" altLang="ru-RU" dirty="0" smtClean="0">
                <a:solidFill>
                  <a:srgbClr val="00B0F0"/>
                </a:solidFill>
                <a:latin typeface="Raleway Light" panose="020B0403030101060003" pitchFamily="34" charset="-52"/>
                <a:cs typeface="Arial" panose="020B0604020202020204" pitchFamily="34" charset="0"/>
              </a:rPr>
              <a:t>и молодежной политики</a:t>
            </a:r>
            <a:r>
              <a:rPr lang="en-US" altLang="ru-RU" dirty="0" smtClean="0">
                <a:solidFill>
                  <a:srgbClr val="00B0F0"/>
                </a:solidFill>
                <a:latin typeface="Raleway Light" panose="020B0403030101060003" pitchFamily="34" charset="-52"/>
                <a:cs typeface="Arial" panose="020B0604020202020204" pitchFamily="34" charset="0"/>
              </a:rPr>
              <a:t> </a:t>
            </a:r>
            <a:r>
              <a:rPr lang="ru-RU" altLang="ru-RU" dirty="0" smtClean="0">
                <a:solidFill>
                  <a:srgbClr val="00B0F0"/>
                </a:solidFill>
                <a:latin typeface="Raleway Light" panose="020B0403030101060003" pitchFamily="34" charset="-52"/>
                <a:cs typeface="Arial" panose="020B0604020202020204" pitchFamily="34" charset="0"/>
              </a:rPr>
              <a:t>в Тоцком районе»</a:t>
            </a:r>
          </a:p>
        </p:txBody>
      </p:sp>
      <p:graphicFrame>
        <p:nvGraphicFramePr>
          <p:cNvPr id="12" name="Таблица 11"/>
          <p:cNvGraphicFramePr>
            <a:graphicFrameLocks noGrp="1"/>
          </p:cNvGraphicFramePr>
          <p:nvPr/>
        </p:nvGraphicFramePr>
        <p:xfrm>
          <a:off x="107504" y="1500174"/>
          <a:ext cx="8784975" cy="4686978"/>
        </p:xfrm>
        <a:graphic>
          <a:graphicData uri="http://schemas.openxmlformats.org/drawingml/2006/table">
            <a:tbl>
              <a:tblPr/>
              <a:tblGrid>
                <a:gridCol w="504056">
                  <a:extLst>
                    <a:ext uri="{9D8B030D-6E8A-4147-A177-3AD203B41FA5}">
                      <a16:colId xmlns="" xmlns:a16="http://schemas.microsoft.com/office/drawing/2014/main" val="2363097589"/>
                    </a:ext>
                  </a:extLst>
                </a:gridCol>
                <a:gridCol w="3600400"/>
                <a:gridCol w="953818">
                  <a:extLst>
                    <a:ext uri="{9D8B030D-6E8A-4147-A177-3AD203B41FA5}">
                      <a16:colId xmlns="" xmlns:a16="http://schemas.microsoft.com/office/drawing/2014/main" val="171070621"/>
                    </a:ext>
                  </a:extLst>
                </a:gridCol>
                <a:gridCol w="674915">
                  <a:extLst>
                    <a:ext uri="{9D8B030D-6E8A-4147-A177-3AD203B41FA5}">
                      <a16:colId xmlns="" xmlns:a16="http://schemas.microsoft.com/office/drawing/2014/main" val="1645899543"/>
                    </a:ext>
                  </a:extLst>
                </a:gridCol>
                <a:gridCol w="647526">
                  <a:extLst>
                    <a:ext uri="{9D8B030D-6E8A-4147-A177-3AD203B41FA5}">
                      <a16:colId xmlns="" xmlns:a16="http://schemas.microsoft.com/office/drawing/2014/main" val="616286843"/>
                    </a:ext>
                  </a:extLst>
                </a:gridCol>
                <a:gridCol w="647526">
                  <a:extLst>
                    <a:ext uri="{9D8B030D-6E8A-4147-A177-3AD203B41FA5}">
                      <a16:colId xmlns="" xmlns:a16="http://schemas.microsoft.com/office/drawing/2014/main" val="2544687559"/>
                    </a:ext>
                  </a:extLst>
                </a:gridCol>
                <a:gridCol w="646874">
                  <a:extLst>
                    <a:ext uri="{9D8B030D-6E8A-4147-A177-3AD203B41FA5}">
                      <a16:colId xmlns="" xmlns:a16="http://schemas.microsoft.com/office/drawing/2014/main" val="2039008270"/>
                    </a:ext>
                  </a:extLst>
                </a:gridCol>
                <a:gridCol w="554930">
                  <a:extLst>
                    <a:ext uri="{9D8B030D-6E8A-4147-A177-3AD203B41FA5}">
                      <a16:colId xmlns="" xmlns:a16="http://schemas.microsoft.com/office/drawing/2014/main" val="2525444178"/>
                    </a:ext>
                  </a:extLst>
                </a:gridCol>
                <a:gridCol w="554930">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200" b="1" kern="1200" dirty="0">
                          <a:solidFill>
                            <a:schemeClr val="bg1"/>
                          </a:solidFill>
                          <a:latin typeface="Arial" pitchFamily="34" charset="0"/>
                          <a:ea typeface="Calibri"/>
                          <a:cs typeface="Arial" pitchFamily="34" charset="0"/>
                        </a:rPr>
                        <a:t>Единица </a:t>
                      </a:r>
                      <a:r>
                        <a:rPr lang="en-US" sz="1200" b="1" kern="1200" dirty="0" smtClean="0">
                          <a:solidFill>
                            <a:schemeClr val="bg1"/>
                          </a:solidFill>
                          <a:latin typeface="Arial" pitchFamily="34" charset="0"/>
                          <a:ea typeface="Calibri"/>
                          <a:cs typeface="Arial" pitchFamily="34" charset="0"/>
                        </a:rPr>
                        <a:t>измерения</a:t>
                      </a:r>
                      <a:endParaRPr lang="ru-RU" sz="12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626470">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7</a:t>
                      </a:r>
                      <a:r>
                        <a:rPr lang="en-US" sz="1200" b="0" i="0" u="none" strike="noStrike" kern="1200" dirty="0" smtClean="0">
                          <a:solidFill>
                            <a:srgbClr val="00B0F0"/>
                          </a:solidFill>
                          <a:latin typeface="Arial"/>
                          <a:ea typeface="+mn-ea"/>
                          <a:cs typeface="+mn-cs"/>
                        </a:rPr>
                        <a:t>.</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US" sz="1200" b="0" i="0" u="none" strike="noStrike" kern="1200" dirty="0" err="1" smtClean="0">
                          <a:solidFill>
                            <a:srgbClr val="00B0F0"/>
                          </a:solidFill>
                          <a:latin typeface="Arial"/>
                          <a:ea typeface="+mn-ea"/>
                          <a:cs typeface="+mn-cs"/>
                        </a:rPr>
                        <a:t>Увеличение</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доли</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жителей</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района</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систематически</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занимающихся</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физической</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культурой</a:t>
                      </a:r>
                      <a:r>
                        <a:rPr lang="en-US" sz="1200" b="0" i="0" u="none" strike="noStrike" kern="1200" dirty="0" smtClean="0">
                          <a:solidFill>
                            <a:srgbClr val="00B0F0"/>
                          </a:solidFill>
                          <a:latin typeface="Arial"/>
                          <a:ea typeface="+mn-ea"/>
                          <a:cs typeface="+mn-cs"/>
                        </a:rPr>
                        <a:t> и </a:t>
                      </a:r>
                      <a:r>
                        <a:rPr lang="en-US" sz="1200" b="0" i="0" u="none" strike="noStrike" kern="1200" dirty="0" err="1" smtClean="0">
                          <a:solidFill>
                            <a:srgbClr val="00B0F0"/>
                          </a:solidFill>
                          <a:latin typeface="Arial"/>
                          <a:ea typeface="+mn-ea"/>
                          <a:cs typeface="+mn-cs"/>
                        </a:rPr>
                        <a:t>спортом</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от</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общей</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численности</a:t>
                      </a:r>
                      <a:r>
                        <a:rPr lang="en-US"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населения</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процентов</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47</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48</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51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52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53</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55</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32374468"/>
                  </a:ext>
                </a:extLst>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8</a:t>
                      </a:r>
                      <a:r>
                        <a:rPr lang="en-US" sz="1200" b="0" i="0" u="none" strike="noStrike" kern="1200" dirty="0" smtClean="0">
                          <a:solidFill>
                            <a:srgbClr val="00B0F0"/>
                          </a:solidFill>
                          <a:latin typeface="Arial"/>
                          <a:ea typeface="+mn-ea"/>
                          <a:cs typeface="+mn-cs"/>
                        </a:rPr>
                        <a:t>.</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15000"/>
                        </a:lnSpc>
                        <a:spcAft>
                          <a:spcPts val="0"/>
                        </a:spcAft>
                      </a:pPr>
                      <a:r>
                        <a:rPr lang="ru-RU" sz="1200" b="0" i="0" u="none" strike="noStrike" kern="1200" dirty="0" smtClean="0">
                          <a:solidFill>
                            <a:srgbClr val="00B0F0"/>
                          </a:solidFill>
                          <a:latin typeface="Arial"/>
                          <a:ea typeface="+mn-ea"/>
                          <a:cs typeface="+mn-cs"/>
                        </a:rPr>
                        <a:t>Увеличение количества молодых людей, вовлеченных в добровольческую деятельность</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794</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810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826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842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858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3236579892"/>
                  </a:ext>
                </a:extLst>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9.</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ru-RU" sz="1200" b="0" i="0" u="none" strike="noStrike" kern="1200" dirty="0" smtClean="0">
                          <a:solidFill>
                            <a:srgbClr val="00B0F0"/>
                          </a:solidFill>
                          <a:latin typeface="Arial"/>
                          <a:ea typeface="+mn-ea"/>
                          <a:cs typeface="+mn-cs"/>
                        </a:rPr>
                        <a:t>Увеличение количества студентов, вовлеченных в клубное студенческое движение</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20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30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40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50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60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70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ru-RU" sz="1200" b="0" i="0" u="none" strike="noStrike" kern="1200" dirty="0" smtClean="0">
                          <a:solidFill>
                            <a:srgbClr val="00B0F0"/>
                          </a:solidFill>
                          <a:latin typeface="Arial"/>
                          <a:ea typeface="+mn-ea"/>
                          <a:cs typeface="+mn-cs"/>
                        </a:rPr>
                        <a:t>Увеличение обучающихся, вовлеченных в деятельность общественных объединений на базе образовательных организаций общего образования и среднего профессионального образования</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1711</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1944</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2177</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2410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2644</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2955</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11.</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1200" b="0" i="0" u="none" strike="noStrike" kern="1200" dirty="0" smtClean="0">
                          <a:solidFill>
                            <a:srgbClr val="00B0F0"/>
                          </a:solidFill>
                          <a:latin typeface="Arial"/>
                          <a:ea typeface="+mn-ea"/>
                          <a:cs typeface="+mn-cs"/>
                        </a:rPr>
                        <a:t>Увеличение количества молодых людей, задействованных в мероприятиях по вовлечению в творческую деятельность</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30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33</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36</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40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42</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45</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12.</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15000"/>
                        </a:lnSpc>
                        <a:spcAft>
                          <a:spcPts val="0"/>
                        </a:spcAft>
                      </a:pPr>
                      <a:r>
                        <a:rPr lang="en-US" sz="1200" b="0" i="0" u="none" strike="noStrike" kern="1200" dirty="0" err="1" smtClean="0">
                          <a:solidFill>
                            <a:srgbClr val="00B0F0"/>
                          </a:solidFill>
                          <a:latin typeface="Arial"/>
                          <a:ea typeface="+mn-ea"/>
                          <a:cs typeface="+mn-cs"/>
                        </a:rPr>
                        <a:t>Поддержка</a:t>
                      </a:r>
                      <a:r>
                        <a:rPr lang="ru-RU"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добровольческих</a:t>
                      </a:r>
                      <a:r>
                        <a:rPr lang="ru-RU"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молодежных</a:t>
                      </a:r>
                      <a:r>
                        <a:rPr lang="ru-RU" sz="1200" b="0" i="0" u="none" strike="noStrike" kern="1200" dirty="0" smtClean="0">
                          <a:solidFill>
                            <a:srgbClr val="00B0F0"/>
                          </a:solidFill>
                          <a:latin typeface="Arial"/>
                          <a:ea typeface="+mn-ea"/>
                          <a:cs typeface="+mn-cs"/>
                        </a:rPr>
                        <a:t> </a:t>
                      </a:r>
                      <a:r>
                        <a:rPr lang="en-US" sz="1200" b="0" i="0" u="none" strike="noStrike" kern="1200" dirty="0" err="1" smtClean="0">
                          <a:solidFill>
                            <a:srgbClr val="00B0F0"/>
                          </a:solidFill>
                          <a:latin typeface="Arial"/>
                          <a:ea typeface="+mn-ea"/>
                          <a:cs typeface="+mn-cs"/>
                        </a:rPr>
                        <a:t>организаций</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тыс. руб.</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50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13.</a:t>
                      </a:r>
                      <a:endParaRPr lang="ru-RU" sz="1200" b="0" i="0" u="none" strike="noStrike" kern="1200" dirty="0">
                        <a:solidFill>
                          <a:srgbClr val="00B0F0"/>
                        </a:solidFill>
                        <a:latin typeface="Arial"/>
                        <a:ea typeface="+mn-ea"/>
                        <a:cs typeface="+mn-cs"/>
                      </a:endParaRP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ru-RU" sz="1200" b="0" i="0" u="none" strike="noStrike" kern="1200" dirty="0" smtClean="0">
                          <a:solidFill>
                            <a:srgbClr val="00B0F0"/>
                          </a:solidFill>
                          <a:latin typeface="Arial"/>
                          <a:ea typeface="+mn-ea"/>
                          <a:cs typeface="+mn-cs"/>
                        </a:rPr>
                        <a:t>Увеличение количества молодых семей, улучшивших жилищные условия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количество семей</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17</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14</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en-US" sz="1200" b="0" i="0" u="none" strike="noStrike" kern="1200" dirty="0" smtClean="0">
                          <a:solidFill>
                            <a:srgbClr val="00B0F0"/>
                          </a:solidFill>
                          <a:latin typeface="Arial"/>
                          <a:ea typeface="+mn-ea"/>
                          <a:cs typeface="+mn-cs"/>
                        </a:rPr>
                        <a:t>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«Развитие муниципальной политики в муниципальном образовании Тоцкий район Оренбургской области»</a:t>
            </a:r>
          </a:p>
        </p:txBody>
      </p:sp>
      <p:graphicFrame>
        <p:nvGraphicFramePr>
          <p:cNvPr id="10" name="Таблица 9"/>
          <p:cNvGraphicFramePr>
            <a:graphicFrameLocks noGrp="1"/>
          </p:cNvGraphicFramePr>
          <p:nvPr/>
        </p:nvGraphicFramePr>
        <p:xfrm>
          <a:off x="179513" y="1451654"/>
          <a:ext cx="8784975" cy="5345346"/>
        </p:xfrm>
        <a:graphic>
          <a:graphicData uri="http://schemas.openxmlformats.org/drawingml/2006/table">
            <a:tbl>
              <a:tblPr/>
              <a:tblGrid>
                <a:gridCol w="504056">
                  <a:extLst>
                    <a:ext uri="{9D8B030D-6E8A-4147-A177-3AD203B41FA5}">
                      <a16:colId xmlns="" xmlns:a16="http://schemas.microsoft.com/office/drawing/2014/main" val="2363097589"/>
                    </a:ext>
                  </a:extLst>
                </a:gridCol>
                <a:gridCol w="3600400"/>
                <a:gridCol w="953818">
                  <a:extLst>
                    <a:ext uri="{9D8B030D-6E8A-4147-A177-3AD203B41FA5}">
                      <a16:colId xmlns="" xmlns:a16="http://schemas.microsoft.com/office/drawing/2014/main" val="171070621"/>
                    </a:ext>
                  </a:extLst>
                </a:gridCol>
                <a:gridCol w="674915">
                  <a:extLst>
                    <a:ext uri="{9D8B030D-6E8A-4147-A177-3AD203B41FA5}">
                      <a16:colId xmlns="" xmlns:a16="http://schemas.microsoft.com/office/drawing/2014/main" val="1645899543"/>
                    </a:ext>
                  </a:extLst>
                </a:gridCol>
                <a:gridCol w="647526">
                  <a:extLst>
                    <a:ext uri="{9D8B030D-6E8A-4147-A177-3AD203B41FA5}">
                      <a16:colId xmlns="" xmlns:a16="http://schemas.microsoft.com/office/drawing/2014/main" val="616286843"/>
                    </a:ext>
                  </a:extLst>
                </a:gridCol>
                <a:gridCol w="647526">
                  <a:extLst>
                    <a:ext uri="{9D8B030D-6E8A-4147-A177-3AD203B41FA5}">
                      <a16:colId xmlns="" xmlns:a16="http://schemas.microsoft.com/office/drawing/2014/main" val="2544687559"/>
                    </a:ext>
                  </a:extLst>
                </a:gridCol>
                <a:gridCol w="646874">
                  <a:extLst>
                    <a:ext uri="{9D8B030D-6E8A-4147-A177-3AD203B41FA5}">
                      <a16:colId xmlns="" xmlns:a16="http://schemas.microsoft.com/office/drawing/2014/main" val="2039008270"/>
                    </a:ext>
                  </a:extLst>
                </a:gridCol>
                <a:gridCol w="554930">
                  <a:extLst>
                    <a:ext uri="{9D8B030D-6E8A-4147-A177-3AD203B41FA5}">
                      <a16:colId xmlns="" xmlns:a16="http://schemas.microsoft.com/office/drawing/2014/main" val="2525444178"/>
                    </a:ext>
                  </a:extLst>
                </a:gridCol>
                <a:gridCol w="554930">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200" b="1" kern="1200" dirty="0">
                          <a:solidFill>
                            <a:schemeClr val="bg1"/>
                          </a:solidFill>
                          <a:latin typeface="Arial" pitchFamily="34" charset="0"/>
                          <a:ea typeface="Calibri"/>
                          <a:cs typeface="Arial" pitchFamily="34" charset="0"/>
                        </a:rPr>
                        <a:t>Единица </a:t>
                      </a:r>
                      <a:r>
                        <a:rPr lang="en-US" sz="1200" b="1" kern="1200" dirty="0" smtClean="0">
                          <a:solidFill>
                            <a:schemeClr val="bg1"/>
                          </a:solidFill>
                          <a:latin typeface="Arial" pitchFamily="34" charset="0"/>
                          <a:ea typeface="Calibri"/>
                          <a:cs typeface="Arial" pitchFamily="34" charset="0"/>
                        </a:rPr>
                        <a:t>измерения</a:t>
                      </a:r>
                      <a:endParaRPr lang="ru-RU" sz="12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Доля муниципальных служащих администрации Тоцкого района, прошедших  профессиональную переподготовку, повышение квалификации в текущем году</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Отсутствие  просроченной кредиторской задолженности по обязательствам администрации МО Тоцкий район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тыс. рублей</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Рост числа  муниципальных служащих, прошедших  курсы  повышения квалификации за счет средств бюджета муниципального </a:t>
                      </a:r>
                      <a:br>
                        <a:rPr lang="ru-RU" sz="1200" b="0" i="0" u="none" strike="noStrike" kern="1200" dirty="0" smtClean="0">
                          <a:solidFill>
                            <a:srgbClr val="00B0F0"/>
                          </a:solidFill>
                          <a:latin typeface="Arial"/>
                          <a:ea typeface="+mn-ea"/>
                          <a:cs typeface="+mn-cs"/>
                        </a:rPr>
                      </a:br>
                      <a:r>
                        <a:rPr lang="ru-RU" sz="1200" b="0" i="0" u="none" strike="noStrike" kern="1200" dirty="0" smtClean="0">
                          <a:solidFill>
                            <a:srgbClr val="00B0F0"/>
                          </a:solidFill>
                          <a:latin typeface="Arial"/>
                          <a:ea typeface="+mn-ea"/>
                          <a:cs typeface="+mn-cs"/>
                        </a:rPr>
                        <a:t>образования</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spcAft>
                          <a:spcPts val="0"/>
                        </a:spcAft>
                      </a:pPr>
                      <a:r>
                        <a:rPr lang="ru-RU" sz="1200" b="0" i="0" u="none" strike="noStrike" kern="1200" dirty="0" smtClean="0">
                          <a:solidFill>
                            <a:srgbClr val="00B0F0"/>
                          </a:solidFill>
                          <a:latin typeface="Arial"/>
                          <a:ea typeface="+mn-ea"/>
                          <a:cs typeface="+mn-cs"/>
                        </a:rPr>
                        <a:t>Качественное проведение своевременной аттестации муниципальных служащих (ка­ждый муниципальный служащий должен пройти аттестацию один раз в три года), квалификационного экзамена.</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Рост численности муниципальных служащих-участников конкурсов «Лучший муниципальный служащий»  и  других конкурсах.</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единиц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a:solidFill>
                            <a:srgbClr val="00B0F0"/>
                          </a:solidFill>
                          <a:latin typeface="Arial"/>
                          <a:ea typeface="+mn-ea"/>
                          <a:cs typeface="+mn-cs"/>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Увеличение  количества  должностей  муниципальной службы, на которые сформирован кадровый резерв.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540"/>
                        </a:spcBef>
                        <a:spcAft>
                          <a:spcPts val="540"/>
                        </a:spcAft>
                      </a:pPr>
                      <a:r>
                        <a:rPr lang="ru-RU" sz="1200" b="0" i="0" u="none" strike="noStrike" kern="1200" dirty="0" smtClean="0">
                          <a:solidFill>
                            <a:srgbClr val="00B0F0"/>
                          </a:solidFill>
                          <a:latin typeface="Arial"/>
                          <a:ea typeface="+mn-ea"/>
                          <a:cs typeface="+mn-cs"/>
                        </a:rPr>
                        <a:t>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15000"/>
                        </a:lnSpc>
                        <a:spcAft>
                          <a:spcPts val="0"/>
                        </a:spcAft>
                      </a:pPr>
                      <a:r>
                        <a:rPr lang="ru-RU" sz="1200" b="0" i="0" u="none" strike="noStrike" kern="1200" dirty="0" smtClean="0">
                          <a:solidFill>
                            <a:srgbClr val="00B0F0"/>
                          </a:solidFill>
                          <a:latin typeface="Arial"/>
                          <a:ea typeface="+mn-ea"/>
                          <a:cs typeface="+mn-cs"/>
                        </a:rPr>
                        <a:t>67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15000"/>
                        </a:lnSpc>
                        <a:spcAft>
                          <a:spcPts val="0"/>
                        </a:spcAft>
                      </a:pPr>
                      <a:r>
                        <a:rPr lang="ru-RU" sz="1200" b="0" i="0" u="none" strike="noStrike" kern="1200" dirty="0" smtClean="0">
                          <a:solidFill>
                            <a:srgbClr val="00B0F0"/>
                          </a:solidFill>
                          <a:latin typeface="Arial"/>
                          <a:ea typeface="+mn-ea"/>
                          <a:cs typeface="+mn-cs"/>
                        </a:rPr>
                        <a:t>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15000"/>
                        </a:lnSpc>
                        <a:spcAft>
                          <a:spcPts val="0"/>
                        </a:spcAft>
                      </a:pPr>
                      <a:r>
                        <a:rPr lang="ru-RU" sz="1200" b="0" i="0" u="none" strike="noStrike" kern="1200" dirty="0" smtClean="0">
                          <a:solidFill>
                            <a:srgbClr val="00B0F0"/>
                          </a:solidFill>
                          <a:latin typeface="Arial"/>
                          <a:ea typeface="+mn-ea"/>
                          <a:cs typeface="+mn-cs"/>
                        </a:rPr>
                        <a:t>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15000"/>
                        </a:lnSpc>
                        <a:spcAft>
                          <a:spcPts val="0"/>
                        </a:spcAft>
                      </a:pPr>
                      <a:r>
                        <a:rPr lang="ru-RU" sz="1200" b="0" i="0" u="none" strike="noStrike" kern="1200" dirty="0" smtClean="0">
                          <a:solidFill>
                            <a:srgbClr val="00B0F0"/>
                          </a:solidFill>
                          <a:latin typeface="Arial"/>
                          <a:ea typeface="+mn-ea"/>
                          <a:cs typeface="+mn-cs"/>
                        </a:rPr>
                        <a:t>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15000"/>
                        </a:lnSpc>
                        <a:spcAft>
                          <a:spcPts val="0"/>
                        </a:spcAft>
                      </a:pPr>
                      <a:r>
                        <a:rPr lang="ru-RU" sz="1200" b="0" i="0" u="none" strike="noStrike" kern="1200" dirty="0" smtClean="0">
                          <a:solidFill>
                            <a:srgbClr val="00B0F0"/>
                          </a:solidFill>
                          <a:latin typeface="Arial"/>
                          <a:ea typeface="+mn-ea"/>
                          <a:cs typeface="+mn-cs"/>
                        </a:rPr>
                        <a:t>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Количество изданной и размещенной информационной продукции, пропагандирующей </a:t>
                      </a:r>
                      <a:r>
                        <a:rPr lang="ru-RU" sz="1200" b="0" i="0" u="none" strike="noStrike" kern="1200" dirty="0" err="1" smtClean="0">
                          <a:solidFill>
                            <a:srgbClr val="00B0F0"/>
                          </a:solidFill>
                          <a:latin typeface="Arial"/>
                          <a:ea typeface="+mn-ea"/>
                          <a:cs typeface="+mn-cs"/>
                        </a:rPr>
                        <a:t>антикоррупционное</a:t>
                      </a:r>
                      <a:r>
                        <a:rPr lang="ru-RU" sz="1200" b="0" i="0" u="none" strike="noStrike" kern="1200" dirty="0" smtClean="0">
                          <a:solidFill>
                            <a:srgbClr val="00B0F0"/>
                          </a:solidFill>
                          <a:latin typeface="Arial"/>
                          <a:ea typeface="+mn-ea"/>
                          <a:cs typeface="+mn-cs"/>
                        </a:rPr>
                        <a:t> поведение</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единиц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«Развитие муниципальной политики в муниципальном образовании Тоцкий район Оренбургской области»</a:t>
            </a:r>
          </a:p>
        </p:txBody>
      </p:sp>
      <p:graphicFrame>
        <p:nvGraphicFramePr>
          <p:cNvPr id="10" name="Таблица 9"/>
          <p:cNvGraphicFramePr>
            <a:graphicFrameLocks noGrp="1"/>
          </p:cNvGraphicFramePr>
          <p:nvPr/>
        </p:nvGraphicFramePr>
        <p:xfrm>
          <a:off x="179513" y="1451654"/>
          <a:ext cx="8784975" cy="5345346"/>
        </p:xfrm>
        <a:graphic>
          <a:graphicData uri="http://schemas.openxmlformats.org/drawingml/2006/table">
            <a:tbl>
              <a:tblPr/>
              <a:tblGrid>
                <a:gridCol w="504056">
                  <a:extLst>
                    <a:ext uri="{9D8B030D-6E8A-4147-A177-3AD203B41FA5}">
                      <a16:colId xmlns="" xmlns:a16="http://schemas.microsoft.com/office/drawing/2014/main" val="2363097589"/>
                    </a:ext>
                  </a:extLst>
                </a:gridCol>
                <a:gridCol w="3600400"/>
                <a:gridCol w="953818">
                  <a:extLst>
                    <a:ext uri="{9D8B030D-6E8A-4147-A177-3AD203B41FA5}">
                      <a16:colId xmlns="" xmlns:a16="http://schemas.microsoft.com/office/drawing/2014/main" val="171070621"/>
                    </a:ext>
                  </a:extLst>
                </a:gridCol>
                <a:gridCol w="674915">
                  <a:extLst>
                    <a:ext uri="{9D8B030D-6E8A-4147-A177-3AD203B41FA5}">
                      <a16:colId xmlns="" xmlns:a16="http://schemas.microsoft.com/office/drawing/2014/main" val="1645899543"/>
                    </a:ext>
                  </a:extLst>
                </a:gridCol>
                <a:gridCol w="647526">
                  <a:extLst>
                    <a:ext uri="{9D8B030D-6E8A-4147-A177-3AD203B41FA5}">
                      <a16:colId xmlns="" xmlns:a16="http://schemas.microsoft.com/office/drawing/2014/main" val="616286843"/>
                    </a:ext>
                  </a:extLst>
                </a:gridCol>
                <a:gridCol w="647526">
                  <a:extLst>
                    <a:ext uri="{9D8B030D-6E8A-4147-A177-3AD203B41FA5}">
                      <a16:colId xmlns="" xmlns:a16="http://schemas.microsoft.com/office/drawing/2014/main" val="2544687559"/>
                    </a:ext>
                  </a:extLst>
                </a:gridCol>
                <a:gridCol w="646874">
                  <a:extLst>
                    <a:ext uri="{9D8B030D-6E8A-4147-A177-3AD203B41FA5}">
                      <a16:colId xmlns="" xmlns:a16="http://schemas.microsoft.com/office/drawing/2014/main" val="2039008270"/>
                    </a:ext>
                  </a:extLst>
                </a:gridCol>
                <a:gridCol w="554930">
                  <a:extLst>
                    <a:ext uri="{9D8B030D-6E8A-4147-A177-3AD203B41FA5}">
                      <a16:colId xmlns="" xmlns:a16="http://schemas.microsoft.com/office/drawing/2014/main" val="2525444178"/>
                    </a:ext>
                  </a:extLst>
                </a:gridCol>
                <a:gridCol w="554930">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200" b="1" kern="1200" dirty="0">
                          <a:solidFill>
                            <a:schemeClr val="bg1"/>
                          </a:solidFill>
                          <a:latin typeface="Arial" pitchFamily="34" charset="0"/>
                          <a:ea typeface="Calibri"/>
                          <a:cs typeface="Arial" pitchFamily="34" charset="0"/>
                        </a:rPr>
                        <a:t>Единица </a:t>
                      </a:r>
                      <a:r>
                        <a:rPr lang="en-US" sz="1200" b="1" kern="1200" dirty="0" smtClean="0">
                          <a:solidFill>
                            <a:schemeClr val="bg1"/>
                          </a:solidFill>
                          <a:latin typeface="Arial" pitchFamily="34" charset="0"/>
                          <a:ea typeface="Calibri"/>
                          <a:cs typeface="Arial" pitchFamily="34" charset="0"/>
                        </a:rPr>
                        <a:t>измерения</a:t>
                      </a:r>
                      <a:endParaRPr lang="ru-RU" sz="12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Доля проведенных заседаний комиссии по координации работы по противодействию коррупции в муниципальном образовании Тоцкий район в общем количестве запланированных заседаний комиссии по координации работы по противодействию коррупции на текущий год</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Количество внедренных органами местного самоуправления муниципального образования Тоцкий район информационных программ (баз данных), направленных на предупреждение и пресечение коррупции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единиц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Число глав сельских поселений и руководителей муниципальных учреждений муниципального образования Тоцкий район, заслушанных на заседании комиссии по координации работы по противодействию коррупции в муниципальном образовании Тоцкий район, чья работа признана удовлетворительной.</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spcAft>
                          <a:spcPts val="0"/>
                        </a:spcAft>
                      </a:pPr>
                      <a:r>
                        <a:rPr lang="ru-RU" sz="1200" b="0" i="0" u="none" strike="noStrike" kern="1200" dirty="0" smtClean="0">
                          <a:solidFill>
                            <a:srgbClr val="00B0F0"/>
                          </a:solidFill>
                          <a:latin typeface="Arial"/>
                          <a:ea typeface="+mn-ea"/>
                          <a:cs typeface="+mn-cs"/>
                        </a:rPr>
                        <a:t>Число муниципальных служащих Тоцкого района и специалистов муниципальных учреждений Тоцкого района, ответственных за работу по </a:t>
                      </a:r>
                      <a:r>
                        <a:rPr lang="ru-RU" sz="1200" b="0" i="0" u="none" strike="noStrike" kern="1200" dirty="0" err="1" smtClean="0">
                          <a:solidFill>
                            <a:srgbClr val="00B0F0"/>
                          </a:solidFill>
                          <a:latin typeface="Arial"/>
                          <a:ea typeface="+mn-ea"/>
                          <a:cs typeface="+mn-cs"/>
                        </a:rPr>
                        <a:t>антикоррупционной</a:t>
                      </a:r>
                      <a:r>
                        <a:rPr lang="ru-RU" sz="1200" b="0" i="0" u="none" strike="noStrike" kern="1200" dirty="0" smtClean="0">
                          <a:solidFill>
                            <a:srgbClr val="00B0F0"/>
                          </a:solidFill>
                          <a:latin typeface="Arial"/>
                          <a:ea typeface="+mn-ea"/>
                          <a:cs typeface="+mn-cs"/>
                        </a:rPr>
                        <a:t> деятельности, принявших участие в обучающих мероприятиях, мероприятиях по обмену опытом</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«Развитие муниципальной политики в муниципальном образовании Тоцкий район Оренбургской области»</a:t>
            </a:r>
          </a:p>
        </p:txBody>
      </p:sp>
      <p:graphicFrame>
        <p:nvGraphicFramePr>
          <p:cNvPr id="10" name="Таблица 9"/>
          <p:cNvGraphicFramePr>
            <a:graphicFrameLocks noGrp="1"/>
          </p:cNvGraphicFramePr>
          <p:nvPr/>
        </p:nvGraphicFramePr>
        <p:xfrm>
          <a:off x="179513" y="1451654"/>
          <a:ext cx="8784975" cy="3861040"/>
        </p:xfrm>
        <a:graphic>
          <a:graphicData uri="http://schemas.openxmlformats.org/drawingml/2006/table">
            <a:tbl>
              <a:tblPr/>
              <a:tblGrid>
                <a:gridCol w="504056">
                  <a:extLst>
                    <a:ext uri="{9D8B030D-6E8A-4147-A177-3AD203B41FA5}">
                      <a16:colId xmlns="" xmlns:a16="http://schemas.microsoft.com/office/drawing/2014/main" val="2363097589"/>
                    </a:ext>
                  </a:extLst>
                </a:gridCol>
                <a:gridCol w="3600400"/>
                <a:gridCol w="953818">
                  <a:extLst>
                    <a:ext uri="{9D8B030D-6E8A-4147-A177-3AD203B41FA5}">
                      <a16:colId xmlns="" xmlns:a16="http://schemas.microsoft.com/office/drawing/2014/main" val="171070621"/>
                    </a:ext>
                  </a:extLst>
                </a:gridCol>
                <a:gridCol w="674915">
                  <a:extLst>
                    <a:ext uri="{9D8B030D-6E8A-4147-A177-3AD203B41FA5}">
                      <a16:colId xmlns="" xmlns:a16="http://schemas.microsoft.com/office/drawing/2014/main" val="1645899543"/>
                    </a:ext>
                  </a:extLst>
                </a:gridCol>
                <a:gridCol w="647526">
                  <a:extLst>
                    <a:ext uri="{9D8B030D-6E8A-4147-A177-3AD203B41FA5}">
                      <a16:colId xmlns="" xmlns:a16="http://schemas.microsoft.com/office/drawing/2014/main" val="616286843"/>
                    </a:ext>
                  </a:extLst>
                </a:gridCol>
                <a:gridCol w="647526">
                  <a:extLst>
                    <a:ext uri="{9D8B030D-6E8A-4147-A177-3AD203B41FA5}">
                      <a16:colId xmlns="" xmlns:a16="http://schemas.microsoft.com/office/drawing/2014/main" val="2544687559"/>
                    </a:ext>
                  </a:extLst>
                </a:gridCol>
                <a:gridCol w="646874">
                  <a:extLst>
                    <a:ext uri="{9D8B030D-6E8A-4147-A177-3AD203B41FA5}">
                      <a16:colId xmlns="" xmlns:a16="http://schemas.microsoft.com/office/drawing/2014/main" val="2039008270"/>
                    </a:ext>
                  </a:extLst>
                </a:gridCol>
                <a:gridCol w="554930">
                  <a:extLst>
                    <a:ext uri="{9D8B030D-6E8A-4147-A177-3AD203B41FA5}">
                      <a16:colId xmlns="" xmlns:a16="http://schemas.microsoft.com/office/drawing/2014/main" val="2525444178"/>
                    </a:ext>
                  </a:extLst>
                </a:gridCol>
                <a:gridCol w="554930">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200" b="1" kern="1200" dirty="0">
                          <a:solidFill>
                            <a:schemeClr val="bg1"/>
                          </a:solidFill>
                          <a:latin typeface="Arial" pitchFamily="34" charset="0"/>
                          <a:ea typeface="Calibri"/>
                          <a:cs typeface="Arial" pitchFamily="34" charset="0"/>
                        </a:rPr>
                        <a:t>Единица </a:t>
                      </a:r>
                      <a:r>
                        <a:rPr lang="en-US" sz="1200" b="1" kern="1200" dirty="0" smtClean="0">
                          <a:solidFill>
                            <a:schemeClr val="bg1"/>
                          </a:solidFill>
                          <a:latin typeface="Arial" pitchFamily="34" charset="0"/>
                          <a:ea typeface="Calibri"/>
                          <a:cs typeface="Arial" pitchFamily="34" charset="0"/>
                        </a:rPr>
                        <a:t>измерения</a:t>
                      </a:r>
                      <a:endParaRPr lang="ru-RU" sz="12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Количество проведенных мероприятий по актуальным вопросам противодействия коррупции в муниципальном образовании Тоцкий район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единиц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Количество творческих конкурсов, проведенных среди обучающихся образовательных организация муниципального образования Тоцкий район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единиц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latinLnBrk="0" hangingPunct="1">
                        <a:lnSpc>
                          <a:spcPct val="100000"/>
                        </a:lnSpc>
                        <a:spcAft>
                          <a:spcPts val="0"/>
                        </a:spcAft>
                      </a:pPr>
                      <a:r>
                        <a:rPr lang="ru-RU" sz="1200" b="0" i="0" u="none" strike="noStrike" kern="1200" dirty="0" smtClean="0">
                          <a:solidFill>
                            <a:srgbClr val="00B0F0"/>
                          </a:solidFill>
                          <a:latin typeface="Arial"/>
                          <a:ea typeface="+mn-ea"/>
                          <a:cs typeface="+mn-cs"/>
                        </a:rPr>
                        <a:t>Количество выпусков звуковой социальной рекламы по </a:t>
                      </a:r>
                      <a:r>
                        <a:rPr lang="ru-RU" sz="1200" b="0" i="0" u="none" strike="noStrike" kern="1200" dirty="0" err="1" smtClean="0">
                          <a:solidFill>
                            <a:srgbClr val="00B0F0"/>
                          </a:solidFill>
                          <a:latin typeface="Arial"/>
                          <a:ea typeface="+mn-ea"/>
                          <a:cs typeface="+mn-cs"/>
                        </a:rPr>
                        <a:t>антикоррупционному</a:t>
                      </a:r>
                      <a:r>
                        <a:rPr lang="ru-RU" sz="1200" b="0" i="0" u="none" strike="noStrike" kern="1200" dirty="0" smtClean="0">
                          <a:solidFill>
                            <a:srgbClr val="00B0F0"/>
                          </a:solidFill>
                          <a:latin typeface="Arial"/>
                          <a:ea typeface="+mn-ea"/>
                          <a:cs typeface="+mn-cs"/>
                        </a:rPr>
                        <a:t> просвещению населения</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единиц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spcAft>
                          <a:spcPts val="0"/>
                        </a:spcAft>
                      </a:pPr>
                      <a:r>
                        <a:rPr lang="ru-RU" sz="1200" b="0" i="0" u="none" strike="noStrike" kern="1200" dirty="0" smtClean="0">
                          <a:solidFill>
                            <a:srgbClr val="00B0F0"/>
                          </a:solidFill>
                          <a:latin typeface="Arial"/>
                          <a:ea typeface="+mn-ea"/>
                          <a:cs typeface="+mn-cs"/>
                        </a:rPr>
                        <a:t>Количество информации о социально - экономическом развитии Тоцкого района</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единиц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just">
                        <a:lnSpc>
                          <a:spcPct val="115000"/>
                        </a:lnSpc>
                        <a:spcAft>
                          <a:spcPts val="0"/>
                        </a:spcAft>
                      </a:pPr>
                      <a:r>
                        <a:rPr lang="ru-RU" sz="1200" b="0" i="0" u="none" strike="noStrike" kern="1200" dirty="0" smtClean="0">
                          <a:solidFill>
                            <a:srgbClr val="00B0F0"/>
                          </a:solidFill>
                          <a:latin typeface="Arial"/>
                          <a:ea typeface="+mn-ea"/>
                          <a:cs typeface="+mn-cs"/>
                        </a:rPr>
                        <a:t>Количество информации о деятельности органов исполнительной власти Тоцкого района</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единиц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lnSpc>
                          <a:spcPct val="115000"/>
                        </a:lnSpc>
                        <a:spcAft>
                          <a:spcPts val="0"/>
                        </a:spcAft>
                      </a:pPr>
                      <a:r>
                        <a:rPr lang="ru-RU" sz="1200" b="0" i="0" u="none" strike="noStrike" kern="1200" dirty="0" smtClean="0">
                          <a:solidFill>
                            <a:srgbClr val="00B0F0"/>
                          </a:solidFill>
                          <a:latin typeface="Arial"/>
                          <a:ea typeface="+mn-ea"/>
                          <a:cs typeface="+mn-cs"/>
                        </a:rPr>
                        <a:t>Доля представителей СМИ, принявших участие в творческом конкурсе среди сотрудников СМИ</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15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«Управление муниципальными финансами и муниципальным долгом </a:t>
            </a:r>
          </a:p>
          <a:p>
            <a:pPr algn="ctr"/>
            <a:r>
              <a:rPr lang="ru-RU" altLang="ru-RU" dirty="0" smtClean="0">
                <a:solidFill>
                  <a:srgbClr val="00B0F0"/>
                </a:solidFill>
                <a:latin typeface="Raleway Light" panose="020B0403030101060003" pitchFamily="34" charset="-52"/>
                <a:cs typeface="Arial" panose="020B0604020202020204" pitchFamily="34" charset="0"/>
              </a:rPr>
              <a:t>Тоцкого района»</a:t>
            </a:r>
          </a:p>
        </p:txBody>
      </p:sp>
      <p:graphicFrame>
        <p:nvGraphicFramePr>
          <p:cNvPr id="11" name="Таблица 10"/>
          <p:cNvGraphicFramePr>
            <a:graphicFrameLocks noGrp="1"/>
          </p:cNvGraphicFramePr>
          <p:nvPr/>
        </p:nvGraphicFramePr>
        <p:xfrm>
          <a:off x="179513" y="1484784"/>
          <a:ext cx="8712966" cy="5305792"/>
        </p:xfrm>
        <a:graphic>
          <a:graphicData uri="http://schemas.openxmlformats.org/drawingml/2006/table">
            <a:tbl>
              <a:tblPr/>
              <a:tblGrid>
                <a:gridCol w="463397">
                  <a:extLst>
                    <a:ext uri="{9D8B030D-6E8A-4147-A177-3AD203B41FA5}">
                      <a16:colId xmlns="" xmlns:a16="http://schemas.microsoft.com/office/drawing/2014/main" val="2363097589"/>
                    </a:ext>
                  </a:extLst>
                </a:gridCol>
                <a:gridCol w="4000528"/>
                <a:gridCol w="936674">
                  <a:extLst>
                    <a:ext uri="{9D8B030D-6E8A-4147-A177-3AD203B41FA5}">
                      <a16:colId xmlns="" xmlns:a16="http://schemas.microsoft.com/office/drawing/2014/main" val="171070621"/>
                    </a:ext>
                  </a:extLst>
                </a:gridCol>
                <a:gridCol w="648072">
                  <a:extLst>
                    <a:ext uri="{9D8B030D-6E8A-4147-A177-3AD203B41FA5}">
                      <a16:colId xmlns="" xmlns:a16="http://schemas.microsoft.com/office/drawing/2014/main" val="616286843"/>
                    </a:ext>
                  </a:extLst>
                </a:gridCol>
                <a:gridCol w="648072">
                  <a:extLst>
                    <a:ext uri="{9D8B030D-6E8A-4147-A177-3AD203B41FA5}">
                      <a16:colId xmlns="" xmlns:a16="http://schemas.microsoft.com/office/drawing/2014/main" val="2544687559"/>
                    </a:ext>
                  </a:extLst>
                </a:gridCol>
                <a:gridCol w="648072">
                  <a:extLst>
                    <a:ext uri="{9D8B030D-6E8A-4147-A177-3AD203B41FA5}">
                      <a16:colId xmlns="" xmlns:a16="http://schemas.microsoft.com/office/drawing/2014/main" val="2039008270"/>
                    </a:ext>
                  </a:extLst>
                </a:gridCol>
                <a:gridCol w="648072">
                  <a:extLst>
                    <a:ext uri="{9D8B030D-6E8A-4147-A177-3AD203B41FA5}">
                      <a16:colId xmlns="" xmlns:a16="http://schemas.microsoft.com/office/drawing/2014/main" val="2525444178"/>
                    </a:ext>
                  </a:extLst>
                </a:gridCol>
                <a:gridCol w="720079">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tabLst>
                          <a:tab pos="3859213" algn="l"/>
                        </a:tabLs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100" b="1" kern="1200" dirty="0">
                          <a:solidFill>
                            <a:schemeClr val="bg1"/>
                          </a:solidFill>
                          <a:latin typeface="Arial" pitchFamily="34" charset="0"/>
                          <a:ea typeface="Calibri"/>
                          <a:cs typeface="Arial" pitchFamily="34" charset="0"/>
                        </a:rPr>
                        <a:t>Единица </a:t>
                      </a:r>
                      <a:r>
                        <a:rPr lang="en-US" sz="1100" b="1" kern="1200" dirty="0" smtClean="0">
                          <a:solidFill>
                            <a:schemeClr val="bg1"/>
                          </a:solidFill>
                          <a:latin typeface="Arial" pitchFamily="34" charset="0"/>
                          <a:ea typeface="Calibri"/>
                          <a:cs typeface="Arial" pitchFamily="34" charset="0"/>
                        </a:rPr>
                        <a:t>измерения</a:t>
                      </a:r>
                      <a:endParaRPr lang="ru-RU" sz="11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5">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Удельный вес расходов бюджета Тоцкого района, формируемых программным методом, в общем объеме расходов районного бюджета в соответствующем финансовом году</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200" b="0" i="0" u="none" strike="noStrike" kern="1200" dirty="0" smtClean="0">
                          <a:solidFill>
                            <a:srgbClr val="00B0F0"/>
                          </a:solidFill>
                          <a:latin typeface="Arial"/>
                          <a:ea typeface="+mn-ea"/>
                          <a:cs typeface="+mn-cs"/>
                        </a:rPr>
                        <a:t>99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200" b="0" i="0" u="none" strike="noStrike" kern="1200" dirty="0" smtClean="0">
                          <a:solidFill>
                            <a:srgbClr val="00B0F0"/>
                          </a:solidFill>
                          <a:latin typeface="Arial"/>
                          <a:ea typeface="+mn-ea"/>
                          <a:cs typeface="+mn-cs"/>
                        </a:rPr>
                        <a:t>99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200" b="0" i="0" u="none" strike="noStrike" kern="1200" dirty="0" smtClean="0">
                          <a:solidFill>
                            <a:srgbClr val="00B0F0"/>
                          </a:solidFill>
                          <a:latin typeface="Arial"/>
                          <a:ea typeface="+mn-ea"/>
                          <a:cs typeface="+mn-cs"/>
                        </a:rPr>
                        <a:t>99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200" b="0" i="0" u="none" strike="noStrike" kern="1200" dirty="0" smtClean="0">
                          <a:solidFill>
                            <a:srgbClr val="00B0F0"/>
                          </a:solidFill>
                          <a:latin typeface="Arial"/>
                          <a:ea typeface="+mn-ea"/>
                          <a:cs typeface="+mn-cs"/>
                        </a:rPr>
                        <a:t>99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200" b="0" i="0" u="none" strike="noStrike" kern="1200" dirty="0" smtClean="0">
                          <a:solidFill>
                            <a:srgbClr val="00B0F0"/>
                          </a:solidFill>
                          <a:latin typeface="Arial"/>
                          <a:ea typeface="+mn-ea"/>
                          <a:cs typeface="+mn-cs"/>
                        </a:rPr>
                        <a:t>99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3236579892"/>
                  </a:ext>
                </a:extLst>
              </a:tr>
              <a:tr h="216024">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Доля муниципальных образований Тоцкого района, получающих дотации на выравнивание бюджетной обеспеченности, с которыми заключены соглашения о мерах по обеспечению устойчивого социально-экономического развития и оздоровлению муниципальных финансов муниципальных образований Тоцкого района, в общем количестве  муниципальных образований Тоцкого района, получающих дотации на выравнивание бюджетной обеспеченности</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smtClean="0">
                          <a:solidFill>
                            <a:srgbClr val="00B0F0"/>
                          </a:solidFill>
                          <a:latin typeface="Arial"/>
                          <a:ea typeface="+mn-ea"/>
                          <a:cs typeface="+mn-cs"/>
                        </a:rPr>
                        <a:t>процентов</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pPr>
                      <a:r>
                        <a:rPr lang="ru-RU" sz="1200" b="0" i="0" u="none" strike="noStrike" kern="1200" dirty="0" smtClean="0">
                          <a:solidFill>
                            <a:srgbClr val="00B0F0"/>
                          </a:solidFill>
                          <a:latin typeface="Arial"/>
                          <a:ea typeface="+mn-ea"/>
                          <a:cs typeface="+mn-cs"/>
                        </a:rPr>
                        <a:t>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Отношение объема муниципального долга Тоцкого района по состоянию на 1 января года, следующего за отчетным годом, к общему годовому объему доходов районного бюджета в отчетном финансовом году (без учета объемов безвозмездных поступлений)</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smtClean="0">
                          <a:solidFill>
                            <a:srgbClr val="00B0F0"/>
                          </a:solidFill>
                          <a:latin typeface="Arial"/>
                          <a:ea typeface="+mn-ea"/>
                          <a:cs typeface="+mn-cs"/>
                        </a:rPr>
                        <a:t>процентов</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ctr">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ctr">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ctr">
                        <a:spcAft>
                          <a:spcPts val="0"/>
                        </a:spcAft>
                      </a:pPr>
                      <a:r>
                        <a:rPr lang="en-US" sz="1200" b="0" i="0" u="none" strike="noStrike" kern="1200" dirty="0" smtClean="0">
                          <a:solidFill>
                            <a:srgbClr val="00B0F0"/>
                          </a:solidFill>
                          <a:latin typeface="Arial"/>
                          <a:ea typeface="+mn-ea"/>
                          <a:cs typeface="+mn-cs"/>
                        </a:rPr>
                        <a:t>&lt; 10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indent="15875" algn="ctr">
                        <a:spcAft>
                          <a:spcPts val="0"/>
                        </a:spcAft>
                      </a:pPr>
                      <a:r>
                        <a:rPr lang="en-US" sz="1200" b="0" i="0" u="none" strike="noStrike" kern="1200" dirty="0" smtClean="0">
                          <a:solidFill>
                            <a:srgbClr val="00B0F0"/>
                          </a:solidFill>
                          <a:latin typeface="Arial"/>
                          <a:ea typeface="+mn-ea"/>
                          <a:cs typeface="+mn-cs"/>
                        </a:rPr>
                        <a:t>&lt; 10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ctr">
                        <a:spcAft>
                          <a:spcPts val="0"/>
                        </a:spcAft>
                      </a:pPr>
                      <a:r>
                        <a:rPr lang="en-US" sz="1200" b="0" i="0" u="none" strike="noStrike" kern="1200" dirty="0" smtClean="0">
                          <a:solidFill>
                            <a:srgbClr val="00B0F0"/>
                          </a:solidFill>
                          <a:latin typeface="Arial"/>
                          <a:ea typeface="+mn-ea"/>
                          <a:cs typeface="+mn-cs"/>
                        </a:rPr>
                        <a:t>&lt; 10</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Индекс эффективности бюджетных расходов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0"/>
                        </a:spcAft>
                      </a:pPr>
                      <a:r>
                        <a:rPr lang="ru-RU" sz="1200" b="0" i="0" u="none" strike="noStrike" kern="1200" dirty="0" smtClean="0">
                          <a:solidFill>
                            <a:srgbClr val="00B0F0"/>
                          </a:solidFill>
                          <a:latin typeface="Arial"/>
                          <a:ea typeface="+mn-ea"/>
                          <a:cs typeface="+mn-cs"/>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0"/>
                        </a:spcAft>
                      </a:pPr>
                      <a:r>
                        <a:rPr lang="ru-RU" sz="1200" b="0" i="0" u="none" strike="noStrike" kern="1200" dirty="0" smtClean="0">
                          <a:solidFill>
                            <a:srgbClr val="00B0F0"/>
                          </a:solidFill>
                          <a:latin typeface="Arial"/>
                          <a:ea typeface="+mn-ea"/>
                          <a:cs typeface="+mn-cs"/>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0"/>
                        </a:spcAft>
                      </a:pPr>
                      <a:r>
                        <a:rPr lang="ru-RU" sz="1200" b="0" i="0" u="none" strike="noStrike" kern="1200" dirty="0" smtClean="0">
                          <a:solidFill>
                            <a:srgbClr val="00B0F0"/>
                          </a:solidFill>
                          <a:latin typeface="Arial"/>
                          <a:ea typeface="+mn-ea"/>
                          <a:cs typeface="+mn-cs"/>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0"/>
                        </a:spcAft>
                      </a:pPr>
                      <a:r>
                        <a:rPr lang="ru-RU" sz="1200" b="0" i="0" u="none" strike="noStrike" kern="1200" dirty="0" smtClean="0">
                          <a:solidFill>
                            <a:srgbClr val="00B0F0"/>
                          </a:solidFill>
                          <a:latin typeface="Arial"/>
                          <a:ea typeface="+mn-ea"/>
                          <a:cs typeface="+mn-cs"/>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spcAft>
                          <a:spcPts val="0"/>
                        </a:spcAft>
                      </a:pPr>
                      <a:r>
                        <a:rPr lang="ru-RU" sz="1200" b="0" i="0" u="none" strike="noStrike" kern="1200" dirty="0" smtClean="0">
                          <a:solidFill>
                            <a:srgbClr val="00B0F0"/>
                          </a:solidFill>
                          <a:latin typeface="Arial"/>
                          <a:ea typeface="+mn-ea"/>
                          <a:cs typeface="+mn-cs"/>
                        </a:rPr>
                        <a: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9421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800" kern="1200" dirty="0" smtClean="0">
                          <a:solidFill>
                            <a:schemeClr val="tx1"/>
                          </a:solidFill>
                          <a:latin typeface="+mn-lt"/>
                          <a:ea typeface="+mn-ea"/>
                          <a:cs typeface="+mn-cs"/>
                        </a:rPr>
                        <a:t> </a:t>
                      </a:r>
                      <a:r>
                        <a:rPr lang="ru-RU" sz="1200" b="0" i="0" u="none" strike="noStrike" kern="1200" dirty="0" smtClean="0">
                          <a:solidFill>
                            <a:srgbClr val="00B0F0"/>
                          </a:solidFill>
                          <a:latin typeface="Arial"/>
                          <a:ea typeface="+mn-ea"/>
                          <a:cs typeface="+mn-cs"/>
                        </a:rPr>
                        <a:t>Количество работников финансового отдела администрации Тоцкого района, принимающих участие в мероприятиях по повышению финансовой грамотности населения района</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человек</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2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2D900F34-CA33-4B83-AB7A-4380FEBB09DB}"/>
              </a:ext>
            </a:extLst>
          </p:cNvPr>
          <p:cNvSpPr/>
          <p:nvPr/>
        </p:nvSpPr>
        <p:spPr>
          <a:xfrm>
            <a:off x="3779912" y="168229"/>
            <a:ext cx="5246949" cy="400110"/>
          </a:xfrm>
          <a:prstGeom prst="rect">
            <a:avLst/>
          </a:prstGeom>
        </p:spPr>
        <p:txBody>
          <a:bodyPr wrap="none">
            <a:spAutoFit/>
          </a:bodyPr>
          <a:lstStyle/>
          <a:p>
            <a:r>
              <a:rPr lang="ru-RU" sz="2000" dirty="0">
                <a:solidFill>
                  <a:schemeClr val="accent1"/>
                </a:solidFill>
                <a:latin typeface="Raleway Light" panose="020B0403030101060003" pitchFamily="34" charset="-52"/>
              </a:rPr>
              <a:t>Показатели развития сельского хозяйства</a:t>
            </a:r>
          </a:p>
        </p:txBody>
      </p:sp>
      <p:sp>
        <p:nvSpPr>
          <p:cNvPr id="9" name="Прямоугольник 8">
            <a:extLst>
              <a:ext uri="{FF2B5EF4-FFF2-40B4-BE49-F238E27FC236}">
                <a16:creationId xmlns:a16="http://schemas.microsoft.com/office/drawing/2014/main" xmlns="" id="{BE805C53-F703-449B-B8CC-F5BB24354BF6}"/>
              </a:ext>
            </a:extLst>
          </p:cNvPr>
          <p:cNvSpPr/>
          <p:nvPr/>
        </p:nvSpPr>
        <p:spPr>
          <a:xfrm>
            <a:off x="1151620" y="1052736"/>
            <a:ext cx="6840760" cy="584775"/>
          </a:xfrm>
          <a:prstGeom prst="rect">
            <a:avLst/>
          </a:prstGeom>
        </p:spPr>
        <p:txBody>
          <a:bodyPr wrap="square">
            <a:spAutoFit/>
          </a:bodyPr>
          <a:lstStyle/>
          <a:p>
            <a:pPr algn="ctr">
              <a:lnSpc>
                <a:spcPct val="80000"/>
              </a:lnSpc>
            </a:pPr>
            <a:r>
              <a:rPr lang="ru-RU" sz="2000" dirty="0">
                <a:solidFill>
                  <a:srgbClr val="00B0F0"/>
                </a:solidFill>
                <a:latin typeface="Raleway" panose="020B0503030101060003" pitchFamily="34" charset="-52"/>
              </a:rPr>
              <a:t>Индекс производства продукции сельского хозяйства (% к уровню предыдущего года в сопоставимых ценах)</a:t>
            </a:r>
            <a:endParaRPr lang="en-US" sz="2000" dirty="0">
              <a:solidFill>
                <a:srgbClr val="00B0F0"/>
              </a:solidFill>
              <a:latin typeface="Raleway" panose="020B0503030101060003" pitchFamily="34" charset="-52"/>
            </a:endParaRPr>
          </a:p>
        </p:txBody>
      </p:sp>
      <p:graphicFrame>
        <p:nvGraphicFramePr>
          <p:cNvPr id="10" name="Диаграмма 9">
            <a:extLst>
              <a:ext uri="{FF2B5EF4-FFF2-40B4-BE49-F238E27FC236}">
                <a16:creationId xmlns:a16="http://schemas.microsoft.com/office/drawing/2014/main" xmlns="" id="{7807C53A-D4B8-45D6-BE96-E6BFBE49C734}"/>
              </a:ext>
            </a:extLst>
          </p:cNvPr>
          <p:cNvGraphicFramePr/>
          <p:nvPr>
            <p:extLst>
              <p:ext uri="{D42A27DB-BD31-4B8C-83A1-F6EECF244321}">
                <p14:modId xmlns:p14="http://schemas.microsoft.com/office/powerpoint/2010/main" xmlns="" val="3982070350"/>
              </p:ext>
            </p:extLst>
          </p:nvPr>
        </p:nvGraphicFramePr>
        <p:xfrm>
          <a:off x="413792" y="1925542"/>
          <a:ext cx="8316416" cy="4239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82682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«Обеспечение качественными услугами жилищно-коммунального хозяйства населения Тоцкого района»</a:t>
            </a:r>
          </a:p>
        </p:txBody>
      </p:sp>
      <p:graphicFrame>
        <p:nvGraphicFramePr>
          <p:cNvPr id="11" name="Таблица 10"/>
          <p:cNvGraphicFramePr>
            <a:graphicFrameLocks noGrp="1"/>
          </p:cNvGraphicFramePr>
          <p:nvPr/>
        </p:nvGraphicFramePr>
        <p:xfrm>
          <a:off x="179513" y="1484784"/>
          <a:ext cx="8784975" cy="1614666"/>
        </p:xfrm>
        <a:graphic>
          <a:graphicData uri="http://schemas.openxmlformats.org/drawingml/2006/table">
            <a:tbl>
              <a:tblPr/>
              <a:tblGrid>
                <a:gridCol w="504056">
                  <a:extLst>
                    <a:ext uri="{9D8B030D-6E8A-4147-A177-3AD203B41FA5}">
                      <a16:colId xmlns="" xmlns:a16="http://schemas.microsoft.com/office/drawing/2014/main" val="2363097589"/>
                    </a:ext>
                  </a:extLst>
                </a:gridCol>
                <a:gridCol w="3600400"/>
                <a:gridCol w="953818">
                  <a:extLst>
                    <a:ext uri="{9D8B030D-6E8A-4147-A177-3AD203B41FA5}">
                      <a16:colId xmlns="" xmlns:a16="http://schemas.microsoft.com/office/drawing/2014/main" val="171070621"/>
                    </a:ext>
                  </a:extLst>
                </a:gridCol>
                <a:gridCol w="674915">
                  <a:extLst>
                    <a:ext uri="{9D8B030D-6E8A-4147-A177-3AD203B41FA5}">
                      <a16:colId xmlns="" xmlns:a16="http://schemas.microsoft.com/office/drawing/2014/main" val="1645899543"/>
                    </a:ext>
                  </a:extLst>
                </a:gridCol>
                <a:gridCol w="647526">
                  <a:extLst>
                    <a:ext uri="{9D8B030D-6E8A-4147-A177-3AD203B41FA5}">
                      <a16:colId xmlns="" xmlns:a16="http://schemas.microsoft.com/office/drawing/2014/main" val="616286843"/>
                    </a:ext>
                  </a:extLst>
                </a:gridCol>
                <a:gridCol w="647526">
                  <a:extLst>
                    <a:ext uri="{9D8B030D-6E8A-4147-A177-3AD203B41FA5}">
                      <a16:colId xmlns="" xmlns:a16="http://schemas.microsoft.com/office/drawing/2014/main" val="2544687559"/>
                    </a:ext>
                  </a:extLst>
                </a:gridCol>
                <a:gridCol w="646874">
                  <a:extLst>
                    <a:ext uri="{9D8B030D-6E8A-4147-A177-3AD203B41FA5}">
                      <a16:colId xmlns="" xmlns:a16="http://schemas.microsoft.com/office/drawing/2014/main" val="2039008270"/>
                    </a:ext>
                  </a:extLst>
                </a:gridCol>
                <a:gridCol w="554930">
                  <a:extLst>
                    <a:ext uri="{9D8B030D-6E8A-4147-A177-3AD203B41FA5}">
                      <a16:colId xmlns="" xmlns:a16="http://schemas.microsoft.com/office/drawing/2014/main" val="2525444178"/>
                    </a:ext>
                  </a:extLst>
                </a:gridCol>
                <a:gridCol w="554930">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200" b="1" kern="1200" dirty="0">
                          <a:solidFill>
                            <a:schemeClr val="bg1"/>
                          </a:solidFill>
                          <a:latin typeface="Arial" pitchFamily="34" charset="0"/>
                          <a:ea typeface="Calibri"/>
                          <a:cs typeface="Arial" pitchFamily="34" charset="0"/>
                        </a:rPr>
                        <a:t>Единица </a:t>
                      </a:r>
                      <a:r>
                        <a:rPr lang="en-US" sz="1200" b="1" kern="1200" dirty="0" smtClean="0">
                          <a:solidFill>
                            <a:schemeClr val="bg1"/>
                          </a:solidFill>
                          <a:latin typeface="Arial" pitchFamily="34" charset="0"/>
                          <a:ea typeface="Calibri"/>
                          <a:cs typeface="Arial" pitchFamily="34" charset="0"/>
                        </a:rPr>
                        <a:t>измерения</a:t>
                      </a:r>
                      <a:endParaRPr lang="ru-RU" sz="12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6">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201</a:t>
                      </a:r>
                      <a:r>
                        <a:rPr lang="ru-RU" sz="1400" b="1" kern="1200" dirty="0" smtClean="0">
                          <a:solidFill>
                            <a:schemeClr val="bg1"/>
                          </a:solidFill>
                          <a:latin typeface="Arial" pitchFamily="34" charset="0"/>
                          <a:ea typeface="Calibri"/>
                          <a:cs typeface="Arial" pitchFamily="34" charset="0"/>
                        </a:rPr>
                        <a:t>9</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273630">
                <a:tc gridSpan="9">
                  <a:txBody>
                    <a:bodyPr/>
                    <a:lstStyle/>
                    <a:p>
                      <a:pPr algn="ctr">
                        <a:lnSpc>
                          <a:spcPct val="100000"/>
                        </a:lnSpc>
                        <a:spcAft>
                          <a:spcPts val="0"/>
                        </a:spcAft>
                      </a:pPr>
                      <a:r>
                        <a:rPr lang="ru-RU" sz="1400" b="1" kern="1200" dirty="0" smtClean="0">
                          <a:solidFill>
                            <a:srgbClr val="00B0F0"/>
                          </a:solidFill>
                          <a:latin typeface="+mj-lt"/>
                          <a:ea typeface="Times New Roman"/>
                          <a:cs typeface="Times New Roman"/>
                        </a:rPr>
                        <a:t>Подпрограмма «Тарифное регулирование»</a:t>
                      </a:r>
                    </a:p>
                  </a:txBody>
                  <a:tcPr marL="45202" marR="4520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532374468"/>
                  </a:ext>
                </a:extLst>
              </a:tr>
              <a:tr h="417646">
                <a:tc>
                  <a:txBody>
                    <a:bodyPr/>
                    <a:lstStyle/>
                    <a:p>
                      <a:pPr algn="ctr">
                        <a:lnSpc>
                          <a:spcPct val="100000"/>
                        </a:lnSpc>
                      </a:pPr>
                      <a:r>
                        <a:rPr lang="ru-RU" sz="1200" b="0" i="0" u="none" strike="noStrike" kern="1200" dirty="0" smtClean="0">
                          <a:solidFill>
                            <a:srgbClr val="00B0F0"/>
                          </a:solidFill>
                          <a:latin typeface="Arial"/>
                          <a:ea typeface="+mn-ea"/>
                          <a:cs typeface="+mn-cs"/>
                        </a:rPr>
                        <a:t>1</a:t>
                      </a: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r>
                        <a:rPr lang="ru-RU" sz="1200" b="0" i="0" u="none" strike="noStrike" kern="1200" dirty="0" smtClean="0">
                          <a:solidFill>
                            <a:srgbClr val="00B0F0"/>
                          </a:solidFill>
                          <a:latin typeface="Arial"/>
                          <a:ea typeface="+mn-ea"/>
                          <a:cs typeface="+mn-cs"/>
                        </a:rPr>
                        <a:t>Отношение количества тарифных решений, признанных недействующими по решению суда, к общему количеству тарифных решений, не более</a:t>
                      </a: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en-US" sz="1200" b="0" i="0" u="none" strike="noStrike" kern="1200" dirty="0" smtClean="0">
                          <a:solidFill>
                            <a:srgbClr val="00B0F0"/>
                          </a:solidFill>
                          <a:latin typeface="Arial"/>
                          <a:ea typeface="+mn-ea"/>
                          <a:cs typeface="+mn-cs"/>
                        </a:rPr>
                        <a:t>10</a:t>
                      </a:r>
                      <a:endParaRPr lang="ru-RU" sz="1200" b="0" i="0" u="none" strike="noStrike" kern="1200" dirty="0" smtClean="0">
                        <a:solidFill>
                          <a:srgbClr val="00B0F0"/>
                        </a:solidFill>
                        <a:latin typeface="Arial"/>
                        <a:ea typeface="+mn-ea"/>
                        <a:cs typeface="+mn-cs"/>
                      </a:endParaRP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10</a:t>
                      </a: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10</a:t>
                      </a: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10</a:t>
                      </a: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10</a:t>
                      </a: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10</a:t>
                      </a: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3236579892"/>
                  </a:ext>
                </a:extLst>
              </a:tr>
            </a:tbl>
          </a:graphicData>
        </a:graphic>
      </p:graphicFrame>
      <p:pic>
        <p:nvPicPr>
          <p:cNvPr id="13" name="Picture 2" descr="C:\Users\Сервер\Documents\Бюджет для граждан\Бюджет для граждан 2018\Исполнение бюджета за 2017 год\материалы\original_2256_oboi_gorod_mirrors_edge_2560x1024.jpg"/>
          <p:cNvPicPr>
            <a:picLocks noChangeAspect="1" noChangeArrowheads="1"/>
          </p:cNvPicPr>
          <p:nvPr/>
        </p:nvPicPr>
        <p:blipFill>
          <a:blip r:embed="rId3" cstate="print">
            <a:lum bright="61000"/>
          </a:blip>
          <a:srcRect l="38799" t="38096" r="2410"/>
          <a:stretch>
            <a:fillRect/>
          </a:stretch>
        </p:blipFill>
        <p:spPr bwMode="auto">
          <a:xfrm>
            <a:off x="180020" y="3140968"/>
            <a:ext cx="8784468" cy="3699792"/>
          </a:xfrm>
          <a:prstGeom prst="rect">
            <a:avLst/>
          </a:prstGeom>
          <a:ln>
            <a:noFill/>
          </a:ln>
          <a:effectLst>
            <a:softEdge rad="112500"/>
          </a:effectLst>
        </p:spPr>
      </p:pic>
      <p:pic>
        <p:nvPicPr>
          <p:cNvPr id="14" name="Picture 3" descr="C:\Users\Сервер\Documents\Бюджет для граждан\Бюджет для граждан 2018\Исполнение бюджета за 2017 год\материалы\588205497a366_10_PROCESS_CONTROL_home.jpg"/>
          <p:cNvPicPr>
            <a:picLocks noChangeAspect="1" noChangeArrowheads="1"/>
          </p:cNvPicPr>
          <p:nvPr/>
        </p:nvPicPr>
        <p:blipFill>
          <a:blip r:embed="rId4" cstate="print">
            <a:lum bright="49000" contrast="26000"/>
          </a:blip>
          <a:srcRect l="5755" t="11685" b="32577"/>
          <a:stretch>
            <a:fillRect/>
          </a:stretch>
        </p:blipFill>
        <p:spPr bwMode="auto">
          <a:xfrm>
            <a:off x="2051466" y="4824536"/>
            <a:ext cx="4716016" cy="2060848"/>
          </a:xfrm>
          <a:prstGeom prst="rect">
            <a:avLst/>
          </a:prstGeom>
          <a:ln>
            <a:noFill/>
          </a:ln>
          <a:effectLst>
            <a:softEdge rad="112500"/>
          </a:effectLst>
        </p:spPr>
      </p:pic>
    </p:spTree>
    <p:extLst>
      <p:ext uri="{BB962C8B-B14F-4D97-AF65-F5344CB8AC3E}">
        <p14:creationId xmlns:p14="http://schemas.microsoft.com/office/powerpoint/2010/main" xmlns="" val="4230607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«Развитие сельского хозяйства и регулирование рынков сельскохозяйственной  продукции, сырья и продовольствия Тоцкого района»</a:t>
            </a:r>
          </a:p>
        </p:txBody>
      </p:sp>
      <p:graphicFrame>
        <p:nvGraphicFramePr>
          <p:cNvPr id="11" name="Таблица 10"/>
          <p:cNvGraphicFramePr>
            <a:graphicFrameLocks noGrp="1"/>
          </p:cNvGraphicFramePr>
          <p:nvPr/>
        </p:nvGraphicFramePr>
        <p:xfrm>
          <a:off x="179513" y="1484784"/>
          <a:ext cx="8712966" cy="5267714"/>
        </p:xfrm>
        <a:graphic>
          <a:graphicData uri="http://schemas.openxmlformats.org/drawingml/2006/table">
            <a:tbl>
              <a:tblPr/>
              <a:tblGrid>
                <a:gridCol w="541528">
                  <a:extLst>
                    <a:ext uri="{9D8B030D-6E8A-4147-A177-3AD203B41FA5}">
                      <a16:colId xmlns="" xmlns:a16="http://schemas.microsoft.com/office/drawing/2014/main" val="2363097589"/>
                    </a:ext>
                  </a:extLst>
                </a:gridCol>
                <a:gridCol w="3868056"/>
                <a:gridCol w="991015">
                  <a:extLst>
                    <a:ext uri="{9D8B030D-6E8A-4147-A177-3AD203B41FA5}">
                      <a16:colId xmlns="" xmlns:a16="http://schemas.microsoft.com/office/drawing/2014/main" val="171070621"/>
                    </a:ext>
                  </a:extLst>
                </a:gridCol>
                <a:gridCol w="648072">
                  <a:extLst>
                    <a:ext uri="{9D8B030D-6E8A-4147-A177-3AD203B41FA5}">
                      <a16:colId xmlns="" xmlns:a16="http://schemas.microsoft.com/office/drawing/2014/main" val="616286843"/>
                    </a:ext>
                  </a:extLst>
                </a:gridCol>
                <a:gridCol w="648072">
                  <a:extLst>
                    <a:ext uri="{9D8B030D-6E8A-4147-A177-3AD203B41FA5}">
                      <a16:colId xmlns="" xmlns:a16="http://schemas.microsoft.com/office/drawing/2014/main" val="2544687559"/>
                    </a:ext>
                  </a:extLst>
                </a:gridCol>
                <a:gridCol w="648072">
                  <a:extLst>
                    <a:ext uri="{9D8B030D-6E8A-4147-A177-3AD203B41FA5}">
                      <a16:colId xmlns="" xmlns:a16="http://schemas.microsoft.com/office/drawing/2014/main" val="2039008270"/>
                    </a:ext>
                  </a:extLst>
                </a:gridCol>
                <a:gridCol w="648072">
                  <a:extLst>
                    <a:ext uri="{9D8B030D-6E8A-4147-A177-3AD203B41FA5}">
                      <a16:colId xmlns="" xmlns:a16="http://schemas.microsoft.com/office/drawing/2014/main" val="2525444178"/>
                    </a:ext>
                  </a:extLst>
                </a:gridCol>
                <a:gridCol w="720079">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tabLst>
                          <a:tab pos="3859213" algn="l"/>
                        </a:tabLs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100" b="1" kern="1200" dirty="0">
                          <a:solidFill>
                            <a:schemeClr val="bg1"/>
                          </a:solidFill>
                          <a:latin typeface="Arial" pitchFamily="34" charset="0"/>
                          <a:ea typeface="Calibri"/>
                          <a:cs typeface="Arial" pitchFamily="34" charset="0"/>
                        </a:rPr>
                        <a:t>Единица </a:t>
                      </a:r>
                      <a:r>
                        <a:rPr lang="en-US" sz="1100" b="1" kern="1200" dirty="0" smtClean="0">
                          <a:solidFill>
                            <a:schemeClr val="bg1"/>
                          </a:solidFill>
                          <a:latin typeface="Arial" pitchFamily="34" charset="0"/>
                          <a:ea typeface="Calibri"/>
                          <a:cs typeface="Arial" pitchFamily="34" charset="0"/>
                        </a:rPr>
                        <a:t>измерения</a:t>
                      </a:r>
                      <a:endParaRPr lang="ru-RU" sz="11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5">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417646">
                <a:tc>
                  <a:txBody>
                    <a:bodyPr/>
                    <a:lstStyle/>
                    <a:p>
                      <a:pPr algn="ctr">
                        <a:lnSpc>
                          <a:spcPct val="100000"/>
                        </a:lnSpc>
                      </a:pPr>
                      <a:r>
                        <a:rPr lang="ru-RU" sz="1200" b="0" i="0" u="none" strike="noStrike" kern="1200" dirty="0" smtClean="0">
                          <a:solidFill>
                            <a:srgbClr val="00B0F0"/>
                          </a:solidFill>
                          <a:latin typeface="Arial"/>
                          <a:ea typeface="+mn-ea"/>
                          <a:cs typeface="+mn-cs"/>
                        </a:rPr>
                        <a:t>1</a:t>
                      </a: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latinLnBrk="0" hangingPunct="1">
                        <a:lnSpc>
                          <a:spcPct val="100000"/>
                        </a:lnSpc>
                      </a:pPr>
                      <a:r>
                        <a:rPr lang="ru-RU" sz="1200" b="0" i="0" u="none" strike="noStrike" kern="1200" dirty="0" smtClean="0">
                          <a:solidFill>
                            <a:srgbClr val="00B0F0"/>
                          </a:solidFill>
                          <a:latin typeface="Arial"/>
                          <a:ea typeface="+mn-ea"/>
                          <a:cs typeface="+mn-cs"/>
                        </a:rPr>
                        <a:t>Индекс производства продукции сельского хозяйства в хозяйствах всех категорий (в сопоставимых ценах)</a:t>
                      </a: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процентов к предыдущему году</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103,2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103,4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103,5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102,9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103,3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3236579892"/>
                  </a:ext>
                </a:extLst>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Рентабельность сельскохозяйственных организаций (с учетом субсидий)</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smtClean="0">
                          <a:solidFill>
                            <a:srgbClr val="00B0F0"/>
                          </a:solidFill>
                          <a:latin typeface="Arial"/>
                          <a:ea typeface="+mn-ea"/>
                          <a:cs typeface="+mn-cs"/>
                        </a:rPr>
                        <a:t>процентов </a:t>
                      </a: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18,1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18,3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18,5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18,8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Среднемесячная заработная плата работников  сельского хозяйства</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рублей</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17485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18272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19094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19953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20851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ru-RU" sz="1200" b="0" i="0" u="none" strike="noStrike" kern="1200" dirty="0" smtClean="0">
                          <a:solidFill>
                            <a:srgbClr val="00B0F0"/>
                          </a:solidFill>
                          <a:latin typeface="Arial"/>
                          <a:ea typeface="+mn-ea"/>
                          <a:cs typeface="+mn-cs"/>
                        </a:rPr>
                        <a:t>Объемы приобретения  новой техники сельскохозяйственными товаропроизводителями всех форм собственности (включая ЛПХ):</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ru-RU" sz="1200" b="0" i="0" u="none" strike="noStrike" kern="1200" dirty="0" smtClean="0">
                        <a:solidFill>
                          <a:srgbClr val="00B0F0"/>
                        </a:solidFill>
                        <a:latin typeface="Arial"/>
                        <a:ea typeface="+mn-ea"/>
                        <a:cs typeface="+mn-cs"/>
                      </a:endParaRP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94216">
                <a:tc>
                  <a:txBody>
                    <a:bodyPr/>
                    <a:lstStyle/>
                    <a:p>
                      <a:pPr algn="ctr">
                        <a:lnSpc>
                          <a:spcPct val="100000"/>
                        </a:lnSpc>
                      </a:pPr>
                      <a:endParaRPr lang="ru-RU" sz="1200" b="0" i="0" u="none" strike="noStrike" kern="1200" dirty="0" smtClean="0">
                        <a:solidFill>
                          <a:srgbClr val="00B0F0"/>
                        </a:solidFill>
                        <a:latin typeface="Arial"/>
                        <a:ea typeface="+mn-ea"/>
                        <a:cs typeface="+mn-cs"/>
                      </a:endParaRP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ru-RU" sz="1200" b="0" i="0" u="none" strike="noStrike" kern="1200" dirty="0" smtClean="0">
                          <a:solidFill>
                            <a:srgbClr val="00B0F0"/>
                          </a:solidFill>
                          <a:latin typeface="Arial"/>
                          <a:ea typeface="+mn-ea"/>
                          <a:cs typeface="+mn-cs"/>
                        </a:rPr>
                        <a:t>тракторы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шт.</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8310">
                <a:tc>
                  <a:txBody>
                    <a:bodyPr/>
                    <a:lstStyle/>
                    <a:p>
                      <a:pPr algn="ctr">
                        <a:lnSpc>
                          <a:spcPct val="100000"/>
                        </a:lnSpc>
                      </a:pPr>
                      <a:endParaRPr lang="ru-RU" sz="1200" b="0" i="0" u="none" strike="noStrike" kern="1200" dirty="0" smtClean="0">
                        <a:solidFill>
                          <a:srgbClr val="00B0F0"/>
                        </a:solidFill>
                        <a:latin typeface="Arial"/>
                        <a:ea typeface="+mn-ea"/>
                        <a:cs typeface="+mn-cs"/>
                      </a:endParaRP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1200" b="0" i="0" u="none" strike="noStrike" kern="1200" dirty="0" smtClean="0">
                          <a:solidFill>
                            <a:srgbClr val="00B0F0"/>
                          </a:solidFill>
                          <a:latin typeface="Arial"/>
                          <a:ea typeface="+mn-ea"/>
                          <a:cs typeface="+mn-cs"/>
                        </a:rPr>
                        <a:t>зерноуборочные комбайны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шт.</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algn="ctr">
                        <a:lnSpc>
                          <a:spcPct val="100000"/>
                        </a:lnSpc>
                      </a:pPr>
                      <a:endParaRPr lang="ru-RU" sz="1200" b="0" i="0" u="none" strike="noStrike" kern="1200" dirty="0" smtClean="0">
                        <a:solidFill>
                          <a:srgbClr val="00B0F0"/>
                        </a:solidFill>
                        <a:latin typeface="Arial"/>
                        <a:ea typeface="+mn-ea"/>
                        <a:cs typeface="+mn-cs"/>
                      </a:endParaRPr>
                    </a:p>
                  </a:txBody>
                  <a:tcPr marL="94615" marR="9461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ru-RU" sz="1200" b="0" i="0" u="none" strike="noStrike" kern="1200" dirty="0" smtClean="0">
                          <a:solidFill>
                            <a:srgbClr val="00B0F0"/>
                          </a:solidFill>
                          <a:latin typeface="Arial"/>
                          <a:ea typeface="+mn-ea"/>
                          <a:cs typeface="+mn-cs"/>
                        </a:rPr>
                        <a:t>кормоуборочные комбайны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шт.</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15000"/>
                        </a:lnSpc>
                        <a:spcAft>
                          <a:spcPts val="0"/>
                        </a:spcAft>
                      </a:pPr>
                      <a:r>
                        <a:rPr lang="ru-RU" sz="1200" b="0" i="0" u="none" strike="noStrike" kern="1200" dirty="0" smtClean="0">
                          <a:solidFill>
                            <a:srgbClr val="00B0F0"/>
                          </a:solidFill>
                          <a:latin typeface="Arial"/>
                          <a:ea typeface="+mn-ea"/>
                          <a:cs typeface="+mn-cs"/>
                        </a:rPr>
                        <a:t>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ru-RU" sz="1200" b="0" i="0" u="none" strike="noStrike" kern="1200" dirty="0" smtClean="0">
                          <a:solidFill>
                            <a:srgbClr val="00B0F0"/>
                          </a:solidFill>
                          <a:latin typeface="Arial"/>
                          <a:ea typeface="+mn-ea"/>
                          <a:cs typeface="+mn-cs"/>
                        </a:rPr>
                        <a:t>Размер посевных площадей зерновых, зернобобовых, масличных и кормовых культур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га</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111735,6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113647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114893,1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115407,4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115891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15000"/>
                        </a:lnSpc>
                        <a:spcAft>
                          <a:spcPts val="0"/>
                        </a:spcAft>
                      </a:pPr>
                      <a:r>
                        <a:rPr lang="ru-RU" sz="1100" b="0" i="0" u="none" strike="noStrike" kern="1200" dirty="0" smtClean="0">
                          <a:solidFill>
                            <a:srgbClr val="00B0F0"/>
                          </a:solidFill>
                          <a:latin typeface="Arial"/>
                          <a:ea typeface="+mn-ea"/>
                          <a:cs typeface="+mn-cs"/>
                        </a:rPr>
                        <a:t>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100" b="0" i="0" u="none" strike="noStrike" kern="1200" dirty="0" smtClean="0">
                          <a:solidFill>
                            <a:srgbClr val="00B0F0"/>
                          </a:solidFill>
                          <a:latin typeface="Arial"/>
                          <a:ea typeface="+mn-ea"/>
                          <a:cs typeface="+mn-cs"/>
                        </a:rPr>
                        <a:t>Валовой сбор зерновых и зернобобовых культур в СХО, КФХ и ИП</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тонн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63932,8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75772,2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85724,3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88215,6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97854,3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4444">
                <a:tc>
                  <a:txBody>
                    <a:bodyPr/>
                    <a:lstStyle/>
                    <a:p>
                      <a:pPr algn="ctr">
                        <a:lnSpc>
                          <a:spcPct val="115000"/>
                        </a:lnSpc>
                        <a:spcAft>
                          <a:spcPts val="0"/>
                        </a:spcAft>
                      </a:pPr>
                      <a:r>
                        <a:rPr lang="ru-RU" sz="1100" b="0" i="0" u="none" strike="noStrike" kern="1200" dirty="0" smtClean="0">
                          <a:solidFill>
                            <a:srgbClr val="00B0F0"/>
                          </a:solidFill>
                          <a:latin typeface="Arial"/>
                          <a:ea typeface="+mn-ea"/>
                          <a:cs typeface="+mn-cs"/>
                        </a:rPr>
                        <a:t>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1100" b="0" i="0" u="none" strike="noStrike" kern="1200" dirty="0" smtClean="0">
                          <a:solidFill>
                            <a:srgbClr val="00B0F0"/>
                          </a:solidFill>
                          <a:latin typeface="Arial"/>
                          <a:ea typeface="+mn-ea"/>
                          <a:cs typeface="+mn-cs"/>
                        </a:rPr>
                        <a:t>Валовой сбор масличных культур в СХО, КФХ и ИП</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тонн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42914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48493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50627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54474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62155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algn="ctr">
                        <a:lnSpc>
                          <a:spcPct val="115000"/>
                        </a:lnSpc>
                        <a:spcAft>
                          <a:spcPts val="0"/>
                        </a:spcAft>
                      </a:pPr>
                      <a:r>
                        <a:rPr lang="ru-RU" sz="1100" b="0" i="0" u="none" strike="noStrike" kern="1200" dirty="0" smtClean="0">
                          <a:solidFill>
                            <a:srgbClr val="00B0F0"/>
                          </a:solidFill>
                          <a:latin typeface="Arial"/>
                          <a:ea typeface="+mn-ea"/>
                          <a:cs typeface="+mn-cs"/>
                        </a:rPr>
                        <a:t>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15000"/>
                        </a:lnSpc>
                        <a:spcAft>
                          <a:spcPts val="0"/>
                        </a:spcAft>
                      </a:pPr>
                      <a:r>
                        <a:rPr lang="ru-RU" sz="1100" b="0" i="0" u="none" strike="noStrike" kern="1200" dirty="0" smtClean="0">
                          <a:solidFill>
                            <a:srgbClr val="00B0F0"/>
                          </a:solidFill>
                          <a:latin typeface="Arial"/>
                          <a:ea typeface="+mn-ea"/>
                          <a:cs typeface="+mn-cs"/>
                        </a:rPr>
                        <a:t>Площадь озимых зерновых культур</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га</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050" b="0" i="0" u="none" strike="noStrike" kern="1200" dirty="0" smtClean="0">
                          <a:solidFill>
                            <a:srgbClr val="00B0F0"/>
                          </a:solidFill>
                          <a:latin typeface="Arial"/>
                          <a:ea typeface="+mn-ea"/>
                          <a:cs typeface="+mn-cs"/>
                        </a:rPr>
                        <a:t>43099,52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050" b="0" i="0" u="none" strike="noStrike" kern="1200" dirty="0" smtClean="0">
                          <a:solidFill>
                            <a:srgbClr val="00B0F0"/>
                          </a:solidFill>
                          <a:latin typeface="Arial"/>
                          <a:ea typeface="+mn-ea"/>
                          <a:cs typeface="+mn-cs"/>
                        </a:rPr>
                        <a:t>44152,10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050" b="0" i="0" u="none" strike="noStrike" kern="1200" dirty="0" smtClean="0">
                          <a:solidFill>
                            <a:srgbClr val="00B0F0"/>
                          </a:solidFill>
                          <a:latin typeface="Arial"/>
                          <a:ea typeface="+mn-ea"/>
                          <a:cs typeface="+mn-cs"/>
                        </a:rPr>
                        <a:t>45207,46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050" b="0" i="0" u="none" strike="noStrike" kern="1200" dirty="0" smtClean="0">
                          <a:solidFill>
                            <a:srgbClr val="00B0F0"/>
                          </a:solidFill>
                          <a:latin typeface="Arial"/>
                          <a:ea typeface="+mn-ea"/>
                          <a:cs typeface="+mn-cs"/>
                        </a:rPr>
                        <a:t>46262,89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050" b="0" i="0" u="none" strike="noStrike" kern="1200" dirty="0" smtClean="0">
                          <a:solidFill>
                            <a:srgbClr val="00B0F0"/>
                          </a:solidFill>
                          <a:latin typeface="Arial"/>
                          <a:ea typeface="+mn-ea"/>
                          <a:cs typeface="+mn-cs"/>
                        </a:rPr>
                        <a:t>47318,28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15000"/>
                        </a:lnSpc>
                        <a:spcAft>
                          <a:spcPts val="0"/>
                        </a:spcAft>
                      </a:pPr>
                      <a:r>
                        <a:rPr lang="ru-RU" sz="1100" b="0" i="0" u="none" strike="noStrike" kern="1200" dirty="0" smtClean="0">
                          <a:solidFill>
                            <a:srgbClr val="00B0F0"/>
                          </a:solidFill>
                          <a:latin typeface="Arial"/>
                          <a:ea typeface="+mn-ea"/>
                          <a:cs typeface="+mn-cs"/>
                        </a:rPr>
                        <a:t>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100" b="0" i="0" u="none" strike="noStrike" kern="1200" dirty="0" smtClean="0">
                          <a:solidFill>
                            <a:srgbClr val="00B0F0"/>
                          </a:solidFill>
                          <a:latin typeface="Arial"/>
                          <a:ea typeface="+mn-ea"/>
                          <a:cs typeface="+mn-cs"/>
                        </a:rPr>
                        <a:t>Внесение минеральных удобрений в действующем веществе</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тонн д.в.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425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446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468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492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kern="1200" dirty="0" smtClean="0">
                          <a:solidFill>
                            <a:srgbClr val="00B0F0"/>
                          </a:solidFill>
                          <a:latin typeface="Arial"/>
                          <a:ea typeface="+mn-ea"/>
                          <a:cs typeface="+mn-cs"/>
                        </a:rPr>
                        <a:t>516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4442">
                <a:tc>
                  <a:txBody>
                    <a:bodyPr/>
                    <a:lstStyle/>
                    <a:p>
                      <a:pPr algn="ctr">
                        <a:lnSpc>
                          <a:spcPct val="115000"/>
                        </a:lnSpc>
                        <a:spcAft>
                          <a:spcPts val="0"/>
                        </a:spcAft>
                      </a:pPr>
                      <a:r>
                        <a:rPr lang="ru-RU" sz="1100" b="0" i="0" u="none" strike="noStrike" kern="1200" dirty="0" smtClean="0">
                          <a:solidFill>
                            <a:srgbClr val="00B0F0"/>
                          </a:solidFill>
                          <a:latin typeface="Arial"/>
                          <a:ea typeface="+mn-ea"/>
                          <a:cs typeface="+mn-cs"/>
                        </a:rPr>
                        <a:t>10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15000"/>
                        </a:lnSpc>
                        <a:spcAft>
                          <a:spcPts val="0"/>
                        </a:spcAft>
                      </a:pPr>
                      <a:r>
                        <a:rPr lang="ru-RU" sz="1100" b="0" i="0" u="none" strike="noStrike" kern="1200" dirty="0" smtClean="0">
                          <a:solidFill>
                            <a:srgbClr val="00B0F0"/>
                          </a:solidFill>
                          <a:latin typeface="Arial"/>
                          <a:ea typeface="+mn-ea"/>
                          <a:cs typeface="+mn-cs"/>
                        </a:rPr>
                        <a:t>Производство скота и птицы на убой в живом весе в СХО, КФХ и ИП</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100" b="0" i="0" u="none" strike="noStrike" kern="1200" dirty="0" smtClean="0">
                          <a:solidFill>
                            <a:srgbClr val="00B0F0"/>
                          </a:solidFill>
                          <a:latin typeface="Arial"/>
                          <a:ea typeface="+mn-ea"/>
                          <a:cs typeface="+mn-cs"/>
                        </a:rPr>
                        <a:t>тонн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765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787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810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834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ru-RU" sz="1200" b="0" i="0" u="none" strike="noStrike" kern="1200" dirty="0" smtClean="0">
                          <a:solidFill>
                            <a:srgbClr val="00B0F0"/>
                          </a:solidFill>
                          <a:latin typeface="Arial"/>
                          <a:ea typeface="+mn-ea"/>
                          <a:cs typeface="+mn-cs"/>
                        </a:rPr>
                        <a:t>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a:solidFill>
                  <a:srgbClr val="00B0F0"/>
                </a:solidFill>
                <a:latin typeface="Raleway Light" panose="020B0403030101060003" pitchFamily="34" charset="-52"/>
                <a:ea typeface="+mn-ea"/>
                <a:cs typeface="+mn-cs"/>
              </a:rPr>
              <a:t>Муниципальные </a:t>
            </a:r>
            <a:r>
              <a:rPr lang="ru-RU" altLang="ru-RU" sz="2000" dirty="0" smtClean="0">
                <a:solidFill>
                  <a:srgbClr val="00B0F0"/>
                </a:solidFill>
                <a:latin typeface="Raleway Light" panose="020B0403030101060003" pitchFamily="34" charset="-52"/>
                <a:ea typeface="+mn-ea"/>
                <a:cs typeface="+mn-cs"/>
              </a:rPr>
              <a:t>программы в </a:t>
            </a:r>
            <a:r>
              <a:rPr lang="ru-RU" altLang="ru-RU" sz="2000" dirty="0">
                <a:solidFill>
                  <a:srgbClr val="00B0F0"/>
                </a:solidFill>
                <a:latin typeface="Raleway Light" panose="020B0403030101060003" pitchFamily="34" charset="-52"/>
                <a:ea typeface="+mn-ea"/>
                <a:cs typeface="+mn-cs"/>
              </a:rPr>
              <a:t>структуре расходов бюджета</a:t>
            </a:r>
          </a:p>
        </p:txBody>
      </p:sp>
      <p:sp>
        <p:nvSpPr>
          <p:cNvPr id="9" name="Прямоугольник 8"/>
          <p:cNvSpPr/>
          <p:nvPr/>
        </p:nvSpPr>
        <p:spPr>
          <a:xfrm>
            <a:off x="395536" y="836712"/>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«Развитие сельского хозяйства и регулирование рынков сельскохозяйственной  продукции, сырья и продовольствия Тоцкого района»</a:t>
            </a:r>
          </a:p>
        </p:txBody>
      </p:sp>
      <p:graphicFrame>
        <p:nvGraphicFramePr>
          <p:cNvPr id="11" name="Таблица 10"/>
          <p:cNvGraphicFramePr>
            <a:graphicFrameLocks noGrp="1"/>
          </p:cNvGraphicFramePr>
          <p:nvPr/>
        </p:nvGraphicFramePr>
        <p:xfrm>
          <a:off x="179513" y="1484784"/>
          <a:ext cx="8712966" cy="4418126"/>
        </p:xfrm>
        <a:graphic>
          <a:graphicData uri="http://schemas.openxmlformats.org/drawingml/2006/table">
            <a:tbl>
              <a:tblPr/>
              <a:tblGrid>
                <a:gridCol w="541528">
                  <a:extLst>
                    <a:ext uri="{9D8B030D-6E8A-4147-A177-3AD203B41FA5}">
                      <a16:colId xmlns="" xmlns:a16="http://schemas.microsoft.com/office/drawing/2014/main" val="2363097589"/>
                    </a:ext>
                  </a:extLst>
                </a:gridCol>
                <a:gridCol w="3868056"/>
                <a:gridCol w="991015">
                  <a:extLst>
                    <a:ext uri="{9D8B030D-6E8A-4147-A177-3AD203B41FA5}">
                      <a16:colId xmlns="" xmlns:a16="http://schemas.microsoft.com/office/drawing/2014/main" val="171070621"/>
                    </a:ext>
                  </a:extLst>
                </a:gridCol>
                <a:gridCol w="648072">
                  <a:extLst>
                    <a:ext uri="{9D8B030D-6E8A-4147-A177-3AD203B41FA5}">
                      <a16:colId xmlns="" xmlns:a16="http://schemas.microsoft.com/office/drawing/2014/main" val="616286843"/>
                    </a:ext>
                  </a:extLst>
                </a:gridCol>
                <a:gridCol w="648072">
                  <a:extLst>
                    <a:ext uri="{9D8B030D-6E8A-4147-A177-3AD203B41FA5}">
                      <a16:colId xmlns="" xmlns:a16="http://schemas.microsoft.com/office/drawing/2014/main" val="2544687559"/>
                    </a:ext>
                  </a:extLst>
                </a:gridCol>
                <a:gridCol w="648072">
                  <a:extLst>
                    <a:ext uri="{9D8B030D-6E8A-4147-A177-3AD203B41FA5}">
                      <a16:colId xmlns="" xmlns:a16="http://schemas.microsoft.com/office/drawing/2014/main" val="2039008270"/>
                    </a:ext>
                  </a:extLst>
                </a:gridCol>
                <a:gridCol w="648072">
                  <a:extLst>
                    <a:ext uri="{9D8B030D-6E8A-4147-A177-3AD203B41FA5}">
                      <a16:colId xmlns="" xmlns:a16="http://schemas.microsoft.com/office/drawing/2014/main" val="2525444178"/>
                    </a:ext>
                  </a:extLst>
                </a:gridCol>
                <a:gridCol w="720079">
                  <a:extLst>
                    <a:ext uri="{9D8B030D-6E8A-4147-A177-3AD203B41FA5}">
                      <a16:colId xmlns="" xmlns:a16="http://schemas.microsoft.com/office/drawing/2014/main" val="2211028502"/>
                    </a:ext>
                  </a:extLst>
                </a:gridCol>
              </a:tblGrid>
              <a:tr h="288032">
                <a:tc rowSpan="2">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 п/п</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tabLst>
                          <a:tab pos="3859213" algn="l"/>
                        </a:tabLst>
                      </a:pPr>
                      <a:r>
                        <a:rPr lang="ru-RU" sz="1400" b="1" kern="1200" dirty="0" smtClean="0">
                          <a:solidFill>
                            <a:schemeClr val="bg1"/>
                          </a:solidFill>
                          <a:latin typeface="Arial" pitchFamily="34" charset="0"/>
                          <a:ea typeface="Calibri"/>
                          <a:cs typeface="Arial" pitchFamily="34" charset="0"/>
                        </a:rPr>
                        <a:t>Наименование показателя (индикатора)</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2">
                  <a:txBody>
                    <a:bodyPr/>
                    <a:lstStyle/>
                    <a:p>
                      <a:pPr algn="ctr">
                        <a:lnSpc>
                          <a:spcPct val="115000"/>
                        </a:lnSpc>
                        <a:spcAft>
                          <a:spcPts val="0"/>
                        </a:spcAft>
                      </a:pPr>
                      <a:r>
                        <a:rPr lang="en-US" sz="1100" b="1" kern="1200" dirty="0">
                          <a:solidFill>
                            <a:schemeClr val="bg1"/>
                          </a:solidFill>
                          <a:latin typeface="Arial" pitchFamily="34" charset="0"/>
                          <a:ea typeface="Calibri"/>
                          <a:cs typeface="Arial" pitchFamily="34" charset="0"/>
                        </a:rPr>
                        <a:t>Единица </a:t>
                      </a:r>
                      <a:r>
                        <a:rPr lang="en-US" sz="1100" b="1" kern="1200" dirty="0" smtClean="0">
                          <a:solidFill>
                            <a:schemeClr val="bg1"/>
                          </a:solidFill>
                          <a:latin typeface="Arial" pitchFamily="34" charset="0"/>
                          <a:ea typeface="Calibri"/>
                          <a:cs typeface="Arial" pitchFamily="34" charset="0"/>
                        </a:rPr>
                        <a:t>измерения</a:t>
                      </a:r>
                      <a:endParaRPr lang="ru-RU" sz="11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5">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Значения показателей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561215334"/>
                  </a:ext>
                </a:extLst>
              </a:tr>
              <a:tr h="30243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20</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21</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tabLst>
                          <a:tab pos="530860" algn="l"/>
                        </a:tabLst>
                      </a:pPr>
                      <a:r>
                        <a:rPr lang="en-US" sz="1400" b="1" kern="1200" dirty="0">
                          <a:solidFill>
                            <a:schemeClr val="bg1"/>
                          </a:solidFill>
                          <a:latin typeface="Arial" pitchFamily="34" charset="0"/>
                          <a:ea typeface="Calibri"/>
                          <a:cs typeface="Arial" pitchFamily="34" charset="0"/>
                        </a:rPr>
                        <a:t>20</a:t>
                      </a:r>
                      <a:r>
                        <a:rPr lang="ru-RU" sz="1400" b="1" kern="1200" dirty="0" smtClean="0">
                          <a:solidFill>
                            <a:schemeClr val="bg1"/>
                          </a:solidFill>
                          <a:latin typeface="Arial" pitchFamily="34" charset="0"/>
                          <a:ea typeface="Calibri"/>
                          <a:cs typeface="Arial" pitchFamily="34" charset="0"/>
                        </a:rPr>
                        <a:t>22</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3</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lnSpc>
                          <a:spcPct val="115000"/>
                        </a:lnSpc>
                        <a:spcAft>
                          <a:spcPts val="0"/>
                        </a:spcAft>
                      </a:pPr>
                      <a:r>
                        <a:rPr lang="en-US" sz="1400" b="1" kern="1200" dirty="0">
                          <a:solidFill>
                            <a:schemeClr val="bg1"/>
                          </a:solidFill>
                          <a:latin typeface="Arial" pitchFamily="34" charset="0"/>
                          <a:ea typeface="Calibri"/>
                          <a:cs typeface="Arial" pitchFamily="34" charset="0"/>
                        </a:rPr>
                        <a:t>202</a:t>
                      </a:r>
                      <a:r>
                        <a:rPr lang="ru-RU" sz="1400" b="1" kern="1200" dirty="0" smtClean="0">
                          <a:solidFill>
                            <a:schemeClr val="bg1"/>
                          </a:solidFill>
                          <a:latin typeface="Arial" pitchFamily="34" charset="0"/>
                          <a:ea typeface="Calibri"/>
                          <a:cs typeface="Arial" pitchFamily="34" charset="0"/>
                        </a:rPr>
                        <a:t>4</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880099921"/>
                  </a:ext>
                </a:extLst>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Производство молока в сельскохозяйственных организациях, КФХ, включая ИП</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тонн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1859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1914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1971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2030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2090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3236579892"/>
                  </a:ext>
                </a:extLst>
              </a:tr>
              <a:tr h="216024">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Прирост производства молока в СХО, КФХ и ИП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тонн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Сохранение поголовья молочных коров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голов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519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535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551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568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585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Численность товарного поголовья коров специализированных мясных пород в сельскохозяйственных организациях, КФХ, включая ИП</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голов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1695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1745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1797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1851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1906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9421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Прирост маточного поголовья овец и коз в СХО, КФХ и ИП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голов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lnSpc>
                          <a:spcPct val="100000"/>
                        </a:lnSpc>
                        <a:spcAft>
                          <a:spcPts val="0"/>
                        </a:spcAft>
                      </a:pPr>
                      <a:r>
                        <a:rPr lang="ru-RU" sz="1200" b="0" i="0" u="none" strike="noStrike" kern="1200" dirty="0" smtClean="0">
                          <a:solidFill>
                            <a:srgbClr val="00B0F0"/>
                          </a:solidFill>
                          <a:latin typeface="Arial"/>
                          <a:ea typeface="+mn-ea"/>
                          <a:cs typeface="+mn-cs"/>
                        </a:rPr>
                        <a:t>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8310">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Доля застрахованной посевной (посадочной) площади в общей посевной (посадочной) площади</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0000"/>
                        </a:lnSpc>
                        <a:spcAft>
                          <a:spcPts val="0"/>
                        </a:spcAft>
                      </a:pPr>
                      <a:r>
                        <a:rPr lang="ru-RU" sz="1200" b="0" i="0" u="none" strike="noStrike" kern="1200" dirty="0" smtClean="0">
                          <a:solidFill>
                            <a:srgbClr val="00B0F0"/>
                          </a:solidFill>
                          <a:latin typeface="Arial"/>
                          <a:ea typeface="+mn-ea"/>
                          <a:cs typeface="+mn-cs"/>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0000"/>
                        </a:lnSpc>
                        <a:spcAft>
                          <a:spcPts val="0"/>
                        </a:spcAft>
                      </a:pPr>
                      <a:r>
                        <a:rPr lang="ru-RU" sz="1200" b="0" i="0" u="none" strike="noStrike" kern="1200" dirty="0" smtClean="0">
                          <a:solidFill>
                            <a:srgbClr val="00B0F0"/>
                          </a:solidFill>
                          <a:latin typeface="Arial"/>
                          <a:ea typeface="+mn-ea"/>
                          <a:cs typeface="+mn-cs"/>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0000"/>
                        </a:lnSpc>
                        <a:spcAft>
                          <a:spcPts val="0"/>
                        </a:spcAft>
                      </a:pPr>
                      <a:r>
                        <a:rPr lang="ru-RU" sz="1200" b="0" i="0" u="none" strike="noStrike" kern="1200" dirty="0" smtClean="0">
                          <a:solidFill>
                            <a:srgbClr val="00B0F0"/>
                          </a:solidFill>
                          <a:latin typeface="Arial"/>
                          <a:ea typeface="+mn-ea"/>
                          <a:cs typeface="+mn-cs"/>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0000"/>
                        </a:lnSpc>
                        <a:spcAft>
                          <a:spcPts val="0"/>
                        </a:spcAft>
                      </a:pPr>
                      <a:r>
                        <a:rPr lang="ru-RU" sz="1200" b="0" i="0" u="none" strike="noStrike" kern="1200" dirty="0" smtClean="0">
                          <a:solidFill>
                            <a:srgbClr val="00B0F0"/>
                          </a:solidFill>
                          <a:latin typeface="Arial"/>
                          <a:ea typeface="+mn-ea"/>
                          <a:cs typeface="+mn-cs"/>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00000"/>
                        </a:lnSpc>
                        <a:spcAft>
                          <a:spcPts val="0"/>
                        </a:spcAft>
                      </a:pPr>
                      <a:r>
                        <a:rPr lang="ru-RU" sz="1200" b="0" i="0" u="none" strike="noStrike" kern="1200" dirty="0" smtClean="0">
                          <a:solidFill>
                            <a:srgbClr val="00B0F0"/>
                          </a:solidFill>
                          <a:latin typeface="Arial"/>
                          <a:ea typeface="+mn-ea"/>
                          <a:cs typeface="+mn-cs"/>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16024">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Доля застрахованного поголовья сельскохозяйственных животных в общем поголовье сельскохозяйственных животных</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процентов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lnSpc>
                          <a:spcPct val="100000"/>
                        </a:lnSpc>
                        <a:spcAft>
                          <a:spcPts val="0"/>
                        </a:spcAft>
                      </a:pPr>
                      <a:r>
                        <a:rPr lang="ru-RU" sz="1200" b="0" i="0" u="none" strike="noStrike" kern="1200" dirty="0" smtClean="0">
                          <a:solidFill>
                            <a:srgbClr val="00B0F0"/>
                          </a:solidFill>
                          <a:latin typeface="Arial"/>
                          <a:ea typeface="+mn-ea"/>
                          <a:cs typeface="+mn-cs"/>
                        </a:rPr>
                        <a:t>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lnSpc>
                          <a:spcPct val="100000"/>
                        </a:lnSpc>
                        <a:spcAft>
                          <a:spcPts val="0"/>
                        </a:spcAft>
                      </a:pPr>
                      <a:r>
                        <a:rPr lang="ru-RU" sz="1200" b="0" i="0" u="none" strike="noStrike" kern="1200" dirty="0" smtClean="0">
                          <a:solidFill>
                            <a:srgbClr val="00B0F0"/>
                          </a:solidFill>
                          <a:latin typeface="Arial"/>
                          <a:ea typeface="+mn-ea"/>
                          <a:cs typeface="+mn-cs"/>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lnSpc>
                          <a:spcPct val="100000"/>
                        </a:lnSpc>
                        <a:spcAft>
                          <a:spcPts val="0"/>
                        </a:spcAft>
                      </a:pPr>
                      <a:r>
                        <a:rPr lang="ru-RU" sz="1200" b="0" i="0" u="none" strike="noStrike" kern="1200" dirty="0" smtClean="0">
                          <a:solidFill>
                            <a:srgbClr val="00B0F0"/>
                          </a:solidFill>
                          <a:latin typeface="Arial"/>
                          <a:ea typeface="+mn-ea"/>
                          <a:cs typeface="+mn-cs"/>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lnSpc>
                          <a:spcPct val="100000"/>
                        </a:lnSpc>
                        <a:spcAft>
                          <a:spcPts val="0"/>
                        </a:spcAft>
                      </a:pPr>
                      <a:r>
                        <a:rPr lang="ru-RU" sz="1200" b="0" i="0" u="none" strike="noStrike" kern="1200" dirty="0" smtClean="0">
                          <a:solidFill>
                            <a:srgbClr val="00B0F0"/>
                          </a:solidFill>
                          <a:latin typeface="Arial"/>
                          <a:ea typeface="+mn-ea"/>
                          <a:cs typeface="+mn-cs"/>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b" latinLnBrk="0" hangingPunct="1">
                        <a:lnSpc>
                          <a:spcPct val="100000"/>
                        </a:lnSpc>
                        <a:spcAft>
                          <a:spcPts val="0"/>
                        </a:spcAft>
                      </a:pPr>
                      <a:r>
                        <a:rPr lang="ru-RU" sz="1200" b="0" i="0" u="none" strike="noStrike" kern="1200" dirty="0" smtClean="0">
                          <a:solidFill>
                            <a:srgbClr val="00B0F0"/>
                          </a:solidFill>
                          <a:latin typeface="Arial"/>
                          <a:ea typeface="+mn-ea"/>
                          <a:cs typeface="+mn-cs"/>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Племенное маточное поголовье сельскохозяйственных животных</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условных голов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spcAft>
                          <a:spcPts val="0"/>
                        </a:spcAft>
                      </a:pPr>
                      <a:r>
                        <a:rPr lang="ru-RU" sz="1200" b="0" i="0" u="none" strike="noStrike" kern="1200" dirty="0" smtClean="0">
                          <a:solidFill>
                            <a:srgbClr val="00B0F0"/>
                          </a:solidFill>
                          <a:latin typeface="Arial"/>
                          <a:ea typeface="+mn-ea"/>
                          <a:cs typeface="+mn-cs"/>
                        </a:rPr>
                        <a:t>Реализации племенного молодняка крупного рогатого скота молочных и мясных пород на 100 голов маток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голов</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ru-RU" sz="1200" b="0" i="0" u="none" strike="noStrike" kern="1200" dirty="0" smtClean="0">
                          <a:solidFill>
                            <a:srgbClr val="00B0F0"/>
                          </a:solidFill>
                          <a:latin typeface="Arial"/>
                          <a:ea typeface="+mn-ea"/>
                          <a:cs typeface="+mn-cs"/>
                        </a:rPr>
                        <a:t>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rgbClr val="00B0F0"/>
                </a:solidFill>
                <a:latin typeface="Raleway Light" panose="020B0403030101060003" pitchFamily="34" charset="-52"/>
                <a:ea typeface="+mn-ea"/>
                <a:cs typeface="+mn-cs"/>
              </a:rPr>
              <a:t>Региональные и приоритетные проекты</a:t>
            </a:r>
            <a:endParaRPr lang="ru-RU" altLang="ru-RU" sz="2000" dirty="0">
              <a:solidFill>
                <a:srgbClr val="00B0F0"/>
              </a:solidFill>
              <a:latin typeface="Raleway Light" panose="020B0403030101060003" pitchFamily="34" charset="-52"/>
              <a:ea typeface="+mn-ea"/>
              <a:cs typeface="+mn-cs"/>
            </a:endParaRPr>
          </a:p>
        </p:txBody>
      </p:sp>
      <p:graphicFrame>
        <p:nvGraphicFramePr>
          <p:cNvPr id="10" name="Таблица 9"/>
          <p:cNvGraphicFramePr>
            <a:graphicFrameLocks noGrp="1"/>
          </p:cNvGraphicFramePr>
          <p:nvPr/>
        </p:nvGraphicFramePr>
        <p:xfrm>
          <a:off x="251520" y="1428736"/>
          <a:ext cx="8606759" cy="5327198"/>
        </p:xfrm>
        <a:graphic>
          <a:graphicData uri="http://schemas.openxmlformats.org/drawingml/2006/table">
            <a:tbl>
              <a:tblPr/>
              <a:tblGrid>
                <a:gridCol w="692865">
                  <a:extLst>
                    <a:ext uri="{9D8B030D-6E8A-4147-A177-3AD203B41FA5}">
                      <a16:colId xmlns="" xmlns:a16="http://schemas.microsoft.com/office/drawing/2014/main" val="2363097589"/>
                    </a:ext>
                  </a:extLst>
                </a:gridCol>
                <a:gridCol w="6413697"/>
                <a:gridCol w="1500197">
                  <a:extLst>
                    <a:ext uri="{9D8B030D-6E8A-4147-A177-3AD203B41FA5}">
                      <a16:colId xmlns="" xmlns:a16="http://schemas.microsoft.com/office/drawing/2014/main" val="171070621"/>
                    </a:ext>
                  </a:extLst>
                </a:gridCol>
              </a:tblGrid>
              <a:tr h="59046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smtClean="0">
                          <a:solidFill>
                            <a:schemeClr val="bg1"/>
                          </a:solidFill>
                          <a:latin typeface="Arial" pitchFamily="34" charset="0"/>
                          <a:ea typeface="Calibri"/>
                          <a:cs typeface="Arial" pitchFamily="34" charset="0"/>
                        </a:rPr>
                        <a:t>№ п/п</a:t>
                      </a:r>
                      <a:endParaRPr lang="ru-RU" sz="1400" b="1" kern="1200" dirty="0" smtClean="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ru-RU" sz="1400" b="1" kern="1200" dirty="0" smtClean="0">
                          <a:solidFill>
                            <a:schemeClr val="bg1"/>
                          </a:solidFill>
                          <a:latin typeface="Arial" pitchFamily="34" charset="0"/>
                          <a:ea typeface="Calibri"/>
                          <a:cs typeface="Arial" pitchFamily="34" charset="0"/>
                        </a:rPr>
                        <a:t>Наименование</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bg1"/>
                          </a:solidFill>
                          <a:latin typeface="Arial" pitchFamily="34" charset="0"/>
                          <a:ea typeface="Calibri"/>
                          <a:cs typeface="Arial" pitchFamily="34" charset="0"/>
                        </a:rPr>
                        <a:t>2021 </a:t>
                      </a:r>
                      <a:r>
                        <a:rPr lang="ru-RU" sz="1400" b="1" kern="1200" dirty="0" smtClean="0">
                          <a:solidFill>
                            <a:schemeClr val="bg1"/>
                          </a:solidFill>
                          <a:latin typeface="Arial" pitchFamily="34" charset="0"/>
                          <a:ea typeface="Calibri"/>
                          <a:cs typeface="Arial" pitchFamily="34" charset="0"/>
                        </a:rPr>
                        <a:t>год, тыс.руб.</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561215334"/>
                  </a:ext>
                </a:extLst>
              </a:tr>
              <a:tr h="417646">
                <a:tc>
                  <a:txBody>
                    <a:bodyPr/>
                    <a:lstStyle/>
                    <a:p>
                      <a:pPr algn="ctr">
                        <a:spcAft>
                          <a:spcPts val="0"/>
                        </a:spcAft>
                      </a:pPr>
                      <a:r>
                        <a:rPr lang="ru-RU" sz="1600" b="0" i="0" u="none" strike="noStrike" kern="1200" dirty="0" smtClean="0">
                          <a:solidFill>
                            <a:srgbClr val="00B0F0"/>
                          </a:solidFill>
                          <a:latin typeface="Arial"/>
                          <a:ea typeface="+mn-ea"/>
                          <a:cs typeface="+mn-cs"/>
                        </a:rPr>
                        <a:t>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ru-RU" sz="1600" b="0" i="0" u="none" strike="noStrike" kern="1200" dirty="0" smtClean="0">
                          <a:solidFill>
                            <a:srgbClr val="00B0F0"/>
                          </a:solidFill>
                          <a:latin typeface="Arial"/>
                          <a:ea typeface="+mn-ea"/>
                          <a:cs typeface="+mn-cs"/>
                        </a:rPr>
                        <a:t>Региональный проект «Успех каждого ребенка»</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0" i="0" u="none" strike="noStrike" kern="1200" dirty="0" smtClean="0">
                          <a:solidFill>
                            <a:srgbClr val="00B0F0"/>
                          </a:solidFill>
                          <a:latin typeface="Arial"/>
                          <a:ea typeface="+mn-ea"/>
                          <a:cs typeface="+mn-cs"/>
                        </a:rPr>
                        <a:t>2609,8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spcAft>
                          <a:spcPts val="0"/>
                        </a:spcAft>
                      </a:pPr>
                      <a:r>
                        <a:rPr lang="ru-RU" sz="1600" b="0" i="0" u="none" strike="noStrike" kern="1200" dirty="0" smtClean="0">
                          <a:solidFill>
                            <a:srgbClr val="00B0F0"/>
                          </a:solidFill>
                          <a:latin typeface="Arial"/>
                          <a:ea typeface="+mn-ea"/>
                          <a:cs typeface="+mn-cs"/>
                        </a:rPr>
                        <a:t>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just">
                        <a:spcAft>
                          <a:spcPts val="0"/>
                        </a:spcAft>
                      </a:pPr>
                      <a:r>
                        <a:rPr lang="ru-RU" sz="1600" b="0" i="0" u="none" strike="noStrike" kern="1200" dirty="0" smtClean="0">
                          <a:solidFill>
                            <a:srgbClr val="00B0F0"/>
                          </a:solidFill>
                          <a:latin typeface="Arial"/>
                          <a:ea typeface="+mn-ea"/>
                          <a:cs typeface="+mn-cs"/>
                        </a:rPr>
                        <a:t>Муниципальная программа «Развитие системы образования Тоцкого района»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600" b="0" i="0" u="none" strike="noStrike" kern="1200" dirty="0" smtClean="0">
                          <a:solidFill>
                            <a:srgbClr val="00B0F0"/>
                          </a:solidFill>
                          <a:latin typeface="Arial"/>
                          <a:ea typeface="+mn-ea"/>
                          <a:cs typeface="+mn-cs"/>
                        </a:rPr>
                        <a:t>2609</a:t>
                      </a:r>
                      <a:r>
                        <a:rPr lang="ru-RU" sz="1600" b="0" i="0" u="none" strike="noStrike" kern="1200" dirty="0" smtClean="0">
                          <a:solidFill>
                            <a:srgbClr val="00B0F0"/>
                          </a:solidFill>
                          <a:latin typeface="Arial"/>
                          <a:ea typeface="+mn-ea"/>
                          <a:cs typeface="+mn-cs"/>
                        </a:rPr>
                        <a:t>,</a:t>
                      </a:r>
                      <a:r>
                        <a:rPr lang="en-US" sz="1600" b="0" i="0" u="none" strike="noStrike" kern="1200" dirty="0" smtClean="0">
                          <a:solidFill>
                            <a:srgbClr val="00B0F0"/>
                          </a:solidFill>
                          <a:latin typeface="Arial"/>
                          <a:ea typeface="+mn-ea"/>
                          <a:cs typeface="+mn-cs"/>
                        </a:rPr>
                        <a:t>8</a:t>
                      </a:r>
                      <a:endParaRPr lang="ru-RU" sz="16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spcAft>
                          <a:spcPts val="0"/>
                        </a:spcAft>
                      </a:pPr>
                      <a:r>
                        <a:rPr lang="ru-RU" sz="1600" b="0" i="0" u="none" strike="noStrike" kern="1200" dirty="0" smtClean="0">
                          <a:solidFill>
                            <a:srgbClr val="00B0F0"/>
                          </a:solidFill>
                          <a:latin typeface="Arial"/>
                          <a:ea typeface="+mn-ea"/>
                          <a:cs typeface="+mn-cs"/>
                        </a:rPr>
                        <a:t>1.1.1.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ru-RU" sz="1600" b="0" i="0" u="none" strike="noStrike" kern="1200" dirty="0" smtClean="0">
                          <a:solidFill>
                            <a:srgbClr val="00B0F0"/>
                          </a:solidFill>
                          <a:latin typeface="Arial"/>
                          <a:ea typeface="+mn-ea"/>
                          <a:cs typeface="+mn-cs"/>
                        </a:rPr>
                        <a:t>Создание в общеобразовательных организациях, расположенных в сельской местности, условий для занятий физической культурой и спортом</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0" i="0" u="none" strike="noStrike" kern="1200" dirty="0" smtClean="0">
                          <a:solidFill>
                            <a:srgbClr val="00B0F0"/>
                          </a:solidFill>
                          <a:latin typeface="Arial"/>
                          <a:ea typeface="+mn-ea"/>
                          <a:cs typeface="+mn-cs"/>
                        </a:rPr>
                        <a:t>516,8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spcAft>
                          <a:spcPts val="0"/>
                        </a:spcAft>
                      </a:pPr>
                      <a:r>
                        <a:rPr lang="ru-RU" sz="1600" b="0" i="0" u="none" strike="noStrike" kern="1200" dirty="0" smtClean="0">
                          <a:solidFill>
                            <a:srgbClr val="00B0F0"/>
                          </a:solidFill>
                          <a:latin typeface="Arial"/>
                          <a:ea typeface="+mn-ea"/>
                          <a:cs typeface="+mn-cs"/>
                        </a:rPr>
                        <a:t>1.1.2.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just">
                        <a:spcAft>
                          <a:spcPts val="0"/>
                        </a:spcAft>
                      </a:pPr>
                      <a:r>
                        <a:rPr lang="ru-RU" sz="1600" b="0" i="0" u="none" strike="noStrike" kern="1200" dirty="0" smtClean="0">
                          <a:solidFill>
                            <a:srgbClr val="00B0F0"/>
                          </a:solidFill>
                          <a:latin typeface="Arial"/>
                          <a:ea typeface="+mn-ea"/>
                          <a:cs typeface="+mn-cs"/>
                        </a:rPr>
                        <a:t>Проведение капитального ремонта в спортивных залах общеобразовательных организаций, расположенных в сельской местности</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600" b="0" i="0" u="none" strike="noStrike" kern="1200" dirty="0" smtClean="0">
                          <a:solidFill>
                            <a:srgbClr val="00B0F0"/>
                          </a:solidFill>
                          <a:latin typeface="Arial"/>
                          <a:ea typeface="+mn-ea"/>
                          <a:cs typeface="+mn-cs"/>
                        </a:rPr>
                        <a:t>2093,0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spcAft>
                          <a:spcPts val="0"/>
                        </a:spcAft>
                      </a:pPr>
                      <a:r>
                        <a:rPr lang="ru-RU" sz="1600" b="0" i="0" u="none" strike="noStrike" kern="1200" dirty="0" smtClean="0">
                          <a:solidFill>
                            <a:srgbClr val="00B0F0"/>
                          </a:solidFill>
                          <a:latin typeface="Arial"/>
                          <a:ea typeface="+mn-ea"/>
                          <a:cs typeface="+mn-cs"/>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ru-RU" sz="1600" b="0" i="0" u="none" strike="noStrike" kern="1200" dirty="0" smtClean="0">
                          <a:solidFill>
                            <a:srgbClr val="00B0F0"/>
                          </a:solidFill>
                          <a:latin typeface="Arial"/>
                          <a:ea typeface="+mn-ea"/>
                          <a:cs typeface="+mn-cs"/>
                        </a:rPr>
                        <a:t>Приоритетный проект Тоцкого района «Вовлечение жителей муниципальных образований Тоцкого района в процесс выбора и реализации проектов развития общественной инфраструктуры, основанных на местных инициативах»</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0" i="0" u="none" strike="noStrike" kern="1200" dirty="0" smtClean="0">
                          <a:solidFill>
                            <a:srgbClr val="00B0F0"/>
                          </a:solidFill>
                          <a:latin typeface="Arial"/>
                          <a:ea typeface="+mn-ea"/>
                          <a:cs typeface="+mn-cs"/>
                        </a:rPr>
                        <a:t>500,0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spcAft>
                          <a:spcPts val="0"/>
                        </a:spcAft>
                      </a:pPr>
                      <a:r>
                        <a:rPr lang="ru-RU" sz="1600" b="0" i="0" u="none" strike="noStrike" kern="1200" dirty="0" smtClean="0">
                          <a:solidFill>
                            <a:srgbClr val="00B0F0"/>
                          </a:solidFill>
                          <a:latin typeface="Arial"/>
                          <a:ea typeface="+mn-ea"/>
                          <a:cs typeface="+mn-cs"/>
                        </a:rPr>
                        <a:t>2.1.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just">
                        <a:spcAft>
                          <a:spcPts val="0"/>
                        </a:spcAft>
                      </a:pPr>
                      <a:r>
                        <a:rPr lang="ru-RU" sz="1600" b="0" i="0" u="none" strike="noStrike" kern="1200" dirty="0" smtClean="0">
                          <a:solidFill>
                            <a:srgbClr val="00B0F0"/>
                          </a:solidFill>
                          <a:latin typeface="Arial"/>
                          <a:ea typeface="+mn-ea"/>
                          <a:cs typeface="+mn-cs"/>
                        </a:rPr>
                        <a:t>Муниципальная программа «Управление муниципальными финансами и муниципальным долгом Тоцкого района»</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600" b="0" i="0" u="none" strike="noStrike" kern="1200" dirty="0" smtClean="0">
                          <a:solidFill>
                            <a:srgbClr val="00B0F0"/>
                          </a:solidFill>
                          <a:latin typeface="Arial"/>
                          <a:ea typeface="+mn-ea"/>
                          <a:cs typeface="+mn-cs"/>
                        </a:rPr>
                        <a:t>500,0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spcAft>
                          <a:spcPts val="0"/>
                        </a:spcAft>
                      </a:pPr>
                      <a:r>
                        <a:rPr lang="ru-RU" sz="1600" b="0" i="0" u="none" strike="noStrike" kern="1200" dirty="0" smtClean="0">
                          <a:solidFill>
                            <a:srgbClr val="00B0F0"/>
                          </a:solidFill>
                          <a:latin typeface="Arial"/>
                          <a:ea typeface="+mn-ea"/>
                          <a:cs typeface="+mn-cs"/>
                        </a:rPr>
                        <a:t>2.1.1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lang="ru-RU" sz="1600" b="0" i="0" u="none" strike="noStrike" kern="1200" dirty="0" smtClean="0">
                          <a:solidFill>
                            <a:srgbClr val="00B0F0"/>
                          </a:solidFill>
                          <a:latin typeface="Arial"/>
                          <a:ea typeface="+mn-ea"/>
                          <a:cs typeface="+mn-cs"/>
                        </a:rPr>
                        <a:t>Предоставление дотаций бюджетам поселений  на реализацию проекта «Народный бюджет»</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ru-RU" sz="1600" b="0" i="0" u="none" strike="noStrike" kern="1200" dirty="0" smtClean="0">
                          <a:solidFill>
                            <a:srgbClr val="00B0F0"/>
                          </a:solidFill>
                          <a:latin typeface="Arial"/>
                          <a:ea typeface="+mn-ea"/>
                          <a:cs typeface="+mn-cs"/>
                        </a:rPr>
                        <a:t>500,0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endParaRPr lang="ru-RU" sz="1600" b="0" i="0" u="none" strike="noStrike" kern="1200" dirty="0" smtClean="0">
                        <a:solidFill>
                          <a:srgbClr val="00B0F0"/>
                        </a:solidFill>
                        <a:latin typeface="Arial"/>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just">
                        <a:spcAft>
                          <a:spcPts val="0"/>
                        </a:spcAft>
                      </a:pPr>
                      <a:r>
                        <a:rPr lang="ru-RU" sz="1600" b="1" i="0" u="none" strike="noStrike" kern="1200" dirty="0" smtClean="0">
                          <a:solidFill>
                            <a:srgbClr val="00B0F0"/>
                          </a:solidFill>
                          <a:latin typeface="Arial"/>
                          <a:ea typeface="+mn-ea"/>
                          <a:cs typeface="+mn-cs"/>
                        </a:rPr>
                        <a:t>ИТОГО</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ru-RU" sz="1600" b="1" i="0" u="none" strike="noStrike" kern="1200" dirty="0" smtClean="0">
                          <a:solidFill>
                            <a:srgbClr val="00B0F0"/>
                          </a:solidFill>
                          <a:latin typeface="Arial"/>
                          <a:ea typeface="+mn-ea"/>
                          <a:cs typeface="+mn-cs"/>
                        </a:rPr>
                        <a:t>3109,8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7169" name="Rectangle 1"/>
          <p:cNvSpPr>
            <a:spLocks noChangeArrowheads="1"/>
          </p:cNvSpPr>
          <p:nvPr/>
        </p:nvSpPr>
        <p:spPr bwMode="auto">
          <a:xfrm>
            <a:off x="142845" y="785794"/>
            <a:ext cx="878687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altLang="ru-RU" dirty="0" smtClean="0">
                <a:solidFill>
                  <a:srgbClr val="00B0F0"/>
                </a:solidFill>
                <a:latin typeface="Raleway Light" panose="020B0403030101060003" pitchFamily="34" charset="-52"/>
                <a:cs typeface="Arial" panose="020B0604020202020204" pitchFamily="34" charset="0"/>
              </a:rPr>
              <a:t>Распределение бюджетных ассигнований районного бюджета на реализацию приоритетных </a:t>
            </a:r>
            <a:r>
              <a:rPr lang="ru-RU" altLang="ru-RU" dirty="0" smtClean="0">
                <a:solidFill>
                  <a:srgbClr val="00B0F0"/>
                </a:solidFill>
                <a:latin typeface="Raleway Light" panose="020B0403030101060003" pitchFamily="34" charset="-52"/>
                <a:cs typeface="Arial" panose="020B0604020202020204" pitchFamily="34" charset="0"/>
              </a:rPr>
              <a:t>проектов в </a:t>
            </a:r>
            <a:r>
              <a:rPr lang="ru-RU" altLang="ru-RU" dirty="0" smtClean="0">
                <a:solidFill>
                  <a:srgbClr val="00B0F0"/>
                </a:solidFill>
                <a:latin typeface="Raleway Light" panose="020B0403030101060003" pitchFamily="34" charset="-52"/>
                <a:cs typeface="Arial" panose="020B0604020202020204" pitchFamily="34" charset="0"/>
              </a:rPr>
              <a:t>Тоцком районе на 2021 год </a:t>
            </a:r>
            <a:r>
              <a:rPr lang="ru-RU" altLang="ru-RU" dirty="0" smtClean="0">
                <a:solidFill>
                  <a:srgbClr val="00B0F0"/>
                </a:solidFill>
                <a:latin typeface="Raleway Light" panose="020B0403030101060003" pitchFamily="34" charset="-52"/>
                <a:cs typeface="Arial" panose="020B0604020202020204" pitchFamily="34" charset="0"/>
              </a:rPr>
              <a:t>(тыс. рублей):</a:t>
            </a:r>
          </a:p>
        </p:txBody>
      </p:sp>
    </p:spTree>
    <p:extLst>
      <p:ext uri="{BB962C8B-B14F-4D97-AF65-F5344CB8AC3E}">
        <p14:creationId xmlns:p14="http://schemas.microsoft.com/office/powerpoint/2010/main" xmlns="" val="4230607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rgbClr val="00B0F0"/>
                </a:solidFill>
                <a:latin typeface="Raleway Light" panose="020B0403030101060003" pitchFamily="34" charset="-52"/>
                <a:ea typeface="+mn-ea"/>
                <a:cs typeface="+mn-cs"/>
              </a:rPr>
              <a:t>Сведения о расходах бюджета в разрезе целевых групп</a:t>
            </a:r>
            <a:endParaRPr lang="ru-RU" altLang="ru-RU" sz="2000" dirty="0">
              <a:solidFill>
                <a:srgbClr val="00B0F0"/>
              </a:solidFill>
              <a:latin typeface="Raleway Light" panose="020B0403030101060003" pitchFamily="34" charset="-52"/>
              <a:ea typeface="+mn-ea"/>
              <a:cs typeface="+mn-cs"/>
            </a:endParaRPr>
          </a:p>
        </p:txBody>
      </p:sp>
      <p:graphicFrame>
        <p:nvGraphicFramePr>
          <p:cNvPr id="10" name="Таблица 9"/>
          <p:cNvGraphicFramePr>
            <a:graphicFrameLocks noGrp="1"/>
          </p:cNvGraphicFramePr>
          <p:nvPr/>
        </p:nvGraphicFramePr>
        <p:xfrm>
          <a:off x="251520" y="908720"/>
          <a:ext cx="8712967" cy="4754880"/>
        </p:xfrm>
        <a:graphic>
          <a:graphicData uri="http://schemas.openxmlformats.org/drawingml/2006/table">
            <a:tbl>
              <a:tblPr/>
              <a:tblGrid>
                <a:gridCol w="2534530">
                  <a:extLst>
                    <a:ext uri="{9D8B030D-6E8A-4147-A177-3AD203B41FA5}">
                      <a16:colId xmlns="" xmlns:a16="http://schemas.microsoft.com/office/drawing/2014/main" val="2363097589"/>
                    </a:ext>
                  </a:extLst>
                </a:gridCol>
                <a:gridCol w="2071702"/>
                <a:gridCol w="1285884"/>
                <a:gridCol w="1000132">
                  <a:extLst>
                    <a:ext uri="{9D8B030D-6E8A-4147-A177-3AD203B41FA5}">
                      <a16:colId xmlns="" xmlns:a16="http://schemas.microsoft.com/office/drawing/2014/main" val="171070621"/>
                    </a:ext>
                  </a:extLst>
                </a:gridCol>
                <a:gridCol w="928694"/>
                <a:gridCol w="892025"/>
              </a:tblGrid>
              <a:tr h="590466">
                <a:tc>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ru-RU" sz="1400" b="1" kern="1200" dirty="0" smtClean="0">
                          <a:solidFill>
                            <a:schemeClr val="bg1"/>
                          </a:solidFill>
                          <a:latin typeface="Arial" pitchFamily="34" charset="0"/>
                          <a:ea typeface="Calibri"/>
                          <a:cs typeface="Arial" pitchFamily="34" charset="0"/>
                        </a:rPr>
                        <a:t>Категории получателей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ru-RU" sz="1400" b="1" kern="1200" dirty="0" smtClean="0">
                          <a:solidFill>
                            <a:schemeClr val="bg1"/>
                          </a:solidFill>
                          <a:latin typeface="Arial" pitchFamily="34" charset="0"/>
                          <a:ea typeface="Calibri"/>
                          <a:cs typeface="Arial" pitchFamily="34" charset="0"/>
                        </a:rPr>
                        <a:t>Численность целевой группы</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bg1"/>
                          </a:solidFill>
                          <a:latin typeface="Arial" pitchFamily="34" charset="0"/>
                          <a:ea typeface="Calibri"/>
                          <a:cs typeface="Arial" pitchFamily="34" charset="0"/>
                        </a:rPr>
                        <a:t>2020 год, тыс.руб.</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bg1"/>
                          </a:solidFill>
                          <a:latin typeface="Arial" pitchFamily="34" charset="0"/>
                          <a:ea typeface="Calibri"/>
                          <a:cs typeface="Arial" pitchFamily="34" charset="0"/>
                        </a:rPr>
                        <a:t>2021 год, тыс.руб.</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bg1"/>
                          </a:solidFill>
                          <a:latin typeface="Arial" pitchFamily="34" charset="0"/>
                          <a:ea typeface="Calibri"/>
                          <a:cs typeface="Arial" pitchFamily="34" charset="0"/>
                        </a:rPr>
                        <a:t>2022 год, тыс.руб.</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561215334"/>
                  </a:ext>
                </a:extLst>
              </a:tr>
              <a:tr h="417646">
                <a:tc>
                  <a:txBody>
                    <a:bodyPr/>
                    <a:lstStyle/>
                    <a:p>
                      <a:pPr algn="ctr"/>
                      <a:r>
                        <a:rPr lang="ru-RU" sz="1200" b="0" i="0" u="none" strike="noStrike" kern="1200" dirty="0">
                          <a:solidFill>
                            <a:srgbClr val="00B0F0"/>
                          </a:solidFill>
                          <a:latin typeface="Arial"/>
                          <a:ea typeface="+mn-ea"/>
                          <a:cs typeface="+mn-cs"/>
                        </a:rPr>
                        <a:t>Компенсация части родительской платы за содержание ребенка в государственных и  муниципальных образовательных  учреждениях, реализующих основную </a:t>
                      </a:r>
                    </a:p>
                    <a:p>
                      <a:pPr algn="ctr"/>
                      <a:r>
                        <a:rPr lang="ru-RU" sz="1200" b="0" i="0" u="none" strike="noStrike" kern="1200" dirty="0">
                          <a:solidFill>
                            <a:srgbClr val="00B0F0"/>
                          </a:solidFill>
                          <a:latin typeface="Arial"/>
                          <a:ea typeface="+mn-ea"/>
                          <a:cs typeface="+mn-cs"/>
                        </a:rPr>
                        <a:t>общеобразовательную программу </a:t>
                      </a:r>
                    </a:p>
                    <a:p>
                      <a:pPr algn="ctr"/>
                      <a:r>
                        <a:rPr lang="ru-RU" sz="1200" b="0" i="0" u="none" strike="noStrike" kern="1200" dirty="0">
                          <a:solidFill>
                            <a:srgbClr val="00B0F0"/>
                          </a:solidFill>
                          <a:latin typeface="Arial"/>
                          <a:ea typeface="+mn-ea"/>
                          <a:cs typeface="+mn-cs"/>
                        </a:rPr>
                        <a:t>дошкольного образования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200" b="0" i="0" u="none" strike="noStrike" kern="1200" dirty="0">
                          <a:solidFill>
                            <a:srgbClr val="00B0F0"/>
                          </a:solidFill>
                          <a:latin typeface="Arial"/>
                          <a:ea typeface="+mn-ea"/>
                          <a:cs typeface="+mn-cs"/>
                        </a:rPr>
                        <a:t>родители детей от 1,5 до 6 лет, посещающих дошкольные образовательные организации;</a:t>
                      </a:r>
                    </a:p>
                    <a:p>
                      <a:pPr algn="ctr"/>
                      <a:r>
                        <a:rPr lang="ru-RU" sz="1200" b="0" i="0" u="none" strike="noStrike" kern="1200" dirty="0">
                          <a:solidFill>
                            <a:srgbClr val="00B0F0"/>
                          </a:solidFill>
                          <a:latin typeface="Arial"/>
                          <a:ea typeface="+mn-ea"/>
                          <a:cs typeface="+mn-cs"/>
                        </a:rPr>
                        <a:t>и</a:t>
                      </a:r>
                      <a:r>
                        <a:rPr lang="en-US" sz="1200" b="0" i="0" u="none" strike="noStrike" kern="1200" dirty="0">
                          <a:solidFill>
                            <a:srgbClr val="00B0F0"/>
                          </a:solidFill>
                          <a:latin typeface="Arial"/>
                          <a:ea typeface="+mn-ea"/>
                          <a:cs typeface="+mn-cs"/>
                        </a:rPr>
                        <a:t> </a:t>
                      </a:r>
                      <a:r>
                        <a:rPr lang="ru-RU" sz="1200" b="0" i="0" u="none" strike="noStrike" kern="1200" dirty="0">
                          <a:solidFill>
                            <a:srgbClr val="00B0F0"/>
                          </a:solidFill>
                          <a:latin typeface="Arial"/>
                          <a:ea typeface="+mn-ea"/>
                          <a:cs typeface="+mn-cs"/>
                        </a:rPr>
                        <a:t>родители детей-инвалидов от 1,5 до 6 лет, обучающихся на дому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400" b="0" i="0" u="none" strike="noStrike" kern="1200" dirty="0" smtClean="0">
                          <a:solidFill>
                            <a:srgbClr val="00B0F0"/>
                          </a:solidFill>
                          <a:latin typeface="Arial"/>
                          <a:ea typeface="+mn-ea"/>
                          <a:cs typeface="+mn-cs"/>
                        </a:rPr>
                        <a:t>810 человек</a:t>
                      </a:r>
                      <a:endParaRPr lang="ru-RU" sz="1400" b="0" i="0" u="none" strike="noStrike" kern="1200" dirty="0">
                        <a:solidFill>
                          <a:srgbClr val="00B0F0"/>
                        </a:solidFill>
                        <a:latin typeface="Aria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ru-RU" sz="1400" b="0" i="0" u="none" strike="noStrike" kern="1200" dirty="0" smtClean="0">
                          <a:solidFill>
                            <a:srgbClr val="00B0F0"/>
                          </a:solidFill>
                          <a:latin typeface="Arial"/>
                          <a:ea typeface="+mn-ea"/>
                          <a:cs typeface="+mn-cs"/>
                        </a:rPr>
                        <a:t>2682,7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ru-RU" sz="1400" b="0" i="0" u="none" strike="noStrike" kern="1200" dirty="0" smtClean="0">
                          <a:solidFill>
                            <a:srgbClr val="00B0F0"/>
                          </a:solidFill>
                          <a:latin typeface="Arial"/>
                          <a:ea typeface="+mn-ea"/>
                          <a:cs typeface="+mn-cs"/>
                        </a:rPr>
                        <a:t>2682,7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ru-RU" sz="1400" b="0" i="0" u="none" strike="noStrike" kern="1200" dirty="0" smtClean="0">
                          <a:solidFill>
                            <a:srgbClr val="00B0F0"/>
                          </a:solidFill>
                          <a:latin typeface="Arial"/>
                          <a:ea typeface="+mn-ea"/>
                          <a:cs typeface="+mn-cs"/>
                        </a:rPr>
                        <a:t>2682,7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a:r>
                        <a:rPr lang="ru-RU" sz="1200" b="0" i="0" u="none" strike="noStrike" kern="1200" dirty="0">
                          <a:solidFill>
                            <a:srgbClr val="00B0F0"/>
                          </a:solidFill>
                          <a:latin typeface="Arial"/>
                          <a:ea typeface="+mn-ea"/>
                          <a:cs typeface="+mn-cs"/>
                        </a:rPr>
                        <a:t>Выплата денежных средств опекуну </a:t>
                      </a:r>
                    </a:p>
                    <a:p>
                      <a:pPr algn="ctr"/>
                      <a:r>
                        <a:rPr lang="ru-RU" sz="1200" b="0" i="0" u="none" strike="noStrike" kern="1200" dirty="0">
                          <a:solidFill>
                            <a:srgbClr val="00B0F0"/>
                          </a:solidFill>
                          <a:latin typeface="Arial"/>
                          <a:ea typeface="+mn-ea"/>
                          <a:cs typeface="+mn-cs"/>
                        </a:rPr>
                        <a:t>(попечителю) на содержание ребенка, </a:t>
                      </a:r>
                    </a:p>
                    <a:p>
                      <a:pPr algn="ctr"/>
                      <a:r>
                        <a:rPr lang="ru-RU" sz="1200" b="0" i="0" u="none" strike="noStrike" kern="1200" dirty="0">
                          <a:solidFill>
                            <a:srgbClr val="00B0F0"/>
                          </a:solidFill>
                          <a:latin typeface="Arial"/>
                          <a:ea typeface="+mn-ea"/>
                          <a:cs typeface="+mn-cs"/>
                        </a:rPr>
                        <a:t>находящегося под опекой </a:t>
                      </a:r>
                    </a:p>
                    <a:p>
                      <a:pPr algn="ctr"/>
                      <a:r>
                        <a:rPr lang="ru-RU" sz="1200" b="0" i="0" u="none" strike="noStrike" kern="1200" dirty="0">
                          <a:solidFill>
                            <a:srgbClr val="00B0F0"/>
                          </a:solidFill>
                          <a:latin typeface="Arial"/>
                          <a:ea typeface="+mn-ea"/>
                          <a:cs typeface="+mn-cs"/>
                        </a:rPr>
                        <a:t>(попечительством)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ru-RU" sz="1200" b="0" i="0" u="none" strike="noStrike" kern="1200" dirty="0">
                          <a:solidFill>
                            <a:srgbClr val="00B0F0"/>
                          </a:solidFill>
                          <a:latin typeface="Arial"/>
                          <a:ea typeface="+mn-ea"/>
                          <a:cs typeface="+mn-cs"/>
                        </a:rPr>
                        <a:t>опекун или попечитель (в отношении поддержки  детей, переданных под опеку или попечительство)</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ru-RU" sz="1400" b="0" i="0" u="none" strike="noStrike" kern="1200" dirty="0" smtClean="0">
                          <a:solidFill>
                            <a:srgbClr val="00B0F0"/>
                          </a:solidFill>
                          <a:latin typeface="Arial"/>
                          <a:ea typeface="+mn-ea"/>
                          <a:cs typeface="+mn-cs"/>
                        </a:rPr>
                        <a:t>56 человек</a:t>
                      </a:r>
                      <a:endParaRPr lang="ru-RU" sz="1400" b="0" i="0" u="none" strike="noStrike" kern="1200" dirty="0">
                        <a:solidFill>
                          <a:srgbClr val="00B0F0"/>
                        </a:solidFill>
                        <a:latin typeface="Aria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ru-RU" sz="1400" b="0" i="0" u="none" strike="noStrike" kern="1200" dirty="0" smtClean="0">
                          <a:solidFill>
                            <a:srgbClr val="00B0F0"/>
                          </a:solidFill>
                          <a:latin typeface="Arial"/>
                          <a:ea typeface="+mn-ea"/>
                          <a:cs typeface="+mn-cs"/>
                        </a:rPr>
                        <a:t>4311,6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ru-RU" sz="1400" b="0" i="0" u="none" strike="noStrike" kern="1200" dirty="0" smtClean="0">
                          <a:solidFill>
                            <a:srgbClr val="00B0F0"/>
                          </a:solidFill>
                          <a:latin typeface="Arial"/>
                          <a:ea typeface="+mn-ea"/>
                          <a:cs typeface="+mn-cs"/>
                        </a:rPr>
                        <a:t>4311,6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ru-RU" sz="1400" b="0" i="0" u="none" strike="noStrike" kern="1200" dirty="0" smtClean="0">
                          <a:solidFill>
                            <a:srgbClr val="00B0F0"/>
                          </a:solidFill>
                          <a:latin typeface="Arial"/>
                          <a:ea typeface="+mn-ea"/>
                          <a:cs typeface="+mn-cs"/>
                        </a:rPr>
                        <a:t>4311,6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r>
                        <a:rPr lang="ru-RU" sz="1200" b="0" i="0" u="none" strike="noStrike" kern="1200" dirty="0">
                          <a:solidFill>
                            <a:srgbClr val="00B0F0"/>
                          </a:solidFill>
                          <a:latin typeface="Arial"/>
                          <a:ea typeface="+mn-ea"/>
                          <a:cs typeface="+mn-cs"/>
                        </a:rPr>
                        <a:t>Выплата единовременного пособия при всех  формах устройства детей, лишенных родительского попечения, в семью</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200" b="0" i="0" u="none" strike="noStrike" kern="1200" dirty="0">
                          <a:solidFill>
                            <a:srgbClr val="00B0F0"/>
                          </a:solidFill>
                          <a:latin typeface="Arial"/>
                          <a:ea typeface="+mn-ea"/>
                          <a:cs typeface="+mn-cs"/>
                        </a:rPr>
                        <a:t>приемные родители, заключившие договор о передаче ребенка (детей) в приемную семью</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400" b="0" i="0" u="none" strike="noStrike" kern="1200" dirty="0" smtClean="0">
                          <a:solidFill>
                            <a:srgbClr val="00B0F0"/>
                          </a:solidFill>
                          <a:latin typeface="Arial"/>
                          <a:ea typeface="+mn-ea"/>
                          <a:cs typeface="+mn-cs"/>
                        </a:rPr>
                        <a:t>15 семей</a:t>
                      </a:r>
                      <a:endParaRPr lang="ru-RU" sz="1400" b="0" i="0" u="none" strike="noStrike" kern="1200" dirty="0">
                        <a:solidFill>
                          <a:srgbClr val="00B0F0"/>
                        </a:solidFill>
                        <a:latin typeface="Aria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ru-RU" sz="1400" b="0" i="0" u="none" strike="noStrike" kern="1200" dirty="0" smtClean="0">
                          <a:solidFill>
                            <a:srgbClr val="00B0F0"/>
                          </a:solidFill>
                          <a:latin typeface="Arial"/>
                          <a:ea typeface="+mn-ea"/>
                          <a:cs typeface="+mn-cs"/>
                        </a:rPr>
                        <a:t>351,4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ru-RU" sz="1400" b="0" i="0" u="none" strike="noStrike" kern="1200" dirty="0" smtClean="0">
                          <a:solidFill>
                            <a:srgbClr val="00B0F0"/>
                          </a:solidFill>
                          <a:latin typeface="Arial"/>
                          <a:ea typeface="+mn-ea"/>
                          <a:cs typeface="+mn-cs"/>
                        </a:rPr>
                        <a:t>369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ru-RU" sz="1400" b="0" i="0" u="none" strike="noStrike" kern="1200" dirty="0" smtClean="0">
                          <a:solidFill>
                            <a:srgbClr val="00B0F0"/>
                          </a:solidFill>
                          <a:latin typeface="Arial"/>
                          <a:ea typeface="+mn-ea"/>
                          <a:cs typeface="+mn-cs"/>
                        </a:rPr>
                        <a:t>383,7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rgbClr val="00B0F0"/>
                </a:solidFill>
                <a:latin typeface="Raleway Light" panose="020B0403030101060003" pitchFamily="34" charset="-52"/>
                <a:ea typeface="+mn-ea"/>
                <a:cs typeface="+mn-cs"/>
              </a:rPr>
              <a:t>Сведения о расходах бюджета в разрезе целевых групп</a:t>
            </a:r>
            <a:endParaRPr lang="ru-RU" altLang="ru-RU" sz="2000" dirty="0">
              <a:solidFill>
                <a:srgbClr val="00B0F0"/>
              </a:solidFill>
              <a:latin typeface="Raleway Light" panose="020B0403030101060003" pitchFamily="34" charset="-52"/>
              <a:ea typeface="+mn-ea"/>
              <a:cs typeface="+mn-cs"/>
            </a:endParaRPr>
          </a:p>
        </p:txBody>
      </p:sp>
      <p:graphicFrame>
        <p:nvGraphicFramePr>
          <p:cNvPr id="9" name="Таблица 8"/>
          <p:cNvGraphicFramePr>
            <a:graphicFrameLocks noGrp="1"/>
          </p:cNvGraphicFramePr>
          <p:nvPr/>
        </p:nvGraphicFramePr>
        <p:xfrm>
          <a:off x="251520" y="908720"/>
          <a:ext cx="8712967" cy="4855845"/>
        </p:xfrm>
        <a:graphic>
          <a:graphicData uri="http://schemas.openxmlformats.org/drawingml/2006/table">
            <a:tbl>
              <a:tblPr/>
              <a:tblGrid>
                <a:gridCol w="2534530">
                  <a:extLst>
                    <a:ext uri="{9D8B030D-6E8A-4147-A177-3AD203B41FA5}">
                      <a16:colId xmlns="" xmlns:a16="http://schemas.microsoft.com/office/drawing/2014/main" val="2363097589"/>
                    </a:ext>
                  </a:extLst>
                </a:gridCol>
                <a:gridCol w="2071702"/>
                <a:gridCol w="1285884"/>
                <a:gridCol w="1000132">
                  <a:extLst>
                    <a:ext uri="{9D8B030D-6E8A-4147-A177-3AD203B41FA5}">
                      <a16:colId xmlns="" xmlns:a16="http://schemas.microsoft.com/office/drawing/2014/main" val="171070621"/>
                    </a:ext>
                  </a:extLst>
                </a:gridCol>
                <a:gridCol w="928694"/>
                <a:gridCol w="892025"/>
              </a:tblGrid>
              <a:tr h="590466">
                <a:tc>
                  <a:txBody>
                    <a:bodyPr/>
                    <a:lstStyle/>
                    <a:p>
                      <a:pPr algn="ctr">
                        <a:lnSpc>
                          <a:spcPct val="115000"/>
                        </a:lnSpc>
                        <a:spcAft>
                          <a:spcPts val="0"/>
                        </a:spcAft>
                      </a:pPr>
                      <a:r>
                        <a:rPr lang="ru-RU" sz="1400" b="1" kern="1200" dirty="0" smtClean="0">
                          <a:solidFill>
                            <a:schemeClr val="bg1"/>
                          </a:solidFill>
                          <a:latin typeface="Arial" pitchFamily="34" charset="0"/>
                          <a:ea typeface="Calibri"/>
                          <a:cs typeface="Arial" pitchFamily="34" charset="0"/>
                        </a:rPr>
                        <a:t>Наименование</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ru-RU" sz="1400" b="1" kern="1200" dirty="0" smtClean="0">
                          <a:solidFill>
                            <a:schemeClr val="bg1"/>
                          </a:solidFill>
                          <a:latin typeface="Arial" pitchFamily="34" charset="0"/>
                          <a:ea typeface="Calibri"/>
                          <a:cs typeface="Arial" pitchFamily="34" charset="0"/>
                        </a:rPr>
                        <a:t>Категории получателей</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ru-RU" sz="1400" b="1" kern="1200" dirty="0" smtClean="0">
                          <a:solidFill>
                            <a:schemeClr val="bg1"/>
                          </a:solidFill>
                          <a:latin typeface="Arial" pitchFamily="34" charset="0"/>
                          <a:ea typeface="Calibri"/>
                          <a:cs typeface="Arial" pitchFamily="34" charset="0"/>
                        </a:rPr>
                        <a:t>Численность целевой группы</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bg1"/>
                          </a:solidFill>
                          <a:latin typeface="Arial" pitchFamily="34" charset="0"/>
                          <a:ea typeface="Calibri"/>
                          <a:cs typeface="Arial" pitchFamily="34" charset="0"/>
                        </a:rPr>
                        <a:t>2020 год, тыс.руб.</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bg1"/>
                          </a:solidFill>
                          <a:latin typeface="Arial" pitchFamily="34" charset="0"/>
                          <a:ea typeface="Calibri"/>
                          <a:cs typeface="Arial" pitchFamily="34" charset="0"/>
                        </a:rPr>
                        <a:t>2021 год, тыс.руб.</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bg1"/>
                          </a:solidFill>
                          <a:latin typeface="Arial" pitchFamily="34" charset="0"/>
                          <a:ea typeface="Calibri"/>
                          <a:cs typeface="Arial" pitchFamily="34" charset="0"/>
                        </a:rPr>
                        <a:t>2022 год, тыс.руб.</a:t>
                      </a:r>
                      <a:endParaRPr lang="ru-RU" sz="1400" b="1" kern="1200" dirty="0">
                        <a:solidFill>
                          <a:schemeClr val="bg1"/>
                        </a:solidFill>
                        <a:latin typeface="Arial" pitchFamily="34" charset="0"/>
                        <a:ea typeface="Calibri"/>
                        <a:cs typeface="Arial" pitchFamily="34" charset="0"/>
                      </a:endParaRPr>
                    </a:p>
                  </a:txBody>
                  <a:tcPr marL="45202" marR="4520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561215334"/>
                  </a:ext>
                </a:extLst>
              </a:tr>
              <a:tr h="417646">
                <a:tc>
                  <a:txBody>
                    <a:bodyPr/>
                    <a:lstStyle/>
                    <a:p>
                      <a:pPr algn="ctr"/>
                      <a:r>
                        <a:rPr lang="ru-RU" sz="1200" b="0" i="0" u="none" strike="noStrike" kern="1200" dirty="0">
                          <a:solidFill>
                            <a:srgbClr val="00B0F0"/>
                          </a:solidFill>
                          <a:latin typeface="Arial"/>
                          <a:ea typeface="+mn-ea"/>
                          <a:cs typeface="+mn-cs"/>
                        </a:rPr>
                        <a:t>Выплата на содержание ребенка в приемной семье, а также вознаграждения, причитающегося приемному родителю</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200" b="0" i="0" u="none" strike="noStrike" kern="1200" dirty="0">
                          <a:solidFill>
                            <a:srgbClr val="00B0F0"/>
                          </a:solidFill>
                          <a:latin typeface="Arial"/>
                          <a:ea typeface="+mn-ea"/>
                          <a:cs typeface="+mn-cs"/>
                        </a:rPr>
                        <a:t>приемные родители за выполнение возложенных обязанностей по содержанию, воспитанию и </a:t>
                      </a:r>
                    </a:p>
                    <a:p>
                      <a:pPr algn="ctr"/>
                      <a:r>
                        <a:rPr lang="ru-RU" sz="1200" b="0" i="0" u="none" strike="noStrike" kern="1200" dirty="0">
                          <a:solidFill>
                            <a:srgbClr val="00B0F0"/>
                          </a:solidFill>
                          <a:latin typeface="Arial"/>
                          <a:ea typeface="+mn-ea"/>
                          <a:cs typeface="+mn-cs"/>
                        </a:rPr>
                        <a:t>образованию приемного ребенка (детей), заключившим договор о передаче ребенка (детей) в приемную семью</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400" b="0" i="0" u="none" strike="noStrike" kern="1200" dirty="0" smtClean="0">
                          <a:solidFill>
                            <a:srgbClr val="00B0F0"/>
                          </a:solidFill>
                          <a:latin typeface="Arial"/>
                          <a:ea typeface="+mn-ea"/>
                          <a:cs typeface="+mn-cs"/>
                        </a:rPr>
                        <a:t>54 человека</a:t>
                      </a:r>
                      <a:endParaRPr lang="ru-RU" sz="1400" b="0" i="0" u="none" strike="noStrike" kern="1200" dirty="0">
                        <a:solidFill>
                          <a:srgbClr val="00B0F0"/>
                        </a:solidFill>
                        <a:latin typeface="Aria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ru-RU" sz="1400" b="0" i="0" u="none" strike="noStrike" kern="1200" dirty="0">
                          <a:solidFill>
                            <a:srgbClr val="00B0F0"/>
                          </a:solidFill>
                          <a:latin typeface="Arial"/>
                          <a:ea typeface="+mn-ea"/>
                          <a:cs typeface="+mn-cs"/>
                        </a:rPr>
                        <a:t>9318,6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ru-RU" sz="1400" b="0" i="0" u="none" strike="noStrike" kern="1200" dirty="0">
                          <a:solidFill>
                            <a:srgbClr val="00B0F0"/>
                          </a:solidFill>
                          <a:latin typeface="Arial"/>
                          <a:ea typeface="+mn-ea"/>
                          <a:cs typeface="+mn-cs"/>
                        </a:rPr>
                        <a:t>9318,6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ru-RU" sz="1400" b="0" i="0" u="none" strike="noStrike" kern="1200" dirty="0">
                          <a:solidFill>
                            <a:srgbClr val="00B0F0"/>
                          </a:solidFill>
                          <a:latin typeface="Arial"/>
                          <a:ea typeface="+mn-ea"/>
                          <a:cs typeface="+mn-cs"/>
                        </a:rPr>
                        <a:t>9318,6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7646">
                <a:tc>
                  <a:txBody>
                    <a:bodyPr/>
                    <a:lstStyle/>
                    <a:p>
                      <a:pPr algn="ctr" rtl="0" fontAlgn="ctr"/>
                      <a:r>
                        <a:rPr lang="ru-RU" sz="1200" b="0" i="0" u="none" strike="noStrike" kern="1200" dirty="0">
                          <a:solidFill>
                            <a:srgbClr val="00B0F0"/>
                          </a:solidFill>
                          <a:latin typeface="Arial"/>
                          <a:ea typeface="+mn-ea"/>
                          <a:cs typeface="+mn-cs"/>
                        </a:rPr>
                        <a:t>Выплата на содержание ребенка в приемной семье, а также вознаграждения, причитающегося приемному родителю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ru-RU" sz="1200" b="0" i="0" u="none" strike="noStrike" kern="1200" dirty="0">
                          <a:solidFill>
                            <a:srgbClr val="00B0F0"/>
                          </a:solidFill>
                          <a:latin typeface="Arial"/>
                          <a:ea typeface="+mn-ea"/>
                          <a:cs typeface="+mn-cs"/>
                        </a:rPr>
                        <a:t>приемные родители за выполнение возложенных обязанностей по содержанию, воспитанию и образованию приемного ребенка (детей), заключившим договор о передаче ребенка (детей) в приемную семью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ru-RU" sz="1400" b="0" i="0" u="none" strike="noStrike" kern="1200" dirty="0" smtClean="0">
                          <a:solidFill>
                            <a:srgbClr val="00B0F0"/>
                          </a:solidFill>
                          <a:latin typeface="Arial"/>
                          <a:ea typeface="+mn-ea"/>
                          <a:cs typeface="+mn-cs"/>
                        </a:rPr>
                        <a:t>9  человек</a:t>
                      </a:r>
                      <a:endParaRPr lang="ru-RU" sz="1400" b="0" i="0" u="none" strike="noStrike" kern="1200" dirty="0">
                        <a:solidFill>
                          <a:srgbClr val="00B0F0"/>
                        </a:solidFill>
                        <a:latin typeface="Aria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ru-RU" sz="1400" b="0" i="0" u="none" strike="noStrike" kern="1200" dirty="0">
                          <a:solidFill>
                            <a:srgbClr val="00B0F0"/>
                          </a:solidFill>
                          <a:latin typeface="Arial"/>
                          <a:ea typeface="+mn-ea"/>
                          <a:cs typeface="+mn-cs"/>
                        </a:rPr>
                        <a:t>9318,6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ru-RU" sz="1400" b="0" i="0" u="none" strike="noStrike" kern="1200" dirty="0">
                          <a:solidFill>
                            <a:srgbClr val="00B0F0"/>
                          </a:solidFill>
                          <a:latin typeface="Arial"/>
                          <a:ea typeface="+mn-ea"/>
                          <a:cs typeface="+mn-cs"/>
                        </a:rPr>
                        <a:t>9318,6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ru-RU" sz="1400" b="0" i="0" u="none" strike="noStrike" kern="1200" dirty="0">
                          <a:solidFill>
                            <a:srgbClr val="00B0F0"/>
                          </a:solidFill>
                          <a:latin typeface="Arial"/>
                          <a:ea typeface="+mn-ea"/>
                          <a:cs typeface="+mn-cs"/>
                        </a:rPr>
                        <a:t>9318,6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7646">
                <a:tc>
                  <a:txBody>
                    <a:bodyPr/>
                    <a:lstStyle/>
                    <a:p>
                      <a:pPr algn="ctr"/>
                      <a:r>
                        <a:rPr lang="ru-RU" sz="1200" b="0" i="0" u="none" strike="noStrike" kern="1200" dirty="0">
                          <a:solidFill>
                            <a:srgbClr val="00B0F0"/>
                          </a:solidFill>
                          <a:latin typeface="Arial"/>
                          <a:ea typeface="+mn-ea"/>
                          <a:cs typeface="+mn-cs"/>
                        </a:rPr>
                        <a:t>Доплата к пенсии муниципальным</a:t>
                      </a:r>
                    </a:p>
                    <a:p>
                      <a:pPr algn="ctr"/>
                      <a:r>
                        <a:rPr lang="ru-RU" sz="1200" b="0" i="0" u="none" strike="noStrike" kern="1200" dirty="0">
                          <a:solidFill>
                            <a:srgbClr val="00B0F0"/>
                          </a:solidFill>
                          <a:latin typeface="Arial"/>
                          <a:ea typeface="+mn-ea"/>
                          <a:cs typeface="+mn-cs"/>
                        </a:rPr>
                        <a:t>служащим</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ru-RU" sz="1200" b="0" i="0" u="none" strike="noStrike" kern="1200" dirty="0">
                        <a:solidFill>
                          <a:srgbClr val="00B0F0"/>
                        </a:solidFill>
                        <a:latin typeface="Aria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400" b="0" i="0" u="none" strike="noStrike" kern="1200" dirty="0" smtClean="0">
                          <a:solidFill>
                            <a:srgbClr val="00B0F0"/>
                          </a:solidFill>
                          <a:latin typeface="Arial"/>
                          <a:ea typeface="+mn-ea"/>
                          <a:cs typeface="+mn-cs"/>
                        </a:rPr>
                        <a:t>30 человек</a:t>
                      </a:r>
                      <a:endParaRPr lang="ru-RU" sz="1400" b="0" i="0" u="none" strike="noStrike" kern="1200" dirty="0">
                        <a:solidFill>
                          <a:srgbClr val="00B0F0"/>
                        </a:solidFill>
                        <a:latin typeface="Aria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Aft>
                          <a:spcPts val="1000"/>
                        </a:spcAft>
                      </a:pPr>
                      <a:r>
                        <a:rPr lang="ru-RU" sz="1400" b="0" i="0" u="none" strike="noStrike" kern="1200" dirty="0" smtClean="0">
                          <a:solidFill>
                            <a:srgbClr val="00B0F0"/>
                          </a:solidFill>
                          <a:latin typeface="Arial"/>
                          <a:ea typeface="+mn-ea"/>
                          <a:cs typeface="+mn-cs"/>
                        </a:rPr>
                        <a:t>3900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Aft>
                          <a:spcPts val="1000"/>
                        </a:spcAft>
                      </a:pPr>
                      <a:r>
                        <a:rPr lang="ru-RU" sz="1400" b="0" i="0" u="none" strike="noStrike" kern="1200" dirty="0" smtClean="0">
                          <a:solidFill>
                            <a:srgbClr val="00B0F0"/>
                          </a:solidFill>
                          <a:latin typeface="Arial"/>
                          <a:ea typeface="+mn-ea"/>
                          <a:cs typeface="+mn-cs"/>
                        </a:rPr>
                        <a:t>3900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Aft>
                          <a:spcPts val="1000"/>
                        </a:spcAft>
                      </a:pPr>
                      <a:r>
                        <a:rPr lang="ru-RU" sz="1400" b="0" i="0" u="none" strike="noStrike" kern="1200" dirty="0" smtClean="0">
                          <a:solidFill>
                            <a:srgbClr val="00B0F0"/>
                          </a:solidFill>
                          <a:latin typeface="Arial"/>
                          <a:ea typeface="+mn-ea"/>
                          <a:cs typeface="+mn-cs"/>
                        </a:rPr>
                        <a:t>3900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230607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rgbClr val="00B0F0"/>
                </a:solidFill>
                <a:latin typeface="Raleway Light" panose="020B0403030101060003" pitchFamily="34" charset="-52"/>
                <a:ea typeface="+mn-ea"/>
                <a:cs typeface="+mn-cs"/>
              </a:rPr>
              <a:t>Муниципальный долг</a:t>
            </a:r>
            <a:endParaRPr lang="ru-RU" altLang="ru-RU" sz="2000" dirty="0">
              <a:solidFill>
                <a:srgbClr val="00B0F0"/>
              </a:solidFill>
              <a:latin typeface="Raleway Light" panose="020B0403030101060003" pitchFamily="34" charset="-52"/>
              <a:ea typeface="+mn-ea"/>
              <a:cs typeface="+mn-cs"/>
            </a:endParaRPr>
          </a:p>
        </p:txBody>
      </p:sp>
      <p:sp>
        <p:nvSpPr>
          <p:cNvPr id="9" name="Прямоугольник 8"/>
          <p:cNvSpPr/>
          <p:nvPr/>
        </p:nvSpPr>
        <p:spPr>
          <a:xfrm>
            <a:off x="395536" y="1700808"/>
            <a:ext cx="8568952" cy="646331"/>
          </a:xfrm>
          <a:prstGeom prst="rect">
            <a:avLst/>
          </a:prstGeom>
        </p:spPr>
        <p:txBody>
          <a:bodyPr wrap="square">
            <a:spAutoFit/>
          </a:bodyPr>
          <a:lstStyle/>
          <a:p>
            <a:pPr algn="ctr"/>
            <a:r>
              <a:rPr lang="ru-RU" altLang="ru-RU" dirty="0" smtClean="0">
                <a:solidFill>
                  <a:srgbClr val="00B0F0"/>
                </a:solidFill>
                <a:latin typeface="Raleway Light" panose="020B0403030101060003" pitchFamily="34" charset="-52"/>
                <a:cs typeface="Arial" panose="020B0604020202020204" pitchFamily="34" charset="0"/>
              </a:rPr>
              <a:t>Объем бюджетных ассигнований на обслуживание муниципального внутреннего долга Тоцкого района не планируется.</a:t>
            </a:r>
          </a:p>
        </p:txBody>
      </p:sp>
      <p:sp>
        <p:nvSpPr>
          <p:cNvPr id="14" name="Овал 13"/>
          <p:cNvSpPr/>
          <p:nvPr/>
        </p:nvSpPr>
        <p:spPr>
          <a:xfrm>
            <a:off x="2555776" y="2636912"/>
            <a:ext cx="3744416" cy="3744416"/>
          </a:xfrm>
          <a:prstGeom prst="ellipse">
            <a:avLst/>
          </a:prstGeom>
          <a:noFill/>
          <a:ln w="41275">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descr="Маркеры-галочки">
            <a:extLst>
              <a:ext uri="{FF2B5EF4-FFF2-40B4-BE49-F238E27FC236}">
                <a16:creationId xmlns="" xmlns:lc="http://schemas.openxmlformats.org/drawingml/2006/lockedCanvas" xmlns:a16="http://schemas.microsoft.com/office/drawing/2014/main" id="{C2F3E88F-FCA9-4125-9EDA-8DDB8AE671FF}"/>
              </a:ext>
            </a:extLst>
          </p:cNvPr>
          <p:cNvPicPr>
            <a:picLocks noChangeAspect="1"/>
          </p:cNvPicPr>
          <p:nvPr/>
        </p:nvPicPr>
        <p:blipFill>
          <a:blip r:embed="rId3" cstate="print">
            <a:extLst>
              <a:ext uri="{28A0092B-C50C-407E-A947-70E740481C1C}">
                <a14:useLocalDpi xmlns="" xmlns:lc="http://schemas.openxmlformats.org/drawingml/2006/lockedCanvas" xmlns:a14="http://schemas.microsoft.com/office/drawing/2010/main" val="0"/>
              </a:ext>
              <a:ext uri="{96DAC541-7B7A-43D3-8B79-37D633B846F1}">
                <asvg:svgBlip xmlns="" xmlns:lc="http://schemas.openxmlformats.org/drawingml/2006/lockedCanvas" xmlns:asvg="http://schemas.microsoft.com/office/drawing/2016/SVG/main" r:embed="rId4"/>
              </a:ext>
            </a:extLst>
          </a:blip>
          <a:stretch>
            <a:fillRect/>
          </a:stretch>
        </p:blipFill>
        <p:spPr>
          <a:xfrm>
            <a:off x="4572000" y="3603958"/>
            <a:ext cx="1523642" cy="2201306"/>
          </a:xfrm>
          <a:prstGeom prst="rect">
            <a:avLst/>
          </a:prstGeom>
        </p:spPr>
      </p:pic>
      <p:sp>
        <p:nvSpPr>
          <p:cNvPr id="17" name="Прямоугольник 16"/>
          <p:cNvSpPr/>
          <p:nvPr/>
        </p:nvSpPr>
        <p:spPr>
          <a:xfrm>
            <a:off x="3018446" y="3789040"/>
            <a:ext cx="2666114" cy="830997"/>
          </a:xfrm>
          <a:prstGeom prst="rect">
            <a:avLst/>
          </a:prstGeom>
        </p:spPr>
        <p:txBody>
          <a:bodyPr wrap="none">
            <a:spAutoFit/>
          </a:bodyPr>
          <a:lstStyle/>
          <a:p>
            <a:r>
              <a:rPr lang="ru-RU" altLang="ru-RU" sz="4800" dirty="0" smtClean="0">
                <a:solidFill>
                  <a:srgbClr val="00B0F0"/>
                </a:solidFill>
                <a:latin typeface="Raleway Light" panose="020B0403030101060003" pitchFamily="34" charset="-52"/>
                <a:cs typeface="Arial" panose="020B0604020202020204" pitchFamily="34" charset="0"/>
              </a:rPr>
              <a:t>ДОЛГОВ</a:t>
            </a:r>
            <a:endParaRPr lang="ru-RU" sz="4800" dirty="0"/>
          </a:p>
        </p:txBody>
      </p:sp>
      <p:sp>
        <p:nvSpPr>
          <p:cNvPr id="18" name="Прямоугольник 17"/>
          <p:cNvSpPr/>
          <p:nvPr/>
        </p:nvSpPr>
        <p:spPr>
          <a:xfrm>
            <a:off x="2987824" y="4509120"/>
            <a:ext cx="1366080" cy="830997"/>
          </a:xfrm>
          <a:prstGeom prst="rect">
            <a:avLst/>
          </a:prstGeom>
        </p:spPr>
        <p:txBody>
          <a:bodyPr wrap="none">
            <a:spAutoFit/>
          </a:bodyPr>
          <a:lstStyle/>
          <a:p>
            <a:r>
              <a:rPr lang="ru-RU" altLang="ru-RU" sz="4800" b="1" dirty="0" smtClean="0">
                <a:solidFill>
                  <a:srgbClr val="00B0F0"/>
                </a:solidFill>
                <a:latin typeface="Raleway Light" panose="020B0403030101060003" pitchFamily="34" charset="-52"/>
                <a:cs typeface="Arial" panose="020B0604020202020204" pitchFamily="34" charset="0"/>
              </a:rPr>
              <a:t>НЕТ</a:t>
            </a:r>
            <a:endParaRPr lang="ru-RU" sz="4800" b="1" dirty="0"/>
          </a:p>
        </p:txBody>
      </p:sp>
    </p:spTree>
    <p:extLst>
      <p:ext uri="{BB962C8B-B14F-4D97-AF65-F5344CB8AC3E}">
        <p14:creationId xmlns:p14="http://schemas.microsoft.com/office/powerpoint/2010/main" xmlns="" val="4230607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8" name="Заголовок 1"/>
          <p:cNvSpPr>
            <a:spLocks noGrp="1"/>
          </p:cNvSpPr>
          <p:nvPr/>
        </p:nvSpPr>
        <p:spPr bwMode="black">
          <a:xfrm>
            <a:off x="827584" y="116632"/>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a:solidFill>
                  <a:schemeClr val="tx1"/>
                </a:solidFill>
                <a:latin typeface="+mj-lt"/>
                <a:ea typeface="+mj-ea"/>
                <a:cs typeface="+mj-cs"/>
              </a:defRPr>
            </a:lvl1pPr>
            <a:lvl2pPr algn="r" rtl="0" eaLnBrk="1" fontAlgn="base" hangingPunct="1">
              <a:spcBef>
                <a:spcPct val="0"/>
              </a:spcBef>
              <a:spcAft>
                <a:spcPct val="0"/>
              </a:spcAft>
              <a:defRPr sz="3200">
                <a:solidFill>
                  <a:schemeClr val="tx1"/>
                </a:solidFill>
                <a:latin typeface="Verdana" pitchFamily="34" charset="0"/>
              </a:defRPr>
            </a:lvl2pPr>
            <a:lvl3pPr algn="r" rtl="0" eaLnBrk="1" fontAlgn="base" hangingPunct="1">
              <a:spcBef>
                <a:spcPct val="0"/>
              </a:spcBef>
              <a:spcAft>
                <a:spcPct val="0"/>
              </a:spcAft>
              <a:defRPr sz="3200">
                <a:solidFill>
                  <a:schemeClr val="tx1"/>
                </a:solidFill>
                <a:latin typeface="Verdana" pitchFamily="34" charset="0"/>
              </a:defRPr>
            </a:lvl3pPr>
            <a:lvl4pPr algn="r" rtl="0" eaLnBrk="1" fontAlgn="base" hangingPunct="1">
              <a:spcBef>
                <a:spcPct val="0"/>
              </a:spcBef>
              <a:spcAft>
                <a:spcPct val="0"/>
              </a:spcAft>
              <a:defRPr sz="3200">
                <a:solidFill>
                  <a:schemeClr val="tx1"/>
                </a:solidFill>
                <a:latin typeface="Verdana" pitchFamily="34" charset="0"/>
              </a:defRPr>
            </a:lvl4pPr>
            <a:lvl5pPr algn="r" rtl="0" eaLnBrk="1" fontAlgn="base" hangingPunct="1">
              <a:spcBef>
                <a:spcPct val="0"/>
              </a:spcBef>
              <a:spcAft>
                <a:spcPct val="0"/>
              </a:spcAft>
              <a:defRPr sz="3200">
                <a:solidFill>
                  <a:schemeClr val="tx1"/>
                </a:solidFill>
                <a:latin typeface="Verdana" pitchFamily="34" charset="0"/>
              </a:defRPr>
            </a:lvl5pPr>
            <a:lvl6pPr marL="457200" algn="r" rtl="0" eaLnBrk="1" fontAlgn="base" hangingPunct="1">
              <a:spcBef>
                <a:spcPct val="0"/>
              </a:spcBef>
              <a:spcAft>
                <a:spcPct val="0"/>
              </a:spcAft>
              <a:defRPr sz="3200">
                <a:solidFill>
                  <a:schemeClr val="tx1"/>
                </a:solidFill>
                <a:latin typeface="Verdana" pitchFamily="34" charset="0"/>
              </a:defRPr>
            </a:lvl6pPr>
            <a:lvl7pPr marL="914400" algn="r" rtl="0" eaLnBrk="1" fontAlgn="base" hangingPunct="1">
              <a:spcBef>
                <a:spcPct val="0"/>
              </a:spcBef>
              <a:spcAft>
                <a:spcPct val="0"/>
              </a:spcAft>
              <a:defRPr sz="3200">
                <a:solidFill>
                  <a:schemeClr val="tx1"/>
                </a:solidFill>
                <a:latin typeface="Verdana" pitchFamily="34" charset="0"/>
              </a:defRPr>
            </a:lvl7pPr>
            <a:lvl8pPr marL="1371600" algn="r" rtl="0" eaLnBrk="1" fontAlgn="base" hangingPunct="1">
              <a:spcBef>
                <a:spcPct val="0"/>
              </a:spcBef>
              <a:spcAft>
                <a:spcPct val="0"/>
              </a:spcAft>
              <a:defRPr sz="3200">
                <a:solidFill>
                  <a:schemeClr val="tx1"/>
                </a:solidFill>
                <a:latin typeface="Verdana" pitchFamily="34" charset="0"/>
              </a:defRPr>
            </a:lvl8pPr>
            <a:lvl9pPr marL="1828800" algn="r" rtl="0" eaLnBrk="1" fontAlgn="base" hangingPunct="1">
              <a:spcBef>
                <a:spcPct val="0"/>
              </a:spcBef>
              <a:spcAft>
                <a:spcPct val="0"/>
              </a:spcAft>
              <a:defRPr sz="3200">
                <a:solidFill>
                  <a:schemeClr val="tx1"/>
                </a:solidFill>
                <a:latin typeface="Verdana" pitchFamily="34" charset="0"/>
              </a:defRPr>
            </a:lvl9pPr>
          </a:lstStyle>
          <a:p>
            <a:r>
              <a:rPr lang="ru-RU" altLang="ru-RU" sz="2000" dirty="0" smtClean="0">
                <a:solidFill>
                  <a:srgbClr val="00B0F0"/>
                </a:solidFill>
                <a:latin typeface="Raleway Light" panose="020B0403030101060003" pitchFamily="34" charset="-52"/>
                <a:ea typeface="+mn-ea"/>
                <a:cs typeface="+mn-cs"/>
              </a:rPr>
              <a:t>Контактная информация</a:t>
            </a:r>
            <a:endParaRPr lang="ru-RU" altLang="ru-RU" sz="2000" dirty="0">
              <a:solidFill>
                <a:srgbClr val="00B0F0"/>
              </a:solidFill>
              <a:latin typeface="Raleway Light" panose="020B0403030101060003" pitchFamily="34" charset="-52"/>
              <a:ea typeface="+mn-ea"/>
              <a:cs typeface="+mn-cs"/>
            </a:endParaRPr>
          </a:p>
        </p:txBody>
      </p:sp>
      <p:sp>
        <p:nvSpPr>
          <p:cNvPr id="12" name="Прямоугольник 11"/>
          <p:cNvSpPr/>
          <p:nvPr/>
        </p:nvSpPr>
        <p:spPr>
          <a:xfrm>
            <a:off x="1115616" y="1268760"/>
            <a:ext cx="6912768" cy="5139869"/>
          </a:xfrm>
          <a:prstGeom prst="rect">
            <a:avLst/>
          </a:prstGeom>
        </p:spPr>
        <p:txBody>
          <a:bodyPr wrap="square">
            <a:spAutoFit/>
          </a:bodyPr>
          <a:ls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ru-RU" altLang="ru-RU" sz="2000" dirty="0">
                <a:solidFill>
                  <a:srgbClr val="00B0F0"/>
                </a:solidFill>
                <a:latin typeface="Raleway Light" panose="020B0403030101060003" pitchFamily="34" charset="-52"/>
                <a:cs typeface="Arial" panose="020B0604020202020204" pitchFamily="34" charset="0"/>
              </a:rPr>
              <a:t>Финансовый отдел администрации Тоцкого района Оренбургской области </a:t>
            </a:r>
          </a:p>
          <a:p>
            <a:pPr algn="ctr"/>
            <a:endParaRPr lang="ru-RU" altLang="ru-RU" dirty="0">
              <a:solidFill>
                <a:srgbClr val="00B0F0"/>
              </a:solidFill>
              <a:latin typeface="Raleway Light" panose="020B0403030101060003" pitchFamily="34" charset="-52"/>
              <a:cs typeface="Arial" panose="020B0604020202020204" pitchFamily="34" charset="0"/>
            </a:endParaRPr>
          </a:p>
          <a:p>
            <a:pPr algn="ctr"/>
            <a:r>
              <a:rPr lang="ru-RU" altLang="ru-RU" dirty="0" smtClean="0">
                <a:solidFill>
                  <a:srgbClr val="00B0F0"/>
                </a:solidFill>
                <a:latin typeface="Roboto Light" pitchFamily="2" charset="0"/>
                <a:ea typeface="Roboto Light" pitchFamily="2" charset="0"/>
                <a:cs typeface="Arial" panose="020B0604020202020204" pitchFamily="34" charset="0"/>
              </a:rPr>
              <a:t>461131</a:t>
            </a:r>
            <a:r>
              <a:rPr lang="ru-RU" altLang="ru-RU" dirty="0">
                <a:solidFill>
                  <a:srgbClr val="00B0F0"/>
                </a:solidFill>
                <a:latin typeface="Raleway Light" panose="020B0403030101060003" pitchFamily="34" charset="-52"/>
                <a:cs typeface="Arial" panose="020B0604020202020204" pitchFamily="34" charset="0"/>
              </a:rPr>
              <a:t>, Оренбургская область, Тоцкий район, село Тоцкое, ул.Красная площадь д</a:t>
            </a:r>
            <a:r>
              <a:rPr lang="ru-RU" altLang="ru-RU" dirty="0" smtClean="0">
                <a:solidFill>
                  <a:srgbClr val="00B0F0"/>
                </a:solidFill>
                <a:latin typeface="Raleway Light" panose="020B0403030101060003" pitchFamily="34" charset="-52"/>
                <a:cs typeface="Arial" panose="020B0604020202020204" pitchFamily="34" charset="0"/>
              </a:rPr>
              <a:t>. </a:t>
            </a:r>
            <a:r>
              <a:rPr lang="ru-RU" altLang="ru-RU" dirty="0" smtClean="0">
                <a:solidFill>
                  <a:srgbClr val="00B0F0"/>
                </a:solidFill>
                <a:latin typeface="Roboto Light" pitchFamily="2" charset="0"/>
                <a:ea typeface="Roboto Light" pitchFamily="2" charset="0"/>
                <a:cs typeface="Arial" panose="020B0604020202020204" pitchFamily="34" charset="0"/>
              </a:rPr>
              <a:t>№1</a:t>
            </a:r>
          </a:p>
          <a:p>
            <a:pPr algn="ctr"/>
            <a:endParaRPr lang="ru-RU" altLang="ru-RU" dirty="0">
              <a:solidFill>
                <a:srgbClr val="00B0F0"/>
              </a:solidFill>
              <a:latin typeface="Raleway Light" panose="020B0403030101060003" pitchFamily="34" charset="-52"/>
              <a:cs typeface="Arial" panose="020B0604020202020204" pitchFamily="34" charset="0"/>
            </a:endParaRPr>
          </a:p>
          <a:p>
            <a:pPr algn="ctr"/>
            <a:r>
              <a:rPr lang="ru-RU" altLang="ru-RU" dirty="0">
                <a:solidFill>
                  <a:srgbClr val="00B0F0"/>
                </a:solidFill>
                <a:latin typeface="Raleway Light" panose="020B0403030101060003" pitchFamily="34" charset="-52"/>
                <a:cs typeface="Arial" panose="020B0604020202020204" pitchFamily="34" charset="0"/>
              </a:rPr>
              <a:t>Руководитель: Скрябин Сергей Владимирович</a:t>
            </a:r>
          </a:p>
          <a:p>
            <a:pPr algn="ctr"/>
            <a:endParaRPr lang="ru-RU" altLang="ru-RU" dirty="0">
              <a:solidFill>
                <a:srgbClr val="00B0F0"/>
              </a:solidFill>
              <a:latin typeface="Raleway Light" panose="020B0403030101060003" pitchFamily="34" charset="-52"/>
              <a:cs typeface="Arial" panose="020B0604020202020204" pitchFamily="34" charset="0"/>
            </a:endParaRPr>
          </a:p>
          <a:p>
            <a:pPr algn="l"/>
            <a:r>
              <a:rPr lang="en-US" altLang="ru-RU" dirty="0" smtClean="0">
                <a:solidFill>
                  <a:srgbClr val="00B0F0"/>
                </a:solidFill>
                <a:latin typeface="Roboto Light" pitchFamily="2" charset="0"/>
                <a:ea typeface="Roboto Light" pitchFamily="2" charset="0"/>
                <a:cs typeface="Arial" panose="020B0604020202020204" pitchFamily="34" charset="0"/>
              </a:rPr>
              <a:t>	</a:t>
            </a:r>
            <a:r>
              <a:rPr lang="ru-RU" altLang="ru-RU" dirty="0" smtClean="0">
                <a:solidFill>
                  <a:srgbClr val="00B0F0"/>
                </a:solidFill>
                <a:latin typeface="Roboto Light" pitchFamily="2" charset="0"/>
                <a:ea typeface="Roboto Light" pitchFamily="2" charset="0"/>
                <a:cs typeface="Arial" panose="020B0604020202020204" pitchFamily="34" charset="0"/>
              </a:rPr>
              <a:t>+7 (35349) 2-14-53</a:t>
            </a:r>
            <a:endParaRPr lang="ru-RU" altLang="ru-RU" dirty="0">
              <a:solidFill>
                <a:srgbClr val="00B0F0"/>
              </a:solidFill>
              <a:latin typeface="Roboto Light" pitchFamily="2" charset="0"/>
              <a:ea typeface="Roboto Light" pitchFamily="2" charset="0"/>
              <a:cs typeface="Arial" panose="020B0604020202020204" pitchFamily="34" charset="0"/>
            </a:endParaRPr>
          </a:p>
          <a:p>
            <a:pPr algn="ctr"/>
            <a:endParaRPr lang="ru-RU" altLang="ru-RU" dirty="0">
              <a:solidFill>
                <a:srgbClr val="00B0F0"/>
              </a:solidFill>
              <a:latin typeface="Raleway Light" panose="020B0403030101060003" pitchFamily="34" charset="-52"/>
              <a:cs typeface="Arial" panose="020B0604020202020204" pitchFamily="34" charset="0"/>
            </a:endParaRPr>
          </a:p>
          <a:p>
            <a:pPr algn="l"/>
            <a:r>
              <a:rPr lang="en-US" altLang="ru-RU" dirty="0" smtClean="0">
                <a:solidFill>
                  <a:srgbClr val="00B0F0"/>
                </a:solidFill>
                <a:latin typeface="Raleway Light" panose="020B0403030101060003" pitchFamily="34" charset="-52"/>
                <a:cs typeface="Arial" panose="020B0604020202020204" pitchFamily="34" charset="0"/>
              </a:rPr>
              <a:t>	</a:t>
            </a:r>
            <a:r>
              <a:rPr lang="ru-RU" altLang="ru-RU" dirty="0" err="1" smtClean="0">
                <a:solidFill>
                  <a:srgbClr val="00B0F0"/>
                </a:solidFill>
                <a:latin typeface="Raleway Light" panose="020B0403030101060003" pitchFamily="34" charset="-52"/>
                <a:cs typeface="Arial" panose="020B0604020202020204" pitchFamily="34" charset="0"/>
              </a:rPr>
              <a:t>raifo@esoo.ru</a:t>
            </a:r>
            <a:endParaRPr lang="ru-RU" altLang="ru-RU" dirty="0">
              <a:solidFill>
                <a:srgbClr val="00B0F0"/>
              </a:solidFill>
              <a:latin typeface="Raleway Light" panose="020B0403030101060003" pitchFamily="34" charset="-52"/>
              <a:cs typeface="Arial" panose="020B0604020202020204" pitchFamily="34" charset="0"/>
            </a:endParaRPr>
          </a:p>
          <a:p>
            <a:pPr algn="ctr"/>
            <a:endParaRPr lang="ru-RU" altLang="ru-RU" dirty="0">
              <a:solidFill>
                <a:srgbClr val="00B0F0"/>
              </a:solidFill>
              <a:latin typeface="Raleway Light" panose="020B0403030101060003" pitchFamily="34" charset="-52"/>
              <a:cs typeface="Arial" panose="020B0604020202020204" pitchFamily="34" charset="0"/>
            </a:endParaRPr>
          </a:p>
          <a:p>
            <a:pPr algn="l"/>
            <a:r>
              <a:rPr lang="en-US" altLang="ru-RU" dirty="0" smtClean="0">
                <a:solidFill>
                  <a:srgbClr val="00B0F0"/>
                </a:solidFill>
                <a:latin typeface="Raleway Light" panose="020B0403030101060003" pitchFamily="34" charset="-52"/>
                <a:cs typeface="Arial" panose="020B0604020202020204" pitchFamily="34" charset="0"/>
              </a:rPr>
              <a:t>	fintotsk.ru</a:t>
            </a:r>
            <a:endParaRPr lang="ru-RU" altLang="ru-RU" dirty="0" smtClean="0">
              <a:solidFill>
                <a:srgbClr val="00B0F0"/>
              </a:solidFill>
              <a:latin typeface="Raleway Light" panose="020B0403030101060003" pitchFamily="34" charset="-52"/>
              <a:cs typeface="Arial" panose="020B0604020202020204" pitchFamily="34" charset="0"/>
            </a:endParaRPr>
          </a:p>
          <a:p>
            <a:pPr algn="l"/>
            <a:endParaRPr lang="ru-RU" altLang="ru-RU" dirty="0" smtClean="0">
              <a:solidFill>
                <a:srgbClr val="00B0F0"/>
              </a:solidFill>
              <a:latin typeface="Raleway Light" panose="020B0403030101060003" pitchFamily="34" charset="-52"/>
              <a:cs typeface="Arial" panose="020B0604020202020204" pitchFamily="34" charset="0"/>
            </a:endParaRPr>
          </a:p>
          <a:p>
            <a:pPr algn="l"/>
            <a:r>
              <a:rPr lang="en-US" altLang="ru-RU" dirty="0" smtClean="0">
                <a:solidFill>
                  <a:srgbClr val="00B0F0"/>
                </a:solidFill>
                <a:latin typeface="Raleway Light" panose="020B0403030101060003" pitchFamily="34" charset="-52"/>
                <a:cs typeface="Arial" panose="020B0604020202020204" pitchFamily="34" charset="0"/>
              </a:rPr>
              <a:t>	vk.com/</a:t>
            </a:r>
            <a:r>
              <a:rPr lang="en-US" altLang="ru-RU" dirty="0" err="1" smtClean="0">
                <a:solidFill>
                  <a:srgbClr val="00B0F0"/>
                </a:solidFill>
                <a:latin typeface="Raleway Light" panose="020B0403030101060003" pitchFamily="34" charset="-52"/>
                <a:cs typeface="Arial" panose="020B0604020202020204" pitchFamily="34" charset="0"/>
              </a:rPr>
              <a:t>fintotsk</a:t>
            </a:r>
            <a:endParaRPr lang="ru-RU" altLang="ru-RU" dirty="0" smtClean="0">
              <a:solidFill>
                <a:srgbClr val="00B0F0"/>
              </a:solidFill>
              <a:latin typeface="Raleway Light" panose="020B0403030101060003" pitchFamily="34" charset="-52"/>
              <a:cs typeface="Arial" panose="020B0604020202020204" pitchFamily="34" charset="0"/>
            </a:endParaRPr>
          </a:p>
          <a:p>
            <a:pPr algn="l"/>
            <a:endParaRPr lang="ru-RU" altLang="ru-RU" dirty="0" smtClean="0">
              <a:solidFill>
                <a:srgbClr val="00B0F0"/>
              </a:solidFill>
              <a:latin typeface="Raleway Light" panose="020B0403030101060003" pitchFamily="34" charset="-52"/>
              <a:cs typeface="Arial" panose="020B0604020202020204" pitchFamily="34" charset="0"/>
            </a:endParaRPr>
          </a:p>
          <a:p>
            <a:pPr algn="l"/>
            <a:r>
              <a:rPr lang="en-US" altLang="ru-RU" dirty="0" smtClean="0">
                <a:solidFill>
                  <a:srgbClr val="00B0F0"/>
                </a:solidFill>
                <a:latin typeface="Raleway Light" panose="020B0403030101060003" pitchFamily="34" charset="-52"/>
                <a:cs typeface="Arial" panose="020B0604020202020204" pitchFamily="34" charset="0"/>
              </a:rPr>
              <a:t>	@</a:t>
            </a:r>
            <a:r>
              <a:rPr lang="en-US" altLang="ru-RU" dirty="0" err="1" smtClean="0">
                <a:solidFill>
                  <a:srgbClr val="00B0F0"/>
                </a:solidFill>
                <a:latin typeface="Raleway Light" panose="020B0403030101060003" pitchFamily="34" charset="-52"/>
                <a:cs typeface="Arial" panose="020B0604020202020204" pitchFamily="34" charset="0"/>
              </a:rPr>
              <a:t>fintosk</a:t>
            </a:r>
            <a:endParaRPr lang="ru-RU" altLang="ru-RU" dirty="0">
              <a:solidFill>
                <a:srgbClr val="00B0F0"/>
              </a:solidFill>
              <a:latin typeface="Raleway Light" panose="020B0403030101060003" pitchFamily="34" charset="-52"/>
              <a:cs typeface="Arial" panose="020B0604020202020204" pitchFamily="34" charset="0"/>
            </a:endParaRPr>
          </a:p>
          <a:p>
            <a:pPr algn="ctr"/>
            <a:endParaRPr lang="ru-RU" dirty="0"/>
          </a:p>
        </p:txBody>
      </p:sp>
      <p:pic>
        <p:nvPicPr>
          <p:cNvPr id="13" name="Рисунок 12" descr="Телефон">
            <a:extLst>
              <a:ext uri="{FF2B5EF4-FFF2-40B4-BE49-F238E27FC236}">
                <a16:creationId xmlns="" xmlns:lc="http://schemas.openxmlformats.org/drawingml/2006/lockedCanvas" xmlns:a16="http://schemas.microsoft.com/office/drawing/2014/main" id="{782A3F77-6633-43E3-B3E3-87BF40DFBC96}"/>
              </a:ext>
            </a:extLst>
          </p:cNvPr>
          <p:cNvPicPr>
            <a:picLocks noChangeAspect="1"/>
          </p:cNvPicPr>
          <p:nvPr/>
        </p:nvPicPr>
        <p:blipFill>
          <a:blip r:embed="rId3" cstate="print">
            <a:extLst>
              <a:ext uri="{28A0092B-C50C-407E-A947-70E740481C1C}">
                <a14:useLocalDpi xmlns="" xmlns:lc="http://schemas.openxmlformats.org/drawingml/2006/lockedCanvas" xmlns:a14="http://schemas.microsoft.com/office/drawing/2010/main" val="0"/>
              </a:ext>
              <a:ext uri="{96DAC541-7B7A-43D3-8B79-37D633B846F1}">
                <asvg:svgBlip xmlns="" xmlns:lc="http://schemas.openxmlformats.org/drawingml/2006/lockedCanvas" xmlns:asvg="http://schemas.microsoft.com/office/drawing/2016/SVG/main" r:embed="rId4"/>
              </a:ext>
            </a:extLst>
          </a:blip>
          <a:stretch>
            <a:fillRect/>
          </a:stretch>
        </p:blipFill>
        <p:spPr>
          <a:xfrm>
            <a:off x="1403648" y="3356992"/>
            <a:ext cx="554360" cy="554360"/>
          </a:xfrm>
          <a:prstGeom prst="rect">
            <a:avLst/>
          </a:prstGeom>
        </p:spPr>
      </p:pic>
      <p:pic>
        <p:nvPicPr>
          <p:cNvPr id="15" name="Рисунок 14" descr="Электронная почта">
            <a:extLst>
              <a:ext uri="{FF2B5EF4-FFF2-40B4-BE49-F238E27FC236}">
                <a16:creationId xmlns="" xmlns:lc="http://schemas.openxmlformats.org/drawingml/2006/lockedCanvas" xmlns:a16="http://schemas.microsoft.com/office/drawing/2014/main" id="{CFF7AC6C-3739-42BF-AC9F-B6C364A71099}"/>
              </a:ext>
            </a:extLst>
          </p:cNvPr>
          <p:cNvPicPr>
            <a:picLocks noChangeAspect="1"/>
          </p:cNvPicPr>
          <p:nvPr/>
        </p:nvPicPr>
        <p:blipFill>
          <a:blip r:embed="rId5" cstate="print">
            <a:extLst>
              <a:ext uri="{28A0092B-C50C-407E-A947-70E740481C1C}">
                <a14:useLocalDpi xmlns="" xmlns:lc="http://schemas.openxmlformats.org/drawingml/2006/lockedCanvas" xmlns:a14="http://schemas.microsoft.com/office/drawing/2010/main" val="0"/>
              </a:ext>
              <a:ext uri="{96DAC541-7B7A-43D3-8B79-37D633B846F1}">
                <asvg:svgBlip xmlns="" xmlns:lc="http://schemas.openxmlformats.org/drawingml/2006/lockedCanvas" xmlns:asvg="http://schemas.microsoft.com/office/drawing/2016/SVG/main" r:embed="rId6"/>
              </a:ext>
            </a:extLst>
          </a:blip>
          <a:stretch>
            <a:fillRect/>
          </a:stretch>
        </p:blipFill>
        <p:spPr>
          <a:xfrm>
            <a:off x="1403648" y="3861048"/>
            <a:ext cx="554360" cy="554360"/>
          </a:xfrm>
          <a:prstGeom prst="rect">
            <a:avLst/>
          </a:prstGeom>
        </p:spPr>
      </p:pic>
      <p:pic>
        <p:nvPicPr>
          <p:cNvPr id="1026" name="Picture 2" descr="C:\Users\Сервер\Desktop\temp\unnamed.jpg"/>
          <p:cNvPicPr>
            <a:picLocks noChangeAspect="1" noChangeArrowheads="1"/>
          </p:cNvPicPr>
          <p:nvPr/>
        </p:nvPicPr>
        <p:blipFill>
          <a:blip r:embed="rId7" cstate="print">
            <a:lum bright="24000"/>
          </a:blip>
          <a:srcRect/>
          <a:stretch>
            <a:fillRect/>
          </a:stretch>
        </p:blipFill>
        <p:spPr bwMode="auto">
          <a:xfrm>
            <a:off x="1436940" y="4465160"/>
            <a:ext cx="507604" cy="507604"/>
          </a:xfrm>
          <a:prstGeom prst="rect">
            <a:avLst/>
          </a:prstGeom>
          <a:noFill/>
        </p:spPr>
      </p:pic>
      <p:sp>
        <p:nvSpPr>
          <p:cNvPr id="20" name="Скругленный прямоугольник 19"/>
          <p:cNvSpPr/>
          <p:nvPr/>
        </p:nvSpPr>
        <p:spPr>
          <a:xfrm>
            <a:off x="1447608" y="5083512"/>
            <a:ext cx="476008" cy="476008"/>
          </a:xfrm>
          <a:prstGeom prst="round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1475656" y="5023640"/>
            <a:ext cx="431528" cy="523220"/>
          </a:xfrm>
          <a:prstGeom prst="rect">
            <a:avLst/>
          </a:prstGeom>
          <a:noFill/>
        </p:spPr>
        <p:txBody>
          <a:bodyPr wrap="none" rtlCol="0">
            <a:spAutoFit/>
          </a:bodyPr>
          <a:lstStyle/>
          <a:p>
            <a:r>
              <a:rPr lang="ru-RU" sz="2800" dirty="0" smtClean="0">
                <a:solidFill>
                  <a:srgbClr val="00B0F0"/>
                </a:solidFill>
                <a:latin typeface="Intro " pitchFamily="50" charset="0"/>
                <a:ea typeface="Roboto Light" pitchFamily="2" charset="0"/>
              </a:rPr>
              <a:t>В</a:t>
            </a:r>
            <a:endParaRPr lang="ru-RU" sz="2800" dirty="0">
              <a:solidFill>
                <a:srgbClr val="00B0F0"/>
              </a:solidFill>
              <a:latin typeface="Intro " pitchFamily="50" charset="0"/>
              <a:ea typeface="Roboto Light" pitchFamily="2" charset="0"/>
            </a:endParaRPr>
          </a:p>
        </p:txBody>
      </p:sp>
      <p:pic>
        <p:nvPicPr>
          <p:cNvPr id="1030" name="Picture 6"/>
          <p:cNvPicPr>
            <a:picLocks noChangeAspect="1" noChangeArrowheads="1"/>
          </p:cNvPicPr>
          <p:nvPr/>
        </p:nvPicPr>
        <p:blipFill>
          <a:blip r:embed="rId8" cstate="print"/>
          <a:srcRect/>
          <a:stretch>
            <a:fillRect/>
          </a:stretch>
        </p:blipFill>
        <p:spPr bwMode="auto">
          <a:xfrm>
            <a:off x="1421232" y="5612704"/>
            <a:ext cx="504056" cy="504056"/>
          </a:xfrm>
          <a:prstGeom prst="rect">
            <a:avLst/>
          </a:prstGeom>
          <a:noFill/>
          <a:ln w="9525">
            <a:noFill/>
            <a:miter lim="800000"/>
            <a:headEnd/>
            <a:tailEnd/>
          </a:ln>
        </p:spPr>
      </p:pic>
    </p:spTree>
    <p:extLst>
      <p:ext uri="{BB962C8B-B14F-4D97-AF65-F5344CB8AC3E}">
        <p14:creationId xmlns:p14="http://schemas.microsoft.com/office/powerpoint/2010/main" xmlns="" val="423060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2D900F34-CA33-4B83-AB7A-4380FEBB09DB}"/>
              </a:ext>
            </a:extLst>
          </p:cNvPr>
          <p:cNvSpPr/>
          <p:nvPr/>
        </p:nvSpPr>
        <p:spPr>
          <a:xfrm>
            <a:off x="3779912" y="168229"/>
            <a:ext cx="5407249" cy="400110"/>
          </a:xfrm>
          <a:prstGeom prst="rect">
            <a:avLst/>
          </a:prstGeom>
        </p:spPr>
        <p:txBody>
          <a:bodyPr wrap="none">
            <a:spAutoFit/>
          </a:bodyPr>
          <a:lstStyle/>
          <a:p>
            <a:r>
              <a:rPr lang="ru-RU" sz="2000" dirty="0">
                <a:solidFill>
                  <a:schemeClr val="accent1"/>
                </a:solidFill>
                <a:latin typeface="Raleway Light" panose="020B0403030101060003" pitchFamily="34" charset="-52"/>
              </a:rPr>
              <a:t>Показатели развития сельского хозяйства</a:t>
            </a:r>
          </a:p>
        </p:txBody>
      </p:sp>
      <p:graphicFrame>
        <p:nvGraphicFramePr>
          <p:cNvPr id="11" name="Диаграмма 10">
            <a:extLst>
              <a:ext uri="{FF2B5EF4-FFF2-40B4-BE49-F238E27FC236}">
                <a16:creationId xmlns:a16="http://schemas.microsoft.com/office/drawing/2014/main" xmlns="" id="{5241398B-F1AE-4498-98A9-A37FE76818FD}"/>
              </a:ext>
            </a:extLst>
          </p:cNvPr>
          <p:cNvGraphicFramePr/>
          <p:nvPr>
            <p:extLst>
              <p:ext uri="{D42A27DB-BD31-4B8C-83A1-F6EECF244321}">
                <p14:modId xmlns:p14="http://schemas.microsoft.com/office/powerpoint/2010/main" xmlns="" val="1102766352"/>
              </p:ext>
            </p:extLst>
          </p:nvPr>
        </p:nvGraphicFramePr>
        <p:xfrm>
          <a:off x="395536" y="1961459"/>
          <a:ext cx="8352928" cy="4347861"/>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a:extLst>
              <a:ext uri="{FF2B5EF4-FFF2-40B4-BE49-F238E27FC236}">
                <a16:creationId xmlns:a16="http://schemas.microsoft.com/office/drawing/2014/main" xmlns="" id="{BE805C53-F703-449B-B8CC-F5BB24354BF6}"/>
              </a:ext>
            </a:extLst>
          </p:cNvPr>
          <p:cNvSpPr/>
          <p:nvPr/>
        </p:nvSpPr>
        <p:spPr>
          <a:xfrm>
            <a:off x="1151620" y="1052736"/>
            <a:ext cx="6840760" cy="830997"/>
          </a:xfrm>
          <a:prstGeom prst="rect">
            <a:avLst/>
          </a:prstGeom>
        </p:spPr>
        <p:txBody>
          <a:bodyPr wrap="square">
            <a:spAutoFit/>
          </a:bodyPr>
          <a:lstStyle/>
          <a:p>
            <a:pPr algn="ctr">
              <a:lnSpc>
                <a:spcPct val="80000"/>
              </a:lnSpc>
            </a:pPr>
            <a:r>
              <a:rPr lang="ru-RU" sz="2000" dirty="0">
                <a:solidFill>
                  <a:srgbClr val="00B0F0"/>
                </a:solidFill>
                <a:latin typeface="Raleway" panose="020B0503030101060003" pitchFamily="34" charset="-52"/>
              </a:rPr>
              <a:t>Индекс производства продукции растениеводства и животноводства</a:t>
            </a:r>
          </a:p>
          <a:p>
            <a:pPr algn="ctr">
              <a:lnSpc>
                <a:spcPct val="80000"/>
              </a:lnSpc>
            </a:pPr>
            <a:r>
              <a:rPr lang="ru-RU" sz="2000" dirty="0">
                <a:solidFill>
                  <a:srgbClr val="00B0F0"/>
                </a:solidFill>
                <a:latin typeface="Raleway" panose="020B0503030101060003" pitchFamily="34" charset="-52"/>
              </a:rPr>
              <a:t>(% к уровню предыдущего года в сопоставимых ценах)</a:t>
            </a:r>
            <a:endParaRPr lang="en-US" sz="2000" dirty="0">
              <a:solidFill>
                <a:srgbClr val="00B0F0"/>
              </a:solidFill>
              <a:latin typeface="Raleway" panose="020B0503030101060003" pitchFamily="34" charset="-52"/>
            </a:endParaRPr>
          </a:p>
        </p:txBody>
      </p:sp>
    </p:spTree>
    <p:extLst>
      <p:ext uri="{BB962C8B-B14F-4D97-AF65-F5344CB8AC3E}">
        <p14:creationId xmlns:p14="http://schemas.microsoft.com/office/powerpoint/2010/main" xmlns="" val="3303871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2D900F34-CA33-4B83-AB7A-4380FEBB09DB}"/>
              </a:ext>
            </a:extLst>
          </p:cNvPr>
          <p:cNvSpPr/>
          <p:nvPr/>
        </p:nvSpPr>
        <p:spPr>
          <a:xfrm>
            <a:off x="3779912" y="168229"/>
            <a:ext cx="5246949" cy="400110"/>
          </a:xfrm>
          <a:prstGeom prst="rect">
            <a:avLst/>
          </a:prstGeom>
        </p:spPr>
        <p:txBody>
          <a:bodyPr wrap="none">
            <a:spAutoFit/>
          </a:bodyPr>
          <a:lstStyle/>
          <a:p>
            <a:r>
              <a:rPr lang="ru-RU" sz="2000" dirty="0">
                <a:solidFill>
                  <a:schemeClr val="accent1"/>
                </a:solidFill>
                <a:latin typeface="Raleway Light" panose="020B0403030101060003" pitchFamily="34" charset="-52"/>
              </a:rPr>
              <a:t>Показатели развития сельского хозяйства</a:t>
            </a:r>
          </a:p>
        </p:txBody>
      </p:sp>
      <p:sp>
        <p:nvSpPr>
          <p:cNvPr id="9" name="Прямоугольник 8">
            <a:extLst>
              <a:ext uri="{FF2B5EF4-FFF2-40B4-BE49-F238E27FC236}">
                <a16:creationId xmlns:a16="http://schemas.microsoft.com/office/drawing/2014/main" xmlns="" id="{259A1102-8DEC-41AF-8E35-44A906AFF91D}"/>
              </a:ext>
            </a:extLst>
          </p:cNvPr>
          <p:cNvSpPr/>
          <p:nvPr/>
        </p:nvSpPr>
        <p:spPr>
          <a:xfrm>
            <a:off x="1259632" y="859607"/>
            <a:ext cx="6624736" cy="584775"/>
          </a:xfrm>
          <a:prstGeom prst="rect">
            <a:avLst/>
          </a:prstGeom>
        </p:spPr>
        <p:txBody>
          <a:bodyPr wrap="square">
            <a:spAutoFit/>
          </a:bodyPr>
          <a:lstStyle/>
          <a:p>
            <a:pPr algn="ctr">
              <a:lnSpc>
                <a:spcPct val="80000"/>
              </a:lnSpc>
            </a:pPr>
            <a:r>
              <a:rPr lang="ru-RU" sz="2000" dirty="0">
                <a:solidFill>
                  <a:srgbClr val="00B0F0"/>
                </a:solidFill>
                <a:latin typeface="Raleway" panose="020B0503030101060003" pitchFamily="34" charset="-52"/>
              </a:rPr>
              <a:t>Производство продукции животноводства в натуральном выражении (в тоннах)</a:t>
            </a:r>
            <a:endParaRPr lang="en-US" sz="2000" dirty="0">
              <a:solidFill>
                <a:srgbClr val="00B0F0"/>
              </a:solidFill>
              <a:latin typeface="Raleway" panose="020B0503030101060003" pitchFamily="34" charset="-52"/>
            </a:endParaRPr>
          </a:p>
        </p:txBody>
      </p:sp>
      <p:graphicFrame>
        <p:nvGraphicFramePr>
          <p:cNvPr id="12" name="Диаграмма 11">
            <a:extLst>
              <a:ext uri="{FF2B5EF4-FFF2-40B4-BE49-F238E27FC236}">
                <a16:creationId xmlns:a16="http://schemas.microsoft.com/office/drawing/2014/main" xmlns="" id="{5B78B117-A128-4DE2-90BC-081D24C8475F}"/>
              </a:ext>
            </a:extLst>
          </p:cNvPr>
          <p:cNvGraphicFramePr/>
          <p:nvPr>
            <p:extLst>
              <p:ext uri="{D42A27DB-BD31-4B8C-83A1-F6EECF244321}">
                <p14:modId xmlns:p14="http://schemas.microsoft.com/office/powerpoint/2010/main" xmlns="" val="2540175554"/>
              </p:ext>
            </p:extLst>
          </p:nvPr>
        </p:nvGraphicFramePr>
        <p:xfrm>
          <a:off x="395536" y="1516816"/>
          <a:ext cx="8352928" cy="2433042"/>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a:extLst>
              <a:ext uri="{FF2B5EF4-FFF2-40B4-BE49-F238E27FC236}">
                <a16:creationId xmlns:a16="http://schemas.microsoft.com/office/drawing/2014/main" xmlns="" id="{843DF656-F9BA-4DFD-8CFE-062C5E4F389F}"/>
              </a:ext>
            </a:extLst>
          </p:cNvPr>
          <p:cNvSpPr/>
          <p:nvPr/>
        </p:nvSpPr>
        <p:spPr>
          <a:xfrm>
            <a:off x="3635896" y="1700808"/>
            <a:ext cx="1872208" cy="313932"/>
          </a:xfrm>
          <a:prstGeom prst="rect">
            <a:avLst/>
          </a:prstGeom>
        </p:spPr>
        <p:txBody>
          <a:bodyPr wrap="square">
            <a:spAutoFit/>
          </a:bodyPr>
          <a:lstStyle/>
          <a:p>
            <a:pPr algn="ctr">
              <a:lnSpc>
                <a:spcPct val="80000"/>
              </a:lnSpc>
            </a:pPr>
            <a:r>
              <a:rPr lang="ru-RU" dirty="0">
                <a:solidFill>
                  <a:srgbClr val="00B0F0"/>
                </a:solidFill>
                <a:latin typeface="Raleway" panose="020B0503030101060003" pitchFamily="34" charset="-52"/>
              </a:rPr>
              <a:t>Молоко</a:t>
            </a:r>
            <a:endParaRPr lang="en-US" dirty="0">
              <a:solidFill>
                <a:srgbClr val="00B0F0"/>
              </a:solidFill>
              <a:latin typeface="Raleway" panose="020B0503030101060003" pitchFamily="34" charset="-52"/>
            </a:endParaRPr>
          </a:p>
        </p:txBody>
      </p:sp>
      <p:graphicFrame>
        <p:nvGraphicFramePr>
          <p:cNvPr id="13" name="Диаграмма 12">
            <a:extLst>
              <a:ext uri="{FF2B5EF4-FFF2-40B4-BE49-F238E27FC236}">
                <a16:creationId xmlns:a16="http://schemas.microsoft.com/office/drawing/2014/main" xmlns="" id="{E516BFD3-3AAF-4758-BA78-6B97F517DE0A}"/>
              </a:ext>
            </a:extLst>
          </p:cNvPr>
          <p:cNvGraphicFramePr/>
          <p:nvPr>
            <p:extLst>
              <p:ext uri="{D42A27DB-BD31-4B8C-83A1-F6EECF244321}">
                <p14:modId xmlns:p14="http://schemas.microsoft.com/office/powerpoint/2010/main" xmlns="" val="1714572355"/>
              </p:ext>
            </p:extLst>
          </p:nvPr>
        </p:nvGraphicFramePr>
        <p:xfrm>
          <a:off x="395536" y="4241499"/>
          <a:ext cx="8352928" cy="2448272"/>
        </p:xfrm>
        <a:graphic>
          <a:graphicData uri="http://schemas.openxmlformats.org/drawingml/2006/chart">
            <c:chart xmlns:c="http://schemas.openxmlformats.org/drawingml/2006/chart" xmlns:r="http://schemas.openxmlformats.org/officeDocument/2006/relationships" r:id="rId4"/>
          </a:graphicData>
        </a:graphic>
      </p:graphicFrame>
      <p:sp>
        <p:nvSpPr>
          <p:cNvPr id="14" name="Прямоугольник 13">
            <a:extLst>
              <a:ext uri="{FF2B5EF4-FFF2-40B4-BE49-F238E27FC236}">
                <a16:creationId xmlns:a16="http://schemas.microsoft.com/office/drawing/2014/main" xmlns="" id="{3DD99C69-1E7C-4BC3-B073-1487019847FD}"/>
              </a:ext>
            </a:extLst>
          </p:cNvPr>
          <p:cNvSpPr/>
          <p:nvPr/>
        </p:nvSpPr>
        <p:spPr>
          <a:xfrm>
            <a:off x="3203848" y="4258076"/>
            <a:ext cx="2736304" cy="313932"/>
          </a:xfrm>
          <a:prstGeom prst="rect">
            <a:avLst/>
          </a:prstGeom>
        </p:spPr>
        <p:txBody>
          <a:bodyPr wrap="square">
            <a:spAutoFit/>
          </a:bodyPr>
          <a:lstStyle/>
          <a:p>
            <a:pPr algn="ctr">
              <a:lnSpc>
                <a:spcPct val="80000"/>
              </a:lnSpc>
            </a:pPr>
            <a:r>
              <a:rPr lang="ru-RU" dirty="0">
                <a:solidFill>
                  <a:srgbClr val="00B0F0"/>
                </a:solidFill>
                <a:latin typeface="Raleway" panose="020B0503030101060003" pitchFamily="34" charset="-52"/>
              </a:rPr>
              <a:t>Скот и птица на убой</a:t>
            </a:r>
            <a:endParaRPr lang="en-US" dirty="0">
              <a:solidFill>
                <a:srgbClr val="00B0F0"/>
              </a:solidFill>
              <a:latin typeface="Raleway" panose="020B0503030101060003" pitchFamily="34" charset="-52"/>
            </a:endParaRPr>
          </a:p>
        </p:txBody>
      </p:sp>
    </p:spTree>
    <p:extLst>
      <p:ext uri="{BB962C8B-B14F-4D97-AF65-F5344CB8AC3E}">
        <p14:creationId xmlns:p14="http://schemas.microsoft.com/office/powerpoint/2010/main" xmlns="" val="98149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C:\Users\Сервер\Documents\Бюджет для граждан\Бюджет для граждан 2018\Исполнение бюджета за 2017 год\материалы\герб.jpg"/>
          <p:cNvPicPr>
            <a:picLocks noChangeAspect="1" noChangeArrowheads="1"/>
          </p:cNvPicPr>
          <p:nvPr/>
        </p:nvPicPr>
        <p:blipFill>
          <a:blip r:embed="rId2" cstate="print">
            <a:lum/>
          </a:blip>
          <a:srcRect/>
          <a:stretch>
            <a:fillRect/>
          </a:stretch>
        </p:blipFill>
        <p:spPr bwMode="auto">
          <a:xfrm>
            <a:off x="1" y="9560"/>
            <a:ext cx="620337" cy="704504"/>
          </a:xfrm>
          <a:prstGeom prst="rect">
            <a:avLst/>
          </a:prstGeom>
          <a:ln>
            <a:noFill/>
          </a:ln>
          <a:effectLst>
            <a:softEdge rad="63500"/>
          </a:effectLst>
        </p:spPr>
      </p:pic>
      <p:cxnSp>
        <p:nvCxnSpPr>
          <p:cNvPr id="8" name="Прямая соединительная линия 7"/>
          <p:cNvCxnSpPr/>
          <p:nvPr/>
        </p:nvCxnSpPr>
        <p:spPr>
          <a:xfrm>
            <a:off x="1392535" y="692696"/>
            <a:ext cx="7740352"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xmlns="" id="{7EE3CA44-A8E1-4C3C-82B6-6CBF5CCDD2AF}"/>
              </a:ext>
            </a:extLst>
          </p:cNvPr>
          <p:cNvCxnSpPr>
            <a:cxnSpLocks/>
          </p:cNvCxnSpPr>
          <p:nvPr/>
        </p:nvCxnSpPr>
        <p:spPr>
          <a:xfrm>
            <a:off x="2411760" y="764704"/>
            <a:ext cx="6714310" cy="0"/>
          </a:xfrm>
          <a:prstGeom prst="line">
            <a:avLst/>
          </a:prstGeom>
          <a:ln w="31750" cap="rnd">
            <a:gradFill flip="none" rotWithShape="1">
              <a:gsLst>
                <a:gs pos="0">
                  <a:srgbClr val="FF0000"/>
                </a:gs>
                <a:gs pos="47000">
                  <a:srgbClr val="0511F2"/>
                </a:gs>
                <a:gs pos="100000">
                  <a:schemeClr val="bg1"/>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xmlns="" id="{2D900F34-CA33-4B83-AB7A-4380FEBB09DB}"/>
              </a:ext>
            </a:extLst>
          </p:cNvPr>
          <p:cNvSpPr/>
          <p:nvPr/>
        </p:nvSpPr>
        <p:spPr>
          <a:xfrm>
            <a:off x="3779912" y="168229"/>
            <a:ext cx="5246949" cy="400110"/>
          </a:xfrm>
          <a:prstGeom prst="rect">
            <a:avLst/>
          </a:prstGeom>
        </p:spPr>
        <p:txBody>
          <a:bodyPr wrap="none">
            <a:spAutoFit/>
          </a:bodyPr>
          <a:lstStyle/>
          <a:p>
            <a:r>
              <a:rPr lang="ru-RU" sz="2000" dirty="0">
                <a:solidFill>
                  <a:schemeClr val="accent1"/>
                </a:solidFill>
                <a:latin typeface="Raleway Light" panose="020B0403030101060003" pitchFamily="34" charset="-52"/>
              </a:rPr>
              <a:t>Показатели развития сельского хозяйства</a:t>
            </a:r>
          </a:p>
        </p:txBody>
      </p:sp>
      <p:sp>
        <p:nvSpPr>
          <p:cNvPr id="9" name="Прямоугольник 8">
            <a:extLst>
              <a:ext uri="{FF2B5EF4-FFF2-40B4-BE49-F238E27FC236}">
                <a16:creationId xmlns:a16="http://schemas.microsoft.com/office/drawing/2014/main" xmlns="" id="{259A1102-8DEC-41AF-8E35-44A906AFF91D}"/>
              </a:ext>
            </a:extLst>
          </p:cNvPr>
          <p:cNvSpPr/>
          <p:nvPr/>
        </p:nvSpPr>
        <p:spPr>
          <a:xfrm>
            <a:off x="1259632" y="859607"/>
            <a:ext cx="6624736" cy="830997"/>
          </a:xfrm>
          <a:prstGeom prst="rect">
            <a:avLst/>
          </a:prstGeom>
        </p:spPr>
        <p:txBody>
          <a:bodyPr wrap="square">
            <a:spAutoFit/>
          </a:bodyPr>
          <a:lstStyle/>
          <a:p>
            <a:pPr algn="ctr">
              <a:lnSpc>
                <a:spcPct val="80000"/>
              </a:lnSpc>
            </a:pPr>
            <a:r>
              <a:rPr lang="ru-RU" sz="2000" dirty="0">
                <a:solidFill>
                  <a:srgbClr val="00B0F0"/>
                </a:solidFill>
                <a:latin typeface="Raleway" panose="020B0503030101060003" pitchFamily="34" charset="-52"/>
              </a:rPr>
              <a:t>Производство продукции растениеводства в натуральном выражении (в тоннах)</a:t>
            </a:r>
            <a:endParaRPr lang="en-US" sz="2000" dirty="0">
              <a:solidFill>
                <a:srgbClr val="00B0F0"/>
              </a:solidFill>
              <a:latin typeface="Raleway" panose="020B0503030101060003" pitchFamily="34" charset="-52"/>
            </a:endParaRPr>
          </a:p>
          <a:p>
            <a:pPr algn="ctr">
              <a:lnSpc>
                <a:spcPct val="80000"/>
              </a:lnSpc>
            </a:pPr>
            <a:endParaRPr lang="en-US" sz="2000" dirty="0">
              <a:solidFill>
                <a:srgbClr val="00B0F0"/>
              </a:solidFill>
              <a:latin typeface="Raleway" panose="020B0503030101060003" pitchFamily="34" charset="-52"/>
            </a:endParaRPr>
          </a:p>
        </p:txBody>
      </p:sp>
      <p:graphicFrame>
        <p:nvGraphicFramePr>
          <p:cNvPr id="11" name="Диаграмма 10">
            <a:extLst>
              <a:ext uri="{FF2B5EF4-FFF2-40B4-BE49-F238E27FC236}">
                <a16:creationId xmlns:a16="http://schemas.microsoft.com/office/drawing/2014/main" xmlns="" id="{2FCDACA7-6463-4B47-B13A-05A91122D584}"/>
              </a:ext>
            </a:extLst>
          </p:cNvPr>
          <p:cNvGraphicFramePr/>
          <p:nvPr>
            <p:extLst>
              <p:ext uri="{D42A27DB-BD31-4B8C-83A1-F6EECF244321}">
                <p14:modId xmlns:p14="http://schemas.microsoft.com/office/powerpoint/2010/main" xmlns="" val="2280898942"/>
              </p:ext>
            </p:extLst>
          </p:nvPr>
        </p:nvGraphicFramePr>
        <p:xfrm>
          <a:off x="395536" y="1554403"/>
          <a:ext cx="8352928"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a:extLst>
              <a:ext uri="{FF2B5EF4-FFF2-40B4-BE49-F238E27FC236}">
                <a16:creationId xmlns:a16="http://schemas.microsoft.com/office/drawing/2014/main" xmlns="" id="{D8C4CA57-D4E3-4901-94C6-6E8CBE6C9C34}"/>
              </a:ext>
            </a:extLst>
          </p:cNvPr>
          <p:cNvGraphicFramePr/>
          <p:nvPr>
            <p:extLst>
              <p:ext uri="{D42A27DB-BD31-4B8C-83A1-F6EECF244321}">
                <p14:modId xmlns:p14="http://schemas.microsoft.com/office/powerpoint/2010/main" xmlns="" val="1122093719"/>
              </p:ext>
            </p:extLst>
          </p:nvPr>
        </p:nvGraphicFramePr>
        <p:xfrm>
          <a:off x="395536" y="4221088"/>
          <a:ext cx="8352928" cy="2448272"/>
        </p:xfrm>
        <a:graphic>
          <a:graphicData uri="http://schemas.openxmlformats.org/drawingml/2006/chart">
            <c:chart xmlns:c="http://schemas.openxmlformats.org/drawingml/2006/chart" xmlns:r="http://schemas.openxmlformats.org/officeDocument/2006/relationships" r:id="rId4"/>
          </a:graphicData>
        </a:graphic>
      </p:graphicFrame>
      <p:sp>
        <p:nvSpPr>
          <p:cNvPr id="10" name="Прямоугольник 9">
            <a:extLst>
              <a:ext uri="{FF2B5EF4-FFF2-40B4-BE49-F238E27FC236}">
                <a16:creationId xmlns:a16="http://schemas.microsoft.com/office/drawing/2014/main" xmlns="" id="{843DF656-F9BA-4DFD-8CFE-062C5E4F389F}"/>
              </a:ext>
            </a:extLst>
          </p:cNvPr>
          <p:cNvSpPr/>
          <p:nvPr/>
        </p:nvSpPr>
        <p:spPr>
          <a:xfrm>
            <a:off x="3635896" y="1571612"/>
            <a:ext cx="1872208" cy="313932"/>
          </a:xfrm>
          <a:prstGeom prst="rect">
            <a:avLst/>
          </a:prstGeom>
        </p:spPr>
        <p:txBody>
          <a:bodyPr wrap="square">
            <a:spAutoFit/>
          </a:bodyPr>
          <a:lstStyle/>
          <a:p>
            <a:pPr algn="ctr">
              <a:lnSpc>
                <a:spcPct val="80000"/>
              </a:lnSpc>
            </a:pPr>
            <a:r>
              <a:rPr lang="ru-RU" dirty="0">
                <a:solidFill>
                  <a:srgbClr val="00B0F0"/>
                </a:solidFill>
                <a:latin typeface="Raleway" panose="020B0503030101060003" pitchFamily="34" charset="-52"/>
              </a:rPr>
              <a:t>Зерно</a:t>
            </a:r>
            <a:endParaRPr lang="en-US" dirty="0">
              <a:solidFill>
                <a:srgbClr val="00B0F0"/>
              </a:solidFill>
              <a:latin typeface="Raleway" panose="020B0503030101060003" pitchFamily="34" charset="-52"/>
            </a:endParaRPr>
          </a:p>
        </p:txBody>
      </p:sp>
      <p:sp>
        <p:nvSpPr>
          <p:cNvPr id="14" name="Прямоугольник 13">
            <a:extLst>
              <a:ext uri="{FF2B5EF4-FFF2-40B4-BE49-F238E27FC236}">
                <a16:creationId xmlns:a16="http://schemas.microsoft.com/office/drawing/2014/main" xmlns="" id="{3DD99C69-1E7C-4BC3-B073-1487019847FD}"/>
              </a:ext>
            </a:extLst>
          </p:cNvPr>
          <p:cNvSpPr/>
          <p:nvPr/>
        </p:nvSpPr>
        <p:spPr>
          <a:xfrm>
            <a:off x="3203848" y="4192358"/>
            <a:ext cx="2736304" cy="313932"/>
          </a:xfrm>
          <a:prstGeom prst="rect">
            <a:avLst/>
          </a:prstGeom>
        </p:spPr>
        <p:txBody>
          <a:bodyPr wrap="square">
            <a:spAutoFit/>
          </a:bodyPr>
          <a:lstStyle/>
          <a:p>
            <a:pPr algn="ctr">
              <a:lnSpc>
                <a:spcPct val="80000"/>
              </a:lnSpc>
            </a:pPr>
            <a:r>
              <a:rPr lang="ru-RU" dirty="0">
                <a:solidFill>
                  <a:srgbClr val="00B0F0"/>
                </a:solidFill>
                <a:latin typeface="Raleway" panose="020B0503030101060003" pitchFamily="34" charset="-52"/>
              </a:rPr>
              <a:t>Подсолнечник</a:t>
            </a:r>
            <a:endParaRPr lang="en-US" dirty="0">
              <a:solidFill>
                <a:srgbClr val="00B0F0"/>
              </a:solidFill>
              <a:latin typeface="Raleway" panose="020B0503030101060003" pitchFamily="34" charset="-52"/>
            </a:endParaRPr>
          </a:p>
        </p:txBody>
      </p:sp>
    </p:spTree>
    <p:extLst>
      <p:ext uri="{BB962C8B-B14F-4D97-AF65-F5344CB8AC3E}">
        <p14:creationId xmlns:p14="http://schemas.microsoft.com/office/powerpoint/2010/main" xmlns="" val="1289779951"/>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
  <TotalTime>3515</TotalTime>
  <Words>7427</Words>
  <Application>Microsoft Office PowerPoint</Application>
  <PresentationFormat>Экран (4:3)</PresentationFormat>
  <Paragraphs>1875</Paragraphs>
  <Slides>67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67</vt:i4>
      </vt:variant>
    </vt:vector>
  </HeadingPairs>
  <TitlesOfParts>
    <vt:vector size="69" baseType="lpstr">
      <vt:lpstr>1_Тема Office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Сервер</dc:creator>
  <cp:lastModifiedBy>Ignatov</cp:lastModifiedBy>
  <cp:revision>374</cp:revision>
  <dcterms:created xsi:type="dcterms:W3CDTF">2019-10-28T04:42:38Z</dcterms:created>
  <dcterms:modified xsi:type="dcterms:W3CDTF">2020-12-09T12:56:07Z</dcterms:modified>
</cp:coreProperties>
</file>