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3" r:id="rId1"/>
  </p:sldMasterIdLst>
  <p:sldIdLst>
    <p:sldId id="272" r:id="rId2"/>
    <p:sldId id="409" r:id="rId3"/>
    <p:sldId id="410" r:id="rId4"/>
    <p:sldId id="411" r:id="rId5"/>
    <p:sldId id="412" r:id="rId6"/>
    <p:sldId id="406" r:id="rId7"/>
    <p:sldId id="413" r:id="rId8"/>
    <p:sldId id="414" r:id="rId9"/>
    <p:sldId id="415" r:id="rId10"/>
    <p:sldId id="387" r:id="rId11"/>
    <p:sldId id="407" r:id="rId12"/>
    <p:sldId id="408" r:id="rId13"/>
    <p:sldId id="403" r:id="rId14"/>
    <p:sldId id="295" r:id="rId15"/>
    <p:sldId id="293" r:id="rId16"/>
    <p:sldId id="418" r:id="rId17"/>
    <p:sldId id="419" r:id="rId18"/>
    <p:sldId id="416" r:id="rId19"/>
    <p:sldId id="417" r:id="rId20"/>
    <p:sldId id="299" r:id="rId21"/>
    <p:sldId id="301" r:id="rId22"/>
    <p:sldId id="302" r:id="rId23"/>
    <p:sldId id="308" r:id="rId24"/>
    <p:sldId id="309" r:id="rId25"/>
    <p:sldId id="313" r:id="rId26"/>
    <p:sldId id="320" r:id="rId27"/>
    <p:sldId id="323" r:id="rId28"/>
    <p:sldId id="328" r:id="rId29"/>
    <p:sldId id="331" r:id="rId30"/>
    <p:sldId id="337" r:id="rId31"/>
    <p:sldId id="340" r:id="rId32"/>
    <p:sldId id="343" r:id="rId33"/>
    <p:sldId id="344" r:id="rId34"/>
    <p:sldId id="345" r:id="rId35"/>
    <p:sldId id="383" r:id="rId36"/>
    <p:sldId id="349" r:id="rId37"/>
    <p:sldId id="352" r:id="rId38"/>
    <p:sldId id="277" r:id="rId39"/>
    <p:sldId id="405" r:id="rId40"/>
    <p:sldId id="279" r:id="rId4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99"/>
    <a:srgbClr val="93EDC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7" autoAdjust="0"/>
    <p:restoredTop sz="94713" autoAdjust="0"/>
  </p:normalViewPr>
  <p:slideViewPr>
    <p:cSldViewPr>
      <p:cViewPr>
        <p:scale>
          <a:sx n="82" d="100"/>
          <a:sy n="82" d="100"/>
        </p:scale>
        <p:origin x="-73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PowerPoint]Доходы'!$A$5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cat>
            <c:strRef>
              <c:f>'[Диаграмма в Microsoft PowerPoint]Доходы'!$B$4:$G$4</c:f>
              <c:strCache>
                <c:ptCount val="6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(ожидаемое исполнение)</c:v>
                </c:pt>
                <c:pt idx="3">
                  <c:v>2021 год (план)</c:v>
                </c:pt>
                <c:pt idx="4">
                  <c:v>2022 год (план)</c:v>
                </c:pt>
                <c:pt idx="5">
                  <c:v>2023 год (план)</c:v>
                </c:pt>
              </c:strCache>
            </c:strRef>
          </c:cat>
          <c:val>
            <c:numRef>
              <c:f>'[Диаграмма в Microsoft PowerPoint]Доходы'!$B$5:$G$5</c:f>
              <c:numCache>
                <c:formatCode>#,##0.0</c:formatCode>
                <c:ptCount val="6"/>
                <c:pt idx="0">
                  <c:v>354593</c:v>
                </c:pt>
                <c:pt idx="1">
                  <c:v>369810.3</c:v>
                </c:pt>
                <c:pt idx="2">
                  <c:v>351994</c:v>
                </c:pt>
                <c:pt idx="3">
                  <c:v>322768.90000000002</c:v>
                </c:pt>
                <c:pt idx="4">
                  <c:v>316563.40000000002</c:v>
                </c:pt>
                <c:pt idx="5">
                  <c:v>303572.90000000002</c:v>
                </c:pt>
              </c:numCache>
            </c:numRef>
          </c:val>
        </c:ser>
        <c:ser>
          <c:idx val="1"/>
          <c:order val="1"/>
          <c:tx>
            <c:v>Расходы</c:v>
          </c:tx>
          <c:spPr>
            <a:solidFill>
              <a:srgbClr val="FF0000"/>
            </a:solidFill>
          </c:spPr>
          <c:invertIfNegative val="0"/>
          <c:cat>
            <c:strRef>
              <c:f>'[Диаграмма в Microsoft PowerPoint]Доходы'!$B$4:$G$4</c:f>
              <c:strCache>
                <c:ptCount val="6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(ожидаемое исполнение)</c:v>
                </c:pt>
                <c:pt idx="3">
                  <c:v>2021 год (план)</c:v>
                </c:pt>
                <c:pt idx="4">
                  <c:v>2022 год (план)</c:v>
                </c:pt>
                <c:pt idx="5">
                  <c:v>2023 год (план)</c:v>
                </c:pt>
              </c:strCache>
            </c:strRef>
          </c:cat>
          <c:val>
            <c:numRef>
              <c:f>'[Диаграмма в Microsoft PowerPoint]Доходы'!$B$6:$G$6</c:f>
              <c:numCache>
                <c:formatCode>#,##0.0</c:formatCode>
                <c:ptCount val="6"/>
                <c:pt idx="0">
                  <c:v>338671.8</c:v>
                </c:pt>
                <c:pt idx="1">
                  <c:v>364310.1</c:v>
                </c:pt>
                <c:pt idx="2">
                  <c:v>333684.3</c:v>
                </c:pt>
                <c:pt idx="3">
                  <c:v>322768.90000000002</c:v>
                </c:pt>
                <c:pt idx="4">
                  <c:v>316563.40000000002</c:v>
                </c:pt>
                <c:pt idx="5">
                  <c:v>303572.90000000002</c:v>
                </c:pt>
              </c:numCache>
            </c:numRef>
          </c:val>
        </c:ser>
        <c:ser>
          <c:idx val="2"/>
          <c:order val="2"/>
          <c:tx>
            <c:v>Профицит/Дефицит</c:v>
          </c:tx>
          <c:spPr>
            <a:solidFill>
              <a:srgbClr val="BCF676"/>
            </a:solidFill>
          </c:spPr>
          <c:invertIfNegative val="0"/>
          <c:cat>
            <c:strRef>
              <c:f>'[Диаграмма в Microsoft PowerPoint]Доходы'!$B$4:$G$4</c:f>
              <c:strCache>
                <c:ptCount val="6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(ожидаемое исполнение)</c:v>
                </c:pt>
                <c:pt idx="3">
                  <c:v>2021 год (план)</c:v>
                </c:pt>
                <c:pt idx="4">
                  <c:v>2022 год (план)</c:v>
                </c:pt>
                <c:pt idx="5">
                  <c:v>2023 год (план)</c:v>
                </c:pt>
              </c:strCache>
            </c:strRef>
          </c:cat>
          <c:val>
            <c:numRef>
              <c:f>'[Диаграмма в Microsoft PowerPoint]Доходы'!$B$7:$G$7</c:f>
              <c:numCache>
                <c:formatCode>#,##0.0</c:formatCode>
                <c:ptCount val="6"/>
                <c:pt idx="0">
                  <c:v>15921.200000000012</c:v>
                </c:pt>
                <c:pt idx="1">
                  <c:v>5500.2000000000116</c:v>
                </c:pt>
                <c:pt idx="2">
                  <c:v>18309.700000000012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583296"/>
        <c:axId val="58584448"/>
        <c:axId val="0"/>
      </c:bar3DChart>
      <c:catAx>
        <c:axId val="58583296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58584448"/>
        <c:crosses val="autoZero"/>
        <c:auto val="1"/>
        <c:lblAlgn val="ctr"/>
        <c:lblOffset val="100"/>
        <c:noMultiLvlLbl val="0"/>
      </c:catAx>
      <c:valAx>
        <c:axId val="58584448"/>
        <c:scaling>
          <c:orientation val="minMax"/>
          <c:min val="10000"/>
        </c:scaling>
        <c:delete val="0"/>
        <c:axPos val="l"/>
        <c:majorGridlines/>
        <c:title>
          <c:overlay val="0"/>
        </c:title>
        <c:numFmt formatCode="General" sourceLinked="0"/>
        <c:majorTickMark val="none"/>
        <c:minorTickMark val="none"/>
        <c:tickLblPos val="nextTo"/>
        <c:crossAx val="58583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67665845347473"/>
          <c:y val="0.30680997565927015"/>
          <c:w val="0.83999860735348686"/>
          <c:h val="0.41309664423251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2019 год</c:v>
                </c:pt>
                <c:pt idx="1">
                  <c:v>ожидаемое исполнение за 2020 год</c:v>
                </c:pt>
                <c:pt idx="2">
                  <c:v>план на 2021 год</c:v>
                </c:pt>
                <c:pt idx="3">
                  <c:v>план на 2022 год</c:v>
                </c:pt>
                <c:pt idx="4">
                  <c:v>план на 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1654.1</c:v>
                </c:pt>
                <c:pt idx="1">
                  <c:v>1313.6</c:v>
                </c:pt>
                <c:pt idx="2">
                  <c:v>1320.2</c:v>
                </c:pt>
                <c:pt idx="3">
                  <c:v>1320.2</c:v>
                </c:pt>
                <c:pt idx="4">
                  <c:v>1320.2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23424"/>
        <c:axId val="113624960"/>
      </c:barChart>
      <c:catAx>
        <c:axId val="11362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624960"/>
        <c:crosses val="autoZero"/>
        <c:auto val="1"/>
        <c:lblAlgn val="ctr"/>
        <c:lblOffset val="100"/>
        <c:noMultiLvlLbl val="0"/>
      </c:catAx>
      <c:valAx>
        <c:axId val="113624960"/>
        <c:scaling>
          <c:orientation val="minMax"/>
          <c:max val="2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62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2019 год</c:v>
                </c:pt>
                <c:pt idx="1">
                  <c:v>ожидаемое исполнение за 2020 год</c:v>
                </c:pt>
                <c:pt idx="2">
                  <c:v>план на 2021 год</c:v>
                </c:pt>
                <c:pt idx="3">
                  <c:v>план на 2022 год</c:v>
                </c:pt>
                <c:pt idx="4">
                  <c:v>план на 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218776.6</c:v>
                </c:pt>
                <c:pt idx="1">
                  <c:v>220706</c:v>
                </c:pt>
                <c:pt idx="2">
                  <c:v>213116.5</c:v>
                </c:pt>
                <c:pt idx="3">
                  <c:v>209223.3</c:v>
                </c:pt>
                <c:pt idx="4">
                  <c:v>194144.6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40896"/>
        <c:axId val="117846784"/>
      </c:barChart>
      <c:catAx>
        <c:axId val="11784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46784"/>
        <c:crosses val="autoZero"/>
        <c:auto val="0"/>
        <c:lblAlgn val="ctr"/>
        <c:lblOffset val="100"/>
        <c:noMultiLvlLbl val="0"/>
      </c:catAx>
      <c:valAx>
        <c:axId val="117846784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84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137523843203646"/>
          <c:y val="0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882649469258208"/>
          <c:y val="9.7599360940571839E-2"/>
          <c:w val="0.59743342560703117"/>
          <c:h val="0.55212408831451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Культура, кинемотография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2019 год</c:v>
                </c:pt>
                <c:pt idx="1">
                  <c:v>ожидаемое исполнение за 2020 год</c:v>
                </c:pt>
                <c:pt idx="2">
                  <c:v>план на 2021 год</c:v>
                </c:pt>
                <c:pt idx="3">
                  <c:v>план на 2022 год</c:v>
                </c:pt>
                <c:pt idx="4">
                  <c:v>план на 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16241.1</c:v>
                </c:pt>
                <c:pt idx="1">
                  <c:v>18840.7</c:v>
                </c:pt>
                <c:pt idx="2">
                  <c:v>17429</c:v>
                </c:pt>
                <c:pt idx="3">
                  <c:v>17329</c:v>
                </c:pt>
                <c:pt idx="4">
                  <c:v>15327.4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809280"/>
        <c:axId val="113810816"/>
      </c:barChart>
      <c:catAx>
        <c:axId val="113809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810816"/>
        <c:crosses val="autoZero"/>
        <c:auto val="1"/>
        <c:lblAlgn val="ctr"/>
        <c:lblOffset val="100"/>
        <c:noMultiLvlLbl val="0"/>
      </c:catAx>
      <c:valAx>
        <c:axId val="113810816"/>
        <c:scaling>
          <c:orientation val="minMax"/>
          <c:max val="25100"/>
          <c:min val="0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3809280"/>
        <c:crosses val="autoZero"/>
        <c:crossBetween val="between"/>
        <c:majorUnit val="6000"/>
        <c:min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2019 год</c:v>
                </c:pt>
                <c:pt idx="1">
                  <c:v>ожидаемое исполнение 2020 год</c:v>
                </c:pt>
                <c:pt idx="2">
                  <c:v>план на 2021 год</c:v>
                </c:pt>
                <c:pt idx="3">
                  <c:v>план на 2022 год</c:v>
                </c:pt>
                <c:pt idx="4">
                  <c:v>план на 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12263</c:v>
                </c:pt>
                <c:pt idx="1">
                  <c:v>2589.1999999999998</c:v>
                </c:pt>
                <c:pt idx="2">
                  <c:v>9101.2999999999993</c:v>
                </c:pt>
                <c:pt idx="3">
                  <c:v>8826.9</c:v>
                </c:pt>
                <c:pt idx="4">
                  <c:v>8832.7999999999993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523712"/>
        <c:axId val="131525248"/>
        <c:axId val="0"/>
      </c:bar3DChart>
      <c:catAx>
        <c:axId val="131523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1525248"/>
        <c:crosses val="autoZero"/>
        <c:auto val="1"/>
        <c:lblAlgn val="ctr"/>
        <c:lblOffset val="100"/>
        <c:noMultiLvlLbl val="0"/>
      </c:catAx>
      <c:valAx>
        <c:axId val="13152524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52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2020-2022 гг</c:v>
                </c:pt>
                <c:pt idx="1">
                  <c:v>2021-2023 гг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297.60000000000002</c:v>
                </c:pt>
                <c:pt idx="1">
                  <c:v>205.31200000000001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Среднегодовой размер выплаты на одного человека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2020-2022 гг</c:v>
                </c:pt>
                <c:pt idx="1">
                  <c:v>2021-2023 гг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74.39</c:v>
                </c:pt>
                <c:pt idx="1">
                  <c:v>128.32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642112"/>
        <c:axId val="131643648"/>
        <c:axId val="0"/>
      </c:bar3DChart>
      <c:catAx>
        <c:axId val="13164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1643648"/>
        <c:crosses val="autoZero"/>
        <c:auto val="1"/>
        <c:lblAlgn val="ctr"/>
        <c:lblOffset val="100"/>
        <c:noMultiLvlLbl val="0"/>
      </c:catAx>
      <c:valAx>
        <c:axId val="13164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6421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73840769903761"/>
          <c:y val="7.407407407407407E-2"/>
          <c:w val="0.59732414698162728"/>
          <c:h val="0.678070866141732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2020-2022 гг</c:v>
                </c:pt>
              </c:strCache>
            </c:strRef>
          </c:tx>
          <c:invertIfNegative val="0"/>
          <c:cat>
            <c:strRef>
              <c:f>Лист3!$B$1:$C$1</c:f>
              <c:strCache>
                <c:ptCount val="2"/>
                <c:pt idx="0">
                  <c:v>Объем бюджетных ассигнований</c:v>
                </c:pt>
                <c:pt idx="1">
                  <c:v>Среднегодовой размер выплаты на одного человека</c:v>
                </c:pt>
              </c:strCache>
            </c:strRef>
          </c:cat>
          <c:val>
            <c:numRef>
              <c:f>Лист3!$B$2:$C$2</c:f>
              <c:numCache>
                <c:formatCode>#,##0.00</c:formatCode>
                <c:ptCount val="2"/>
                <c:pt idx="0">
                  <c:v>2901.13</c:v>
                </c:pt>
                <c:pt idx="1">
                  <c:v>74.39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2021-2023 гг</c:v>
                </c:pt>
              </c:strCache>
            </c:strRef>
          </c:tx>
          <c:invertIfNegative val="0"/>
          <c:cat>
            <c:strRef>
              <c:f>Лист3!$B$1:$C$1</c:f>
              <c:strCache>
                <c:ptCount val="2"/>
                <c:pt idx="0">
                  <c:v>Объем бюджетных ассигнований</c:v>
                </c:pt>
                <c:pt idx="1">
                  <c:v>Среднегодовой размер выплаты на одного человека</c:v>
                </c:pt>
              </c:strCache>
            </c:strRef>
          </c:cat>
          <c:val>
            <c:numRef>
              <c:f>Лист3!$B$3:$C$3</c:f>
              <c:numCache>
                <c:formatCode>#,##0.00</c:formatCode>
                <c:ptCount val="2"/>
                <c:pt idx="0">
                  <c:v>3079.68</c:v>
                </c:pt>
                <c:pt idx="1">
                  <c:v>76.989999999999995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881600"/>
        <c:axId val="131887488"/>
        <c:axId val="0"/>
      </c:bar3DChart>
      <c:catAx>
        <c:axId val="13188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1887488"/>
        <c:crosses val="autoZero"/>
        <c:auto val="1"/>
        <c:lblAlgn val="ctr"/>
        <c:lblOffset val="100"/>
        <c:noMultiLvlLbl val="0"/>
      </c:catAx>
      <c:valAx>
        <c:axId val="1318874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31881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2020-2022 гг</c:v>
                </c:pt>
              </c:strCache>
            </c:strRef>
          </c:tx>
          <c:invertIfNegative val="0"/>
          <c:cat>
            <c:strRef>
              <c:f>Лист4!$B$1:$C$1</c:f>
              <c:strCache>
                <c:ptCount val="2"/>
                <c:pt idx="0">
                  <c:v>Объем бюджетных ассигнований</c:v>
                </c:pt>
                <c:pt idx="1">
                  <c:v>Среднегодовой размер выплаты на одного человека</c:v>
                </c:pt>
              </c:strCache>
            </c:strRef>
          </c:cat>
          <c:val>
            <c:numRef>
              <c:f>Лист4!$B$2:$C$2</c:f>
              <c:numCache>
                <c:formatCode>#,##0.00</c:formatCode>
                <c:ptCount val="2"/>
                <c:pt idx="0">
                  <c:v>126.4</c:v>
                </c:pt>
                <c:pt idx="1">
                  <c:v>21.7</c:v>
                </c:pt>
              </c:numCache>
            </c:numRef>
          </c:val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2021-2023 гг</c:v>
                </c:pt>
              </c:strCache>
            </c:strRef>
          </c:tx>
          <c:invertIfNegative val="0"/>
          <c:cat>
            <c:strRef>
              <c:f>Лист4!$B$1:$C$1</c:f>
              <c:strCache>
                <c:ptCount val="2"/>
                <c:pt idx="0">
                  <c:v>Объем бюджетных ассигнований</c:v>
                </c:pt>
                <c:pt idx="1">
                  <c:v>Среднегодовой размер выплаты на одного человека</c:v>
                </c:pt>
              </c:strCache>
            </c:strRef>
          </c:cat>
          <c:val>
            <c:numRef>
              <c:f>Лист4!$B$3:$C$3</c:f>
              <c:numCache>
                <c:formatCode>#,##0.00</c:formatCode>
                <c:ptCount val="2"/>
                <c:pt idx="0">
                  <c:v>140.6</c:v>
                </c:pt>
                <c:pt idx="1">
                  <c:v>23.43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190208"/>
        <c:axId val="132191744"/>
      </c:barChart>
      <c:catAx>
        <c:axId val="132190208"/>
        <c:scaling>
          <c:orientation val="minMax"/>
        </c:scaling>
        <c:delete val="0"/>
        <c:axPos val="l"/>
        <c:majorTickMark val="out"/>
        <c:minorTickMark val="none"/>
        <c:tickLblPos val="nextTo"/>
        <c:crossAx val="132191744"/>
        <c:crosses val="autoZero"/>
        <c:auto val="1"/>
        <c:lblAlgn val="ctr"/>
        <c:lblOffset val="100"/>
        <c:noMultiLvlLbl val="0"/>
      </c:catAx>
      <c:valAx>
        <c:axId val="132191744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132190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714803091095526"/>
          <c:y val="4.7031811280228136E-3"/>
        </c:manualLayout>
      </c:layout>
      <c:overlay val="0"/>
      <c:txPr>
        <a:bodyPr/>
        <a:lstStyle/>
        <a:p>
          <a:pPr>
            <a:defRPr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2019 год</c:v>
                </c:pt>
                <c:pt idx="1">
                  <c:v>ожидаемое исполнение за 2019 год</c:v>
                </c:pt>
                <c:pt idx="2">
                  <c:v>план на 2020 год</c:v>
                </c:pt>
                <c:pt idx="3">
                  <c:v>план на 2021 год</c:v>
                </c:pt>
                <c:pt idx="4">
                  <c:v>план на 2022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3629.4</c:v>
                </c:pt>
                <c:pt idx="1">
                  <c:v>374.8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02176"/>
        <c:axId val="132003712"/>
      </c:barChart>
      <c:catAx>
        <c:axId val="132002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003712"/>
        <c:crosses val="autoZero"/>
        <c:auto val="1"/>
        <c:lblAlgn val="ctr"/>
        <c:lblOffset val="100"/>
        <c:noMultiLvlLbl val="0"/>
      </c:catAx>
      <c:valAx>
        <c:axId val="1320037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200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31327569387267"/>
          <c:y val="2.7133621789771106E-2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1299563206427356"/>
                  <c:y val="0.13945478926114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371178056239366"/>
                  <c:y val="0.15996284650542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531502347692353"/>
                  <c:y val="-0.11484512056799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8184646150427731E-2"/>
                  <c:y val="0.14765801215885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Лист1!$A$2:$A$6</c:f>
              <c:strCache>
                <c:ptCount val="5"/>
                <c:pt idx="0">
                  <c:v>факт за 2019 год</c:v>
                </c:pt>
                <c:pt idx="1">
                  <c:v>ожидаемое исполнение 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xVal>
          <c:yVal>
            <c:numRef>
              <c:f>Лист1!$B$2:$B$6</c:f>
              <c:numCache>
                <c:formatCode>#,##0.00</c:formatCode>
                <c:ptCount val="5"/>
                <c:pt idx="0">
                  <c:v>64574.7</c:v>
                </c:pt>
                <c:pt idx="1">
                  <c:v>40506.6</c:v>
                </c:pt>
                <c:pt idx="2">
                  <c:v>37045</c:v>
                </c:pt>
                <c:pt idx="3">
                  <c:v>32864</c:v>
                </c:pt>
                <c:pt idx="4">
                  <c:v>38589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2152320"/>
        <c:axId val="132158208"/>
      </c:bubbleChart>
      <c:valAx>
        <c:axId val="132152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158208"/>
        <c:crosses val="autoZero"/>
        <c:crossBetween val="midCat"/>
      </c:valAx>
      <c:valAx>
        <c:axId val="1321582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1523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2067144054700992E-3"/>
                  <c:y val="-1.135292696559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5146952241946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596640777287372E-3"/>
                  <c:y val="-2.8470816608438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Лист3!$B$29:$B$31</c:f>
              <c:strCache>
                <c:ptCount val="3"/>
                <c:pt idx="0">
                  <c:v>Переволоцкий</c:v>
                </c:pt>
                <c:pt idx="1">
                  <c:v>Асекеевский</c:v>
                </c:pt>
                <c:pt idx="2">
                  <c:v>Светлинский</c:v>
                </c:pt>
              </c:strCache>
            </c:strRef>
          </c:cat>
          <c:val>
            <c:numRef>
              <c:f>Лист3!$C$29:$C$31</c:f>
              <c:numCache>
                <c:formatCode>#,##0.0</c:formatCode>
                <c:ptCount val="3"/>
                <c:pt idx="0">
                  <c:v>640644.9</c:v>
                </c:pt>
                <c:pt idx="1">
                  <c:v>523255</c:v>
                </c:pt>
                <c:pt idx="2">
                  <c:v>347911.3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14016"/>
        <c:axId val="132615552"/>
      </c:barChart>
      <c:catAx>
        <c:axId val="13261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2615552"/>
        <c:crosses val="autoZero"/>
        <c:auto val="1"/>
        <c:lblAlgn val="ctr"/>
        <c:lblOffset val="100"/>
        <c:noMultiLvlLbl val="0"/>
      </c:catAx>
      <c:valAx>
        <c:axId val="1326155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2614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PowerPoint]ндфл'!$A$5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'[Диаграмма в Microsoft PowerPoint]ндфл'!$B$4:$F$4</c:f>
              <c:strCache>
                <c:ptCount val="5"/>
                <c:pt idx="0">
                  <c:v>2019 год (факт)</c:v>
                </c:pt>
                <c:pt idx="1">
                  <c:v>2020 год (ожидаемое исполнение)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</c:v>
                </c:pt>
              </c:strCache>
            </c:strRef>
          </c:cat>
          <c:val>
            <c:numRef>
              <c:f>'[Диаграмма в Microsoft PowerPoint]ндфл'!$B$5:$F$5</c:f>
              <c:numCache>
                <c:formatCode>#,##0.0</c:formatCode>
                <c:ptCount val="5"/>
                <c:pt idx="0">
                  <c:v>55061.3</c:v>
                </c:pt>
                <c:pt idx="1">
                  <c:v>50103.3</c:v>
                </c:pt>
                <c:pt idx="2">
                  <c:v>52467.7</c:v>
                </c:pt>
                <c:pt idx="3">
                  <c:v>56903.1</c:v>
                </c:pt>
                <c:pt idx="4">
                  <c:v>61180.800000000003</c:v>
                </c:pt>
              </c:numCache>
            </c:numRef>
          </c:val>
        </c:ser>
        <c:ser>
          <c:idx val="1"/>
          <c:order val="1"/>
          <c:tx>
            <c:v>Неналоговые доходы</c:v>
          </c:tx>
          <c:invertIfNegative val="0"/>
          <c:val>
            <c:numRef>
              <c:f>'[Диаграмма в Microsoft PowerPoint]ндфл'!$B$6:$F$6</c:f>
              <c:numCache>
                <c:formatCode>#,##0.0</c:formatCode>
                <c:ptCount val="5"/>
                <c:pt idx="0">
                  <c:v>2901.9</c:v>
                </c:pt>
                <c:pt idx="1">
                  <c:v>2367</c:v>
                </c:pt>
                <c:pt idx="2">
                  <c:v>1398.2</c:v>
                </c:pt>
                <c:pt idx="3">
                  <c:v>1271.7</c:v>
                </c:pt>
                <c:pt idx="4">
                  <c:v>1292.5999999999999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80352"/>
        <c:axId val="109786240"/>
      </c:barChart>
      <c:catAx>
        <c:axId val="109780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786240"/>
        <c:crosses val="autoZero"/>
        <c:auto val="1"/>
        <c:lblAlgn val="ctr"/>
        <c:lblOffset val="100"/>
        <c:noMultiLvlLbl val="0"/>
      </c:catAx>
      <c:valAx>
        <c:axId val="109786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рублей</a:t>
                </a:r>
              </a:p>
            </c:rich>
          </c:tx>
          <c:overlay val="0"/>
        </c:title>
        <c:numFmt formatCode="#,##0.0" sourceLinked="1"/>
        <c:majorTickMark val="none"/>
        <c:minorTickMark val="none"/>
        <c:tickLblPos val="nextTo"/>
        <c:crossAx val="109780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PowerPoint]Лист1'!$B$5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strRef>
              <c:f>'[Диаграмма в Microsoft PowerPoint]Лист1'!$C$4:$G$4</c:f>
              <c:strCache>
                <c:ptCount val="5"/>
                <c:pt idx="0">
                  <c:v>2019 год (факт)</c:v>
                </c:pt>
                <c:pt idx="1">
                  <c:v>2020 год (ожидаемое исполнение)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</c:v>
                </c:pt>
              </c:strCache>
            </c:strRef>
          </c:cat>
          <c:val>
            <c:numRef>
              <c:f>'[Диаграмма в Microsoft PowerPoint]Лист1'!$C$5:$G$5</c:f>
              <c:numCache>
                <c:formatCode>#,##0.00</c:formatCode>
                <c:ptCount val="5"/>
                <c:pt idx="0">
                  <c:v>147193.70000000001</c:v>
                </c:pt>
                <c:pt idx="1">
                  <c:v>127560.8</c:v>
                </c:pt>
                <c:pt idx="2">
                  <c:v>103686</c:v>
                </c:pt>
                <c:pt idx="3">
                  <c:v>99102</c:v>
                </c:pt>
                <c:pt idx="4">
                  <c:v>86107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PowerPoint]Лист1'!$B$6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'[Диаграмма в Microsoft PowerPoint]Лист1'!$C$4:$G$4</c:f>
              <c:strCache>
                <c:ptCount val="5"/>
                <c:pt idx="0">
                  <c:v>2019 год (факт)</c:v>
                </c:pt>
                <c:pt idx="1">
                  <c:v>2020 год (ожидаемое исполнение)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</c:v>
                </c:pt>
              </c:strCache>
            </c:strRef>
          </c:cat>
          <c:val>
            <c:numRef>
              <c:f>'[Диаграмма в Microsoft PowerPoint]Лист1'!$C$6:$G$6</c:f>
              <c:numCache>
                <c:formatCode>#,##0.00</c:formatCode>
                <c:ptCount val="5"/>
                <c:pt idx="0">
                  <c:v>7438</c:v>
                </c:pt>
                <c:pt idx="1">
                  <c:v>9386.9</c:v>
                </c:pt>
                <c:pt idx="2">
                  <c:v>2507.5</c:v>
                </c:pt>
                <c:pt idx="3">
                  <c:v>340.1</c:v>
                </c:pt>
                <c:pt idx="4">
                  <c:v>340.1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PowerPoint]Лист1'!$B$7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'[Диаграмма в Microsoft PowerPoint]Лист1'!$C$4:$G$4</c:f>
              <c:strCache>
                <c:ptCount val="5"/>
                <c:pt idx="0">
                  <c:v>2019 год (факт)</c:v>
                </c:pt>
                <c:pt idx="1">
                  <c:v>2020 год (ожидаемое исполнение)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</c:v>
                </c:pt>
              </c:strCache>
            </c:strRef>
          </c:cat>
          <c:val>
            <c:numRef>
              <c:f>'[Диаграмма в Microsoft PowerPoint]Лист1'!$C$7:$G$7</c:f>
              <c:numCache>
                <c:formatCode>#,##0.00</c:formatCode>
                <c:ptCount val="5"/>
                <c:pt idx="0">
                  <c:v>147771.79999999999</c:v>
                </c:pt>
                <c:pt idx="1">
                  <c:v>147396</c:v>
                </c:pt>
                <c:pt idx="2">
                  <c:v>144112.1</c:v>
                </c:pt>
                <c:pt idx="3">
                  <c:v>140349.1</c:v>
                </c:pt>
                <c:pt idx="4">
                  <c:v>146027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PowerPoint]Лист1'!$B$8</c:f>
              <c:strCache>
                <c:ptCount val="1"/>
                <c:pt idx="0">
                  <c:v>Иные межбюджетные трансферты </c:v>
                </c:pt>
              </c:strCache>
            </c:strRef>
          </c:tx>
          <c:invertIfNegative val="0"/>
          <c:cat>
            <c:strRef>
              <c:f>'[Диаграмма в Microsoft PowerPoint]Лист1'!$C$4:$G$4</c:f>
              <c:strCache>
                <c:ptCount val="5"/>
                <c:pt idx="0">
                  <c:v>2019 год (факт)</c:v>
                </c:pt>
                <c:pt idx="1">
                  <c:v>2020 год (ожидаемое исполнение)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</c:v>
                </c:pt>
              </c:strCache>
            </c:strRef>
          </c:cat>
          <c:val>
            <c:numRef>
              <c:f>'[Диаграмма в Microsoft PowerPoint]Лист1'!$C$8:$G$8</c:f>
              <c:numCache>
                <c:formatCode>#,##0.00</c:formatCode>
                <c:ptCount val="5"/>
                <c:pt idx="0">
                  <c:v>9555.5</c:v>
                </c:pt>
                <c:pt idx="1">
                  <c:v>14988.5</c:v>
                </c:pt>
                <c:pt idx="2">
                  <c:v>18597.400000000001</c:v>
                </c:pt>
                <c:pt idx="3">
                  <c:v>18597.400000000001</c:v>
                </c:pt>
                <c:pt idx="4">
                  <c:v>8623.4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73440"/>
        <c:axId val="117774976"/>
      </c:barChart>
      <c:catAx>
        <c:axId val="117773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774976"/>
        <c:crosses val="autoZero"/>
        <c:auto val="1"/>
        <c:lblAlgn val="ctr"/>
        <c:lblOffset val="100"/>
        <c:noMultiLvlLbl val="0"/>
      </c:catAx>
      <c:valAx>
        <c:axId val="117774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рублей</a:t>
                </a:r>
              </a:p>
            </c:rich>
          </c:tx>
          <c:overlay val="0"/>
        </c:title>
        <c:numFmt formatCode="#,##0.00" sourceLinked="1"/>
        <c:majorTickMark val="none"/>
        <c:minorTickMark val="none"/>
        <c:tickLblPos val="nextTo"/>
        <c:crossAx val="117773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7821538347591"/>
          <c:y val="0"/>
          <c:w val="0.68999740769544182"/>
          <c:h val="0.8951317721454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1"/>
        <c:holeSize val="5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E3B30"/>
            </a:solidFill>
          </c:spPr>
          <c:invertIfNegative val="0"/>
          <c:dLbls>
            <c:dLbl>
              <c:idx val="0"/>
              <c:layout>
                <c:manualLayout>
                  <c:x val="2.9641897865689995E-3"/>
                  <c:y val="0.29096860929834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820948932844997E-3"/>
                  <c:y val="0.27932986492641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2113614306674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641897865691079E-3"/>
                  <c:y val="0.23277488743867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Лист2!$A$6:$A$9</c:f>
              <c:strCache>
                <c:ptCount val="4"/>
                <c:pt idx="0">
                  <c:v>Ожидаемое исполнение бюджета за 2020 год</c:v>
                </c:pt>
                <c:pt idx="1">
                  <c:v>План на 2021 год</c:v>
                </c:pt>
                <c:pt idx="2">
                  <c:v>План на 2022 год</c:v>
                </c:pt>
                <c:pt idx="3">
                  <c:v>План на 2023 год</c:v>
                </c:pt>
              </c:strCache>
            </c:strRef>
          </c:cat>
          <c:val>
            <c:numRef>
              <c:f>Лист2!$B$6:$B$9</c:f>
              <c:numCache>
                <c:formatCode>#,##0.00</c:formatCode>
                <c:ptCount val="4"/>
                <c:pt idx="0">
                  <c:v>333684.3</c:v>
                </c:pt>
                <c:pt idx="1">
                  <c:v>322768.90000000002</c:v>
                </c:pt>
                <c:pt idx="2">
                  <c:v>316563.40000000002</c:v>
                </c:pt>
                <c:pt idx="3">
                  <c:v>303572.90000000002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410816"/>
        <c:axId val="113412352"/>
      </c:barChart>
      <c:catAx>
        <c:axId val="11341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3412352"/>
        <c:crosses val="autoZero"/>
        <c:auto val="1"/>
        <c:lblAlgn val="ctr"/>
        <c:lblOffset val="100"/>
        <c:noMultiLvlLbl val="0"/>
      </c:catAx>
      <c:valAx>
        <c:axId val="1134123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3410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07771537929476"/>
          <c:y val="0.10020130783590556"/>
          <c:w val="0.61216764445527561"/>
          <c:h val="0.545975134218263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районного бюджета, тыс.рублей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180669018427106E-3"/>
                  <c:y val="-0.22605078308982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26468312898975E-2"/>
                  <c:y val="-0.23598708124762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44535214741685E-2"/>
                  <c:y val="-0.21859855947148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62602116584396E-2"/>
                  <c:y val="-0.20866226131368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903345092135526E-3"/>
                  <c:y val="-0.1912737395375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исполнение за 2019год</c:v>
                </c:pt>
                <c:pt idx="1">
                  <c:v>ожидаемое исполнение за 2020 год</c:v>
                </c:pt>
                <c:pt idx="2">
                  <c:v>план на 2021 год</c:v>
                </c:pt>
                <c:pt idx="3">
                  <c:v>план на 2022 год</c:v>
                </c:pt>
                <c:pt idx="4">
                  <c:v>план на 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42524.5</c:v>
                </c:pt>
                <c:pt idx="1">
                  <c:v>43073</c:v>
                </c:pt>
                <c:pt idx="2">
                  <c:v>40934.9</c:v>
                </c:pt>
                <c:pt idx="3">
                  <c:v>39167</c:v>
                </c:pt>
                <c:pt idx="4">
                  <c:v>33986.400000000001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168768"/>
        <c:axId val="113170304"/>
        <c:axId val="0"/>
      </c:bar3DChart>
      <c:catAx>
        <c:axId val="11316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170304"/>
        <c:crosses val="autoZero"/>
        <c:auto val="1"/>
        <c:lblAlgn val="ctr"/>
        <c:lblOffset val="100"/>
        <c:noMultiLvlLbl val="0"/>
      </c:catAx>
      <c:valAx>
        <c:axId val="1131703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316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94373815753402"/>
          <c:y val="8.3777663201741265E-2"/>
          <c:w val="0.21154912451113997"/>
          <c:h val="0.39398067663843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79120838425362"/>
          <c:y val="0.15417615635299783"/>
          <c:w val="0.78229659070139168"/>
          <c:h val="0.40765320057030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Мобилизационная и вневойсковая подготовка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2019 год</c:v>
                </c:pt>
                <c:pt idx="1">
                  <c:v>ожидаемое исполнение 2020 года</c:v>
                </c:pt>
                <c:pt idx="2">
                  <c:v>план на 2021 год</c:v>
                </c:pt>
                <c:pt idx="3">
                  <c:v>план на 2022 год</c:v>
                </c:pt>
                <c:pt idx="4">
                  <c:v>план на 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944.3</c:v>
                </c:pt>
                <c:pt idx="1">
                  <c:v>1041.8</c:v>
                </c:pt>
                <c:pt idx="2">
                  <c:v>1070.5999999999999</c:v>
                </c:pt>
                <c:pt idx="3">
                  <c:v>1081.7</c:v>
                </c:pt>
                <c:pt idx="4">
                  <c:v>1124.7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248896"/>
        <c:axId val="113254784"/>
        <c:axId val="0"/>
      </c:bar3DChart>
      <c:catAx>
        <c:axId val="11324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254784"/>
        <c:crosses val="autoZero"/>
        <c:auto val="1"/>
        <c:lblAlgn val="ctr"/>
        <c:lblOffset val="100"/>
        <c:noMultiLvlLbl val="0"/>
      </c:catAx>
      <c:valAx>
        <c:axId val="1132547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24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2019 год</c:v>
                </c:pt>
                <c:pt idx="1">
                  <c:v>Ожидаемое исполнение за 2020 год</c:v>
                </c:pt>
                <c:pt idx="2">
                  <c:v>план на 2020 год</c:v>
                </c:pt>
                <c:pt idx="3">
                  <c:v>план на 2022 год</c:v>
                </c:pt>
                <c:pt idx="4">
                  <c:v>план на 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2746.4</c:v>
                </c:pt>
                <c:pt idx="1">
                  <c:v>2775</c:v>
                </c:pt>
                <c:pt idx="2">
                  <c:v>1842.7</c:v>
                </c:pt>
                <c:pt idx="3">
                  <c:v>1842.7</c:v>
                </c:pt>
                <c:pt idx="4">
                  <c:v>1839.1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3845760"/>
        <c:axId val="113847296"/>
        <c:axId val="113251648"/>
      </c:bar3DChart>
      <c:catAx>
        <c:axId val="113845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847296"/>
        <c:crosses val="autoZero"/>
        <c:auto val="1"/>
        <c:lblAlgn val="ctr"/>
        <c:lblOffset val="100"/>
        <c:noMultiLvlLbl val="0"/>
      </c:catAx>
      <c:valAx>
        <c:axId val="113847296"/>
        <c:scaling>
          <c:orientation val="minMax"/>
          <c:max val="3000"/>
          <c:min val="15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3845760"/>
        <c:crosses val="autoZero"/>
        <c:crossBetween val="between"/>
        <c:majorUnit val="200"/>
        <c:minorUnit val="4"/>
      </c:valAx>
      <c:serAx>
        <c:axId val="113251648"/>
        <c:scaling>
          <c:orientation val="minMax"/>
        </c:scaling>
        <c:delete val="1"/>
        <c:axPos val="b"/>
        <c:majorTickMark val="out"/>
        <c:minorTickMark val="none"/>
        <c:tickLblPos val="nextTo"/>
        <c:crossAx val="11384729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06485829059928E-3"/>
                  <c:y val="-0.14420825669575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06485829059928E-3"/>
                  <c:y val="-0.28540667846022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5024050825628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208313111408672E-3"/>
                  <c:y val="-0.15024102260242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288874335600138E-3"/>
                  <c:y val="-0.15024102260242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ожидаемое исполнение за 2020 год</c:v>
                </c:pt>
                <c:pt idx="2">
                  <c:v>план на 2021 год</c:v>
                </c:pt>
                <c:pt idx="3">
                  <c:v>план на 2022 год</c:v>
                </c:pt>
                <c:pt idx="4">
                  <c:v>план на 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955.9</c:v>
                </c:pt>
                <c:pt idx="1">
                  <c:v>2463.6</c:v>
                </c:pt>
                <c:pt idx="2">
                  <c:v>908.7</c:v>
                </c:pt>
                <c:pt idx="3">
                  <c:v>908.7</c:v>
                </c:pt>
                <c:pt idx="4">
                  <c:v>908.7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645056"/>
        <c:axId val="113646592"/>
      </c:barChart>
      <c:catAx>
        <c:axId val="11364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646592"/>
        <c:crosses val="autoZero"/>
        <c:auto val="1"/>
        <c:lblAlgn val="ctr"/>
        <c:lblOffset val="100"/>
        <c:noMultiLvlLbl val="0"/>
      </c:catAx>
      <c:valAx>
        <c:axId val="1136465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64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целевых программ муниципального образования Светлинский район (размещаются на сайте администрации Светлинского  района)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Светлинского района о  бюджете (проходят на Совете депутатов Светлинского района ежегодно в декабре)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об исполнении бюджета (проходят на Совете депутатов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Светлинского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района ежегодно в апреле, мае)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B2E2D2D8-A578-4DDA-9AEA-1DF7DEF80E92}" type="presOf" srcId="{D0749F29-0E43-41DF-87C7-2665AAED688B}" destId="{41B15AB1-9DB6-44FC-B49E-8FF7D75B1B9F}" srcOrd="0" destOrd="0" presId="urn:microsoft.com/office/officeart/2005/8/layout/chevron2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DB120FE8-7407-47BC-B006-22E0E2791346}" type="presOf" srcId="{553C9D56-22F1-4234-8560-C06475F2DC16}" destId="{47CD549A-034C-4C5D-8732-083B190F40F6}" srcOrd="0" destOrd="0" presId="urn:microsoft.com/office/officeart/2005/8/layout/chevron2"/>
    <dgm:cxn modelId="{CDE01352-1B89-426A-B042-AC5C954E744A}" type="presOf" srcId="{101583D5-2C71-4FC3-AD13-4A2CE9E7A069}" destId="{984811E3-3A71-4135-B6F6-BE83D9DC43AF}" srcOrd="0" destOrd="0" presId="urn:microsoft.com/office/officeart/2005/8/layout/chevron2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C1223A37-0759-49F2-A1CC-1A19DEBC43B6}" type="presOf" srcId="{E7A01CC4-0000-4DFA-9742-61873248DDD0}" destId="{7A4ED3DB-93E4-404C-803F-A18D568AA704}" srcOrd="0" destOrd="0" presId="urn:microsoft.com/office/officeart/2005/8/layout/chevron2"/>
    <dgm:cxn modelId="{1987455E-0193-4A49-8E63-1748592CA1DA}" type="presOf" srcId="{073F0A14-F148-4DDF-BA54-0110D22E4B4C}" destId="{7BB7958F-2FB5-4677-9831-A28968175930}" srcOrd="0" destOrd="0" presId="urn:microsoft.com/office/officeart/2005/8/layout/chevron2"/>
    <dgm:cxn modelId="{BA35BE3F-D9D6-4470-BB7D-505DE584CEF9}" type="presOf" srcId="{A4BF0159-A92C-4E1A-95F4-F49F496B32B8}" destId="{AEBFDA2D-0B85-463D-BBB3-4CA6B9FD160B}" srcOrd="0" destOrd="0" presId="urn:microsoft.com/office/officeart/2005/8/layout/chevron2"/>
    <dgm:cxn modelId="{9539550E-F322-409D-9874-02800E09433D}" type="presOf" srcId="{6EBE3A8E-7DC4-401C-8CCB-17D3F6F1CB23}" destId="{7B75A694-BAB1-4099-B47F-09E87B48074F}" srcOrd="0" destOrd="0" presId="urn:microsoft.com/office/officeart/2005/8/layout/chevron2"/>
    <dgm:cxn modelId="{81AFD875-BFA5-40BB-A078-9AC96274A99D}" type="presParOf" srcId="{984811E3-3A71-4135-B6F6-BE83D9DC43AF}" destId="{292EAB50-CE00-492C-A352-4BD913E2676E}" srcOrd="0" destOrd="0" presId="urn:microsoft.com/office/officeart/2005/8/layout/chevron2"/>
    <dgm:cxn modelId="{38907B3F-5414-4596-BA0E-CA2D3B9C9563}" type="presParOf" srcId="{292EAB50-CE00-492C-A352-4BD913E2676E}" destId="{7B75A694-BAB1-4099-B47F-09E87B48074F}" srcOrd="0" destOrd="0" presId="urn:microsoft.com/office/officeart/2005/8/layout/chevron2"/>
    <dgm:cxn modelId="{E829BAF1-3504-49BC-91DF-9F75FAD7B0A6}" type="presParOf" srcId="{292EAB50-CE00-492C-A352-4BD913E2676E}" destId="{7A4ED3DB-93E4-404C-803F-A18D568AA704}" srcOrd="1" destOrd="0" presId="urn:microsoft.com/office/officeart/2005/8/layout/chevron2"/>
    <dgm:cxn modelId="{10DB7A94-C2D7-420E-90DE-8E4A597BC1F8}" type="presParOf" srcId="{984811E3-3A71-4135-B6F6-BE83D9DC43AF}" destId="{E7BFF0C5-5C07-4C4B-886F-8849815FAB1A}" srcOrd="1" destOrd="0" presId="urn:microsoft.com/office/officeart/2005/8/layout/chevron2"/>
    <dgm:cxn modelId="{DE24256D-1578-4A47-960A-F7E5767EB840}" type="presParOf" srcId="{984811E3-3A71-4135-B6F6-BE83D9DC43AF}" destId="{826F9832-AC71-4161-A713-0FCFE25CC8E8}" srcOrd="2" destOrd="0" presId="urn:microsoft.com/office/officeart/2005/8/layout/chevron2"/>
    <dgm:cxn modelId="{5CDB6C79-2219-41C3-860A-5C6A856D2700}" type="presParOf" srcId="{826F9832-AC71-4161-A713-0FCFE25CC8E8}" destId="{47CD549A-034C-4C5D-8732-083B190F40F6}" srcOrd="0" destOrd="0" presId="urn:microsoft.com/office/officeart/2005/8/layout/chevron2"/>
    <dgm:cxn modelId="{C48576E3-CA2D-4BB3-9EE2-082988EAF2F9}" type="presParOf" srcId="{826F9832-AC71-4161-A713-0FCFE25CC8E8}" destId="{41B15AB1-9DB6-44FC-B49E-8FF7D75B1B9F}" srcOrd="1" destOrd="0" presId="urn:microsoft.com/office/officeart/2005/8/layout/chevron2"/>
    <dgm:cxn modelId="{48F8FABD-27B9-473E-8720-980462E5EFF5}" type="presParOf" srcId="{984811E3-3A71-4135-B6F6-BE83D9DC43AF}" destId="{73A11E9E-DA1E-4F47-A00E-172E7A099315}" srcOrd="3" destOrd="0" presId="urn:microsoft.com/office/officeart/2005/8/layout/chevron2"/>
    <dgm:cxn modelId="{99E18DF7-44A7-448E-8E95-B3487D71DC06}" type="presParOf" srcId="{984811E3-3A71-4135-B6F6-BE83D9DC43AF}" destId="{08C3C820-5E5F-47CF-9811-F39B9DAEB5AD}" srcOrd="4" destOrd="0" presId="urn:microsoft.com/office/officeart/2005/8/layout/chevron2"/>
    <dgm:cxn modelId="{8302853B-64D1-4168-A846-5FCD8FEF6EEE}" type="presParOf" srcId="{08C3C820-5E5F-47CF-9811-F39B9DAEB5AD}" destId="{7BB7958F-2FB5-4677-9831-A28968175930}" srcOrd="0" destOrd="0" presId="urn:microsoft.com/office/officeart/2005/8/layout/chevron2"/>
    <dgm:cxn modelId="{EEDA5111-CD9A-4BA5-B224-9BBD6829246E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99"/>
            </a:gs>
            <a:gs pos="50000">
              <a:schemeClr val="accent1">
                <a:lumMod val="20000"/>
                <a:lumOff val="80000"/>
              </a:schemeClr>
            </a:gs>
            <a:gs pos="100000">
              <a:srgbClr val="CCE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2FC047-C446-4BEB-B60D-7AE39AF6C489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kotovsk.tambov.gov.ru/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fin@g41.tamboY.gov.r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05064"/>
            <a:ext cx="7254568" cy="1887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Bef>
                <a:spcPts val="5670"/>
              </a:spcBef>
              <a:spcAft>
                <a:spcPts val="1050"/>
              </a:spcAft>
            </a:pPr>
            <a:r>
              <a:rPr lang="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gdehorosho.ru/upload/photos100/f_8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51" y="188640"/>
            <a:ext cx="8691337" cy="57038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99048" y="3645024"/>
            <a:ext cx="72395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3360"/>
              </a:spcBef>
              <a:spcAft>
                <a:spcPts val="5670"/>
              </a:spcAft>
            </a:pPr>
            <a:r>
              <a:rPr lang="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бюджета муниципального образования Светлинский район на 2021 год и на плановый период 2022 и 2023 годов</a:t>
            </a:r>
            <a:endParaRPr lang="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9723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7416824" cy="6480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463800" algn="ctr">
              <a:spcAft>
                <a:spcPts val="1470"/>
              </a:spcAft>
            </a:pPr>
            <a:r>
              <a:rPr lang="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муниципального образования Светлинский район, тыс.руб. </a:t>
            </a:r>
            <a:endParaRPr lang="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41195"/>
              </p:ext>
            </p:extLst>
          </p:nvPr>
        </p:nvGraphicFramePr>
        <p:xfrm>
          <a:off x="395536" y="1124744"/>
          <a:ext cx="8424935" cy="5432796"/>
        </p:xfrm>
        <a:graphic>
          <a:graphicData uri="http://schemas.openxmlformats.org/drawingml/2006/table">
            <a:tbl>
              <a:tblPr/>
              <a:tblGrid>
                <a:gridCol w="3842953"/>
                <a:gridCol w="812932"/>
                <a:gridCol w="960738"/>
                <a:gridCol w="960738"/>
                <a:gridCol w="960738"/>
                <a:gridCol w="886836"/>
              </a:tblGrid>
              <a:tr h="35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Ожидаемое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  <a:p>
                      <a:pPr algn="ctr" fontAlgn="b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  <a:p>
                      <a:pPr algn="ctr" fontAlgn="b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57 963,2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52 470,3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53 865,9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174,8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62 473,4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в том числе: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 Налоговые доходы, из них: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41 064,1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39 408,1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44 102,7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52 857,3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6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3 347,2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2 637,0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6 676,2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3 358,5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2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2 467,4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241,6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1 776,0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6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 Неналоговые доходы, из них: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6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18,6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6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25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954181"/>
              </p:ext>
            </p:extLst>
          </p:nvPr>
        </p:nvGraphicFramePr>
        <p:xfrm>
          <a:off x="251520" y="1268760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1016" y="188639"/>
            <a:ext cx="8267447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районного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63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790981"/>
              </p:ext>
            </p:extLst>
          </p:nvPr>
        </p:nvGraphicFramePr>
        <p:xfrm>
          <a:off x="323528" y="1412776"/>
          <a:ext cx="8424936" cy="51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0112" y="404664"/>
            <a:ext cx="820891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120046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4"/>
          <p:cNvSpPr txBox="1">
            <a:spLocks noChangeArrowheads="1"/>
          </p:cNvSpPr>
          <p:nvPr/>
        </p:nvSpPr>
        <p:spPr bwMode="auto">
          <a:xfrm>
            <a:off x="539552" y="218103"/>
            <a:ext cx="784887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объема муниципального долга на 01.01.2021 составляет</a:t>
            </a:r>
          </a:p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0,00 рублей.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4103688" y="981075"/>
            <a:ext cx="50403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prstClr val="black"/>
                </a:solidFill>
              </a:rPr>
              <a:t>Муниципальный долг </a:t>
            </a:r>
            <a:r>
              <a:rPr lang="ru-RU" dirty="0">
                <a:solidFill>
                  <a:prstClr val="black"/>
                </a:solidFill>
              </a:rPr>
              <a:t>возникает в силу осуществления заимствований. </a:t>
            </a:r>
          </a:p>
          <a:p>
            <a:pPr eaLnBrk="1" hangingPunct="1"/>
            <a:endParaRPr lang="ru-RU" dirty="0">
              <a:solidFill>
                <a:prstClr val="black"/>
              </a:solidFill>
            </a:endParaRPr>
          </a:p>
          <a:p>
            <a:pPr eaLnBrk="1" hangingPunct="1"/>
            <a:r>
              <a:rPr lang="ru-RU" dirty="0">
                <a:solidFill>
                  <a:prstClr val="black"/>
                </a:solidFill>
              </a:rPr>
              <a:t>Заимствования необходимы для</a:t>
            </a:r>
            <a:r>
              <a:rPr lang="en-US" dirty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eaLnBrk="1" hangingPunct="1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3559" name="Picture 13" descr="9093550013491079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0" y="1043862"/>
            <a:ext cx="273526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4932363" y="4437063"/>
            <a:ext cx="340836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prstClr val="black"/>
                </a:solidFill>
              </a:rPr>
              <a:t>Все заимствования подлежат </a:t>
            </a:r>
          </a:p>
          <a:p>
            <a:pPr eaLnBrk="1" hangingPunct="1"/>
            <a:r>
              <a:rPr lang="ru-RU" dirty="0">
                <a:solidFill>
                  <a:prstClr val="black"/>
                </a:solidFill>
              </a:rPr>
              <a:t>учету в долговой книге</a:t>
            </a:r>
            <a:r>
              <a:rPr lang="en-US" dirty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банковские кредиты</a:t>
            </a:r>
            <a:r>
              <a:rPr lang="en-US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бюджетные кредиты</a:t>
            </a:r>
            <a:r>
              <a:rPr lang="en-US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размещение ценных бумаг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eaLnBrk="1" hangingPunct="1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предоставление гарантий</a:t>
            </a:r>
            <a:endParaRPr lang="en-US" dirty="0">
              <a:solidFill>
                <a:prstClr val="black"/>
              </a:solidFill>
            </a:endParaRPr>
          </a:p>
          <a:p>
            <a:pPr eaLnBrk="1" hangingPunct="1">
              <a:buFontTx/>
              <a:buChar char="-"/>
            </a:pPr>
            <a:endParaRPr lang="ru-RU" dirty="0">
              <a:solidFill>
                <a:prstClr val="black"/>
              </a:solidFill>
            </a:endParaRPr>
          </a:p>
          <a:p>
            <a:pPr eaLnBrk="1" hangingPunct="1"/>
            <a:endParaRPr lang="ru-RU" dirty="0"/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250825" y="3692525"/>
            <a:ext cx="409201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</a:rPr>
              <a:t>Муниципальный </a:t>
            </a:r>
            <a:r>
              <a:rPr lang="ru-RU" b="1" dirty="0">
                <a:solidFill>
                  <a:prstClr val="black"/>
                </a:solidFill>
              </a:rPr>
              <a:t>долг не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должен превышать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собственных доходов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бюджета.</a:t>
            </a:r>
          </a:p>
          <a:p>
            <a:pPr eaLnBrk="1" hangingPunct="1"/>
            <a:endParaRPr lang="ru-RU" b="1" dirty="0">
              <a:solidFill>
                <a:prstClr val="black"/>
              </a:solidFill>
            </a:endParaRP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Расходы на обслуживание долга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не должны превышать 15 %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расходов  бюджета  за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исключением субвенций.</a:t>
            </a:r>
          </a:p>
          <a:p>
            <a:pPr eaLnBrk="1" hangingPunct="1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562" name="AutoShape 16"/>
          <p:cNvSpPr>
            <a:spLocks noChangeArrowheads="1"/>
          </p:cNvSpPr>
          <p:nvPr/>
        </p:nvSpPr>
        <p:spPr bwMode="auto">
          <a:xfrm>
            <a:off x="5292725" y="22764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563" name="AutoShape 17"/>
          <p:cNvSpPr>
            <a:spLocks noChangeArrowheads="1"/>
          </p:cNvSpPr>
          <p:nvPr/>
        </p:nvSpPr>
        <p:spPr bwMode="auto">
          <a:xfrm>
            <a:off x="7235825" y="22764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564" name="Text Box 18"/>
          <p:cNvSpPr txBox="1">
            <a:spLocks noChangeArrowheads="1"/>
          </p:cNvSpPr>
          <p:nvPr/>
        </p:nvSpPr>
        <p:spPr bwMode="auto">
          <a:xfrm>
            <a:off x="3327400" y="33051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65" name="Text Box 20"/>
          <p:cNvSpPr txBox="1">
            <a:spLocks noChangeArrowheads="1"/>
          </p:cNvSpPr>
          <p:nvPr/>
        </p:nvSpPr>
        <p:spPr bwMode="auto">
          <a:xfrm>
            <a:off x="3687763" y="3736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66" name="Rectangle 22"/>
          <p:cNvSpPr>
            <a:spLocks noChangeArrowheads="1"/>
          </p:cNvSpPr>
          <p:nvPr/>
        </p:nvSpPr>
        <p:spPr bwMode="auto">
          <a:xfrm>
            <a:off x="4211638" y="3357563"/>
            <a:ext cx="2160587" cy="6492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>
                <a:solidFill>
                  <a:prstClr val="black"/>
                </a:solidFill>
              </a:rPr>
              <a:t>Финансирования </a:t>
            </a:r>
          </a:p>
          <a:p>
            <a:pPr algn="ctr"/>
            <a:r>
              <a:rPr lang="ru-RU" sz="1600">
                <a:solidFill>
                  <a:prstClr val="black"/>
                </a:solidFill>
              </a:rPr>
              <a:t>дефицита бюджета</a:t>
            </a:r>
          </a:p>
        </p:txBody>
      </p:sp>
      <p:sp>
        <p:nvSpPr>
          <p:cNvPr id="23567" name="Rectangle 24"/>
          <p:cNvSpPr>
            <a:spLocks noChangeArrowheads="1"/>
          </p:cNvSpPr>
          <p:nvPr/>
        </p:nvSpPr>
        <p:spPr bwMode="auto">
          <a:xfrm>
            <a:off x="6732588" y="3357563"/>
            <a:ext cx="2160587" cy="6492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>
                <a:solidFill>
                  <a:prstClr val="black"/>
                </a:solidFill>
              </a:rPr>
              <a:t>Погашения долговых </a:t>
            </a:r>
          </a:p>
          <a:p>
            <a:pPr algn="ctr"/>
            <a:r>
              <a:rPr lang="ru-RU" sz="1600">
                <a:solidFill>
                  <a:prstClr val="black"/>
                </a:solidFill>
              </a:rPr>
              <a:t>обязательств</a:t>
            </a:r>
          </a:p>
        </p:txBody>
      </p:sp>
      <p:sp>
        <p:nvSpPr>
          <p:cNvPr id="23568" name="AutoShape 25"/>
          <p:cNvSpPr>
            <a:spLocks/>
          </p:cNvSpPr>
          <p:nvPr/>
        </p:nvSpPr>
        <p:spPr bwMode="auto">
          <a:xfrm rot="5400000">
            <a:off x="6322219" y="1823244"/>
            <a:ext cx="388937" cy="4752975"/>
          </a:xfrm>
          <a:prstGeom prst="rightBrace">
            <a:avLst>
              <a:gd name="adj1" fmla="val 1018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569" name="Text Box 26"/>
          <p:cNvSpPr txBox="1">
            <a:spLocks noChangeArrowheads="1"/>
          </p:cNvSpPr>
          <p:nvPr/>
        </p:nvSpPr>
        <p:spPr bwMode="auto">
          <a:xfrm>
            <a:off x="1258888" y="3068638"/>
            <a:ext cx="1139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3300"/>
                </a:solidFill>
              </a:rPr>
              <a:t>ВАЖНО</a:t>
            </a:r>
            <a:r>
              <a:rPr lang="en-US" b="1">
                <a:solidFill>
                  <a:srgbClr val="FF3300"/>
                </a:solidFill>
              </a:rPr>
              <a:t>:</a:t>
            </a:r>
            <a:endParaRPr lang="ru-RU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05678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района на 2021 год и плановый период 2022 и 2023 годов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3080753"/>
          <a:ext cx="6096000" cy="231998"/>
        </p:xfrm>
        <a:graphic>
          <a:graphicData uri="http://schemas.openxmlformats.org/drawingml/2006/table">
            <a:tbl>
              <a:tblPr/>
              <a:tblGrid>
                <a:gridCol w="1866623"/>
                <a:gridCol w="1355531"/>
                <a:gridCol w="630786"/>
                <a:gridCol w="646346"/>
                <a:gridCol w="646346"/>
                <a:gridCol w="754070"/>
                <a:gridCol w="196298"/>
              </a:tblGrid>
              <a:tr h="23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8000" marR="58000" marT="29000" marB="29000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 flipV="1">
            <a:off x="1187624" y="972485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71600" y="1672028"/>
            <a:ext cx="7776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основу прогноза социально-экономического развития Светлинского района на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годов (далее - прогноз)  положены отчеты и перспективные планы развития хозяйствующих субъектов всех форм собственности, статистическая информация о состоянии экономики и социальной сферы, приоритеты социально-экономической политики Светлинского района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Параметры прогноза развития экономики района определены по трем вариантам: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вариант (консервативный)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прогноза рассматривает развитие российской экономики в условиях более низкой динамики цен на сырьевые товары, прежде всего на нефть и природный газ.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вариант (базовый)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характеризует возможности экономики в условиях сохранения консервативных тенденций изменения внешних факторов при сохранении консервативной бюджетной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политики;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вариант (целевой)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ориентирует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достижение целевых показателей социально-экономического развития и решение стратегических задач.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http://astkoop.ucoz.ru/pik8/0_87304_c8efd942_-1-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3456384" cy="2278289"/>
          </a:xfrm>
          <a:prstGeom prst="rect">
            <a:avLst/>
          </a:prstGeom>
          <a:noFill/>
        </p:spPr>
      </p:pic>
      <p:pic>
        <p:nvPicPr>
          <p:cNvPr id="44039" name="Picture 7" descr="http://ekburg.tv/uploads/55e312048c9afc571eaa4c5c/13101811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360040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0997" y="11663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Светлинского района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вариант - консервативный , 2 вариант - базовый, 3 вариант - целевой)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1437"/>
              </p:ext>
            </p:extLst>
          </p:nvPr>
        </p:nvGraphicFramePr>
        <p:xfrm>
          <a:off x="179514" y="639849"/>
          <a:ext cx="8856983" cy="6088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9560"/>
                <a:gridCol w="520999"/>
                <a:gridCol w="595428"/>
                <a:gridCol w="818713"/>
                <a:gridCol w="595428"/>
                <a:gridCol w="893141"/>
                <a:gridCol w="792174"/>
                <a:gridCol w="609632"/>
                <a:gridCol w="644270"/>
                <a:gridCol w="644270"/>
                <a:gridCol w="443368"/>
              </a:tblGrid>
              <a:tr h="2163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Показатели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 измерения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отчет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отчет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оценка показателя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прогноз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2018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2019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2023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09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вариант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вариант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вариант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вариант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вариант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вариант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3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8. Финансы 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22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консолидированного бюджета муниципального образования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41,4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50,50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56,30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82,80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64,00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92,90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74,20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Справочно: сальдо прибылей и убытков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12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Амортизация основных фондов, начисленная за год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114,6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120,30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126,60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131,70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131,90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137,40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137,80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143,50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144,70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 на прибыль организаций 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0,60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0,30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0,30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72,00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69,40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74,60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75,50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79,40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80,70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84,80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86,70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Акцизы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6,8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7,40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8,10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8,20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8,30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8,40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Специальные налоговые режимы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9,7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18,20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13,10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11,10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11,50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12,10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Налоги на имущество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30,2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28,00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27,40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28,70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29,40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30,40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31,20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32,30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33,00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216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из них:</a:t>
                      </a:r>
                      <a:endParaRPr lang="ru-RU" sz="700" b="0" i="1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 на добычу полезных ископаемых 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1,70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Прочие налоговые доходы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1,30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Неналоговые доходы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27,7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2,70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Прочие доходы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31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Итого доходов</a:t>
                      </a:r>
                      <a:endParaRPr lang="ru-RU" sz="700" b="0" i="1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317,7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257,60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301,40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315,80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344,50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336,60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368,60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361,40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392,40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22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Средства, передаваемые на федеральный и областной уровни власти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47,4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41,00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38,50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39,10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39,90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40,90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41,70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43,60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44,40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263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Средства, получаемые от федерального и областного уровней власти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261,3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320,20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301,90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303,80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303,90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305,10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306,30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307,60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308,40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Всего доходов</a:t>
                      </a:r>
                      <a:endParaRPr lang="ru-RU" sz="700" b="1" i="1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531,6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536,90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564,80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580,40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608,50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600,80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633,20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625,40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656,40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22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Расходы консолидированного бюджета  муниципального образования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22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Расходы организаций за счет прибыли, остающейся в распоряжении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153,6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122,70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176,80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187,70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214,30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201,10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230,40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217,30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245,20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Общегосударственные вопросы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62,4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64,30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71,50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67,20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67,60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67,70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67,80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68,50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68,60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4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Национальная оборона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0,9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22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5,7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Национальная экономика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13,4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39,00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24,30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17,00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17,10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17,20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17,30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17,50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17,60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49,50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48,50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48,50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48,70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48,80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48,90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49,00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49,10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Охрана окружающей среды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Образование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206,2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218,80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227,70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225,20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225,30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229,70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231,50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232,90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234,90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Культура, кинематография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25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16,20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24,30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21,60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Здравоохранение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1,20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Социальная политика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12,30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12,20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8,10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Физическая культура и спорт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1,20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1,30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Средства массовой информации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Прочие расходы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0,00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Всего расходов</a:t>
                      </a:r>
                      <a:endParaRPr lang="ru-RU" sz="700" b="1" i="1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512,2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534,70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593,70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580,50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608,50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600,80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633,20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625,40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656,40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216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      Дефицит(-),профицит(+) консолидированного бюджета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19,4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2,20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-28,90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0,00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  <a:tr h="11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Муниципальный долг муниципальных образований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млн.руб.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0,00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" marR="3576" marT="3576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10151" y="160886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09538"/>
            <a:ext cx="7704856" cy="583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214546" y="6072206"/>
            <a:ext cx="1944216" cy="5040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00034" y="4143380"/>
            <a:ext cx="1944216" cy="5040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428728" y="5286388"/>
            <a:ext cx="1944216" cy="71438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образования в Совет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714348" y="4714884"/>
            <a:ext cx="1944216" cy="5040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 депутатов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180027" y="3571876"/>
            <a:ext cx="1944216" cy="5040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Советом депутатов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14282" y="2786058"/>
            <a:ext cx="1944216" cy="71438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образования и Председателем Совета депутатов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072330" y="2357430"/>
            <a:ext cx="1944216" cy="50405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2928934"/>
            <a:ext cx="1944216" cy="50405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199784" y="3500438"/>
            <a:ext cx="1944216" cy="50405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Совет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7199784" y="4071942"/>
            <a:ext cx="1944216" cy="5040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Советом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 flipH="1">
            <a:off x="6858016" y="4643446"/>
            <a:ext cx="1944216" cy="5040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6500826" y="5214950"/>
            <a:ext cx="1944216" cy="5040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Советом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6000760" y="5786454"/>
            <a:ext cx="1928826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МО и Председателем Совета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Гражданин, его участие </a:t>
            </a:r>
            <a:b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24036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3528" y="4509120"/>
            <a:ext cx="3672408" cy="203132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 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5589240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589240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:p14="http://schemas.microsoft.com/office/powerpoint/2010/main" val="2244649112"/>
              </p:ext>
            </p:extLst>
          </p:nvPr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0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464" y="1944624"/>
            <a:ext cx="1420368" cy="126492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4352" y="1944624"/>
            <a:ext cx="1365504" cy="11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301752"/>
            <a:ext cx="7200800" cy="49072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  <a:endParaRPr lang="ru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824" y="1018032"/>
            <a:ext cx="8092440" cy="679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indent="190500" algn="just">
              <a:lnSpc>
                <a:spcPts val="1896"/>
              </a:lnSpc>
              <a:spcAft>
                <a:spcPts val="630"/>
              </a:spcAft>
            </a:pPr>
            <a:r>
              <a:rPr lang="ru" sz="1500" dirty="0">
                <a:solidFill>
                  <a:srgbClr val="333399"/>
                </a:solidFill>
                <a:latin typeface="Microsoft Sans Serif"/>
              </a:rPr>
              <a:t>Расходы бюджета </a:t>
            </a:r>
            <a:r>
              <a:rPr lang="ru" sz="1500" dirty="0" smtClean="0">
                <a:solidFill>
                  <a:srgbClr val="333399"/>
                </a:solidFill>
                <a:latin typeface="Microsoft Sans Serif"/>
              </a:rPr>
              <a:t>района </a:t>
            </a:r>
            <a:r>
              <a:rPr lang="ru" sz="1500" dirty="0">
                <a:solidFill>
                  <a:srgbClr val="333399"/>
                </a:solidFill>
                <a:latin typeface="Microsoft Sans Serif"/>
              </a:rPr>
              <a:t>-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892808"/>
            <a:ext cx="2116440" cy="960128"/>
          </a:xfrm>
          <a:prstGeom prst="rect">
            <a:avLst/>
          </a:prstGeom>
          <a:solidFill>
            <a:srgbClr val="A8F3B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36"/>
              </a:lnSpc>
            </a:pPr>
            <a:r>
              <a:rPr lang="ru" sz="1700" dirty="0" smtClean="0">
                <a:latin typeface="Microsoft Sans Serif"/>
              </a:rPr>
              <a:t>Классификация </a:t>
            </a:r>
            <a:r>
              <a:rPr lang="ru" sz="1700" dirty="0">
                <a:latin typeface="Microsoft Sans Serif"/>
              </a:rPr>
              <a:t>расходов по признакам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6824" y="3706368"/>
            <a:ext cx="2212848" cy="225247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" sz="1500" dirty="0">
                <a:latin typeface="Microsoft Sans Serif"/>
              </a:rPr>
              <a:t>Функциональная</a:t>
            </a:r>
          </a:p>
          <a:p>
            <a:pPr indent="0" algn="ctr">
              <a:lnSpc>
                <a:spcPts val="1920"/>
              </a:lnSpc>
            </a:pPr>
            <a:r>
              <a:rPr lang="ru" sz="1500" dirty="0">
                <a:latin typeface="Microsoft Sans Serif"/>
              </a:rPr>
              <a:t>классификация отражает направление средств бюджета на выполнение основных функций государства (</a:t>
            </a:r>
            <a:r>
              <a:rPr lang="ru" sz="1500" dirty="0" smtClean="0">
                <a:latin typeface="Microsoft Sans Serif"/>
              </a:rPr>
              <a:t>раздел </a:t>
            </a:r>
            <a:r>
              <a:rPr lang="ru" sz="1500" dirty="0" smtClean="0">
                <a:latin typeface="Microsoft Sans Serif"/>
                <a:sym typeface="Wingdings 3"/>
              </a:rPr>
              <a:t></a:t>
            </a:r>
            <a:r>
              <a:rPr lang="ru" sz="1500" dirty="0" smtClean="0">
                <a:latin typeface="Microsoft Sans Serif"/>
              </a:rPr>
              <a:t> подраздел </a:t>
            </a:r>
            <a:r>
              <a:rPr lang="ru" sz="1500" dirty="0" smtClean="0">
                <a:latin typeface="Microsoft Sans Serif"/>
                <a:sym typeface="Wingdings 3"/>
              </a:rPr>
              <a:t></a:t>
            </a:r>
            <a:r>
              <a:rPr lang="ru" sz="1500" dirty="0" smtClean="0">
                <a:latin typeface="Microsoft Sans Serif"/>
              </a:rPr>
              <a:t> </a:t>
            </a:r>
            <a:r>
              <a:rPr lang="ru" sz="1500" dirty="0">
                <a:latin typeface="Microsoft Sans Serif"/>
              </a:rPr>
              <a:t>целевые </a:t>
            </a:r>
            <a:r>
              <a:rPr lang="ru" sz="1500" dirty="0" smtClean="0">
                <a:latin typeface="Microsoft Sans Serif"/>
              </a:rPr>
              <a:t>статьи </a:t>
            </a:r>
            <a:r>
              <a:rPr lang="ru" sz="1500" dirty="0" smtClean="0">
                <a:latin typeface="Microsoft Sans Serif"/>
                <a:sym typeface="Wingdings 3"/>
              </a:rPr>
              <a:t></a:t>
            </a:r>
            <a:r>
              <a:rPr lang="ru" sz="1500" dirty="0" smtClean="0">
                <a:latin typeface="Microsoft Sans Serif"/>
              </a:rPr>
              <a:t> </a:t>
            </a:r>
            <a:r>
              <a:rPr lang="ru" sz="1500" dirty="0">
                <a:latin typeface="Microsoft Sans Serif"/>
              </a:rPr>
              <a:t>виды расходов)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438144"/>
            <a:ext cx="2664296" cy="29047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" sz="1500" dirty="0">
                <a:latin typeface="Microsoft Sans Serif"/>
              </a:rPr>
              <a:t>Ведомственная</a:t>
            </a:r>
          </a:p>
          <a:p>
            <a:pPr indent="0" algn="ctr">
              <a:lnSpc>
                <a:spcPts val="1920"/>
              </a:lnSpc>
            </a:pPr>
            <a:r>
              <a:rPr lang="ru" sz="1500" dirty="0">
                <a:latin typeface="Microsoft Sans Serif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56376" y="3573016"/>
            <a:ext cx="2620080" cy="27515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" sz="1500" dirty="0" smtClean="0">
                <a:latin typeface="Microsoft Sans Serif"/>
              </a:rPr>
              <a:t>Экономическая классификация </a:t>
            </a:r>
            <a:r>
              <a:rPr lang="ru" sz="1500" dirty="0">
                <a:latin typeface="Microsoft Sans Serif"/>
              </a:rPr>
              <a:t>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</a:t>
            </a:r>
            <a:r>
              <a:rPr lang="ru" sz="1500" dirty="0" smtClean="0">
                <a:latin typeface="Microsoft Sans Serif"/>
              </a:rPr>
              <a:t>расходов </a:t>
            </a:r>
            <a:r>
              <a:rPr lang="ru" sz="1500" dirty="0" smtClean="0">
                <a:latin typeface="Microsoft Sans Serif"/>
                <a:sym typeface="Wingdings 3"/>
              </a:rPr>
              <a:t></a:t>
            </a:r>
            <a:r>
              <a:rPr lang="ru" sz="1500" dirty="0" smtClean="0">
                <a:latin typeface="Microsoft Sans Serif"/>
              </a:rPr>
              <a:t> группы </a:t>
            </a:r>
            <a:r>
              <a:rPr lang="ru" sz="1500" dirty="0" smtClean="0">
                <a:latin typeface="Microsoft Sans Serif"/>
                <a:sym typeface="Wingdings 3"/>
              </a:rPr>
              <a:t></a:t>
            </a:r>
            <a:r>
              <a:rPr lang="ru" sz="1500" dirty="0" smtClean="0">
                <a:latin typeface="Microsoft Sans Serif"/>
              </a:rPr>
              <a:t> </a:t>
            </a:r>
            <a:r>
              <a:rPr lang="ru" sz="1500" dirty="0">
                <a:latin typeface="Microsoft Sans Serif"/>
              </a:rPr>
              <a:t>предметные </a:t>
            </a:r>
            <a:r>
              <a:rPr lang="ru" sz="1500" dirty="0" smtClean="0">
                <a:latin typeface="Microsoft Sans Serif"/>
              </a:rPr>
              <a:t>статьи </a:t>
            </a:r>
            <a:r>
              <a:rPr lang="ru" sz="1500" dirty="0" smtClean="0">
                <a:latin typeface="Microsoft Sans Serif"/>
                <a:sym typeface="Wingdings 3"/>
              </a:rPr>
              <a:t></a:t>
            </a:r>
            <a:r>
              <a:rPr lang="ru" sz="1500" dirty="0" smtClean="0">
                <a:latin typeface="Microsoft Sans Serif"/>
              </a:rPr>
              <a:t> </a:t>
            </a:r>
            <a:r>
              <a:rPr lang="ru" sz="1500" dirty="0">
                <a:latin typeface="Microsoft Sans Serif"/>
              </a:rPr>
              <a:t>подстатьи)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300728" y="2935450"/>
            <a:ext cx="484632" cy="349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124744"/>
            <a:ext cx="8424936" cy="151216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12700" marR="50800" indent="0" algn="just">
              <a:lnSpc>
                <a:spcPts val="1704"/>
              </a:lnSpc>
              <a:spcAft>
                <a:spcPts val="210"/>
              </a:spcAft>
            </a:pPr>
            <a:r>
              <a:rPr lang="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</a:t>
            </a:r>
            <a:r>
              <a:rPr lang="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бюджетов.</a:t>
            </a:r>
            <a:endParaRPr lang="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0" algn="just">
              <a:spcAft>
                <a:spcPts val="210"/>
              </a:spcAft>
            </a:pPr>
            <a:r>
              <a:rPr lang="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Расходное </a:t>
            </a:r>
            <a:r>
              <a:rPr lang="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обязательство - обязанность выплатить денежные средства из соответствующего </a:t>
            </a:r>
            <a:r>
              <a:rPr lang="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бюджета.</a:t>
            </a:r>
            <a:endParaRPr lang="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30718"/>
              </p:ext>
            </p:extLst>
          </p:nvPr>
        </p:nvGraphicFramePr>
        <p:xfrm>
          <a:off x="539552" y="2852936"/>
          <a:ext cx="8296758" cy="1948304"/>
        </p:xfrm>
        <a:graphic>
          <a:graphicData uri="http://schemas.openxmlformats.org/drawingml/2006/table">
            <a:tbl>
              <a:tblPr/>
              <a:tblGrid>
                <a:gridCol w="2349061"/>
                <a:gridCol w="5947697"/>
              </a:tblGrid>
              <a:tr h="548496">
                <a:tc>
                  <a:txBody>
                    <a:bodyPr/>
                    <a:lstStyle/>
                    <a:p>
                      <a:pPr marR="12700" indent="0" algn="ctr"/>
                      <a:r>
                        <a:rPr lang="ru" sz="16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Расходные обязательства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5400" indent="0" algn="ctr"/>
                      <a:r>
                        <a:rPr lang="ru" sz="16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Основания для возникновения и оплаты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599918">
                <a:tc>
                  <a:txBody>
                    <a:bodyPr/>
                    <a:lstStyle/>
                    <a:p>
                      <a:pPr marR="12700" indent="0" algn="ctr"/>
                      <a:r>
                        <a:rPr lang="ru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Публичные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711200" indent="0">
                        <a:lnSpc>
                          <a:spcPts val="1416"/>
                        </a:lnSpc>
                      </a:pPr>
                      <a:r>
                        <a:rPr lang="ru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Законы, определяющие объем и правила определения объема обязательств перед гражданами, организациями, органами власти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399945">
                <a:tc>
                  <a:txBody>
                    <a:bodyPr/>
                    <a:lstStyle/>
                    <a:p>
                      <a:pPr marR="12700" indent="0" algn="ctr"/>
                      <a:r>
                        <a:rPr lang="ru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609600" indent="0">
                        <a:lnSpc>
                          <a:spcPts val="1416"/>
                        </a:lnSpc>
                      </a:pPr>
                      <a:r>
                        <a:rPr lang="ru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законы, устанавливающие права граждан на получение социальных выплат (пенсий, пособий, компенсаций)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</a:tr>
              <a:tr h="399945">
                <a:tc>
                  <a:txBody>
                    <a:bodyPr/>
                    <a:lstStyle/>
                    <a:p>
                      <a:pPr marR="12700" indent="0" algn="ctr"/>
                      <a:r>
                        <a:rPr lang="ru" sz="1400" b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гражданско-правовые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14300" indent="0" algn="just">
                        <a:lnSpc>
                          <a:spcPts val="1440"/>
                        </a:lnSpc>
                      </a:pPr>
                      <a:r>
                        <a:rPr lang="ru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контракты, трудовые соглашения, соглашения о предоставлении субсидий органам власти на закупки и т.д.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11760" y="33265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1680"/>
              </a:spcAft>
            </a:pPr>
            <a:r>
              <a:rPr lang="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 БЮДЖЕТА</a:t>
            </a:r>
            <a:endParaRPr lang="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013176"/>
            <a:ext cx="6264696" cy="14414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731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09538"/>
            <a:ext cx="5616624" cy="7991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26303" cy="4179168"/>
            <a:chOff x="827584" y="1916832"/>
            <a:chExt cx="7355038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838952" y="2276872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муниципальных учреждений,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73047"/>
              </p:ext>
            </p:extLst>
          </p:nvPr>
        </p:nvGraphicFramePr>
        <p:xfrm>
          <a:off x="251521" y="188640"/>
          <a:ext cx="8712968" cy="5274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228"/>
                <a:gridCol w="819243"/>
                <a:gridCol w="896216"/>
                <a:gridCol w="1267249"/>
                <a:gridCol w="1078508"/>
                <a:gridCol w="1222524"/>
              </a:tblGrid>
              <a:tr h="86409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Структура</a:t>
                      </a:r>
                      <a:r>
                        <a:rPr lang="ru-RU" sz="20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20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асходов бюджета по разделам, тыс. рублей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2019 год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</a:t>
                      </a:r>
                      <a:r>
                        <a:rPr lang="ru-RU" sz="12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сполнение бюджета на 31.12.2020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 </a:t>
                      </a:r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на плановый период </a:t>
                      </a:r>
                      <a:endParaRPr lang="ru-RU" sz="1200" b="1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2023 </a:t>
                      </a:r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rgbClr val="92D050"/>
                    </a:solidFill>
                  </a:tcPr>
                </a:tc>
              </a:tr>
              <a:tr h="263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42 524,5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43 073,0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40 934,9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39 167,0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33 986,4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944,3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5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041,8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5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070,6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1 081,7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1 124,7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5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2 746,4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2 775,0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1 842,7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1 842,7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1 839,1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2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955,9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2 463,6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9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1 654,1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1 313,6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1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218 776,6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220 706,0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213 116,5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209 223,3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194 144,6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1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16 241,1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18 840,7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17 429,0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17 329,0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15 327,4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0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12 263,0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2 589,2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9 101,3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8 826,9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8 832,8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9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3 629,4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374,8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8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 ТРАНСФЕРТЫ  ОБЩЕГО ХАРАКТЕРА БЮДЖЕТАМ СУБЪЕКТОВ РОССИЙСКОЙ ФЕДЕРАЦИИ И МУНИЦИПАЛЬНЫХ ОБРАЗОВАНИЙ</a:t>
                      </a:r>
                      <a:endParaRPr lang="ru-RU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64 574,7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40506,6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37 045,0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32 864,0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38 589,0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4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УСЛОВНО-УТВЕРЖДАЕМЫЕ РАСХОДЫ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5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5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8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364 310,0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333 684,3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322 768,9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316 563,4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303 572,9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317371"/>
              </p:ext>
            </p:extLst>
          </p:nvPr>
        </p:nvGraphicFramePr>
        <p:xfrm>
          <a:off x="323528" y="5589240"/>
          <a:ext cx="8568952" cy="109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6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47302"/>
              </p:ext>
            </p:extLst>
          </p:nvPr>
        </p:nvGraphicFramePr>
        <p:xfrm>
          <a:off x="107503" y="1019638"/>
          <a:ext cx="8928994" cy="5631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9"/>
                <a:gridCol w="936104"/>
                <a:gridCol w="1023593"/>
                <a:gridCol w="1218976"/>
                <a:gridCol w="1218976"/>
                <a:gridCol w="1218976"/>
              </a:tblGrid>
              <a:tr h="3931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</a:tr>
              <a:tr h="213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</a:tr>
              <a:tr h="23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 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42 524,5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43 073,0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40 934,9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39 167,0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33 986,4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87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 «Функционирование высшего должностного лица субъекта Российской Федерации и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60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 «Функционирование законодательных (представительных) органов государственной власти и представительных органов муниципальных образований»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54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14 724,7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14 149,5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14 041,8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14 041,8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5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 "Судебная система"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25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 «Обеспечение деятельности финансовых, налоговых и таможенных органов и органов финансового (финансово-бюджетного) надзора»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5 359,5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5 434,9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6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0107 «Обеспечение проведения выборов и референдумов»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6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 «Резервные фонды»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 «Другие общегосударственные вопросы»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22 077,4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18 485,7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15 945,2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РАЗДЕЛУ, ПОДРАЗДЕЛУ «Общегосударственные вопросы» , тыс. рублей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06088233"/>
              </p:ext>
            </p:extLst>
          </p:nvPr>
        </p:nvGraphicFramePr>
        <p:xfrm>
          <a:off x="467544" y="1124744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106" name="Picture 2" descr="http://misanec.ru/wp-content/uploads/2015/12/image-287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529" y="4293096"/>
            <a:ext cx="3024336" cy="2319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47129341"/>
              </p:ext>
            </p:extLst>
          </p:nvPr>
        </p:nvGraphicFramePr>
        <p:xfrm>
          <a:off x="229087" y="3076862"/>
          <a:ext cx="44644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444804"/>
            <a:ext cx="3888432" cy="264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88302"/>
              </p:ext>
            </p:extLst>
          </p:nvPr>
        </p:nvGraphicFramePr>
        <p:xfrm>
          <a:off x="251520" y="1019638"/>
          <a:ext cx="8771891" cy="1863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8213"/>
                <a:gridCol w="1216388"/>
                <a:gridCol w="1177000"/>
                <a:gridCol w="1102858"/>
                <a:gridCol w="1028716"/>
                <a:gridCol w="1028716"/>
              </a:tblGrid>
              <a:tr h="5943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</a:tr>
              <a:tr h="203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</a:tr>
              <a:tr h="2454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 НАЦИОНАЛЬНАЯ ОБОРОНА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6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«Мобилизационная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вневойсковая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936104"/>
          </a:xfrm>
        </p:spPr>
        <p:txBody>
          <a:bodyPr>
            <a:normAutofit fontScale="90000"/>
          </a:bodyPr>
          <a:lstStyle/>
          <a:p>
            <a:pPr lvl="0" algn="ctr" hangingPunct="0">
              <a:spcBef>
                <a:spcPts val="0"/>
              </a:spcBef>
            </a:pPr>
            <a:r>
              <a:rPr lang="ru-RU" sz="2400" b="1" cap="none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400" b="1" cap="none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09564071"/>
              </p:ext>
            </p:extLst>
          </p:nvPr>
        </p:nvGraphicFramePr>
        <p:xfrm>
          <a:off x="179512" y="3789040"/>
          <a:ext cx="56166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56.mchs.gov.ru/upload/site45/iblock/890/890c20ada876ea898f7a086b67608fb6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6660"/>
            <a:ext cx="2952328" cy="22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36644"/>
              </p:ext>
            </p:extLst>
          </p:nvPr>
        </p:nvGraphicFramePr>
        <p:xfrm>
          <a:off x="323528" y="1052737"/>
          <a:ext cx="8668072" cy="2329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7587"/>
                <a:gridCol w="1096713"/>
                <a:gridCol w="991085"/>
                <a:gridCol w="1024797"/>
                <a:gridCol w="898945"/>
                <a:gridCol w="898945"/>
              </a:tblGrid>
              <a:tr h="43204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31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426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 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746,4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4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0304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«Органы юстиции»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910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и территории от  чрезвычайных ситуаций природного и техногенного характера, гражданская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335,4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9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02832659"/>
              </p:ext>
            </p:extLst>
          </p:nvPr>
        </p:nvGraphicFramePr>
        <p:xfrm>
          <a:off x="395536" y="3717032"/>
          <a:ext cx="54726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99" y="4725144"/>
            <a:ext cx="302007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158328"/>
              </p:ext>
            </p:extLst>
          </p:nvPr>
        </p:nvGraphicFramePr>
        <p:xfrm>
          <a:off x="294239" y="1124744"/>
          <a:ext cx="8701825" cy="2393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2220"/>
                <a:gridCol w="1100983"/>
                <a:gridCol w="994945"/>
                <a:gridCol w="1028787"/>
                <a:gridCol w="902445"/>
                <a:gridCol w="902445"/>
              </a:tblGrid>
              <a:tr h="576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65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 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5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«Сельское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рыболовство»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5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«Дорожное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(дорожные фонды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5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«Другие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национальной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467,0</a:t>
                      </a: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6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72980091"/>
              </p:ext>
            </p:extLst>
          </p:nvPr>
        </p:nvGraphicFramePr>
        <p:xfrm>
          <a:off x="107504" y="3429000"/>
          <a:ext cx="5112568" cy="32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46612"/>
              </p:ext>
            </p:extLst>
          </p:nvPr>
        </p:nvGraphicFramePr>
        <p:xfrm>
          <a:off x="395536" y="1124744"/>
          <a:ext cx="8551868" cy="214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213"/>
                <a:gridCol w="1082010"/>
                <a:gridCol w="977799"/>
                <a:gridCol w="1011058"/>
                <a:gridCol w="886894"/>
                <a:gridCol w="886894"/>
              </a:tblGrid>
              <a:tr h="576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66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34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 ЖИЛИЩНО-КОММУНАЛЬНОЕ ХОЗЯЙСТВО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4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4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«Коммунальное хозяйство»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4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 «Благоустройство»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Рисунок 26" descr="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921" y="3861048"/>
            <a:ext cx="3600400" cy="282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6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79205429"/>
              </p:ext>
            </p:extLst>
          </p:nvPr>
        </p:nvGraphicFramePr>
        <p:xfrm>
          <a:off x="301752" y="3717032"/>
          <a:ext cx="4990328" cy="294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68264"/>
            <a:ext cx="3408440" cy="250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96479"/>
              </p:ext>
            </p:extLst>
          </p:nvPr>
        </p:nvGraphicFramePr>
        <p:xfrm>
          <a:off x="240632" y="908720"/>
          <a:ext cx="8809039" cy="2512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3"/>
                <a:gridCol w="1296144"/>
                <a:gridCol w="1187921"/>
                <a:gridCol w="1041463"/>
                <a:gridCol w="913564"/>
                <a:gridCol w="913564"/>
              </a:tblGrid>
              <a:tr h="7200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20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 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218 776,6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213 116,5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209 223,3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194 144,6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«Дошкольное образование»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43 300,3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40 241,9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40 241,9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«Общее образование»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140 178,6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140 183,7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136 637,7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134 180,3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124 208,3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 «Дополнительное образование детей»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24 566,5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28 819,6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28 459,4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21 916,8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«Молодежная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 и оздоровление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5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«Другие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8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6297474"/>
              </p:ext>
            </p:extLst>
          </p:nvPr>
        </p:nvGraphicFramePr>
        <p:xfrm>
          <a:off x="179512" y="3068960"/>
          <a:ext cx="8640960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65374"/>
              </p:ext>
            </p:extLst>
          </p:nvPr>
        </p:nvGraphicFramePr>
        <p:xfrm>
          <a:off x="301752" y="779550"/>
          <a:ext cx="8686800" cy="2100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5161"/>
                <a:gridCol w="1018982"/>
                <a:gridCol w="1021298"/>
                <a:gridCol w="1056036"/>
                <a:gridCol w="1278360"/>
                <a:gridCol w="1106963"/>
              </a:tblGrid>
              <a:tr h="6336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16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06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00 КУЛЬТУРА, КИНЕМАТОГРАФИЯ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16 241,1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18 840,7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17 429,0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17 329,0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15 327,4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75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18 174,4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16 800,1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60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«Другие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культуры,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19116"/>
            <a:ext cx="2455915" cy="182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6279"/>
            <a:ext cx="2649835" cy="188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56" y="4581128"/>
            <a:ext cx="2664296" cy="187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7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56480608"/>
              </p:ext>
            </p:extLst>
          </p:nvPr>
        </p:nvGraphicFramePr>
        <p:xfrm>
          <a:off x="107504" y="3645024"/>
          <a:ext cx="59046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7046"/>
              </p:ext>
            </p:extLst>
          </p:nvPr>
        </p:nvGraphicFramePr>
        <p:xfrm>
          <a:off x="395536" y="908720"/>
          <a:ext cx="8592593" cy="2438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9057"/>
                <a:gridCol w="988430"/>
                <a:gridCol w="990675"/>
                <a:gridCol w="1024373"/>
                <a:gridCol w="1240029"/>
                <a:gridCol w="1240029"/>
              </a:tblGrid>
              <a:tr h="6964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14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303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СОЦИАЛЬНАЯ ПОЛИТИКА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12 263,0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9 101,3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8 826,9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8 832,8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3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«Пенсионное обеспечение»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3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«Социальное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2 262,7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1 814,2</a:t>
                      </a: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3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«Охрана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 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детства»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9 489,2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7 287,1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7 018,6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sretenie-vs.ru/wp-content/uploads/2020/04/ov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81" y="4077072"/>
            <a:ext cx="3323016" cy="26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24" y="3858768"/>
            <a:ext cx="2499360" cy="13716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1360" y="3870960"/>
            <a:ext cx="2497832" cy="1475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224" y="1267968"/>
            <a:ext cx="2164080" cy="2380488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1267" y="1328928"/>
            <a:ext cx="2258568" cy="39166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64208" y="262128"/>
            <a:ext cx="5824728" cy="502576"/>
          </a:xfrm>
          <a:prstGeom prst="rect">
            <a:avLst/>
          </a:prstGeom>
          <a:solidFill>
            <a:schemeClr val="bg2"/>
          </a:solidFill>
          <a:effectLst>
            <a:reflection blurRad="6350" stA="50000" endA="300" endPos="55000" dir="5400000" sy="-100000" algn="bl" rotWithShape="0"/>
          </a:effectLst>
        </p:spPr>
        <p:txBody>
          <a:bodyPr lIns="0" tIns="0" rIns="0" bIns="0">
            <a:noAutofit/>
          </a:bodyPr>
          <a:lstStyle/>
          <a:p>
            <a:pPr indent="0"/>
            <a:r>
              <a:rPr lang="ru" sz="3200" b="1" dirty="0">
                <a:solidFill>
                  <a:srgbClr val="333399"/>
                </a:solidFill>
                <a:latin typeface="Georgia"/>
              </a:rPr>
              <a:t>Какие бывают бюджеты?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5968" y="963168"/>
            <a:ext cx="1725168" cy="246888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700" dirty="0">
                <a:solidFill>
                  <a:srgbClr val="333399"/>
                </a:solidFill>
                <a:latin typeface="Microsoft Sans Serif"/>
              </a:rPr>
              <a:t>Бюджет семьи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57728" y="1993392"/>
            <a:ext cx="2755392" cy="774192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marR="12700" indent="0" algn="ctr">
              <a:lnSpc>
                <a:spcPts val="2160"/>
              </a:lnSpc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Бюджеты </a:t>
            </a:r>
            <a:r>
              <a:rPr lang="ru" sz="1700" dirty="0" smtClean="0">
                <a:solidFill>
                  <a:srgbClr val="333399"/>
                </a:solidFill>
                <a:latin typeface="Microsoft Sans Serif"/>
              </a:rPr>
              <a:t>публично-правовых </a:t>
            </a:r>
            <a:r>
              <a:rPr lang="ru" sz="1700" dirty="0">
                <a:solidFill>
                  <a:srgbClr val="333399"/>
                </a:solidFill>
                <a:latin typeface="Microsoft Sans Serif"/>
              </a:rPr>
              <a:t>образований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8224" y="5376672"/>
            <a:ext cx="2523744" cy="12926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420"/>
              </a:spcAft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Российской</a:t>
            </a:r>
          </a:p>
          <a:p>
            <a:pPr indent="0" algn="ctr">
              <a:spcAft>
                <a:spcPts val="420"/>
              </a:spcAft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Федерации</a:t>
            </a:r>
          </a:p>
          <a:p>
            <a:pPr marL="76200" marR="76200" indent="177800">
              <a:lnSpc>
                <a:spcPts val="1656"/>
              </a:lnSpc>
            </a:pPr>
            <a:r>
              <a:rPr lang="ru" sz="1300" b="1" dirty="0">
                <a:solidFill>
                  <a:srgbClr val="333399"/>
                </a:solidFill>
                <a:latin typeface="Arial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35096" y="5099304"/>
            <a:ext cx="2624328" cy="849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endParaRPr lang="ru" sz="1700" dirty="0" smtClean="0">
              <a:solidFill>
                <a:srgbClr val="333399"/>
              </a:solidFill>
              <a:latin typeface="Microsoft Sans Serif"/>
            </a:endParaRPr>
          </a:p>
          <a:p>
            <a:pPr indent="0" algn="ctr">
              <a:lnSpc>
                <a:spcPts val="2160"/>
              </a:lnSpc>
            </a:pPr>
            <a:r>
              <a:rPr lang="ru" sz="1700" dirty="0" smtClean="0">
                <a:solidFill>
                  <a:srgbClr val="333399"/>
                </a:solidFill>
                <a:latin typeface="Microsoft Sans Serif"/>
              </a:rPr>
              <a:t> </a:t>
            </a:r>
            <a:endParaRPr lang="ru" sz="1700" dirty="0">
              <a:solidFill>
                <a:srgbClr val="333399"/>
              </a:solidFill>
              <a:latin typeface="Microsoft Sans Serif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5096" y="5376672"/>
            <a:ext cx="2340864" cy="12926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Российской </a:t>
            </a:r>
            <a:r>
              <a:rPr lang="ru" sz="1400" dirty="0">
                <a:solidFill>
                  <a:srgbClr val="333399"/>
                </a:solidFill>
                <a:latin typeface="Microsoft Sans Serif"/>
              </a:rPr>
              <a:t>Федерации</a:t>
            </a:r>
          </a:p>
          <a:p>
            <a:pPr indent="0" algn="ctr">
              <a:lnSpc>
                <a:spcPts val="1680"/>
              </a:lnSpc>
            </a:pPr>
            <a:r>
              <a:rPr lang="ru" sz="1300" b="1" dirty="0">
                <a:solidFill>
                  <a:srgbClr val="333399"/>
                </a:solidFill>
                <a:latin typeface="Arial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3984" y="1877568"/>
            <a:ext cx="573024" cy="115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600" u="sng">
                <a:solidFill>
                  <a:srgbClr val="58511A"/>
                </a:solidFill>
                <a:latin typeface="Times New Roman"/>
              </a:rPr>
              <a:t>СЛК1САтаА.Й&gt;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13448" y="816864"/>
            <a:ext cx="1450848" cy="466344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marR="12700" indent="0" algn="ctr">
              <a:lnSpc>
                <a:spcPts val="2088"/>
              </a:lnSpc>
            </a:pPr>
            <a:r>
              <a:rPr lang="ru-RU" sz="1700" dirty="0" smtClean="0">
                <a:solidFill>
                  <a:srgbClr val="333399"/>
                </a:solidFill>
                <a:latin typeface="Microsoft Sans Serif"/>
              </a:rPr>
              <a:t>Бюджет организаций</a:t>
            </a:r>
            <a:endParaRPr lang="ru" sz="1700" dirty="0">
              <a:solidFill>
                <a:srgbClr val="333399"/>
              </a:solidFill>
              <a:latin typeface="Microsoft Sans Serif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29400" y="5376672"/>
            <a:ext cx="1880616" cy="12926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88900" indent="0">
              <a:spcAft>
                <a:spcPts val="420"/>
              </a:spcAft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муниципальных</a:t>
            </a:r>
          </a:p>
          <a:p>
            <a:pPr marL="254000" indent="0">
              <a:spcAft>
                <a:spcPts val="420"/>
              </a:spcAft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образований</a:t>
            </a:r>
          </a:p>
          <a:p>
            <a:pPr marL="88900" indent="0"/>
            <a:r>
              <a:rPr lang="ru" sz="1300" b="1" dirty="0">
                <a:solidFill>
                  <a:srgbClr val="333399"/>
                </a:solidFill>
                <a:latin typeface="Arial"/>
              </a:rPr>
              <a:t>(местные бюджеты)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54576" y="6483096"/>
            <a:ext cx="237904" cy="1862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marL="12700" indent="0" algn="ctr"/>
            <a:r>
              <a:rPr lang="ru" sz="1200" spc="-50" dirty="0">
                <a:latin typeface="Microsoft Sans Serif"/>
              </a:rPr>
              <a:t>2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148064" y="847344"/>
            <a:ext cx="1222256" cy="8904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627784" y="847344"/>
            <a:ext cx="1152128" cy="781456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301992" y="2979358"/>
            <a:ext cx="9144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987824" y="2979358"/>
            <a:ext cx="792088" cy="90350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535424" y="2979358"/>
            <a:ext cx="0" cy="7376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1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60648"/>
            <a:ext cx="8809040" cy="7920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РАСХОДАХ РАЙОННОГО БЮДЖЕТА </a:t>
            </a:r>
          </a:p>
          <a:p>
            <a:pPr algn="ctr"/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2021 год и плановый период 2022 и 2023 годов в разрезе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3088116"/>
              </p:ext>
            </p:extLst>
          </p:nvPr>
        </p:nvGraphicFramePr>
        <p:xfrm>
          <a:off x="755576" y="2973980"/>
          <a:ext cx="489654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0705" y="5455558"/>
            <a:ext cx="10081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5499035"/>
            <a:ext cx="1008112" cy="5484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0268" y="5365306"/>
            <a:ext cx="201200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получателей,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072976" y="5499035"/>
            <a:ext cx="864097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65752" y="1412776"/>
            <a:ext cx="2707097" cy="16712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Ежемесячная субвенция на выплату приёмной семье </a:t>
            </a:r>
          </a:p>
        </p:txBody>
      </p:sp>
      <p:pic>
        <p:nvPicPr>
          <p:cNvPr id="11274" name="Picture 10" descr="https://www.bebeksayfasi.com/portal/uploads/2014/01/1272552_519949498088958_163015136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52" y="3284984"/>
            <a:ext cx="2714366" cy="18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96309"/>
              </p:ext>
            </p:extLst>
          </p:nvPr>
        </p:nvGraphicFramePr>
        <p:xfrm>
          <a:off x="198240" y="1052736"/>
          <a:ext cx="5909825" cy="1939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0964"/>
                <a:gridCol w="1663593"/>
                <a:gridCol w="1163352"/>
                <a:gridCol w="1081916"/>
              </a:tblGrid>
              <a:tr h="1228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поддержки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 (человек)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2021-2023 годы,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Среднегодовой размер выплаты на одного человека (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460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субвенция на выплату приёмной семье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205,312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0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5134"/>
            <a:ext cx="9144000" cy="1037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РАСХОДАХ РАЙОННОГО БЮДЖЕТА </a:t>
            </a:r>
          </a:p>
          <a:p>
            <a:pPr algn="ctr"/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 в разрезе целевых групп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093296"/>
            <a:ext cx="10081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6106721"/>
            <a:ext cx="1008112" cy="5626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91537" y="5949280"/>
            <a:ext cx="253709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получателей,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103090" y="6145724"/>
            <a:ext cx="864097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1340768"/>
            <a:ext cx="2592288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Субвенция на выплату денежных средств опекуну (попечителю) на содержание ребёнка, находящегося под опекой (попечительством) </a:t>
            </a:r>
          </a:p>
        </p:txBody>
      </p:sp>
      <p:pic>
        <p:nvPicPr>
          <p:cNvPr id="13318" name="Picture 6" descr="http://law5.ru/wp-content/uploads/2015/09/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64" y="3068959"/>
            <a:ext cx="2646616" cy="19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30864"/>
              </p:ext>
            </p:extLst>
          </p:nvPr>
        </p:nvGraphicFramePr>
        <p:xfrm>
          <a:off x="323530" y="1112933"/>
          <a:ext cx="5801624" cy="2030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4330"/>
                <a:gridCol w="1633134"/>
                <a:gridCol w="1142052"/>
                <a:gridCol w="1062108"/>
              </a:tblGrid>
              <a:tr h="1104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поддержки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 (человек)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2021-2023 годы,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Среднегодовой размер выплаты на одного человека (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./год)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9116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денежных средств опекуну (попечителю) на содержание ребёнка, находящегося под опекой (попечительством)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3 079,68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211514"/>
              </p:ext>
            </p:extLst>
          </p:nvPr>
        </p:nvGraphicFramePr>
        <p:xfrm>
          <a:off x="179511" y="3534306"/>
          <a:ext cx="5787675" cy="238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09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734744" cy="7200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РАСХОДАХ РАЙОННОГО БЮДЖЕТА </a:t>
            </a:r>
          </a:p>
          <a:p>
            <a:pPr algn="ctr"/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 в разрезе целевых групп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0745" y="6192552"/>
            <a:ext cx="10081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6242951"/>
            <a:ext cx="1008112" cy="549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89367" y="6169973"/>
            <a:ext cx="2682189" cy="6212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получателей, человек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4932040" y="6307532"/>
            <a:ext cx="864097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1340768"/>
            <a:ext cx="2643372" cy="16508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Выплата единовременного пособия при всех формах устройства детей, лишенных родительского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попечения в семью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cdn.kidspot.com.au/wp-content/uploads/2013/01/divorcefightingpar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95" y="3356992"/>
            <a:ext cx="2715379" cy="21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19462"/>
              </p:ext>
            </p:extLst>
          </p:nvPr>
        </p:nvGraphicFramePr>
        <p:xfrm>
          <a:off x="331555" y="1155348"/>
          <a:ext cx="5688633" cy="1913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8793"/>
                <a:gridCol w="1015588"/>
                <a:gridCol w="864096"/>
                <a:gridCol w="1160156"/>
              </a:tblGrid>
              <a:tr h="1042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поддержки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 (человек)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2021-2023 годы,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Среднегодовой размер выплаты на одного человека (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./год)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8706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единовременного пособия при всех формах устройства детей, лишенных родительского  попечения в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169698"/>
              </p:ext>
            </p:extLst>
          </p:nvPr>
        </p:nvGraphicFramePr>
        <p:xfrm>
          <a:off x="194617" y="3123570"/>
          <a:ext cx="5817543" cy="260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8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4E3B3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64433861"/>
              </p:ext>
            </p:extLst>
          </p:nvPr>
        </p:nvGraphicFramePr>
        <p:xfrm>
          <a:off x="301752" y="3284984"/>
          <a:ext cx="5062336" cy="327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0565"/>
              </p:ext>
            </p:extLst>
          </p:nvPr>
        </p:nvGraphicFramePr>
        <p:xfrm>
          <a:off x="395536" y="1052736"/>
          <a:ext cx="8496944" cy="1918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449"/>
                <a:gridCol w="977426"/>
                <a:gridCol w="979647"/>
                <a:gridCol w="1012968"/>
                <a:gridCol w="1226227"/>
                <a:gridCol w="1226227"/>
              </a:tblGrid>
              <a:tr h="7200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329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901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 ФИЗИЧЕСКАЯ КУЛЬТУРА И СПОРТ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01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«Массовый спорт»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s://avatars.mds.yandex.net/get-zen_doc/195447/pub_5c442d730a39ac00acbff98a_5c442d7ab5d4ce00ae73b3c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62" y="4822086"/>
            <a:ext cx="2937054" cy="20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rktotma.ru/wp-content/uploads/2020/08/sporting-goods-on-flo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30" y="3068960"/>
            <a:ext cx="283443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4E3B3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61507806"/>
              </p:ext>
            </p:extLst>
          </p:nvPr>
        </p:nvGraphicFramePr>
        <p:xfrm>
          <a:off x="179512" y="3645024"/>
          <a:ext cx="54726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kostroma.monavista.ru/images/sizednews/kostroma1414577987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001144" cy="22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049"/>
              </p:ext>
            </p:extLst>
          </p:nvPr>
        </p:nvGraphicFramePr>
        <p:xfrm>
          <a:off x="155054" y="908719"/>
          <a:ext cx="8833496" cy="2592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224"/>
                <a:gridCol w="1016142"/>
                <a:gridCol w="1018450"/>
                <a:gridCol w="1053092"/>
                <a:gridCol w="1274794"/>
                <a:gridCol w="1274794"/>
              </a:tblGrid>
              <a:tr h="4320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03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7894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ТАНСФЕРТЫ ОБЩЕГО ХАРАКТЕРА БЮДЖЕТАМ СУБЪЕКТОВ РОССИЙСКОЙ ФЕДЕРАЦИИ И МУНИЦИПАЛЬНЫХ ОБРАЗОВАНИЙ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64 574,7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40 506,6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37 045,0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32 864,0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38 589,0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39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«Дотации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выравнивание бюджетной обеспеченности субъектов Российской Федерации и муниципальных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33 189,0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34 532,0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36 263,0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38 589,0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36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 «Иные дотации»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31 385,7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5 974,6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5071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Статистические сопоставления с другими муниципальными образованиями по расходам,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384514"/>
              </p:ext>
            </p:extLst>
          </p:nvPr>
        </p:nvGraphicFramePr>
        <p:xfrm>
          <a:off x="683568" y="1700808"/>
          <a:ext cx="7920880" cy="447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6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1124744"/>
            <a:ext cx="7665663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год и плановый период 2022 и 2023 годов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формируется на основе муниципальных программ Светлинского района. Распределение бюджетных ассигнований формируется по муниципальным программам (подпрограммам), разделам, подразделам и видам расходов (группам).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401" y="2780928"/>
            <a:ext cx="7632846" cy="35804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urier New"/>
              </a:rPr>
              <a:t>В целях совершенствования системы программно-целевого планирования проводилась работа по следующим направлениям:</a:t>
            </a:r>
          </a:p>
          <a:p>
            <a:pPr marL="342900" lvl="0" indent="-342900" algn="just">
              <a:lnSpc>
                <a:spcPts val="161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ourier New"/>
              </a:rPr>
              <a:t>увеличение доли программных расходов бюджетов:</a:t>
            </a:r>
          </a:p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urier New"/>
              </a:rPr>
              <a:t>В результате проведенной работы уровень «программных» расходов местного бюджета составил 96,1 процент к общему объему расходов. Уровень «программных» расходов местных бюджетов превысил 95,0 процента. </a:t>
            </a:r>
          </a:p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urier New"/>
              </a:rPr>
              <a:t>2) совершенствование методологии формирования и реализации муниципальных программ: </a:t>
            </a:r>
          </a:p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urier New"/>
              </a:rPr>
              <a:t>отражение в составе программ межбюджетных трансфертов, поступающих из областного бюджета, с показателями результативности их предоставления;</a:t>
            </a:r>
          </a:p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urier New"/>
              </a:rPr>
              <a:t>обеспечение открытости сведений о показателях муниципальных программ.</a:t>
            </a:r>
          </a:p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urier New"/>
              </a:rPr>
              <a:t>По итогам оценки эффективности реализации муниципальных программ Светлинского района за 2019 год ни одна программа не признана неудовлетворительной. 	</a:t>
            </a:r>
            <a:endParaRPr lang="ru-RU" dirty="0">
              <a:effectLst/>
              <a:latin typeface="Times New Roman"/>
              <a:ea typeface="Courier New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cap="none" dirty="0">
              <a:solidFill>
                <a:srgbClr val="4E3B3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4152" y="413048"/>
            <a:ext cx="8686800" cy="7837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rgbClr val="7030A0"/>
                </a:solidFill>
              </a:rPr>
              <a:t>РАСХОДЫ </a:t>
            </a:r>
            <a:r>
              <a:rPr lang="ru-RU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ПРОГРАММНОГО</a:t>
            </a:r>
            <a:r>
              <a:rPr lang="ru-RU" cap="none" dirty="0" smtClean="0">
                <a:solidFill>
                  <a:srgbClr val="7030A0"/>
                </a:solidFill>
              </a:rPr>
              <a:t> БЮДЖЕТА</a:t>
            </a:r>
            <a:endParaRPr lang="ru-RU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4624"/>
            <a:ext cx="84249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ПРОГРАММНОГО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39409"/>
              </p:ext>
            </p:extLst>
          </p:nvPr>
        </p:nvGraphicFramePr>
        <p:xfrm>
          <a:off x="251522" y="836715"/>
          <a:ext cx="8568949" cy="5968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136"/>
                <a:gridCol w="2676517"/>
                <a:gridCol w="1010521"/>
                <a:gridCol w="1001418"/>
                <a:gridCol w="1010521"/>
                <a:gridCol w="1001418"/>
                <a:gridCol w="1001418"/>
              </a:tblGrid>
              <a:tr h="312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целевой статьи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 Светлинского района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 за отчетный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на текущий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 на очередной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 на первый год планового периода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 на второй год планового периода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389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Муниципальная программа "Развитие системы образования Светлинского района на 2019-2024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221 366 813,03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237 962 691,00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216 314 968,00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212 147 338,00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197 617 067,00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495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Муниципальная программа "Сохранение и развитие культуры и искусства, культурного наследия и потенциала в Светлинском районе" на 2019-2024 годы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20 194 824,46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28 486 984,01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21 026 732,00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20 926 732,00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18 382 642,00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352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"Управление муниципальными финансами Светлинского района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70 012 518,98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46 711 287,00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43 547 509,00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39 374 609,00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45 148 609,00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357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"Развитие физической культуры, спорта в Светлинском районе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3 629 409,80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396 998,00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362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"Экономическое развитие Светлинского района Оренбургской области" на 2019-2024 годы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778 434,48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2 123 182,50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2 050 325,00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383 089,00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383 089,00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394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06.0.00.00000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 программа "Развитие транспортной системы  Светлинского района Оренбургской области" на 2019-2024 годы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586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07.0.00.00000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Светлинского района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3 195 919,00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47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09.0.00.00000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"Развитие муниципальной службы в администрации муниципального образования Светлинский район"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18 132 988,36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17 646 666,82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16 224 949,00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16 187 249,00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13 643 159,00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559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"Обеспечение качественным жильем и услугами ЖКХ населения Светлинского района Оренбургской области" на 2019-2024 годы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4 639 100,00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1 893 500,00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4 154 300,00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4 154 300,00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4 154 300,00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366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"Обеспечение общественного порядка и противодействие преступности" на 2019-2024 годы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41 098,70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22 200,00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61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"Организация деятельности муниципального казенного учреждения "Централизованная бухгалтерия Светлинского района Оренбургской области на 2018-2024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9 292 492,43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21 650 143,49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19 188 105,00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19 188 105,00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16 644 015,00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430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"Обеспечение жильем молодых семей в Светлинском районе Оренбургской области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433 600,00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434 400,00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  <a:tr h="2062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Итого в рамках муниципальных программ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348 521 280,24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360 523 971,82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322 506 888,00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312 361 422,00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295 972 881,00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3" marR="3513" marT="35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12776"/>
            <a:ext cx="8784976" cy="1440160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marR="220980" indent="0" algn="ctr">
              <a:spcBef>
                <a:spcPts val="2940"/>
              </a:spcBef>
              <a:spcAft>
                <a:spcPts val="1470"/>
              </a:spcAft>
            </a:pPr>
            <a:r>
              <a:rPr lang="ru" sz="2000" u="sng" dirty="0" smtClean="0">
                <a:solidFill>
                  <a:srgbClr val="002060"/>
                </a:solidFill>
                <a:latin typeface="Times New Roman"/>
              </a:rPr>
              <a:t>В бюджете на 2021 </a:t>
            </a:r>
            <a:r>
              <a:rPr lang="ru" sz="2000" u="sng" dirty="0">
                <a:solidFill>
                  <a:srgbClr val="002060"/>
                </a:solidFill>
                <a:latin typeface="Times New Roman"/>
              </a:rPr>
              <a:t>год </a:t>
            </a:r>
            <a:r>
              <a:rPr lang="ru" sz="2000" u="sng" dirty="0" smtClean="0">
                <a:solidFill>
                  <a:srgbClr val="002060"/>
                </a:solidFill>
                <a:latin typeface="Times New Roman"/>
              </a:rPr>
              <a:t>и плановый период 2022 и 2023 годов финансовые средства предусмотрены по 12 муниципальным программам.</a:t>
            </a:r>
            <a:endParaRPr lang="ru" sz="2000" u="sng" dirty="0">
              <a:solidFill>
                <a:srgbClr val="002060"/>
              </a:solidFill>
              <a:latin typeface="Times New Roman"/>
            </a:endParaRPr>
          </a:p>
          <a:p>
            <a:pPr marL="22352" marR="411480" indent="0" algn="just">
              <a:lnSpc>
                <a:spcPts val="1704"/>
              </a:lnSpc>
              <a:spcAft>
                <a:spcPts val="2520"/>
              </a:spcAft>
            </a:pPr>
            <a:r>
              <a:rPr lang="ru" sz="1600" dirty="0" smtClean="0">
                <a:latin typeface="Times New Roman"/>
              </a:rPr>
              <a:t>        Для </a:t>
            </a:r>
            <a:r>
              <a:rPr lang="ru" sz="1600" dirty="0">
                <a:latin typeface="Times New Roman"/>
              </a:rPr>
              <a:t>обеспечения </a:t>
            </a:r>
            <a:r>
              <a:rPr lang="ru" sz="1600" dirty="0" smtClean="0">
                <a:latin typeface="Times New Roman"/>
              </a:rPr>
              <a:t>открытости данных, </a:t>
            </a:r>
            <a:r>
              <a:rPr lang="ru" sz="1600" dirty="0">
                <a:latin typeface="Times New Roman"/>
              </a:rPr>
              <a:t>муниципальные программы </a:t>
            </a:r>
            <a:r>
              <a:rPr lang="ru" sz="1600" dirty="0" smtClean="0">
                <a:latin typeface="Times New Roman"/>
              </a:rPr>
              <a:t>размещаются </a:t>
            </a:r>
            <a:r>
              <a:rPr lang="ru" sz="1600" dirty="0">
                <a:latin typeface="Times New Roman"/>
              </a:rPr>
              <a:t>на </a:t>
            </a:r>
            <a:r>
              <a:rPr lang="ru" sz="1600" dirty="0" smtClean="0">
                <a:latin typeface="Times New Roman"/>
              </a:rPr>
              <a:t>официальном сайте </a:t>
            </a:r>
            <a:r>
              <a:rPr lang="ru" sz="1600" dirty="0">
                <a:latin typeface="Times New Roman"/>
              </a:rPr>
              <a:t>администрации </a:t>
            </a:r>
            <a:r>
              <a:rPr lang="ru-RU" sz="1600" dirty="0" smtClean="0">
                <a:latin typeface="Times New Roman"/>
              </a:rPr>
              <a:t>Светлинского района Оренбургской области.</a:t>
            </a:r>
            <a:endParaRPr lang="en-US" sz="1600" u="sng" dirty="0">
              <a:latin typeface="Times New Roman"/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40968"/>
            <a:ext cx="8712968" cy="338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ourier New"/>
              </a:rPr>
              <a:t>В рамках региональных проектов в 2020 году реализуются следующие проекты:</a:t>
            </a:r>
          </a:p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ourier New"/>
              </a:rPr>
              <a:t>- региональный проект «Современная школа»;</a:t>
            </a:r>
          </a:p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ourier New"/>
              </a:rPr>
              <a:t>- региональный проект «Формирование комфортной городской среды».</a:t>
            </a:r>
          </a:p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ourier New"/>
              </a:rPr>
              <a:t>По направлению регионального проекта «Современная школа» национального проекта «Образование» в рамках подпрограммы 3 «Развитие общего и дополнительного образования детей» государственной программы Оренбургской области «Развитие системы образования Оренбургской области» по мероприятию «Обновление материально-технической базы для формирования у обучающихся современных технологических и гуманитарных навыков». Открытие центров образования цифрового и гуманитарного профилей «Точка роста»</a:t>
            </a:r>
            <a:r>
              <a:rPr lang="ru-RU" sz="1600" dirty="0">
                <a:solidFill>
                  <a:srgbClr val="555555"/>
                </a:solidFill>
                <a:latin typeface="Times New Roman"/>
                <a:ea typeface="Courier New"/>
              </a:rPr>
              <a:t> </a:t>
            </a:r>
            <a:r>
              <a:rPr lang="ru-RU" sz="1600" dirty="0">
                <a:latin typeface="Times New Roman"/>
                <a:ea typeface="Courier New"/>
              </a:rPr>
              <a:t> по предметным областям «Технология», «Информатика», «Основы безопасности жизнедеятельности», состоялось 24 сентября 2019 года в единый по всей Российской Федерации день,</a:t>
            </a:r>
            <a:r>
              <a:rPr lang="ru-RU" sz="1600" dirty="0">
                <a:latin typeface="Courier New"/>
                <a:ea typeface="Courier New"/>
              </a:rPr>
              <a:t> </a:t>
            </a:r>
            <a:r>
              <a:rPr lang="ru-RU" sz="1600" dirty="0">
                <a:latin typeface="Times New Roman"/>
                <a:ea typeface="Courier New"/>
              </a:rPr>
              <a:t>на базе 2 сельских школ расположенных на территории Светлинского района Оренбургской области.</a:t>
            </a:r>
          </a:p>
          <a:p>
            <a:pPr indent="450215" algn="just">
              <a:lnSpc>
                <a:spcPts val="161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ourier New"/>
              </a:rPr>
              <a:t>По направлению регионального проекта «Формирование комфортной городской среды» национального проекта «Жилье и городская среда»</a:t>
            </a:r>
            <a:r>
              <a:rPr lang="ru-RU" sz="1600" dirty="0">
                <a:latin typeface="Courier New"/>
                <a:ea typeface="Courier New"/>
              </a:rPr>
              <a:t> </a:t>
            </a:r>
            <a:r>
              <a:rPr lang="ru-RU" sz="1600" dirty="0">
                <a:latin typeface="Times New Roman"/>
                <a:ea typeface="Courier New"/>
              </a:rPr>
              <a:t>запланировано благоустройство общественной территории, расположенной по адресу: ул. Молодежный городок, пос. Светлый Светлинского района Оренбургской области.</a:t>
            </a:r>
            <a:endParaRPr lang="ru-RU" sz="1600" dirty="0">
              <a:effectLst/>
              <a:latin typeface="Times New Roman"/>
              <a:ea typeface="Courier New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cap="none" dirty="0">
              <a:solidFill>
                <a:srgbClr val="4E3B3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404664"/>
            <a:ext cx="748883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ПРОГРАММНОГО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17783"/>
              </p:ext>
            </p:extLst>
          </p:nvPr>
        </p:nvGraphicFramePr>
        <p:xfrm>
          <a:off x="611560" y="1973737"/>
          <a:ext cx="7878390" cy="3351379"/>
        </p:xfrm>
        <a:graphic>
          <a:graphicData uri="http://schemas.openxmlformats.org/drawingml/2006/table">
            <a:tbl>
              <a:tblPr/>
              <a:tblGrid>
                <a:gridCol w="2493590"/>
                <a:gridCol w="1371600"/>
                <a:gridCol w="1003300"/>
                <a:gridCol w="1003300"/>
                <a:gridCol w="1003300"/>
                <a:gridCol w="1003300"/>
              </a:tblGrid>
              <a:tr h="4265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мероприятий проекта (что именно предусмотрено сделать в рамках проекта)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Предусмотрено бюджетных 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ассигнований в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году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федеральных средств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областных средств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местных бюджетов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«Формирование комфортной городской среды»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3 729,408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1 202,892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259,595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5 191,895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 формирования современной городской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общественной территории в пос.Светлый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3 729,408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1 202,892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259,595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191,895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404664"/>
            <a:ext cx="80648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реализации региональных проектов и приоритетных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проектов в 2021 году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240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Структура бюджетной системы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5"/>
            <a:ext cx="8380040" cy="14401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Существует понятие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бюджета,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означающее свод бюджетов на определенной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Консолидированный бюджет Российской Федерации включает федеральный бюджет и свод 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консолидированных бюджетов субъектов РФ.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Консолидированный бюджет субъекта РФ включает региональный бюджет и свод бюджетов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образований, входящих в состав соответствующего субъекта.</a:t>
            </a:r>
          </a:p>
          <a:p>
            <a:endParaRPr lang="ru-RU" dirty="0"/>
          </a:p>
        </p:txBody>
      </p:sp>
      <p:pic>
        <p:nvPicPr>
          <p:cNvPr id="1026" name="Picture 2" descr="imag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4807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01317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включает районный бюджет и свод бюджетов сельских поселений, вход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ящи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 в состав муниципального района.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Консолидированный бюджет не утверждается законом, а используется в аналитических целях.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Все бюджеты, входящие в бюджетную систему страны, взаимосвязаны в рамках межбюджетных отношений.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988840"/>
            <a:ext cx="5937504" cy="1008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2000" dirty="0">
                <a:latin typeface="Times New Roman"/>
              </a:rPr>
              <a:t>Разработчиком презентации «Бюджет для граждан» является финансовый отдел администрации </a:t>
            </a:r>
            <a:r>
              <a:rPr lang="ru" sz="2000" dirty="0" smtClean="0">
                <a:latin typeface="Times New Roman"/>
              </a:rPr>
              <a:t>Светлинского района</a:t>
            </a:r>
            <a:endParaRPr lang="ru" sz="2000" dirty="0">
              <a:latin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95578"/>
              </p:ext>
            </p:extLst>
          </p:nvPr>
        </p:nvGraphicFramePr>
        <p:xfrm>
          <a:off x="566928" y="3422904"/>
          <a:ext cx="7940040" cy="2484872"/>
        </p:xfrm>
        <a:graphic>
          <a:graphicData uri="http://schemas.openxmlformats.org/drawingml/2006/table">
            <a:tbl>
              <a:tblPr/>
              <a:tblGrid>
                <a:gridCol w="3968496"/>
                <a:gridCol w="3971544"/>
              </a:tblGrid>
              <a:tr h="726176">
                <a:tc>
                  <a:txBody>
                    <a:bodyPr/>
                    <a:lstStyle/>
                    <a:p>
                      <a:pPr marL="101600" marR="469900" indent="0">
                        <a:lnSpc>
                          <a:spcPts val="2160"/>
                        </a:lnSpc>
                      </a:pPr>
                      <a:r>
                        <a:rPr lang="ru" sz="1700" dirty="0" smtClean="0">
                          <a:latin typeface="Times New Roman"/>
                        </a:rPr>
                        <a:t>Заведующий финансовым отделом</a:t>
                      </a:r>
                    </a:p>
                    <a:p>
                      <a:pPr marL="101600" marR="469900" indent="0">
                        <a:lnSpc>
                          <a:spcPts val="2160"/>
                        </a:lnSpc>
                      </a:pPr>
                      <a:endParaRPr lang="ru" sz="1700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 dirty="0" smtClean="0">
                          <a:latin typeface="Times New Roman"/>
                        </a:rPr>
                        <a:t>Билюкова Елена Викторовна</a:t>
                      </a:r>
                      <a:endParaRPr lang="ru" sz="1700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>
                          <a:latin typeface="Times New Roman"/>
                        </a:rPr>
                        <a:t>Адрес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 dirty="0">
                          <a:latin typeface="Times New Roman"/>
                        </a:rPr>
                        <a:t>ул. </a:t>
                      </a:r>
                      <a:r>
                        <a:rPr lang="ru" sz="1700" dirty="0" smtClean="0">
                          <a:latin typeface="Times New Roman"/>
                        </a:rPr>
                        <a:t>Советская, д. 22</a:t>
                      </a:r>
                      <a:endParaRPr lang="ru" sz="1700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>
                          <a:latin typeface="Times New Roman"/>
                        </a:rPr>
                        <a:t>Телефон, факс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 dirty="0" smtClean="0">
                          <a:latin typeface="Times New Roman"/>
                        </a:rPr>
                        <a:t>2-15-02, 2-19-00</a:t>
                      </a:r>
                      <a:endParaRPr lang="ru" sz="1700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>
                          <a:latin typeface="Times New Roman"/>
                        </a:rPr>
                        <a:t>Адрес электронной почты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en-US" sz="1700" dirty="0" smtClean="0">
                          <a:latin typeface="Times New Roman"/>
                          <a:hlinkClick r:id="rId2"/>
                        </a:rPr>
                        <a:t>finotd_sv</a:t>
                      </a:r>
                      <a:r>
                        <a:rPr lang="en-US" sz="1700" baseline="0" dirty="0" smtClean="0">
                          <a:latin typeface="Times New Roman"/>
                          <a:hlinkClick r:id="rId2"/>
                        </a:rPr>
                        <a:t>@mail.orb.ru</a:t>
                      </a:r>
                      <a:endParaRPr lang="en-US" sz="1700" dirty="0">
                        <a:latin typeface="Times New Roman"/>
                        <a:hlinkClick r:id="rId2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6176"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>
                          <a:latin typeface="Times New Roman"/>
                        </a:rPr>
                        <a:t>Режим работы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524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Times New Roman"/>
                        </a:rPr>
                        <a:t>с </a:t>
                      </a:r>
                      <a:r>
                        <a:rPr lang="en-US" sz="1700" dirty="0" smtClean="0">
                          <a:latin typeface="Times New Roman"/>
                        </a:rPr>
                        <a:t>9</a:t>
                      </a:r>
                      <a:r>
                        <a:rPr lang="ru" sz="1700" dirty="0" smtClean="0">
                          <a:latin typeface="Times New Roman"/>
                        </a:rPr>
                        <a:t>-</a:t>
                      </a:r>
                      <a:r>
                        <a:rPr lang="en-US" sz="1700" dirty="0" smtClean="0">
                          <a:latin typeface="Times New Roman"/>
                        </a:rPr>
                        <a:t>0</a:t>
                      </a:r>
                      <a:r>
                        <a:rPr lang="ru" sz="1700" dirty="0" smtClean="0">
                          <a:latin typeface="Times New Roman"/>
                        </a:rPr>
                        <a:t>0 </a:t>
                      </a:r>
                      <a:r>
                        <a:rPr lang="ru" sz="1700" dirty="0">
                          <a:latin typeface="Times New Roman"/>
                        </a:rPr>
                        <a:t>до </a:t>
                      </a:r>
                      <a:r>
                        <a:rPr lang="ru" sz="1700" dirty="0" smtClean="0">
                          <a:latin typeface="Times New Roman"/>
                        </a:rPr>
                        <a:t>1</a:t>
                      </a:r>
                      <a:r>
                        <a:rPr lang="en-US" sz="1700" dirty="0" smtClean="0">
                          <a:latin typeface="Times New Roman"/>
                        </a:rPr>
                        <a:t>3</a:t>
                      </a:r>
                      <a:r>
                        <a:rPr lang="ru" sz="1700" dirty="0" smtClean="0">
                          <a:latin typeface="Times New Roman"/>
                        </a:rPr>
                        <a:t>-</a:t>
                      </a:r>
                      <a:r>
                        <a:rPr lang="en-US" sz="1700" dirty="0" smtClean="0">
                          <a:latin typeface="Times New Roman"/>
                        </a:rPr>
                        <a:t>0</a:t>
                      </a:r>
                      <a:r>
                        <a:rPr lang="ru" sz="1700" dirty="0" smtClean="0">
                          <a:latin typeface="Times New Roman"/>
                        </a:rPr>
                        <a:t>0</a:t>
                      </a:r>
                      <a:r>
                        <a:rPr lang="ru" sz="1700" dirty="0">
                          <a:latin typeface="Times New Roman"/>
                        </a:rPr>
                        <a:t>, с </a:t>
                      </a:r>
                      <a:r>
                        <a:rPr lang="ru" sz="1700" dirty="0" smtClean="0">
                          <a:latin typeface="Times New Roman"/>
                        </a:rPr>
                        <a:t>1</a:t>
                      </a:r>
                      <a:r>
                        <a:rPr lang="en-US" sz="1700" dirty="0" smtClean="0">
                          <a:latin typeface="Times New Roman"/>
                        </a:rPr>
                        <a:t>4</a:t>
                      </a:r>
                      <a:r>
                        <a:rPr lang="ru" sz="1700" dirty="0" smtClean="0">
                          <a:latin typeface="Times New Roman"/>
                        </a:rPr>
                        <a:t>-</a:t>
                      </a:r>
                      <a:r>
                        <a:rPr lang="en-US" sz="1700" dirty="0" smtClean="0">
                          <a:latin typeface="Times New Roman"/>
                        </a:rPr>
                        <a:t>00</a:t>
                      </a:r>
                      <a:r>
                        <a:rPr lang="ru" sz="1700" dirty="0" smtClean="0">
                          <a:latin typeface="Times New Roman"/>
                        </a:rPr>
                        <a:t> </a:t>
                      </a:r>
                      <a:r>
                        <a:rPr lang="ru" sz="1700" dirty="0">
                          <a:latin typeface="Times New Roman"/>
                        </a:rPr>
                        <a:t>до </a:t>
                      </a:r>
                      <a:r>
                        <a:rPr lang="ru" sz="1700" dirty="0" smtClean="0">
                          <a:latin typeface="Times New Roman"/>
                        </a:rPr>
                        <a:t>17-</a:t>
                      </a:r>
                      <a:r>
                        <a:rPr lang="en-US" sz="1700" dirty="0" smtClean="0">
                          <a:latin typeface="Times New Roman"/>
                        </a:rPr>
                        <a:t>00</a:t>
                      </a:r>
                      <a:r>
                        <a:rPr lang="ru" sz="1700" dirty="0" smtClean="0">
                          <a:latin typeface="Times New Roman"/>
                        </a:rPr>
                        <a:t> </a:t>
                      </a:r>
                      <a:r>
                        <a:rPr lang="ru" sz="1700" dirty="0">
                          <a:latin typeface="Times New Roman"/>
                        </a:rPr>
                        <a:t>Выходные дни - суббота, воскресенье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32040" y="404664"/>
            <a:ext cx="748883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Межбюджетные отношения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7"/>
            <a:ext cx="8568952" cy="7200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другому бюджету бюджетной системы.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420888"/>
            <a:ext cx="151216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043878" y="3537011"/>
            <a:ext cx="151216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043608" y="4845358"/>
            <a:ext cx="151216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 rot="10800000" flipV="1">
            <a:off x="3059832" y="2132857"/>
            <a:ext cx="59046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Предоставляются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без конкретной цели и условий их использования (в семейном бюджете означает: Дать ребенку на «карманные деньги»)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 rot="10800000" flipV="1">
            <a:off x="3059832" y="3212976"/>
            <a:ext cx="5904656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Предоставляются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условиях долевого финансирования расходов (Например: Дать своему ребенку деньги на планшет, но не всю необходимую сумму, а только часть. Оставшиеся деньги он должен накопить сам)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15441" y="3537011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627784" y="2492896"/>
            <a:ext cx="432048" cy="288032"/>
          </a:xfrm>
          <a:prstGeom prst="rightArrow">
            <a:avLst>
              <a:gd name="adj1" fmla="val 50000"/>
              <a:gd name="adj2" fmla="val 531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2627784" y="4886008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 rot="10800000" flipV="1">
            <a:off x="3083752" y="4525968"/>
            <a:ext cx="59130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 финансирование переданных полномочий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(Например: Вы даете своему ребенку деньги и отправляете в магазин купить продукты 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Характеристика бюджета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963381"/>
              </p:ext>
            </p:extLst>
          </p:nvPr>
        </p:nvGraphicFramePr>
        <p:xfrm>
          <a:off x="304800" y="1554162"/>
          <a:ext cx="8587680" cy="497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97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Межбюджетные отношения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7"/>
            <a:ext cx="8568952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1556793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областного бюджета предоставляются местным бюджетам в следующих формах:</a:t>
            </a: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lvl="0"/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1.Дотации на выравнивание бюджетной обеспеченности поселений.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2.Дотации на выравнивание бюджетной обеспеченности муниципальных районов (городских округов).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3.Субсидии.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4.Субвенции.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5.Иные межбюджетные трансферты из областного бюджета.</a:t>
            </a: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поселений предусматриваются в районном бюджете в целях выравнивания финансовых возможностей поселений для решения вопросов местного значения.</a:t>
            </a:r>
          </a:p>
          <a:p>
            <a:pPr algn="just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547936" y="1565177"/>
            <a:ext cx="8568952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Налоги и налоговая система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97152"/>
            <a:ext cx="8568952" cy="1872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фискальная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формирование доходной части государственного бюджета, для обеспечения государства финансовыми средствами;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2 регулирующая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влияние на развитие экономической, социальной и демографической политики государства;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3 распределительная (социальная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перераспределение общественных доходов между различными категориями граждан;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4 контролирующая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обеспечение «прозрачности» финансовых потоков, своевременности и полноты поступления налоговых платежей.</a:t>
            </a:r>
          </a:p>
          <a:p>
            <a:endParaRPr lang="ru-RU" sz="1400" dirty="0"/>
          </a:p>
        </p:txBody>
      </p:sp>
      <p:pic>
        <p:nvPicPr>
          <p:cNvPr id="2050" name="Picture 2" descr="image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2646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3995936" y="4653136"/>
            <a:ext cx="268608" cy="2160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Налоги и налоговая система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09120"/>
            <a:ext cx="8568952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196752"/>
            <a:ext cx="439248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установлены Налоговым кодексом Российской Федерации</a:t>
            </a:r>
          </a:p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27784" y="2132856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68144" y="2132856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6016" y="21328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67544" y="2636912"/>
            <a:ext cx="2736304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ФЕДЕРАЛЬНЫЕ НАЛОГИ </a:t>
            </a:r>
            <a:r>
              <a:rPr lang="ru-RU" sz="1400" b="1" dirty="0" smtClean="0"/>
              <a:t>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обязательны к уплате на всей территории Российской Федерации</a:t>
            </a:r>
          </a:p>
          <a:p>
            <a:pPr algn="ctr"/>
            <a:endParaRPr lang="ru-RU" sz="1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 algn="ctr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47864" y="2636912"/>
            <a:ext cx="3024336" cy="37444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РЕГИОНАЛЬНЫЕ НАЛОГИ</a:t>
            </a:r>
          </a:p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законами субъектов Российской Федерации о налогах и обязательны к уплате на территориях соответствующих субъектов Российской Федерации</a:t>
            </a: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</a:t>
            </a: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игорный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79704" y="2636912"/>
            <a:ext cx="2484784" cy="37444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МЕСТНЫЕ НАЛОГИ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нормативными правовыми актами представительных органов муниципальных образований о налогах и обязательны к уплате на территориях соответствующих муниципальных образований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</p:spTree>
    <p:extLst>
      <p:ext uri="{BB962C8B-B14F-4D97-AF65-F5344CB8AC3E}">
        <p14:creationId xmlns:p14="http://schemas.microsoft.com/office/powerpoint/2010/main" val="27657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6848</TotalTime>
  <Words>4492</Words>
  <Application>Microsoft Office PowerPoint</Application>
  <PresentationFormat>Экран (4:3)</PresentationFormat>
  <Paragraphs>1418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Презентация PowerPoint</vt:lpstr>
      <vt:lpstr>Что такое бюджет?</vt:lpstr>
      <vt:lpstr>Презентация PowerPoint</vt:lpstr>
      <vt:lpstr>Структура бюджетной системы </vt:lpstr>
      <vt:lpstr>Межбюджетные отношения</vt:lpstr>
      <vt:lpstr>Характеристика бюджета</vt:lpstr>
      <vt:lpstr>Межбюджетные отношения</vt:lpstr>
      <vt:lpstr>Налоги и налоговая система</vt:lpstr>
      <vt:lpstr>Налоги и налоговая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бюджетного процесса</vt:lpstr>
      <vt:lpstr>Гражданин, его участие 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РАЙОННОГО БЮДЖЕТА ПО РАЗДЕЛАМ, ПОДРАЗДЕЛАМ, тыс. рублей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 ЭКОНОМИКА Формирование бюджетных ассигнований на поддержку отраслей экономики осуществлялось с учётом необходимости адаптации отраслей экономики Оренбургской области при вступлении Россий</dc:title>
  <dc:creator>Анастасия</dc:creator>
  <cp:lastModifiedBy>nbud</cp:lastModifiedBy>
  <cp:revision>996</cp:revision>
  <cp:lastPrinted>2020-12-22T06:55:11Z</cp:lastPrinted>
  <dcterms:created xsi:type="dcterms:W3CDTF">2014-06-24T12:21:32Z</dcterms:created>
  <dcterms:modified xsi:type="dcterms:W3CDTF">2021-05-31T13:07:29Z</dcterms:modified>
</cp:coreProperties>
</file>