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theme/themeOverride8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theme/themeOverride10.xml" ContentType="application/vnd.openxmlformats-officedocument.themeOverride+xml"/>
  <Override PartName="/ppt/drawings/drawing1.xml" ContentType="application/vnd.openxmlformats-officedocument.drawingml.chartshapes+xml"/>
  <Override PartName="/ppt/charts/chart11.xml" ContentType="application/vnd.openxmlformats-officedocument.drawingml.chart+xml"/>
  <Override PartName="/ppt/theme/themeOverride11.xml" ContentType="application/vnd.openxmlformats-officedocument.themeOverride+xml"/>
  <Override PartName="/ppt/drawings/drawing2.xml" ContentType="application/vnd.openxmlformats-officedocument.drawingml.chartshapes+xml"/>
  <Override PartName="/ppt/charts/chart12.xml" ContentType="application/vnd.openxmlformats-officedocument.drawingml.chart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theme/themeOverride18.xml" ContentType="application/vnd.openxmlformats-officedocument.themeOverride+xml"/>
  <Override PartName="/ppt/charts/chart19.xml" ContentType="application/vnd.openxmlformats-officedocument.drawingml.chart+xml"/>
  <Override PartName="/ppt/theme/themeOverride19.xml" ContentType="application/vnd.openxmlformats-officedocument.themeOverride+xml"/>
  <Override PartName="/ppt/drawings/drawing3.xml" ContentType="application/vnd.openxmlformats-officedocument.drawingml.chartshapes+xml"/>
  <Override PartName="/ppt/charts/chart20.xml" ContentType="application/vnd.openxmlformats-officedocument.drawingml.chart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theme/themeOverride2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4" r:id="rId1"/>
  </p:sldMasterIdLst>
  <p:notesMasterIdLst>
    <p:notesMasterId r:id="rId59"/>
  </p:notesMasterIdLst>
  <p:sldIdLst>
    <p:sldId id="443" r:id="rId2"/>
    <p:sldId id="448" r:id="rId3"/>
    <p:sldId id="449" r:id="rId4"/>
    <p:sldId id="512" r:id="rId5"/>
    <p:sldId id="513" r:id="rId6"/>
    <p:sldId id="514" r:id="rId7"/>
    <p:sldId id="518" r:id="rId8"/>
    <p:sldId id="519" r:id="rId9"/>
    <p:sldId id="521" r:id="rId10"/>
    <p:sldId id="523" r:id="rId11"/>
    <p:sldId id="524" r:id="rId12"/>
    <p:sldId id="525" r:id="rId13"/>
    <p:sldId id="527" r:id="rId14"/>
    <p:sldId id="461" r:id="rId15"/>
    <p:sldId id="528" r:id="rId16"/>
    <p:sldId id="530" r:id="rId17"/>
    <p:sldId id="532" r:id="rId18"/>
    <p:sldId id="534" r:id="rId19"/>
    <p:sldId id="537" r:id="rId20"/>
    <p:sldId id="538" r:id="rId21"/>
    <p:sldId id="540" r:id="rId22"/>
    <p:sldId id="542" r:id="rId23"/>
    <p:sldId id="541" r:id="rId24"/>
    <p:sldId id="545" r:id="rId25"/>
    <p:sldId id="546" r:id="rId26"/>
    <p:sldId id="548" r:id="rId27"/>
    <p:sldId id="404" r:id="rId28"/>
    <p:sldId id="498" r:id="rId29"/>
    <p:sldId id="499" r:id="rId30"/>
    <p:sldId id="500" r:id="rId31"/>
    <p:sldId id="501" r:id="rId32"/>
    <p:sldId id="502" r:id="rId33"/>
    <p:sldId id="503" r:id="rId34"/>
    <p:sldId id="504" r:id="rId35"/>
    <p:sldId id="325" r:id="rId36"/>
    <p:sldId id="326" r:id="rId37"/>
    <p:sldId id="505" r:id="rId38"/>
    <p:sldId id="415" r:id="rId39"/>
    <p:sldId id="329" r:id="rId40"/>
    <p:sldId id="330" r:id="rId41"/>
    <p:sldId id="331" r:id="rId42"/>
    <p:sldId id="341" r:id="rId43"/>
    <p:sldId id="552" r:id="rId44"/>
    <p:sldId id="554" r:id="rId45"/>
    <p:sldId id="555" r:id="rId46"/>
    <p:sldId id="556" r:id="rId47"/>
    <p:sldId id="557" r:id="rId48"/>
    <p:sldId id="558" r:id="rId49"/>
    <p:sldId id="559" r:id="rId50"/>
    <p:sldId id="560" r:id="rId51"/>
    <p:sldId id="561" r:id="rId52"/>
    <p:sldId id="562" r:id="rId53"/>
    <p:sldId id="564" r:id="rId54"/>
    <p:sldId id="566" r:id="rId55"/>
    <p:sldId id="551" r:id="rId56"/>
    <p:sldId id="508" r:id="rId57"/>
    <p:sldId id="433" r:id="rId58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08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Любовь Анатольевна Самохина" initials="ЛАС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616CB"/>
    <a:srgbClr val="FF3399"/>
    <a:srgbClr val="6600FF"/>
    <a:srgbClr val="FF9999"/>
    <a:srgbClr val="4C7F0F"/>
    <a:srgbClr val="CC00FF"/>
    <a:srgbClr val="1A0410"/>
    <a:srgbClr val="FF99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413" autoAdjust="0"/>
    <p:restoredTop sz="89988" autoAdjust="0"/>
  </p:normalViewPr>
  <p:slideViewPr>
    <p:cSldViewPr>
      <p:cViewPr>
        <p:scale>
          <a:sx n="100" d="100"/>
          <a:sy n="100" d="100"/>
        </p:scale>
        <p:origin x="-45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1" d="100"/>
          <a:sy n="61" d="100"/>
        </p:scale>
        <p:origin x="-3307" y="-101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10.xlsx"/><Relationship Id="rId1" Type="http://schemas.openxmlformats.org/officeDocument/2006/relationships/themeOverride" Target="../theme/themeOverrid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_____Microsoft_Excel11.xlsx"/><Relationship Id="rId1" Type="http://schemas.openxmlformats.org/officeDocument/2006/relationships/themeOverride" Target="../theme/themeOverride11.xm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2.xlsx"/><Relationship Id="rId1" Type="http://schemas.openxmlformats.org/officeDocument/2006/relationships/themeOverride" Target="../theme/themeOverride12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3.xlsx"/><Relationship Id="rId1" Type="http://schemas.openxmlformats.org/officeDocument/2006/relationships/themeOverride" Target="../theme/themeOverride1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4.xlsx"/><Relationship Id="rId1" Type="http://schemas.openxmlformats.org/officeDocument/2006/relationships/themeOverride" Target="../theme/themeOverride14.xm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5.xlsx"/><Relationship Id="rId1" Type="http://schemas.openxmlformats.org/officeDocument/2006/relationships/themeOverride" Target="../theme/themeOverride15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6.xlsx"/><Relationship Id="rId1" Type="http://schemas.openxmlformats.org/officeDocument/2006/relationships/themeOverride" Target="../theme/themeOverrid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7.xlsx"/><Relationship Id="rId1" Type="http://schemas.openxmlformats.org/officeDocument/2006/relationships/themeOverride" Target="../theme/themeOverride17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8.xlsx"/><Relationship Id="rId1" Type="http://schemas.openxmlformats.org/officeDocument/2006/relationships/themeOverride" Target="../theme/themeOverrid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19.xlsx"/><Relationship Id="rId1" Type="http://schemas.openxmlformats.org/officeDocument/2006/relationships/themeOverride" Target="../theme/themeOverride19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0.xlsx"/><Relationship Id="rId1" Type="http://schemas.openxmlformats.org/officeDocument/2006/relationships/themeOverride" Target="../theme/themeOverride20.xml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1.xlsx"/><Relationship Id="rId1" Type="http://schemas.openxmlformats.org/officeDocument/2006/relationships/themeOverride" Target="../theme/themeOverride21.xml"/></Relationships>
</file>

<file path=ppt/charts/_rels/chart2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2.xlsx"/><Relationship Id="rId1" Type="http://schemas.openxmlformats.org/officeDocument/2006/relationships/themeOverride" Target="../theme/themeOverride2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4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7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8.xlsx"/><Relationship Id="rId1" Type="http://schemas.openxmlformats.org/officeDocument/2006/relationships/themeOverride" Target="../theme/themeOverride8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9.xlsx"/><Relationship Id="rId1" Type="http://schemas.openxmlformats.org/officeDocument/2006/relationships/themeOverride" Target="../theme/themeOverrid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percentStacked"/>
        <c:varyColors val="0"/>
        <c:ser>
          <c:idx val="0"/>
          <c:order val="0"/>
          <c:tx>
            <c:strRef>
              <c:f>Лист1!$G$3</c:f>
              <c:strCache>
                <c:ptCount val="1"/>
                <c:pt idx="0">
                  <c:v>общий коэффициент рождаемости</c:v>
                </c:pt>
              </c:strCache>
            </c:strRef>
          </c:tx>
          <c:cat>
            <c:numRef>
              <c:f>Лист1!$F$4:$F$11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Лист1!$G$4:$G$11</c:f>
              <c:numCache>
                <c:formatCode>General</c:formatCode>
                <c:ptCount val="8"/>
                <c:pt idx="0">
                  <c:v>15.1</c:v>
                </c:pt>
                <c:pt idx="1">
                  <c:v>12.3</c:v>
                </c:pt>
                <c:pt idx="2">
                  <c:v>10.8</c:v>
                </c:pt>
                <c:pt idx="3">
                  <c:v>10.7</c:v>
                </c:pt>
                <c:pt idx="4">
                  <c:v>10.7</c:v>
                </c:pt>
                <c:pt idx="5">
                  <c:v>10.6</c:v>
                </c:pt>
                <c:pt idx="6">
                  <c:v>10.5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Лист1!$H$3</c:f>
              <c:strCache>
                <c:ptCount val="1"/>
                <c:pt idx="0">
                  <c:v>общий коэффициент смертности</c:v>
                </c:pt>
              </c:strCache>
            </c:strRef>
          </c:tx>
          <c:cat>
            <c:numRef>
              <c:f>Лист1!$F$4:$F$11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Лист1!$H$4:$H$11</c:f>
              <c:numCache>
                <c:formatCode>General</c:formatCode>
                <c:ptCount val="8"/>
                <c:pt idx="0">
                  <c:v>12.6</c:v>
                </c:pt>
                <c:pt idx="1">
                  <c:v>12.1</c:v>
                </c:pt>
                <c:pt idx="2">
                  <c:v>12</c:v>
                </c:pt>
                <c:pt idx="3">
                  <c:v>12.2</c:v>
                </c:pt>
                <c:pt idx="4">
                  <c:v>12.1</c:v>
                </c:pt>
                <c:pt idx="5">
                  <c:v>11.9</c:v>
                </c:pt>
                <c:pt idx="6">
                  <c:v>11.7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Лист1!$I$3</c:f>
              <c:strCache>
                <c:ptCount val="1"/>
                <c:pt idx="0">
                  <c:v>коэффициент естественного прироста</c:v>
                </c:pt>
              </c:strCache>
            </c:strRef>
          </c:tx>
          <c:cat>
            <c:numRef>
              <c:f>Лист1!$F$4:$F$11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Лист1!$I$4:$I$11</c:f>
              <c:numCache>
                <c:formatCode>General</c:formatCode>
                <c:ptCount val="8"/>
                <c:pt idx="0">
                  <c:v>2.4</c:v>
                </c:pt>
                <c:pt idx="1">
                  <c:v>0.2</c:v>
                </c:pt>
                <c:pt idx="2">
                  <c:v>-1.2</c:v>
                </c:pt>
                <c:pt idx="3">
                  <c:v>-1.5</c:v>
                </c:pt>
                <c:pt idx="4">
                  <c:v>-1.4</c:v>
                </c:pt>
                <c:pt idx="5">
                  <c:v>-1.3</c:v>
                </c:pt>
                <c:pt idx="6">
                  <c:v>-1.2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922560"/>
        <c:axId val="23924096"/>
      </c:lineChart>
      <c:catAx>
        <c:axId val="239225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3924096"/>
        <c:crosses val="autoZero"/>
        <c:auto val="1"/>
        <c:lblAlgn val="ctr"/>
        <c:lblOffset val="100"/>
        <c:noMultiLvlLbl val="0"/>
      </c:catAx>
      <c:valAx>
        <c:axId val="23924096"/>
        <c:scaling>
          <c:orientation val="minMax"/>
        </c:scaling>
        <c:delete val="1"/>
        <c:axPos val="l"/>
        <c:majorGridlines/>
        <c:numFmt formatCode="0%" sourceLinked="1"/>
        <c:majorTickMark val="out"/>
        <c:minorTickMark val="none"/>
        <c:tickLblPos val="nextTo"/>
        <c:crossAx val="23922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"/>
          <c:y val="0.23901319626713327"/>
          <c:w val="0.3288888888888889"/>
          <c:h val="0.5867880577427822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912756961430518"/>
          <c:y val="0.11330134394238382"/>
          <c:w val="0.82738698982165404"/>
          <c:h val="0.82017319291991209"/>
        </c:manualLayout>
      </c:layout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  <c:explosion val="15"/>
          </c:dPt>
          <c:dPt>
            <c:idx val="2"/>
            <c:bubble3D val="0"/>
            <c:explosion val="12"/>
          </c:dPt>
          <c:dPt>
            <c:idx val="3"/>
            <c:bubble3D val="0"/>
            <c:explosion val="12"/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smtClean="0"/>
                      <a:t>79,8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ru-RU" smtClean="0"/>
                      <a:t>9,4</a:t>
                    </a:r>
                    <a:r>
                      <a:rPr lang="en-US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ru-RU" smtClean="0"/>
                      <a:t>8</a:t>
                    </a:r>
                    <a:r>
                      <a:rPr lang="en-US" smtClean="0"/>
                      <a:t>,</a:t>
                    </a:r>
                    <a:r>
                      <a:rPr lang="ru-RU" smtClean="0"/>
                      <a:t>1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val>
            <c:numRef>
              <c:f>Лист1!$I$4:$I$13</c:f>
              <c:numCache>
                <c:formatCode>0.0%</c:formatCode>
                <c:ptCount val="10"/>
                <c:pt idx="0">
                  <c:v>0.79800000000000004</c:v>
                </c:pt>
                <c:pt idx="1">
                  <c:v>9.4E-2</c:v>
                </c:pt>
                <c:pt idx="2">
                  <c:v>8.1000000000000003E-2</c:v>
                </c:pt>
                <c:pt idx="3">
                  <c:v>2.7E-2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Лист1!$F$3</c:f>
              <c:strCache>
                <c:ptCount val="1"/>
                <c:pt idx="0">
                  <c:v>дотации</c:v>
                </c:pt>
              </c:strCache>
            </c:strRef>
          </c:tx>
          <c:invertIfNegative val="0"/>
          <c:cat>
            <c:numRef>
              <c:f>Лист1!$E$4:$E$9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Лист1!$F$4:$F$9</c:f>
              <c:numCache>
                <c:formatCode>0.0</c:formatCode>
                <c:ptCount val="6"/>
                <c:pt idx="0">
                  <c:v>83593.100000000006</c:v>
                </c:pt>
                <c:pt idx="1">
                  <c:v>130823.9</c:v>
                </c:pt>
                <c:pt idx="2">
                  <c:v>110079.8</c:v>
                </c:pt>
                <c:pt idx="3">
                  <c:v>92635</c:v>
                </c:pt>
                <c:pt idx="4">
                  <c:v>55686</c:v>
                </c:pt>
                <c:pt idx="5">
                  <c:v>51794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CC9-4957-9CE0-21E0E30FC3E3}"/>
            </c:ext>
          </c:extLst>
        </c:ser>
        <c:ser>
          <c:idx val="1"/>
          <c:order val="1"/>
          <c:tx>
            <c:strRef>
              <c:f>Лист1!$G$3</c:f>
              <c:strCache>
                <c:ptCount val="1"/>
                <c:pt idx="0">
                  <c:v>субсидии </c:v>
                </c:pt>
              </c:strCache>
            </c:strRef>
          </c:tx>
          <c:invertIfNegative val="0"/>
          <c:cat>
            <c:numRef>
              <c:f>Лист1!$E$4:$E$9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Лист1!$G$4:$G$9</c:f>
              <c:numCache>
                <c:formatCode>General</c:formatCode>
                <c:ptCount val="6"/>
                <c:pt idx="0">
                  <c:v>25289.7</c:v>
                </c:pt>
                <c:pt idx="1">
                  <c:v>23008</c:v>
                </c:pt>
                <c:pt idx="2">
                  <c:v>18576.7</c:v>
                </c:pt>
                <c:pt idx="3">
                  <c:v>28759.599999999999</c:v>
                </c:pt>
                <c:pt idx="4">
                  <c:v>5148.5</c:v>
                </c:pt>
                <c:pt idx="5">
                  <c:v>6341.7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CC9-4957-9CE0-21E0E30FC3E3}"/>
            </c:ext>
          </c:extLst>
        </c:ser>
        <c:ser>
          <c:idx val="2"/>
          <c:order val="2"/>
          <c:tx>
            <c:strRef>
              <c:f>Лист1!$H$3</c:f>
              <c:strCache>
                <c:ptCount val="1"/>
                <c:pt idx="0">
                  <c:v>субвенции</c:v>
                </c:pt>
              </c:strCache>
            </c:strRef>
          </c:tx>
          <c:invertIfNegative val="0"/>
          <c:cat>
            <c:numRef>
              <c:f>Лист1!$E$4:$E$9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Лист1!$H$4:$H$9</c:f>
              <c:numCache>
                <c:formatCode>General</c:formatCode>
                <c:ptCount val="6"/>
                <c:pt idx="0">
                  <c:v>305737.2</c:v>
                </c:pt>
                <c:pt idx="1">
                  <c:v>330315.8</c:v>
                </c:pt>
                <c:pt idx="2">
                  <c:v>337467.8</c:v>
                </c:pt>
                <c:pt idx="3">
                  <c:v>337784.3</c:v>
                </c:pt>
                <c:pt idx="4">
                  <c:v>325660.90000000002</c:v>
                </c:pt>
                <c:pt idx="5">
                  <c:v>322239.2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CC9-4957-9CE0-21E0E30FC3E3}"/>
            </c:ext>
          </c:extLst>
        </c:ser>
        <c:ser>
          <c:idx val="3"/>
          <c:order val="3"/>
          <c:tx>
            <c:strRef>
              <c:f>Лист1!$I$3</c:f>
              <c:strCache>
                <c:ptCount val="1"/>
                <c:pt idx="0">
                  <c:v>иные МБТ</c:v>
                </c:pt>
              </c:strCache>
            </c:strRef>
          </c:tx>
          <c:invertIfNegative val="0"/>
          <c:cat>
            <c:numRef>
              <c:f>Лист1!$E$4:$E$9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Лист1!$I$4:$I$9</c:f>
              <c:numCache>
                <c:formatCode>General</c:formatCode>
                <c:ptCount val="6"/>
                <c:pt idx="0">
                  <c:v>26708.2</c:v>
                </c:pt>
                <c:pt idx="1">
                  <c:v>20830.5</c:v>
                </c:pt>
                <c:pt idx="2">
                  <c:v>31518.7</c:v>
                </c:pt>
                <c:pt idx="3">
                  <c:v>49541.9</c:v>
                </c:pt>
                <c:pt idx="4">
                  <c:v>49541.9</c:v>
                </c:pt>
                <c:pt idx="5">
                  <c:v>49541.9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CC9-4957-9CE0-21E0E30FC3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29647360"/>
        <c:axId val="129648896"/>
        <c:axId val="0"/>
      </c:bar3DChart>
      <c:catAx>
        <c:axId val="129647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29648896"/>
        <c:crosses val="autoZero"/>
        <c:auto val="1"/>
        <c:lblAlgn val="ctr"/>
        <c:lblOffset val="100"/>
        <c:noMultiLvlLbl val="0"/>
      </c:catAx>
      <c:valAx>
        <c:axId val="129648896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29647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0111822730079172"/>
          <c:y val="7.9891916771152212E-3"/>
          <c:w val="9.0207873077854731E-2"/>
          <c:h val="0.30374006062818415"/>
        </c:manualLayout>
      </c:layout>
      <c:overlay val="0"/>
      <c:txPr>
        <a:bodyPr/>
        <a:lstStyle/>
        <a:p>
          <a:pPr>
            <a:defRPr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21747703412073491"/>
          <c:w val="0.93888888888888888"/>
          <c:h val="0.6553164187809856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Лист1!$H$5</c:f>
              <c:strCache>
                <c:ptCount val="1"/>
                <c:pt idx="0">
                  <c:v>Расходы бюджета</c:v>
                </c:pt>
              </c:strCache>
            </c:strRef>
          </c:tx>
          <c:invertIfNegative val="0"/>
          <c:cat>
            <c:numRef>
              <c:f>Лист1!$G$6:$G$11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Лист1!$H$6:$H$11</c:f>
              <c:numCache>
                <c:formatCode>General</c:formatCode>
                <c:ptCount val="6"/>
                <c:pt idx="0">
                  <c:v>602667.9</c:v>
                </c:pt>
                <c:pt idx="1">
                  <c:v>667241.69999999995</c:v>
                </c:pt>
                <c:pt idx="2">
                  <c:v>708880.4</c:v>
                </c:pt>
                <c:pt idx="3">
                  <c:v>693051.8</c:v>
                </c:pt>
                <c:pt idx="4">
                  <c:v>632081.5</c:v>
                </c:pt>
                <c:pt idx="5">
                  <c:v>635335.19999999995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66445696"/>
        <c:axId val="66447232"/>
        <c:axId val="129653824"/>
      </c:bar3DChart>
      <c:catAx>
        <c:axId val="66445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66447232"/>
        <c:crosses val="autoZero"/>
        <c:auto val="1"/>
        <c:lblAlgn val="ctr"/>
        <c:lblOffset val="100"/>
        <c:noMultiLvlLbl val="0"/>
      </c:catAx>
      <c:valAx>
        <c:axId val="6644723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66445696"/>
        <c:crosses val="autoZero"/>
        <c:crossBetween val="between"/>
      </c:valAx>
      <c:serAx>
        <c:axId val="129653824"/>
        <c:scaling>
          <c:orientation val="minMax"/>
        </c:scaling>
        <c:delete val="1"/>
        <c:axPos val="b"/>
        <c:majorTickMark val="out"/>
        <c:minorTickMark val="none"/>
        <c:tickLblPos val="nextTo"/>
        <c:crossAx val="66447232"/>
        <c:crosses val="autoZero"/>
      </c:serAx>
    </c:plotArea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ru-RU" sz="2200" b="1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Расходы </a:t>
            </a:r>
            <a:r>
              <a:rPr lang="ru-RU" dirty="0" smtClean="0"/>
              <a:t>бюджета в динамике</a:t>
            </a:r>
            <a:endParaRPr lang="ru-RU" dirty="0"/>
          </a:p>
        </c:rich>
      </c:tx>
      <c:overlay val="0"/>
    </c:title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line3DChart>
        <c:grouping val="standard"/>
        <c:varyColors val="0"/>
        <c:ser>
          <c:idx val="0"/>
          <c:order val="0"/>
          <c:tx>
            <c:strRef>
              <c:f>Лист1!$F$3</c:f>
              <c:strCache>
                <c:ptCount val="1"/>
                <c:pt idx="0">
                  <c:v>Расходы бюджета, тыс. рублей</c:v>
                </c:pt>
              </c:strCache>
            </c:strRef>
          </c:tx>
          <c:spPr>
            <a:solidFill>
              <a:srgbClr val="4F81BD">
                <a:lumMod val="75000"/>
              </a:srgbClr>
            </a:solidFill>
          </c:spPr>
          <c:cat>
            <c:numRef>
              <c:f>Лист1!$E$4:$E$9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Лист1!$F$4:$F$9</c:f>
              <c:numCache>
                <c:formatCode>0.0</c:formatCode>
                <c:ptCount val="6"/>
                <c:pt idx="0">
                  <c:v>602667.9</c:v>
                </c:pt>
                <c:pt idx="1">
                  <c:v>667241.69999999995</c:v>
                </c:pt>
                <c:pt idx="2">
                  <c:v>708880.4</c:v>
                </c:pt>
                <c:pt idx="3">
                  <c:v>693051.8</c:v>
                </c:pt>
                <c:pt idx="4">
                  <c:v>632081.5</c:v>
                </c:pt>
                <c:pt idx="5">
                  <c:v>635335.19999999995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6EB-49DF-BF0D-EC590F6CBA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429952"/>
        <c:axId val="140431744"/>
        <c:axId val="129654272"/>
      </c:line3DChart>
      <c:catAx>
        <c:axId val="1404299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40431744"/>
        <c:crosses val="autoZero"/>
        <c:auto val="1"/>
        <c:lblAlgn val="ctr"/>
        <c:lblOffset val="100"/>
        <c:noMultiLvlLbl val="0"/>
      </c:catAx>
      <c:valAx>
        <c:axId val="140431744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40429952"/>
        <c:crosses val="autoZero"/>
        <c:crossBetween val="between"/>
      </c:valAx>
      <c:serAx>
        <c:axId val="129654272"/>
        <c:scaling>
          <c:orientation val="minMax"/>
        </c:scaling>
        <c:delete val="1"/>
        <c:axPos val="b"/>
        <c:majorTickMark val="out"/>
        <c:minorTickMark val="none"/>
        <c:tickLblPos val="nextTo"/>
        <c:crossAx val="140431744"/>
        <c:crosses val="autoZero"/>
      </c:serAx>
    </c:plotArea>
    <c:plotVisOnly val="1"/>
    <c:dispBlanksAs val="gap"/>
    <c:showDLblsOverMax val="0"/>
  </c:chart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5856591224526255E-2"/>
          <c:y val="4.6572725047113142E-2"/>
          <c:w val="0.79568880460623048"/>
          <c:h val="0.8846877437500355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Лист1!$E$4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cat>
            <c:strRef>
              <c:f>Лист1!$F$3:$H$3</c:f>
              <c:strCache>
                <c:ptCount val="3"/>
                <c:pt idx="0">
                  <c:v>Первомайский район</c:v>
                </c:pt>
                <c:pt idx="1">
                  <c:v>Курманаевский район</c:v>
                </c:pt>
                <c:pt idx="2">
                  <c:v>Бузулукский район</c:v>
                </c:pt>
              </c:strCache>
            </c:strRef>
          </c:cat>
          <c:val>
            <c:numRef>
              <c:f>Лист1!$F$4:$H$4</c:f>
              <c:numCache>
                <c:formatCode>General</c:formatCode>
                <c:ptCount val="3"/>
                <c:pt idx="0">
                  <c:v>648776.1</c:v>
                </c:pt>
                <c:pt idx="1">
                  <c:v>454929.2</c:v>
                </c:pt>
                <c:pt idx="2">
                  <c:v>695052.5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F54-4268-B1C2-79C23A658C4A}"/>
            </c:ext>
          </c:extLst>
        </c:ser>
        <c:ser>
          <c:idx val="1"/>
          <c:order val="1"/>
          <c:tx>
            <c:strRef>
              <c:f>Лист1!$E$5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rgbClr val="4F81BD">
                <a:lumMod val="50000"/>
              </a:srgbClr>
            </a:solidFill>
          </c:spPr>
          <c:invertIfNegative val="0"/>
          <c:cat>
            <c:strRef>
              <c:f>Лист1!$F$3:$H$3</c:f>
              <c:strCache>
                <c:ptCount val="3"/>
                <c:pt idx="0">
                  <c:v>Первомайский район</c:v>
                </c:pt>
                <c:pt idx="1">
                  <c:v>Курманаевский район</c:v>
                </c:pt>
                <c:pt idx="2">
                  <c:v>Бузулукский район</c:v>
                </c:pt>
              </c:strCache>
            </c:strRef>
          </c:cat>
          <c:val>
            <c:numRef>
              <c:f>Лист1!$F$5:$H$5</c:f>
              <c:numCache>
                <c:formatCode>General</c:formatCode>
                <c:ptCount val="3"/>
                <c:pt idx="0">
                  <c:v>648776.1</c:v>
                </c:pt>
                <c:pt idx="1">
                  <c:v>454929.2</c:v>
                </c:pt>
                <c:pt idx="2">
                  <c:v>695052.5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F54-4268-B1C2-79C23A658C4A}"/>
            </c:ext>
          </c:extLst>
        </c:ser>
        <c:ser>
          <c:idx val="2"/>
          <c:order val="2"/>
          <c:tx>
            <c:strRef>
              <c:f>Лист1!$E$6</c:f>
              <c:strCache>
                <c:ptCount val="1"/>
                <c:pt idx="0">
                  <c:v>дефицит</c:v>
                </c:pt>
              </c:strCache>
            </c:strRef>
          </c:tx>
          <c:invertIfNegative val="0"/>
          <c:cat>
            <c:strRef>
              <c:f>Лист1!$F$3:$H$3</c:f>
              <c:strCache>
                <c:ptCount val="3"/>
                <c:pt idx="0">
                  <c:v>Первомайский район</c:v>
                </c:pt>
                <c:pt idx="1">
                  <c:v>Курманаевский район</c:v>
                </c:pt>
                <c:pt idx="2">
                  <c:v>Бузулукский район</c:v>
                </c:pt>
              </c:strCache>
            </c:strRef>
          </c:cat>
          <c:val>
            <c:numRef>
              <c:f>Лист1!$F$6:$H$6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F54-4268-B1C2-79C23A658C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0518144"/>
        <c:axId val="140519680"/>
        <c:axId val="0"/>
      </c:bar3DChart>
      <c:catAx>
        <c:axId val="1405181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40519680"/>
        <c:crosses val="autoZero"/>
        <c:auto val="1"/>
        <c:lblAlgn val="ctr"/>
        <c:lblOffset val="100"/>
        <c:noMultiLvlLbl val="0"/>
      </c:catAx>
      <c:valAx>
        <c:axId val="14051968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extTo"/>
        <c:crossAx val="140518144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0495449956584701"/>
          <c:w val="0.87577300213396203"/>
          <c:h val="0.74631128857808626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Лист1!$F$3</c:f>
              <c:strCache>
                <c:ptCount val="1"/>
                <c:pt idx="0">
                  <c:v>Расходы бюджета, тыс. рублей</c:v>
                </c:pt>
              </c:strCache>
            </c:strRef>
          </c:tx>
          <c:spPr>
            <a:ln>
              <a:solidFill>
                <a:srgbClr val="9BBB59">
                  <a:lumMod val="75000"/>
                </a:srgbClr>
              </a:solidFill>
            </a:ln>
          </c:spPr>
          <c:cat>
            <c:numRef>
              <c:f>Лист1!$E$4:$E$9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Лист1!$F$4:$F$9</c:f>
              <c:numCache>
                <c:formatCode>0.0</c:formatCode>
                <c:ptCount val="6"/>
                <c:pt idx="0">
                  <c:v>52900.4</c:v>
                </c:pt>
                <c:pt idx="1">
                  <c:v>55340.1</c:v>
                </c:pt>
                <c:pt idx="2">
                  <c:v>64430.9</c:v>
                </c:pt>
                <c:pt idx="3">
                  <c:v>59106.5</c:v>
                </c:pt>
                <c:pt idx="4">
                  <c:v>58841.8</c:v>
                </c:pt>
                <c:pt idx="5">
                  <c:v>58699.8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E84-40FB-92F5-81603346CD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747520"/>
        <c:axId val="140749056"/>
        <c:axId val="140502784"/>
      </c:line3DChart>
      <c:catAx>
        <c:axId val="140747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40749056"/>
        <c:crosses val="autoZero"/>
        <c:auto val="1"/>
        <c:lblAlgn val="ctr"/>
        <c:lblOffset val="100"/>
        <c:noMultiLvlLbl val="0"/>
      </c:catAx>
      <c:valAx>
        <c:axId val="140749056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40747520"/>
        <c:crosses val="autoZero"/>
        <c:crossBetween val="between"/>
      </c:valAx>
      <c:serAx>
        <c:axId val="140502784"/>
        <c:scaling>
          <c:orientation val="minMax"/>
        </c:scaling>
        <c:delete val="1"/>
        <c:axPos val="b"/>
        <c:majorTickMark val="out"/>
        <c:minorTickMark val="none"/>
        <c:tickLblPos val="nextTo"/>
        <c:crossAx val="140749056"/>
        <c:crosses val="autoZero"/>
      </c:serAx>
    </c:plotArea>
    <c:plotVisOnly val="1"/>
    <c:dispBlanksAs val="gap"/>
    <c:showDLblsOverMax val="0"/>
  </c:chart>
  <c:externalData r:id="rId2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  <c:spPr>
        <a:noFill/>
        <a:ln w="9525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5.3027733760575857E-4"/>
          <c:y val="4.1396041465478192E-2"/>
          <c:w val="0.93713362988907667"/>
          <c:h val="0.8326195683872849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Лист1!$H$5</c:f>
              <c:strCache>
                <c:ptCount val="1"/>
                <c:pt idx="0">
                  <c:v>расходы бюджета</c:v>
                </c:pt>
              </c:strCache>
            </c:strRef>
          </c:tx>
          <c:invertIfNegative val="0"/>
          <c:cat>
            <c:numRef>
              <c:f>Лист1!$G$6:$G$11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Лист1!$H$6:$H$11</c:f>
              <c:numCache>
                <c:formatCode>0.0</c:formatCode>
                <c:ptCount val="6"/>
                <c:pt idx="0">
                  <c:v>1652.6</c:v>
                </c:pt>
                <c:pt idx="1">
                  <c:v>1742.5</c:v>
                </c:pt>
                <c:pt idx="2">
                  <c:v>1835.5</c:v>
                </c:pt>
                <c:pt idx="3">
                  <c:v>1886.3</c:v>
                </c:pt>
                <c:pt idx="4">
                  <c:v>1905.9</c:v>
                </c:pt>
                <c:pt idx="5">
                  <c:v>1981.6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81B-448F-8AC4-361906A2B9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one"/>
        <c:axId val="141251328"/>
        <c:axId val="141252864"/>
        <c:axId val="0"/>
      </c:bar3DChart>
      <c:catAx>
        <c:axId val="1412513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1252864"/>
        <c:crosses val="autoZero"/>
        <c:auto val="1"/>
        <c:lblAlgn val="ctr"/>
        <c:lblOffset val="100"/>
        <c:noMultiLvlLbl val="0"/>
      </c:catAx>
      <c:valAx>
        <c:axId val="14125286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1412513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4.6875639548822068E-2"/>
          <c:w val="0.89161678877262429"/>
          <c:h val="0.86005867769078292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Лист1!$F$3</c:f>
              <c:strCache>
                <c:ptCount val="1"/>
                <c:pt idx="0">
                  <c:v>Расходы бюджета, тыс. рублей</c:v>
                </c:pt>
              </c:strCache>
            </c:strRef>
          </c:tx>
          <c:spPr>
            <a:solidFill>
              <a:srgbClr val="1F497D"/>
            </a:solidFill>
          </c:spPr>
          <c:cat>
            <c:numRef>
              <c:f>Лист1!$E$4:$E$9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Лист1!$F$4:$F$9</c:f>
              <c:numCache>
                <c:formatCode>0.0</c:formatCode>
                <c:ptCount val="6"/>
                <c:pt idx="0">
                  <c:v>6783.7</c:v>
                </c:pt>
                <c:pt idx="1">
                  <c:v>1402.3</c:v>
                </c:pt>
                <c:pt idx="2">
                  <c:v>5066.7</c:v>
                </c:pt>
                <c:pt idx="3">
                  <c:v>4827.5</c:v>
                </c:pt>
                <c:pt idx="4">
                  <c:v>951.8</c:v>
                </c:pt>
                <c:pt idx="5">
                  <c:v>955.4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A46-4302-A9B2-F422CA904E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029760"/>
        <c:axId val="141031296"/>
        <c:axId val="140997504"/>
      </c:line3DChart>
      <c:catAx>
        <c:axId val="1410297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1031296"/>
        <c:crosses val="autoZero"/>
        <c:auto val="1"/>
        <c:lblAlgn val="ctr"/>
        <c:lblOffset val="100"/>
        <c:noMultiLvlLbl val="0"/>
      </c:catAx>
      <c:valAx>
        <c:axId val="141031296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41029760"/>
        <c:crosses val="autoZero"/>
        <c:crossBetween val="between"/>
      </c:valAx>
      <c:serAx>
        <c:axId val="140997504"/>
        <c:scaling>
          <c:orientation val="minMax"/>
        </c:scaling>
        <c:delete val="1"/>
        <c:axPos val="b"/>
        <c:majorTickMark val="out"/>
        <c:minorTickMark val="none"/>
        <c:tickLblPos val="nextTo"/>
        <c:crossAx val="141031296"/>
        <c:crosses val="autoZero"/>
      </c:serAx>
    </c:plotArea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607148588428645E-4"/>
          <c:y val="7.9005279978848972E-3"/>
          <c:w val="0.98957966861706725"/>
          <c:h val="0.8540332642653447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Лист1!$H$5</c:f>
              <c:strCache>
                <c:ptCount val="1"/>
                <c:pt idx="0">
                  <c:v>расходы бюджета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cat>
            <c:numRef>
              <c:f>Лист1!$G$6:$G$11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Лист1!$H$6:$H$11</c:f>
              <c:numCache>
                <c:formatCode>0.0</c:formatCode>
                <c:ptCount val="6"/>
                <c:pt idx="0">
                  <c:v>14625</c:v>
                </c:pt>
                <c:pt idx="1">
                  <c:v>3339.6</c:v>
                </c:pt>
                <c:pt idx="2">
                  <c:v>3814.9</c:v>
                </c:pt>
                <c:pt idx="3">
                  <c:v>1629.8</c:v>
                </c:pt>
                <c:pt idx="4">
                  <c:v>1594.7</c:v>
                </c:pt>
                <c:pt idx="5">
                  <c:v>1594.7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FEA-419B-87A3-E9A99FA8B9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41177216"/>
        <c:axId val="141178752"/>
        <c:axId val="141164544"/>
      </c:bar3DChart>
      <c:catAx>
        <c:axId val="141177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41178752"/>
        <c:crosses val="autoZero"/>
        <c:auto val="1"/>
        <c:lblAlgn val="ctr"/>
        <c:lblOffset val="100"/>
        <c:noMultiLvlLbl val="0"/>
      </c:catAx>
      <c:valAx>
        <c:axId val="141178752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41177216"/>
        <c:crosses val="autoZero"/>
        <c:crossBetween val="between"/>
      </c:valAx>
      <c:serAx>
        <c:axId val="141164544"/>
        <c:scaling>
          <c:orientation val="minMax"/>
        </c:scaling>
        <c:delete val="1"/>
        <c:axPos val="b"/>
        <c:majorTickMark val="out"/>
        <c:minorTickMark val="none"/>
        <c:tickLblPos val="nextTo"/>
        <c:crossAx val="141178752"/>
        <c:crosses val="autoZero"/>
      </c:serAx>
    </c:plotArea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6038818631714816"/>
          <c:y val="0.19943314377369495"/>
          <c:w val="0.53155001747773278"/>
          <c:h val="0.65183253135024788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Лист1!$F$3</c:f>
              <c:strCache>
                <c:ptCount val="1"/>
                <c:pt idx="0">
                  <c:v>Расходы бюджета, тыс. рублей</c:v>
                </c:pt>
              </c:strCache>
            </c:strRef>
          </c:tx>
          <c:spPr>
            <a:ln w="76200">
              <a:solidFill>
                <a:srgbClr val="C0504D">
                  <a:lumMod val="75000"/>
                </a:srgbClr>
              </a:solidFill>
            </a:ln>
          </c:spPr>
          <c:cat>
            <c:numRef>
              <c:f>Лист1!$E$4:$E$9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Лист1!$F$4:$F$9</c:f>
              <c:numCache>
                <c:formatCode>0.0</c:formatCode>
                <c:ptCount val="6"/>
                <c:pt idx="0">
                  <c:v>398870.8</c:v>
                </c:pt>
                <c:pt idx="1">
                  <c:v>449954.2</c:v>
                </c:pt>
                <c:pt idx="2">
                  <c:v>488959.7</c:v>
                </c:pt>
                <c:pt idx="3" formatCode="General">
                  <c:v>462035</c:v>
                </c:pt>
                <c:pt idx="4">
                  <c:v>441689.5</c:v>
                </c:pt>
                <c:pt idx="5">
                  <c:v>415683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6165-4F63-8155-90783F6B5A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1411456"/>
        <c:axId val="141412992"/>
        <c:axId val="141166784"/>
      </c:line3DChart>
      <c:catAx>
        <c:axId val="141411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41412992"/>
        <c:crosses val="autoZero"/>
        <c:auto val="1"/>
        <c:lblAlgn val="ctr"/>
        <c:lblOffset val="100"/>
        <c:noMultiLvlLbl val="0"/>
      </c:catAx>
      <c:valAx>
        <c:axId val="141412992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41411456"/>
        <c:crosses val="autoZero"/>
        <c:crossBetween val="between"/>
      </c:valAx>
      <c:serAx>
        <c:axId val="141166784"/>
        <c:scaling>
          <c:orientation val="minMax"/>
        </c:scaling>
        <c:delete val="1"/>
        <c:axPos val="b"/>
        <c:majorTickMark val="out"/>
        <c:minorTickMark val="none"/>
        <c:tickLblPos val="nextTo"/>
        <c:crossAx val="141412992"/>
        <c:crosses val="autoZero"/>
      </c:ser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2554881413543579E-2"/>
          <c:y val="6.2582652106755163E-2"/>
          <c:w val="0.61688014922125278"/>
          <c:h val="0.794890173493267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Лист1!$F$4</c:f>
              <c:strCache>
                <c:ptCount val="1"/>
                <c:pt idx="0">
                  <c:v>среднегодовая численность населения</c:v>
                </c:pt>
              </c:strCache>
            </c:strRef>
          </c:tx>
          <c:invertIfNegative val="0"/>
          <c:cat>
            <c:numRef>
              <c:f>Лист1!$G$3:$N$3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Лист1!$G$4:$N$4</c:f>
              <c:numCache>
                <c:formatCode>General</c:formatCode>
                <c:ptCount val="8"/>
                <c:pt idx="0">
                  <c:v>24.135999999999999</c:v>
                </c:pt>
                <c:pt idx="1">
                  <c:v>24.815999999999999</c:v>
                </c:pt>
                <c:pt idx="2">
                  <c:v>23.452999999999999</c:v>
                </c:pt>
                <c:pt idx="3">
                  <c:v>23.111000000000001</c:v>
                </c:pt>
                <c:pt idx="4">
                  <c:v>22.814</c:v>
                </c:pt>
                <c:pt idx="5" formatCode="0.000">
                  <c:v>22.55</c:v>
                </c:pt>
                <c:pt idx="6" formatCode="0.000">
                  <c:v>22.312000000000001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973248"/>
        <c:axId val="24032384"/>
      </c:barChart>
      <c:catAx>
        <c:axId val="239732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24032384"/>
        <c:crosses val="autoZero"/>
        <c:auto val="1"/>
        <c:lblAlgn val="ctr"/>
        <c:lblOffset val="100"/>
        <c:noMultiLvlLbl val="0"/>
      </c:catAx>
      <c:valAx>
        <c:axId val="24032384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239732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630486878868367"/>
          <c:y val="0.44167404338586036"/>
          <c:w val="0.32494954646912511"/>
          <c:h val="0.13940879328820097"/>
        </c:manualLayout>
      </c:layout>
      <c:overlay val="0"/>
      <c:txPr>
        <a:bodyPr/>
        <a:lstStyle/>
        <a:p>
          <a:pPr>
            <a:defRPr sz="1200"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266185476815402E-2"/>
          <c:y val="0.2452548118985127"/>
          <c:w val="0.91373381452318458"/>
          <c:h val="0.7547451881014872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Лист1!$H$5</c:f>
              <c:strCache>
                <c:ptCount val="1"/>
                <c:pt idx="0">
                  <c:v>культура</c:v>
                </c:pt>
              </c:strCache>
            </c:strRef>
          </c:tx>
          <c:invertIfNegative val="0"/>
          <c:cat>
            <c:numRef>
              <c:f>Лист1!$G$6:$G$11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Лист1!$H$6:$H$11</c:f>
              <c:numCache>
                <c:formatCode>General</c:formatCode>
                <c:ptCount val="6"/>
                <c:pt idx="0">
                  <c:v>30516.7</c:v>
                </c:pt>
                <c:pt idx="1">
                  <c:v>29946.2</c:v>
                </c:pt>
                <c:pt idx="2">
                  <c:v>33329.9</c:v>
                </c:pt>
                <c:pt idx="3">
                  <c:v>32327.7</c:v>
                </c:pt>
                <c:pt idx="4">
                  <c:v>32335.9</c:v>
                </c:pt>
                <c:pt idx="5">
                  <c:v>32335.9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1440896"/>
        <c:axId val="141442432"/>
        <c:axId val="0"/>
      </c:bar3DChart>
      <c:catAx>
        <c:axId val="14144089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1442432"/>
        <c:crosses val="autoZero"/>
        <c:auto val="1"/>
        <c:lblAlgn val="ctr"/>
        <c:lblOffset val="100"/>
        <c:noMultiLvlLbl val="0"/>
      </c:catAx>
      <c:valAx>
        <c:axId val="141442432"/>
        <c:scaling>
          <c:orientation val="minMax"/>
        </c:scaling>
        <c:delete val="1"/>
        <c:axPos val="b"/>
        <c:majorGridlines/>
        <c:numFmt formatCode="General" sourceLinked="1"/>
        <c:majorTickMark val="out"/>
        <c:minorTickMark val="none"/>
        <c:tickLblPos val="nextTo"/>
        <c:crossAx val="14144089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7651485956337989"/>
          <c:w val="0.99353831616913502"/>
          <c:h val="0.67697239318706237"/>
        </c:manualLayout>
      </c:layout>
      <c:line3DChart>
        <c:grouping val="standard"/>
        <c:varyColors val="0"/>
        <c:ser>
          <c:idx val="0"/>
          <c:order val="0"/>
          <c:tx>
            <c:strRef>
              <c:f>Лист1!$F$3</c:f>
              <c:strCache>
                <c:ptCount val="1"/>
                <c:pt idx="0">
                  <c:v>Расходы бюджета, тыс. рублей</c:v>
                </c:pt>
              </c:strCache>
            </c:strRef>
          </c:tx>
          <c:spPr>
            <a:solidFill>
              <a:srgbClr val="1F497D"/>
            </a:solidFill>
            <a:ln w="76200"/>
          </c:spPr>
          <c:cat>
            <c:numRef>
              <c:f>Лист1!$E$4:$E$9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Лист1!$F$4:$F$9</c:f>
              <c:numCache>
                <c:formatCode>General</c:formatCode>
                <c:ptCount val="6"/>
                <c:pt idx="0" formatCode="0.0">
                  <c:v>33928.1</c:v>
                </c:pt>
                <c:pt idx="1">
                  <c:v>39548.199999999997</c:v>
                </c:pt>
                <c:pt idx="2">
                  <c:v>41032.1</c:v>
                </c:pt>
                <c:pt idx="3">
                  <c:v>42440.6</c:v>
                </c:pt>
                <c:pt idx="4">
                  <c:v>35151.5</c:v>
                </c:pt>
                <c:pt idx="5" formatCode="0.0">
                  <c:v>36857.599999999999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EBF6-469B-9C1B-73D70174F0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2136064"/>
        <c:axId val="142137600"/>
        <c:axId val="141495808"/>
      </c:line3DChart>
      <c:catAx>
        <c:axId val="142136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42137600"/>
        <c:crosses val="autoZero"/>
        <c:auto val="1"/>
        <c:lblAlgn val="ctr"/>
        <c:lblOffset val="100"/>
        <c:noMultiLvlLbl val="0"/>
      </c:catAx>
      <c:valAx>
        <c:axId val="142137600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42136064"/>
        <c:crosses val="autoZero"/>
        <c:crossBetween val="between"/>
      </c:valAx>
      <c:serAx>
        <c:axId val="141495808"/>
        <c:scaling>
          <c:orientation val="minMax"/>
        </c:scaling>
        <c:delete val="1"/>
        <c:axPos val="b"/>
        <c:majorTickMark val="out"/>
        <c:minorTickMark val="none"/>
        <c:tickLblPos val="nextTo"/>
        <c:crossAx val="142137600"/>
        <c:crosses val="autoZero"/>
      </c:serAx>
    </c:plotArea>
    <c:plotVisOnly val="1"/>
    <c:dispBlanksAs val="gap"/>
    <c:showDLblsOverMax val="0"/>
  </c:chart>
  <c:externalData r:id="rId2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2"/>
    </mc:Choice>
    <mc:Fallback>
      <c:style val="3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2.9897141058400918E-2"/>
          <c:w val="0.99541250881049648"/>
          <c:h val="0.8718668604722932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Лист1!$H$5</c:f>
              <c:strCache>
                <c:ptCount val="1"/>
                <c:pt idx="0">
                  <c:v>расходы бюджета</c:v>
                </c:pt>
              </c:strCache>
            </c:strRef>
          </c:tx>
          <c:spPr>
            <a:solidFill>
              <a:srgbClr val="1F497D"/>
            </a:solidFill>
          </c:spPr>
          <c:invertIfNegative val="0"/>
          <c:cat>
            <c:numRef>
              <c:f>Лист1!$G$6:$G$11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Лист1!$H$6:$H$11</c:f>
              <c:numCache>
                <c:formatCode>0.0</c:formatCode>
                <c:ptCount val="6"/>
                <c:pt idx="0">
                  <c:v>59783.9</c:v>
                </c:pt>
                <c:pt idx="1">
                  <c:v>54059</c:v>
                </c:pt>
                <c:pt idx="2">
                  <c:v>67264.899999999994</c:v>
                </c:pt>
                <c:pt idx="3">
                  <c:v>58020</c:v>
                </c:pt>
                <c:pt idx="4">
                  <c:v>53517</c:v>
                </c:pt>
                <c:pt idx="5">
                  <c:v>50141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7DE-404E-990F-F2697E3A9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10951040"/>
        <c:axId val="139985280"/>
        <c:axId val="110887360"/>
      </c:bar3DChart>
      <c:catAx>
        <c:axId val="110951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39985280"/>
        <c:crosses val="autoZero"/>
        <c:auto val="1"/>
        <c:lblAlgn val="ctr"/>
        <c:lblOffset val="100"/>
        <c:noMultiLvlLbl val="0"/>
      </c:catAx>
      <c:valAx>
        <c:axId val="139985280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10951040"/>
        <c:crosses val="autoZero"/>
        <c:crossBetween val="between"/>
      </c:valAx>
      <c:serAx>
        <c:axId val="110887360"/>
        <c:scaling>
          <c:orientation val="minMax"/>
        </c:scaling>
        <c:delete val="1"/>
        <c:axPos val="b"/>
        <c:majorTickMark val="out"/>
        <c:minorTickMark val="none"/>
        <c:tickLblPos val="nextTo"/>
        <c:crossAx val="139985280"/>
        <c:crosses val="autoZero"/>
      </c:ser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7777777777777779E-3"/>
          <c:y val="7.407407407407407E-2"/>
          <c:w val="0.93888888888888888"/>
          <c:h val="0.833094196558763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Лист1!$F$4</c:f>
              <c:strCache>
                <c:ptCount val="1"/>
                <c:pt idx="0">
                  <c:v>Уровень безработицы</c:v>
                </c:pt>
              </c:strCache>
            </c:strRef>
          </c:tx>
          <c:spPr>
            <a:solidFill>
              <a:srgbClr val="9BBB59">
                <a:lumMod val="75000"/>
              </a:srgbClr>
            </a:solidFill>
          </c:spPr>
          <c:invertIfNegative val="0"/>
          <c:cat>
            <c:numRef>
              <c:f>Лист1!$G$3:$M$3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Лист1!$G$4:$M$4</c:f>
              <c:numCache>
                <c:formatCode>0.0</c:formatCode>
                <c:ptCount val="7"/>
                <c:pt idx="0">
                  <c:v>1.9</c:v>
                </c:pt>
                <c:pt idx="1">
                  <c:v>2.2000000000000002</c:v>
                </c:pt>
                <c:pt idx="2">
                  <c:v>2</c:v>
                </c:pt>
                <c:pt idx="3">
                  <c:v>5.9</c:v>
                </c:pt>
                <c:pt idx="4">
                  <c:v>4</c:v>
                </c:pt>
                <c:pt idx="5">
                  <c:v>3.6</c:v>
                </c:pt>
                <c:pt idx="6">
                  <c:v>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434944"/>
        <c:axId val="24436736"/>
      </c:barChart>
      <c:catAx>
        <c:axId val="244349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4436736"/>
        <c:crosses val="autoZero"/>
        <c:auto val="1"/>
        <c:lblAlgn val="ctr"/>
        <c:lblOffset val="100"/>
        <c:noMultiLvlLbl val="0"/>
      </c:catAx>
      <c:valAx>
        <c:axId val="24436736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244349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Лист1!$F$3</c:f>
              <c:strCache>
                <c:ptCount val="1"/>
                <c:pt idx="0">
                  <c:v>Обрабатыващие производства</c:v>
                </c:pt>
              </c:strCache>
            </c:strRef>
          </c:tx>
          <c:invertIfNegative val="0"/>
          <c:cat>
            <c:numRef>
              <c:f>Лист1!$E$4:$E$8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Лист1!$F$4:$F$8</c:f>
              <c:numCache>
                <c:formatCode>0.0</c:formatCode>
                <c:ptCount val="5"/>
                <c:pt idx="0">
                  <c:v>93.9</c:v>
                </c:pt>
                <c:pt idx="1">
                  <c:v>100.6</c:v>
                </c:pt>
                <c:pt idx="2">
                  <c:v>102.2</c:v>
                </c:pt>
                <c:pt idx="3">
                  <c:v>102.3</c:v>
                </c:pt>
                <c:pt idx="4">
                  <c:v>102.3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4D6-4E53-A3E0-200BA9999F4A}"/>
            </c:ext>
          </c:extLst>
        </c:ser>
        <c:ser>
          <c:idx val="1"/>
          <c:order val="1"/>
          <c:tx>
            <c:strRef>
              <c:f>Лист1!$G$3</c:f>
              <c:strCache>
                <c:ptCount val="1"/>
                <c:pt idx="0">
                  <c:v>Обеспечение электрической энергией, газом и паром</c:v>
                </c:pt>
              </c:strCache>
            </c:strRef>
          </c:tx>
          <c:invertIfNegative val="0"/>
          <c:cat>
            <c:numRef>
              <c:f>Лист1!$E$4:$E$8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Лист1!$G$4:$G$8</c:f>
              <c:numCache>
                <c:formatCode>General</c:formatCode>
                <c:ptCount val="5"/>
                <c:pt idx="0">
                  <c:v>100.7</c:v>
                </c:pt>
                <c:pt idx="1">
                  <c:v>100.1</c:v>
                </c:pt>
                <c:pt idx="2">
                  <c:v>100.5</c:v>
                </c:pt>
                <c:pt idx="3">
                  <c:v>100.4</c:v>
                </c:pt>
                <c:pt idx="4">
                  <c:v>100.5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4D6-4E53-A3E0-200BA9999F4A}"/>
            </c:ext>
          </c:extLst>
        </c:ser>
        <c:ser>
          <c:idx val="2"/>
          <c:order val="2"/>
          <c:tx>
            <c:strRef>
              <c:f>Лист1!$H$3</c:f>
              <c:strCache>
                <c:ptCount val="1"/>
                <c:pt idx="0">
                  <c:v>Водоснабжение, водоотведение</c:v>
                </c:pt>
              </c:strCache>
            </c:strRef>
          </c:tx>
          <c:invertIfNegative val="0"/>
          <c:cat>
            <c:numRef>
              <c:f>Лист1!$E$4:$E$8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Лист1!$H$4:$H$8</c:f>
              <c:numCache>
                <c:formatCode>General</c:formatCode>
                <c:ptCount val="5"/>
                <c:pt idx="0">
                  <c:v>100.1</c:v>
                </c:pt>
                <c:pt idx="1">
                  <c:v>100.2</c:v>
                </c:pt>
                <c:pt idx="2">
                  <c:v>100.8</c:v>
                </c:pt>
                <c:pt idx="3">
                  <c:v>101.2</c:v>
                </c:pt>
                <c:pt idx="4">
                  <c:v>100.9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4D6-4E53-A3E0-200BA9999F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24190080"/>
        <c:axId val="53556352"/>
        <c:axId val="24013888"/>
      </c:bar3DChart>
      <c:catAx>
        <c:axId val="124190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53556352"/>
        <c:crosses val="autoZero"/>
        <c:auto val="1"/>
        <c:lblAlgn val="ctr"/>
        <c:lblOffset val="100"/>
        <c:noMultiLvlLbl val="0"/>
      </c:catAx>
      <c:valAx>
        <c:axId val="53556352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124190080"/>
        <c:crosses val="autoZero"/>
        <c:crossBetween val="between"/>
      </c:valAx>
      <c:serAx>
        <c:axId val="24013888"/>
        <c:scaling>
          <c:orientation val="minMax"/>
        </c:scaling>
        <c:delete val="1"/>
        <c:axPos val="b"/>
        <c:majorTickMark val="out"/>
        <c:minorTickMark val="none"/>
        <c:tickLblPos val="nextTo"/>
        <c:crossAx val="53556352"/>
        <c:crosses val="autoZero"/>
      </c:serAx>
    </c:plotArea>
    <c:legend>
      <c:legendPos val="r"/>
      <c:layout>
        <c:manualLayout>
          <c:xMode val="edge"/>
          <c:yMode val="edge"/>
          <c:x val="0.65811163525690131"/>
          <c:y val="0.21340511986594088"/>
          <c:w val="0.32796447324566275"/>
          <c:h val="0.47660627767342068"/>
        </c:manualLayout>
      </c:layout>
      <c:overlay val="0"/>
      <c:txPr>
        <a:bodyPr/>
        <a:lstStyle/>
        <a:p>
          <a:pPr>
            <a:defRPr b="1"/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557749560878608E-2"/>
          <c:y val="4.8965485816833333E-2"/>
          <c:w val="0.95088450087824283"/>
          <c:h val="0.6862798498438502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Лист1!$F$3</c:f>
              <c:strCache>
                <c:ptCount val="1"/>
                <c:pt idx="0">
                  <c:v>Индекс производства продукции сельского хозяйства</c:v>
                </c:pt>
              </c:strCache>
            </c:strRef>
          </c:tx>
          <c:invertIfNegative val="0"/>
          <c:cat>
            <c:numRef>
              <c:f>Лист1!$E$4:$E$8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Лист1!$F$4:$F$8</c:f>
              <c:numCache>
                <c:formatCode>0.0</c:formatCode>
                <c:ptCount val="5"/>
                <c:pt idx="0">
                  <c:v>104.3</c:v>
                </c:pt>
                <c:pt idx="1">
                  <c:v>115.6</c:v>
                </c:pt>
                <c:pt idx="2">
                  <c:v>103.6</c:v>
                </c:pt>
                <c:pt idx="3">
                  <c:v>103.9</c:v>
                </c:pt>
                <c:pt idx="4">
                  <c:v>103.2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875-400D-B67E-B653A8824EE7}"/>
            </c:ext>
          </c:extLst>
        </c:ser>
        <c:ser>
          <c:idx val="1"/>
          <c:order val="1"/>
          <c:tx>
            <c:strRef>
              <c:f>Лист1!$G$3</c:f>
              <c:strCache>
                <c:ptCount val="1"/>
              </c:strCache>
            </c:strRef>
          </c:tx>
          <c:invertIfNegative val="0"/>
          <c:cat>
            <c:numRef>
              <c:f>Лист1!$E$4:$E$8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Лист1!$G$4:$G$8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875-400D-B67E-B653A8824EE7}"/>
            </c:ext>
          </c:extLst>
        </c:ser>
        <c:ser>
          <c:idx val="2"/>
          <c:order val="2"/>
          <c:tx>
            <c:strRef>
              <c:f>Лист1!$H$3</c:f>
              <c:strCache>
                <c:ptCount val="1"/>
              </c:strCache>
            </c:strRef>
          </c:tx>
          <c:invertIfNegative val="0"/>
          <c:cat>
            <c:numRef>
              <c:f>Лист1!$E$4:$E$8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Лист1!$H$4:$H$8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875-400D-B67E-B653A8824E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53324800"/>
        <c:axId val="53330688"/>
        <c:axId val="53553792"/>
      </c:bar3DChart>
      <c:catAx>
        <c:axId val="53324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53330688"/>
        <c:crosses val="autoZero"/>
        <c:auto val="1"/>
        <c:lblAlgn val="ctr"/>
        <c:lblOffset val="100"/>
        <c:noMultiLvlLbl val="0"/>
      </c:catAx>
      <c:valAx>
        <c:axId val="53330688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53324800"/>
        <c:crosses val="autoZero"/>
        <c:crossBetween val="between"/>
      </c:valAx>
      <c:serAx>
        <c:axId val="53553792"/>
        <c:scaling>
          <c:orientation val="minMax"/>
        </c:scaling>
        <c:delete val="1"/>
        <c:axPos val="b"/>
        <c:majorTickMark val="out"/>
        <c:minorTickMark val="none"/>
        <c:tickLblPos val="nextTo"/>
        <c:crossAx val="53330688"/>
        <c:crosses val="autoZero"/>
      </c:ser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8.2461932162653739E-2"/>
          <c:w val="1"/>
          <c:h val="0.815419947506561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Лист1!$F$3</c:f>
              <c:strCache>
                <c:ptCount val="1"/>
                <c:pt idx="0">
                  <c:v>Индекс производства по виду деятельности "Строительство"</c:v>
                </c:pt>
              </c:strCache>
            </c:strRef>
          </c:tx>
          <c:invertIfNegative val="0"/>
          <c:cat>
            <c:numRef>
              <c:f>Лист1!$E$4:$E$9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Лист1!$F$4:$F$9</c:f>
              <c:numCache>
                <c:formatCode>0.0</c:formatCode>
                <c:ptCount val="6"/>
                <c:pt idx="0">
                  <c:v>101</c:v>
                </c:pt>
                <c:pt idx="1">
                  <c:v>93.2</c:v>
                </c:pt>
                <c:pt idx="2">
                  <c:v>143</c:v>
                </c:pt>
                <c:pt idx="3">
                  <c:v>100.9</c:v>
                </c:pt>
                <c:pt idx="4">
                  <c:v>101.3</c:v>
                </c:pt>
                <c:pt idx="5">
                  <c:v>101.7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E6-42D4-8DD6-16A77A189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3500928"/>
        <c:axId val="53527296"/>
      </c:barChart>
      <c:catAx>
        <c:axId val="53500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53527296"/>
        <c:crosses val="autoZero"/>
        <c:auto val="1"/>
        <c:lblAlgn val="ctr"/>
        <c:lblOffset val="100"/>
        <c:noMultiLvlLbl val="0"/>
      </c:catAx>
      <c:valAx>
        <c:axId val="53527296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5350092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"/>
          <c:y val="3.0834371577761203E-2"/>
          <c:w val="1"/>
          <c:h val="0.8194610321075436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Лист1!$F$3</c:f>
              <c:strCache>
                <c:ptCount val="1"/>
                <c:pt idx="0">
                  <c:v>Реальные денежные доходы населения</c:v>
                </c:pt>
              </c:strCache>
            </c:strRef>
          </c:tx>
          <c:marker>
            <c:symbol val="none"/>
          </c:marker>
          <c:cat>
            <c:numRef>
              <c:f>Лист1!$E$4:$E$9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Лист1!$F$4:$F$9</c:f>
              <c:numCache>
                <c:formatCode>0.0</c:formatCode>
                <c:ptCount val="6"/>
                <c:pt idx="0">
                  <c:v>101.7</c:v>
                </c:pt>
                <c:pt idx="1">
                  <c:v>100.6</c:v>
                </c:pt>
                <c:pt idx="2">
                  <c:v>99.8</c:v>
                </c:pt>
                <c:pt idx="3">
                  <c:v>101.8</c:v>
                </c:pt>
                <c:pt idx="4">
                  <c:v>102.8</c:v>
                </c:pt>
                <c:pt idx="5">
                  <c:v>102.9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FDD-4601-B49D-E3F576D200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675520"/>
        <c:axId val="53677056"/>
      </c:lineChart>
      <c:catAx>
        <c:axId val="536755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53677056"/>
        <c:crosses val="autoZero"/>
        <c:auto val="1"/>
        <c:lblAlgn val="ctr"/>
        <c:lblOffset val="100"/>
        <c:noMultiLvlLbl val="0"/>
      </c:catAx>
      <c:valAx>
        <c:axId val="53677056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5367552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3.0555555555555555E-2"/>
          <c:y val="6.4462959408177423E-2"/>
          <c:w val="0.9694444398720008"/>
          <c:h val="0.76695601937303426"/>
        </c:manualLayout>
      </c:layout>
      <c:lineChart>
        <c:grouping val="standard"/>
        <c:varyColors val="0"/>
        <c:ser>
          <c:idx val="0"/>
          <c:order val="0"/>
          <c:tx>
            <c:strRef>
              <c:f>Лист1!$F$3</c:f>
              <c:strCache>
                <c:ptCount val="1"/>
                <c:pt idx="0">
                  <c:v>Среднемесячная номинальная начисленная заработная плата в целом по региону</c:v>
                </c:pt>
              </c:strCache>
            </c:strRef>
          </c:tx>
          <c:cat>
            <c:numRef>
              <c:f>Лист1!$E$4:$E$9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Лист1!$F$4:$F$9</c:f>
              <c:numCache>
                <c:formatCode>0.0</c:formatCode>
                <c:ptCount val="6"/>
                <c:pt idx="0">
                  <c:v>2464.5</c:v>
                </c:pt>
                <c:pt idx="1">
                  <c:v>2595</c:v>
                </c:pt>
                <c:pt idx="2">
                  <c:v>2762.4</c:v>
                </c:pt>
                <c:pt idx="3">
                  <c:v>2940.8</c:v>
                </c:pt>
                <c:pt idx="4">
                  <c:v>3138.7</c:v>
                </c:pt>
                <c:pt idx="5">
                  <c:v>3356.6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8A1E-45B5-B6B3-79F5E4F66DB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3713536"/>
        <c:axId val="53940608"/>
      </c:lineChart>
      <c:catAx>
        <c:axId val="537135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53940608"/>
        <c:crosses val="autoZero"/>
        <c:auto val="1"/>
        <c:lblAlgn val="ctr"/>
        <c:lblOffset val="100"/>
        <c:noMultiLvlLbl val="0"/>
      </c:catAx>
      <c:valAx>
        <c:axId val="53940608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537135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8.5651700452337082E-2"/>
          <c:w val="0.73536985619711726"/>
          <c:h val="0.8076905679343273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Лист1!$F$3</c:f>
              <c:strCache>
                <c:ptCount val="1"/>
                <c:pt idx="0">
                  <c:v>налоговые доходы</c:v>
                </c:pt>
              </c:strCache>
            </c:strRef>
          </c:tx>
          <c:invertIfNegative val="0"/>
          <c:cat>
            <c:numRef>
              <c:f>Лист1!$E$4:$E$9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Лист1!$F$4:$F$9</c:f>
              <c:numCache>
                <c:formatCode>0.0</c:formatCode>
                <c:ptCount val="6"/>
                <c:pt idx="0">
                  <c:v>154640.6</c:v>
                </c:pt>
                <c:pt idx="1">
                  <c:v>144303.4</c:v>
                </c:pt>
                <c:pt idx="2">
                  <c:v>151224</c:v>
                </c:pt>
                <c:pt idx="3">
                  <c:v>166896.6</c:v>
                </c:pt>
                <c:pt idx="4">
                  <c:v>176253.3</c:v>
                </c:pt>
                <c:pt idx="5">
                  <c:v>184805</c:v>
                </c:pt>
              </c:numCache>
            </c:numRef>
          </c:val>
        </c:ser>
        <c:ser>
          <c:idx val="1"/>
          <c:order val="1"/>
          <c:tx>
            <c:strRef>
              <c:f>Лист1!$G$3</c:f>
              <c:strCache>
                <c:ptCount val="1"/>
                <c:pt idx="0">
                  <c:v>неналоговые доходы</c:v>
                </c:pt>
              </c:strCache>
            </c:strRef>
          </c:tx>
          <c:invertIfNegative val="0"/>
          <c:cat>
            <c:numRef>
              <c:f>Лист1!$E$4:$E$9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Лист1!$G$4:$G$9</c:f>
              <c:numCache>
                <c:formatCode>General</c:formatCode>
                <c:ptCount val="6"/>
                <c:pt idx="0">
                  <c:v>12859.8</c:v>
                </c:pt>
                <c:pt idx="1">
                  <c:v>17416.3</c:v>
                </c:pt>
                <c:pt idx="2">
                  <c:v>13452</c:v>
                </c:pt>
                <c:pt idx="3">
                  <c:v>17434.400000000001</c:v>
                </c:pt>
                <c:pt idx="4">
                  <c:v>19790.900000000001</c:v>
                </c:pt>
                <c:pt idx="5">
                  <c:v>20613.400000000001</c:v>
                </c:pt>
              </c:numCache>
            </c:numRef>
          </c:val>
        </c:ser>
        <c:ser>
          <c:idx val="2"/>
          <c:order val="2"/>
          <c:tx>
            <c:strRef>
              <c:f>Лист1!$H$3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invertIfNegative val="0"/>
          <c:cat>
            <c:numRef>
              <c:f>Лист1!$E$4:$E$9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Лист1!$H$4:$H$9</c:f>
              <c:numCache>
                <c:formatCode>General</c:formatCode>
                <c:ptCount val="6"/>
                <c:pt idx="0">
                  <c:v>446465.4</c:v>
                </c:pt>
                <c:pt idx="1">
                  <c:v>509411.7</c:v>
                </c:pt>
                <c:pt idx="2">
                  <c:v>497643</c:v>
                </c:pt>
                <c:pt idx="3">
                  <c:v>508720.8</c:v>
                </c:pt>
                <c:pt idx="4">
                  <c:v>436037.3</c:v>
                </c:pt>
                <c:pt idx="5">
                  <c:v>429916.8</c:v>
                </c:pt>
              </c:numCache>
            </c:numRef>
          </c:val>
        </c:ser>
        <c:ser>
          <c:idx val="3"/>
          <c:order val="3"/>
          <c:tx>
            <c:strRef>
              <c:f>Лист1!$I$3</c:f>
              <c:strCache>
                <c:ptCount val="1"/>
              </c:strCache>
            </c:strRef>
          </c:tx>
          <c:invertIfNegative val="0"/>
          <c:cat>
            <c:numRef>
              <c:f>Лист1!$E$4:$E$9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Лист1!$I$4:$I$9</c:f>
              <c:numCache>
                <c:formatCode>General</c:formatCode>
                <c:ptCount val="6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6754432"/>
        <c:axId val="66755968"/>
        <c:axId val="66706048"/>
      </c:bar3DChart>
      <c:catAx>
        <c:axId val="66754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66755968"/>
        <c:crosses val="autoZero"/>
        <c:auto val="1"/>
        <c:lblAlgn val="ctr"/>
        <c:lblOffset val="100"/>
        <c:noMultiLvlLbl val="0"/>
      </c:catAx>
      <c:valAx>
        <c:axId val="66755968"/>
        <c:scaling>
          <c:orientation val="minMax"/>
        </c:scaling>
        <c:delete val="1"/>
        <c:axPos val="l"/>
        <c:majorGridlines/>
        <c:numFmt formatCode="0.0" sourceLinked="1"/>
        <c:majorTickMark val="out"/>
        <c:minorTickMark val="none"/>
        <c:tickLblPos val="nextTo"/>
        <c:crossAx val="66754432"/>
        <c:crosses val="autoZero"/>
        <c:crossBetween val="between"/>
      </c:valAx>
      <c:serAx>
        <c:axId val="66706048"/>
        <c:scaling>
          <c:orientation val="minMax"/>
        </c:scaling>
        <c:delete val="1"/>
        <c:axPos val="b"/>
        <c:majorTickMark val="out"/>
        <c:minorTickMark val="none"/>
        <c:tickLblPos val="nextTo"/>
        <c:crossAx val="66755968"/>
        <c:crosses val="autoZero"/>
      </c:serAx>
    </c:plotArea>
    <c:legend>
      <c:legendPos val="r"/>
      <c:legendEntry>
        <c:idx val="3"/>
        <c:delete val="1"/>
      </c:legendEntry>
      <c:overlay val="0"/>
      <c:txPr>
        <a:bodyPr/>
        <a:lstStyle/>
        <a:p>
          <a:pPr>
            <a:defRPr sz="1200" b="1">
              <a:solidFill>
                <a:srgbClr val="002060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image" Target="../media/image44.jpeg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drawing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0.50251</cdr:x>
      <cdr:y>0.56778</cdr:y>
    </cdr:from>
    <cdr:to>
      <cdr:x>0.67464</cdr:x>
      <cdr:y>0.74239</cdr:y>
    </cdr:to>
    <cdr:pic>
      <cdr:nvPicPr>
        <cdr:cNvPr id="4" name="Picture 1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 rot="20988749">
          <a:off x="4414530" y="2575756"/>
          <a:ext cx="1512168" cy="79208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76200">
          <a:solidFill>
            <a:schemeClr val="accent5"/>
          </a:solidFill>
          <a:miter lim="800000"/>
          <a:headEnd/>
          <a:tailEnd/>
        </a:ln>
        <a:effectLst xmlns:a="http://schemas.openxmlformats.org/drawingml/2006/main">
          <a:outerShdw blurRad="76200" dist="12700" dir="2700000" sy="-23000" kx="-800400" algn="bl" rotWithShape="0">
            <a:prstClr val="black">
              <a:alpha val="20000"/>
            </a:prstClr>
          </a:outerShdw>
        </a:effectLst>
        <a:scene3d xmlns:a="http://schemas.openxmlformats.org/drawingml/2006/main">
          <a:camera prst="isometricOffAxis2Left"/>
          <a:lightRig rig="threePt" dir="t"/>
        </a:scene3d>
        <a:sp3d xmlns:a="http://schemas.openxmlformats.org/drawingml/2006/main">
          <a:bevelT/>
        </a:sp3d>
      </cdr:spPr>
    </cdr:pic>
  </cdr:relSizeAnchor>
  <cdr:relSizeAnchor xmlns:cdr="http://schemas.openxmlformats.org/drawingml/2006/chartDrawing">
    <cdr:from>
      <cdr:x>0.04098</cdr:x>
      <cdr:y>0.07937</cdr:y>
    </cdr:from>
    <cdr:to>
      <cdr:x>0.2223</cdr:x>
      <cdr:y>0.33095</cdr:y>
    </cdr:to>
    <cdr:pic>
      <cdr:nvPicPr>
        <cdr:cNvPr id="5" name="Picture 5" descr="https://zapusti.biz/wp-content/uploads/2018/07/usn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360040" y="360040"/>
          <a:ext cx="1592881" cy="114129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76200">
          <a:solidFill>
            <a:schemeClr val="accent3">
              <a:lumMod val="75000"/>
            </a:schemeClr>
          </a:solidFill>
        </a:ln>
        <a:effectLst xmlns:a="http://schemas.openxmlformats.org/drawingml/2006/main">
          <a:innerShdw blurRad="63500" dist="50800" dir="16200000">
            <a:prstClr val="black">
              <a:alpha val="50000"/>
            </a:prstClr>
          </a:innerShdw>
          <a:softEdge rad="317500"/>
        </a:effectLst>
        <a:scene3d xmlns:a="http://schemas.openxmlformats.org/drawingml/2006/main">
          <a:camera prst="isometricOffAxis1Right"/>
          <a:lightRig rig="threePt" dir="t"/>
        </a:scene3d>
        <a:sp3d xmlns:a="http://schemas.openxmlformats.org/drawingml/2006/main">
          <a:bevelT/>
        </a:sp3d>
      </cdr:spPr>
    </cdr:pic>
  </cdr:relSizeAnchor>
  <cdr:relSizeAnchor xmlns:cdr="http://schemas.openxmlformats.org/drawingml/2006/chartDrawing">
    <cdr:from>
      <cdr:x>0.14707</cdr:x>
      <cdr:y>0.36392</cdr:y>
    </cdr:from>
    <cdr:to>
      <cdr:x>0.32834</cdr:x>
      <cdr:y>0.60345</cdr:y>
    </cdr:to>
    <cdr:pic>
      <cdr:nvPicPr>
        <cdr:cNvPr id="6" name="Picture 7" descr="http://belomornews.ru/uploads/posts/2019-12/1576049750_-s-osno-na-envd-1024x1024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3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 rot="20956070">
          <a:off x="1291975" y="1650942"/>
          <a:ext cx="1592515" cy="1086610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outerShdw blurRad="76200" dist="12700" dir="2700000" sy="-23000" kx="-800400" algn="bl" rotWithShape="0">
            <a:prstClr val="black">
              <a:alpha val="20000"/>
            </a:prstClr>
          </a:outerShdw>
        </a:effectLst>
        <a:scene3d xmlns:a="http://schemas.openxmlformats.org/drawingml/2006/main">
          <a:camera prst="isometricOffAxis2Left"/>
          <a:lightRig rig="threePt" dir="t"/>
        </a:scene3d>
        <a:sp3d xmlns:a="http://schemas.openxmlformats.org/drawingml/2006/main">
          <a:bevelT/>
        </a:sp3d>
      </cdr:spPr>
    </cdr:pic>
  </cdr:relSizeAnchor>
  <cdr:relSizeAnchor xmlns:cdr="http://schemas.openxmlformats.org/drawingml/2006/chartDrawing">
    <cdr:from>
      <cdr:x>0.04918</cdr:x>
      <cdr:y>0.72296</cdr:y>
    </cdr:from>
    <cdr:to>
      <cdr:x>0.2377</cdr:x>
      <cdr:y>0.96026</cdr:y>
    </cdr:to>
    <cdr:pic>
      <cdr:nvPicPr>
        <cdr:cNvPr id="7" name="Picture 4" descr="https://i0.wp.com/biznessproffi.ru/wp-content/uploads/2017/12/chto-takoe-eshn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4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32048" y="3279698"/>
          <a:ext cx="1656184" cy="107652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76200">
          <a:solidFill>
            <a:schemeClr val="accent5"/>
          </a:solidFill>
        </a:ln>
        <a:effectLst xmlns:a="http://schemas.openxmlformats.org/drawingml/2006/main">
          <a:outerShdw blurRad="76200" dist="12700" dir="8100000" sy="-23000" kx="800400" algn="br" rotWithShape="0">
            <a:prstClr val="black">
              <a:alpha val="20000"/>
            </a:prstClr>
          </a:outerShdw>
        </a:effectLst>
        <a:scene3d xmlns:a="http://schemas.openxmlformats.org/drawingml/2006/main">
          <a:camera prst="isometricOffAxis1Right"/>
          <a:lightRig rig="threePt" dir="t"/>
        </a:scene3d>
        <a:sp3d xmlns:a="http://schemas.openxmlformats.org/drawingml/2006/main">
          <a:bevelT/>
        </a:sp3d>
      </cdr:spPr>
    </cdr:pic>
  </cdr:relSizeAnchor>
  <cdr:relSizeAnchor xmlns:cdr="http://schemas.openxmlformats.org/drawingml/2006/chartDrawing">
    <cdr:from>
      <cdr:x>0.80328</cdr:x>
      <cdr:y>0.07393</cdr:y>
    </cdr:from>
    <cdr:to>
      <cdr:x>0.96721</cdr:x>
      <cdr:y>0.30116</cdr:y>
    </cdr:to>
    <cdr:pic>
      <cdr:nvPicPr>
        <cdr:cNvPr id="8" name="Picture 6" descr="https://rossaprimavera.ru/static/files/df4706345395.jp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5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7056785" y="335395"/>
          <a:ext cx="1440160" cy="103080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76200">
          <a:solidFill>
            <a:schemeClr val="accent4">
              <a:lumMod val="50000"/>
            </a:schemeClr>
          </a:solidFill>
        </a:ln>
        <a:effectLst xmlns:a="http://schemas.openxmlformats.org/drawingml/2006/main">
          <a:outerShdw blurRad="76200" dist="12700" dir="8100000" sy="-23000" kx="800400" algn="br" rotWithShape="0">
            <a:prstClr val="black">
              <a:alpha val="20000"/>
            </a:prstClr>
          </a:outerShdw>
          <a:softEdge rad="0"/>
        </a:effectLst>
        <a:scene3d xmlns:a="http://schemas.openxmlformats.org/drawingml/2006/main">
          <a:camera prst="isometricOffAxis1Right"/>
          <a:lightRig rig="threePt" dir="t"/>
        </a:scene3d>
        <a:sp3d xmlns:a="http://schemas.openxmlformats.org/drawingml/2006/main">
          <a:bevelT/>
        </a:sp3d>
      </cdr:spPr>
    </cdr:pic>
  </cdr:relSizeAnchor>
  <cdr:relSizeAnchor xmlns:cdr="http://schemas.openxmlformats.org/drawingml/2006/chartDrawing">
    <cdr:from>
      <cdr:x>0.79508</cdr:x>
      <cdr:y>0.69841</cdr:y>
    </cdr:from>
    <cdr:to>
      <cdr:x>1</cdr:x>
      <cdr:y>0.91887</cdr:y>
    </cdr:to>
    <cdr:pic>
      <cdr:nvPicPr>
        <cdr:cNvPr id="9" name="Picture 5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6" cstate="print"/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6984776" y="3168352"/>
          <a:ext cx="1800200" cy="100010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76200">
          <a:solidFill>
            <a:schemeClr val="accent5">
              <a:lumMod val="60000"/>
              <a:lumOff val="40000"/>
            </a:schemeClr>
          </a:solidFill>
          <a:miter lim="800000"/>
          <a:headEnd/>
          <a:tailEnd/>
        </a:ln>
        <a:effectLst xmlns:a="http://schemas.openxmlformats.org/drawingml/2006/main">
          <a:outerShdw blurRad="76200" dist="12700" dir="2700000" sy="-23000" kx="-800400" algn="bl" rotWithShape="0">
            <a:prstClr val="black">
              <a:alpha val="20000"/>
            </a:prstClr>
          </a:outerShdw>
        </a:effectLst>
        <a:scene3d xmlns:a="http://schemas.openxmlformats.org/drawingml/2006/main">
          <a:camera prst="isometricOffAxis2Left"/>
          <a:lightRig rig="threePt" dir="t"/>
        </a:scene3d>
        <a:sp3d xmlns:a="http://schemas.openxmlformats.org/drawingml/2006/main">
          <a:bevelT/>
        </a:sp3d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0.86885</cdr:x>
      <cdr:y>0.52381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632848" y="1584176"/>
          <a:ext cx="1152128" cy="14401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900" b="1" dirty="0"/>
            <a:t>Снижение </a:t>
          </a:r>
        </a:p>
        <a:p xmlns:a="http://schemas.openxmlformats.org/drawingml/2006/main">
          <a:pPr algn="ctr"/>
          <a:r>
            <a:rPr lang="ru-RU" sz="900" b="1" dirty="0"/>
            <a:t>безвозмездных </a:t>
          </a:r>
        </a:p>
        <a:p xmlns:a="http://schemas.openxmlformats.org/drawingml/2006/main">
          <a:pPr algn="ctr"/>
          <a:r>
            <a:rPr lang="ru-RU" sz="900" b="1" dirty="0"/>
            <a:t>поступлений</a:t>
          </a:r>
        </a:p>
        <a:p xmlns:a="http://schemas.openxmlformats.org/drawingml/2006/main">
          <a:pPr algn="ctr"/>
          <a:r>
            <a:rPr lang="ru-RU" sz="900" b="1" dirty="0"/>
            <a:t>связано с </a:t>
          </a:r>
        </a:p>
        <a:p xmlns:a="http://schemas.openxmlformats.org/drawingml/2006/main">
          <a:pPr algn="ctr"/>
          <a:r>
            <a:rPr lang="ru-RU" sz="900" b="1" dirty="0"/>
            <a:t>уменьшением</a:t>
          </a:r>
        </a:p>
        <a:p xmlns:a="http://schemas.openxmlformats.org/drawingml/2006/main">
          <a:pPr algn="ctr"/>
          <a:r>
            <a:rPr lang="ru-RU" sz="900" b="1" dirty="0"/>
            <a:t>безвозмездных</a:t>
          </a:r>
        </a:p>
        <a:p xmlns:a="http://schemas.openxmlformats.org/drawingml/2006/main">
          <a:pPr algn="ctr"/>
          <a:r>
            <a:rPr lang="ru-RU" sz="900" b="1" dirty="0"/>
            <a:t>поступлений из</a:t>
          </a:r>
        </a:p>
        <a:p xmlns:a="http://schemas.openxmlformats.org/drawingml/2006/main">
          <a:pPr algn="ctr"/>
          <a:r>
            <a:rPr lang="ru-RU" sz="900" b="1" dirty="0"/>
            <a:t>областного</a:t>
          </a:r>
        </a:p>
        <a:p xmlns:a="http://schemas.openxmlformats.org/drawingml/2006/main">
          <a:pPr algn="ctr"/>
          <a:r>
            <a:rPr lang="ru-RU" sz="900" b="1" dirty="0"/>
            <a:t>бюджета</a:t>
          </a:r>
        </a:p>
        <a:p xmlns:a="http://schemas.openxmlformats.org/drawingml/2006/main">
          <a:endParaRPr lang="ru-RU" sz="9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0.02439</cdr:x>
      <cdr:y>0.52604</cdr:y>
    </cdr:from>
    <cdr:to>
      <cdr:x>0.21138</cdr:x>
      <cdr:y>0.94464</cdr:y>
    </cdr:to>
    <cdr:sp macro="" textlink="">
      <cdr:nvSpPr>
        <cdr:cNvPr id="3" name="Горизонтальный свиток 2"/>
        <cdr:cNvSpPr/>
      </cdr:nvSpPr>
      <cdr:spPr>
        <a:xfrm xmlns:a="http://schemas.openxmlformats.org/drawingml/2006/main">
          <a:off x="216024" y="1628786"/>
          <a:ext cx="1656185" cy="1296158"/>
        </a:xfrm>
        <a:prstGeom xmlns:a="http://schemas.openxmlformats.org/drawingml/2006/main" prst="horizontalScroll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Расходы бюджета на дошкольное образование на одного дошкольника в </a:t>
          </a:r>
          <a:r>
            <a:rPr lang="ru-RU" sz="900" b="1" dirty="0" smtClean="0">
              <a:solidFill>
                <a:schemeClr val="accent2">
                  <a:lumMod val="75000"/>
                </a:schemeClr>
              </a:solidFill>
            </a:rPr>
            <a:t>2021 </a:t>
          </a:r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году составят </a:t>
          </a:r>
          <a:endParaRPr lang="ru-RU" sz="900" b="1" dirty="0" smtClean="0">
            <a:solidFill>
              <a:schemeClr val="accent2">
                <a:lumMod val="75000"/>
              </a:schemeClr>
            </a:solidFill>
          </a:endParaRPr>
        </a:p>
        <a:p xmlns:a="http://schemas.openxmlformats.org/drawingml/2006/main">
          <a:pPr algn="ctr"/>
          <a:r>
            <a:rPr lang="ru-RU" sz="900" b="1" u="sng" dirty="0" smtClean="0">
              <a:solidFill>
                <a:schemeClr val="accent2">
                  <a:lumMod val="75000"/>
                </a:schemeClr>
              </a:solidFill>
            </a:rPr>
            <a:t>82,4 </a:t>
          </a:r>
          <a:r>
            <a:rPr lang="ru-RU" sz="900" b="1" u="sng" dirty="0">
              <a:solidFill>
                <a:schemeClr val="accent2">
                  <a:lumMod val="75000"/>
                </a:schemeClr>
              </a:solidFill>
            </a:rPr>
            <a:t>тыс. рублей </a:t>
          </a:r>
        </a:p>
      </cdr:txBody>
    </cdr:sp>
  </cdr:relSizeAnchor>
  <cdr:relSizeAnchor xmlns:cdr="http://schemas.openxmlformats.org/drawingml/2006/chartDrawing">
    <cdr:from>
      <cdr:x>0.81301</cdr:x>
      <cdr:y>0.02326</cdr:y>
    </cdr:from>
    <cdr:to>
      <cdr:x>0.99187</cdr:x>
      <cdr:y>0.37209</cdr:y>
    </cdr:to>
    <cdr:sp macro="" textlink="">
      <cdr:nvSpPr>
        <cdr:cNvPr id="5" name="Горизонтальный свиток 4"/>
        <cdr:cNvSpPr/>
      </cdr:nvSpPr>
      <cdr:spPr>
        <a:xfrm xmlns:a="http://schemas.openxmlformats.org/drawingml/2006/main">
          <a:off x="7200800" y="72021"/>
          <a:ext cx="1584176" cy="1080107"/>
        </a:xfrm>
        <a:prstGeom xmlns:a="http://schemas.openxmlformats.org/drawingml/2006/main" prst="horizontalScroll">
          <a:avLst/>
        </a:prstGeom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Расходы бюджета на общее образование на одного ученика в </a:t>
          </a:r>
          <a:r>
            <a:rPr lang="ru-RU" sz="900" b="1" dirty="0" smtClean="0">
              <a:solidFill>
                <a:schemeClr val="accent2">
                  <a:lumMod val="75000"/>
                </a:schemeClr>
              </a:solidFill>
            </a:rPr>
            <a:t>2021 </a:t>
          </a:r>
          <a:r>
            <a:rPr lang="ru-RU" sz="900" b="1" dirty="0">
              <a:solidFill>
                <a:schemeClr val="accent2">
                  <a:lumMod val="75000"/>
                </a:schemeClr>
              </a:solidFill>
            </a:rPr>
            <a:t>году составят </a:t>
          </a:r>
          <a:endParaRPr lang="ru-RU" sz="900" b="1" dirty="0" smtClean="0">
            <a:solidFill>
              <a:schemeClr val="accent2">
                <a:lumMod val="75000"/>
              </a:schemeClr>
            </a:solidFill>
          </a:endParaRPr>
        </a:p>
        <a:p xmlns:a="http://schemas.openxmlformats.org/drawingml/2006/main">
          <a:pPr algn="ctr"/>
          <a:r>
            <a:rPr lang="ru-RU" sz="900" b="1" u="sng" dirty="0" smtClean="0">
              <a:solidFill>
                <a:schemeClr val="accent2">
                  <a:lumMod val="75000"/>
                </a:schemeClr>
              </a:solidFill>
            </a:rPr>
            <a:t>85,8 </a:t>
          </a:r>
          <a:r>
            <a:rPr lang="ru-RU" sz="900" b="1" u="sng" dirty="0">
              <a:solidFill>
                <a:schemeClr val="accent2">
                  <a:lumMod val="75000"/>
                </a:schemeClr>
              </a:solidFill>
            </a:rPr>
            <a:t>тыс. рублей </a:t>
          </a:r>
          <a:endParaRPr lang="ru-RU" sz="900" b="1" dirty="0">
            <a:solidFill>
              <a:schemeClr val="accent2">
                <a:lumMod val="75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0.00574</cdr:x>
      <cdr:y>0.01641</cdr:y>
    </cdr:from>
    <cdr:to>
      <cdr:x>0.26016</cdr:x>
      <cdr:y>0.4883</cdr:y>
    </cdr:to>
    <cdr:pic>
      <cdr:nvPicPr>
        <cdr:cNvPr id="6" name="Picture 2" descr="C:\Users\l_samohina\Documents\Бюджет для граждан\Бюджет для граждан на 2017 и 2018-2019\Картинки\школа-1024x756.png">
          <a:extLst xmlns:a="http://schemas.openxmlformats.org/drawingml/2006/main">
            <a:ext uri="{FF2B5EF4-FFF2-40B4-BE49-F238E27FC236}">
              <a16:creationId xmlns="" xmlns:a16="http://schemas.microsoft.com/office/drawing/2014/main" xmlns:lc="http://schemas.openxmlformats.org/drawingml/2006/lockedCanvas" id="{2982FBC8-4376-480E-836C-57262E3D015F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50800" y="50800"/>
          <a:ext cx="2253456" cy="1461135"/>
        </a:xfrm>
        <a:prstGeom xmlns:a="http://schemas.openxmlformats.org/drawingml/2006/main" prst="rect">
          <a:avLst/>
        </a:prstGeom>
        <a:noFill xmlns:a="http://schemas.openxmlformats.org/drawingml/2006/main"/>
        <a:effectLst xmlns:a="http://schemas.openxmlformats.org/drawingml/2006/main">
          <a:softEdge rad="63500"/>
        </a:effectLst>
      </cdr:spPr>
    </cdr:pic>
  </cdr:relSizeAnchor>
  <cdr:relSizeAnchor xmlns:cdr="http://schemas.openxmlformats.org/drawingml/2006/chartDrawing">
    <cdr:from>
      <cdr:x>0.73984</cdr:x>
      <cdr:y>0.37209</cdr:y>
    </cdr:from>
    <cdr:to>
      <cdr:x>1</cdr:x>
      <cdr:y>0.89566</cdr:y>
    </cdr:to>
    <cdr:pic>
      <cdr:nvPicPr>
        <cdr:cNvPr id="7" name="chart">
          <a:extLst xmlns:a="http://schemas.openxmlformats.org/drawingml/2006/main">
            <a:ext uri="{FF2B5EF4-FFF2-40B4-BE49-F238E27FC236}">
              <a16:creationId xmlns="" xmlns:a16="http://schemas.microsoft.com/office/drawing/2014/main" xmlns:lc="http://schemas.openxmlformats.org/drawingml/2006/lockedCanvas" id="{C5BE3C23-5E8E-4509-AC64-5D5F6C7DF23A}"/>
            </a:ext>
          </a:extLst>
        </cdr:cNvPr>
        <cdr:cNvPicPr/>
      </cdr:nvPicPr>
      <cdr:blipFill>
        <a:blip xmlns:a="http://schemas.openxmlformats.org/drawingml/2006/main" xmlns:r="http://schemas.openxmlformats.org/officeDocument/2006/relationships" r:embed="rId2"/>
        <a:stretch xmlns:a="http://schemas.openxmlformats.org/drawingml/2006/main">
          <a:fillRect/>
        </a:stretch>
      </cdr:blipFill>
      <cdr:spPr>
        <a:xfrm xmlns:a="http://schemas.openxmlformats.org/drawingml/2006/main">
          <a:off x="6552728" y="1152128"/>
          <a:ext cx="2304256" cy="1621155"/>
        </a:xfrm>
        <a:prstGeom xmlns:a="http://schemas.openxmlformats.org/drawingml/2006/main" prst="rect">
          <a:avLst/>
        </a:prstGeom>
        <a:effectLst xmlns:a="http://schemas.openxmlformats.org/drawingml/2006/main">
          <a:softEdge rad="317500"/>
        </a:effec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F501C7B5-5A4B-45B8-B1FD-672CEE45596A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3" tIns="45382" rIns="90763" bIns="45382" rtlCol="0" anchor="ctr"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1285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71285"/>
            <a:ext cx="2918830" cy="49331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C8F2180B-F285-4F00-85E0-EC87F47CC349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Заметки 7"/>
          <p:cNvSpPr>
            <a:spLocks noGrp="1"/>
          </p:cNvSpPr>
          <p:nvPr>
            <p:ph type="body" sz="quarter" idx="3"/>
          </p:nvPr>
        </p:nvSpPr>
        <p:spPr>
          <a:xfrm>
            <a:off x="673262" y="4686223"/>
            <a:ext cx="5389240" cy="4440077"/>
          </a:xfrm>
          <a:prstGeom prst="rect">
            <a:avLst/>
          </a:prstGeom>
        </p:spPr>
        <p:txBody>
          <a:bodyPr vert="horz" lIns="90763" tIns="45382" rIns="90763" bIns="4538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8656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2180B-F285-4F00-85E0-EC87F47CC349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698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2180B-F285-4F00-85E0-EC87F47CC349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698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2180B-F285-4F00-85E0-EC87F47CC349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6980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2180B-F285-4F00-85E0-EC87F47CC349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98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2180B-F285-4F00-85E0-EC87F47CC349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9698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0098-845F-4D85-BC62-13B29399C9D7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C1769-EA29-4BB9-92F5-366FBCD737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960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0098-845F-4D85-BC62-13B29399C9D7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C1769-EA29-4BB9-92F5-366FBCD737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310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0098-845F-4D85-BC62-13B29399C9D7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C1769-EA29-4BB9-92F5-366FBCD737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88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0098-845F-4D85-BC62-13B29399C9D7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C1769-EA29-4BB9-92F5-366FBCD737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803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0098-845F-4D85-BC62-13B29399C9D7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C1769-EA29-4BB9-92F5-366FBCD737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31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0098-845F-4D85-BC62-13B29399C9D7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C1769-EA29-4BB9-92F5-366FBCD737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644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0098-845F-4D85-BC62-13B29399C9D7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C1769-EA29-4BB9-92F5-366FBCD737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417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0098-845F-4D85-BC62-13B29399C9D7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C1769-EA29-4BB9-92F5-366FBCD737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411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0098-845F-4D85-BC62-13B29399C9D7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C1769-EA29-4BB9-92F5-366FBCD737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761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0098-845F-4D85-BC62-13B29399C9D7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C1769-EA29-4BB9-92F5-366FBCD737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296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0098-845F-4D85-BC62-13B29399C9D7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FC1769-EA29-4BB9-92F5-366FBCD737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155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6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F0098-845F-4D85-BC62-13B29399C9D7}" type="datetimeFigureOut">
              <a:rPr lang="ru-RU" smtClean="0"/>
              <a:t>25.05.2021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C1769-EA29-4BB9-92F5-366FBCD737B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929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4.png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0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chart" Target="../charts/char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632848" cy="1055117"/>
          </a:xfrm>
        </p:spPr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БЮДЖЕТ ДЛЯ ГРАЖДАН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936" y="1124744"/>
            <a:ext cx="885670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К решению Совета депутатов муниципального образования </a:t>
            </a:r>
          </a:p>
          <a:p>
            <a:pPr lvl="0" algn="ctr"/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Первомайский район Оренбургской области</a:t>
            </a:r>
          </a:p>
          <a:p>
            <a:pPr lvl="0" algn="ctr"/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на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2021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год и на плановый период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2022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2023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годов </a:t>
            </a:r>
            <a:endParaRPr lang="ru-RU" sz="22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 algn="ctr"/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(ПРОЕКТ)</a:t>
            </a:r>
            <a:endParaRPr lang="ru-RU" sz="2200" b="1" dirty="0">
              <a:solidFill>
                <a:schemeClr val="accent6">
                  <a:lumMod val="50000"/>
                </a:schemeClr>
              </a:solidFill>
            </a:endParaRPr>
          </a:p>
          <a:p>
            <a:pPr lvl="0" algn="ctr"/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" name="Рисунок 9" descr="http://xn----7sbbfougbcftudjcrjn.xn--p1ai/tinybrowser/images/photo/2017/08/01/vesna-tyul-pany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36" y="2924944"/>
            <a:ext cx="2700300" cy="1798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ttp://xn----7sbbfougbcftudjcrjn.xn--p1ai/tinybrowser/images/photo/2017/08/01/img_54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447" y="2924943"/>
            <a:ext cx="2876721" cy="1798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://xn----7sbbfougbcftudjcrjn.xn--p1ai/tinybrowser/images/photo/2017/08/01/file000523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716" y="2924944"/>
            <a:ext cx="2908206" cy="1798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xn----7sbbfougbcftudjcrjn.xn--p1ai/tinybrowser/images/photo/2017/08/01/img_712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16" y="4869160"/>
            <a:ext cx="2685020" cy="185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xn----7sbbfougbcftudjcrjn.xn--p1ai/tinybrowser/images/photo/2017/08/01/vechnyy-ogon-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869160"/>
            <a:ext cx="2880038" cy="1829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://xn----7sbbfougbcftudjcrjn.xn--p1ai/tinybrowser/images/photo/2017/08/01/img_918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449" y="4869160"/>
            <a:ext cx="2910257" cy="1856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9144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78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8213466"/>
              </p:ext>
            </p:extLst>
          </p:nvPr>
        </p:nvGraphicFramePr>
        <p:xfrm>
          <a:off x="2771800" y="1988840"/>
          <a:ext cx="6122746" cy="1876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417887" y="476672"/>
            <a:ext cx="65881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Реальные денежные доходы населения составили 100,6 процента к уровню прошлого года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. Ожидается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, что начиная с 2021 года, в результате улучшения экономической ситуации, роста объемов производства в реальном секторе экономики, увеличения размеров пенсий, пособий, заработной платы, а также других источников поступлений, сохраниться положительная динамика роста реальных  денежных доходов населения, которые в 2021 году  составят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–101,8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процента к уровню 2020 года.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/>
              <a:ea typeface="Times New Roman"/>
              <a:cs typeface="Times New Roman"/>
            </a:endParaRPr>
          </a:p>
          <a:p>
            <a:pPr indent="450215" algn="just">
              <a:spcAft>
                <a:spcPts val="0"/>
              </a:spcAft>
            </a:pP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В 2022-2023 годы реальные денежные доходы  населения прогнозируются с ростом 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102,8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% и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102,9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% соответственно.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/>
              <a:ea typeface="Times New Roman"/>
              <a:cs typeface="Times New Roman"/>
            </a:endParaRPr>
          </a:p>
          <a:p>
            <a:endParaRPr lang="ru-RU" sz="1200" b="1" i="1" dirty="0">
              <a:solidFill>
                <a:prstClr val="black"/>
              </a:solidFill>
            </a:endParaRPr>
          </a:p>
        </p:txBody>
      </p:sp>
      <p:pic>
        <p:nvPicPr>
          <p:cNvPr id="8" name="Рисунок 7" descr="Картинки по запросу Скачать картинки рост денежных доходов населени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3" y="1148507"/>
            <a:ext cx="2342653" cy="27499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0671971"/>
              </p:ext>
            </p:extLst>
          </p:nvPr>
        </p:nvGraphicFramePr>
        <p:xfrm>
          <a:off x="179512" y="4249618"/>
          <a:ext cx="4926806" cy="216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14156" y="4293096"/>
            <a:ext cx="36308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>
              <a:spcAft>
                <a:spcPts val="0"/>
              </a:spcAft>
              <a:tabLst>
                <a:tab pos="5581015" algn="l"/>
              </a:tabLst>
            </a:pP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По оценке 2020 года  расходы и сбережения населения составят 2510,7 млн. рублей, или 99,6 процентов к уровню 2019 года.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/>
              <a:ea typeface="Times New Roman"/>
              <a:cs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581015" algn="l"/>
              </a:tabLst>
            </a:pP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Ожидается, что в 2020 году доходы населения также будут превышать расходы и в денежном выражении это составит  1528,0 млн. рублей.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latin typeface="Arial"/>
              <a:ea typeface="Times New Roman"/>
              <a:cs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581015" algn="l"/>
              </a:tabLst>
            </a:pP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   В 2021-2023 годы денежные расходы и сбережения населения прогнозируются в сумме по годам: 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581015" algn="l"/>
              </a:tabLst>
            </a:pP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2021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год: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2700,2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млн. рублей;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581015" algn="l"/>
              </a:tabLst>
            </a:pP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2022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год: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2890,9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млн. рублей; </a:t>
            </a:r>
            <a:endParaRPr lang="ru-RU" sz="11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  <a:cs typeface="Times New Roman"/>
            </a:endParaRPr>
          </a:p>
          <a:p>
            <a:pPr indent="450215" algn="just">
              <a:spcAft>
                <a:spcPts val="0"/>
              </a:spcAft>
              <a:tabLst>
                <a:tab pos="5581015" algn="l"/>
              </a:tabLst>
            </a:pP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2023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год: </a:t>
            </a:r>
            <a:r>
              <a:rPr lang="ru-RU" sz="11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3084,1 </a:t>
            </a:r>
            <a:r>
              <a:rPr lang="ru-RU" sz="11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млн. рублей.</a:t>
            </a:r>
            <a:endParaRPr lang="ru-RU" sz="1100" b="1" dirty="0">
              <a:solidFill>
                <a:schemeClr val="accent6">
                  <a:lumMod val="50000"/>
                </a:schemeClr>
              </a:solidFill>
              <a:effectLst/>
              <a:latin typeface="Arial"/>
              <a:ea typeface="Times New Roman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887" y="21382"/>
            <a:ext cx="53768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8" y="21382"/>
            <a:ext cx="9144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430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262" y="0"/>
            <a:ext cx="6548437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Шестиугольник 3"/>
          <p:cNvSpPr/>
          <p:nvPr/>
        </p:nvSpPr>
        <p:spPr>
          <a:xfrm>
            <a:off x="2963119" y="620688"/>
            <a:ext cx="1550962" cy="1018455"/>
          </a:xfrm>
          <a:prstGeom prst="hexagon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900" b="1" dirty="0">
                <a:solidFill>
                  <a:srgbClr val="002060"/>
                </a:solidFill>
              </a:rPr>
              <a:t>федеральный бюджет</a:t>
            </a:r>
          </a:p>
        </p:txBody>
      </p:sp>
      <p:sp>
        <p:nvSpPr>
          <p:cNvPr id="6" name="Шестиугольник 5"/>
          <p:cNvSpPr/>
          <p:nvPr/>
        </p:nvSpPr>
        <p:spPr>
          <a:xfrm>
            <a:off x="4788024" y="614957"/>
            <a:ext cx="1512168" cy="1029915"/>
          </a:xfrm>
          <a:prstGeom prst="hexagon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900" b="1" dirty="0">
                <a:solidFill>
                  <a:srgbClr val="002060"/>
                </a:solidFill>
              </a:rPr>
              <a:t>бюджеты государственных внебюджетных фондов</a:t>
            </a:r>
          </a:p>
        </p:txBody>
      </p:sp>
      <p:sp>
        <p:nvSpPr>
          <p:cNvPr id="7" name="Шестиугольник 6"/>
          <p:cNvSpPr/>
          <p:nvPr/>
        </p:nvSpPr>
        <p:spPr>
          <a:xfrm>
            <a:off x="2895253" y="1805781"/>
            <a:ext cx="1618828" cy="1097607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900" b="1" dirty="0">
                <a:solidFill>
                  <a:srgbClr val="002060"/>
                </a:solidFill>
              </a:rPr>
              <a:t>бюджеты республик, областей, краев, автономных округов и области</a:t>
            </a:r>
          </a:p>
        </p:txBody>
      </p:sp>
      <p:sp>
        <p:nvSpPr>
          <p:cNvPr id="8" name="Шестиугольник 7"/>
          <p:cNvSpPr/>
          <p:nvPr/>
        </p:nvSpPr>
        <p:spPr>
          <a:xfrm>
            <a:off x="4674865" y="1800101"/>
            <a:ext cx="1656184" cy="1127719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900" b="1" dirty="0">
                <a:solidFill>
                  <a:srgbClr val="002060"/>
                </a:solidFill>
              </a:rPr>
              <a:t>бюджеты территориальных государственных внебюджетных фондов</a:t>
            </a:r>
          </a:p>
        </p:txBody>
      </p:sp>
      <p:sp>
        <p:nvSpPr>
          <p:cNvPr id="10" name="Шестиугольник 9"/>
          <p:cNvSpPr/>
          <p:nvPr/>
        </p:nvSpPr>
        <p:spPr>
          <a:xfrm>
            <a:off x="2030649" y="3104378"/>
            <a:ext cx="1618828" cy="109760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900" b="1" dirty="0">
                <a:solidFill>
                  <a:srgbClr val="002060"/>
                </a:solidFill>
              </a:rPr>
              <a:t>бюджеты городских </a:t>
            </a:r>
            <a:r>
              <a:rPr lang="ru-RU" sz="900" b="1" dirty="0" smtClean="0">
                <a:solidFill>
                  <a:srgbClr val="002060"/>
                </a:solidFill>
              </a:rPr>
              <a:t>округов</a:t>
            </a:r>
            <a:endParaRPr lang="ru-RU" sz="900" b="1" dirty="0">
              <a:solidFill>
                <a:srgbClr val="002060"/>
              </a:solidFill>
            </a:endParaRPr>
          </a:p>
        </p:txBody>
      </p:sp>
      <p:sp>
        <p:nvSpPr>
          <p:cNvPr id="11" name="Шестиугольник 10"/>
          <p:cNvSpPr/>
          <p:nvPr/>
        </p:nvSpPr>
        <p:spPr>
          <a:xfrm>
            <a:off x="3782913" y="3104379"/>
            <a:ext cx="1618828" cy="109760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900" b="1" dirty="0">
                <a:solidFill>
                  <a:srgbClr val="002060"/>
                </a:solidFill>
              </a:rPr>
              <a:t>бюджеты городских округов с внутригородским делением </a:t>
            </a:r>
          </a:p>
        </p:txBody>
      </p:sp>
      <p:sp>
        <p:nvSpPr>
          <p:cNvPr id="12" name="Шестиугольник 11"/>
          <p:cNvSpPr/>
          <p:nvPr/>
        </p:nvSpPr>
        <p:spPr>
          <a:xfrm>
            <a:off x="5562786" y="3104379"/>
            <a:ext cx="1618828" cy="109760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900" b="1" dirty="0">
                <a:solidFill>
                  <a:srgbClr val="002060"/>
                </a:solidFill>
              </a:rPr>
              <a:t>бюджеты городов федерального значения</a:t>
            </a:r>
          </a:p>
        </p:txBody>
      </p:sp>
      <p:sp>
        <p:nvSpPr>
          <p:cNvPr id="13" name="Шестиугольник 12"/>
          <p:cNvSpPr/>
          <p:nvPr/>
        </p:nvSpPr>
        <p:spPr>
          <a:xfrm>
            <a:off x="2025080" y="4407939"/>
            <a:ext cx="1618828" cy="109760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900" b="1" dirty="0">
                <a:solidFill>
                  <a:srgbClr val="002060"/>
                </a:solidFill>
              </a:rPr>
              <a:t>бюджеты муниципальных районов</a:t>
            </a:r>
          </a:p>
        </p:txBody>
      </p:sp>
      <p:sp>
        <p:nvSpPr>
          <p:cNvPr id="14" name="Шестиугольник 13"/>
          <p:cNvSpPr/>
          <p:nvPr/>
        </p:nvSpPr>
        <p:spPr>
          <a:xfrm>
            <a:off x="3782913" y="4407938"/>
            <a:ext cx="1618828" cy="109760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900" b="1" dirty="0">
                <a:solidFill>
                  <a:srgbClr val="002060"/>
                </a:solidFill>
              </a:rPr>
              <a:t>бюджеты городских и сельских поселений</a:t>
            </a:r>
          </a:p>
        </p:txBody>
      </p:sp>
      <p:sp>
        <p:nvSpPr>
          <p:cNvPr id="15" name="Шестиугольник 14"/>
          <p:cNvSpPr/>
          <p:nvPr/>
        </p:nvSpPr>
        <p:spPr>
          <a:xfrm>
            <a:off x="5490778" y="4407939"/>
            <a:ext cx="1618828" cy="1097607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900" b="1" dirty="0">
                <a:solidFill>
                  <a:srgbClr val="002060"/>
                </a:solidFill>
              </a:rPr>
              <a:t>бюджеты внутригородских районов</a:t>
            </a:r>
          </a:p>
        </p:txBody>
      </p:sp>
      <p:sp>
        <p:nvSpPr>
          <p:cNvPr id="5" name="Овал 4"/>
          <p:cNvSpPr/>
          <p:nvPr/>
        </p:nvSpPr>
        <p:spPr>
          <a:xfrm>
            <a:off x="357883" y="6085226"/>
            <a:ext cx="228600" cy="288032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900" b="1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1234" y="6075354"/>
            <a:ext cx="1967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Федеральный уровень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275856" y="6058975"/>
            <a:ext cx="228600" cy="2880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900" b="1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72827" y="6058975"/>
            <a:ext cx="20040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Региональный уровень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6291733" y="6072791"/>
            <a:ext cx="228600" cy="28803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900" b="1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92205" y="6062919"/>
            <a:ext cx="2198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Муниципальный уровень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2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3075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Этапы бюджетного процесса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319022" y="646592"/>
            <a:ext cx="2189082" cy="1112673"/>
            <a:chOff x="1566479" y="27425"/>
            <a:chExt cx="2249098" cy="912825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4" name="Овал 3"/>
            <p:cNvSpPr/>
            <p:nvPr/>
          </p:nvSpPr>
          <p:spPr>
            <a:xfrm>
              <a:off x="1566479" y="27425"/>
              <a:ext cx="2249098" cy="912825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</p:sp>
        <p:sp>
          <p:nvSpPr>
            <p:cNvPr id="5" name="Овал 4"/>
            <p:cNvSpPr/>
            <p:nvPr/>
          </p:nvSpPr>
          <p:spPr>
            <a:xfrm>
              <a:off x="1895852" y="161105"/>
              <a:ext cx="1590352" cy="64546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466725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Составление проекта бюджета на очередной год и плановый период</a:t>
              </a:r>
              <a:endPara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3134395" y="1221116"/>
            <a:ext cx="344240" cy="334348"/>
            <a:chOff x="1778117" y="726844"/>
            <a:chExt cx="344240" cy="334348"/>
          </a:xfrm>
        </p:grpSpPr>
        <p:sp>
          <p:nvSpPr>
            <p:cNvPr id="7" name="Стрелка вправо 6"/>
            <p:cNvSpPr/>
            <p:nvPr/>
          </p:nvSpPr>
          <p:spPr>
            <a:xfrm rot="19861586">
              <a:off x="1778117" y="726844"/>
              <a:ext cx="344240" cy="33434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p:spPr>
        </p:sp>
        <p:sp>
          <p:nvSpPr>
            <p:cNvPr id="8" name="Стрелка вправо 4"/>
            <p:cNvSpPr/>
            <p:nvPr/>
          </p:nvSpPr>
          <p:spPr>
            <a:xfrm rot="19861586">
              <a:off x="1784394" y="818008"/>
              <a:ext cx="243936" cy="2006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847450" y="1135117"/>
            <a:ext cx="2079170" cy="1248295"/>
            <a:chOff x="3564431" y="697365"/>
            <a:chExt cx="2079170" cy="1011445"/>
          </a:xfrm>
        </p:grpSpPr>
        <p:sp>
          <p:nvSpPr>
            <p:cNvPr id="10" name="Овал 9"/>
            <p:cNvSpPr/>
            <p:nvPr/>
          </p:nvSpPr>
          <p:spPr>
            <a:xfrm>
              <a:off x="3564431" y="697365"/>
              <a:ext cx="2079170" cy="1011445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p:spPr>
        </p:sp>
        <p:sp>
          <p:nvSpPr>
            <p:cNvPr id="11" name="Овал 4"/>
            <p:cNvSpPr/>
            <p:nvPr/>
          </p:nvSpPr>
          <p:spPr>
            <a:xfrm>
              <a:off x="3868918" y="845488"/>
              <a:ext cx="1470196" cy="71519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466725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Публичные слушания по проекту бюджета на очередной год и плановый период</a:t>
              </a:r>
              <a:endPara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 rot="1173492">
            <a:off x="5547980" y="1206329"/>
            <a:ext cx="342405" cy="334348"/>
            <a:chOff x="3473547" y="675246"/>
            <a:chExt cx="342405" cy="334348"/>
          </a:xfrm>
        </p:grpSpPr>
        <p:sp>
          <p:nvSpPr>
            <p:cNvPr id="13" name="Стрелка вправо 12"/>
            <p:cNvSpPr/>
            <p:nvPr/>
          </p:nvSpPr>
          <p:spPr>
            <a:xfrm rot="1236323">
              <a:off x="3473547" y="675246"/>
              <a:ext cx="342405" cy="33434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p:spPr>
        </p:sp>
        <p:sp>
          <p:nvSpPr>
            <p:cNvPr id="14" name="Стрелка вправо 4"/>
            <p:cNvSpPr/>
            <p:nvPr/>
          </p:nvSpPr>
          <p:spPr>
            <a:xfrm rot="1236323">
              <a:off x="3476755" y="724466"/>
              <a:ext cx="242101" cy="2006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6687689" y="2632926"/>
            <a:ext cx="2059575" cy="1066526"/>
            <a:chOff x="3754552" y="1938698"/>
            <a:chExt cx="2059575" cy="1066526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16" name="Овал 15"/>
            <p:cNvSpPr/>
            <p:nvPr/>
          </p:nvSpPr>
          <p:spPr>
            <a:xfrm>
              <a:off x="3754552" y="1938698"/>
              <a:ext cx="2059575" cy="1066526"/>
            </a:xfrm>
            <a:prstGeom prst="ellipse">
              <a:avLst/>
            </a:prstGeom>
            <a:solidFill>
              <a:srgbClr val="CE6633">
                <a:lumMod val="40000"/>
                <a:lumOff val="60000"/>
              </a:srgbClr>
            </a:soli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p:spPr>
        </p:sp>
        <p:sp>
          <p:nvSpPr>
            <p:cNvPr id="17" name="Овал 4"/>
            <p:cNvSpPr/>
            <p:nvPr/>
          </p:nvSpPr>
          <p:spPr>
            <a:xfrm>
              <a:off x="4056170" y="2094887"/>
              <a:ext cx="1456339" cy="75414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466725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Рассмотрение проекта бюджета Советом депутатов МО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 rot="20247256">
            <a:off x="7181481" y="2367512"/>
            <a:ext cx="334348" cy="268652"/>
            <a:chOff x="4524568" y="1686057"/>
            <a:chExt cx="334348" cy="268652"/>
          </a:xfrm>
        </p:grpSpPr>
        <p:sp>
          <p:nvSpPr>
            <p:cNvPr id="19" name="Стрелка вправо 18"/>
            <p:cNvSpPr/>
            <p:nvPr/>
          </p:nvSpPr>
          <p:spPr>
            <a:xfrm rot="4914699">
              <a:off x="4557416" y="1653209"/>
              <a:ext cx="268652" cy="33434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p:spPr>
        </p:sp>
        <p:sp>
          <p:nvSpPr>
            <p:cNvPr id="20" name="Стрелка вправо 4"/>
            <p:cNvSpPr/>
            <p:nvPr/>
          </p:nvSpPr>
          <p:spPr>
            <a:xfrm rot="4914699">
              <a:off x="4592044" y="1680182"/>
              <a:ext cx="188056" cy="2006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174032" y="4032018"/>
            <a:ext cx="2039742" cy="1055865"/>
            <a:chOff x="3603859" y="3276127"/>
            <a:chExt cx="2039742" cy="856278"/>
          </a:xfrm>
          <a:solidFill>
            <a:schemeClr val="accent3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2" name="Овал 21"/>
            <p:cNvSpPr/>
            <p:nvPr/>
          </p:nvSpPr>
          <p:spPr>
            <a:xfrm>
              <a:off x="3603859" y="3276127"/>
              <a:ext cx="2039742" cy="856278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p:spPr>
        </p:sp>
        <p:sp>
          <p:nvSpPr>
            <p:cNvPr id="23" name="Овал 4"/>
            <p:cNvSpPr/>
            <p:nvPr/>
          </p:nvSpPr>
          <p:spPr>
            <a:xfrm>
              <a:off x="3902572" y="3401526"/>
              <a:ext cx="1442316" cy="605480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466725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Утверждение бюджета на очередной год и плановый период</a:t>
              </a:r>
              <a:endPara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476137" y="3772367"/>
            <a:ext cx="4287833" cy="1130441"/>
            <a:chOff x="498543" y="1664286"/>
            <a:chExt cx="4287833" cy="1130441"/>
          </a:xfrm>
        </p:grpSpPr>
        <p:sp>
          <p:nvSpPr>
            <p:cNvPr id="25" name="Стрелка вправо 24"/>
            <p:cNvSpPr/>
            <p:nvPr/>
          </p:nvSpPr>
          <p:spPr>
            <a:xfrm rot="7578943">
              <a:off x="4354911" y="1631438"/>
              <a:ext cx="268652" cy="33434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p:spPr>
        </p:sp>
        <p:sp>
          <p:nvSpPr>
            <p:cNvPr id="26" name="Стрелка вправо 4"/>
            <p:cNvSpPr/>
            <p:nvPr/>
          </p:nvSpPr>
          <p:spPr>
            <a:xfrm rot="4914699">
              <a:off x="4592044" y="1680182"/>
              <a:ext cx="188056" cy="2006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Стрелка вправо 4"/>
            <p:cNvSpPr/>
            <p:nvPr/>
          </p:nvSpPr>
          <p:spPr>
            <a:xfrm rot="4914699">
              <a:off x="4592043" y="1680182"/>
              <a:ext cx="188056" cy="2006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7" name="Стрелка вправо 36"/>
            <p:cNvSpPr/>
            <p:nvPr/>
          </p:nvSpPr>
          <p:spPr>
            <a:xfrm rot="13087937">
              <a:off x="498543" y="2460379"/>
              <a:ext cx="268652" cy="33434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p:spPr>
        </p:sp>
      </p:grpSp>
      <p:grpSp>
        <p:nvGrpSpPr>
          <p:cNvPr id="27" name="Группа 26"/>
          <p:cNvGrpSpPr/>
          <p:nvPr/>
        </p:nvGrpSpPr>
        <p:grpSpPr>
          <a:xfrm>
            <a:off x="3869080" y="4356850"/>
            <a:ext cx="1967067" cy="1069364"/>
            <a:chOff x="1992581" y="4015459"/>
            <a:chExt cx="1967067" cy="866264"/>
          </a:xfrm>
          <a:solidFill>
            <a:schemeClr val="accent4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8" name="Овал 27"/>
            <p:cNvSpPr/>
            <p:nvPr/>
          </p:nvSpPr>
          <p:spPr>
            <a:xfrm>
              <a:off x="1992581" y="4015459"/>
              <a:ext cx="1967067" cy="866264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p:spPr>
        </p:sp>
        <p:sp>
          <p:nvSpPr>
            <p:cNvPr id="29" name="Овал 4"/>
            <p:cNvSpPr/>
            <p:nvPr/>
          </p:nvSpPr>
          <p:spPr>
            <a:xfrm>
              <a:off x="2280651" y="4142320"/>
              <a:ext cx="1390927" cy="612542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466725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Исполнение бюджета в текущем году </a:t>
              </a:r>
            </a:p>
          </p:txBody>
        </p:sp>
      </p:grpSp>
      <p:grpSp>
        <p:nvGrpSpPr>
          <p:cNvPr id="30" name="Группа 29"/>
          <p:cNvGrpSpPr/>
          <p:nvPr/>
        </p:nvGrpSpPr>
        <p:grpSpPr>
          <a:xfrm rot="4258070">
            <a:off x="5849076" y="4717856"/>
            <a:ext cx="334348" cy="268652"/>
            <a:chOff x="4524568" y="1686057"/>
            <a:chExt cx="334348" cy="268652"/>
          </a:xfrm>
        </p:grpSpPr>
        <p:sp>
          <p:nvSpPr>
            <p:cNvPr id="31" name="Стрелка вправо 30"/>
            <p:cNvSpPr/>
            <p:nvPr/>
          </p:nvSpPr>
          <p:spPr>
            <a:xfrm rot="4914699">
              <a:off x="4557416" y="1653209"/>
              <a:ext cx="268652" cy="33434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p:spPr>
        </p:sp>
        <p:sp>
          <p:nvSpPr>
            <p:cNvPr id="32" name="Стрелка вправо 4"/>
            <p:cNvSpPr/>
            <p:nvPr/>
          </p:nvSpPr>
          <p:spPr>
            <a:xfrm rot="4914699">
              <a:off x="4592044" y="1680182"/>
              <a:ext cx="188056" cy="2006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564959" y="3861520"/>
            <a:ext cx="2053928" cy="990661"/>
            <a:chOff x="0" y="3385975"/>
            <a:chExt cx="2053928" cy="990661"/>
          </a:xfrm>
          <a:solidFill>
            <a:schemeClr val="accent6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34" name="Овал 33"/>
            <p:cNvSpPr/>
            <p:nvPr/>
          </p:nvSpPr>
          <p:spPr>
            <a:xfrm>
              <a:off x="0" y="3385975"/>
              <a:ext cx="2053928" cy="990661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p:spPr>
        </p:sp>
        <p:sp>
          <p:nvSpPr>
            <p:cNvPr id="35" name="Овал 4"/>
            <p:cNvSpPr/>
            <p:nvPr/>
          </p:nvSpPr>
          <p:spPr>
            <a:xfrm>
              <a:off x="300791" y="3531054"/>
              <a:ext cx="1452346" cy="700503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466725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Формирование отчета об исполнении бюджета за предыдущий год</a:t>
              </a:r>
              <a:endPara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92239" y="2628992"/>
            <a:ext cx="2141374" cy="1018241"/>
            <a:chOff x="-170526" y="1962840"/>
            <a:chExt cx="2141374" cy="1018241"/>
          </a:xfrm>
          <a:solidFill>
            <a:srgbClr val="FFC000"/>
          </a:solidFill>
        </p:grpSpPr>
        <p:sp>
          <p:nvSpPr>
            <p:cNvPr id="39" name="Овал 38"/>
            <p:cNvSpPr/>
            <p:nvPr/>
          </p:nvSpPr>
          <p:spPr>
            <a:xfrm>
              <a:off x="-170526" y="1962840"/>
              <a:ext cx="2141374" cy="1018241"/>
            </a:xfrm>
            <a:prstGeom prst="ellipse">
              <a:avLst/>
            </a:prstGeom>
            <a:grpFill/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p:spPr>
        </p:sp>
        <p:sp>
          <p:nvSpPr>
            <p:cNvPr id="40" name="Овал 4"/>
            <p:cNvSpPr/>
            <p:nvPr/>
          </p:nvSpPr>
          <p:spPr>
            <a:xfrm>
              <a:off x="143071" y="2111958"/>
              <a:ext cx="1514180" cy="720005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466725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Рассмотрение отчета об исполнении бюджета Советом депутатов МО </a:t>
              </a:r>
            </a:p>
            <a:p>
              <a:pPr marL="0" marR="0" lvl="0" indent="0" algn="ctr" defTabSz="466725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1763080" y="2293415"/>
            <a:ext cx="4288245" cy="1562132"/>
            <a:chOff x="498131" y="1025245"/>
            <a:chExt cx="4288245" cy="1562132"/>
          </a:xfrm>
        </p:grpSpPr>
        <p:sp>
          <p:nvSpPr>
            <p:cNvPr id="42" name="Стрелка вправо 41"/>
            <p:cNvSpPr/>
            <p:nvPr/>
          </p:nvSpPr>
          <p:spPr>
            <a:xfrm rot="19257820">
              <a:off x="498131" y="1025245"/>
              <a:ext cx="268652" cy="33434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p:spPr>
        </p:sp>
        <p:sp>
          <p:nvSpPr>
            <p:cNvPr id="43" name="Стрелка вправо 4"/>
            <p:cNvSpPr/>
            <p:nvPr/>
          </p:nvSpPr>
          <p:spPr>
            <a:xfrm rot="4914699">
              <a:off x="4592044" y="1680182"/>
              <a:ext cx="188056" cy="2006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4" name="Стрелка вправо 4"/>
            <p:cNvSpPr/>
            <p:nvPr/>
          </p:nvSpPr>
          <p:spPr>
            <a:xfrm rot="4914699">
              <a:off x="4592043" y="1680182"/>
              <a:ext cx="188056" cy="2006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5" name="Стрелка вправо 44"/>
            <p:cNvSpPr/>
            <p:nvPr/>
          </p:nvSpPr>
          <p:spPr>
            <a:xfrm rot="13676997">
              <a:off x="832462" y="2285877"/>
              <a:ext cx="268652" cy="334348"/>
            </a:xfrm>
            <a:prstGeom prst="rightArrow">
              <a:avLst>
                <a:gd name="adj1" fmla="val 6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p:spPr>
        </p:sp>
      </p:grpSp>
      <p:grpSp>
        <p:nvGrpSpPr>
          <p:cNvPr id="46" name="Группа 45"/>
          <p:cNvGrpSpPr/>
          <p:nvPr/>
        </p:nvGrpSpPr>
        <p:grpSpPr>
          <a:xfrm>
            <a:off x="1060750" y="1185260"/>
            <a:ext cx="2056258" cy="1115814"/>
            <a:chOff x="77684" y="846259"/>
            <a:chExt cx="2267931" cy="913439"/>
          </a:xfrm>
          <a:solidFill>
            <a:schemeClr val="accent1">
              <a:lumMod val="40000"/>
              <a:lumOff val="6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47" name="Овал 46"/>
            <p:cNvSpPr/>
            <p:nvPr/>
          </p:nvSpPr>
          <p:spPr>
            <a:xfrm>
              <a:off x="77684" y="846259"/>
              <a:ext cx="2267931" cy="913439"/>
            </a:xfrm>
            <a:prstGeom prst="ellipse">
              <a:avLst/>
            </a:prstGeom>
            <a:grpFill/>
            <a:ln>
              <a:noFill/>
            </a:ln>
            <a:effectLst>
              <a:outerShdw blurRad="63500" dist="25400" dir="5400000" algn="ctr" rotWithShape="0">
                <a:srgbClr val="000000">
                  <a:alpha val="69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1200000"/>
              </a:lightRig>
            </a:scene3d>
            <a:sp3d prstMaterial="plastic">
              <a:bevelT w="25400" h="25400"/>
            </a:sp3d>
          </p:spPr>
        </p:sp>
        <p:sp>
          <p:nvSpPr>
            <p:cNvPr id="48" name="Овал 4"/>
            <p:cNvSpPr/>
            <p:nvPr/>
          </p:nvSpPr>
          <p:spPr>
            <a:xfrm>
              <a:off x="409815" y="980029"/>
              <a:ext cx="1603669" cy="645899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spcFirstLastPara="0" vert="horz" wrap="square" lIns="13970" tIns="13970" rIns="13970" bIns="13970" numCol="1" spcCol="1270" anchor="ctr" anchorCtr="0">
              <a:noAutofit/>
            </a:bodyPr>
            <a:lstStyle/>
            <a:p>
              <a:pPr marL="0" marR="0" lvl="0" indent="0" algn="ctr" defTabSz="466725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5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E6633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Публичные слушания и утверждение отчета об исполнении бюджета</a:t>
              </a:r>
              <a:endPara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CE6633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3093331" y="2335148"/>
            <a:ext cx="31275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Бюджетный</a:t>
            </a:r>
          </a:p>
          <a:p>
            <a:pPr algn="ctr"/>
            <a:r>
              <a:rPr lang="ru-RU" sz="4000" b="1" i="1" dirty="0" smtClean="0">
                <a:solidFill>
                  <a:srgbClr val="002060"/>
                </a:solidFill>
              </a:rPr>
              <a:t>цикл</a:t>
            </a:r>
            <a:endParaRPr lang="ru-RU" sz="4000" b="1" i="1" dirty="0">
              <a:solidFill>
                <a:srgbClr val="00206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58999" y="5805264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u="sng" dirty="0">
                <a:solidFill>
                  <a:srgbClr val="002060"/>
                </a:solidFill>
              </a:rPr>
              <a:t>Бюджетный процесс – </a:t>
            </a:r>
            <a:r>
              <a:rPr lang="ru-RU" sz="1600" b="1" i="1" u="sng" dirty="0" smtClean="0">
                <a:solidFill>
                  <a:srgbClr val="002060"/>
                </a:solidFill>
              </a:rPr>
              <a:t>представляет </a:t>
            </a:r>
            <a:r>
              <a:rPr lang="ru-RU" sz="1600" b="1" i="1" u="sng" dirty="0">
                <a:solidFill>
                  <a:srgbClr val="002060"/>
                </a:solidFill>
              </a:rPr>
              <a:t>собой деятельность участников бюджетного процесса по составлению проекта бюджета, его рассмотрению, утверждению, исполнению, составлению отчета об исполнении и его утверждению</a:t>
            </a:r>
          </a:p>
        </p:txBody>
      </p:sp>
    </p:spTree>
    <p:extLst>
      <p:ext uri="{BB962C8B-B14F-4D97-AF65-F5344CB8AC3E}">
        <p14:creationId xmlns:p14="http://schemas.microsoft.com/office/powerpoint/2010/main" val="1450002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888864" y="2909657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rgbClr val="F79646">
                    <a:lumMod val="50000"/>
                  </a:srgbClr>
                </a:solidFill>
              </a:rPr>
              <a:t>            </a:t>
            </a:r>
            <a:endParaRPr lang="ru-RU" sz="1600" b="1" i="1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9510" y="1795387"/>
            <a:ext cx="8784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>
              <a:solidFill>
                <a:srgbClr val="4F81BD">
                  <a:lumMod val="75000"/>
                </a:srgbClr>
              </a:solidFill>
            </a:endParaRPr>
          </a:p>
          <a:p>
            <a:pPr algn="just"/>
            <a:r>
              <a:rPr lang="ru-RU" sz="1400" b="1" dirty="0">
                <a:solidFill>
                  <a:srgbClr val="4F81BD">
                    <a:lumMod val="75000"/>
                  </a:srgbClr>
                </a:solidFill>
              </a:rPr>
              <a:t>      </a:t>
            </a:r>
            <a:endParaRPr lang="ru-RU" sz="1400" b="1" i="1" dirty="0">
              <a:solidFill>
                <a:srgbClr val="4F81BD">
                  <a:lumMod val="75000"/>
                </a:srgbClr>
              </a:solidFill>
            </a:endParaRPr>
          </a:p>
          <a:p>
            <a:pPr algn="just"/>
            <a:endParaRPr lang="ru-RU" sz="1400" b="1" i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2137" y="2480082"/>
            <a:ext cx="8784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b="1" dirty="0">
              <a:solidFill>
                <a:srgbClr val="4F81BD">
                  <a:lumMod val="75000"/>
                </a:srgbClr>
              </a:solidFill>
            </a:endParaRPr>
          </a:p>
          <a:p>
            <a:pPr algn="just"/>
            <a:r>
              <a:rPr lang="ru-RU" sz="1400" b="1" dirty="0">
                <a:solidFill>
                  <a:srgbClr val="4F81BD">
                    <a:lumMod val="75000"/>
                  </a:srgbClr>
                </a:solidFill>
              </a:rPr>
              <a:t>      </a:t>
            </a:r>
            <a:endParaRPr lang="ru-RU" sz="1400" b="1" i="1" dirty="0">
              <a:solidFill>
                <a:srgbClr val="4F81BD">
                  <a:lumMod val="75000"/>
                </a:srgbClr>
              </a:solidFill>
            </a:endParaRPr>
          </a:p>
          <a:p>
            <a:pPr algn="just"/>
            <a:endParaRPr lang="ru-RU" sz="1400" b="1" i="1" dirty="0">
              <a:solidFill>
                <a:srgbClr val="4F81BD">
                  <a:lumMod val="75000"/>
                </a:srgb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7624" y="3190226"/>
            <a:ext cx="6377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rgbClr val="F79646">
                    <a:lumMod val="50000"/>
                  </a:srgbClr>
                </a:solidFill>
              </a:rPr>
              <a:t>            </a:t>
            </a:r>
            <a:endParaRPr lang="ru-RU" sz="2200" b="1" i="1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28478" y="173831"/>
            <a:ext cx="5291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4BACC6">
                    <a:lumMod val="50000"/>
                  </a:srgbClr>
                </a:solidFill>
              </a:rPr>
              <a:t>УЧАСТНИКИ БЮДЖЕТНОГО ПРОЦЕССА</a:t>
            </a:r>
          </a:p>
        </p:txBody>
      </p:sp>
      <p:pic>
        <p:nvPicPr>
          <p:cNvPr id="24" name="Рисунок 23" descr="Фигуры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421" y="1424377"/>
            <a:ext cx="3672408" cy="28120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2335120" y="836623"/>
            <a:ext cx="1237395" cy="6333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4BACC6">
                    <a:lumMod val="50000"/>
                  </a:srgbClr>
                </a:solidFill>
              </a:rPr>
              <a:t>Глава </a:t>
            </a:r>
            <a:r>
              <a:rPr lang="ru-RU" sz="1000" b="1" dirty="0" smtClean="0">
                <a:solidFill>
                  <a:srgbClr val="4BACC6">
                    <a:lumMod val="50000"/>
                  </a:srgbClr>
                </a:solidFill>
              </a:rPr>
              <a:t>МО Первомайский район</a:t>
            </a:r>
            <a:endParaRPr lang="ru-RU" sz="1000" b="1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 rot="17524591">
            <a:off x="5891312" y="604338"/>
            <a:ext cx="250056" cy="78998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6" name="Выгнутая вправо стрелка 35"/>
          <p:cNvSpPr/>
          <p:nvPr/>
        </p:nvSpPr>
        <p:spPr>
          <a:xfrm rot="15550487">
            <a:off x="3871446" y="539563"/>
            <a:ext cx="205328" cy="71423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7" name="Выгнутая вправо стрелка 36"/>
          <p:cNvSpPr/>
          <p:nvPr/>
        </p:nvSpPr>
        <p:spPr>
          <a:xfrm rot="19536944">
            <a:off x="7896955" y="1469345"/>
            <a:ext cx="242346" cy="78998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0" name="Выгнутая вправо стрелка 39"/>
          <p:cNvSpPr/>
          <p:nvPr/>
        </p:nvSpPr>
        <p:spPr>
          <a:xfrm rot="2082345">
            <a:off x="7943688" y="3164565"/>
            <a:ext cx="242346" cy="78998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2" name="Выгнутая вправо стрелка 41"/>
          <p:cNvSpPr/>
          <p:nvPr/>
        </p:nvSpPr>
        <p:spPr>
          <a:xfrm rot="7384119">
            <a:off x="2243127" y="3732265"/>
            <a:ext cx="265088" cy="78998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376591" y="728771"/>
            <a:ext cx="1203522" cy="617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4BACC6">
                    <a:lumMod val="50000"/>
                  </a:srgbClr>
                </a:solidFill>
              </a:rPr>
              <a:t>Совет депутатов </a:t>
            </a:r>
            <a:r>
              <a:rPr lang="ru-RU" sz="1000" b="1" dirty="0" smtClean="0">
                <a:solidFill>
                  <a:srgbClr val="4BACC6">
                    <a:lumMod val="50000"/>
                  </a:srgbClr>
                </a:solidFill>
              </a:rPr>
              <a:t>МО</a:t>
            </a:r>
            <a:endParaRPr lang="ru-RU" sz="1000" b="1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6357339" y="3539654"/>
            <a:ext cx="1339151" cy="8058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4BACC6">
                    <a:lumMod val="50000"/>
                  </a:srgbClr>
                </a:solidFill>
              </a:rPr>
              <a:t>Главные распорядители бюджетных средств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789762" y="4199273"/>
            <a:ext cx="1308052" cy="6422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4BACC6">
                    <a:lumMod val="50000"/>
                  </a:srgbClr>
                </a:solidFill>
              </a:rPr>
              <a:t>Главные администраторы доходов бюджета</a:t>
            </a:r>
          </a:p>
        </p:txBody>
      </p:sp>
      <p:sp>
        <p:nvSpPr>
          <p:cNvPr id="49" name="Выгнутая вправо стрелка 48"/>
          <p:cNvSpPr/>
          <p:nvPr/>
        </p:nvSpPr>
        <p:spPr>
          <a:xfrm rot="4109591">
            <a:off x="6419770" y="4316409"/>
            <a:ext cx="242346" cy="78998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2848684" y="3964876"/>
            <a:ext cx="1062999" cy="581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4BACC6">
                    <a:lumMod val="50000"/>
                  </a:srgbClr>
                </a:solidFill>
              </a:rPr>
              <a:t>Счетная палата </a:t>
            </a:r>
            <a:r>
              <a:rPr lang="ru-RU" sz="1000" b="1" dirty="0" smtClean="0">
                <a:solidFill>
                  <a:srgbClr val="4BACC6">
                    <a:lumMod val="50000"/>
                  </a:srgbClr>
                </a:solidFill>
              </a:rPr>
              <a:t>МО</a:t>
            </a:r>
            <a:endParaRPr lang="ru-RU" sz="1000" b="1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51" name="Выгнутая вправо стрелка 50"/>
          <p:cNvSpPr/>
          <p:nvPr/>
        </p:nvSpPr>
        <p:spPr>
          <a:xfrm rot="6293148">
            <a:off x="4199368" y="4150979"/>
            <a:ext cx="242346" cy="78998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2" name="Выгнутая вправо стрелка 51"/>
          <p:cNvSpPr/>
          <p:nvPr/>
        </p:nvSpPr>
        <p:spPr>
          <a:xfrm rot="13041049">
            <a:off x="1788920" y="847899"/>
            <a:ext cx="267693" cy="78998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1181533" y="1676061"/>
            <a:ext cx="1231405" cy="6124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4BACC6">
                    <a:lumMod val="50000"/>
                  </a:srgbClr>
                </a:solidFill>
              </a:rPr>
              <a:t>Получатели бюджетных средств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388419" y="3007447"/>
            <a:ext cx="1480117" cy="6474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rgbClr val="4BACC6">
                    <a:lumMod val="50000"/>
                  </a:srgbClr>
                </a:solidFill>
              </a:rPr>
              <a:t>Управление Федерального казначейства</a:t>
            </a:r>
            <a:endParaRPr lang="ru-RU" sz="1000" b="1" dirty="0">
              <a:solidFill>
                <a:srgbClr val="4BACC6">
                  <a:lumMod val="50000"/>
                </a:srgbClr>
              </a:solidFill>
            </a:endParaRPr>
          </a:p>
        </p:txBody>
      </p:sp>
      <p:sp>
        <p:nvSpPr>
          <p:cNvPr id="26" name="Выгнутая вправо стрелка 25"/>
          <p:cNvSpPr/>
          <p:nvPr/>
        </p:nvSpPr>
        <p:spPr>
          <a:xfrm rot="8570098">
            <a:off x="1825103" y="2288320"/>
            <a:ext cx="265088" cy="78998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355934" y="1178009"/>
            <a:ext cx="1312410" cy="617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4BACC6">
                    <a:lumMod val="50000"/>
                  </a:srgbClr>
                </a:solidFill>
              </a:rPr>
              <a:t>Администрация МО и подразделения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565556" y="2258744"/>
            <a:ext cx="1431846" cy="83557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4BACC6">
                    <a:lumMod val="50000"/>
                  </a:srgbClr>
                </a:solidFill>
              </a:rPr>
              <a:t>Главные администраторы источников финансирования дефицита бюджета</a:t>
            </a:r>
          </a:p>
        </p:txBody>
      </p:sp>
      <p:sp>
        <p:nvSpPr>
          <p:cNvPr id="4" name="Выноска со стрелкой вправо 3"/>
          <p:cNvSpPr/>
          <p:nvPr/>
        </p:nvSpPr>
        <p:spPr>
          <a:xfrm>
            <a:off x="192494" y="5157192"/>
            <a:ext cx="4307497" cy="1459978"/>
          </a:xfrm>
          <a:prstGeom prst="rightArrowCallou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F497D">
                    <a:lumMod val="75000"/>
                  </a:srgbClr>
                </a:solidFill>
              </a:rPr>
              <a:t>Консолидированный бюджет Первомайского района Оренбургской области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75422" y="5157192"/>
            <a:ext cx="4152804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F497D">
                    <a:lumMod val="75000"/>
                  </a:srgbClr>
                </a:solidFill>
              </a:rPr>
              <a:t>Бюджет муниципального образования Первомайский </a:t>
            </a:r>
            <a:r>
              <a:rPr lang="ru-RU" sz="1400" b="1" dirty="0" smtClean="0">
                <a:solidFill>
                  <a:srgbClr val="1F497D">
                    <a:lumMod val="75000"/>
                  </a:srgbClr>
                </a:solidFill>
              </a:rPr>
              <a:t>район</a:t>
            </a:r>
            <a:endParaRPr lang="ru-RU" sz="1400" b="1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854625" y="5971471"/>
            <a:ext cx="412616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1F497D">
                    <a:lumMod val="75000"/>
                  </a:srgbClr>
                </a:solidFill>
              </a:rPr>
              <a:t>Бюджеты 15-ти муниципальных образований сельских поселений</a:t>
            </a:r>
          </a:p>
        </p:txBody>
      </p:sp>
    </p:spTree>
    <p:extLst>
      <p:ext uri="{BB962C8B-B14F-4D97-AF65-F5344CB8AC3E}">
        <p14:creationId xmlns:p14="http://schemas.microsoft.com/office/powerpoint/2010/main" val="137533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400506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           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958350"/>
            <a:ext cx="8784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     </a:t>
            </a:r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/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1912" y="2110750"/>
            <a:ext cx="8784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     </a:t>
            </a:r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/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5434" y="188640"/>
            <a:ext cx="6377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           </a:t>
            </a:r>
            <a:r>
              <a:rPr lang="ru-RU" sz="2200" b="1" i="1" dirty="0">
                <a:solidFill>
                  <a:schemeClr val="accent5">
                    <a:lumMod val="50000"/>
                  </a:schemeClr>
                </a:solidFill>
              </a:rPr>
              <a:t>Основы составления проекта бюджета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49184" y="764356"/>
            <a:ext cx="2304256" cy="21605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4BACC6">
                    <a:lumMod val="50000"/>
                  </a:srgbClr>
                </a:solidFill>
              </a:rPr>
              <a:t>           </a:t>
            </a:r>
            <a:r>
              <a:rPr lang="ru-RU" sz="1400" b="1" dirty="0">
                <a:solidFill>
                  <a:srgbClr val="4BACC6">
                    <a:lumMod val="50000"/>
                  </a:srgbClr>
                </a:solidFill>
              </a:rPr>
              <a:t>Послание Президента Российской Федерации Федеральному собранию, Указы Президента РФ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300192" y="2106950"/>
            <a:ext cx="2573820" cy="817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BACC6">
                    <a:lumMod val="50000"/>
                  </a:srgbClr>
                </a:solidFill>
              </a:rPr>
              <a:t>Прогноз социально-экономического развития района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064859" y="2106950"/>
            <a:ext cx="2726250" cy="817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BACC6">
                    <a:lumMod val="50000"/>
                  </a:srgbClr>
                </a:solidFill>
              </a:rPr>
              <a:t>Бюджетный прогноз на долгосрочный период</a:t>
            </a:r>
          </a:p>
        </p:txBody>
      </p:sp>
      <p:pic>
        <p:nvPicPr>
          <p:cNvPr id="23" name="Picture 10" descr="C:\Users\l_samohina\Desktop\kruglyj_rossijskij_fla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90" y="723869"/>
            <a:ext cx="1141835" cy="792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9" descr="C:\Users\l_samohina\Desktop\1368630621_1363089688_6296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9886" y="755842"/>
            <a:ext cx="5856251" cy="120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432043" y="3160171"/>
            <a:ext cx="3240360" cy="16897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rgbClr val="4BACC6">
                    <a:lumMod val="50000"/>
                  </a:srgbClr>
                </a:solidFill>
              </a:rPr>
              <a:t>                             </a:t>
            </a:r>
            <a:r>
              <a:rPr lang="ru-RU" sz="1400" b="1" dirty="0">
                <a:solidFill>
                  <a:srgbClr val="4BACC6">
                    <a:lumMod val="50000"/>
                  </a:srgbClr>
                </a:solidFill>
              </a:rPr>
              <a:t>Основные направления бюджетной, налоговой и долговой политики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4716016" y="3370618"/>
            <a:ext cx="2871086" cy="17145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BACC6">
                    <a:lumMod val="50000"/>
                  </a:srgbClr>
                </a:solidFill>
              </a:rPr>
              <a:t>                       Методика формирования районного бюджета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685046" y="5390797"/>
            <a:ext cx="3188966" cy="13022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4BACC6">
                    <a:lumMod val="50000"/>
                  </a:srgbClr>
                </a:solidFill>
              </a:rPr>
              <a:t>                           Муниципальные программы МО Первомайский район</a:t>
            </a:r>
          </a:p>
        </p:txBody>
      </p:sp>
      <p:pic>
        <p:nvPicPr>
          <p:cNvPr id="34" name="Picture 8" descr="C:\Users\l_samohina\Desktop\герб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4" y="3489111"/>
            <a:ext cx="648073" cy="662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131" y="3386294"/>
            <a:ext cx="646113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09" y="5411602"/>
            <a:ext cx="6461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34" y="4906057"/>
            <a:ext cx="3365566" cy="1789268"/>
          </a:xfrm>
          <a:prstGeom prst="rect">
            <a:avLst/>
          </a:prstGeom>
          <a:effectLst>
            <a:softEdge rad="762000"/>
          </a:effectLst>
        </p:spPr>
      </p:pic>
    </p:spTree>
    <p:extLst>
      <p:ext uri="{BB962C8B-B14F-4D97-AF65-F5344CB8AC3E}">
        <p14:creationId xmlns:p14="http://schemas.microsoft.com/office/powerpoint/2010/main" val="20831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21729"/>
            <a:ext cx="79928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chemeClr val="tx2"/>
                </a:solidFill>
              </a:rPr>
              <a:t>Основные задачи и приоритетные направления налоговой, бюджетной и долговой политики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883847" y="1113949"/>
            <a:ext cx="22191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Актуализация кадастровой </a:t>
            </a:r>
            <a:endParaRPr lang="ru-RU" sz="11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lvl="0" algn="ctr" defTabSz="457200"/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стоимости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объектов </a:t>
            </a:r>
            <a:endParaRPr lang="ru-RU" sz="11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lvl="0" algn="ctr" defTabSz="457200"/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имущества</a:t>
            </a:r>
            <a:endParaRPr lang="ru-RU" sz="11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2039" y="4323122"/>
            <a:ext cx="4104456" cy="16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 defTabSz="457200">
              <a:lnSpc>
                <a:spcPct val="102000"/>
              </a:lnSpc>
              <a:spcAft>
                <a:spcPts val="0"/>
              </a:spcAft>
            </a:pP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Реализация положения Федерального закона </a:t>
            </a:r>
            <a:endParaRPr lang="ru-RU" sz="11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indent="450215" algn="ctr" defTabSz="457200">
              <a:lnSpc>
                <a:spcPct val="102000"/>
              </a:lnSpc>
              <a:spcAft>
                <a:spcPts val="0"/>
              </a:spcAft>
            </a:pPr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от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29 декабря 2014 года № 473-ФЗ «О территориях опережающего социально-экономического развития </a:t>
            </a:r>
            <a:endParaRPr lang="ru-RU" sz="11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indent="450215" algn="ctr" defTabSz="457200">
              <a:lnSpc>
                <a:spcPct val="102000"/>
              </a:lnSpc>
              <a:spcAft>
                <a:spcPts val="0"/>
              </a:spcAft>
            </a:pPr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в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Российской Федерации», предусматривающего </a:t>
            </a:r>
            <a:endParaRPr lang="ru-RU" sz="11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indent="450215" algn="ctr" defTabSz="457200">
              <a:lnSpc>
                <a:spcPct val="102000"/>
              </a:lnSpc>
              <a:spcAft>
                <a:spcPts val="0"/>
              </a:spcAft>
            </a:pPr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особый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правовой режим осуществления предпринимательской и иной деятельности и </a:t>
            </a:r>
            <a:endParaRPr lang="ru-RU" sz="11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indent="450215" algn="ctr" defTabSz="457200">
              <a:lnSpc>
                <a:spcPct val="102000"/>
              </a:lnSpc>
              <a:spcAft>
                <a:spcPts val="0"/>
              </a:spcAft>
            </a:pPr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особенности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налогообложения резидентов </a:t>
            </a:r>
            <a:endParaRPr lang="ru-RU" sz="11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indent="450215" algn="ctr" defTabSz="457200">
              <a:lnSpc>
                <a:spcPct val="102000"/>
              </a:lnSpc>
              <a:spcAft>
                <a:spcPts val="0"/>
              </a:spcAft>
            </a:pPr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территории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опережающего </a:t>
            </a:r>
            <a:endParaRPr lang="ru-RU" sz="11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indent="450215" algn="ctr" defTabSz="457200">
              <a:lnSpc>
                <a:spcPct val="102000"/>
              </a:lnSpc>
              <a:spcAft>
                <a:spcPts val="0"/>
              </a:spcAft>
            </a:pPr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социально-экономического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развития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51978" y="3861491"/>
            <a:ext cx="26075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Обеспечение сбалансированности </a:t>
            </a:r>
          </a:p>
          <a:p>
            <a:pPr lvl="0" algn="ctr" defTabSz="457200"/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местных бюджетов</a:t>
            </a:r>
            <a:endParaRPr lang="ru-RU" sz="1100" b="1" i="1" dirty="0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0193" y="2154020"/>
            <a:ext cx="264463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Установление моратория на новые </a:t>
            </a:r>
            <a:endParaRPr lang="ru-RU" sz="11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algn="ctr" defTabSz="457200"/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льготы по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налогам, зачисляемым </a:t>
            </a:r>
            <a:endParaRPr lang="ru-RU" sz="11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algn="ctr" defTabSz="457200"/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в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бюджеты </a:t>
            </a:r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муниципальных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образований </a:t>
            </a:r>
            <a:endParaRPr lang="ru-RU" sz="11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algn="ctr" defTabSz="457200"/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сельских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поселений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5549853"/>
            <a:ext cx="23706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Выявление незарегистрированных </a:t>
            </a:r>
            <a:endParaRPr lang="ru-RU" sz="11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lvl="0" algn="ctr" defTabSz="457200"/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и неиспользуемых </a:t>
            </a:r>
          </a:p>
          <a:p>
            <a:pPr lvl="0" algn="ctr" defTabSz="457200"/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земельных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участков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83372" y="1463545"/>
            <a:ext cx="318963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Введения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института «единого налогового </a:t>
            </a:r>
            <a:endParaRPr lang="ru-RU" sz="11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algn="ctr" defTabSz="457200"/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платежа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», </a:t>
            </a:r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предполагающего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уплату налогов </a:t>
            </a:r>
            <a:endParaRPr lang="ru-RU" sz="11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algn="ctr" defTabSz="457200"/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одним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платежным </a:t>
            </a:r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поручением </a:t>
            </a:r>
          </a:p>
          <a:p>
            <a:pPr algn="ctr" defTabSz="457200"/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(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без уточнения реквизитов и прочих </a:t>
            </a:r>
            <a:endParaRPr lang="ru-RU" sz="11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algn="ctr" defTabSz="457200"/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параметров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) с последующим зачетом </a:t>
            </a:r>
            <a:endParaRPr lang="ru-RU" sz="1100" b="1" i="1" dirty="0" smtClean="0">
              <a:solidFill>
                <a:schemeClr val="tx2"/>
              </a:solidFill>
              <a:latin typeface="Book Antiqua" pitchFamily="18" charset="0"/>
            </a:endParaRPr>
          </a:p>
          <a:p>
            <a:pPr algn="ctr" defTabSz="457200"/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в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счет имеющихся </a:t>
            </a:r>
            <a:r>
              <a:rPr lang="ru-RU" sz="1100" b="1" i="1" dirty="0" smtClean="0">
                <a:solidFill>
                  <a:schemeClr val="tx2"/>
                </a:solidFill>
                <a:latin typeface="Book Antiqua" pitchFamily="18" charset="0"/>
              </a:rPr>
              <a:t>у </a:t>
            </a:r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налогоплательщика обязательств</a:t>
            </a:r>
          </a:p>
        </p:txBody>
      </p:sp>
      <p:pic>
        <p:nvPicPr>
          <p:cNvPr id="11" name="Picture 40" descr="http://i.mycdn.me/i?r=AzEPZsRbOZEKgBhR0XGMT1Rk7Jz-slsT9t6SGRjIOg4C5qaKTM5SRkZCeTgDn6uOy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08" y="729615"/>
            <a:ext cx="1771088" cy="1008112"/>
          </a:xfrm>
          <a:prstGeom prst="rect">
            <a:avLst/>
          </a:prstGeom>
          <a:noFill/>
          <a:effectLst>
            <a:softEdge rad="88900"/>
          </a:effectLst>
        </p:spPr>
      </p:pic>
      <p:pic>
        <p:nvPicPr>
          <p:cNvPr id="14" name="Picture 2" descr="C:\Users\l_samohina\Documents\Бюджет для граждан\Новая папка 2\648a6c_51311d6813cf4be3ac02e70292e4c18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325970">
            <a:off x="2523937" y="2286011"/>
            <a:ext cx="1420495" cy="106553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15" name="Рисунок 14" descr="https://theslide.ru/img/thumbs/111b66cb28b8ca321b2fbcec4e01e20e-800x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22" t="13106" r="11388" b="21367"/>
          <a:stretch/>
        </p:blipFill>
        <p:spPr bwMode="auto">
          <a:xfrm>
            <a:off x="3944922" y="4323122"/>
            <a:ext cx="1428750" cy="142748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https://static6.depositphotos.com/1015337/563/i/950/depositphotos_5630927-stock-photo-graphs-and-charts-on-th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7" y="5471569"/>
            <a:ext cx="1271270" cy="8477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7" name="Picture 14" descr="https://ds04.infourok.ru/uploads/ex/0693/0011311a-6c40cb56/hello_html_m3bc94175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4603" y="3558836"/>
            <a:ext cx="1857375" cy="11430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9733">
            <a:off x="3739978" y="729615"/>
            <a:ext cx="888553" cy="98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9733">
            <a:off x="8458842" y="1046212"/>
            <a:ext cx="888553" cy="98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9733">
            <a:off x="2422132" y="1629813"/>
            <a:ext cx="888553" cy="98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9733">
            <a:off x="4215021" y="3279946"/>
            <a:ext cx="888553" cy="98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9733">
            <a:off x="8318509" y="3725338"/>
            <a:ext cx="888553" cy="98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9733">
            <a:off x="2789908" y="5019235"/>
            <a:ext cx="888553" cy="98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56176" y="3092739"/>
            <a:ext cx="247349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/>
            <a:r>
              <a:rPr lang="ru-RU" sz="1100" b="1" i="1" dirty="0">
                <a:solidFill>
                  <a:schemeClr val="tx2"/>
                </a:solidFill>
                <a:latin typeface="Book Antiqua" pitchFamily="18" charset="0"/>
              </a:rPr>
              <a:t>Увеличение доходов от использования муниципального имущества</a:t>
            </a:r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9733">
            <a:off x="7961178" y="2622203"/>
            <a:ext cx="888553" cy="98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Рисунок 25" descr="http://nn-news.net/img/20200226/10cd4eee5d8388abbf5d3f426005957d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648" y="2273570"/>
            <a:ext cx="1104900" cy="101092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8119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шивка 3"/>
          <p:cNvSpPr/>
          <p:nvPr/>
        </p:nvSpPr>
        <p:spPr>
          <a:xfrm rot="5400000">
            <a:off x="2141370" y="662668"/>
            <a:ext cx="353670" cy="444111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43697" y="707886"/>
            <a:ext cx="6264696" cy="28783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2"/>
                </a:solidFill>
              </a:rPr>
              <a:t>Решение задач, поставленных в Указе Президента от 7 мая 2018 года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743697" y="1095590"/>
            <a:ext cx="6264696" cy="38308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2"/>
                </a:solidFill>
              </a:rPr>
              <a:t>Планирование предельных бюджетных ассигнований с учетом проектировок основных параметров минимального бюджета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43697" y="1556792"/>
            <a:ext cx="6264696" cy="79208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2"/>
                </a:solidFill>
              </a:rPr>
              <a:t>Планирование расходов районного бюджета на оплату труда отдельным категориям работников бюджетной сферы, поименованным в указах, осуществляется с сохранением уровня соотношений заработной платы к прогнозируемому на 2020 год среднемесячному доходу от трудовой деятельности в регионе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745582" y="3540196"/>
            <a:ext cx="6264696" cy="47644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</a:rPr>
              <a:t>Формирование и исполнение бюджета с соблюдением принципа открытости и прозрачности</a:t>
            </a:r>
            <a:endParaRPr lang="ru-RU" sz="1200" b="1" dirty="0">
              <a:solidFill>
                <a:schemeClr val="tx2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33770" y="4096814"/>
            <a:ext cx="6292532" cy="72008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2"/>
                </a:solidFill>
              </a:rPr>
              <a:t>Будет </a:t>
            </a:r>
            <a:r>
              <a:rPr lang="ru-RU" sz="1200" b="1" dirty="0">
                <a:solidFill>
                  <a:schemeClr val="tx2"/>
                </a:solidFill>
              </a:rPr>
              <a:t>продолжена практика обязательного обеспечения в местных бюджетах первоочередных расходов на оплату труда работников бюджетной сферы, обязательных платежей, коммунальных услуг, содержание учреждений</a:t>
            </a:r>
          </a:p>
        </p:txBody>
      </p:sp>
      <p:pic>
        <p:nvPicPr>
          <p:cNvPr id="17" name="Рисунок 16" descr="C:\Users\l_samohina\Desktop\cover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7" t="30220"/>
          <a:stretch/>
        </p:blipFill>
        <p:spPr bwMode="auto">
          <a:xfrm>
            <a:off x="154048" y="44624"/>
            <a:ext cx="1752600" cy="662473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79711" y="0"/>
            <a:ext cx="7004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1F497D"/>
                </a:solidFill>
              </a:rPr>
              <a:t>    Основные </a:t>
            </a:r>
            <a:r>
              <a:rPr lang="ru-RU" sz="2000" b="1" dirty="0">
                <a:solidFill>
                  <a:srgbClr val="1F497D"/>
                </a:solidFill>
              </a:rPr>
              <a:t>задачи и </a:t>
            </a:r>
            <a:r>
              <a:rPr lang="ru-RU" sz="2000" b="1" dirty="0" smtClean="0">
                <a:solidFill>
                  <a:srgbClr val="1F497D"/>
                </a:solidFill>
              </a:rPr>
              <a:t>приоритетные направления </a:t>
            </a:r>
            <a:r>
              <a:rPr lang="ru-RU" sz="2000" b="1" dirty="0">
                <a:solidFill>
                  <a:srgbClr val="1F497D"/>
                </a:solidFill>
              </a:rPr>
              <a:t>налоговой, </a:t>
            </a:r>
            <a:r>
              <a:rPr lang="ru-RU" sz="2000" b="1" dirty="0" smtClean="0">
                <a:solidFill>
                  <a:srgbClr val="1F497D"/>
                </a:solidFill>
              </a:rPr>
              <a:t>бюджетной </a:t>
            </a:r>
            <a:r>
              <a:rPr lang="ru-RU" sz="2000" b="1" dirty="0">
                <a:solidFill>
                  <a:srgbClr val="1F497D"/>
                </a:solidFill>
              </a:rPr>
              <a:t>и долговой политики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761606" y="2417702"/>
            <a:ext cx="6264696" cy="50405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solidFill>
                  <a:schemeClr val="tx2"/>
                </a:solidFill>
              </a:rPr>
              <a:t>Средства на выполнение публичных нормативных обязательств должны быть запланированы в полном объеме с учетом изменения численности получателей социальных выплат и пособий</a:t>
            </a:r>
          </a:p>
        </p:txBody>
      </p:sp>
      <p:sp>
        <p:nvSpPr>
          <p:cNvPr id="21" name="Нашивка 20"/>
          <p:cNvSpPr/>
          <p:nvPr/>
        </p:nvSpPr>
        <p:spPr>
          <a:xfrm rot="5400000">
            <a:off x="2141370" y="1079785"/>
            <a:ext cx="353670" cy="444111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ашивка 21"/>
          <p:cNvSpPr/>
          <p:nvPr/>
        </p:nvSpPr>
        <p:spPr>
          <a:xfrm rot="5400000">
            <a:off x="2141370" y="1730780"/>
            <a:ext cx="353670" cy="444111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Нашивка 22"/>
          <p:cNvSpPr/>
          <p:nvPr/>
        </p:nvSpPr>
        <p:spPr>
          <a:xfrm rot="5400000">
            <a:off x="2141370" y="2447675"/>
            <a:ext cx="353670" cy="444111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739284" y="3062267"/>
            <a:ext cx="6264696" cy="327545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100" b="1" dirty="0">
                <a:solidFill>
                  <a:schemeClr val="tx2"/>
                </a:solidFill>
              </a:rPr>
              <a:t>Обеспечение принятых расходных обязательств района, а не принятие новых </a:t>
            </a:r>
          </a:p>
        </p:txBody>
      </p:sp>
      <p:sp>
        <p:nvSpPr>
          <p:cNvPr id="25" name="Нашивка 24"/>
          <p:cNvSpPr/>
          <p:nvPr/>
        </p:nvSpPr>
        <p:spPr>
          <a:xfrm rot="5400000">
            <a:off x="2141370" y="3017046"/>
            <a:ext cx="353670" cy="444112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6" name="Нашивка 25"/>
          <p:cNvSpPr/>
          <p:nvPr/>
        </p:nvSpPr>
        <p:spPr>
          <a:xfrm rot="5400000">
            <a:off x="2152830" y="3556364"/>
            <a:ext cx="353670" cy="444112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7" name="Нашивка 26"/>
          <p:cNvSpPr/>
          <p:nvPr/>
        </p:nvSpPr>
        <p:spPr>
          <a:xfrm rot="5400000">
            <a:off x="2164050" y="4234798"/>
            <a:ext cx="353670" cy="444112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761606" y="4971033"/>
            <a:ext cx="6292532" cy="750987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Во всех муниципальных образованиях </a:t>
            </a:r>
            <a:r>
              <a:rPr lang="ru-RU" sz="1200" b="1" dirty="0" smtClean="0">
                <a:solidFill>
                  <a:schemeClr val="tx2"/>
                </a:solidFill>
              </a:rPr>
              <a:t>будет </a:t>
            </a:r>
            <a:r>
              <a:rPr lang="ru-RU" sz="1200" b="1" dirty="0">
                <a:solidFill>
                  <a:schemeClr val="tx2"/>
                </a:solidFill>
              </a:rPr>
              <a:t>разработана и внедрена вся необходимая нормативная правовая база, направленная на урегулирование механизма выдвижения инициатив, их подачи в местную администрацию и принятия решения о их реализации</a:t>
            </a:r>
          </a:p>
        </p:txBody>
      </p:sp>
      <p:sp>
        <p:nvSpPr>
          <p:cNvPr id="29" name="Нашивка 28"/>
          <p:cNvSpPr/>
          <p:nvPr/>
        </p:nvSpPr>
        <p:spPr>
          <a:xfrm rot="5400000">
            <a:off x="2152830" y="5157504"/>
            <a:ext cx="353670" cy="444112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715861" y="5867353"/>
            <a:ext cx="6292532" cy="856931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2"/>
                </a:solidFill>
              </a:rPr>
              <a:t>будет продолжена работа по вовлечению в бюджетный процесс старшеклассников путем реализации одного из направлений инициативного бюджетирования – «Школьный бюджет», основной целью которого является воспитание активного и ответственного поколения</a:t>
            </a:r>
          </a:p>
        </p:txBody>
      </p:sp>
      <p:sp>
        <p:nvSpPr>
          <p:cNvPr id="31" name="Нашивка 30"/>
          <p:cNvSpPr/>
          <p:nvPr/>
        </p:nvSpPr>
        <p:spPr>
          <a:xfrm rot="5400000">
            <a:off x="2141370" y="6073762"/>
            <a:ext cx="353670" cy="444112"/>
          </a:xfrm>
          <a:prstGeom prst="chevr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3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611" y="53818"/>
            <a:ext cx="8926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</a:rPr>
              <a:t>Итоги реализации налоговой, бюджетной и </a:t>
            </a:r>
            <a:r>
              <a:rPr lang="ru-RU" sz="2000" b="1" dirty="0" smtClean="0">
                <a:solidFill>
                  <a:schemeClr val="tx2"/>
                </a:solidFill>
              </a:rPr>
              <a:t>долговой </a:t>
            </a:r>
            <a:r>
              <a:rPr lang="ru-RU" sz="2000" b="1" dirty="0">
                <a:solidFill>
                  <a:schemeClr val="tx2"/>
                </a:solidFill>
              </a:rPr>
              <a:t>политики </a:t>
            </a:r>
            <a:endParaRPr lang="ru-RU" sz="2000" b="1" dirty="0" smtClean="0">
              <a:solidFill>
                <a:schemeClr val="tx2"/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</a:rPr>
              <a:t>в </a:t>
            </a:r>
            <a:r>
              <a:rPr lang="ru-RU" sz="2000" b="1" dirty="0">
                <a:solidFill>
                  <a:schemeClr val="tx2"/>
                </a:solidFill>
              </a:rPr>
              <a:t>предшествующие годы</a:t>
            </a:r>
          </a:p>
          <a:p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0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087" y="827991"/>
            <a:ext cx="2303780" cy="151193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/>
        </p:spPr>
      </p:pic>
      <p:sp>
        <p:nvSpPr>
          <p:cNvPr id="2" name="Прямоугольник 1"/>
          <p:cNvSpPr/>
          <p:nvPr/>
        </p:nvSpPr>
        <p:spPr>
          <a:xfrm>
            <a:off x="5720867" y="937628"/>
            <a:ext cx="327650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300" b="1" u="sng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доходов районного бюджета</a:t>
            </a:r>
            <a:endParaRPr lang="ru-RU" sz="13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3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объема собственных доходов, %:</a:t>
            </a:r>
            <a:endParaRPr lang="ru-RU" sz="13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3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 – 101 %</a:t>
            </a:r>
            <a:endParaRPr lang="ru-RU" sz="13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3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2018 год – 100,8 %</a:t>
            </a:r>
            <a:endParaRPr lang="ru-RU" sz="13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3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</a:t>
            </a:r>
            <a:r>
              <a:rPr lang="ru-RU" sz="13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100,3 %</a:t>
            </a:r>
          </a:p>
          <a:p>
            <a:pPr algn="ctr">
              <a:spcAft>
                <a:spcPts val="0"/>
              </a:spcAft>
            </a:pPr>
            <a:r>
              <a:rPr lang="ru-RU" sz="1300" b="1" dirty="0" smtClean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2020 год – 102,0% (прогноз)</a:t>
            </a:r>
            <a:endParaRPr lang="ru-RU" sz="13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6287" y="883766"/>
            <a:ext cx="3188772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300" b="1" u="sng" dirty="0">
                <a:solidFill>
                  <a:srgbClr val="1F497D"/>
                </a:solidFill>
                <a:latin typeface="Times New Roman"/>
              </a:rPr>
              <a:t>Обеспечение поступления недоимки </a:t>
            </a:r>
            <a:endParaRPr lang="ru-RU" sz="13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300" b="1" u="sng" dirty="0">
                <a:solidFill>
                  <a:srgbClr val="1F497D"/>
                </a:solidFill>
                <a:latin typeface="Times New Roman"/>
              </a:rPr>
              <a:t>по платежам в бюджет</a:t>
            </a:r>
            <a:endParaRPr lang="ru-RU" sz="13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300" b="1" dirty="0">
                <a:solidFill>
                  <a:srgbClr val="1F497D"/>
                </a:solidFill>
                <a:latin typeface="Times New Roman"/>
              </a:rPr>
              <a:t>Поступление недоимки, тыс. руб.:</a:t>
            </a:r>
            <a:endParaRPr lang="ru-RU" sz="13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300" b="1" dirty="0">
                <a:solidFill>
                  <a:srgbClr val="1F497D"/>
                </a:solidFill>
                <a:latin typeface="Times New Roman"/>
              </a:rPr>
              <a:t>2017 год – 2 096,3 тыс. руб.</a:t>
            </a:r>
            <a:endParaRPr lang="ru-RU" sz="13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300" b="1" dirty="0">
                <a:solidFill>
                  <a:srgbClr val="1F497D"/>
                </a:solidFill>
                <a:latin typeface="Times New Roman"/>
              </a:rPr>
              <a:t>2018 год – 1 609,3 тыс. руб.</a:t>
            </a:r>
            <a:endParaRPr lang="ru-RU" sz="13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300" b="1" dirty="0">
                <a:solidFill>
                  <a:srgbClr val="1F497D"/>
                </a:solidFill>
                <a:latin typeface="Times New Roman"/>
              </a:rPr>
              <a:t>2019 год – 6406,3 </a:t>
            </a:r>
            <a:r>
              <a:rPr lang="ru-RU" sz="1300" b="1" dirty="0" smtClean="0">
                <a:solidFill>
                  <a:srgbClr val="1F497D"/>
                </a:solidFill>
                <a:latin typeface="Times New Roman"/>
              </a:rPr>
              <a:t>тыс. руб.</a:t>
            </a:r>
          </a:p>
          <a:p>
            <a:pPr algn="ctr">
              <a:spcAft>
                <a:spcPts val="0"/>
              </a:spcAft>
            </a:pPr>
            <a:r>
              <a:rPr lang="ru-RU" sz="1300" b="1" dirty="0" smtClean="0">
                <a:solidFill>
                  <a:srgbClr val="1F497D"/>
                </a:solidFill>
                <a:effectLst/>
                <a:latin typeface="Times New Roman"/>
                <a:ea typeface="Times New Roman"/>
              </a:rPr>
              <a:t>2020 год – 1500,0 тыс. руб. (прогноз)</a:t>
            </a:r>
            <a:endParaRPr lang="ru-RU" sz="13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276872"/>
            <a:ext cx="4572000" cy="14927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300" b="1" u="sng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планирования и исполнения бюджета </a:t>
            </a:r>
            <a:endParaRPr lang="ru-RU" sz="13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300" b="1" u="sng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муниципальных программ</a:t>
            </a:r>
            <a:endParaRPr lang="ru-RU" sz="13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3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программных расходов, %:</a:t>
            </a:r>
            <a:endParaRPr lang="ru-RU" sz="13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3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 – 96,2 %</a:t>
            </a:r>
            <a:endParaRPr lang="ru-RU" sz="13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3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– 96,2 %</a:t>
            </a:r>
            <a:endParaRPr lang="ru-RU" sz="1300" dirty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3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 – 99,1 </a:t>
            </a:r>
            <a:r>
              <a:rPr lang="ru-RU" sz="1300" b="1" dirty="0" smtClean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</a:p>
          <a:p>
            <a:pPr algn="ctr">
              <a:spcAft>
                <a:spcPts val="0"/>
              </a:spcAft>
            </a:pPr>
            <a:r>
              <a:rPr lang="ru-RU" sz="1300" b="1" dirty="0" smtClean="0">
                <a:solidFill>
                  <a:srgbClr val="1F497D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2020 год 99,2% (прогноз)</a:t>
            </a:r>
            <a:endParaRPr lang="ru-RU" sz="1300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28850" y="3714871"/>
            <a:ext cx="5191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tx2"/>
                </a:solidFill>
              </a:rPr>
              <a:t>Выполнение Указов президента Российской Федерации</a:t>
            </a:r>
            <a:endParaRPr lang="ru-RU" sz="1600" b="1" dirty="0">
              <a:solidFill>
                <a:schemeClr val="tx2"/>
              </a:solidFill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6781597"/>
              </p:ext>
            </p:extLst>
          </p:nvPr>
        </p:nvGraphicFramePr>
        <p:xfrm>
          <a:off x="359532" y="4219312"/>
          <a:ext cx="8424936" cy="227678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24336"/>
                <a:gridCol w="936104"/>
                <a:gridCol w="936104"/>
                <a:gridCol w="864096"/>
                <a:gridCol w="811199"/>
                <a:gridCol w="844985"/>
                <a:gridCol w="1008112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Средняя заработная плата педагогических работников и работников учреждений культуры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Размер среднемесячной заработной платы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0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2015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2016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2017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2018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2019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2020</a:t>
                      </a:r>
                    </a:p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(на 1.10.20)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299521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Педагогические работники дошкольных образовательных учреждений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16 710,00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18 460,00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18 408,00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21 444,00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22 836,00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22 658,00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Педагогические работники образовательных учреждений общего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23 380,00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23 620,00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23 855,00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25 750,00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27 598,00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30 064,00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49240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Педагогические работники дополнительного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25 728,00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26 351,57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30 435,60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32 766,0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  <a:tr h="310823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chemeClr val="tx2"/>
                          </a:solidFill>
                        </a:rPr>
                        <a:t>Работники учреждений культуры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14 893,00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15 507,00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20 937,00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23 006,60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24 433,20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chemeClr val="tx2"/>
                          </a:solidFill>
                        </a:rPr>
                        <a:t>26 478,00</a:t>
                      </a:r>
                      <a:endParaRPr lang="ru-RU" sz="11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71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4834"/>
            <a:ext cx="8616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4F81BD">
                    <a:lumMod val="50000"/>
                  </a:srgbClr>
                </a:solidFill>
              </a:rPr>
              <a:t>ХАРАКТЕРИСТИКА БЮДЖЕТА МО ПЕРВОМАЙСКИЙ РАЙОН</a:t>
            </a:r>
            <a:endParaRPr lang="ru-RU" sz="2000" b="1" dirty="0">
              <a:solidFill>
                <a:srgbClr val="4F81BD">
                  <a:lumMod val="5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52320" y="424166"/>
            <a:ext cx="1065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4F81BD">
                    <a:lumMod val="50000"/>
                  </a:srgbClr>
                </a:solidFill>
              </a:rPr>
              <a:t>(тыс. рублей)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128413"/>
              </p:ext>
            </p:extLst>
          </p:nvPr>
        </p:nvGraphicFramePr>
        <p:xfrm>
          <a:off x="280120" y="694344"/>
          <a:ext cx="8640960" cy="133935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036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531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04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390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974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1477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70472"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2018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2021 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2022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296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613 965,8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671131,4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662 319,0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693 051,8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632 081,5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635 335,2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296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602 667,9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667241,7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708 880,4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693 051,8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632 081,5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635 335,2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296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ДЕФИЦИТ/ПРОФИЦИТ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11 297,9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3889,7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-46 561,4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450975"/>
              </p:ext>
            </p:extLst>
          </p:nvPr>
        </p:nvGraphicFramePr>
        <p:xfrm>
          <a:off x="323528" y="3140968"/>
          <a:ext cx="5976664" cy="10058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9361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2018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2021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2022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9883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25,7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28,4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28,4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30,3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27,8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28,4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9883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25,2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28,3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30,4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30,3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27,8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28,4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67544" y="2422262"/>
            <a:ext cx="535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4F81BD">
                    <a:lumMod val="50000"/>
                  </a:srgbClr>
                </a:solidFill>
              </a:rPr>
              <a:t>Основные параметры в расчете на душу населения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18972" y="2791594"/>
            <a:ext cx="20330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4F81BD">
                    <a:lumMod val="50000"/>
                  </a:srgbClr>
                </a:solidFill>
              </a:rPr>
              <a:t>(тыс. рублей </a:t>
            </a:r>
            <a:r>
              <a:rPr lang="ru-RU" sz="1000" b="1" dirty="0">
                <a:solidFill>
                  <a:srgbClr val="4F81BD">
                    <a:lumMod val="50000"/>
                  </a:srgbClr>
                </a:solidFill>
              </a:rPr>
              <a:t>на человека)</a:t>
            </a: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659681"/>
              </p:ext>
            </p:extLst>
          </p:nvPr>
        </p:nvGraphicFramePr>
        <p:xfrm>
          <a:off x="251520" y="4869160"/>
          <a:ext cx="8722518" cy="70636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228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08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908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377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424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6358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1813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2018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2021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2022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9883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КОЛИЧЕСТВО</a:t>
                      </a:r>
                      <a:r>
                        <a:rPr lang="ru-RU" sz="1200" b="1" baseline="0" dirty="0">
                          <a:solidFill>
                            <a:srgbClr val="002060"/>
                          </a:solidFill>
                        </a:rPr>
                        <a:t> ЖИТЕЛЕЙ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23,9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23,6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23,3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22,9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22,7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22,4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387013" y="4509120"/>
            <a:ext cx="148100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solidFill>
                  <a:srgbClr val="4F81BD">
                    <a:lumMod val="50000"/>
                  </a:srgbClr>
                </a:solidFill>
              </a:rPr>
              <a:t>(тыс. человек </a:t>
            </a:r>
            <a:r>
              <a:rPr lang="ru-RU" sz="1000" b="1" dirty="0">
                <a:solidFill>
                  <a:srgbClr val="4F81BD">
                    <a:lumMod val="50000"/>
                  </a:srgbClr>
                </a:solidFill>
              </a:rPr>
              <a:t>)</a:t>
            </a:r>
          </a:p>
        </p:txBody>
      </p:sp>
      <p:pic>
        <p:nvPicPr>
          <p:cNvPr id="17" name="Рисунок 16" descr="http://present5.com/presentation/14496641_452939663/image-5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6"/>
          <a:stretch/>
        </p:blipFill>
        <p:spPr bwMode="auto">
          <a:xfrm>
            <a:off x="6407644" y="2348880"/>
            <a:ext cx="2532808" cy="1805717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C:\Users\l_samohina\Documents\Бюджет для граждан\Рисунки для бюджета\меры соц поддержки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835" y="5661248"/>
            <a:ext cx="6359422" cy="108012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4249338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230796"/>
              </p:ext>
            </p:extLst>
          </p:nvPr>
        </p:nvGraphicFramePr>
        <p:xfrm>
          <a:off x="251520" y="620688"/>
          <a:ext cx="8640960" cy="179655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623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72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72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04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390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974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1477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70472"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2018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2021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2022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2023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296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Налоговые 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154 640,6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144 303,4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151 224,0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166 896,6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176 253,3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184 805,0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296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Неналоговые доходы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12 859,8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17 416,3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13 452,0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17 434,4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19 790,9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20 613,4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296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Безвозмездные поступления</a:t>
                      </a:r>
                    </a:p>
                    <a:p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446 465,4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509 411,7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497 643,0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508 720,8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436 037,3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429 916,8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2962">
                <a:tc>
                  <a:txBody>
                    <a:bodyPr/>
                    <a:lstStyle/>
                    <a:p>
                      <a:r>
                        <a:rPr lang="ru-RU" sz="1200" b="1" dirty="0">
                          <a:solidFill>
                            <a:srgbClr val="002060"/>
                          </a:solidFill>
                        </a:rPr>
                        <a:t>Итого доходов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613 965,8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671 131,4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662 319,0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693 051,8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632 081,5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635 335,2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190937" y="69945"/>
            <a:ext cx="6274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Структура доходов бюджета МО Первомайский район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87823" y="2580873"/>
            <a:ext cx="34637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Динамика доходов бюджета </a:t>
            </a: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0431124"/>
              </p:ext>
            </p:extLst>
          </p:nvPr>
        </p:nvGraphicFramePr>
        <p:xfrm>
          <a:off x="323528" y="3068960"/>
          <a:ext cx="8568952" cy="339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3741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16632"/>
            <a:ext cx="6552728" cy="1368152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  <a:t>Глоссарий </a:t>
            </a:r>
            <a:b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4800" b="1" dirty="0">
                <a:solidFill>
                  <a:schemeClr val="accent1">
                    <a:lumMod val="75000"/>
                  </a:schemeClr>
                </a:solidFill>
              </a:rPr>
              <a:t>бюджетных терминов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9512" y="400506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           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392225"/>
            <a:ext cx="3024336" cy="282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1958350"/>
            <a:ext cx="8784976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400" b="1" i="1" dirty="0">
                <a:solidFill>
                  <a:srgbClr val="7030A0"/>
                </a:solidFill>
              </a:rPr>
              <a:t>          </a:t>
            </a:r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Администратор доходов бюджета – определенный решением о бюджете орган местного самоуправления самоуправления</a:t>
            </a:r>
          </a:p>
          <a:p>
            <a:pPr lvl="0" algn="just"/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         Бюджетная система Российской Федерации - основанная на экономических отношениях и государственном устройстве РФ, регулируемая законодательством РФ совокупность федерального бюджета, бюджетов субъектов РФ, местных бюджетов и бюджетов государственных внебюджетных фондов</a:t>
            </a:r>
          </a:p>
          <a:p>
            <a:pPr lvl="0" algn="just"/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       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Бюджетные ассигнования – предельные объемы денежных средств, предусмотренных в соответствующем финансовом году для исполнения бюджетных обязательств</a:t>
            </a:r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/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       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Бюджетный процесс - регламентируемая законодательством РФ деятельность органов государственной власти, органов местного самоуправления и иных участников бюджетного процесса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</a:p>
          <a:p>
            <a:pPr lvl="0" algn="just"/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        Государственная (муниципальная) программа – документ стратегического планирования, содержащий комплекс планируемых мероприятий, обеспечивающих наиболее эффективное достижение целей и решение задач государственной (муниципальной) политики в сфере социально-экономического развития</a:t>
            </a:r>
          </a:p>
          <a:p>
            <a:pPr lvl="0" algn="just"/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     </a:t>
            </a:r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/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6" y="2492896"/>
            <a:ext cx="434340" cy="4495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2" y="1831638"/>
            <a:ext cx="4397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57" y="4173220"/>
            <a:ext cx="434340" cy="4495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23" y="5445224"/>
            <a:ext cx="434340" cy="4495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46" y="3515360"/>
            <a:ext cx="434340" cy="44958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3091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132601"/>
            <a:ext cx="6164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Структура собственных доходов бюджета на </a:t>
            </a:r>
            <a:r>
              <a:rPr lang="ru-RU" sz="2000" b="1" dirty="0" smtClean="0">
                <a:solidFill>
                  <a:srgbClr val="002060"/>
                </a:solidFill>
              </a:rPr>
              <a:t>2021 </a:t>
            </a:r>
            <a:r>
              <a:rPr lang="ru-RU" sz="2000" b="1" dirty="0">
                <a:solidFill>
                  <a:srgbClr val="002060"/>
                </a:solidFill>
              </a:rPr>
              <a:t>год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2164" y="5229200"/>
            <a:ext cx="70561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002060"/>
                </a:solidFill>
              </a:rPr>
              <a:t>Основными доходными источниками </a:t>
            </a:r>
            <a:r>
              <a:rPr lang="ru-RU" sz="1600" b="1" i="1" dirty="0" smtClean="0">
                <a:solidFill>
                  <a:srgbClr val="002060"/>
                </a:solidFill>
              </a:rPr>
              <a:t>районного </a:t>
            </a:r>
            <a:r>
              <a:rPr lang="ru-RU" sz="1600" b="1" i="1" dirty="0">
                <a:solidFill>
                  <a:srgbClr val="002060"/>
                </a:solidFill>
              </a:rPr>
              <a:t>бюджета традиционно являются: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  - налог на доходы физических лиц </a:t>
            </a:r>
            <a:r>
              <a:rPr lang="ru-RU" sz="1600" b="1" i="1" dirty="0" smtClean="0">
                <a:solidFill>
                  <a:srgbClr val="002060"/>
                </a:solidFill>
              </a:rPr>
              <a:t>(79,8 %)  </a:t>
            </a:r>
            <a:r>
              <a:rPr lang="ru-RU" sz="1600" b="1" i="1" dirty="0">
                <a:solidFill>
                  <a:srgbClr val="002060"/>
                </a:solidFill>
              </a:rPr>
              <a:t>- </a:t>
            </a:r>
            <a:r>
              <a:rPr lang="ru-RU" sz="1600" b="1" i="1" dirty="0" smtClean="0">
                <a:solidFill>
                  <a:srgbClr val="002060"/>
                </a:solidFill>
              </a:rPr>
              <a:t>147 020,4 </a:t>
            </a:r>
            <a:r>
              <a:rPr lang="ru-RU" sz="1600" b="1" i="1" dirty="0" err="1">
                <a:solidFill>
                  <a:srgbClr val="002060"/>
                </a:solidFill>
              </a:rPr>
              <a:t>т.р</a:t>
            </a:r>
            <a:r>
              <a:rPr lang="ru-RU" sz="1600" b="1" i="1" dirty="0">
                <a:solidFill>
                  <a:srgbClr val="002060"/>
                </a:solidFill>
              </a:rPr>
              <a:t>.;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  - налоги на совокупный доход </a:t>
            </a:r>
            <a:r>
              <a:rPr lang="ru-RU" sz="1600" b="1" i="1" dirty="0" smtClean="0">
                <a:solidFill>
                  <a:srgbClr val="002060"/>
                </a:solidFill>
              </a:rPr>
              <a:t>(9,4 %)  – 17 382,0 </a:t>
            </a:r>
            <a:r>
              <a:rPr lang="ru-RU" sz="1600" b="1" i="1" dirty="0" err="1">
                <a:solidFill>
                  <a:srgbClr val="002060"/>
                </a:solidFill>
              </a:rPr>
              <a:t>т.р</a:t>
            </a:r>
            <a:r>
              <a:rPr lang="ru-RU" sz="1600" b="1" i="1" dirty="0">
                <a:solidFill>
                  <a:srgbClr val="002060"/>
                </a:solidFill>
              </a:rPr>
              <a:t>.;</a:t>
            </a:r>
          </a:p>
          <a:p>
            <a:r>
              <a:rPr lang="ru-RU" sz="1600" b="1" i="1" dirty="0">
                <a:solidFill>
                  <a:srgbClr val="002060"/>
                </a:solidFill>
              </a:rPr>
              <a:t>  - доходы от использования имущества </a:t>
            </a:r>
            <a:r>
              <a:rPr lang="ru-RU" sz="1600" b="1" i="1" dirty="0" smtClean="0">
                <a:solidFill>
                  <a:srgbClr val="002060"/>
                </a:solidFill>
              </a:rPr>
              <a:t>(8,1 %) </a:t>
            </a:r>
            <a:r>
              <a:rPr lang="ru-RU" sz="1600" b="1" i="1" dirty="0">
                <a:solidFill>
                  <a:srgbClr val="002060"/>
                </a:solidFill>
              </a:rPr>
              <a:t>– </a:t>
            </a:r>
            <a:r>
              <a:rPr lang="ru-RU" sz="1600" b="1" i="1" dirty="0" smtClean="0">
                <a:solidFill>
                  <a:srgbClr val="002060"/>
                </a:solidFill>
              </a:rPr>
              <a:t>14 886,8 </a:t>
            </a:r>
            <a:r>
              <a:rPr lang="ru-RU" sz="1600" b="1" i="1" dirty="0" err="1" smtClean="0">
                <a:solidFill>
                  <a:srgbClr val="002060"/>
                </a:solidFill>
              </a:rPr>
              <a:t>т.р</a:t>
            </a:r>
            <a:r>
              <a:rPr lang="ru-RU" sz="1600" b="1" i="1" dirty="0" smtClean="0">
                <a:solidFill>
                  <a:srgbClr val="002060"/>
                </a:solidFill>
              </a:rPr>
              <a:t>.</a:t>
            </a:r>
            <a:endParaRPr lang="ru-RU" sz="1600" dirty="0">
              <a:solidFill>
                <a:srgbClr val="00206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1721385"/>
              </p:ext>
            </p:extLst>
          </p:nvPr>
        </p:nvGraphicFramePr>
        <p:xfrm>
          <a:off x="179512" y="620688"/>
          <a:ext cx="878497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8961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31083"/>
            <a:ext cx="58057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Безвозмездные поступления от других бюджетов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437042"/>
              </p:ext>
            </p:extLst>
          </p:nvPr>
        </p:nvGraphicFramePr>
        <p:xfrm>
          <a:off x="251520" y="620688"/>
          <a:ext cx="8640960" cy="243663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2623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872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8726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904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390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9745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1477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70472"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2018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2019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2020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2021 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2022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2023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2962">
                <a:tc>
                  <a:txBody>
                    <a:bodyPr/>
                    <a:lstStyle/>
                    <a:p>
                      <a:r>
                        <a:rPr lang="ru-RU" sz="1200" b="1" dirty="0"/>
                        <a:t>Безвозмездные поступления от других бюджетов, в том числе: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441 328,3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504 978,2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497 643,0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508 720,8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436 037,3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429 916,8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2962">
                <a:tc>
                  <a:txBody>
                    <a:bodyPr/>
                    <a:lstStyle/>
                    <a:p>
                      <a:r>
                        <a:rPr lang="ru-RU" sz="1200" b="1" dirty="0"/>
                        <a:t>Дотации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83 593,1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130 823,9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110 079,8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92 635,0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55 686,0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51 794,0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22962">
                <a:tc>
                  <a:txBody>
                    <a:bodyPr/>
                    <a:lstStyle/>
                    <a:p>
                      <a:r>
                        <a:rPr lang="ru-RU" sz="1200" b="1" dirty="0"/>
                        <a:t>Субсидии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25 289,7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23 008,0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18 576,7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28 759,6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5 148,5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6 341,7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2962">
                <a:tc>
                  <a:txBody>
                    <a:bodyPr/>
                    <a:lstStyle/>
                    <a:p>
                      <a:r>
                        <a:rPr lang="ru-RU" sz="1200" b="1" dirty="0"/>
                        <a:t>Субвенции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305 737,2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330 315,8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337 467,8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337 784,3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325 660,9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322 239,2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2962">
                <a:tc>
                  <a:txBody>
                    <a:bodyPr/>
                    <a:lstStyle/>
                    <a:p>
                      <a:r>
                        <a:rPr lang="ru-RU" sz="1200" b="1" dirty="0"/>
                        <a:t>Иные межбюджетные трансферты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26 708,2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20 830,5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31 518,7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49 541,9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49 541,9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49 541,9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7258217"/>
              </p:ext>
            </p:extLst>
          </p:nvPr>
        </p:nvGraphicFramePr>
        <p:xfrm>
          <a:off x="179512" y="3573016"/>
          <a:ext cx="8784976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403648" y="3192785"/>
            <a:ext cx="6959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Динамика безвозмездных поступлений от других бюджетов</a:t>
            </a:r>
          </a:p>
        </p:txBody>
      </p:sp>
    </p:spTree>
    <p:extLst>
      <p:ext uri="{BB962C8B-B14F-4D97-AF65-F5344CB8AC3E}">
        <p14:creationId xmlns:p14="http://schemas.microsoft.com/office/powerpoint/2010/main" val="174027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29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1F497D"/>
                </a:solidFill>
              </a:rPr>
              <a:t>Какие налоги уплачивают жители Первомайского района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36850"/>
            <a:ext cx="2664767" cy="27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 rot="251393">
            <a:off x="473746" y="498550"/>
            <a:ext cx="2366699" cy="88735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800" b="1" i="1" dirty="0">
                <a:solidFill>
                  <a:prstClr val="black"/>
                </a:solidFill>
              </a:rPr>
              <a:t>Налог на доходы физических лиц </a:t>
            </a:r>
          </a:p>
          <a:p>
            <a:pPr lvl="0" algn="ctr"/>
            <a:r>
              <a:rPr lang="ru-RU" sz="800" b="1" i="1" dirty="0" smtClean="0">
                <a:solidFill>
                  <a:prstClr val="black"/>
                </a:solidFill>
              </a:rPr>
              <a:t>(гл</a:t>
            </a:r>
            <a:r>
              <a:rPr lang="ru-RU" sz="800" b="1" i="1" dirty="0">
                <a:solidFill>
                  <a:prstClr val="black"/>
                </a:solidFill>
              </a:rPr>
              <a:t>. 23 Налогового кодекса РФ</a:t>
            </a:r>
            <a:r>
              <a:rPr lang="ru-RU" sz="800" b="1" i="1" dirty="0" smtClean="0">
                <a:solidFill>
                  <a:prstClr val="black"/>
                </a:solidFill>
              </a:rPr>
              <a:t>, ставка </a:t>
            </a:r>
            <a:r>
              <a:rPr lang="ru-RU" sz="800" b="1" i="1" dirty="0">
                <a:solidFill>
                  <a:prstClr val="black"/>
                </a:solidFill>
              </a:rPr>
              <a:t>налога 13%, в отдельных случаях 9%, 30</a:t>
            </a:r>
            <a:r>
              <a:rPr lang="ru-RU" sz="800" b="1" i="1" dirty="0" smtClean="0">
                <a:solidFill>
                  <a:prstClr val="black"/>
                </a:solidFill>
              </a:rPr>
              <a:t>%, 35%) </a:t>
            </a:r>
            <a:endParaRPr lang="ru-RU" sz="800" b="1" i="1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0223">
            <a:off x="2992783" y="1005037"/>
            <a:ext cx="7445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Овал 5"/>
          <p:cNvSpPr/>
          <p:nvPr/>
        </p:nvSpPr>
        <p:spPr>
          <a:xfrm>
            <a:off x="6200901" y="336850"/>
            <a:ext cx="2808312" cy="2548459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800" b="1" i="1" dirty="0">
                <a:solidFill>
                  <a:prstClr val="black"/>
                </a:solidFill>
              </a:rPr>
              <a:t>Налог на имущество физических </a:t>
            </a:r>
            <a:r>
              <a:rPr lang="ru-RU" sz="800" b="1" i="1" dirty="0" smtClean="0">
                <a:solidFill>
                  <a:prstClr val="black"/>
                </a:solidFill>
              </a:rPr>
              <a:t>лиц </a:t>
            </a:r>
            <a:endParaRPr lang="ru-RU" sz="800" b="1" i="1" dirty="0">
              <a:solidFill>
                <a:prstClr val="black"/>
              </a:solidFill>
            </a:endParaRPr>
          </a:p>
          <a:p>
            <a:pPr lvl="0" algn="ctr"/>
            <a:r>
              <a:rPr lang="ru-RU" sz="800" b="1" i="1" dirty="0" smtClean="0">
                <a:solidFill>
                  <a:prstClr val="black"/>
                </a:solidFill>
              </a:rPr>
              <a:t>(ставка </a:t>
            </a:r>
            <a:r>
              <a:rPr lang="ru-RU" sz="800" b="1" i="1" dirty="0">
                <a:solidFill>
                  <a:prstClr val="black"/>
                </a:solidFill>
              </a:rPr>
              <a:t>налога от кадастровой стоимости объектов недвижимости</a:t>
            </a:r>
            <a:r>
              <a:rPr lang="ru-RU" sz="800" b="1" i="1" dirty="0" smtClean="0">
                <a:solidFill>
                  <a:prstClr val="black"/>
                </a:solidFill>
              </a:rPr>
              <a:t>: 0,1</a:t>
            </a:r>
            <a:r>
              <a:rPr lang="ru-RU" sz="800" b="1" i="1" dirty="0">
                <a:solidFill>
                  <a:prstClr val="black"/>
                </a:solidFill>
              </a:rPr>
              <a:t>% - в отношении жилых домов, квартир, комнат, объектов незавершенного строительства, единых недвижимых комплексов, гаражей и </a:t>
            </a:r>
            <a:r>
              <a:rPr lang="ru-RU" sz="800" b="1" i="1" dirty="0" err="1" smtClean="0">
                <a:solidFill>
                  <a:prstClr val="black"/>
                </a:solidFill>
              </a:rPr>
              <a:t>машиномест</a:t>
            </a:r>
            <a:r>
              <a:rPr lang="ru-RU" sz="800" b="1" i="1" dirty="0" smtClean="0">
                <a:solidFill>
                  <a:prstClr val="black"/>
                </a:solidFill>
              </a:rPr>
              <a:t>, хозяйственных </a:t>
            </a:r>
            <a:r>
              <a:rPr lang="ru-RU" sz="800" b="1" i="1" dirty="0">
                <a:solidFill>
                  <a:prstClr val="black"/>
                </a:solidFill>
              </a:rPr>
              <a:t>строений и сооружений; </a:t>
            </a:r>
            <a:r>
              <a:rPr lang="ru-RU" sz="800" b="1" i="1" dirty="0" smtClean="0">
                <a:solidFill>
                  <a:prstClr val="black"/>
                </a:solidFill>
              </a:rPr>
              <a:t>2</a:t>
            </a:r>
            <a:r>
              <a:rPr lang="ru-RU" sz="800" b="1" i="1" dirty="0">
                <a:solidFill>
                  <a:prstClr val="black"/>
                </a:solidFill>
              </a:rPr>
              <a:t>% - в отношении объектов включенных в перечень, определяемый в соответствии с п. 7, 10 ст. 378.2 Налогового кодекса РФ;</a:t>
            </a:r>
          </a:p>
          <a:p>
            <a:pPr lvl="0" algn="ctr"/>
            <a:r>
              <a:rPr lang="ru-RU" sz="800" b="1" i="1" dirty="0">
                <a:solidFill>
                  <a:prstClr val="black"/>
                </a:solidFill>
              </a:rPr>
              <a:t>1,5% - в отношении прочих объектов </a:t>
            </a:r>
            <a:r>
              <a:rPr lang="ru-RU" sz="800" b="1" i="1" dirty="0" smtClean="0">
                <a:solidFill>
                  <a:prstClr val="black"/>
                </a:solidFill>
              </a:rPr>
              <a:t>налогообложения)</a:t>
            </a:r>
            <a:endParaRPr lang="ru-RU" sz="800" b="1" i="1" dirty="0">
              <a:solidFill>
                <a:prstClr val="black"/>
              </a:solidFill>
            </a:endParaRPr>
          </a:p>
          <a:p>
            <a:pPr lvl="0" algn="ctr"/>
            <a:r>
              <a:rPr lang="ru-RU" sz="1050" b="1" i="1" dirty="0" smtClean="0">
                <a:solidFill>
                  <a:prstClr val="black"/>
                </a:solidFill>
              </a:rPr>
              <a:t> </a:t>
            </a:r>
            <a:endParaRPr lang="ru-RU" sz="1050" b="1" i="1" dirty="0">
              <a:solidFill>
                <a:prstClr val="black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724051">
            <a:off x="5535145" y="679450"/>
            <a:ext cx="7445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687" y="1290663"/>
            <a:ext cx="1225550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вал 8"/>
          <p:cNvSpPr/>
          <p:nvPr/>
        </p:nvSpPr>
        <p:spPr>
          <a:xfrm rot="20727349">
            <a:off x="25800" y="1457180"/>
            <a:ext cx="2666762" cy="17241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800" b="1" i="1" dirty="0">
                <a:solidFill>
                  <a:prstClr val="black"/>
                </a:solidFill>
              </a:rPr>
              <a:t>Земельный </a:t>
            </a:r>
            <a:r>
              <a:rPr lang="ru-RU" sz="800" b="1" i="1" dirty="0" smtClean="0">
                <a:solidFill>
                  <a:prstClr val="black"/>
                </a:solidFill>
              </a:rPr>
              <a:t>налог </a:t>
            </a:r>
            <a:endParaRPr lang="ru-RU" sz="800" b="1" i="1" dirty="0">
              <a:solidFill>
                <a:prstClr val="black"/>
              </a:solidFill>
            </a:endParaRPr>
          </a:p>
          <a:p>
            <a:pPr lvl="0" algn="ctr"/>
            <a:r>
              <a:rPr lang="ru-RU" sz="800" b="1" i="1" dirty="0" smtClean="0">
                <a:solidFill>
                  <a:prstClr val="black"/>
                </a:solidFill>
              </a:rPr>
              <a:t>(ставка </a:t>
            </a:r>
            <a:r>
              <a:rPr lang="ru-RU" sz="800" b="1" i="1" dirty="0">
                <a:solidFill>
                  <a:prstClr val="black"/>
                </a:solidFill>
              </a:rPr>
              <a:t>налога от кадастровой стоимости земельных участков:</a:t>
            </a:r>
          </a:p>
          <a:p>
            <a:pPr lvl="0" algn="ctr"/>
            <a:r>
              <a:rPr lang="ru-RU" sz="800" b="1" i="1" dirty="0">
                <a:solidFill>
                  <a:prstClr val="black"/>
                </a:solidFill>
              </a:rPr>
              <a:t>0,1% - для </a:t>
            </a:r>
            <a:r>
              <a:rPr lang="ru-RU" sz="800" b="1" i="1" dirty="0" smtClean="0">
                <a:solidFill>
                  <a:prstClr val="black"/>
                </a:solidFill>
              </a:rPr>
              <a:t>земель </a:t>
            </a:r>
            <a:r>
              <a:rPr lang="ru-RU" sz="800" b="1" i="1" dirty="0" err="1" smtClean="0">
                <a:solidFill>
                  <a:prstClr val="black"/>
                </a:solidFill>
              </a:rPr>
              <a:t>сельхозназначения</a:t>
            </a:r>
            <a:r>
              <a:rPr lang="ru-RU" sz="800" b="1" i="1" dirty="0" smtClean="0">
                <a:solidFill>
                  <a:prstClr val="black"/>
                </a:solidFill>
              </a:rPr>
              <a:t> </a:t>
            </a:r>
            <a:r>
              <a:rPr lang="ru-RU" sz="800" b="1" i="1" dirty="0">
                <a:solidFill>
                  <a:prstClr val="black"/>
                </a:solidFill>
              </a:rPr>
              <a:t>(с 01.01.19 некоторыми поселениями увеличена до 0,15</a:t>
            </a:r>
            <a:r>
              <a:rPr lang="ru-RU" sz="800" b="1" i="1" dirty="0" smtClean="0">
                <a:solidFill>
                  <a:prstClr val="black"/>
                </a:solidFill>
              </a:rPr>
              <a:t>); 0,3</a:t>
            </a:r>
            <a:r>
              <a:rPr lang="ru-RU" sz="800" b="1" i="1" dirty="0">
                <a:solidFill>
                  <a:prstClr val="black"/>
                </a:solidFill>
              </a:rPr>
              <a:t>% - для земель, занятых жилищным фондом, личным подсобным хозяйством, личным хозяйством</a:t>
            </a:r>
            <a:r>
              <a:rPr lang="ru-RU" sz="800" b="1" i="1" dirty="0" smtClean="0">
                <a:solidFill>
                  <a:prstClr val="black"/>
                </a:solidFill>
              </a:rPr>
              <a:t>;  1,5</a:t>
            </a:r>
            <a:r>
              <a:rPr lang="ru-RU" sz="800" b="1" i="1" dirty="0">
                <a:solidFill>
                  <a:prstClr val="black"/>
                </a:solidFill>
              </a:rPr>
              <a:t>% - в отношении др. </a:t>
            </a:r>
            <a:r>
              <a:rPr lang="ru-RU" sz="800" b="1" i="1" dirty="0" smtClean="0">
                <a:solidFill>
                  <a:prstClr val="black"/>
                </a:solidFill>
              </a:rPr>
              <a:t>участков</a:t>
            </a:r>
            <a:r>
              <a:rPr lang="ru-RU" sz="1000" b="1" i="1" dirty="0" smtClean="0">
                <a:solidFill>
                  <a:prstClr val="black"/>
                </a:solidFill>
              </a:rPr>
              <a:t>)</a:t>
            </a:r>
            <a:endParaRPr lang="ru-RU" sz="1000" b="1" i="1" dirty="0">
              <a:solidFill>
                <a:prstClr val="black"/>
              </a:solidFill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848" y="1716020"/>
            <a:ext cx="744537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8928992" cy="306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7504" y="3806552"/>
            <a:ext cx="2376264" cy="102053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i="1" u="sng" dirty="0"/>
              <a:t>Стандартные</a:t>
            </a:r>
          </a:p>
          <a:p>
            <a:pPr algn="ctr"/>
            <a:r>
              <a:rPr lang="ru-RU" sz="900" b="1" i="1" dirty="0"/>
              <a:t>В том числе: </a:t>
            </a:r>
          </a:p>
          <a:p>
            <a:pPr algn="ctr"/>
            <a:r>
              <a:rPr lang="ru-RU" sz="900" b="1" i="1" dirty="0"/>
              <a:t>на детей, участникам ВОВ, инвалидам с детства, узникам концлагерей, героям СССР, почетным донорам РФ</a:t>
            </a:r>
          </a:p>
          <a:p>
            <a:pPr algn="ctr"/>
            <a:r>
              <a:rPr lang="ru-RU" sz="900" b="1" i="1" dirty="0"/>
              <a:t>(ст.218 НК РФ)</a:t>
            </a:r>
          </a:p>
          <a:p>
            <a:pPr algn="ctr"/>
            <a:endParaRPr lang="ru-RU" sz="1200" b="1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7504" y="5414081"/>
            <a:ext cx="1584176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900" b="1" i="1" u="sng" dirty="0">
                <a:solidFill>
                  <a:prstClr val="black"/>
                </a:solidFill>
              </a:rPr>
              <a:t>Социальные</a:t>
            </a:r>
          </a:p>
          <a:p>
            <a:pPr lvl="0" algn="ctr"/>
            <a:r>
              <a:rPr lang="ru-RU" sz="900" b="1" i="1" dirty="0">
                <a:solidFill>
                  <a:prstClr val="black"/>
                </a:solidFill>
              </a:rPr>
              <a:t>В сумме, уплаченной за обучение, на лечение, дополнительных страховых взносов на накопительную часть трудовой пенсии (ст.219 НК РФ)</a:t>
            </a:r>
          </a:p>
          <a:p>
            <a:pPr algn="ctr"/>
            <a:endParaRPr lang="ru-RU" sz="1200" b="1" i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848973" y="3806552"/>
            <a:ext cx="2160240" cy="1026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900" b="1" i="1" u="sng" dirty="0">
                <a:solidFill>
                  <a:prstClr val="black"/>
                </a:solidFill>
              </a:rPr>
              <a:t>Профессиональные</a:t>
            </a:r>
          </a:p>
          <a:p>
            <a:pPr lvl="0" algn="ctr"/>
            <a:r>
              <a:rPr lang="ru-RU" sz="900" b="1" i="1" u="sng" dirty="0">
                <a:solidFill>
                  <a:prstClr val="black"/>
                </a:solidFill>
              </a:rPr>
              <a:t>В том числе для нотариусов, адвокатов, лиц, получающих авторские вознаграждения (ст.221 НК РФ)</a:t>
            </a:r>
          </a:p>
          <a:p>
            <a:pPr algn="ctr"/>
            <a:endParaRPr lang="ru-RU" sz="1200" b="1" i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353029" y="5414081"/>
            <a:ext cx="1656184" cy="14090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900" b="1" i="1" u="sng" dirty="0">
                <a:solidFill>
                  <a:prstClr val="black"/>
                </a:solidFill>
              </a:rPr>
              <a:t>Имущественные</a:t>
            </a:r>
          </a:p>
          <a:p>
            <a:pPr lvl="0" algn="ctr"/>
            <a:r>
              <a:rPr lang="ru-RU" sz="900" b="1" i="1" u="sng" dirty="0">
                <a:solidFill>
                  <a:prstClr val="black"/>
                </a:solidFill>
              </a:rPr>
              <a:t>В том числе: на приобретение жилья, на новое строительство, на погашение процентов по ипотечным кредитам (ст.220 НК РФ)</a:t>
            </a:r>
          </a:p>
          <a:p>
            <a:pPr algn="ctr"/>
            <a:endParaRPr lang="ru-RU" sz="1200" b="1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356992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1F497D"/>
                </a:solidFill>
              </a:rPr>
              <a:t>На какие налоговые вычеты имеют право </a:t>
            </a:r>
            <a:r>
              <a:rPr lang="ru-RU" b="1" dirty="0">
                <a:solidFill>
                  <a:srgbClr val="1F497D"/>
                </a:solidFill>
              </a:rPr>
              <a:t>жители Первомайского района </a:t>
            </a:r>
          </a:p>
        </p:txBody>
      </p:sp>
    </p:spTree>
    <p:extLst>
      <p:ext uri="{BB962C8B-B14F-4D97-AF65-F5344CB8AC3E}">
        <p14:creationId xmlns:p14="http://schemas.microsoft.com/office/powerpoint/2010/main" val="286020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0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Расходы </a:t>
            </a:r>
            <a:r>
              <a:rPr lang="ru-RU" sz="2000" b="1" dirty="0">
                <a:solidFill>
                  <a:srgbClr val="002060"/>
                </a:solidFill>
              </a:rPr>
              <a:t>бюджета МО Первомайский район</a:t>
            </a:r>
          </a:p>
        </p:txBody>
      </p:sp>
      <p:sp>
        <p:nvSpPr>
          <p:cNvPr id="4" name="Овал 3"/>
          <p:cNvSpPr/>
          <p:nvPr/>
        </p:nvSpPr>
        <p:spPr>
          <a:xfrm>
            <a:off x="899592" y="605977"/>
            <a:ext cx="2747764" cy="2424536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2021 год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693 051,8</a:t>
            </a:r>
          </a:p>
          <a:p>
            <a:pPr algn="ctr"/>
            <a:r>
              <a:rPr lang="ru-RU" sz="2000" b="1" dirty="0" err="1" smtClean="0">
                <a:solidFill>
                  <a:srgbClr val="002060"/>
                </a:solidFill>
              </a:rPr>
              <a:t>тыс.рублей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3203848" y="569017"/>
            <a:ext cx="2736304" cy="2407743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</a:rPr>
              <a:t>2022 </a:t>
            </a:r>
            <a:r>
              <a:rPr lang="ru-RU" sz="3200" b="1" dirty="0">
                <a:solidFill>
                  <a:srgbClr val="002060"/>
                </a:solidFill>
              </a:rPr>
              <a:t>год</a:t>
            </a:r>
          </a:p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632 081,5</a:t>
            </a:r>
            <a:endParaRPr lang="ru-RU" sz="20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 err="1">
                <a:solidFill>
                  <a:srgbClr val="002060"/>
                </a:solidFill>
              </a:rPr>
              <a:t>тыс.рублей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580112" y="520250"/>
            <a:ext cx="2736304" cy="2424537"/>
          </a:xfrm>
          <a:prstGeom prst="ellipse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</a:rPr>
              <a:t>2023 </a:t>
            </a:r>
            <a:r>
              <a:rPr lang="ru-RU" sz="3200" b="1" dirty="0">
                <a:solidFill>
                  <a:srgbClr val="002060"/>
                </a:solidFill>
              </a:rPr>
              <a:t>год</a:t>
            </a:r>
          </a:p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635 335,2</a:t>
            </a:r>
            <a:endParaRPr lang="ru-RU" sz="2000" b="1" dirty="0">
              <a:solidFill>
                <a:srgbClr val="002060"/>
              </a:solidFill>
            </a:endParaRPr>
          </a:p>
          <a:p>
            <a:pPr lvl="0" algn="ctr"/>
            <a:r>
              <a:rPr lang="ru-RU" sz="2000" b="1" dirty="0" err="1">
                <a:solidFill>
                  <a:srgbClr val="002060"/>
                </a:solidFill>
              </a:rPr>
              <a:t>тыс.рублей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3075057"/>
            <a:ext cx="8964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Динамика расходов бюджета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3480311"/>
              </p:ext>
            </p:extLst>
          </p:nvPr>
        </p:nvGraphicFramePr>
        <p:xfrm>
          <a:off x="179512" y="3789040"/>
          <a:ext cx="856895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6204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279441"/>
              </p:ext>
            </p:extLst>
          </p:nvPr>
        </p:nvGraphicFramePr>
        <p:xfrm>
          <a:off x="107503" y="620692"/>
          <a:ext cx="8930608" cy="550370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200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042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81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08012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1009727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780352"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2018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2019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2020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2021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2022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2023</a:t>
                      </a:r>
                      <a:endParaRPr lang="ru-RU" sz="14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6356">
                <a:tc>
                  <a:txBody>
                    <a:bodyPr/>
                    <a:lstStyle/>
                    <a:p>
                      <a:pPr algn="ctr"/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Расходы всего, в том числе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602 667,9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667</a:t>
                      </a:r>
                      <a:r>
                        <a:rPr lang="ru-RU" sz="1200" b="1" baseline="0" dirty="0" smtClean="0"/>
                        <a:t> 241,7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rgbClr val="002060"/>
                          </a:solidFill>
                        </a:rPr>
                        <a:t>708 880,4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693 051,8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632 081,5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635 335,2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0635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0100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Общегосударственные вопросы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52 900,4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55 340,1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rgbClr val="002060"/>
                          </a:solidFill>
                        </a:rPr>
                        <a:t>64 430,9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61 950,1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59 088,3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58 946,3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0635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0200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Национальная оборона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1 652,6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1 742,5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rgbClr val="002060"/>
                          </a:solidFill>
                        </a:rPr>
                        <a:t>1 835,5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1 886,3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1 905,9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1 981,6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72508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0300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Национальная безопасность и правоохранительная деятельность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1 038,9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1 370,0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rgbClr val="002060"/>
                          </a:solidFill>
                        </a:rPr>
                        <a:t>2 057,0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1 103,4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1 095,8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1 095,8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0635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0400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Национальная экономика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6 783,7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1 402,3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rgbClr val="002060"/>
                          </a:solidFill>
                        </a:rPr>
                        <a:t>5 066,7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4 827,5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951,8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955,4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0635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0500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Жилищно-коммунальное</a:t>
                      </a:r>
                      <a:r>
                        <a:rPr lang="ru-RU" sz="1200" b="1" baseline="0" dirty="0"/>
                        <a:t> хозяйство</a:t>
                      </a:r>
                      <a:endParaRPr lang="ru-RU" sz="1200" b="1" i="0" baseline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14 625,0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3 339,6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rgbClr val="002060"/>
                          </a:solidFill>
                        </a:rPr>
                        <a:t>3 814,9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1 629,8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1 594,7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1 594,7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0635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0600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Охрана окружающей среды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50,0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75,1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rgbClr val="002060"/>
                          </a:solidFill>
                        </a:rPr>
                        <a:t>78,3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22,4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7,2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7,2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0635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0700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Образование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398 870,8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449 954,2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rgbClr val="002060"/>
                          </a:solidFill>
                        </a:rPr>
                        <a:t>488 959,7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487 511,1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439 763,2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438 149,5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0635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0800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Культура, кинематография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30 516,7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29 946,2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rgbClr val="002060"/>
                          </a:solidFill>
                        </a:rPr>
                        <a:t>33 329,9</a:t>
                      </a:r>
                      <a:endParaRPr lang="ru-RU" sz="12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33 187,2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002060"/>
                          </a:solidFill>
                        </a:rPr>
                        <a:t>32 335,9</a:t>
                      </a:r>
                      <a:endParaRPr lang="ru-RU" sz="12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32 335,9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503" y="116632"/>
            <a:ext cx="89306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>
                <a:solidFill>
                  <a:srgbClr val="4F81BD">
                    <a:lumMod val="50000"/>
                  </a:srgbClr>
                </a:solidFill>
              </a:rPr>
              <a:t>Структура расходов бюджета по разделам</a:t>
            </a:r>
          </a:p>
        </p:txBody>
      </p:sp>
    </p:spTree>
    <p:extLst>
      <p:ext uri="{BB962C8B-B14F-4D97-AF65-F5344CB8AC3E}">
        <p14:creationId xmlns:p14="http://schemas.microsoft.com/office/powerpoint/2010/main" val="258128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2160752"/>
              </p:ext>
            </p:extLst>
          </p:nvPr>
        </p:nvGraphicFramePr>
        <p:xfrm>
          <a:off x="93048" y="260648"/>
          <a:ext cx="8856984" cy="28803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20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0831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ru-RU" sz="1200" b="1" dirty="0"/>
                        <a:t>0900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Здравоохранение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60,4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72, 6</a:t>
                      </a:r>
                      <a:endParaRPr lang="ru-RU" sz="1200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</a:rPr>
                        <a:t>60,5</a:t>
                      </a:r>
                      <a:endParaRPr lang="ru-RU" sz="1200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60,1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59,9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59,9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1200" b="1" dirty="0"/>
                        <a:t>1000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Социальная политика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33 928,1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39 548,2</a:t>
                      </a:r>
                      <a:endParaRPr lang="ru-RU" sz="1200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</a:rPr>
                        <a:t>41 032,1</a:t>
                      </a:r>
                      <a:endParaRPr lang="ru-RU" sz="1200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42 440,6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35 151,5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36 857,6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1200" b="1" dirty="0"/>
                        <a:t>1100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Физическая культура и спорт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1 857,4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2 171,8</a:t>
                      </a:r>
                      <a:endParaRPr lang="ru-RU" sz="1200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</a:rPr>
                        <a:t>500,0</a:t>
                      </a:r>
                      <a:endParaRPr lang="ru-RU" sz="1200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313,3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210,3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210,3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r>
                        <a:rPr lang="ru-RU" sz="1200" b="1" dirty="0"/>
                        <a:t>1200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Средства массовой информации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/>
                        <a:t>600,0</a:t>
                      </a:r>
                      <a:endParaRPr lang="ru-RU" sz="1200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600,0</a:t>
                      </a:r>
                      <a:endParaRPr lang="ru-RU" sz="1200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</a:rPr>
                        <a:t>450,0</a:t>
                      </a:r>
                      <a:endParaRPr lang="ru-RU" sz="1200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100,0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100,0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100,0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r>
                        <a:rPr lang="ru-RU" sz="1200" b="1" dirty="0"/>
                        <a:t>1400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Межбюджетные трансферты общего характера бюджетам бюджетной системы РФ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59 783,9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81 679,1</a:t>
                      </a:r>
                      <a:endParaRPr lang="ru-RU" sz="1200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</a:rPr>
                        <a:t>67 264,9</a:t>
                      </a:r>
                      <a:endParaRPr lang="ru-RU" sz="1200" b="1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58 020,0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53 517,0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50 141,0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1" dirty="0"/>
                        <a:t>Условно утвержденные расходы</a:t>
                      </a:r>
                      <a:endParaRPr lang="ru-RU" sz="1200" b="1" i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0,0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0,0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6 300,0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12 900,0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552940"/>
              </p:ext>
            </p:extLst>
          </p:nvPr>
        </p:nvGraphicFramePr>
        <p:xfrm>
          <a:off x="107504" y="3501008"/>
          <a:ext cx="8856984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5877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0494700"/>
              </p:ext>
            </p:extLst>
          </p:nvPr>
        </p:nvGraphicFramePr>
        <p:xfrm>
          <a:off x="179511" y="980728"/>
          <a:ext cx="8808027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90661" y="167462"/>
            <a:ext cx="849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Статистические сопоставления по доходам, расходам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по бюджету на </a:t>
            </a:r>
            <a:r>
              <a:rPr lang="ru-RU" b="1" dirty="0" smtClean="0">
                <a:solidFill>
                  <a:srgbClr val="002060"/>
                </a:solidFill>
              </a:rPr>
              <a:t>2021 </a:t>
            </a:r>
            <a:r>
              <a:rPr lang="ru-RU" b="1" dirty="0">
                <a:solidFill>
                  <a:srgbClr val="002060"/>
                </a:solidFill>
              </a:rPr>
              <a:t>год в сравнении с другими муниципальными образованиями</a:t>
            </a:r>
          </a:p>
        </p:txBody>
      </p:sp>
    </p:spTree>
    <p:extLst>
      <p:ext uri="{BB962C8B-B14F-4D97-AF65-F5344CB8AC3E}">
        <p14:creationId xmlns:p14="http://schemas.microsoft.com/office/powerpoint/2010/main" val="151519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504" y="94531"/>
            <a:ext cx="892899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Расходы районного бюджета ориентированы на достижение целей, сформулированных в посланиях Президента Российской Федерации Федеральному Собранию Российской Федерации и стратегических направлений развития муниципального образования Первомайский район Оренбургской области, и, как следствие, районный бюджет имеет ярко выраженную </a:t>
            </a:r>
          </a:p>
          <a:p>
            <a:pPr algn="ctr"/>
            <a:r>
              <a:rPr lang="ru-RU" sz="1600" b="1" u="sng" dirty="0">
                <a:solidFill>
                  <a:srgbClr val="002060"/>
                </a:solidFill>
              </a:rPr>
              <a:t>социальную направленность</a:t>
            </a:r>
          </a:p>
          <a:p>
            <a:r>
              <a:rPr lang="ru-RU" sz="1400" b="1" dirty="0"/>
              <a:t>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850" y="4365104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</a:rPr>
              <a:t>На финансирование образования, культуры, физической культуры и спорта, социальной политики планируется направить </a:t>
            </a:r>
            <a:r>
              <a:rPr lang="ru-RU" sz="1400" b="1" i="1" dirty="0" smtClean="0">
                <a:solidFill>
                  <a:srgbClr val="002060"/>
                </a:solidFill>
              </a:rPr>
              <a:t>не менее  80 </a:t>
            </a:r>
            <a:r>
              <a:rPr lang="ru-RU" sz="1400" b="1" i="1" dirty="0">
                <a:solidFill>
                  <a:srgbClr val="002060"/>
                </a:solidFill>
              </a:rPr>
              <a:t>% бюджетных средств ежегодно: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2021 </a:t>
            </a:r>
            <a:r>
              <a:rPr lang="ru-RU" sz="1400" b="1" i="1" dirty="0">
                <a:solidFill>
                  <a:srgbClr val="002060"/>
                </a:solidFill>
              </a:rPr>
              <a:t>год – </a:t>
            </a:r>
            <a:r>
              <a:rPr lang="ru-RU" sz="1400" b="1" i="1" dirty="0" smtClean="0">
                <a:solidFill>
                  <a:srgbClr val="002060"/>
                </a:solidFill>
              </a:rPr>
              <a:t>81,3 </a:t>
            </a:r>
            <a:r>
              <a:rPr lang="ru-RU" sz="1400" b="1" i="1" dirty="0">
                <a:solidFill>
                  <a:srgbClr val="002060"/>
                </a:solidFill>
              </a:rPr>
              <a:t>%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2022 </a:t>
            </a:r>
            <a:r>
              <a:rPr lang="ru-RU" sz="1400" b="1" i="1" dirty="0">
                <a:solidFill>
                  <a:srgbClr val="002060"/>
                </a:solidFill>
              </a:rPr>
              <a:t>год – </a:t>
            </a:r>
            <a:r>
              <a:rPr lang="ru-RU" sz="1400" b="1" i="1" dirty="0" smtClean="0">
                <a:solidFill>
                  <a:srgbClr val="002060"/>
                </a:solidFill>
              </a:rPr>
              <a:t>80,3 </a:t>
            </a:r>
            <a:r>
              <a:rPr lang="ru-RU" sz="1400" b="1" i="1" dirty="0">
                <a:solidFill>
                  <a:srgbClr val="002060"/>
                </a:solidFill>
              </a:rPr>
              <a:t>%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2023 </a:t>
            </a:r>
            <a:r>
              <a:rPr lang="ru-RU" sz="1400" b="1" i="1" dirty="0">
                <a:solidFill>
                  <a:srgbClr val="002060"/>
                </a:solidFill>
              </a:rPr>
              <a:t>год – </a:t>
            </a:r>
            <a:r>
              <a:rPr lang="ru-RU" sz="1400" b="1" i="1" dirty="0" smtClean="0">
                <a:solidFill>
                  <a:srgbClr val="002060"/>
                </a:solidFill>
              </a:rPr>
              <a:t>80,0 </a:t>
            </a:r>
            <a:r>
              <a:rPr lang="ru-RU" sz="1400" b="1" i="1" dirty="0">
                <a:solidFill>
                  <a:srgbClr val="002060"/>
                </a:solidFill>
              </a:rPr>
              <a:t>%</a:t>
            </a:r>
          </a:p>
        </p:txBody>
      </p:sp>
      <p:pic>
        <p:nvPicPr>
          <p:cNvPr id="9" name="Picture 3" descr="C:\Users\l_samohina\Documents\Бюджет для граждан\Новая папка 1\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331" y="4365104"/>
            <a:ext cx="2402797" cy="1815882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10" name="Picture 4" descr="C:\Users\l_samohina\Documents\Бюджет для граждан\Новая папка 1\sem_ya_na_ladonyah.jpe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939" y="4293096"/>
            <a:ext cx="3098800" cy="2300605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11" name="Picture 5" descr="C:\Users\l_samohina\Documents\Бюджет для граждан\Новая папка 1\yurist-opeka_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04" y="1988840"/>
            <a:ext cx="3065145" cy="2018665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13" name="Picture 2" descr="C:\Users\l_samohina\Documents\Бюджет для граждан\Новая папка 2\11-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841" y="1268760"/>
            <a:ext cx="2573655" cy="1930400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14" name="Рисунок 13" descr="C:\Users\l_samohina\Desktop\Новая папка\к бюджету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2" y="1623889"/>
            <a:ext cx="3129915" cy="19304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96411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725096"/>
              </p:ext>
            </p:extLst>
          </p:nvPr>
        </p:nvGraphicFramePr>
        <p:xfrm>
          <a:off x="179512" y="516744"/>
          <a:ext cx="8784976" cy="353795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000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53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53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70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563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790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3169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47960"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2018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2020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2021 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2022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2023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8920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Глава муниципального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1 129,1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1 274,1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1 188,7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1 291,6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1 291,6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1 291,6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10232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Совет депутатов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267,5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266,2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329,2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147,4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47,2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47,2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1192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Администрация муниципального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16 843,1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17 148,7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18 526,0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20 138,8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19 610,9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19 610,9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2504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Судебная система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167,0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6,6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11 ,3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139,0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1456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Счетная палата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466,0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612,8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638,2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805,7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798,3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798,3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30408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Финансовый отдел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5 699,5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6 037,5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6 269,0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5 832,8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5 576,4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5 573,4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7352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Резервные фонды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27,9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100,0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100,0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100,0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87352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Выборы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608,4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60320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Другие общегосударственные вопросы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28 328,2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29 994,2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36 832,2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33 633,8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31 524,9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31 524,9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76594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52 900,4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55 340,1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64 430,9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61 950,1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59 088,3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58 946,3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95736" y="116632"/>
            <a:ext cx="68407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</a:rPr>
              <a:t>Раздел 01 «Общегосударственные вопросы»</a:t>
            </a: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5308378"/>
              </p:ext>
            </p:extLst>
          </p:nvPr>
        </p:nvGraphicFramePr>
        <p:xfrm>
          <a:off x="179512" y="4293096"/>
          <a:ext cx="5544616" cy="24719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276" y="4040088"/>
            <a:ext cx="4083050" cy="266382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</p:spTree>
    <p:extLst>
      <p:ext uri="{BB962C8B-B14F-4D97-AF65-F5344CB8AC3E}">
        <p14:creationId xmlns:p14="http://schemas.microsoft.com/office/powerpoint/2010/main" val="274791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681564"/>
              </p:ext>
            </p:extLst>
          </p:nvPr>
        </p:nvGraphicFramePr>
        <p:xfrm>
          <a:off x="250140" y="476672"/>
          <a:ext cx="8784976" cy="96239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000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53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53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70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563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790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3169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87072"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2018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2020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2021 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2022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2023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8922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Мобилизационная и вневойсковая подготовка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652,6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1 742,5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1 835,5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1 886,3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1 905,9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1 981,6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6594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1 652,6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1 742,5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1 835,5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1 886,3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1 905,9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1 981,6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483768" y="116632"/>
            <a:ext cx="4317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Раздел 02 «Национальная оборона» 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3569865"/>
              </p:ext>
            </p:extLst>
          </p:nvPr>
        </p:nvGraphicFramePr>
        <p:xfrm>
          <a:off x="251520" y="1484784"/>
          <a:ext cx="5472608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3175614"/>
              </p:ext>
            </p:extLst>
          </p:nvPr>
        </p:nvGraphicFramePr>
        <p:xfrm>
          <a:off x="174080" y="4437112"/>
          <a:ext cx="8774113" cy="207855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841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1706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40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576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5506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7761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3041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88895"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2018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2019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2020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2021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2022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2023</a:t>
                      </a:r>
                      <a:endParaRPr lang="ru-RU" sz="11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2185">
                <a:tc>
                  <a:txBody>
                    <a:bodyPr/>
                    <a:lstStyle/>
                    <a:p>
                      <a:r>
                        <a:rPr lang="ru-RU" sz="1100" b="1" dirty="0"/>
                        <a:t>ЗАГС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915,9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1 136,8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1 109,9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1 092,2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1 092,2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1 092,2</a:t>
                      </a:r>
                      <a:endParaRPr lang="ru-RU" sz="11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98894">
                <a:tc>
                  <a:txBody>
                    <a:bodyPr/>
                    <a:lstStyle/>
                    <a:p>
                      <a:r>
                        <a:rPr lang="ru-RU" sz="1100" b="1" dirty="0"/>
                        <a:t>Защита населения и территории от чрезвычайных ситуаций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110,9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218,2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922,1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-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-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-</a:t>
                      </a:r>
                      <a:endParaRPr lang="ru-RU" sz="11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55602">
                <a:tc>
                  <a:txBody>
                    <a:bodyPr/>
                    <a:lstStyle/>
                    <a:p>
                      <a:r>
                        <a:rPr lang="ru-RU" sz="1100" b="1" dirty="0"/>
                        <a:t>Другие вопросы в области национальной безопасности и правоохранительной деятельности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12,1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15,0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25,0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11,2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3,6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3,6</a:t>
                      </a:r>
                      <a:endParaRPr lang="ru-RU" sz="11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09498">
                <a:tc>
                  <a:txBody>
                    <a:bodyPr/>
                    <a:lstStyle/>
                    <a:p>
                      <a:r>
                        <a:rPr lang="ru-RU" sz="1100" b="1" dirty="0"/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1 038,9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1 370,0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2 057,0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1 103,4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1 095,8</a:t>
                      </a:r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/>
                        <a:t>1 095,8</a:t>
                      </a:r>
                      <a:endParaRPr lang="ru-RU" sz="11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96641" y="3773071"/>
            <a:ext cx="89289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Раздел 03 «Национальная безопасность и правоохранительная деятельность»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223" y="1530226"/>
            <a:ext cx="3779520" cy="201612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</p:spTree>
    <p:extLst>
      <p:ext uri="{BB962C8B-B14F-4D97-AF65-F5344CB8AC3E}">
        <p14:creationId xmlns:p14="http://schemas.microsoft.com/office/powerpoint/2010/main" val="176170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512" y="400506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            </a:t>
            </a:r>
            <a:endParaRPr lang="ru-RU" sz="16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958350"/>
            <a:ext cx="87849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</a:rPr>
              <a:t>      </a:t>
            </a:r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lvl="0" algn="just"/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4" y="1340768"/>
            <a:ext cx="434340" cy="4495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9" y="116632"/>
            <a:ext cx="439737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6" y="2183140"/>
            <a:ext cx="434340" cy="4495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9" y="2632720"/>
            <a:ext cx="434340" cy="44958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311927" y="191800"/>
            <a:ext cx="8724571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       Государственный (муниципальный) долг – обязательства, возникающие из государственных или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Российской Федерацией, субъектом Российской Федерации или муниципальным образованием</a:t>
            </a:r>
          </a:p>
          <a:p>
            <a:pPr algn="just"/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       Главный распорядитель бюджетных средств – орган местного самоуправления, имеющий право распределять бюджетные ассигнования и лимиты бюджетных обязательств между подведомственными распорядителями и (или) получателями бюджетных средств</a:t>
            </a:r>
          </a:p>
          <a:p>
            <a:pPr algn="just"/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       Дефицит бюджета – превышение расходов над его доходами</a:t>
            </a:r>
          </a:p>
          <a:p>
            <a:pPr algn="just"/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       Межбюджетные отношения – взаимоотношения между публично-правовыми образованиями по вопросам осуществления бюджетного процесса</a:t>
            </a:r>
          </a:p>
          <a:p>
            <a:pPr algn="just"/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       Расходы бюджета – выплачиваемые из бюджета денежные средства, за исключением средств, являющихся в соответствии с Бюджетным кодексом Федерации источниками финансирования бюджета</a:t>
            </a:r>
          </a:p>
          <a:p>
            <a:pPr algn="just"/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       Субвенции – бюджетные средства, предоставляемые бюджету другого уровня бюджетной системы Российской Федерации или юридическому лицу на безвозмездной и безвозвратной основах на осуществление определенных целевых расходов</a:t>
            </a:r>
          </a:p>
          <a:p>
            <a:pPr algn="just"/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       Субсидии – бюджетные средства, предоставляемые бюджету другого уровня бюджетной системы Российской Федерации, физическому или юридическому лицу на условиях долевого финансирования целевых расходов</a:t>
            </a:r>
          </a:p>
          <a:p>
            <a:pPr algn="just"/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       Финансовые органы – (должностные лица) местных администраций муниципальных образований, осуществляющие составление и организацию исполнения местных бюджетов</a:t>
            </a:r>
          </a:p>
          <a:p>
            <a:pPr algn="just"/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ru-RU" sz="1400" b="1" i="1" dirty="0">
                <a:solidFill>
                  <a:schemeClr val="accent1">
                    <a:lumMod val="75000"/>
                  </a:schemeClr>
                </a:solidFill>
              </a:rPr>
              <a:t>          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629" y="484853"/>
            <a:ext cx="8944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i="1" dirty="0">
                <a:solidFill>
                  <a:srgbClr val="4F81BD">
                    <a:lumMod val="75000"/>
                  </a:srgbClr>
                </a:solidFill>
              </a:rPr>
              <a:t> </a:t>
            </a:r>
            <a:endParaRPr lang="ru-RU" sz="1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6" y="3289558"/>
            <a:ext cx="434340" cy="4495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3" y="5010675"/>
            <a:ext cx="43338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53" y="4174331"/>
            <a:ext cx="43338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15" y="5885666"/>
            <a:ext cx="433387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5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116632"/>
            <a:ext cx="45313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Раздел 04 «Национальная экономика»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5158872"/>
              </p:ext>
            </p:extLst>
          </p:nvPr>
        </p:nvGraphicFramePr>
        <p:xfrm>
          <a:off x="179512" y="548680"/>
          <a:ext cx="8784976" cy="231365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000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53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53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3378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2959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790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3169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408715"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2018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2020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2021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2022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2023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3096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Сельское хозяйство и рыболовство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348,3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350,4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3 621,0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3 510,5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253,7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253,7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8276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Водное хозяйство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99,0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7,5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260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Пассажирские перевозки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200,0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50,0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08992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Дорожное хозяйство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5 418,1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-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555,0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644,2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92,2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95,8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37944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Другие вопросы в области национальной экономики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918,5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844,4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840,7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672,8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605,9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605,9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43272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6 783,7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1 402,3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5 066,7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4 827,5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951,8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955,4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3250346"/>
              </p:ext>
            </p:extLst>
          </p:nvPr>
        </p:nvGraphicFramePr>
        <p:xfrm>
          <a:off x="1907704" y="3007498"/>
          <a:ext cx="5691232" cy="3373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663" y="4793714"/>
            <a:ext cx="1765935" cy="1303020"/>
          </a:xfrm>
          <a:prstGeom prst="rect">
            <a:avLst/>
          </a:prstGeom>
          <a:noFill/>
          <a:ln>
            <a:noFill/>
          </a:ln>
          <a:effectLst>
            <a:reflection blurRad="6350" stA="50000" endA="300" endPos="55500" dist="50800" dir="5400000" sy="-100000" algn="bl" rotWithShape="0"/>
            <a:softEdge rad="317500"/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/>
        </p:spPr>
      </p:pic>
      <p:pic>
        <p:nvPicPr>
          <p:cNvPr id="12" name="Picture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2376264" cy="1796761"/>
          </a:xfrm>
          <a:prstGeom prst="rect">
            <a:avLst/>
          </a:prstGeom>
          <a:noFill/>
          <a:ln w="9525">
            <a:solidFill>
              <a:sysClr val="window" lastClr="FFFFFF"/>
            </a:solidFill>
            <a:miter lim="800000"/>
            <a:headEnd/>
            <a:tailEnd/>
          </a:ln>
          <a:effectLst>
            <a:softEdge rad="317500"/>
          </a:effectLst>
          <a:extLst/>
        </p:spPr>
      </p:pic>
      <p:pic>
        <p:nvPicPr>
          <p:cNvPr id="13" name="Picture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007499"/>
            <a:ext cx="1871345" cy="1151890"/>
          </a:xfrm>
          <a:prstGeom prst="rect">
            <a:avLst/>
          </a:prstGeom>
          <a:noFill/>
          <a:ln>
            <a:solidFill>
              <a:sysClr val="window" lastClr="FFFFFF"/>
            </a:solidFill>
          </a:ln>
          <a:effectLst>
            <a:softEdge rad="317500"/>
          </a:effectLst>
          <a:extLst/>
        </p:spPr>
      </p:pic>
      <p:pic>
        <p:nvPicPr>
          <p:cNvPr id="14" name="Picture 5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409"/>
          <a:stretch/>
        </p:blipFill>
        <p:spPr bwMode="auto">
          <a:xfrm>
            <a:off x="324720" y="4869160"/>
            <a:ext cx="2375071" cy="1610102"/>
          </a:xfrm>
          <a:prstGeom prst="rect">
            <a:avLst/>
          </a:prstGeom>
          <a:noFill/>
          <a:ln>
            <a:solidFill>
              <a:srgbClr val="4F81BD">
                <a:lumMod val="20000"/>
                <a:lumOff val="80000"/>
              </a:srgbClr>
            </a:solidFill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52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116632"/>
            <a:ext cx="64624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Раздел 05 «Жилищно-коммунальное хозяйство» 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70173"/>
              </p:ext>
            </p:extLst>
          </p:nvPr>
        </p:nvGraphicFramePr>
        <p:xfrm>
          <a:off x="179512" y="541150"/>
          <a:ext cx="8784976" cy="201479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3000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053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0538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00700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05637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7907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031690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68937"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2018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2020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2022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2023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3096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Жилищное хозяйство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10 244,3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3 321,4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3 741,6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1 532,4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1 504,7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1 504,7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8276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Коммунальное хозяйство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17,2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18,2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23,6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10,9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3,5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3,5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74260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Благоустройство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4 363,5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-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74260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Другие вопросы в области жилищно-коммунального хозяйства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49,7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86,5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86,5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86,5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243272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14 625,0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3 339,6</a:t>
                      </a:r>
                      <a:endParaRPr kumimoji="0" lang="ru-RU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3 814,9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1 629,8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1 594,7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2060"/>
                          </a:solidFill>
                        </a:rPr>
                        <a:t>1 594,7</a:t>
                      </a:r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1426972"/>
              </p:ext>
            </p:extLst>
          </p:nvPr>
        </p:nvGraphicFramePr>
        <p:xfrm>
          <a:off x="107504" y="2581288"/>
          <a:ext cx="6048672" cy="2186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395872" y="4469050"/>
            <a:ext cx="55588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79646">
                    <a:lumMod val="50000"/>
                  </a:srgbClr>
                </a:solidFill>
              </a:rPr>
              <a:t>Раздел 06 «Охрана окружающей среды»</a:t>
            </a:r>
          </a:p>
        </p:txBody>
      </p:sp>
      <p:pic>
        <p:nvPicPr>
          <p:cNvPr id="10" name="Picture 2" descr="C:\Users\l_samohina\Desktop\inner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160"/>
            <a:ext cx="9036496" cy="1988840"/>
          </a:xfrm>
          <a:prstGeom prst="ellipse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6839275"/>
              </p:ext>
            </p:extLst>
          </p:nvPr>
        </p:nvGraphicFramePr>
        <p:xfrm>
          <a:off x="4633664" y="5589240"/>
          <a:ext cx="4402832" cy="1222377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0184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20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0405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40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720080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68937">
                <a:tc>
                  <a:txBody>
                    <a:bodyPr/>
                    <a:lstStyle/>
                    <a:p>
                      <a:endParaRPr lang="ru-RU" sz="11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2060"/>
                          </a:solidFill>
                        </a:rPr>
                        <a:t>2018</a:t>
                      </a:r>
                      <a:endParaRPr lang="ru-RU" sz="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ru-RU" sz="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2060"/>
                          </a:solidFill>
                        </a:rPr>
                        <a:t>2020</a:t>
                      </a:r>
                      <a:endParaRPr lang="ru-RU" sz="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2021 </a:t>
                      </a:r>
                      <a:endParaRPr kumimoji="0" lang="ru-RU" sz="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2060"/>
                          </a:solidFill>
                        </a:rPr>
                        <a:t>2022</a:t>
                      </a:r>
                      <a:endParaRPr lang="ru-RU" sz="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b="1" dirty="0" smtClean="0">
                          <a:solidFill>
                            <a:srgbClr val="002060"/>
                          </a:solidFill>
                        </a:rPr>
                        <a:t>2023</a:t>
                      </a:r>
                      <a:endParaRPr lang="ru-RU" sz="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3096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Охрана окружающей среды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50,0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75,1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78,3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22,4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7,2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7,2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3272">
                <a:tc>
                  <a:txBody>
                    <a:bodyPr/>
                    <a:lstStyle/>
                    <a:p>
                      <a:r>
                        <a:rPr lang="ru-RU" sz="1100" b="1" dirty="0">
                          <a:solidFill>
                            <a:srgbClr val="002060"/>
                          </a:solidFill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50,0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75,1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78,3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22,4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7,2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7,2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175" y="2604110"/>
            <a:ext cx="3399155" cy="223456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</p:spTree>
    <p:extLst>
      <p:ext uri="{BB962C8B-B14F-4D97-AF65-F5344CB8AC3E}">
        <p14:creationId xmlns:p14="http://schemas.microsoft.com/office/powerpoint/2010/main" val="392363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43808" y="32767"/>
            <a:ext cx="30994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Раздел 07 «Образование»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6114659"/>
              </p:ext>
            </p:extLst>
          </p:nvPr>
        </p:nvGraphicFramePr>
        <p:xfrm>
          <a:off x="179512" y="404664"/>
          <a:ext cx="8784976" cy="3657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403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36104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42272">
                <a:tc>
                  <a:txBody>
                    <a:bodyPr/>
                    <a:lstStyle/>
                    <a:p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2018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2019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2020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2022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2023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3950">
                <a:tc>
                  <a:txBody>
                    <a:bodyPr/>
                    <a:lstStyle/>
                    <a:p>
                      <a:r>
                        <a:rPr lang="ru-RU" sz="1000" b="1" dirty="0"/>
                        <a:t>Дошкольное образование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92465,5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102 656,2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108 989,5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101 419,7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97 195,9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97 195,9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6134">
                <a:tc>
                  <a:txBody>
                    <a:bodyPr/>
                    <a:lstStyle/>
                    <a:p>
                      <a:r>
                        <a:rPr lang="ru-RU" sz="1000" b="1" dirty="0"/>
                        <a:t>Обучение детей инвалидов на дому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197,5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234,7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266,9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1 267,3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1 267,3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1 267,3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8318">
                <a:tc>
                  <a:txBody>
                    <a:bodyPr/>
                    <a:lstStyle/>
                    <a:p>
                      <a:r>
                        <a:rPr lang="ru-RU" sz="1000" b="1" dirty="0"/>
                        <a:t>Общее образование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243 224,1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269 961,5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294 824,0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277 848,8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262 576,8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260 963,1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7678">
                <a:tc>
                  <a:txBody>
                    <a:bodyPr/>
                    <a:lstStyle/>
                    <a:p>
                      <a:r>
                        <a:rPr lang="ru-RU" sz="1000" b="1" dirty="0"/>
                        <a:t>Реализация социально-значимых мероприятий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2 440,2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4 954,8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2 408,0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2 378,0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01456"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Классное руководство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8 295,0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24 885,1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24 885,1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24 885,1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6878">
                <a:tc>
                  <a:txBody>
                    <a:bodyPr/>
                    <a:lstStyle/>
                    <a:p>
                      <a:r>
                        <a:rPr lang="ru-RU" sz="1000" b="1" dirty="0"/>
                        <a:t>Капремонт </a:t>
                      </a:r>
                      <a:r>
                        <a:rPr lang="ru-RU" sz="1000" b="1" baseline="0" dirty="0"/>
                        <a:t> спортзалов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2 694,2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2 647,2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2 609,5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30408">
                <a:tc>
                  <a:txBody>
                    <a:bodyPr/>
                    <a:lstStyle/>
                    <a:p>
                      <a:r>
                        <a:rPr lang="ru-RU" sz="1000" b="1" dirty="0"/>
                        <a:t>Приобретение транспорта  для подвоза учащихся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-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12 808,7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30408"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Приоритетный проект «Точка роста»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1 522,9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230408">
                <a:tc>
                  <a:txBody>
                    <a:bodyPr/>
                    <a:lstStyle/>
                    <a:p>
                      <a:r>
                        <a:rPr lang="ru-RU" sz="1000" b="1" dirty="0"/>
                        <a:t>Питание учащихся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5 898,4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5 973,9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13 146,2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21 218,5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 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30408">
                <a:tc>
                  <a:txBody>
                    <a:bodyPr/>
                    <a:lstStyle/>
                    <a:p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Капвложения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2 000,0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69470">
                <a:tc>
                  <a:txBody>
                    <a:bodyPr/>
                    <a:lstStyle/>
                    <a:p>
                      <a:r>
                        <a:rPr lang="ru-RU" sz="1000" b="1" dirty="0"/>
                        <a:t>Дополнительное образование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29 117,7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33 545,4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37 024,5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36 403,4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35 627,7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35 627,7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00" b="1" dirty="0"/>
                        <a:t>Молодежная</a:t>
                      </a:r>
                      <a:r>
                        <a:rPr lang="ru-RU" sz="1000" b="1" baseline="0" dirty="0"/>
                        <a:t> политика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410,0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410,0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410,0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183,6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58,8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58,8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31814">
                <a:tc>
                  <a:txBody>
                    <a:bodyPr/>
                    <a:lstStyle/>
                    <a:p>
                      <a:r>
                        <a:rPr lang="ru-RU" sz="1000" b="1" dirty="0"/>
                        <a:t>Другие вопросы в области образования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22 423,2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16 761,7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20 072,7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19 246,9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18 151,6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18 151,6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76006">
                <a:tc>
                  <a:txBody>
                    <a:bodyPr/>
                    <a:lstStyle/>
                    <a:p>
                      <a:r>
                        <a:rPr lang="ru-RU" sz="1000" b="1" dirty="0"/>
                        <a:t>Итого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398 870,8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449 954,2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488</a:t>
                      </a:r>
                      <a:r>
                        <a:rPr lang="ru-RU" sz="1000" b="1" baseline="0" dirty="0" smtClean="0">
                          <a:solidFill>
                            <a:srgbClr val="002060"/>
                          </a:solidFill>
                        </a:rPr>
                        <a:t> 959,7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487</a:t>
                      </a:r>
                      <a:r>
                        <a:rPr lang="ru-RU" sz="1000" b="1" baseline="0" dirty="0" smtClean="0">
                          <a:solidFill>
                            <a:srgbClr val="002060"/>
                          </a:solidFill>
                        </a:rPr>
                        <a:t> 511,1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439 763,2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438 149,5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9326774"/>
              </p:ext>
            </p:extLst>
          </p:nvPr>
        </p:nvGraphicFramePr>
        <p:xfrm>
          <a:off x="179512" y="3933056"/>
          <a:ext cx="885698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52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99914"/>
            <a:ext cx="5184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002060"/>
                </a:solidFill>
              </a:rPr>
              <a:t>Раздел 08 «Культура, кинематография» </a:t>
            </a:r>
            <a:endParaRPr lang="ru-RU" dirty="0">
              <a:solidFill>
                <a:srgbClr val="002060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085209"/>
              </p:ext>
            </p:extLst>
          </p:nvPr>
        </p:nvGraphicFramePr>
        <p:xfrm>
          <a:off x="198238" y="704186"/>
          <a:ext cx="5849818" cy="1567281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434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37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54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749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497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7497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702218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15848">
                <a:tc>
                  <a:txBody>
                    <a:bodyPr/>
                    <a:lstStyle/>
                    <a:p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2018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2019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2020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2022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2023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6560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Клубная система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17 224,6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16 560,0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18 739,3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18 718,7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18 263,9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18 263,9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7337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Библиотечная система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8 552,5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8 510,0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9 728,9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9 540,6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9 251,3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9 251,3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3145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Другие вопросы в области культуры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4 739,6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4 703,0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4 861,8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4 927,9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4 820,7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4 820,7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1296">
                <a:tc>
                  <a:txBody>
                    <a:bodyPr/>
                    <a:lstStyle/>
                    <a:p>
                      <a:r>
                        <a:rPr lang="ru-RU" sz="1000" b="1" dirty="0">
                          <a:solidFill>
                            <a:srgbClr val="002060"/>
                          </a:solidFill>
                        </a:rPr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30 516,7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29 946,2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33 329,9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33 187,2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32 335,9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solidFill>
                            <a:srgbClr val="002060"/>
                          </a:solidFill>
                        </a:rPr>
                        <a:t>32 335,9</a:t>
                      </a:r>
                      <a:endParaRPr lang="ru-RU" sz="10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057" y="499652"/>
            <a:ext cx="2952115" cy="206525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14" name="Рисунок 13" descr="C:\Users\l_samohina\Documents\Бюджет для граждан\Рисунки для бюджета\Картинки\inx960x64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2952115" cy="187198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15" name="Picture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334" y="2624222"/>
            <a:ext cx="3138849" cy="2172930"/>
          </a:xfrm>
          <a:prstGeom prst="ellipse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16" name="Рисунок 15" descr="C:\Users\l_samohina\Documents\Бюджет для граждан\Рисунки для бюджета\21_16_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822" y="3332897"/>
            <a:ext cx="2546350" cy="187198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2890404"/>
              </p:ext>
            </p:extLst>
          </p:nvPr>
        </p:nvGraphicFramePr>
        <p:xfrm>
          <a:off x="104106" y="4725144"/>
          <a:ext cx="6556126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4428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8902" y="116632"/>
            <a:ext cx="40536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Раздел 10 «Социальная политика»</a:t>
            </a:r>
            <a:endParaRPr lang="ru-RU" dirty="0">
              <a:solidFill>
                <a:schemeClr val="tx2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918541"/>
              </p:ext>
            </p:extLst>
          </p:nvPr>
        </p:nvGraphicFramePr>
        <p:xfrm>
          <a:off x="1619672" y="516742"/>
          <a:ext cx="7431136" cy="3657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2275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8013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285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0139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139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0139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74251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142967">
                <a:tc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2018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2019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2020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noProof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lang="ru-RU" sz="1000" b="1" kern="1200" noProof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2022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2023</a:t>
                      </a:r>
                      <a:endParaRPr lang="ru-RU" sz="1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034">
                <a:tc>
                  <a:txBody>
                    <a:bodyPr/>
                    <a:lstStyle/>
                    <a:p>
                      <a:r>
                        <a:rPr lang="ru-RU" sz="1000" b="1" dirty="0"/>
                        <a:t>Пенсия за выслугу</a:t>
                      </a:r>
                      <a:r>
                        <a:rPr lang="ru-RU" sz="1000" b="1" baseline="0" dirty="0"/>
                        <a:t> лет муниципальным служащим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2 237,2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2 027,7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2085,7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1 935,6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1 928,6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1 928,6</a:t>
                      </a:r>
                      <a:endParaRPr lang="ru-RU" sz="1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6134">
                <a:tc>
                  <a:txBody>
                    <a:bodyPr/>
                    <a:lstStyle/>
                    <a:p>
                      <a:r>
                        <a:rPr lang="ru-RU" sz="1000" b="1" dirty="0"/>
                        <a:t>Жилье молодым семьям и отдельным категориям, детям-сиротам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6 479,4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17 416,7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20 854,0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20 453,8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13 773,8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15 459,3</a:t>
                      </a:r>
                      <a:endParaRPr lang="ru-RU" sz="1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000" b="1" dirty="0"/>
                        <a:t>Компенсация</a:t>
                      </a:r>
                      <a:r>
                        <a:rPr lang="ru-RU" sz="1000" b="1" baseline="0" dirty="0"/>
                        <a:t> части родительской платы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3 217,5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3 178,2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2 574,2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3 387,1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3 387,1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3 387,1</a:t>
                      </a:r>
                      <a:endParaRPr lang="ru-RU" sz="1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7678">
                <a:tc>
                  <a:txBody>
                    <a:bodyPr/>
                    <a:lstStyle/>
                    <a:p>
                      <a:r>
                        <a:rPr lang="ru-RU" sz="1000" b="1" dirty="0"/>
                        <a:t>Единовременное пособие при устройстве</a:t>
                      </a:r>
                      <a:r>
                        <a:rPr lang="ru-RU" sz="1000" b="1" baseline="0" dirty="0"/>
                        <a:t> в семью детей, лишенных родительского попечения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726,8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637,4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442,5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492,0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516,6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537,2</a:t>
                      </a:r>
                      <a:endParaRPr lang="ru-RU" sz="1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01456">
                <a:tc>
                  <a:txBody>
                    <a:bodyPr/>
                    <a:lstStyle/>
                    <a:p>
                      <a:r>
                        <a:rPr lang="ru-RU" sz="1000" b="1" dirty="0"/>
                        <a:t>Содержание детей в замещающих семьях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13 973,5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14 162,5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14 837,2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15 355,2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15 355,2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15 355,2</a:t>
                      </a:r>
                      <a:endParaRPr lang="ru-RU" sz="1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6878">
                <a:tc>
                  <a:txBody>
                    <a:bodyPr/>
                    <a:lstStyle/>
                    <a:p>
                      <a:r>
                        <a:rPr lang="ru-RU" sz="1000" b="1" dirty="0"/>
                        <a:t>Обеспечение мероприятий по оздоровлению детей в каникулярное время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2 211,7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2 125,7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-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2 137,1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1 510,4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1 510,4</a:t>
                      </a:r>
                      <a:endParaRPr lang="ru-RU" sz="1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76006">
                <a:tc>
                  <a:txBody>
                    <a:bodyPr/>
                    <a:lstStyle/>
                    <a:p>
                      <a:r>
                        <a:rPr lang="ru-RU" sz="1000" b="1" dirty="0"/>
                        <a:t>Межбюджетные трансферты поселениям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5 082,0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-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-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-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-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-</a:t>
                      </a:r>
                      <a:endParaRPr lang="ru-RU" sz="1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60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Другие вопросы в области социальной политики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-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238,5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19,8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19,8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19,8</a:t>
                      </a:r>
                      <a:endParaRPr lang="ru-RU" sz="1000" b="1" dirty="0"/>
                    </a:p>
                  </a:txBody>
                  <a:tcPr/>
                </a:tc>
              </a:tr>
              <a:tr h="176006">
                <a:tc>
                  <a:txBody>
                    <a:bodyPr/>
                    <a:lstStyle/>
                    <a:p>
                      <a:r>
                        <a:rPr lang="ru-RU" sz="1000" b="1" dirty="0"/>
                        <a:t>Итого</a:t>
                      </a:r>
                    </a:p>
                    <a:p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33 928,1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39 548,2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41 032,1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42 440,6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35 151,5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36 857,6</a:t>
                      </a:r>
                      <a:endParaRPr lang="ru-RU" sz="1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16742"/>
            <a:ext cx="1377109" cy="93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9" y="1556792"/>
            <a:ext cx="1414463" cy="1109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9356473"/>
              </p:ext>
            </p:extLst>
          </p:nvPr>
        </p:nvGraphicFramePr>
        <p:xfrm>
          <a:off x="1763688" y="4077072"/>
          <a:ext cx="7128792" cy="24806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76" name="Picture 4" descr="C:\Users\l_samohina\Documents\Бюджет для граждан\Бюджет для граждан на 2018-2020 годы\Картинки\3._GRUPAS_INVALĪD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732186"/>
            <a:ext cx="1425848" cy="120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77072"/>
            <a:ext cx="1377109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l_samohina\Documents\Бюджет для граждан\Бюджет для граждан на 2018-2020 годы\Картинки\sng.pn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5445224"/>
            <a:ext cx="1377108" cy="11807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969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55" y="11857"/>
            <a:ext cx="9134617" cy="688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525754"/>
              </p:ext>
            </p:extLst>
          </p:nvPr>
        </p:nvGraphicFramePr>
        <p:xfrm>
          <a:off x="4096322" y="548680"/>
          <a:ext cx="4929310" cy="1313817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1848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807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7606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7606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68937">
                <a:tc>
                  <a:txBody>
                    <a:bodyPr/>
                    <a:lstStyle/>
                    <a:p>
                      <a:endParaRPr lang="ru-RU" sz="11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2018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2019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2020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2022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2023</a:t>
                      </a:r>
                      <a:endParaRPr lang="ru-RU" sz="1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3096">
                <a:tc>
                  <a:txBody>
                    <a:bodyPr/>
                    <a:lstStyle/>
                    <a:p>
                      <a:r>
                        <a:rPr lang="ru-RU" sz="1100" b="1" dirty="0"/>
                        <a:t>Мероприятия по спорту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955,0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1 051,1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500,0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313,3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210,3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210,3</a:t>
                      </a:r>
                      <a:endParaRPr lang="ru-RU" sz="1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3272">
                <a:tc>
                  <a:txBody>
                    <a:bodyPr/>
                    <a:lstStyle/>
                    <a:p>
                      <a:r>
                        <a:rPr lang="ru-RU" sz="1100" b="1" dirty="0"/>
                        <a:t>Другие вопросы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902,4</a:t>
                      </a:r>
                      <a:endParaRPr kumimoji="0" lang="ru-RU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/>
                        <a:t>1 120,7</a:t>
                      </a:r>
                      <a:endParaRPr lang="ru-RU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/>
                        <a:t>-</a:t>
                      </a:r>
                      <a:endParaRPr lang="ru-RU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/>
                        <a:t>-</a:t>
                      </a:r>
                      <a:endParaRPr lang="ru-RU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/>
                        <a:t>-</a:t>
                      </a:r>
                      <a:endParaRPr lang="ru-RU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0" dirty="0" smtClean="0"/>
                        <a:t>-</a:t>
                      </a:r>
                      <a:endParaRPr lang="ru-RU" sz="1000" b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3272">
                <a:tc>
                  <a:txBody>
                    <a:bodyPr/>
                    <a:lstStyle/>
                    <a:p>
                      <a:r>
                        <a:rPr lang="ru-RU" sz="1100" b="1" dirty="0"/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1 857,4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2 171,8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500,0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313,3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210,3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/>
                        <a:t>210,3</a:t>
                      </a:r>
                      <a:endParaRPr lang="ru-RU" sz="10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096322" y="11857"/>
            <a:ext cx="49685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Раздел 11 «Физическая культура и спорт»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1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l_samohina\Desktop\custom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8640960" cy="4752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Горизонтальный свиток 1"/>
          <p:cNvSpPr/>
          <p:nvPr/>
        </p:nvSpPr>
        <p:spPr>
          <a:xfrm>
            <a:off x="143508" y="-99392"/>
            <a:ext cx="8856984" cy="2664296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solidFill>
                  <a:schemeClr val="tx2"/>
                </a:solidFill>
              </a:rPr>
              <a:t>Раздел 12 «Средства массовой информации»</a:t>
            </a:r>
          </a:p>
          <a:p>
            <a:pPr algn="ctr"/>
            <a:r>
              <a:rPr lang="ru-RU" sz="1400" b="1" i="1" dirty="0">
                <a:solidFill>
                  <a:schemeClr val="tx2"/>
                </a:solidFill>
              </a:rPr>
              <a:t>Субсидии «Редакция газеты  «</a:t>
            </a:r>
            <a:r>
              <a:rPr lang="ru-RU" sz="1400" b="1" i="1" dirty="0" err="1">
                <a:solidFill>
                  <a:schemeClr val="tx2"/>
                </a:solidFill>
              </a:rPr>
              <a:t>Причаганье</a:t>
            </a:r>
            <a:r>
              <a:rPr lang="ru-RU" sz="1400" b="1" i="1" dirty="0">
                <a:solidFill>
                  <a:schemeClr val="tx2"/>
                </a:solidFill>
              </a:rPr>
              <a:t>» – Первомайскому филиалу ГУП «РИА «Оренбуржье» на возмещение затрат в связи с опубликованием муниципальных правовых актов, обсуждением проектов муниципальных правовых актов по вопросам местного значения , доведением до сведения жителей муниципального образования официальной информации о социально-экономическом и культурном развитии муниципального образования, о развитии его общественной инфраструктуры и иной официальной информации –</a:t>
            </a:r>
          </a:p>
          <a:p>
            <a:pPr algn="ctr"/>
            <a:r>
              <a:rPr lang="ru-RU" sz="1400" b="1" i="1" dirty="0">
                <a:solidFill>
                  <a:schemeClr val="tx2"/>
                </a:solidFill>
              </a:rPr>
              <a:t> </a:t>
            </a:r>
            <a:r>
              <a:rPr lang="ru-RU" sz="1400" b="1" i="1" dirty="0" smtClean="0">
                <a:solidFill>
                  <a:schemeClr val="tx2"/>
                </a:solidFill>
              </a:rPr>
              <a:t>100,0 </a:t>
            </a:r>
            <a:r>
              <a:rPr lang="ru-RU" sz="1400" b="1" i="1" dirty="0">
                <a:solidFill>
                  <a:schemeClr val="tx2"/>
                </a:solidFill>
              </a:rPr>
              <a:t>тыс. </a:t>
            </a:r>
            <a:r>
              <a:rPr lang="ru-RU" sz="1400" b="1" i="1" dirty="0" smtClean="0">
                <a:solidFill>
                  <a:schemeClr val="tx2"/>
                </a:solidFill>
              </a:rPr>
              <a:t>рублей ежегодно</a:t>
            </a:r>
            <a:endParaRPr lang="ru-RU" sz="1400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62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2101"/>
            <a:ext cx="6445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</a:rPr>
              <a:t>Раздел 14 «Межбюджетные трансферты общего характера»</a:t>
            </a:r>
            <a:endParaRPr lang="ru-RU" dirty="0">
              <a:solidFill>
                <a:schemeClr val="tx2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493826"/>
              </p:ext>
            </p:extLst>
          </p:nvPr>
        </p:nvGraphicFramePr>
        <p:xfrm>
          <a:off x="187573" y="2132855"/>
          <a:ext cx="8776914" cy="162915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4580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9343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343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6251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6251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862511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862512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370261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</a:rPr>
                        <a:t>2018</a:t>
                      </a:r>
                      <a:endParaRPr lang="ru-RU" sz="1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</a:rPr>
                        <a:t>2019</a:t>
                      </a:r>
                      <a:endParaRPr lang="ru-RU" sz="1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</a:rPr>
                        <a:t>2020</a:t>
                      </a:r>
                      <a:endParaRPr lang="ru-RU" sz="1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</a:rPr>
                        <a:t>2021</a:t>
                      </a:r>
                      <a:endParaRPr lang="ru-RU" sz="1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</a:rPr>
                        <a:t>2022</a:t>
                      </a:r>
                      <a:endParaRPr lang="ru-RU" sz="1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2"/>
                          </a:solidFill>
                        </a:rPr>
                        <a:t>2023</a:t>
                      </a:r>
                      <a:endParaRPr lang="ru-RU" sz="14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8628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1" kern="1200" dirty="0">
                          <a:solidFill>
                            <a:schemeClr val="tx2"/>
                          </a:solidFill>
                        </a:rPr>
                        <a:t>Дотации на выравнивание бюджетной обеспеченности за счет средств областного бюджета</a:t>
                      </a:r>
                      <a:endParaRPr lang="ru-RU" sz="14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59 783,9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54 059,0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67 264,9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58 020,0</a:t>
                      </a:r>
                      <a:endParaRPr lang="ru-RU" sz="14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53 517,0</a:t>
                      </a:r>
                      <a:endParaRPr lang="ru-RU" sz="14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50 141,0</a:t>
                      </a:r>
                      <a:endParaRPr lang="ru-RU" sz="14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261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>
                          <a:solidFill>
                            <a:schemeClr val="tx2"/>
                          </a:solidFill>
                        </a:rPr>
                        <a:t>Итого</a:t>
                      </a:r>
                      <a:endParaRPr lang="ru-RU" sz="14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F497D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59 783,9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F497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</a:rPr>
                        <a:t>54 059,0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67 264,9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58 020,0</a:t>
                      </a:r>
                      <a:endParaRPr lang="ru-RU" sz="14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53 517,0</a:t>
                      </a:r>
                      <a:endParaRPr lang="ru-RU" sz="14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50 141,0</a:t>
                      </a:r>
                      <a:endParaRPr lang="ru-RU" sz="14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87574" y="620688"/>
            <a:ext cx="87849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i="1" dirty="0">
                <a:solidFill>
                  <a:schemeClr val="tx2"/>
                </a:solidFill>
              </a:rPr>
              <a:t>Расчет объема дотаций на выравнивание бюджетной обеспеченности производится по всем поселениям, входящим в состав муниципального района, в соответствии с методикой расчета размера дотаций на выравнивание бюджетной обеспеченности поселений, предоставляемых за счет субвенций из областного бюджета</a:t>
            </a:r>
          </a:p>
          <a:p>
            <a:pPr lvl="0" algn="ctr"/>
            <a:r>
              <a:rPr lang="ru-RU" sz="1400" b="1" i="1" dirty="0">
                <a:solidFill>
                  <a:schemeClr val="tx2"/>
                </a:solidFill>
              </a:rPr>
              <a:t>(Закон Оренбургской области от 6 июля 2009 г. № 3044/669-</a:t>
            </a:r>
            <a:r>
              <a:rPr lang="en-US" sz="1400" b="1" i="1" dirty="0">
                <a:solidFill>
                  <a:schemeClr val="tx2"/>
                </a:solidFill>
              </a:rPr>
              <a:t>IV</a:t>
            </a:r>
            <a:r>
              <a:rPr lang="ru-RU" sz="1400" b="1" i="1" dirty="0">
                <a:solidFill>
                  <a:schemeClr val="tx2"/>
                </a:solidFill>
              </a:rPr>
              <a:t>-ОЗ) </a:t>
            </a: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3106862"/>
              </p:ext>
            </p:extLst>
          </p:nvPr>
        </p:nvGraphicFramePr>
        <p:xfrm>
          <a:off x="187574" y="4005064"/>
          <a:ext cx="878497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789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_samohina\Desktop\Новая папка\4622901-thum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052736"/>
            <a:ext cx="3672408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0675" y="2299228"/>
            <a:ext cx="16113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tx2"/>
                </a:solidFill>
              </a:rPr>
              <a:t>Фонд </a:t>
            </a:r>
          </a:p>
          <a:p>
            <a:pPr algn="ctr"/>
            <a:r>
              <a:rPr lang="ru-RU" sz="2000" b="1" i="1" dirty="0">
                <a:solidFill>
                  <a:schemeClr val="tx2"/>
                </a:solidFill>
              </a:rPr>
              <a:t>финансовой </a:t>
            </a:r>
          </a:p>
          <a:p>
            <a:pPr algn="ctr"/>
            <a:r>
              <a:rPr lang="ru-RU" sz="2000" b="1" i="1" dirty="0">
                <a:solidFill>
                  <a:schemeClr val="tx2"/>
                </a:solidFill>
              </a:rPr>
              <a:t>поддержки </a:t>
            </a:r>
          </a:p>
          <a:p>
            <a:pPr algn="ctr"/>
            <a:r>
              <a:rPr lang="ru-RU" sz="2000" b="1" i="1" dirty="0">
                <a:solidFill>
                  <a:schemeClr val="tx2"/>
                </a:solidFill>
              </a:rPr>
              <a:t>поселений</a:t>
            </a:r>
          </a:p>
        </p:txBody>
      </p:sp>
      <p:sp>
        <p:nvSpPr>
          <p:cNvPr id="7" name="Цилиндр 6"/>
          <p:cNvSpPr/>
          <p:nvPr/>
        </p:nvSpPr>
        <p:spPr>
          <a:xfrm>
            <a:off x="1340602" y="764372"/>
            <a:ext cx="1647222" cy="936104"/>
          </a:xfrm>
          <a:prstGeom prst="can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/>
              <a:t>Володарский </a:t>
            </a:r>
          </a:p>
          <a:p>
            <a:pPr algn="ctr"/>
            <a:r>
              <a:rPr lang="ru-RU" sz="1400" b="1" i="1" dirty="0"/>
              <a:t> </a:t>
            </a:r>
            <a:r>
              <a:rPr lang="ru-RU" sz="1400" b="1" i="1" dirty="0" smtClean="0"/>
              <a:t>13 315,0 </a:t>
            </a:r>
            <a:r>
              <a:rPr lang="ru-RU" sz="1400" b="1" i="1" dirty="0"/>
              <a:t>тыс. руб.</a:t>
            </a:r>
          </a:p>
        </p:txBody>
      </p:sp>
      <p:sp>
        <p:nvSpPr>
          <p:cNvPr id="8" name="Цилиндр 7"/>
          <p:cNvSpPr/>
          <p:nvPr/>
        </p:nvSpPr>
        <p:spPr>
          <a:xfrm>
            <a:off x="764598" y="1759054"/>
            <a:ext cx="1566252" cy="936104"/>
          </a:xfrm>
          <a:prstGeom prst="can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/>
              <a:t>Красновский </a:t>
            </a:r>
          </a:p>
          <a:p>
            <a:pPr algn="ctr"/>
            <a:r>
              <a:rPr lang="ru-RU" sz="1400" b="1" i="1" dirty="0"/>
              <a:t> </a:t>
            </a:r>
            <a:r>
              <a:rPr lang="ru-RU" sz="1400" b="1" i="1" dirty="0" smtClean="0"/>
              <a:t>4 173,0 </a:t>
            </a:r>
            <a:r>
              <a:rPr lang="ru-RU" sz="1400" b="1" i="1" dirty="0"/>
              <a:t>тыс. руб.</a:t>
            </a:r>
          </a:p>
        </p:txBody>
      </p:sp>
      <p:sp>
        <p:nvSpPr>
          <p:cNvPr id="9" name="Цилиндр 8"/>
          <p:cNvSpPr/>
          <p:nvPr/>
        </p:nvSpPr>
        <p:spPr>
          <a:xfrm>
            <a:off x="314440" y="2774789"/>
            <a:ext cx="1566252" cy="936104"/>
          </a:xfrm>
          <a:prstGeom prst="can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/>
              <a:t>Ленинский </a:t>
            </a:r>
          </a:p>
          <a:p>
            <a:pPr algn="ctr"/>
            <a:r>
              <a:rPr lang="ru-RU" sz="1400" b="1" i="1" dirty="0"/>
              <a:t> </a:t>
            </a:r>
            <a:r>
              <a:rPr lang="ru-RU" sz="1400" b="1" i="1" dirty="0" smtClean="0"/>
              <a:t>3 060,0 </a:t>
            </a:r>
            <a:r>
              <a:rPr lang="ru-RU" sz="1400" b="1" i="1" dirty="0"/>
              <a:t>тыс. руб.</a:t>
            </a:r>
          </a:p>
        </p:txBody>
      </p:sp>
      <p:sp>
        <p:nvSpPr>
          <p:cNvPr id="10" name="Цилиндр 9"/>
          <p:cNvSpPr/>
          <p:nvPr/>
        </p:nvSpPr>
        <p:spPr>
          <a:xfrm>
            <a:off x="125056" y="3762305"/>
            <a:ext cx="1566252" cy="936104"/>
          </a:xfrm>
          <a:prstGeom prst="can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err="1"/>
              <a:t>Малозайкинский</a:t>
            </a:r>
            <a:r>
              <a:rPr lang="ru-RU" sz="1400" b="1" i="1" dirty="0"/>
              <a:t> </a:t>
            </a:r>
          </a:p>
          <a:p>
            <a:pPr algn="ctr"/>
            <a:r>
              <a:rPr lang="ru-RU" sz="1400" b="1" i="1" dirty="0"/>
              <a:t> </a:t>
            </a:r>
            <a:r>
              <a:rPr lang="ru-RU" sz="1400" b="1" i="1" dirty="0" smtClean="0"/>
              <a:t>3 315,0 </a:t>
            </a:r>
            <a:r>
              <a:rPr lang="ru-RU" sz="1400" b="1" i="1" dirty="0"/>
              <a:t>тыс. руб.</a:t>
            </a:r>
          </a:p>
        </p:txBody>
      </p:sp>
      <p:sp>
        <p:nvSpPr>
          <p:cNvPr id="11" name="Цилиндр 10"/>
          <p:cNvSpPr/>
          <p:nvPr/>
        </p:nvSpPr>
        <p:spPr>
          <a:xfrm>
            <a:off x="404372" y="4803995"/>
            <a:ext cx="1566252" cy="936104"/>
          </a:xfrm>
          <a:prstGeom prst="can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err="1"/>
              <a:t>Мирошкинский</a:t>
            </a:r>
            <a:r>
              <a:rPr lang="ru-RU" sz="1400" b="1" i="1" dirty="0"/>
              <a:t> </a:t>
            </a:r>
          </a:p>
          <a:p>
            <a:pPr algn="ctr"/>
            <a:r>
              <a:rPr lang="ru-RU" sz="1400" b="1" i="1" dirty="0"/>
              <a:t> 2 </a:t>
            </a:r>
            <a:r>
              <a:rPr lang="ru-RU" sz="1400" b="1" i="1" dirty="0" smtClean="0"/>
              <a:t>633,0 </a:t>
            </a:r>
            <a:r>
              <a:rPr lang="ru-RU" sz="1400" b="1" i="1" dirty="0"/>
              <a:t>тыс. руб.</a:t>
            </a:r>
          </a:p>
        </p:txBody>
      </p:sp>
      <p:sp>
        <p:nvSpPr>
          <p:cNvPr id="12" name="Цилиндр 11"/>
          <p:cNvSpPr/>
          <p:nvPr/>
        </p:nvSpPr>
        <p:spPr>
          <a:xfrm>
            <a:off x="716626" y="5805264"/>
            <a:ext cx="1566252" cy="936104"/>
          </a:xfrm>
          <a:prstGeom prst="can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/>
              <a:t>Первомайский </a:t>
            </a:r>
          </a:p>
          <a:p>
            <a:pPr algn="ctr"/>
            <a:r>
              <a:rPr lang="ru-RU" sz="1400" b="1" i="1" dirty="0"/>
              <a:t> 2 </a:t>
            </a:r>
            <a:r>
              <a:rPr lang="ru-RU" sz="1400" b="1" i="1" dirty="0" smtClean="0"/>
              <a:t>444,0 </a:t>
            </a:r>
            <a:r>
              <a:rPr lang="ru-RU" sz="1400" b="1" i="1" dirty="0"/>
              <a:t>тыс. руб.</a:t>
            </a:r>
          </a:p>
        </p:txBody>
      </p:sp>
      <p:sp>
        <p:nvSpPr>
          <p:cNvPr id="13" name="Цилиндр 12"/>
          <p:cNvSpPr/>
          <p:nvPr/>
        </p:nvSpPr>
        <p:spPr>
          <a:xfrm>
            <a:off x="2359729" y="5562208"/>
            <a:ext cx="1566252" cy="936104"/>
          </a:xfrm>
          <a:prstGeom prst="can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err="1"/>
              <a:t>Рубежинский</a:t>
            </a:r>
            <a:r>
              <a:rPr lang="ru-RU" sz="1400" b="1" i="1" dirty="0"/>
              <a:t> </a:t>
            </a:r>
          </a:p>
          <a:p>
            <a:pPr algn="ctr"/>
            <a:r>
              <a:rPr lang="ru-RU" sz="1400" b="1" i="1" dirty="0"/>
              <a:t> 4 </a:t>
            </a:r>
            <a:r>
              <a:rPr lang="ru-RU" sz="1400" b="1" i="1" dirty="0" smtClean="0"/>
              <a:t>545,0 </a:t>
            </a:r>
            <a:r>
              <a:rPr lang="ru-RU" sz="1400" b="1" i="1" dirty="0"/>
              <a:t>тыс. руб.</a:t>
            </a:r>
          </a:p>
        </p:txBody>
      </p:sp>
      <p:sp>
        <p:nvSpPr>
          <p:cNvPr id="14" name="Цилиндр 13"/>
          <p:cNvSpPr/>
          <p:nvPr/>
        </p:nvSpPr>
        <p:spPr>
          <a:xfrm>
            <a:off x="4067944" y="5445224"/>
            <a:ext cx="1566252" cy="936104"/>
          </a:xfrm>
          <a:prstGeom prst="can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err="1"/>
              <a:t>Пылаевский</a:t>
            </a:r>
            <a:r>
              <a:rPr lang="ru-RU" sz="1400" b="1" i="1" dirty="0"/>
              <a:t> </a:t>
            </a:r>
          </a:p>
          <a:p>
            <a:pPr algn="ctr"/>
            <a:r>
              <a:rPr lang="ru-RU" sz="1400" b="1" i="1" dirty="0"/>
              <a:t> 3 </a:t>
            </a:r>
            <a:r>
              <a:rPr lang="ru-RU" sz="1400" b="1" i="1" dirty="0" smtClean="0"/>
              <a:t>544,0 </a:t>
            </a:r>
            <a:r>
              <a:rPr lang="ru-RU" sz="1400" b="1" i="1" dirty="0"/>
              <a:t>тыс. руб.</a:t>
            </a:r>
          </a:p>
        </p:txBody>
      </p:sp>
      <p:sp>
        <p:nvSpPr>
          <p:cNvPr id="15" name="Цилиндр 14"/>
          <p:cNvSpPr/>
          <p:nvPr/>
        </p:nvSpPr>
        <p:spPr>
          <a:xfrm>
            <a:off x="5683718" y="5753459"/>
            <a:ext cx="1566252" cy="936104"/>
          </a:xfrm>
          <a:prstGeom prst="can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err="1"/>
              <a:t>Фурмановский</a:t>
            </a:r>
            <a:r>
              <a:rPr lang="ru-RU" sz="1400" b="1" i="1" dirty="0"/>
              <a:t> </a:t>
            </a:r>
          </a:p>
          <a:p>
            <a:pPr algn="ctr"/>
            <a:r>
              <a:rPr lang="ru-RU" sz="1400" b="1" i="1" dirty="0"/>
              <a:t> 0,0 тыс. руб.</a:t>
            </a:r>
          </a:p>
        </p:txBody>
      </p:sp>
      <p:sp>
        <p:nvSpPr>
          <p:cNvPr id="16" name="Цилиндр 15"/>
          <p:cNvSpPr/>
          <p:nvPr/>
        </p:nvSpPr>
        <p:spPr>
          <a:xfrm>
            <a:off x="7449575" y="5810180"/>
            <a:ext cx="1566252" cy="936104"/>
          </a:xfrm>
          <a:prstGeom prst="can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/>
              <a:t>Революционный </a:t>
            </a:r>
          </a:p>
          <a:p>
            <a:pPr algn="ctr"/>
            <a:r>
              <a:rPr lang="ru-RU" sz="1400" b="1" i="1" dirty="0"/>
              <a:t> 1 </a:t>
            </a:r>
            <a:r>
              <a:rPr lang="ru-RU" sz="1400" b="1" i="1" dirty="0" smtClean="0"/>
              <a:t>933,0 </a:t>
            </a:r>
            <a:r>
              <a:rPr lang="ru-RU" sz="1400" b="1" i="1" dirty="0"/>
              <a:t>тыс. руб.</a:t>
            </a:r>
          </a:p>
        </p:txBody>
      </p:sp>
      <p:sp>
        <p:nvSpPr>
          <p:cNvPr id="17" name="Цилиндр 16"/>
          <p:cNvSpPr/>
          <p:nvPr/>
        </p:nvSpPr>
        <p:spPr>
          <a:xfrm>
            <a:off x="7449575" y="4695976"/>
            <a:ext cx="1566252" cy="936104"/>
          </a:xfrm>
          <a:prstGeom prst="can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/>
              <a:t>Сергиевский </a:t>
            </a:r>
          </a:p>
          <a:p>
            <a:pPr algn="ctr"/>
            <a:r>
              <a:rPr lang="ru-RU" sz="1400" b="1" i="1" dirty="0"/>
              <a:t> </a:t>
            </a:r>
            <a:r>
              <a:rPr lang="ru-RU" sz="1400" b="1" i="1" dirty="0" smtClean="0"/>
              <a:t>2 954,0 </a:t>
            </a:r>
            <a:r>
              <a:rPr lang="ru-RU" sz="1400" b="1" i="1" dirty="0"/>
              <a:t>тыс. руб.</a:t>
            </a:r>
          </a:p>
        </p:txBody>
      </p:sp>
      <p:sp>
        <p:nvSpPr>
          <p:cNvPr id="18" name="Цилиндр 17"/>
          <p:cNvSpPr/>
          <p:nvPr/>
        </p:nvSpPr>
        <p:spPr>
          <a:xfrm>
            <a:off x="7135967" y="3652517"/>
            <a:ext cx="1566252" cy="936104"/>
          </a:xfrm>
          <a:prstGeom prst="can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/>
              <a:t>Соболевский </a:t>
            </a:r>
          </a:p>
          <a:p>
            <a:pPr algn="ctr"/>
            <a:r>
              <a:rPr lang="ru-RU" sz="1400" b="1" i="1" dirty="0"/>
              <a:t> </a:t>
            </a:r>
            <a:r>
              <a:rPr lang="ru-RU" sz="1400" b="1" i="1" dirty="0" smtClean="0"/>
              <a:t>5 395,0 </a:t>
            </a:r>
            <a:r>
              <a:rPr lang="ru-RU" sz="1400" b="1" i="1" dirty="0"/>
              <a:t>тыс. руб.</a:t>
            </a:r>
          </a:p>
        </p:txBody>
      </p:sp>
      <p:sp>
        <p:nvSpPr>
          <p:cNvPr id="19" name="Цилиндр 18"/>
          <p:cNvSpPr/>
          <p:nvPr/>
        </p:nvSpPr>
        <p:spPr>
          <a:xfrm>
            <a:off x="7451516" y="2686563"/>
            <a:ext cx="1566252" cy="936104"/>
          </a:xfrm>
          <a:prstGeom prst="can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/>
              <a:t>Советский </a:t>
            </a:r>
          </a:p>
          <a:p>
            <a:pPr algn="ctr"/>
            <a:r>
              <a:rPr lang="ru-RU" sz="1400" b="1" i="1" dirty="0"/>
              <a:t> 2 </a:t>
            </a:r>
            <a:r>
              <a:rPr lang="ru-RU" sz="1400" b="1" i="1" dirty="0" smtClean="0"/>
              <a:t>996,0 </a:t>
            </a:r>
            <a:r>
              <a:rPr lang="ru-RU" sz="1400" b="1" i="1" dirty="0"/>
              <a:t>тыс. руб.</a:t>
            </a:r>
          </a:p>
        </p:txBody>
      </p:sp>
      <p:sp>
        <p:nvSpPr>
          <p:cNvPr id="20" name="Цилиндр 19"/>
          <p:cNvSpPr/>
          <p:nvPr/>
        </p:nvSpPr>
        <p:spPr>
          <a:xfrm>
            <a:off x="6876256" y="1700476"/>
            <a:ext cx="1566252" cy="936104"/>
          </a:xfrm>
          <a:prstGeom prst="can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/>
              <a:t>Уральский </a:t>
            </a:r>
          </a:p>
          <a:p>
            <a:pPr algn="ctr"/>
            <a:r>
              <a:rPr lang="ru-RU" sz="1400" b="1" i="1" dirty="0"/>
              <a:t> 4 </a:t>
            </a:r>
            <a:r>
              <a:rPr lang="ru-RU" sz="1400" b="1" i="1" dirty="0" smtClean="0"/>
              <a:t>935,0 </a:t>
            </a:r>
            <a:r>
              <a:rPr lang="ru-RU" sz="1400" b="1" i="1" dirty="0"/>
              <a:t>тыс. руб.</a:t>
            </a:r>
          </a:p>
        </p:txBody>
      </p:sp>
      <p:sp>
        <p:nvSpPr>
          <p:cNvPr id="21" name="Цилиндр 20"/>
          <p:cNvSpPr/>
          <p:nvPr/>
        </p:nvSpPr>
        <p:spPr>
          <a:xfrm>
            <a:off x="6309153" y="692696"/>
            <a:ext cx="1653627" cy="936104"/>
          </a:xfrm>
          <a:prstGeom prst="can">
            <a:avLst/>
          </a:prstGeom>
          <a:solidFill>
            <a:schemeClr val="tx2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1" dirty="0" err="1"/>
              <a:t>Шапошниковский</a:t>
            </a:r>
            <a:r>
              <a:rPr lang="ru-RU" sz="1400" b="1" i="1" dirty="0"/>
              <a:t> </a:t>
            </a:r>
          </a:p>
          <a:p>
            <a:pPr algn="ctr"/>
            <a:r>
              <a:rPr lang="ru-RU" sz="1400" b="1" i="1" dirty="0"/>
              <a:t> 2 </a:t>
            </a:r>
            <a:r>
              <a:rPr lang="ru-RU" sz="1400" b="1" i="1" dirty="0" smtClean="0"/>
              <a:t>678,0 </a:t>
            </a:r>
            <a:r>
              <a:rPr lang="ru-RU" sz="1400" b="1" i="1" dirty="0"/>
              <a:t>тыс. руб.</a:t>
            </a:r>
          </a:p>
        </p:txBody>
      </p:sp>
      <p:cxnSp>
        <p:nvCxnSpPr>
          <p:cNvPr id="22" name="Прямая со стрелкой 21"/>
          <p:cNvCxnSpPr/>
          <p:nvPr/>
        </p:nvCxnSpPr>
        <p:spPr>
          <a:xfrm flipH="1" flipV="1">
            <a:off x="3049216" y="1398813"/>
            <a:ext cx="712852" cy="87634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 flipV="1">
            <a:off x="2381340" y="2275155"/>
            <a:ext cx="1254556" cy="71676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1970624" y="2852936"/>
            <a:ext cx="1233224" cy="333507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1763688" y="3622667"/>
            <a:ext cx="1244930" cy="60769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>
            <a:off x="2051720" y="4277331"/>
            <a:ext cx="956899" cy="879861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 flipH="1">
            <a:off x="2108787" y="4698409"/>
            <a:ext cx="899832" cy="104169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H="1">
            <a:off x="3192056" y="4931222"/>
            <a:ext cx="72009" cy="576064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>
            <a:off x="4932040" y="4851946"/>
            <a:ext cx="1" cy="576064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5683718" y="4745383"/>
            <a:ext cx="767085" cy="960396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 стрелкой 53"/>
          <p:cNvCxnSpPr/>
          <p:nvPr/>
        </p:nvCxnSpPr>
        <p:spPr>
          <a:xfrm>
            <a:off x="6265466" y="4745383"/>
            <a:ext cx="1254043" cy="1084173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6156176" y="4230357"/>
            <a:ext cx="1224136" cy="90035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/>
          <p:nvPr/>
        </p:nvCxnSpPr>
        <p:spPr>
          <a:xfrm>
            <a:off x="5809810" y="3622667"/>
            <a:ext cx="1257824" cy="497902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5436096" y="2420888"/>
            <a:ext cx="1332148" cy="0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5809810" y="3179881"/>
            <a:ext cx="1570502" cy="16363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V="1">
            <a:off x="5580112" y="1232424"/>
            <a:ext cx="685354" cy="936104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4272" y="20444"/>
            <a:ext cx="8973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2"/>
                </a:solidFill>
              </a:rPr>
              <a:t>Распределение дотаций муниципальным образованиям сельских поселений за счет средств областного бюджета на </a:t>
            </a:r>
            <a:r>
              <a:rPr lang="ru-RU" sz="1600" b="1" dirty="0" smtClean="0">
                <a:solidFill>
                  <a:schemeClr val="tx2"/>
                </a:solidFill>
              </a:rPr>
              <a:t>2021 </a:t>
            </a:r>
            <a:r>
              <a:rPr lang="ru-RU" sz="1600" b="1" dirty="0">
                <a:solidFill>
                  <a:schemeClr val="tx2"/>
                </a:solidFill>
              </a:rPr>
              <a:t>год </a:t>
            </a:r>
          </a:p>
        </p:txBody>
      </p:sp>
    </p:spTree>
    <p:extLst>
      <p:ext uri="{BB962C8B-B14F-4D97-AF65-F5344CB8AC3E}">
        <p14:creationId xmlns:p14="http://schemas.microsoft.com/office/powerpoint/2010/main" val="8798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164776"/>
              </p:ext>
            </p:extLst>
          </p:nvPr>
        </p:nvGraphicFramePr>
        <p:xfrm>
          <a:off x="179512" y="764703"/>
          <a:ext cx="8856985" cy="6013257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440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437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5212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43321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Виды</a:t>
                      </a:r>
                      <a:r>
                        <a:rPr lang="ru-RU" sz="1600" baseline="0" dirty="0">
                          <a:solidFill>
                            <a:srgbClr val="002060"/>
                          </a:solidFill>
                        </a:rPr>
                        <a:t> социальной поддержки</a:t>
                      </a:r>
                      <a:endParaRPr lang="ru-RU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Нормативно-правовой акт</a:t>
                      </a:r>
                      <a:endParaRPr lang="ru-RU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Размер выплаты</a:t>
                      </a:r>
                      <a:endParaRPr lang="ru-RU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Численность получателей</a:t>
                      </a:r>
                      <a:endParaRPr lang="ru-RU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Расходы бюджета</a:t>
                      </a:r>
                      <a:endParaRPr lang="ru-RU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9169"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</a:rPr>
                        <a:t>Граждане, имеющие детей</a:t>
                      </a:r>
                      <a:endParaRPr lang="ru-RU" sz="1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321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Компенсация части родительской платы за содержание ребенка в общеобразовательных организациях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Постановление администрации Первомайского района Оренбургской области от 30.05.2017 № 527-п «О б утверждении порядка обращения и выплаты компенсации части родительской платы, за присмотр и уход</a:t>
                      </a:r>
                      <a:r>
                        <a:rPr lang="ru-RU" sz="900" baseline="0" dirty="0">
                          <a:solidFill>
                            <a:srgbClr val="002060"/>
                          </a:solidFill>
                        </a:rPr>
                        <a:t> за детьми, посещающими образовательные организации, реализующие образовательную программу дошкольного образования»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20 % размера внесенной родительской платы – на первого ребенка;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50 % размера внесенной родительской платы – на второго ребенка;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70 % размера внесенной родительской платы – на третьего 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ребенка</a:t>
                      </a:r>
                    </a:p>
                    <a:p>
                      <a:pPr algn="ctr"/>
                      <a:r>
                        <a:rPr lang="ru-RU" sz="900" kern="1200" dirty="0" smtClean="0">
                          <a:solidFill>
                            <a:srgbClr val="002060"/>
                          </a:solidFill>
                        </a:rPr>
                        <a:t>Средний размер выплаты 862 рублей</a:t>
                      </a:r>
                      <a:endParaRPr lang="ru-RU" sz="900" kern="1200" dirty="0">
                        <a:solidFill>
                          <a:srgbClr val="00206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500</a:t>
                      </a:r>
                      <a:endParaRPr lang="ru-RU" sz="9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sz="9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sz="9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320</a:t>
                      </a:r>
                      <a:endParaRPr lang="ru-RU" sz="9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sz="9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endParaRPr lang="ru-RU" sz="9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130</a:t>
                      </a:r>
                      <a:endParaRPr lang="ru-RU" sz="900" b="0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3 387,1 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тыс. руб.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321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Единовременное пособие при всех формах устройства детей, лишенных родительского попечения, в семью 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Федеральный закон РФ от 19.05.1995 № 81-ФЗ «О государственных пособиях гражданам, имеющим детей»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Размер единовременного денежного пособия при передаче ребенка на воспитание в семью, выделяемого на одного ребенка за исключением случаев усыновления детей-инвалидов, детей в возрасте старше 7 лет, а также детей, являющихся братьями и (или) сестрами – </a:t>
                      </a:r>
                    </a:p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23 019,55 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руб.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21</a:t>
                      </a:r>
                      <a:endParaRPr lang="ru-RU" sz="900" b="0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492,0 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тыс. руб.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03057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Выплаты на содержание ребенка в семье опекуна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Закон Оренбургской</a:t>
                      </a:r>
                      <a:r>
                        <a:rPr lang="ru-RU" sz="900" baseline="0" dirty="0">
                          <a:solidFill>
                            <a:srgbClr val="002060"/>
                          </a:solidFill>
                        </a:rPr>
                        <a:t> области от 09.11.2004 № 1533/259</a:t>
                      </a:r>
                      <a:r>
                        <a:rPr lang="en-US" sz="900" baseline="0" dirty="0">
                          <a:solidFill>
                            <a:srgbClr val="002060"/>
                          </a:solidFill>
                        </a:rPr>
                        <a:t>-III-</a:t>
                      </a:r>
                      <a:r>
                        <a:rPr lang="ru-RU" sz="900" baseline="0" dirty="0">
                          <a:solidFill>
                            <a:srgbClr val="002060"/>
                          </a:solidFill>
                        </a:rPr>
                        <a:t>ОЗ  «О порядке и размерах выплат денежных средств опекунам (попечителям) на содержание ребенка»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Норматив на содержание 1 ребенка, находящегося по опекой – 6 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416,00 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руб.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65</a:t>
                      </a:r>
                      <a:endParaRPr lang="ru-RU" sz="900" b="0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5 093,1</a:t>
                      </a:r>
                      <a:r>
                        <a:rPr lang="ru-RU" sz="900" baseline="0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ru-RU" sz="900" baseline="0" dirty="0">
                          <a:solidFill>
                            <a:srgbClr val="002060"/>
                          </a:solidFill>
                        </a:rPr>
                        <a:t>тыс. руб.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33215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Выплаты на содержание ребенка в приемной семье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Закон Оренбургской области от 08.07.1997 № 104/26-ОЗ «Об оплате труда приемных родителей и льготах,</a:t>
                      </a:r>
                      <a:r>
                        <a:rPr lang="ru-RU" sz="900" baseline="0" dirty="0">
                          <a:solidFill>
                            <a:srgbClr val="002060"/>
                          </a:solidFill>
                        </a:rPr>
                        <a:t> предоставляемой приемной семье в Оренбургской области»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Норматив на содержание 1 ребенка в приемной семье – </a:t>
                      </a:r>
                    </a:p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6 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416,00 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руб.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60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6 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433,0 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тыс. руб.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7504" y="137215"/>
            <a:ext cx="8928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</a:rPr>
              <a:t>Социальная поддержка населения в разрезе целевых </a:t>
            </a:r>
            <a:r>
              <a:rPr lang="ru-RU" sz="2000" b="1" dirty="0" smtClean="0">
                <a:solidFill>
                  <a:srgbClr val="002060"/>
                </a:solidFill>
              </a:rPr>
              <a:t>групп на 2021 год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66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4" y="45855"/>
            <a:ext cx="9144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373306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МО Первомайский район Оренбургской области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5536" y="1268760"/>
            <a:ext cx="8390762" cy="4913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002060"/>
                </a:solidFill>
              </a:rPr>
              <a:t>         </a:t>
            </a:r>
            <a:r>
              <a:rPr lang="ru-RU" sz="1400" b="1" i="1" dirty="0" smtClean="0">
                <a:solidFill>
                  <a:schemeClr val="tx2"/>
                </a:solidFill>
              </a:rPr>
              <a:t>Первомайский </a:t>
            </a:r>
            <a:r>
              <a:rPr lang="ru-RU" sz="1400" b="1" i="1" dirty="0">
                <a:solidFill>
                  <a:schemeClr val="tx2"/>
                </a:solidFill>
              </a:rPr>
              <a:t>район основан в 1962 </a:t>
            </a:r>
            <a:r>
              <a:rPr lang="ru-RU" sz="1400" b="1" i="1" dirty="0" smtClean="0">
                <a:solidFill>
                  <a:schemeClr val="tx2"/>
                </a:solidFill>
              </a:rPr>
              <a:t>году.</a:t>
            </a:r>
            <a:endParaRPr lang="ru-RU" sz="1400" b="1" i="1" dirty="0">
              <a:solidFill>
                <a:schemeClr val="tx2"/>
              </a:solidFill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      Первомайский </a:t>
            </a:r>
            <a:r>
              <a:rPr lang="ru-RU" sz="1400" b="1" i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район расположен на крайнем юго-западе Оренбургской области. По своей площади это один из самых крупных районов Оренбуржья – 5,055 тыс. кв. км </a:t>
            </a:r>
            <a:r>
              <a:rPr lang="ru-RU" sz="1400" b="1" i="1" baseline="30000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1400" b="1" i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или около 4,1% территории области. Наибольшая протяженность с севера на юг – 87 км, с запада на восток –108 км. Граничит с Самарской областью на западе, с Саратовской областью на юго-западе, с </a:t>
            </a:r>
            <a:r>
              <a:rPr lang="ru-RU" sz="1400" b="1" i="1" dirty="0" err="1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Курманаевским</a:t>
            </a:r>
            <a:r>
              <a:rPr lang="ru-RU" sz="1400" b="1" i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районом на севере, с Тоцким на северо-востоке, с </a:t>
            </a:r>
            <a:r>
              <a:rPr lang="ru-RU" sz="1400" b="1" i="1" dirty="0" err="1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Ташлинским</a:t>
            </a:r>
            <a:r>
              <a:rPr lang="ru-RU" sz="1400" b="1" i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  на востоке и с Республикой Казахстан на юге.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       Исторически </a:t>
            </a:r>
            <a:r>
              <a:rPr lang="ru-RU" sz="1400" b="1" i="1" dirty="0">
                <a:solidFill>
                  <a:schemeClr val="tx2"/>
                </a:solidFill>
                <a:latin typeface="Times New Roman"/>
                <a:ea typeface="Times New Roman"/>
              </a:rPr>
              <a:t>на землях Первомайского района занимались сельским хозяйством. В 1960-1970 годах прошлого века район превратился в одну из главных житниц Оренбуржья. 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       В </a:t>
            </a:r>
            <a:r>
              <a:rPr lang="ru-RU" sz="1400" b="1" i="1" dirty="0">
                <a:solidFill>
                  <a:schemeClr val="tx2"/>
                </a:solidFill>
                <a:latin typeface="Times New Roman"/>
                <a:ea typeface="Times New Roman"/>
              </a:rPr>
              <a:t>1970-1980-х гг. на территории Первомайского района была открыта целая группа нефтяных и газоконденсатных месторождений.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       Освоение </a:t>
            </a:r>
            <a:r>
              <a:rPr lang="ru-RU" sz="1400" b="1" i="1" dirty="0">
                <a:solidFill>
                  <a:schemeClr val="tx2"/>
                </a:solidFill>
                <a:latin typeface="Times New Roman"/>
                <a:ea typeface="Times New Roman"/>
              </a:rPr>
              <a:t>полезных ископаемых дало новый толчок для развития социальной сферы района, повышению уровня жизни его жителей.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      В </a:t>
            </a:r>
            <a:r>
              <a:rPr lang="ru-RU" sz="1400" b="1" i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состав района входят 58 населенных пунктов, 15 сельсоветов. Численность населения составляет 24,5 тысяч человек, и включает 25 национальностей. Национальный состав: русские – 63%; казахи – 31 %; мордва – 3 %. </a:t>
            </a: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       В </a:t>
            </a:r>
            <a:r>
              <a:rPr lang="ru-RU" sz="1400" b="1" i="1" dirty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XVI Областном конкурсе «Лидер экономики Оренбургской области» 2016 года Первомайский район победил в номинации «Лучшее муниципальное образование».</a:t>
            </a:r>
            <a:endParaRPr lang="ru-RU" sz="1400" b="1" i="1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462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881700"/>
              </p:ext>
            </p:extLst>
          </p:nvPr>
        </p:nvGraphicFramePr>
        <p:xfrm>
          <a:off x="107504" y="116632"/>
          <a:ext cx="8950187" cy="647805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440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7444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10131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5247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Виды</a:t>
                      </a:r>
                      <a:r>
                        <a:rPr lang="ru-RU" sz="1600" baseline="0" dirty="0">
                          <a:solidFill>
                            <a:srgbClr val="002060"/>
                          </a:solidFill>
                        </a:rPr>
                        <a:t> социальной поддержки</a:t>
                      </a:r>
                      <a:endParaRPr lang="ru-RU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Нормативно-правовой акт</a:t>
                      </a:r>
                      <a:endParaRPr lang="ru-RU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Размер выплаты</a:t>
                      </a:r>
                      <a:endParaRPr lang="ru-RU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Численность получателей</a:t>
                      </a:r>
                      <a:endParaRPr lang="ru-RU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Расходы бюджета</a:t>
                      </a:r>
                      <a:endParaRPr lang="ru-RU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405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Выплата вознаграждения, причитающееся приемному родителю 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Закон Оренбургской области от 08.07.1997 № 104/26-ОЗ «Об оплате труда приемных родителей и льготах, предоставляемой приемной семье в Оренбургской области»</a:t>
                      </a:r>
                      <a:endParaRPr kumimoji="0" lang="ru-RU" sz="900" b="1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Сумма выплаты, причитающаяся приемному родителю – 6 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433,00 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руб.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43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829,1 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тыс. руб.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804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</a:rPr>
                        <a:t>Поддержка детей-сирот</a:t>
                      </a:r>
                      <a:endParaRPr lang="ru-RU" sz="1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9956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Обеспечение жильем детей-сирот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Закон Оренбургской области от 18.03.2013 № 1420/408-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</a:rPr>
                        <a:t>V-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ОЗ «Об обеспечении жилыми помещениями детей-сирот и детей, оставшихся без попечения родителей, лиц из числа детей-сирот и детей, оставшихся</a:t>
                      </a:r>
                      <a:r>
                        <a:rPr lang="ru-RU" sz="900" baseline="0" dirty="0">
                          <a:solidFill>
                            <a:srgbClr val="002060"/>
                          </a:solidFill>
                        </a:rPr>
                        <a:t> без попечения родителей»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33 кв. м. на 1 чел</a:t>
                      </a:r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  <a:p>
                      <a:pPr algn="ctr"/>
                      <a:r>
                        <a:rPr lang="ru-RU" sz="900" b="0" i="0" dirty="0" smtClean="0">
                          <a:solidFill>
                            <a:srgbClr val="002060"/>
                          </a:solidFill>
                        </a:rPr>
                        <a:t>Стоимость 1 жилого помещения – 1 135 530,00 рублей</a:t>
                      </a:r>
                      <a:endParaRPr lang="ru-RU" sz="900" b="0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dirty="0" smtClean="0">
                          <a:solidFill>
                            <a:srgbClr val="002060"/>
                          </a:solidFill>
                        </a:rPr>
                        <a:t>11</a:t>
                      </a:r>
                      <a:endParaRPr lang="ru-RU" sz="900" b="0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12 658,4 тыс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. руб.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99098"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</a:rPr>
                        <a:t>Поддержка отдельных категорий граждан в соответствии с законодательством Оренбургской области</a:t>
                      </a:r>
                      <a:endParaRPr lang="ru-RU" sz="1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17053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Обеспечение жильем социального найма</a:t>
                      </a:r>
                      <a:r>
                        <a:rPr lang="ru-RU" sz="900" baseline="0" dirty="0">
                          <a:solidFill>
                            <a:srgbClr val="002060"/>
                          </a:solidFill>
                        </a:rPr>
                        <a:t> отдельных категорий граждан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Закон Оренбургской области от 29.12.2007 № 1853/389</a:t>
                      </a:r>
                      <a:r>
                        <a:rPr lang="en-US" sz="900" dirty="0">
                          <a:solidFill>
                            <a:srgbClr val="002060"/>
                          </a:solidFill>
                        </a:rPr>
                        <a:t>-IV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-ОЗ «О наделении органов местного самоуправления Оренбургской области отдельными государственными полномочиями Оренбургской области по обеспечению жильем по договору социального найма специализированного</a:t>
                      </a:r>
                      <a:r>
                        <a:rPr lang="ru-RU" sz="900" baseline="0" dirty="0">
                          <a:solidFill>
                            <a:srgbClr val="002060"/>
                          </a:solidFill>
                        </a:rPr>
                        <a:t> жилого помещения отдельных категорий граждан»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18 кв. м. на 1 чел.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Стоимость 1 жилого помещения – 1 300 698,00 рублей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dirty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1 320,2 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тыс. руб.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8045"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</a:rPr>
                        <a:t>Работники учреждений культуры</a:t>
                      </a:r>
                      <a:endParaRPr lang="ru-RU" sz="1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229728"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Льготы по оплате коммунальных услуг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Решение Совета депутатов муниципального образования Первомайский район от 20.12.2013 № 221 «О порядке предоставления дополнительных мер социальной поддержки отдельных категорий граждан»; Постановление администрации Первомайского района от 16.05.2014 « 369-п «Об утверждении Порядка назначения и выплаты ежемесячной компенсации на частичное возмещение расходов по оплате за наем занимаемых жилых помещений, коммунальных услуг (газ, электрическая и тепловая энергия)»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249 руб.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24</a:t>
                      </a:r>
                      <a:endParaRPr lang="ru-RU" sz="900" b="0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rgbClr val="002060"/>
                          </a:solidFill>
                        </a:rPr>
                        <a:t>71,8 </a:t>
                      </a:r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тыс. руб.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34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12040"/>
              </p:ext>
            </p:extLst>
          </p:nvPr>
        </p:nvGraphicFramePr>
        <p:xfrm>
          <a:off x="179510" y="116631"/>
          <a:ext cx="8712970" cy="599167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2961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927030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Виды</a:t>
                      </a:r>
                      <a:r>
                        <a:rPr lang="ru-RU" sz="1600" baseline="0" dirty="0">
                          <a:solidFill>
                            <a:srgbClr val="002060"/>
                          </a:solidFill>
                        </a:rPr>
                        <a:t> социальной поддержки</a:t>
                      </a:r>
                      <a:endParaRPr lang="ru-RU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Нормативно-правовой акт</a:t>
                      </a:r>
                      <a:endParaRPr lang="ru-RU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Размер выплаты</a:t>
                      </a:r>
                      <a:endParaRPr lang="ru-RU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Численность получателей</a:t>
                      </a:r>
                      <a:endParaRPr lang="ru-RU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</a:rPr>
                        <a:t>Расходы бюджета</a:t>
                      </a:r>
                      <a:endParaRPr lang="ru-RU" sz="1600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99708"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</a:rPr>
                        <a:t>Работники учреждений здравоохранения</a:t>
                      </a:r>
                      <a:endParaRPr lang="ru-RU" sz="16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52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</a:rPr>
                        <a:t>Льготы по оплате коммунальных услуг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Решение Совета депутатов муниципального образования Первомайский район от 20.12.2013 № 221 «О порядке предоставления дополнительных мер социальной поддержки отдельных категорий граждан»; Постановление администрации Первомайского района от 16.05.2014 « 369-п «Об утверждении Порядка назначения и выплаты ежемесячной компенсации на частичное возмещение расходов по оплате за наем занимаемых жилых помещений, коммунальных услуг (газ, электрическая и тепловая энергия)»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</a:rPr>
                        <a:t>249 руб.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</a:rPr>
                        <a:t>20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rgbClr val="002060"/>
                          </a:solidFill>
                          <a:effectLst/>
                        </a:rPr>
                        <a:t>59,9 </a:t>
                      </a:r>
                      <a:r>
                        <a:rPr lang="ru-RU" sz="900" kern="1200" dirty="0">
                          <a:solidFill>
                            <a:srgbClr val="002060"/>
                          </a:solidFill>
                          <a:effectLst/>
                        </a:rPr>
                        <a:t>тыс. руб.</a:t>
                      </a:r>
                      <a:endParaRPr lang="ru-RU" sz="11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0183">
                <a:tc gridSpan="5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</a:rPr>
                        <a:t>Обеспечение жильем молодых семей </a:t>
                      </a:r>
                      <a:endParaRPr lang="ru-RU" sz="16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26226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Обеспечение жильем молодых семей</a:t>
                      </a:r>
                    </a:p>
                    <a:p>
                      <a:pPr algn="ctr"/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Постановление  Правительства Российской Федерации от 17.10.2010 № 1050 «О реализации отдельных мероприятий государственной программы Российской Федерации «Об обеспечении доступным</a:t>
                      </a:r>
                      <a:r>
                        <a:rPr lang="ru-RU" sz="900" baseline="0" dirty="0">
                          <a:solidFill>
                            <a:srgbClr val="002060"/>
                          </a:solidFill>
                        </a:rPr>
                        <a:t> и комфортным жильем и коммунальными услугами граждан Российской Федерации»</a:t>
                      </a:r>
                      <a:endParaRPr lang="ru-RU" sz="900" dirty="0">
                        <a:solidFill>
                          <a:srgbClr val="002060"/>
                        </a:solidFill>
                      </a:endParaRPr>
                    </a:p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Постановление Правительства Оренбургской области от 09.07.2015 № 535-п «Об утверждении правил предоставления социальной выплаты на приобретение (строительство)</a:t>
                      </a:r>
                      <a:r>
                        <a:rPr lang="ru-RU" sz="900" baseline="0" dirty="0">
                          <a:solidFill>
                            <a:srgbClr val="002060"/>
                          </a:solidFill>
                        </a:rPr>
                        <a:t> жилья отдельных категорий молодых семей»</a:t>
                      </a:r>
                      <a:endParaRPr lang="ru-RU" sz="9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>
                          <a:solidFill>
                            <a:srgbClr val="002060"/>
                          </a:solidFill>
                        </a:rPr>
                        <a:t>33,378 кв. м. на 1 чел.</a:t>
                      </a:r>
                      <a:endParaRPr lang="ru-RU" sz="900" b="0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ru-RU" sz="900" b="0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0" i="0" dirty="0" smtClean="0">
                          <a:solidFill>
                            <a:srgbClr val="002060"/>
                          </a:solidFill>
                        </a:rPr>
                        <a:t>6 455,4 тыс. руб.</a:t>
                      </a:r>
                      <a:endParaRPr lang="ru-RU" sz="900" b="0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45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92899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9752" y="116632"/>
            <a:ext cx="5832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Главным инструментом, который призван обеспечить повышение результативности и эффективности бюджетных расходов, ориентированности на достижение целей муниципальной политики являются 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МУНИЦИПАЛЬНЫЕ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21828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546" y="391746"/>
            <a:ext cx="4304990" cy="335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188640"/>
            <a:ext cx="63442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Расходы бюджета в рамках муниципальных программ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230" y="388695"/>
            <a:ext cx="4296097" cy="3472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536" y="-11005"/>
            <a:ext cx="4320331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1312970"/>
            <a:ext cx="11030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2021 год</a:t>
            </a:r>
          </a:p>
          <a:p>
            <a:pPr algn="ctr"/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641 204,9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тыс. рублей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158208" y="1234852"/>
            <a:ext cx="1493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</a:rPr>
              <a:t>2022 </a:t>
            </a:r>
            <a:r>
              <a:rPr lang="ru-RU" b="1" dirty="0">
                <a:solidFill>
                  <a:prstClr val="white"/>
                </a:solidFill>
              </a:rPr>
              <a:t>год</a:t>
            </a:r>
          </a:p>
          <a:p>
            <a:pPr lvl="0" algn="ctr"/>
            <a:endParaRPr lang="ru-RU" b="1" dirty="0">
              <a:solidFill>
                <a:prstClr val="white"/>
              </a:solidFill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</a:rPr>
              <a:t>622 367,6 </a:t>
            </a:r>
            <a:endParaRPr lang="ru-RU" sz="1400" b="1" dirty="0">
              <a:solidFill>
                <a:prstClr val="white"/>
              </a:solidFill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</a:rPr>
              <a:t>тыс. рублей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95695" y="1290522"/>
            <a:ext cx="1493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prstClr val="white"/>
                </a:solidFill>
              </a:rPr>
              <a:t>2023 </a:t>
            </a:r>
            <a:r>
              <a:rPr lang="ru-RU" b="1" dirty="0">
                <a:solidFill>
                  <a:prstClr val="white"/>
                </a:solidFill>
              </a:rPr>
              <a:t>год</a:t>
            </a:r>
          </a:p>
          <a:p>
            <a:pPr lvl="0" algn="ctr"/>
            <a:endParaRPr lang="ru-RU" b="1" dirty="0">
              <a:solidFill>
                <a:prstClr val="white"/>
              </a:solidFill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</a:rPr>
              <a:t>599 678,4 </a:t>
            </a:r>
            <a:endParaRPr lang="ru-RU" sz="1400" b="1" dirty="0">
              <a:solidFill>
                <a:prstClr val="white"/>
              </a:solidFill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</a:rPr>
              <a:t>тыс. рублей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4230" y="3311509"/>
            <a:ext cx="758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99,1%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Стрелка вправо с вырезом 5"/>
          <p:cNvSpPr/>
          <p:nvPr/>
        </p:nvSpPr>
        <p:spPr>
          <a:xfrm rot="5400000">
            <a:off x="2508895" y="2791817"/>
            <a:ext cx="335769" cy="463595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с вырезом 11"/>
          <p:cNvSpPr/>
          <p:nvPr/>
        </p:nvSpPr>
        <p:spPr>
          <a:xfrm rot="5400000">
            <a:off x="4737279" y="2805531"/>
            <a:ext cx="335769" cy="463595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617737" y="3292959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99,3%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4" name="Стрелка вправо с вырезом 13"/>
          <p:cNvSpPr/>
          <p:nvPr/>
        </p:nvSpPr>
        <p:spPr>
          <a:xfrm rot="5400000">
            <a:off x="6948827" y="2773017"/>
            <a:ext cx="335769" cy="463595"/>
          </a:xfrm>
          <a:prstGeom prst="notched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6760976" y="3290268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99,3%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6775213"/>
              </p:ext>
            </p:extLst>
          </p:nvPr>
        </p:nvGraphicFramePr>
        <p:xfrm>
          <a:off x="232589" y="4005064"/>
          <a:ext cx="8770295" cy="253101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321315"/>
                <a:gridCol w="1375430"/>
                <a:gridCol w="1008112"/>
                <a:gridCol w="1065438"/>
              </a:tblGrid>
              <a:tr h="382174">
                <a:tc>
                  <a:txBody>
                    <a:bodyPr/>
                    <a:lstStyle/>
                    <a:p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Наименование муниципальной программы</a:t>
                      </a:r>
                      <a:endParaRPr lang="ru-RU" sz="14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2021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год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2022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год</a:t>
                      </a:r>
                      <a:endParaRPr lang="ru-RU" sz="14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rgbClr val="002060"/>
                          </a:solidFill>
                        </a:rPr>
                        <a:t>2023 </a:t>
                      </a:r>
                      <a:r>
                        <a:rPr lang="ru-RU" sz="1400" b="1" dirty="0">
                          <a:solidFill>
                            <a:srgbClr val="002060"/>
                          </a:solidFill>
                        </a:rPr>
                        <a:t>год</a:t>
                      </a:r>
                      <a:endParaRPr lang="ru-RU" sz="14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80514">
                <a:tc>
                  <a:txBody>
                    <a:bodyPr/>
                    <a:lstStyle/>
                    <a:p>
                      <a:r>
                        <a:rPr lang="ru-RU" sz="1300" b="1" dirty="0">
                          <a:solidFill>
                            <a:srgbClr val="002060"/>
                          </a:solidFill>
                        </a:rPr>
                        <a:t>«Развитие дошкольного образования, общего образования, дополнительного образования в сфере общего развития</a:t>
                      </a:r>
                      <a:r>
                        <a:rPr lang="ru-RU" sz="1300" b="1" baseline="0" dirty="0">
                          <a:solidFill>
                            <a:srgbClr val="002060"/>
                          </a:solidFill>
                        </a:rPr>
                        <a:t> Первомайского района Оренбургской области»</a:t>
                      </a:r>
                      <a:endParaRPr lang="ru-RU" sz="13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475 845,2</a:t>
                      </a:r>
                      <a:endParaRPr lang="ru-RU" sz="13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428 938,3</a:t>
                      </a:r>
                      <a:endParaRPr lang="ru-RU" sz="13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427 345,2</a:t>
                      </a:r>
                      <a:endParaRPr lang="ru-RU" sz="13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69564">
                <a:tc>
                  <a:txBody>
                    <a:bodyPr/>
                    <a:lstStyle/>
                    <a:p>
                      <a:r>
                        <a:rPr lang="ru-RU" sz="1300" b="1" dirty="0">
                          <a:solidFill>
                            <a:srgbClr val="002060"/>
                          </a:solidFill>
                        </a:rPr>
                        <a:t>«Управление земельно-имущественным комплексом Первомайского района Оренбургской области»</a:t>
                      </a:r>
                      <a:endParaRPr lang="ru-RU" sz="13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399,1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303,2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303,2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83920">
                <a:tc>
                  <a:txBody>
                    <a:bodyPr/>
                    <a:lstStyle/>
                    <a:p>
                      <a:r>
                        <a:rPr lang="ru-RU" sz="1300" b="1" dirty="0">
                          <a:solidFill>
                            <a:srgbClr val="002060"/>
                          </a:solidFill>
                        </a:rPr>
                        <a:t>«Развитие дополнительного образования в сфере искусств Первомайского района Оренбургской области»</a:t>
                      </a:r>
                      <a:endParaRPr lang="ru-RU" sz="13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8 713,9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8443,6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8 443,6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69564">
                <a:tc>
                  <a:txBody>
                    <a:bodyPr/>
                    <a:lstStyle/>
                    <a:p>
                      <a:r>
                        <a:rPr lang="ru-RU" sz="1300" b="1" dirty="0">
                          <a:solidFill>
                            <a:srgbClr val="002060"/>
                          </a:solidFill>
                        </a:rPr>
                        <a:t>«Развитие дополнительного образования в сфере физической культуры и спорта Первомайского района Оренбургской области»</a:t>
                      </a:r>
                      <a:endParaRPr lang="ru-RU" sz="13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20 683,6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20 262,3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20 262,3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5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957334"/>
              </p:ext>
            </p:extLst>
          </p:nvPr>
        </p:nvGraphicFramePr>
        <p:xfrm>
          <a:off x="179512" y="116632"/>
          <a:ext cx="8770295" cy="59636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321315"/>
                <a:gridCol w="1375430"/>
                <a:gridCol w="1008112"/>
                <a:gridCol w="1065438"/>
              </a:tblGrid>
              <a:tr h="483920">
                <a:tc>
                  <a:txBody>
                    <a:bodyPr/>
                    <a:lstStyle/>
                    <a:p>
                      <a:r>
                        <a:rPr lang="ru-RU" sz="1300" b="1" dirty="0">
                          <a:solidFill>
                            <a:srgbClr val="002060"/>
                          </a:solidFill>
                        </a:rPr>
                        <a:t>«Развитие молодежной политики в Первомайском районе Оренбургской области»</a:t>
                      </a:r>
                      <a:endParaRPr lang="ru-RU" sz="13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183,6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58,8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58,8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278804">
                <a:tc>
                  <a:txBody>
                    <a:bodyPr/>
                    <a:lstStyle/>
                    <a:p>
                      <a:r>
                        <a:rPr lang="ru-RU" sz="1300" b="1" dirty="0">
                          <a:solidFill>
                            <a:srgbClr val="002060"/>
                          </a:solidFill>
                        </a:rPr>
                        <a:t>«Развитие культуры Первомайского района Оренбургской области»</a:t>
                      </a:r>
                      <a:endParaRPr lang="ru-RU" sz="13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33 187,2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32 335,9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32 335,9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483920">
                <a:tc>
                  <a:txBody>
                    <a:bodyPr/>
                    <a:lstStyle/>
                    <a:p>
                      <a:r>
                        <a:rPr lang="ru-RU" sz="1300" b="1" dirty="0">
                          <a:solidFill>
                            <a:srgbClr val="002060"/>
                          </a:solidFill>
                        </a:rPr>
                        <a:t>«Развитие физической культуры и спорта в Первомайском районе Оренбургской области»</a:t>
                      </a:r>
                      <a:endParaRPr lang="ru-RU" sz="13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313,3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210,3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210,3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603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«Экономическое развитие Первомайского района Оренбургской области»</a:t>
                      </a:r>
                    </a:p>
                    <a:p>
                      <a:endParaRPr lang="ru-RU" sz="1300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4 528,9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4 348,2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4 348,2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60325">
                <a:tc>
                  <a:txBody>
                    <a:bodyPr/>
                    <a:lstStyle/>
                    <a:p>
                      <a:r>
                        <a:rPr kumimoji="0" lang="ru-RU" sz="13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</a:rPr>
                        <a:t>«Развитие сельского хозяйства и регулирование рынков сельскохозяйственной продукции, сырья и продовольствия Первомайского района Оренбургской области»</a:t>
                      </a:r>
                      <a:endParaRPr kumimoji="0" lang="ru-RU" sz="13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3 510,5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253,7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rgbClr val="002060"/>
                          </a:solidFill>
                        </a:rPr>
                        <a:t>253,7</a:t>
                      </a:r>
                      <a:endParaRPr lang="ru-RU" sz="1300" b="1" i="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660325">
                <a:tc>
                  <a:txBody>
                    <a:bodyPr/>
                    <a:lstStyle/>
                    <a:p>
                      <a:r>
                        <a:rPr kumimoji="0" lang="ru-RU" sz="13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«Реализация муниципальной политики в муниципальном образовании Первомайский район Оренбургской области»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53 503,5</a:t>
                      </a:r>
                      <a:endParaRPr kumimoji="0" lang="ru-RU" sz="1300" b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51 087,8</a:t>
                      </a:r>
                      <a:endParaRPr kumimoji="0" lang="ru-RU" sz="1300" b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51 087,8</a:t>
                      </a:r>
                      <a:endParaRPr kumimoji="0" lang="ru-RU" sz="1300" b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60325">
                <a:tc>
                  <a:txBody>
                    <a:bodyPr/>
                    <a:lstStyle/>
                    <a:p>
                      <a:r>
                        <a:rPr kumimoji="0" lang="ru-RU" sz="13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«Управление муниципальными финансами»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65 839,1</a:t>
                      </a:r>
                      <a:endParaRPr kumimoji="0" lang="ru-RU" sz="1300" b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61 099,3</a:t>
                      </a:r>
                      <a:endParaRPr kumimoji="0" lang="ru-RU" sz="1300" b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57 796,0</a:t>
                      </a:r>
                      <a:endParaRPr kumimoji="0" lang="ru-RU" sz="1300" b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60325">
                <a:tc>
                  <a:txBody>
                    <a:bodyPr/>
                    <a:lstStyle/>
                    <a:p>
                      <a:r>
                        <a:rPr kumimoji="0" lang="ru-RU" sz="13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«Обеспечение жильем отдельных категорий граждан в Первомайском районе Оренбургской области»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20 453,8</a:t>
                      </a:r>
                      <a:endParaRPr kumimoji="0" lang="ru-RU" sz="1300" b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13 773,8</a:t>
                      </a:r>
                      <a:endParaRPr kumimoji="0" lang="ru-RU" sz="1300" b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15 459,3</a:t>
                      </a:r>
                      <a:endParaRPr kumimoji="0" lang="ru-RU" sz="1300" b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60325">
                <a:tc>
                  <a:txBody>
                    <a:bodyPr/>
                    <a:lstStyle/>
                    <a:p>
                      <a:r>
                        <a:rPr kumimoji="0" lang="ru-RU" sz="13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«Профилактика терроризма , а также минимизация и (или) ликвидация последствий его проявлений на территории Первомайского района Оренбургской области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11,2</a:t>
                      </a:r>
                      <a:endParaRPr kumimoji="0" lang="ru-RU" sz="1300" b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3,6</a:t>
                      </a:r>
                      <a:endParaRPr kumimoji="0" lang="ru-RU" sz="1300" b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3,6</a:t>
                      </a:r>
                      <a:endParaRPr kumimoji="0" lang="ru-RU" sz="1300" b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660325">
                <a:tc>
                  <a:txBody>
                    <a:bodyPr/>
                    <a:lstStyle/>
                    <a:p>
                      <a:r>
                        <a:rPr kumimoji="0" lang="ru-RU" sz="1300" b="1" u="none" strike="noStrike" kern="1200" cap="none" spc="0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Итого в рамках муниципальных программ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687 172,9</a:t>
                      </a:r>
                      <a:endParaRPr kumimoji="0" lang="ru-RU" sz="1300" b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627 418,8</a:t>
                      </a:r>
                      <a:endParaRPr kumimoji="0" lang="ru-RU" sz="1300" b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300" b="1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630 807,9</a:t>
                      </a:r>
                      <a:endParaRPr kumimoji="0" lang="ru-RU" sz="1300" b="1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81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624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u="none" strike="noStrike" kern="0" cap="all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 Antiqua" pitchFamily="18" charset="0"/>
                <a:ea typeface="+mj-ea"/>
                <a:cs typeface="+mj-cs"/>
              </a:rPr>
              <a:t>Планируемые к достижению целевые показатели  муниципальных программ на 2021 год</a:t>
            </a:r>
            <a:endParaRPr kumimoji="0" lang="ru-RU" sz="1200" b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12" name="Рисунок 11" descr="https://physicsworld.com/wp-content/uploads/2013/07/PW-2013-07-12-blog-tweeny-scienc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5" y="1788676"/>
            <a:ext cx="4338365" cy="381642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39552" y="476672"/>
            <a:ext cx="33123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i="1" dirty="0" smtClean="0">
                <a:solidFill>
                  <a:schemeClr val="accent2"/>
                </a:solidFill>
              </a:rPr>
              <a:t>«</a:t>
            </a:r>
            <a:r>
              <a:rPr lang="ru-RU" sz="1600" b="1" i="1" dirty="0">
                <a:solidFill>
                  <a:schemeClr val="accent2"/>
                </a:solidFill>
              </a:rPr>
              <a:t>Развитие дошкольного образования, </a:t>
            </a:r>
            <a:endParaRPr lang="ru-RU" sz="1600" b="1" i="1" dirty="0" smtClean="0">
              <a:solidFill>
                <a:schemeClr val="accent2"/>
              </a:solidFill>
            </a:endParaRPr>
          </a:p>
          <a:p>
            <a:pPr lvl="0" algn="ctr"/>
            <a:r>
              <a:rPr lang="ru-RU" sz="1600" b="1" i="1" dirty="0" smtClean="0">
                <a:solidFill>
                  <a:schemeClr val="accent2"/>
                </a:solidFill>
              </a:rPr>
              <a:t>общего </a:t>
            </a:r>
            <a:r>
              <a:rPr lang="ru-RU" sz="1600" b="1" i="1" dirty="0">
                <a:solidFill>
                  <a:schemeClr val="accent2"/>
                </a:solidFill>
              </a:rPr>
              <a:t>образования, дополнительного образования в сфере общего развития»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464496" y="389532"/>
            <a:ext cx="4572000" cy="18029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              Обеспеченность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населения услугами дошкольного образования (отношение численности детей в возрасте от двух месяцев до 7 лет (включительно), получающих дошкольное образование в текущем году, к сумме численности детей в возрасте от двух месяцев до 7 лет (включительно), получающих дошкольное образование в текущем году, и численности детей в возрасте от двух месяцев до 7 лет (включительно), находящихся в очереди на получение в текущем году дошкольного образования) 100</a:t>
            </a: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%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07110" y="1934671"/>
            <a:ext cx="4572000" cy="44627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            Количество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школьных спортивных клубов, созданных в образовательных организациях, расположенных в сельской местности 22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753705" y="2483917"/>
            <a:ext cx="4248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    Охват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горячим питанием обучающихся </a:t>
            </a: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общеобразовательных организаций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100%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563566" y="2996952"/>
            <a:ext cx="4572000" cy="6232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           Доля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расходов МКУ «Отдел образования администрации Первомайского района Оренбургской области», осуществляемых с применением программно-целевых инструментов 99%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51126" y="3775931"/>
            <a:ext cx="42839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       Отношение семей граждан, получающих выплаты единовременного пособия при всех формах устройства детей-сирот и детей, оставшихся без попечения родителей, к общему числу таких семей 100%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63949" y="4767024"/>
            <a:ext cx="4427984" cy="1143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            Доля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родителей (законных представителей), воспользовавшихся правом на получение компенсации части родительской платы за присмотр и уход за детьми в образовательных организациях, реализующих основную образовательную программу дошкольного образования, в общей численности родителей (законных представителей), умеющих указанное право 84%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494956" y="6090702"/>
            <a:ext cx="4572000" cy="6232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          Удельный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вес детей-сирот и детей, оставшихся без попечения родителей, воспитывающихся в семьях граждан, от общего числа детей этой категории 100%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7504" y="5983208"/>
            <a:ext cx="418643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             Удельный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вес числа образовательных организаций, обеспечивающих предоставление нормативно закрепленного перечня сведений о своей деятельности на официальных сайтах, в общем числе образовательных организаций 100%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844" y="-184522"/>
            <a:ext cx="13350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227" y="1326958"/>
            <a:ext cx="13350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160" y="1934670"/>
            <a:ext cx="13350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618" y="2388364"/>
            <a:ext cx="13350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396" y="3125184"/>
            <a:ext cx="13350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396" y="4105831"/>
            <a:ext cx="13350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228" y="5461040"/>
            <a:ext cx="13350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5381244"/>
            <a:ext cx="1335087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270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296" y="44624"/>
            <a:ext cx="9001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kern="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Планируемые к достижению целевые показатели  муниципальных программ на 2021 год</a:t>
            </a:r>
            <a:endParaRPr lang="ru-RU" sz="1200" kern="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88874" y="481102"/>
            <a:ext cx="66018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kern="0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«Управление земельно-имущественным комплексом»</a:t>
            </a:r>
            <a:endParaRPr lang="ru-RU" sz="1200" b="1" kern="0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" name="Рисунок 3" descr="https://workup.center-uslug.com/upload/iblock/12f/12f95dcbe300460a3a129f08398a001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932" y="548499"/>
            <a:ext cx="3925649" cy="300619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025080" y="908720"/>
            <a:ext cx="172819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800" b="1" i="1" dirty="0">
                <a:solidFill>
                  <a:srgbClr val="002060"/>
                </a:solidFill>
                <a:ea typeface="Calibri"/>
                <a:cs typeface="Times New Roman"/>
              </a:rPr>
              <a:t>              Исполнение бюджета по администрированию неналоговых доходов от использования земельных участков, находящихся в муниципальной собственности Первомайского района Оренбургской области, а также неразграниченных земельных участков не менее 90%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5406" y="506279"/>
            <a:ext cx="1916314" cy="1826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              </a:t>
            </a:r>
            <a:r>
              <a:rPr lang="ru-RU" sz="8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Поступление </a:t>
            </a:r>
            <a:r>
              <a:rPr lang="ru-RU" sz="800" b="1" i="1" dirty="0">
                <a:solidFill>
                  <a:srgbClr val="002060"/>
                </a:solidFill>
                <a:ea typeface="Calibri"/>
                <a:cs typeface="Times New Roman"/>
              </a:rPr>
              <a:t>неналоговых доходов от использования и продажи муниципального имущества и земельных участков в расчете на 1 рубль затрат на финансирование мероприятий программы по итогам финансового года Количество школьных спортивных клубов, созданных в образовательных организациях, расположенных в сельской местности не менее 2,5 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904506" y="1121085"/>
            <a:ext cx="1733298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8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             Исполнение </a:t>
            </a:r>
            <a:r>
              <a:rPr lang="ru-RU" sz="800" b="1" i="1" dirty="0">
                <a:solidFill>
                  <a:srgbClr val="002060"/>
                </a:solidFill>
                <a:ea typeface="Calibri"/>
                <a:cs typeface="Times New Roman"/>
              </a:rPr>
              <a:t>бюджета по администрированию неналоговых доходов от использования муниципального имущества Первомайского района Оренбургской области и от его продажи не менее 95%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16420" y="2780928"/>
            <a:ext cx="51455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kern="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«Экономическое развитие </a:t>
            </a:r>
            <a:r>
              <a:rPr lang="ru-RU" sz="1200" b="1" kern="0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Первомайского района</a:t>
            </a:r>
            <a:r>
              <a:rPr lang="ru-RU" sz="1200" b="1" kern="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»</a:t>
            </a:r>
          </a:p>
        </p:txBody>
      </p:sp>
      <p:pic>
        <p:nvPicPr>
          <p:cNvPr id="9" name="Рисунок 8" descr="http://www.bobrlife.by/wp-content/uploads/2020/09/b_NEG_ekonomipng8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723" y="2919427"/>
            <a:ext cx="4309264" cy="350100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5087859" y="3844477"/>
            <a:ext cx="213920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        Доля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среднесписочной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численности работников (без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внешних совместителей),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занятых у субъектов малого и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среднего предпринимательства, </a:t>
            </a: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в общей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численности занятого</a:t>
            </a:r>
          </a:p>
          <a:p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Населения не менее 15%</a:t>
            </a:r>
            <a:endParaRPr lang="ru-RU" sz="1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88552" y="3477750"/>
            <a:ext cx="229915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     Доля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граждан, имеющих доступ к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получению государственных и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муниципальных услуг по принципу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«одного окна» по месту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пребывания, в том числе в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многофункциональном </a:t>
            </a:r>
            <a:endParaRPr lang="ru-RU" sz="1000" b="1" i="1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центре  100%</a:t>
            </a:r>
            <a:endParaRPr lang="ru-RU" sz="1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26911" y="3797751"/>
            <a:ext cx="151216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          Среднее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время ожидания в </a:t>
            </a: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очереди при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обращении заявителя в </a:t>
            </a: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МФЦ для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получения </a:t>
            </a: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государственных (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муниципальных услуг</a:t>
            </a: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) не менее 15%</a:t>
            </a:r>
            <a:endParaRPr lang="ru-RU" sz="1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03848" y="5164908"/>
            <a:ext cx="1866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       Доля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внесенных в торговый </a:t>
            </a: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реестр торговых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объектов от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запланированного </a:t>
            </a: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количества торговых объектов не менее 97%</a:t>
            </a:r>
            <a:endParaRPr lang="ru-RU" sz="1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43368" y="5250884"/>
            <a:ext cx="236739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       Количество </a:t>
            </a:r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отдаленных,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труднодоступных и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малонаселенных пунктов, а также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населенных пунктов, в которых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отсутствуют торговые объекты, в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которые осуществляется доставка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социально значимых </a:t>
            </a: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товаров не менее 20%</a:t>
            </a:r>
            <a:endParaRPr lang="ru-RU" sz="1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887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658" y="62984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kern="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Планируемые к достижению целевые показатели  муниципальных программ на 2021 год</a:t>
            </a:r>
            <a:endParaRPr lang="ru-RU" sz="1200" kern="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658" y="548680"/>
            <a:ext cx="4202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kern="0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дополнительного образования в сфере искусств»</a:t>
            </a:r>
            <a:endParaRPr lang="ru-RU" sz="1200" b="1" kern="0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24214" y="3482492"/>
            <a:ext cx="4650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kern="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дополнительного образования в сфере </a:t>
            </a:r>
            <a:r>
              <a:rPr lang="ru-RU" sz="1200" b="1" kern="0" cap="all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физической культуры и спорта»</a:t>
            </a:r>
            <a:endParaRPr lang="ru-RU" sz="1200" b="1" kern="0" cap="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Рисунок 5" descr="https://yt3.ggpht.com/a/AATXAJzzEknhtTBYOP-QGwgNfMfzWa7qwmvzpZPdhQ=s900-c-k-c0xffffffff-no-rj-mo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3" t="19952" r="9840" b="-1"/>
          <a:stretch/>
        </p:blipFill>
        <p:spPr bwMode="auto">
          <a:xfrm>
            <a:off x="5449491" y="339983"/>
            <a:ext cx="3563888" cy="3373342"/>
          </a:xfrm>
          <a:prstGeom prst="ellipse">
            <a:avLst/>
          </a:prstGeom>
          <a:noFill/>
          <a:ln>
            <a:noFill/>
          </a:ln>
          <a:effectLst>
            <a:softEdge rad="317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http://mbdou183.moy.su/_nw/0/0292945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8" y="3278312"/>
            <a:ext cx="3770262" cy="34198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3678262" y="956490"/>
            <a:ext cx="19018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Количество обучающихся в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Муниципальном бюджетном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образовательном учреждении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дополнительного образования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«Детская школа искусств»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Первомайского района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Оренбургской </a:t>
            </a: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области 0,227 </a:t>
            </a:r>
            <a:r>
              <a:rPr lang="ru-RU" sz="1000" b="1" i="1" dirty="0" err="1" smtClean="0">
                <a:solidFill>
                  <a:srgbClr val="002060"/>
                </a:solidFill>
                <a:ea typeface="Calibri"/>
                <a:cs typeface="Times New Roman"/>
              </a:rPr>
              <a:t>тыс.человек</a:t>
            </a:r>
            <a:endParaRPr lang="ru-RU" sz="1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1301569"/>
            <a:ext cx="16432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Реализация дополнительных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общеразвивающих </a:t>
            </a: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программ 1 995 человеко-часов</a:t>
            </a:r>
            <a:endParaRPr lang="ru-RU" sz="1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97349" y="2582001"/>
            <a:ext cx="41827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Размер среднемесячной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заработной </a:t>
            </a: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платы педагогических работников</a:t>
            </a:r>
          </a:p>
          <a:p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 учреждения 30 332,39 рублей</a:t>
            </a:r>
            <a:endParaRPr lang="ru-RU" sz="1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4711237"/>
            <a:ext cx="18576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Обеспеченность ДЮСШ спортивным инвентарем и</a:t>
            </a:r>
          </a:p>
          <a:p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Оборудованием 90%</a:t>
            </a:r>
            <a:endParaRPr lang="ru-RU" sz="1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25258" y="3902041"/>
            <a:ext cx="1843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Численность </a:t>
            </a: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занимающихся в ДЮСШ 577 человек</a:t>
            </a:r>
            <a:endParaRPr lang="ru-RU" sz="1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493284" y="4870321"/>
            <a:ext cx="25202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Доля детей в возрасте от 6 до 15 лет занимающихся в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ДЮСШ в общей численности детей данной возрастной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группы муниципального </a:t>
            </a: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района 24,6%</a:t>
            </a:r>
            <a:endParaRPr lang="ru-RU" sz="1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20072" y="4003351"/>
            <a:ext cx="24203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Доля штатных педагогических работников, прошедших</a:t>
            </a:r>
          </a:p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обучение в рамках повышения </a:t>
            </a:r>
            <a:r>
              <a:rPr lang="ru-RU" sz="10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квалификации 100%</a:t>
            </a:r>
            <a:endParaRPr lang="ru-RU" sz="10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755804" y="6117297"/>
            <a:ext cx="19952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  <a:ea typeface="Calibri"/>
                <a:cs typeface="Times New Roman"/>
              </a:rPr>
              <a:t>Степень удовлетворенности родителей и обучающихся 95%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678634" y="5819243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Фактическая наполняемость групп от </a:t>
            </a:r>
            <a:r>
              <a:rPr lang="ru-RU" sz="900" b="1" i="1" dirty="0" smtClean="0">
                <a:solidFill>
                  <a:srgbClr val="002060"/>
                </a:solidFill>
              </a:rPr>
              <a:t>нормативной 100%</a:t>
            </a:r>
            <a:endParaRPr lang="ru-RU" sz="9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1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516" y="116632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kern="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Планируемые к достижению целевые показатели  муниципальных программ на 2021 год</a:t>
            </a:r>
            <a:endParaRPr lang="ru-RU" sz="1200" kern="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5012" y="56629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200" b="1" kern="0" cap="all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«Развитие </a:t>
            </a:r>
            <a:r>
              <a:rPr lang="ru-RU" sz="1200" b="1" kern="0" cap="all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культуры Первомайского района Оренбургской области»</a:t>
            </a:r>
            <a:endParaRPr lang="ru-RU" sz="1200" b="1" kern="0" cap="all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1" name="Рисунок 10" descr="https://www.comune.caluscodadda.bg.it/sites/default/files/styles/large/public/2019-05/vacanzattiva.jpg?itok=fadPhY6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2" y="1867997"/>
            <a:ext cx="4904928" cy="422529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924357" y="2618854"/>
            <a:ext cx="1980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i="1" dirty="0">
                <a:solidFill>
                  <a:srgbClr val="002060"/>
                </a:solidFill>
                <a:ea typeface="Calibri"/>
                <a:cs typeface="Times New Roman"/>
              </a:rPr>
              <a:t>Посещаемость районного историко-</a:t>
            </a:r>
          </a:p>
          <a:p>
            <a:r>
              <a:rPr lang="ru-RU" sz="800" b="1" i="1" dirty="0">
                <a:solidFill>
                  <a:srgbClr val="002060"/>
                </a:solidFill>
                <a:ea typeface="Calibri"/>
                <a:cs typeface="Times New Roman"/>
              </a:rPr>
              <a:t>краеведческого народного </a:t>
            </a:r>
            <a:r>
              <a:rPr lang="ru-RU" sz="8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музея 2500 человек</a:t>
            </a:r>
            <a:endParaRPr lang="ru-RU" sz="8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63688" y="1521748"/>
            <a:ext cx="3024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i="1" dirty="0">
                <a:solidFill>
                  <a:srgbClr val="002060"/>
                </a:solidFill>
                <a:ea typeface="Calibri"/>
                <a:cs typeface="Times New Roman"/>
              </a:rPr>
              <a:t>Посещаемость культурно-досуговых</a:t>
            </a:r>
          </a:p>
          <a:p>
            <a:r>
              <a:rPr lang="ru-RU" sz="800" b="1" i="1" dirty="0">
                <a:solidFill>
                  <a:srgbClr val="002060"/>
                </a:solidFill>
                <a:ea typeface="Calibri"/>
                <a:cs typeface="Times New Roman"/>
              </a:rPr>
              <a:t>мероприятий, проводимых </a:t>
            </a:r>
            <a:r>
              <a:rPr lang="ru-RU" sz="8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учреждениями культуры 170120 человек</a:t>
            </a:r>
            <a:endParaRPr lang="ru-RU" sz="8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148064" y="364502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800" b="1" i="1" dirty="0">
                <a:solidFill>
                  <a:srgbClr val="002060"/>
                </a:solidFill>
                <a:ea typeface="Calibri"/>
                <a:cs typeface="Times New Roman"/>
              </a:rPr>
              <a:t>Предоставление изданий из фонда библиотеки 195840 экземпляров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511472" y="4026038"/>
            <a:ext cx="24837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  <a:ea typeface="Calibri"/>
                <a:cs typeface="Times New Roman"/>
              </a:rPr>
              <a:t>Количество предметов эксплуатируемых на </a:t>
            </a:r>
            <a:r>
              <a:rPr lang="ru-RU" sz="9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выставках 1820 единиц</a:t>
            </a:r>
            <a:endParaRPr lang="ru-RU" sz="900" b="1" i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92821" y="4725144"/>
            <a:ext cx="265329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  <a:ea typeface="Calibri"/>
                <a:cs typeface="Times New Roman"/>
              </a:rPr>
              <a:t>Количество клубных формирований 265 единиц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945255" y="1637165"/>
            <a:ext cx="306365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  <a:ea typeface="Calibri"/>
                <a:cs typeface="Times New Roman"/>
              </a:rPr>
              <a:t>Число участников клубных формирований 2850 человек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012160" y="5085184"/>
            <a:ext cx="234958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  <a:ea typeface="Calibri"/>
                <a:cs typeface="Times New Roman"/>
              </a:rPr>
              <a:t>Количество посещений организаций</a:t>
            </a:r>
          </a:p>
          <a:p>
            <a:r>
              <a:rPr lang="ru-RU" sz="900" b="1" i="1" dirty="0">
                <a:solidFill>
                  <a:srgbClr val="002060"/>
                </a:solidFill>
                <a:ea typeface="Calibri"/>
                <a:cs typeface="Times New Roman"/>
              </a:rPr>
              <a:t>культуры по отношению к уровню 2010 100,6%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100921" y="2152070"/>
            <a:ext cx="303708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Средняя численность участников клубных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формирований в расчете на 1 </a:t>
            </a:r>
            <a:r>
              <a:rPr lang="ru-RU" sz="900" b="1" i="1" dirty="0" smtClean="0">
                <a:solidFill>
                  <a:srgbClr val="002060"/>
                </a:solidFill>
              </a:rPr>
              <a:t>тысячу человек 121,9 человек</a:t>
            </a:r>
            <a:endParaRPr lang="ru-RU" sz="900" b="1" i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69789" y="5733256"/>
            <a:ext cx="216709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Количество посещений массовых библиотечных мероприятий и через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Интернет </a:t>
            </a:r>
            <a:r>
              <a:rPr lang="ru-RU" sz="900" b="1" i="1" dirty="0" smtClean="0">
                <a:solidFill>
                  <a:srgbClr val="002060"/>
                </a:solidFill>
              </a:rPr>
              <a:t>сайт 222565 единиц</a:t>
            </a:r>
            <a:endParaRPr lang="ru-RU" sz="900" b="1" i="1" dirty="0">
              <a:solidFill>
                <a:srgbClr val="00206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11960" y="6093296"/>
            <a:ext cx="201622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Количество документов внесенных в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электронный </a:t>
            </a:r>
            <a:r>
              <a:rPr lang="ru-RU" sz="900" b="1" i="1" dirty="0" smtClean="0">
                <a:solidFill>
                  <a:srgbClr val="002060"/>
                </a:solidFill>
              </a:rPr>
              <a:t>каталог 1200 единиц</a:t>
            </a:r>
            <a:endParaRPr lang="ru-RU" sz="9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411" y="44624"/>
            <a:ext cx="87849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kern="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Планируемые к достижению целевые показатели  муниципальных программ на 2021 год</a:t>
            </a:r>
            <a:endParaRPr lang="ru-RU" sz="1200" kern="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64244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200" b="1" kern="0" cap="all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200" b="1" kern="0" cap="all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Реализация муниципальной политики в муниципальном образовании  Первомайский район </a:t>
            </a:r>
            <a:r>
              <a:rPr lang="ru-RU" sz="1200" b="1" kern="0" cap="all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Оренбургской области»</a:t>
            </a:r>
          </a:p>
        </p:txBody>
      </p:sp>
      <p:pic>
        <p:nvPicPr>
          <p:cNvPr id="4" name="Рисунок 3" descr="https://kipk.ru/images/image/1_%D0%BD%D0%BF%D1%88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3" t="16626" r="17216" b="33007"/>
          <a:stretch/>
        </p:blipFill>
        <p:spPr bwMode="auto">
          <a:xfrm>
            <a:off x="5028853" y="404664"/>
            <a:ext cx="4195157" cy="374441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18251" y="4282485"/>
            <a:ext cx="2160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</a:rPr>
              <a:t>Удовлетворенность населения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деятельностью органов местного</a:t>
            </a:r>
          </a:p>
          <a:p>
            <a:r>
              <a:rPr lang="ru-RU" sz="1000" b="1" i="1" dirty="0" smtClean="0">
                <a:solidFill>
                  <a:srgbClr val="002060"/>
                </a:solidFill>
              </a:rPr>
              <a:t>Самоуправления 100%</a:t>
            </a:r>
            <a:endParaRPr lang="ru-RU" sz="1000" b="1" i="1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1760" y="2076816"/>
            <a:ext cx="2880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</a:rPr>
              <a:t>Удовлетворенность населения качеством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предоставления муниципальных услуг 100%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1288773"/>
            <a:ext cx="33764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</a:rPr>
              <a:t>Просроченная кредиторская задолженность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по обязательствам аппарата управления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администрации Первомайского района Оренбургской области 0 </a:t>
            </a:r>
            <a:r>
              <a:rPr lang="ru-RU" sz="1000" b="1" i="1" dirty="0" err="1">
                <a:solidFill>
                  <a:srgbClr val="002060"/>
                </a:solidFill>
              </a:rPr>
              <a:t>тыс.рублей</a:t>
            </a:r>
            <a:endParaRPr lang="ru-RU" sz="1000" b="1" i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31840" y="3536259"/>
            <a:ext cx="273630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</a:rPr>
              <a:t>Доля муниципальных служащих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Первомайского района Оренбургской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области, замещавших муниципальные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должности на постоянной основе и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должности муниципальной службы в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органах местного самоуправления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Первомайского района Оренбургской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области, получивших доплату к пенсии, в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общем числе обратившихся, имеющих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право на получение доплаты к пенсии в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соответствии с законодательством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Российской Федерации и </a:t>
            </a:r>
            <a:r>
              <a:rPr lang="ru-RU" sz="1000" b="1" i="1" dirty="0" smtClean="0">
                <a:solidFill>
                  <a:srgbClr val="002060"/>
                </a:solidFill>
              </a:rPr>
              <a:t>Оренбургской области 100%</a:t>
            </a:r>
            <a:endParaRPr lang="ru-RU" sz="1000" b="1" i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11355" y="5175036"/>
            <a:ext cx="2574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</a:rPr>
              <a:t>Доля введенных муниципальных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нормативных правовых актов в областной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регистр, от количества поступивших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муниципальных нормативных правовых актов 100%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82094" y="2852936"/>
            <a:ext cx="31683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</a:rPr>
              <a:t>Количество зарегистрированных актов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гражданского состояния в отчетном периоде 850 единиц</a:t>
            </a:r>
          </a:p>
        </p:txBody>
      </p:sp>
      <p:pic>
        <p:nvPicPr>
          <p:cNvPr id="11" name="Рисунок 10" descr="C:\Users\l_samohina\Documents\Бюджет для граждан\Рисунки для бюджета\Картинки\81b8782751bce184f0dbc5dde545d98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8" y="3861048"/>
            <a:ext cx="3024337" cy="2816082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360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8" y="21382"/>
            <a:ext cx="9144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23728" y="362951"/>
            <a:ext cx="562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ПРОГНОЗ СОЦИАЛЬНО-ЭКОНОМИЧЕСКОГО РАЗВИТИЯ</a:t>
            </a:r>
            <a:endParaRPr lang="ru-RU" b="1" dirty="0">
              <a:solidFill>
                <a:schemeClr val="tx2"/>
              </a:solidFill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5049051"/>
              </p:ext>
            </p:extLst>
          </p:nvPr>
        </p:nvGraphicFramePr>
        <p:xfrm>
          <a:off x="118964" y="1052736"/>
          <a:ext cx="8701508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131754"/>
              </p:ext>
            </p:extLst>
          </p:nvPr>
        </p:nvGraphicFramePr>
        <p:xfrm>
          <a:off x="449658" y="2708920"/>
          <a:ext cx="8346193" cy="151216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26198"/>
                <a:gridCol w="720080"/>
                <a:gridCol w="792088"/>
                <a:gridCol w="792088"/>
                <a:gridCol w="792088"/>
                <a:gridCol w="792088"/>
                <a:gridCol w="792088"/>
                <a:gridCol w="839475"/>
              </a:tblGrid>
              <a:tr h="339395">
                <a:tc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6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Численность населения 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24,275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23,997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27,636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23,271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22,951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22,676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22,424</a:t>
                      </a:r>
                      <a:endParaRPr lang="ru-RU" sz="1000" b="1" dirty="0"/>
                    </a:p>
                  </a:txBody>
                  <a:tcPr/>
                </a:tc>
              </a:tr>
              <a:tr h="3591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Численность населения трудоспособного возраста </a:t>
                      </a:r>
                      <a:endParaRPr kumimoji="0" 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13,283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12,848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12,451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12,287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12,118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11,973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11,840</a:t>
                      </a:r>
                      <a:endParaRPr lang="ru-RU" sz="1000" b="1" dirty="0"/>
                    </a:p>
                  </a:txBody>
                  <a:tcPr/>
                </a:tc>
              </a:tr>
              <a:tr h="466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Численность населения старше трудоспособного возраста </a:t>
                      </a:r>
                      <a:endParaRPr kumimoji="0" lang="ru-RU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5,211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5,351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5,483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5,515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5,531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5,556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5,651</a:t>
                      </a:r>
                      <a:endParaRPr lang="ru-RU" sz="1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91665" y="2812285"/>
            <a:ext cx="1847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1400" b="1" dirty="0">
              <a:solidFill>
                <a:srgbClr val="0070C0"/>
              </a:solidFill>
            </a:endParaRPr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172449"/>
              </p:ext>
            </p:extLst>
          </p:nvPr>
        </p:nvGraphicFramePr>
        <p:xfrm>
          <a:off x="179512" y="4365104"/>
          <a:ext cx="8712968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5761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8569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kern="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Планируемые к достижению целевые показатели  муниципальных программ на 2021 год</a:t>
            </a:r>
            <a:endParaRPr lang="ru-RU" sz="1200" kern="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27748" y="585778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200" b="1" kern="0" cap="all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«Реализация </a:t>
            </a:r>
            <a:r>
              <a:rPr lang="ru-RU" sz="1200" b="1" kern="0" cap="all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молодежной политики»</a:t>
            </a:r>
            <a:endParaRPr lang="ru-RU" sz="1200" b="1" kern="0" cap="all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Рисунок 4" descr="http://storage.inovaco.ru/media/cache/66/7e/73/db/53/05/667e73db5305ee696d179ab018524276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2" r="21553" b="23853"/>
          <a:stretch/>
        </p:blipFill>
        <p:spPr bwMode="auto">
          <a:xfrm>
            <a:off x="192369" y="330189"/>
            <a:ext cx="3348161" cy="2915979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40530" y="1234355"/>
            <a:ext cx="2862064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Количество проведенных </a:t>
            </a:r>
            <a:r>
              <a:rPr lang="ru-RU" sz="900" b="1" i="1" dirty="0" smtClean="0">
                <a:solidFill>
                  <a:srgbClr val="002060"/>
                </a:solidFill>
              </a:rPr>
              <a:t>мероприятий по профилактике</a:t>
            </a:r>
            <a:r>
              <a:rPr lang="ru-RU" sz="900" b="1" i="1" dirty="0">
                <a:solidFill>
                  <a:srgbClr val="002060"/>
                </a:solidFill>
              </a:rPr>
              <a:t>, выявлению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и предупреждению распространения наркомании среди детей,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подростков и </a:t>
            </a:r>
            <a:r>
              <a:rPr lang="ru-RU" sz="900" b="1" i="1" dirty="0" smtClean="0">
                <a:solidFill>
                  <a:srgbClr val="002060"/>
                </a:solidFill>
              </a:rPr>
              <a:t>молодежи 17 единиц</a:t>
            </a:r>
            <a:endParaRPr lang="ru-RU" sz="900" b="1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588224" y="1425102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Количество проведенных мероприятий по повышению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безопасности дорожного движения 10 единиц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92632" y="2600519"/>
            <a:ext cx="20162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Количество проведенных мероприятий по профилактике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правонарушений среди молодежи 11 единиц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2276608"/>
            <a:ext cx="214039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Количество проведенных мероприятий в области молодежной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политики 32 единиц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89258" y="3107669"/>
            <a:ext cx="429797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b="1" kern="0" cap="all" dirty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</a:t>
            </a:r>
            <a:r>
              <a:rPr lang="ru-RU" sz="1200" b="1" kern="0" cap="all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Развитие физической культуры и спорта»</a:t>
            </a:r>
            <a:endParaRPr lang="ru-RU" sz="1200" b="1" kern="0" cap="all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3" name="Рисунок 12" descr="https://xn--4-9sbodh.xn--p1ai/upload/iblock/781/781387028f93722b5c44e12d0412396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158" y="3497188"/>
            <a:ext cx="3683657" cy="3100164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941612" y="3750567"/>
            <a:ext cx="1845618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Доля жителей Первомайского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района Оренбургской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области, систематически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занимающихся физической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культурой и спортом, в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общей численности</a:t>
            </a:r>
          </a:p>
          <a:p>
            <a:r>
              <a:rPr lang="ru-RU" sz="900" b="1" i="1" dirty="0" smtClean="0">
                <a:solidFill>
                  <a:srgbClr val="002060"/>
                </a:solidFill>
              </a:rPr>
              <a:t>населения </a:t>
            </a:r>
            <a:r>
              <a:rPr lang="ru-RU" sz="900" b="1" i="1" dirty="0">
                <a:solidFill>
                  <a:srgbClr val="002060"/>
                </a:solidFill>
              </a:rPr>
              <a:t>44%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92369" y="3873529"/>
            <a:ext cx="192596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Доля физкультурных и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спортивных мероприятий,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проводимых среди учащихся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и студентов, включенных в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единый календарный план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спортивно-массовых и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физкультурно-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оздоровительных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мероприятий Первомайского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района Оренбургской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области, в общем числе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мероприятий, включенных в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единый календарный план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спортивно-массовых и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физкультурно-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оздоровительных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мероприятий Первомайского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района Оренбургской </a:t>
            </a:r>
            <a:r>
              <a:rPr lang="ru-RU" sz="900" b="1" i="1" dirty="0" smtClean="0">
                <a:solidFill>
                  <a:srgbClr val="002060"/>
                </a:solidFill>
              </a:rPr>
              <a:t>области 31%</a:t>
            </a:r>
            <a:endParaRPr lang="ru-RU" sz="900" b="1" i="1" dirty="0">
              <a:solidFill>
                <a:srgbClr val="00206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483768" y="5373216"/>
            <a:ext cx="302274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Доля лиц с ограниченными</a:t>
            </a:r>
          </a:p>
          <a:p>
            <a:pPr lvl="0"/>
            <a:r>
              <a:rPr lang="ru-RU" sz="900" b="1" i="1" dirty="0">
                <a:solidFill>
                  <a:srgbClr val="002060"/>
                </a:solidFill>
              </a:rPr>
              <a:t>возможностями здоровья </a:t>
            </a:r>
            <a:r>
              <a:rPr lang="ru-RU" sz="900" b="1" i="1" dirty="0" smtClean="0">
                <a:solidFill>
                  <a:srgbClr val="002060"/>
                </a:solidFill>
              </a:rPr>
              <a:t>и  </a:t>
            </a:r>
            <a:r>
              <a:rPr lang="ru-RU" sz="900" b="1" i="1" dirty="0">
                <a:solidFill>
                  <a:srgbClr val="002060"/>
                </a:solidFill>
              </a:rPr>
              <a:t>инвалидов, систематически</a:t>
            </a:r>
          </a:p>
          <a:p>
            <a:pPr lvl="0"/>
            <a:r>
              <a:rPr lang="ru-RU" sz="900" b="1" i="1" dirty="0">
                <a:solidFill>
                  <a:srgbClr val="002060"/>
                </a:solidFill>
              </a:rPr>
              <a:t>занимающихся</a:t>
            </a:r>
          </a:p>
          <a:p>
            <a:pPr lvl="0"/>
            <a:r>
              <a:rPr lang="ru-RU" sz="900" b="1" i="1" dirty="0">
                <a:solidFill>
                  <a:srgbClr val="002060"/>
                </a:solidFill>
              </a:rPr>
              <a:t>физической культурой и</a:t>
            </a:r>
          </a:p>
          <a:p>
            <a:pPr lvl="0"/>
            <a:r>
              <a:rPr lang="ru-RU" sz="900" b="1" i="1" dirty="0">
                <a:solidFill>
                  <a:srgbClr val="002060"/>
                </a:solidFill>
              </a:rPr>
              <a:t>спортом, в общей</a:t>
            </a:r>
          </a:p>
          <a:p>
            <a:pPr lvl="0"/>
            <a:r>
              <a:rPr lang="ru-RU" sz="900" b="1" i="1" dirty="0">
                <a:solidFill>
                  <a:srgbClr val="002060"/>
                </a:solidFill>
              </a:rPr>
              <a:t>численности лиц данной</a:t>
            </a:r>
          </a:p>
          <a:p>
            <a:pPr lvl="0"/>
            <a:r>
              <a:rPr lang="ru-RU" sz="900" b="1" i="1" dirty="0">
                <a:solidFill>
                  <a:srgbClr val="002060"/>
                </a:solidFill>
              </a:rPr>
              <a:t>категории </a:t>
            </a:r>
            <a:r>
              <a:rPr lang="ru-RU" sz="900" b="1" i="1" dirty="0" smtClean="0">
                <a:solidFill>
                  <a:srgbClr val="002060"/>
                </a:solidFill>
              </a:rPr>
              <a:t>населения 15%</a:t>
            </a:r>
            <a:endParaRPr lang="ru-RU" sz="900" b="1" i="1" dirty="0">
              <a:solidFill>
                <a:srgbClr val="002060"/>
              </a:solidFill>
            </a:endParaRPr>
          </a:p>
          <a:p>
            <a:r>
              <a:rPr lang="ru-RU" sz="900" b="1" i="1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4592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4624"/>
            <a:ext cx="885698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kern="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Планируемые к достижению целевые показатели  муниципальных программ на 2021 год</a:t>
            </a:r>
            <a:endParaRPr lang="ru-RU" sz="1200" kern="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548680"/>
            <a:ext cx="45239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b="1" kern="0" cap="all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«Управление муниципальными финансами»</a:t>
            </a:r>
            <a:endParaRPr lang="ru-RU" sz="1200" b="1" kern="0" cap="all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https://api2.withmyfriends.org/media/events/2016/10/7338-user-27520-main-2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69" y="2697867"/>
            <a:ext cx="4320480" cy="300601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211960" y="1455247"/>
            <a:ext cx="2141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Удельный вес расходов районного бюджета, формируемых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программным методом, в общем объеме расходов районного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бюджета в соответствующем финансовом </a:t>
            </a:r>
            <a:r>
              <a:rPr lang="ru-RU" sz="900" b="1" i="1" dirty="0" smtClean="0">
                <a:solidFill>
                  <a:srgbClr val="002060"/>
                </a:solidFill>
              </a:rPr>
              <a:t>году 97%</a:t>
            </a:r>
            <a:endParaRPr lang="ru-RU" sz="900" b="1" i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80845" y="2533793"/>
            <a:ext cx="1349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Доля просроченной кредиторской задолженности в расходах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бюджетов сельских </a:t>
            </a:r>
            <a:r>
              <a:rPr lang="ru-RU" sz="900" b="1" i="1" dirty="0" smtClean="0">
                <a:solidFill>
                  <a:srgbClr val="002060"/>
                </a:solidFill>
              </a:rPr>
              <a:t>поселений 0,3%</a:t>
            </a:r>
            <a:endParaRPr lang="ru-RU" sz="900" b="1" i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661416" y="2875002"/>
            <a:ext cx="1032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Индекс эффективности бюджетных расходов 96%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6600099" y="1193672"/>
            <a:ext cx="238775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Соотношение количества представлений и предписаний,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направленных объектам контроля, к количеству контрольных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мероприятий, при проведении которых установлены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финансовые </a:t>
            </a:r>
            <a:r>
              <a:rPr lang="ru-RU" sz="900" b="1" i="1" dirty="0" smtClean="0">
                <a:solidFill>
                  <a:srgbClr val="002060"/>
                </a:solidFill>
              </a:rPr>
              <a:t>нарушения 100%</a:t>
            </a:r>
            <a:endParaRPr lang="ru-RU" sz="900" b="1" i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04248" y="3600707"/>
            <a:ext cx="1773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Количество дней нарушения сроков представления проекта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районного бюджета в Совет депутатов муниципального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образования Первомайский район Оренбургской области 0 дней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9512" y="969513"/>
            <a:ext cx="199796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Исполнение районного бюджета по налоговым и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неналоговым доходам 100%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753531" y="2504488"/>
            <a:ext cx="36004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Исполнение районного бюджета по расходам 96%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5655" y="1658472"/>
            <a:ext cx="236662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Просроченная кредиторская задолженность </a:t>
            </a:r>
            <a:r>
              <a:rPr lang="ru-RU" sz="900" b="1" i="1" dirty="0" smtClean="0">
                <a:solidFill>
                  <a:srgbClr val="002060"/>
                </a:solidFill>
              </a:rPr>
              <a:t>по обязательствам </a:t>
            </a:r>
            <a:r>
              <a:rPr lang="ru-RU" sz="900" b="1" i="1" dirty="0">
                <a:solidFill>
                  <a:srgbClr val="002060"/>
                </a:solidFill>
              </a:rPr>
              <a:t>районного бюджета 0 </a:t>
            </a:r>
            <a:r>
              <a:rPr lang="ru-RU" sz="900" b="1" i="1" dirty="0" err="1">
                <a:solidFill>
                  <a:srgbClr val="002060"/>
                </a:solidFill>
              </a:rPr>
              <a:t>тыс.рублей</a:t>
            </a:r>
            <a:endParaRPr lang="ru-RU" sz="900" b="1" i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69776" y="2827634"/>
            <a:ext cx="2160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Средняя оценка качества финансового менеджмента главных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распорядителей средств районного бюджета, имеющих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подведомственные учреждения  72,5 баллов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267744" y="1178248"/>
            <a:ext cx="1676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Средняя оценка качества финансового менеджмента главных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распорядителей средств районного бюджета, не имеющих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подведомственных учреждений 44,5 баллов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340611" y="4941168"/>
            <a:ext cx="17042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Уровень бюджетной обеспеченности сельских поселений,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установленный в качестве критерия выравнивания 2,3644 (коэффициент)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09292" y="5755630"/>
            <a:ext cx="17736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Отношение доходов и источников финансирования дефицита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к расходам бюджетов муниципальных образований района 100%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595467" y="5971009"/>
            <a:ext cx="244941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Степень выполнения муниципальными образованиями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сельских поселений условий соглашения о предоставлении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иных межбюджетных трансфертов 100%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4624" y="4386014"/>
            <a:ext cx="2511152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>
                <a:solidFill>
                  <a:srgbClr val="002060"/>
                </a:solidFill>
              </a:rPr>
              <a:t>Степень выполнения муниципальными образованиями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района, </a:t>
            </a:r>
            <a:r>
              <a:rPr lang="ru-RU" sz="900" b="1" i="1" dirty="0" err="1">
                <a:solidFill>
                  <a:srgbClr val="002060"/>
                </a:solidFill>
              </a:rPr>
              <a:t>натерриториях</a:t>
            </a:r>
            <a:r>
              <a:rPr lang="ru-RU" sz="900" b="1" i="1" dirty="0">
                <a:solidFill>
                  <a:srgbClr val="002060"/>
                </a:solidFill>
              </a:rPr>
              <a:t> которых отсутствуют военные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комиссариаты, переданных им государственных полномочий,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в целях финансового обеспечения которых предусмотрены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субвенции на выполнение государственных полномочий по</a:t>
            </a:r>
          </a:p>
          <a:p>
            <a:r>
              <a:rPr lang="ru-RU" sz="900" b="1" i="1" dirty="0">
                <a:solidFill>
                  <a:srgbClr val="002060"/>
                </a:solidFill>
              </a:rPr>
              <a:t>первичному воинскому учету 100%</a:t>
            </a:r>
          </a:p>
        </p:txBody>
      </p:sp>
    </p:spTree>
    <p:extLst>
      <p:ext uri="{BB962C8B-B14F-4D97-AF65-F5344CB8AC3E}">
        <p14:creationId xmlns:p14="http://schemas.microsoft.com/office/powerpoint/2010/main" val="40676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200" b="1" kern="0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Планируемые к достижению целевые показатели  муниципальных программ на 2021 год</a:t>
            </a:r>
            <a:endParaRPr lang="ru-RU" sz="1200" kern="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620688"/>
            <a:ext cx="53287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200" b="1" kern="0" cap="all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«Обеспечение жильем отдельных категорий граждан </a:t>
            </a:r>
          </a:p>
          <a:p>
            <a:pPr lvl="0" algn="ctr"/>
            <a:r>
              <a:rPr lang="ru-RU" sz="1200" b="1" kern="0" cap="all" dirty="0" smtClean="0"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 Первомайском районе Оренбургской области»</a:t>
            </a:r>
            <a:endParaRPr lang="ru-RU" sz="1200" b="1" kern="0" cap="all" dirty="0">
              <a:solidFill>
                <a:srgbClr val="F79646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Рисунок 4" descr="https://alarmassabadell.com/wp-content/uploads/2020/01/family-2057301_1920-1024x7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96751"/>
            <a:ext cx="3252589" cy="2613967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1520" y="1201687"/>
            <a:ext cx="273630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</a:rPr>
              <a:t>Количество молодых семей, улучшивших жилищные при помощи социальной выплаты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молодым семьям на приобретение (строительство) </a:t>
            </a:r>
            <a:r>
              <a:rPr lang="ru-RU" sz="1000" b="1" i="1" dirty="0" smtClean="0">
                <a:solidFill>
                  <a:srgbClr val="002060"/>
                </a:solidFill>
              </a:rPr>
              <a:t>жилья 4 единиц</a:t>
            </a:r>
            <a:endParaRPr lang="ru-RU" sz="1000" b="1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88621" y="1124742"/>
            <a:ext cx="25922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</a:rPr>
              <a:t>Количество молодых семей, улучшивших жилищные условия при помощи социальной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выплаты на приобретение (строительство) жилья отдельным категориям молодых </a:t>
            </a:r>
            <a:r>
              <a:rPr lang="ru-RU" sz="1000" b="1" i="1" dirty="0" smtClean="0">
                <a:solidFill>
                  <a:srgbClr val="002060"/>
                </a:solidFill>
              </a:rPr>
              <a:t>семей 3 единиц</a:t>
            </a:r>
            <a:endParaRPr lang="ru-RU" sz="1000" b="1" i="1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2141943"/>
            <a:ext cx="1800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</a:rPr>
              <a:t>Количество предоставленных жилых помещений муниципального жилищного фонда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отдельным категориям граждан, кроме </a:t>
            </a:r>
            <a:r>
              <a:rPr lang="ru-RU" sz="1000" b="1" i="1" dirty="0" smtClean="0">
                <a:solidFill>
                  <a:srgbClr val="002060"/>
                </a:solidFill>
              </a:rPr>
              <a:t>детей-сирот 2 единиц</a:t>
            </a:r>
            <a:endParaRPr lang="ru-RU" sz="1000" b="1" i="1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88621" y="2503734"/>
            <a:ext cx="242996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i="1" dirty="0">
                <a:solidFill>
                  <a:srgbClr val="002060"/>
                </a:solidFill>
              </a:rPr>
              <a:t>Количество предоставленных жилых помещений муниципального жилищного фонда детям-</a:t>
            </a:r>
          </a:p>
          <a:p>
            <a:r>
              <a:rPr lang="ru-RU" sz="1000" b="1" i="1" dirty="0">
                <a:solidFill>
                  <a:srgbClr val="002060"/>
                </a:solidFill>
              </a:rPr>
              <a:t>сиротам и детям, оставшимся без попечения </a:t>
            </a:r>
            <a:r>
              <a:rPr lang="ru-RU" sz="1000" b="1" i="1" dirty="0" smtClean="0">
                <a:solidFill>
                  <a:srgbClr val="002060"/>
                </a:solidFill>
              </a:rPr>
              <a:t>родителей 9 единиц</a:t>
            </a:r>
            <a:endParaRPr lang="ru-RU" sz="1000" b="1" i="1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59360" y="3626346"/>
            <a:ext cx="4572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</a:rPr>
              <a:t>На реализацию проекта </a:t>
            </a:r>
            <a:endParaRPr lang="ru-RU" sz="1200" b="1" dirty="0" smtClean="0">
              <a:solidFill>
                <a:srgbClr val="002060"/>
              </a:solidFill>
            </a:endParaRP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</a:rPr>
              <a:t>«Улучшение жилищных условий молодых семей» </a:t>
            </a: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</a:rPr>
              <a:t>направлено </a:t>
            </a:r>
            <a:r>
              <a:rPr lang="ru-RU" sz="1200" b="1" dirty="0">
                <a:solidFill>
                  <a:srgbClr val="002060"/>
                </a:solidFill>
              </a:rPr>
              <a:t>бюджетных </a:t>
            </a:r>
            <a:r>
              <a:rPr lang="ru-RU" sz="1200" b="1" dirty="0" smtClean="0">
                <a:solidFill>
                  <a:srgbClr val="002060"/>
                </a:solidFill>
              </a:rPr>
              <a:t>средств:</a:t>
            </a:r>
            <a:endParaRPr lang="ru-RU" sz="12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</a:rPr>
              <a:t>в 2014 году – 38 984,5 тыс. рублей; </a:t>
            </a:r>
            <a:endParaRPr lang="ru-RU" sz="12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</a:rPr>
              <a:t>в 2015 году – 13 393,5 тыс. рублей; </a:t>
            </a:r>
            <a:endParaRPr lang="ru-RU" sz="12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</a:rPr>
              <a:t>в 2016 году – 6 648,9 тыс. рублей; </a:t>
            </a:r>
            <a:endParaRPr lang="ru-RU" sz="12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</a:rPr>
              <a:t>в 2017 году – 4 270,4 тыс. рублей; </a:t>
            </a:r>
            <a:endParaRPr lang="ru-RU" sz="12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</a:rPr>
              <a:t>в  2018 году  – 6 479,4 тыс. рублей; </a:t>
            </a:r>
            <a:endParaRPr lang="ru-RU" sz="12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</a:rPr>
              <a:t>в  2019 году  – 6 762,3 тыс. рублей; </a:t>
            </a:r>
            <a:endParaRPr lang="ru-RU" sz="12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>
                <a:solidFill>
                  <a:srgbClr val="002060"/>
                </a:solidFill>
              </a:rPr>
              <a:t>в  2020 году  – 4 956,6 тыс. рублей.</a:t>
            </a:r>
            <a:endParaRPr lang="ru-RU" sz="1200" b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</a:rPr>
              <a:t>Предусмотрено в проекте бюджета:</a:t>
            </a:r>
          </a:p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rgbClr val="002060"/>
                </a:solidFill>
              </a:rPr>
              <a:t>на </a:t>
            </a:r>
            <a:r>
              <a:rPr lang="ru-RU" sz="1200" b="1" dirty="0">
                <a:solidFill>
                  <a:srgbClr val="002060"/>
                </a:solidFill>
              </a:rPr>
              <a:t>2021 год </a:t>
            </a:r>
            <a:r>
              <a:rPr lang="ru-RU" sz="1200" b="1" dirty="0" smtClean="0">
                <a:solidFill>
                  <a:srgbClr val="002060"/>
                </a:solidFill>
              </a:rPr>
              <a:t>– 6 455,4 </a:t>
            </a:r>
            <a:r>
              <a:rPr lang="ru-RU" sz="1200" b="1" dirty="0">
                <a:solidFill>
                  <a:srgbClr val="002060"/>
                </a:solidFill>
              </a:rPr>
              <a:t>тыс. </a:t>
            </a:r>
            <a:r>
              <a:rPr lang="ru-RU" sz="1200" b="1" dirty="0" smtClean="0">
                <a:solidFill>
                  <a:srgbClr val="002060"/>
                </a:solidFill>
              </a:rPr>
              <a:t>рублей;</a:t>
            </a:r>
          </a:p>
          <a:p>
            <a:pPr algn="ctr"/>
            <a:r>
              <a:rPr lang="ru-RU" sz="1200" b="1" dirty="0" smtClean="0">
                <a:solidFill>
                  <a:srgbClr val="002060"/>
                </a:solidFill>
              </a:rPr>
              <a:t>на </a:t>
            </a:r>
            <a:r>
              <a:rPr lang="ru-RU" sz="1200" b="1" dirty="0">
                <a:solidFill>
                  <a:srgbClr val="002060"/>
                </a:solidFill>
              </a:rPr>
              <a:t>2022 </a:t>
            </a:r>
            <a:r>
              <a:rPr lang="ru-RU" sz="1200" b="1" dirty="0" smtClean="0">
                <a:solidFill>
                  <a:srgbClr val="002060"/>
                </a:solidFill>
              </a:rPr>
              <a:t>год – 6 </a:t>
            </a:r>
            <a:r>
              <a:rPr lang="ru-RU" sz="1200" b="1" dirty="0">
                <a:solidFill>
                  <a:srgbClr val="002060"/>
                </a:solidFill>
              </a:rPr>
              <a:t>690,8 тыс. рублей;</a:t>
            </a: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на </a:t>
            </a:r>
            <a:r>
              <a:rPr lang="ru-RU" sz="1200" b="1" dirty="0" smtClean="0">
                <a:solidFill>
                  <a:srgbClr val="002060"/>
                </a:solidFill>
              </a:rPr>
              <a:t>2023 </a:t>
            </a:r>
            <a:r>
              <a:rPr lang="ru-RU" sz="1200" b="1" dirty="0">
                <a:solidFill>
                  <a:srgbClr val="002060"/>
                </a:solidFill>
              </a:rPr>
              <a:t>год – </a:t>
            </a:r>
            <a:r>
              <a:rPr lang="ru-RU" sz="1200" b="1" dirty="0" smtClean="0">
                <a:solidFill>
                  <a:srgbClr val="002060"/>
                </a:solidFill>
              </a:rPr>
              <a:t>8 376,3 </a:t>
            </a:r>
            <a:r>
              <a:rPr lang="ru-RU" sz="1200" b="1" dirty="0">
                <a:solidFill>
                  <a:srgbClr val="002060"/>
                </a:solidFill>
              </a:rPr>
              <a:t>тыс. </a:t>
            </a:r>
            <a:r>
              <a:rPr lang="ru-RU" sz="1200" b="1" dirty="0" smtClean="0">
                <a:solidFill>
                  <a:srgbClr val="002060"/>
                </a:solidFill>
              </a:rPr>
              <a:t>рублей.</a:t>
            </a:r>
            <a:endParaRPr lang="ru-RU" sz="1200" b="1" dirty="0">
              <a:solidFill>
                <a:srgbClr val="002060"/>
              </a:solidFill>
            </a:endParaRP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  <a:p>
            <a:pPr algn="ctr"/>
            <a:endParaRPr lang="ru-RU" sz="1200" b="1" dirty="0">
              <a:solidFill>
                <a:srgbClr val="002060"/>
              </a:solidFill>
            </a:endParaRPr>
          </a:p>
          <a:p>
            <a:pPr algn="ctr"/>
            <a:r>
              <a:rPr lang="ru-RU" sz="1200" b="1" dirty="0">
                <a:solidFill>
                  <a:srgbClr val="002060"/>
                </a:solidFill>
              </a:rPr>
              <a:t> </a:t>
            </a:r>
          </a:p>
        </p:txBody>
      </p:sp>
      <p:pic>
        <p:nvPicPr>
          <p:cNvPr id="11" name="Рисунок 10" descr="https://img2.freepng.ru/20180702/wqs/kisspng-family-law-lawyer-computer-icons-5b3ad5d9b914c1.435394731530582489758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982" y="4869160"/>
            <a:ext cx="3053715" cy="176339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12" name="Рисунок 11" descr="https://state2statemovers.com/wp-content/uploads/2020/02/stress-free-moving.jpe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6804" y="3529691"/>
            <a:ext cx="2592288" cy="205678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03700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88640"/>
            <a:ext cx="8928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Приоритетные проекты Первомайского района, направленные на реализацию </a:t>
            </a:r>
            <a:r>
              <a:rPr lang="ru-RU" b="1" dirty="0" smtClean="0">
                <a:solidFill>
                  <a:srgbClr val="002060"/>
                </a:solidFill>
              </a:rPr>
              <a:t>национальных проектов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6" name="Стрелка вправо 5"/>
          <p:cNvSpPr/>
          <p:nvPr/>
        </p:nvSpPr>
        <p:spPr>
          <a:xfrm>
            <a:off x="5724128" y="1671344"/>
            <a:ext cx="618368" cy="82588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2657488" y="1671344"/>
            <a:ext cx="618368" cy="82588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3851920" y="4581128"/>
            <a:ext cx="618368" cy="82588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pic>
        <p:nvPicPr>
          <p:cNvPr id="14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959" y="692696"/>
            <a:ext cx="2917190" cy="25908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2349332" y="88705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i="1" dirty="0">
                <a:solidFill>
                  <a:srgbClr val="002060"/>
                </a:solidFill>
              </a:rPr>
              <a:t>Региональный проект «Создание условий для занятия физической культурой и спортом в сельских школах»</a:t>
            </a:r>
            <a:endParaRPr lang="ru-RU" sz="12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i="1" dirty="0">
                <a:solidFill>
                  <a:srgbClr val="002060"/>
                </a:solidFill>
              </a:rPr>
              <a:t>На реализацию данного проекта направлено:</a:t>
            </a:r>
            <a:endParaRPr lang="ru-RU" sz="12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i="1" dirty="0">
                <a:solidFill>
                  <a:srgbClr val="002060"/>
                </a:solidFill>
              </a:rPr>
              <a:t>2015 год – 2 635,8 тыс. руб. </a:t>
            </a:r>
            <a:endParaRPr lang="ru-RU" sz="12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i="1" dirty="0">
                <a:solidFill>
                  <a:srgbClr val="002060"/>
                </a:solidFill>
              </a:rPr>
              <a:t>2016 год – 2 063,8 тыс. руб.</a:t>
            </a:r>
            <a:endParaRPr lang="ru-RU" sz="12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i="1" dirty="0">
                <a:solidFill>
                  <a:srgbClr val="002060"/>
                </a:solidFill>
              </a:rPr>
              <a:t>2017 год – 3 447,9 тыс. руб.</a:t>
            </a:r>
            <a:endParaRPr lang="ru-RU" sz="12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i="1" dirty="0">
                <a:solidFill>
                  <a:srgbClr val="002060"/>
                </a:solidFill>
              </a:rPr>
              <a:t>2018 год – 2 694,2 тыс. руб.</a:t>
            </a:r>
            <a:endParaRPr lang="ru-RU" sz="1200" dirty="0"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1200" b="1" i="1" dirty="0">
                <a:solidFill>
                  <a:srgbClr val="002060"/>
                </a:solidFill>
              </a:rPr>
              <a:t>2019 год – 2 669,2 тыс. руб.</a:t>
            </a:r>
            <a:r>
              <a:rPr lang="ru-RU" sz="1200" dirty="0">
                <a:solidFill>
                  <a:srgbClr val="FFFFFF"/>
                </a:solidFill>
              </a:rPr>
              <a:t> </a:t>
            </a:r>
            <a:endParaRPr lang="ru-RU" sz="1200" dirty="0" smtClean="0">
              <a:solidFill>
                <a:srgbClr val="FFFFFF"/>
              </a:solidFill>
            </a:endParaRPr>
          </a:p>
          <a:p>
            <a:pPr algn="ctr">
              <a:spcAft>
                <a:spcPts val="0"/>
              </a:spcAft>
            </a:pPr>
            <a:r>
              <a:rPr lang="ru-RU" sz="1200" b="1" i="1" dirty="0" smtClean="0">
                <a:solidFill>
                  <a:srgbClr val="002060"/>
                </a:solidFill>
              </a:rPr>
              <a:t>2020 год – 0,0 тыс. руб.</a:t>
            </a:r>
          </a:p>
          <a:p>
            <a:pPr algn="ctr">
              <a:spcAft>
                <a:spcPts val="0"/>
              </a:spcAft>
            </a:pPr>
            <a:r>
              <a:rPr lang="ru-RU" sz="1200" b="1" i="1" dirty="0" smtClean="0">
                <a:solidFill>
                  <a:srgbClr val="002060"/>
                </a:solidFill>
              </a:rPr>
              <a:t>2021 год – 2 659,8 тыс. руб.</a:t>
            </a:r>
            <a:endParaRPr lang="ru-RU" sz="1200" b="1" i="1" dirty="0">
              <a:solidFill>
                <a:srgbClr val="002060"/>
              </a:solidFill>
            </a:endParaRPr>
          </a:p>
        </p:txBody>
      </p:sp>
      <p:pic>
        <p:nvPicPr>
          <p:cNvPr id="15" name="Picture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30" y="730796"/>
            <a:ext cx="2655570" cy="25146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/>
        </p:spPr>
      </p:pic>
      <p:pic>
        <p:nvPicPr>
          <p:cNvPr id="16" name="Рисунок 15" descr="http://103.dou.spb.ru/images/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464496" cy="316835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11560" y="3978407"/>
            <a:ext cx="274938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i="1" dirty="0" smtClean="0">
                <a:solidFill>
                  <a:srgbClr val="002060"/>
                </a:solidFill>
              </a:rPr>
              <a:t>В </a:t>
            </a:r>
            <a:r>
              <a:rPr lang="ru-RU" sz="1400" b="1" i="1" dirty="0">
                <a:solidFill>
                  <a:srgbClr val="002060"/>
                </a:solidFill>
              </a:rPr>
              <a:t>2020 </a:t>
            </a:r>
            <a:r>
              <a:rPr lang="ru-RU" sz="1400" b="1" i="1" dirty="0" smtClean="0">
                <a:solidFill>
                  <a:srgbClr val="002060"/>
                </a:solidFill>
              </a:rPr>
              <a:t>году из районного бюджета финансировался проект «Точка </a:t>
            </a:r>
            <a:r>
              <a:rPr lang="ru-RU" sz="1400" b="1" i="1" dirty="0">
                <a:solidFill>
                  <a:srgbClr val="002060"/>
                </a:solidFill>
              </a:rPr>
              <a:t>роста» в рамках регионального проекта «Современная школа</a:t>
            </a:r>
            <a:r>
              <a:rPr lang="ru-RU" sz="1400" b="1" i="1" dirty="0" smtClean="0">
                <a:solidFill>
                  <a:srgbClr val="002060"/>
                </a:solidFill>
              </a:rPr>
              <a:t>». </a:t>
            </a:r>
          </a:p>
          <a:p>
            <a:pPr algn="ctr">
              <a:spcAft>
                <a:spcPts val="0"/>
              </a:spcAft>
            </a:pPr>
            <a:r>
              <a:rPr lang="ru-RU" sz="1400" b="1" i="1" dirty="0" smtClean="0">
                <a:solidFill>
                  <a:srgbClr val="002060"/>
                </a:solidFill>
              </a:rPr>
              <a:t>Расходы </a:t>
            </a:r>
            <a:r>
              <a:rPr lang="ru-RU" sz="1400" b="1" i="1" dirty="0">
                <a:solidFill>
                  <a:srgbClr val="002060"/>
                </a:solidFill>
              </a:rPr>
              <a:t>на функционирование центра образования цифрового и гуманитарного профилей </a:t>
            </a:r>
            <a:r>
              <a:rPr lang="ru-RU" sz="1400" b="1" i="1" dirty="0" smtClean="0">
                <a:solidFill>
                  <a:srgbClr val="002060"/>
                </a:solidFill>
              </a:rPr>
              <a:t>составили 1 522,9 </a:t>
            </a:r>
            <a:r>
              <a:rPr lang="ru-RU" sz="1400" b="1" i="1" dirty="0">
                <a:solidFill>
                  <a:srgbClr val="002060"/>
                </a:solidFill>
              </a:rPr>
              <a:t>тыс. рублей </a:t>
            </a:r>
            <a:endParaRPr lang="ru-RU" sz="14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2495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87999" y="11237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«Детский бюджет»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algn="ctr"/>
            <a:endParaRPr lang="ru-RU" sz="16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/>
            <a:endParaRPr lang="ru-RU" sz="1600" b="1" i="1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На реализацию данных направлений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из бюджета предусмотрено</a:t>
            </a:r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: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2021 </a:t>
            </a:r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год –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540 468,0 </a:t>
            </a:r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тыс. руб. </a:t>
            </a:r>
            <a:endParaRPr lang="ru-RU" sz="1600" b="1" i="1" dirty="0" smtClean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2022 </a:t>
            </a:r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год –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485 678,6 </a:t>
            </a:r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тыс. руб.</a:t>
            </a:r>
          </a:p>
          <a:p>
            <a:pPr algn="ctr"/>
            <a:r>
              <a:rPr lang="ru-RU" sz="1600" b="1" i="1" dirty="0" smtClean="0">
                <a:solidFill>
                  <a:srgbClr val="002060"/>
                </a:solidFill>
                <a:latin typeface="Times New Roman"/>
                <a:ea typeface="Times New Roman"/>
              </a:rPr>
              <a:t>2023 </a:t>
            </a:r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год – </a:t>
            </a:r>
            <a:r>
              <a:rPr lang="ru-RU" sz="1600" b="1" i="1" smtClean="0">
                <a:solidFill>
                  <a:srgbClr val="002060"/>
                </a:solidFill>
                <a:latin typeface="Times New Roman"/>
                <a:ea typeface="Times New Roman"/>
              </a:rPr>
              <a:t>485 771,0 </a:t>
            </a:r>
            <a:r>
              <a:rPr lang="ru-RU" sz="1600" b="1" i="1" dirty="0">
                <a:solidFill>
                  <a:srgbClr val="002060"/>
                </a:solidFill>
                <a:latin typeface="Times New Roman"/>
                <a:ea typeface="Times New Roman"/>
              </a:rPr>
              <a:t>тыс. руб.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1182" y="2780928"/>
            <a:ext cx="892899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39750" algn="just"/>
            <a:r>
              <a:rPr lang="ru-RU" sz="1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В соответствии с Национальной стратегией действий в интересах детей, подписанной Президентом Российской Федерации 1 июня 2012 года, в Российской Федерации должны создаваться условия для формирования достойной жизненной перспективы для каждого ребенка, его образования, воспитания и социализации, максимально возможной самореализации в социально позитивных видах деятельности. 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539750" algn="just"/>
            <a:r>
              <a:rPr lang="ru-RU" sz="1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Государственная политика в сфере государственной поддержки семьи и детей нацелена на формирование достойной жизненной перспективы для каждого ребенка, его образование, воспитание и социализацию, максимально возможную самореализацию в социально позитивных видах деятельности.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539750" algn="just"/>
            <a:r>
              <a:rPr lang="ru-RU" sz="1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Для достижения цели решаются следующие задачи: 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539750" algn="just"/>
            <a:r>
              <a:rPr lang="ru-RU" sz="1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- предоставление качественного и доступного образования детей; 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539750" algn="just"/>
            <a:r>
              <a:rPr lang="ru-RU" sz="1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- вовлечение детей в занятие физической культурой, спортом; 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539750" algn="just"/>
            <a:r>
              <a:rPr lang="ru-RU" sz="1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- организация досуга и творческое развитие детей; 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539750" algn="just"/>
            <a:r>
              <a:rPr lang="ru-RU" sz="1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- полноценное оздоровление и отдых детей; 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539750" algn="just"/>
            <a:r>
              <a:rPr lang="ru-RU" sz="1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- снижение численности безнадзорных и беспризорных несовершеннолетних детей; 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indent="539750" algn="just"/>
            <a:r>
              <a:rPr lang="ru-RU" sz="1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- сокращение уровня бедности семей и детей, нуждающихся в социальной поддержке.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r>
              <a:rPr lang="ru-RU" sz="1400" b="1" i="1" dirty="0">
                <a:solidFill>
                  <a:srgbClr val="002060"/>
                </a:solidFill>
                <a:latin typeface="Times New Roman"/>
                <a:ea typeface="Times New Roman"/>
              </a:rPr>
              <a:t>«Детский бюджет» – это аккумулированный в районном бюджете объем бюджетных ассигнований на реализацию комплекса мероприятий по созданию благоприятных условий для каждого ребенка по его воспитанию, общему и дополнительному образованию, организации детского отдыха и оздоровления детей, временного трудоустройства несовершеннолетних.</a:t>
            </a:r>
            <a:endParaRPr lang="ru-RU" sz="14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pic>
        <p:nvPicPr>
          <p:cNvPr id="6" name="Picture 2" descr="C:\Users\l_samohina\Desktop\Новая папка\gimnastika_jpg_145124957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398"/>
            <a:ext cx="4464050" cy="2589530"/>
          </a:xfrm>
          <a:prstGeom prst="rect">
            <a:avLst/>
          </a:prstGeom>
          <a:noFill/>
          <a:effectLst>
            <a:softEdge rad="635000"/>
          </a:effectLst>
          <a:extLst/>
        </p:spPr>
      </p:pic>
    </p:spTree>
    <p:extLst>
      <p:ext uri="{BB962C8B-B14F-4D97-AF65-F5344CB8AC3E}">
        <p14:creationId xmlns:p14="http://schemas.microsoft.com/office/powerpoint/2010/main" val="4122591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4082" y="260648"/>
            <a:ext cx="44155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Основные риски и проблемы в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сфере бюджетной политики</a:t>
            </a:r>
          </a:p>
        </p:txBody>
      </p:sp>
      <p:pic>
        <p:nvPicPr>
          <p:cNvPr id="7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689" y="116631"/>
            <a:ext cx="3886200" cy="388810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404082" y="1412776"/>
            <a:ext cx="4572000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7030A0"/>
                </a:solidFill>
              </a:rPr>
              <a:t> </a:t>
            </a:r>
            <a:r>
              <a:rPr lang="ru-RU" sz="1400" b="1" dirty="0">
                <a:solidFill>
                  <a:srgbClr val="002060"/>
                </a:solidFill>
              </a:rPr>
              <a:t>В рамках существующих тенденций низких темпов экономического роста формирование проекта районного бюджета осуществлялось исходя из консервативных сценариев прогноза основных параметров районного бюджета.</a:t>
            </a:r>
            <a:endParaRPr lang="ru-RU" sz="14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</a:rPr>
              <a:t>         В соответствии с соглашением, заключенным с министерством финансов Оренбургской области на предоставление дотации из областного бюджета на выравнивание бюджетной обеспеченности, для муниципального района установлены обязательные к достижению показатели социально-экономического развития и финансового оздоровления экономики.</a:t>
            </a:r>
            <a:endParaRPr lang="ru-RU" sz="14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</a:rPr>
              <a:t>          На первый план выходит решение задач повышения эффективности расходов и переориентации бюджетных ассигнований в рамках существующих бюджетных ограничений. </a:t>
            </a:r>
            <a:endParaRPr lang="ru-RU" sz="14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</a:rPr>
              <a:t>           Бюджет сформирован в структуре муниципальных программ и конечная эффективность «программного» бюджета зависит от качества муниципальных программ, механизма контроля за их реализацией. 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52120" y="3997865"/>
            <a:ext cx="3240360" cy="224676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</a:rPr>
              <a:t>В целях минимизации имеющихся рисков несбалансированности районного и бюджетов сельских поселений органы местного самоуправления муниципальных образований должны обеспечить направление дополнительных поступлений по доходам на снижение бюджетного дефицита, а не на увеличение расходных обязательств.</a:t>
            </a:r>
          </a:p>
        </p:txBody>
      </p:sp>
    </p:spTree>
    <p:extLst>
      <p:ext uri="{BB962C8B-B14F-4D97-AF65-F5344CB8AC3E}">
        <p14:creationId xmlns:p14="http://schemas.microsoft.com/office/powerpoint/2010/main" val="291419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vestinn.ru/upload/iblock/b08/dolgi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5" y="2420888"/>
            <a:ext cx="4877841" cy="35379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871296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srgbClr val="F79646">
                    <a:lumMod val="50000"/>
                  </a:srgbClr>
                </a:solidFill>
              </a:rPr>
              <a:t>                  Муниципальный долг – совокупность долговых обязательств муниципального образования. </a:t>
            </a:r>
          </a:p>
          <a:p>
            <a:pPr lvl="0" algn="just"/>
            <a:r>
              <a:rPr lang="ru-RU" sz="2000" b="1" dirty="0">
                <a:solidFill>
                  <a:srgbClr val="F79646">
                    <a:lumMod val="50000"/>
                  </a:srgbClr>
                </a:solidFill>
              </a:rPr>
              <a:t>                  Муниципальный долг возникает при:</a:t>
            </a:r>
          </a:p>
          <a:p>
            <a:pPr lvl="0" algn="just"/>
            <a:r>
              <a:rPr lang="ru-RU" sz="2000" b="1" dirty="0">
                <a:solidFill>
                  <a:srgbClr val="F79646">
                    <a:lumMod val="50000"/>
                  </a:srgbClr>
                </a:solidFill>
              </a:rPr>
              <a:t>                  - осуществлении заимствований;</a:t>
            </a:r>
          </a:p>
          <a:p>
            <a:pPr lvl="0" algn="just"/>
            <a:r>
              <a:rPr lang="ru-RU" sz="2000" b="1" dirty="0">
                <a:solidFill>
                  <a:srgbClr val="F79646">
                    <a:lumMod val="50000"/>
                  </a:srgbClr>
                </a:solidFill>
              </a:rPr>
              <a:t>                  - предоставлении муниципальных гарантий. </a:t>
            </a:r>
          </a:p>
          <a:p>
            <a:pPr lvl="0" algn="just"/>
            <a:endParaRPr lang="ru-RU" b="1" dirty="0">
              <a:solidFill>
                <a:srgbClr val="F79646">
                  <a:lumMod val="50000"/>
                </a:srgb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56473" y="2450921"/>
            <a:ext cx="3096344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F79646">
                    <a:lumMod val="50000"/>
                  </a:srgbClr>
                </a:solidFill>
              </a:rPr>
              <a:t>На </a:t>
            </a:r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</a:rPr>
              <a:t>01.01.2021 </a:t>
            </a:r>
            <a:r>
              <a:rPr lang="ru-RU" sz="2000" b="1" dirty="0">
                <a:solidFill>
                  <a:srgbClr val="F79646">
                    <a:lumMod val="50000"/>
                  </a:srgbClr>
                </a:solidFill>
              </a:rPr>
              <a:t>года </a:t>
            </a:r>
          </a:p>
          <a:p>
            <a:pPr lvl="0" algn="ctr"/>
            <a:r>
              <a:rPr lang="ru-RU" sz="2000" b="1" dirty="0">
                <a:solidFill>
                  <a:srgbClr val="F79646">
                    <a:lumMod val="50000"/>
                  </a:srgbClr>
                </a:solidFill>
              </a:rPr>
              <a:t>муниципальное образование  Первомайский район Оренбургской области </a:t>
            </a:r>
          </a:p>
          <a:p>
            <a:pPr lvl="0" algn="ctr"/>
            <a:r>
              <a:rPr lang="ru-RU" sz="2000" b="1" u="sng" dirty="0">
                <a:solidFill>
                  <a:srgbClr val="F79646">
                    <a:lumMod val="50000"/>
                  </a:srgbClr>
                </a:solidFill>
              </a:rPr>
              <a:t>не имеет долговых </a:t>
            </a:r>
            <a:r>
              <a:rPr lang="ru-RU" sz="2000" b="1" u="sng" dirty="0" smtClean="0">
                <a:solidFill>
                  <a:srgbClr val="F79646">
                    <a:lumMod val="50000"/>
                  </a:srgbClr>
                </a:solidFill>
              </a:rPr>
              <a:t>обязательств.</a:t>
            </a:r>
          </a:p>
          <a:p>
            <a:pPr lvl="0" algn="ctr"/>
            <a:r>
              <a:rPr lang="ru-RU" sz="2000" b="1" dirty="0" smtClean="0">
                <a:solidFill>
                  <a:srgbClr val="F79646">
                    <a:lumMod val="50000"/>
                  </a:srgbClr>
                </a:solidFill>
              </a:rPr>
              <a:t>Заимствований и предоставление муниципальных гарантий не предусматривается.</a:t>
            </a:r>
            <a:endParaRPr lang="ru-RU" sz="2000" b="1" dirty="0">
              <a:solidFill>
                <a:srgbClr val="F79646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60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08524" y="116632"/>
            <a:ext cx="4164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i="1" u="sng" dirty="0">
                <a:solidFill>
                  <a:schemeClr val="accent6">
                    <a:lumMod val="50000"/>
                  </a:schemeClr>
                </a:solidFill>
              </a:rPr>
              <a:t>Справочная информация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3088" y="639852"/>
            <a:ext cx="89289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000" b="1" dirty="0">
              <a:solidFill>
                <a:srgbClr val="7030A0"/>
              </a:solidFill>
            </a:endParaRPr>
          </a:p>
          <a:p>
            <a:pPr lvl="0"/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Финансовый отдел администрации </a:t>
            </a:r>
          </a:p>
          <a:p>
            <a:pPr lvl="0"/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Первомайского района Оренбургской области</a:t>
            </a:r>
          </a:p>
          <a:p>
            <a:pPr lvl="0" algn="ctr"/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lvl="0"/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Местонахождение:</a:t>
            </a:r>
          </a:p>
          <a:p>
            <a:pPr lvl="0"/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Оренбургская область, Первомайский район,</a:t>
            </a:r>
          </a:p>
          <a:p>
            <a:pPr lvl="0"/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п. Первомайский, ул. Мирная 18а</a:t>
            </a:r>
          </a:p>
          <a:p>
            <a:pPr lvl="0"/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lvl="0"/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График работы:</a:t>
            </a:r>
          </a:p>
          <a:p>
            <a:pPr lvl="0"/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пн-пт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с 9.00 – 17.12</a:t>
            </a:r>
          </a:p>
          <a:p>
            <a:pPr lvl="0"/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lvl="0"/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Телефон: 8 (35348) 3-12-92 приемная</a:t>
            </a:r>
          </a:p>
          <a:p>
            <a:pPr lvl="0"/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lvl="0"/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Руководитель: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Смеющев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Алексей Вениаминович</a:t>
            </a:r>
          </a:p>
          <a:p>
            <a:pPr lvl="0"/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pPr lvl="0" algn="ctr"/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 актуальной версией «Бюджет для граждан»  можно ознакомиться на официальном сайте муниципального образования Первомайский район Оренбургской области</a:t>
            </a:r>
            <a:r>
              <a:rPr lang="ru-RU" sz="2000" b="1" dirty="0">
                <a:solidFill>
                  <a:srgbClr val="7030A0"/>
                </a:solidFill>
              </a:rPr>
              <a:t> </a:t>
            </a:r>
            <a:r>
              <a:rPr lang="en-US" sz="2000" b="1" u="sng" dirty="0" err="1">
                <a:solidFill>
                  <a:srgbClr val="FF0000"/>
                </a:solidFill>
              </a:rPr>
              <a:t>pervomay</a:t>
            </a:r>
            <a:r>
              <a:rPr lang="ru-RU" sz="2000" b="1" u="sng" dirty="0">
                <a:solidFill>
                  <a:srgbClr val="FF0000"/>
                </a:solidFill>
              </a:rPr>
              <a:t>.</a:t>
            </a:r>
            <a:r>
              <a:rPr lang="en-US" sz="2000" b="1" u="sng" dirty="0">
                <a:solidFill>
                  <a:srgbClr val="FF0000"/>
                </a:solidFill>
              </a:rPr>
              <a:t>orb</a:t>
            </a:r>
            <a:r>
              <a:rPr lang="ru-RU" sz="2000" b="1" u="sng" dirty="0">
                <a:solidFill>
                  <a:srgbClr val="FF0000"/>
                </a:solidFill>
              </a:rPr>
              <a:t>.</a:t>
            </a:r>
            <a:r>
              <a:rPr lang="en-US" sz="2000" b="1" u="sng" dirty="0" err="1">
                <a:solidFill>
                  <a:srgbClr val="FF0000"/>
                </a:solidFill>
              </a:rPr>
              <a:t>ru</a:t>
            </a:r>
            <a:endParaRPr lang="ru-RU" sz="20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98254" y="421621"/>
            <a:ext cx="588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chemeClr val="tx2"/>
                </a:solidFill>
              </a:rPr>
              <a:t>ПРОГНОЗ СОЦИАЛЬНО-ЭКОНОМИЧЕСКОГО РАЗВИТИЯ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8" y="21382"/>
            <a:ext cx="9144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8830756"/>
              </p:ext>
            </p:extLst>
          </p:nvPr>
        </p:nvGraphicFramePr>
        <p:xfrm>
          <a:off x="251520" y="1173659"/>
          <a:ext cx="8496947" cy="190705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602667"/>
                <a:gridCol w="842040"/>
                <a:gridCol w="842040"/>
                <a:gridCol w="842040"/>
                <a:gridCol w="842040"/>
                <a:gridCol w="842040"/>
                <a:gridCol w="842040"/>
                <a:gridCol w="842040"/>
              </a:tblGrid>
              <a:tr h="360040">
                <a:tc>
                  <a:txBody>
                    <a:bodyPr/>
                    <a:lstStyle/>
                    <a:p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2017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2018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  <a:endParaRPr lang="ru-RU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Номинальная начисленная среднемесячная заработная плата работников организаций (</a:t>
                      </a:r>
                      <a:r>
                        <a:rPr kumimoji="0" lang="ru-RU" sz="1000" b="1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руб</a:t>
                      </a:r>
                      <a:r>
                        <a:rPr kumimoji="0" 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ru-RU" sz="1000" b="1" i="0" u="none" strike="noStrike" kern="1200" cap="none" spc="0" normalizeH="0" baseline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мес</a:t>
                      </a:r>
                      <a:r>
                        <a:rPr kumimoji="0" 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kumimoji="0" 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24 534,9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28 293,4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30 289,5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32 272,4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34 923,7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37 205,3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39 822,6</a:t>
                      </a:r>
                      <a:endParaRPr lang="ru-RU" sz="1000" b="1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Темп среднемесячной номинальной начисленной заработной платы работников организаций (</a:t>
                      </a:r>
                      <a:r>
                        <a:rPr lang="ru-RU" sz="10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% к предыдущему году)</a:t>
                      </a:r>
                      <a:endParaRPr kumimoji="0" 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105,3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110,7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107,1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106,5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108,2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106,5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107,0</a:t>
                      </a:r>
                      <a:endParaRPr lang="ru-RU" sz="1000" b="1" dirty="0"/>
                    </a:p>
                  </a:txBody>
                  <a:tcPr/>
                </a:tc>
              </a:tr>
              <a:tr h="4668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Реальная заработная плата работников </a:t>
                      </a:r>
                      <a:r>
                        <a:rPr kumimoji="0" lang="ru-RU" sz="10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организаций 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% к предыдущему году)</a:t>
                      </a:r>
                      <a:endParaRPr kumimoji="0" lang="ru-RU" sz="10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102,1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108,1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102,7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103,2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104,5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102,4</a:t>
                      </a:r>
                      <a:endParaRPr lang="ru-RU" sz="1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1" dirty="0" smtClean="0"/>
                        <a:t>102,9</a:t>
                      </a:r>
                      <a:endParaRPr lang="ru-RU" sz="1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96922" y="4077072"/>
            <a:ext cx="24096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Уровень </a:t>
            </a:r>
          </a:p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зарегистрированной </a:t>
            </a:r>
          </a:p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безработицы</a:t>
            </a:r>
          </a:p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 (на конец года)</a:t>
            </a:r>
            <a:endParaRPr lang="ru-RU" b="1" i="1" dirty="0">
              <a:solidFill>
                <a:schemeClr val="tx2"/>
              </a:solidFill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5024561"/>
              </p:ext>
            </p:extLst>
          </p:nvPr>
        </p:nvGraphicFramePr>
        <p:xfrm>
          <a:off x="519808" y="3356992"/>
          <a:ext cx="6068416" cy="30150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2156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8810901"/>
              </p:ext>
            </p:extLst>
          </p:nvPr>
        </p:nvGraphicFramePr>
        <p:xfrm>
          <a:off x="323528" y="3501007"/>
          <a:ext cx="5472608" cy="3024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26605" y="836712"/>
            <a:ext cx="54006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just"/>
            <a:endParaRPr lang="ru-RU" sz="1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1100" b="1" dirty="0">
                <a:latin typeface="Times New Roman"/>
                <a:ea typeface="Times New Roman"/>
              </a:rPr>
              <a:t>Основу промышленного потенциала Первомайского района  составляют предприятия топливно-энергетической промышленности и обрабатывающих отраслей, а также предприятия, осуществляющие производство и распределение электроэнергии, газа и воды</a:t>
            </a:r>
            <a:endParaRPr lang="ru-RU" sz="11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1100" b="1" dirty="0">
                <a:latin typeface="Times New Roman"/>
                <a:ea typeface="Times New Roman"/>
              </a:rPr>
              <a:t>В 2019 году сводный индекс промышленного производства  составил 93,9%, при 121,6% в 2018 </a:t>
            </a:r>
            <a:r>
              <a:rPr lang="ru-RU" sz="1100" b="1" dirty="0" smtClean="0">
                <a:latin typeface="Times New Roman"/>
                <a:ea typeface="Times New Roman"/>
              </a:rPr>
              <a:t>году. </a:t>
            </a:r>
          </a:p>
          <a:p>
            <a:pPr indent="450215" algn="just">
              <a:spcAft>
                <a:spcPts val="0"/>
              </a:spcAft>
            </a:pPr>
            <a:r>
              <a:rPr lang="ru-RU" sz="1100" b="1" dirty="0">
                <a:latin typeface="Times New Roman"/>
                <a:ea typeface="Times New Roman"/>
                <a:cs typeface="Times New Roman"/>
              </a:rPr>
              <a:t>Снижение промышленного производства в 2019 году обусловлено снижением объемов обрабатывающего производства (в основном, за счет снижения объемов производства пищевых продуктов и напитков).</a:t>
            </a:r>
            <a:endParaRPr lang="ru-RU" sz="1100" b="1" dirty="0">
              <a:latin typeface="Arial"/>
              <a:ea typeface="Times New Roman"/>
              <a:cs typeface="Times New Roman"/>
            </a:endParaRPr>
          </a:p>
          <a:p>
            <a:pPr indent="450215" algn="just"/>
            <a:r>
              <a:rPr lang="ru-RU" sz="1100" b="1" dirty="0">
                <a:latin typeface="Times New Roman"/>
                <a:ea typeface="Times New Roman"/>
              </a:rPr>
              <a:t>Наибольшее снижение в первую очередь связано со снижением производства алкогольной продукции (водки) (84,7% к уровню 2018 года) и производством хлеба и хлебобулочных изделий (95% к уровню 2018 года).</a:t>
            </a:r>
            <a:endParaRPr lang="ru-RU" sz="1100" b="1" dirty="0">
              <a:solidFill>
                <a:prstClr val="black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68144" y="3175814"/>
            <a:ext cx="3245345" cy="3349530"/>
          </a:xfrm>
          <a:prstGeom prst="roundRect">
            <a:avLst/>
          </a:prstGeom>
          <a:solidFill>
            <a:schemeClr val="bg2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50215" algn="just">
              <a:spcAft>
                <a:spcPts val="0"/>
              </a:spcAft>
            </a:pPr>
            <a:r>
              <a:rPr lang="ru-RU" sz="1000" b="1" dirty="0">
                <a:solidFill>
                  <a:schemeClr val="tx1"/>
                </a:solidFill>
                <a:latin typeface="Times New Roman"/>
                <a:ea typeface="Times New Roman"/>
              </a:rPr>
              <a:t>Сводный индекс промышленного производства спрогнозирован на уровне:  2021 год- 101,8-102,2%; 2022 год- 102,2-102,3%; 2023 год – 101,8-102,3 по первому и второму вариантам соответственно.</a:t>
            </a:r>
          </a:p>
          <a:p>
            <a:pPr algn="just"/>
            <a:r>
              <a:rPr lang="ru-RU" sz="1000" b="1" dirty="0">
                <a:solidFill>
                  <a:schemeClr val="tx1"/>
                </a:solidFill>
                <a:latin typeface="Times New Roman"/>
                <a:ea typeface="Times New Roman"/>
              </a:rPr>
              <a:t>Основу промышленного потенциала будут составлять предприятия обрабатывающих отраслей:</a:t>
            </a:r>
            <a:r>
              <a:rPr lang="ru-RU" sz="1000" dirty="0">
                <a:solidFill>
                  <a:srgbClr val="0070C0"/>
                </a:solidFill>
                <a:latin typeface="Times New Roman"/>
                <a:ea typeface="Times New Roman"/>
              </a:rPr>
              <a:t> </a:t>
            </a:r>
            <a:r>
              <a:rPr lang="ru-RU" sz="1000" b="1" dirty="0">
                <a:solidFill>
                  <a:schemeClr val="tx1"/>
                </a:solidFill>
                <a:latin typeface="Times New Roman"/>
                <a:ea typeface="Times New Roman"/>
              </a:rPr>
              <a:t>ООО «Степные просторы» производство алкогольной продукции (водки); ООО «</a:t>
            </a:r>
            <a:r>
              <a:rPr lang="ru-RU" sz="1000" b="1" dirty="0" err="1">
                <a:solidFill>
                  <a:schemeClr val="tx1"/>
                </a:solidFill>
                <a:latin typeface="Times New Roman"/>
                <a:ea typeface="Times New Roman"/>
              </a:rPr>
              <a:t>Спиртзавод</a:t>
            </a:r>
            <a:r>
              <a:rPr lang="ru-RU" sz="1000" b="1" dirty="0">
                <a:solidFill>
                  <a:schemeClr val="tx1"/>
                </a:solidFill>
                <a:latin typeface="Times New Roman"/>
                <a:ea typeface="Times New Roman"/>
              </a:rPr>
              <a:t> Оренбургский»  производство спирта этилового из пищевого сырья;  ООО «Универсал», ПО «Центральное» производство хлеба, хлебобулочных и кондитерских изделий;  а также предприятия, осуществляющие производство и распределение электроэнергии, газа и воды: Первомайское МУП ЖКХЭ (тепловая энергия) и ООО «</a:t>
            </a:r>
            <a:r>
              <a:rPr lang="ru-RU" sz="1000" b="1" dirty="0" err="1">
                <a:solidFill>
                  <a:schemeClr val="tx1"/>
                </a:solidFill>
                <a:latin typeface="Times New Roman"/>
                <a:ea typeface="Times New Roman"/>
              </a:rPr>
              <a:t>Сантехсервис</a:t>
            </a:r>
            <a:r>
              <a:rPr lang="ru-RU" sz="1000" b="1" dirty="0">
                <a:solidFill>
                  <a:schemeClr val="tx1"/>
                </a:solidFill>
                <a:latin typeface="Times New Roman"/>
                <a:ea typeface="Times New Roman"/>
              </a:rPr>
              <a:t>» (питьевая вода).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640"/>
            <a:ext cx="59372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8" y="21382"/>
            <a:ext cx="9144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http://news.sarbc.ru/images/orig/2016/12/img_zyf1a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447" y="682353"/>
            <a:ext cx="3442970" cy="22840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305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_samohina\Desktop\pole_cvety_zheltye_ferma_selskoe_hozyaystvo_pasmurno_45944_3840x24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43" y="1348011"/>
            <a:ext cx="4104456" cy="281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C:\Users\l_samohina\Desktop\pole_kombayn_urozhay_selskoe_hozyaystvo_uborka_46746_1920x12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016136"/>
            <a:ext cx="3007543" cy="1950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 descr="Картинки по запросу Скачать картинки сельское хозяйств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8" y="1148507"/>
            <a:ext cx="2393107" cy="1584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Скачать картинки сельское хозяйств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3" y="2687737"/>
            <a:ext cx="2371099" cy="147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68899" y="692696"/>
            <a:ext cx="38884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b="1" i="1" dirty="0">
                <a:solidFill>
                  <a:prstClr val="black"/>
                </a:solidFill>
              </a:rPr>
              <a:t>               </a:t>
            </a:r>
            <a:r>
              <a:rPr lang="ru-RU" sz="1100" b="1" dirty="0">
                <a:latin typeface="Times New Roman"/>
                <a:ea typeface="Times New Roman"/>
                <a:cs typeface="Times New Roman"/>
              </a:rPr>
              <a:t>Сельское хозяйство Первомайского района является  важнейшим сектором экономики района , в котором занято  12  сельскохозяйственных предприятий, 56  крестьянское (фермерское) хозяйство  и  более 3 тысяч  личных подсобных хозяйств. </a:t>
            </a:r>
            <a:r>
              <a:rPr lang="ru-RU" sz="11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100" b="1" dirty="0" smtClean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11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 </a:t>
            </a:r>
            <a:r>
              <a:rPr lang="ru-RU" sz="11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данном секторе  занято 38,7% от общего числа занятых в экономике.</a:t>
            </a:r>
            <a:endParaRPr lang="ru-RU" sz="1100" b="1" dirty="0">
              <a:effectLst/>
              <a:latin typeface="Arial"/>
              <a:ea typeface="Times New Roman"/>
              <a:cs typeface="Times New Roman"/>
            </a:endParaRP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2655660"/>
              </p:ext>
            </p:extLst>
          </p:nvPr>
        </p:nvGraphicFramePr>
        <p:xfrm>
          <a:off x="4355976" y="4024809"/>
          <a:ext cx="4680520" cy="2627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8536" y="4221088"/>
            <a:ext cx="427975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900" dirty="0">
                <a:solidFill>
                  <a:prstClr val="black"/>
                </a:solidFill>
                <a:latin typeface="Times New Roman"/>
                <a:ea typeface="Times New Roman"/>
              </a:rPr>
              <a:t>       </a:t>
            </a:r>
            <a:r>
              <a:rPr lang="ru-RU" sz="95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оценке 2020 года  валовой  объем продукции  сельского хозяйства  составит  3370,7 млн.   рублей,  или  115,61 % </a:t>
            </a:r>
            <a:r>
              <a:rPr lang="ru-RU" sz="95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95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том числе:  по растениеводству-2240,5млн. рублей, </a:t>
            </a:r>
            <a:r>
              <a:rPr lang="ru-RU" sz="95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</a:t>
            </a:r>
            <a:r>
              <a:rPr lang="ru-RU" sz="95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животноводству-1130,2млн. </a:t>
            </a:r>
            <a:r>
              <a:rPr lang="ru-RU" sz="95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рублей.     </a:t>
            </a:r>
            <a:r>
              <a:rPr lang="ru-RU" sz="950" b="1" i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                                           </a:t>
            </a:r>
            <a:r>
              <a:rPr lang="ru-RU" sz="95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Объем </a:t>
            </a:r>
            <a:r>
              <a:rPr lang="ru-RU" sz="95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производства зерна и подсолнечника </a:t>
            </a:r>
            <a:r>
              <a:rPr lang="ru-RU" sz="95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оценивается </a:t>
            </a:r>
            <a:r>
              <a:rPr lang="ru-RU" sz="95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96,613тыс.т и 54,576тыс.т соответственно, при урожайности с 1 га зерновых-16,8ц, подсолнечника-12,0ц</a:t>
            </a:r>
            <a:r>
              <a:rPr lang="ru-RU" sz="95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</a:p>
          <a:p>
            <a:pPr algn="just">
              <a:spcAft>
                <a:spcPts val="0"/>
              </a:spcAft>
            </a:pPr>
            <a:r>
              <a:rPr lang="ru-RU" sz="95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95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В 2021 </a:t>
            </a:r>
            <a:r>
              <a:rPr lang="ru-RU" sz="95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году прогнозируется увеличение объемов производства сельскохозяйственной продукции по первому до </a:t>
            </a:r>
            <a:r>
              <a:rPr lang="ru-RU" sz="95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103,55</a:t>
            </a:r>
            <a:r>
              <a:rPr lang="ru-RU" sz="95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%  в сопоставимых ценах к уровню 2020 года.</a:t>
            </a:r>
          </a:p>
          <a:p>
            <a:pPr algn="just">
              <a:spcAft>
                <a:spcPts val="0"/>
              </a:spcAft>
            </a:pPr>
            <a:r>
              <a:rPr lang="ru-RU" sz="95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В 2022-2023 годах прогнозируется увеличение производства  сельскохозяйственной продукции в сопоставимых ценах  соответственно </a:t>
            </a:r>
            <a:r>
              <a:rPr lang="ru-RU" sz="95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</a:t>
            </a:r>
            <a:r>
              <a:rPr lang="ru-RU" sz="95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103,87%.</a:t>
            </a:r>
          </a:p>
          <a:p>
            <a:pPr algn="just">
              <a:spcAft>
                <a:spcPts val="0"/>
              </a:spcAft>
            </a:pPr>
            <a:r>
              <a:rPr lang="ru-RU" sz="95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В 2023 году прогнозируется увеличение производства  сельскохозяйственной продукции в сопоставимых ценах  соответственно </a:t>
            </a:r>
            <a:r>
              <a:rPr lang="ru-RU" sz="95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103,20</a:t>
            </a:r>
            <a:r>
              <a:rPr lang="ru-RU" sz="95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% .</a:t>
            </a:r>
            <a:endParaRPr lang="ru-RU" sz="950" b="1" dirty="0"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68" y="191790"/>
            <a:ext cx="538000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8" y="21382"/>
            <a:ext cx="9144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1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3305173"/>
              </p:ext>
            </p:extLst>
          </p:nvPr>
        </p:nvGraphicFramePr>
        <p:xfrm>
          <a:off x="395536" y="1317746"/>
          <a:ext cx="4968552" cy="2552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43608" y="462704"/>
            <a:ext cx="49202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marR="180340" indent="450215" algn="just"/>
            <a:r>
              <a:rPr lang="ru-RU" sz="1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Times New Roman"/>
                <a:cs typeface="TimesNewRomanPS-BoldItalicMT"/>
              </a:rPr>
              <a:t>Одной из основных задач дальнейшего развития муниципального образования является повышение качества жизни населения.</a:t>
            </a:r>
            <a:endParaRPr lang="ru-RU" sz="1000" b="1" i="1" dirty="0">
              <a:solidFill>
                <a:srgbClr val="F79646">
                  <a:lumMod val="50000"/>
                </a:srgbClr>
              </a:solidFill>
              <a:latin typeface="Times New Roman"/>
              <a:ea typeface="Times New Roman"/>
            </a:endParaRPr>
          </a:p>
          <a:p>
            <a:pPr marL="180340" marR="180340" indent="450215" algn="just"/>
            <a:r>
              <a:rPr lang="ru-RU" sz="1000" b="1" i="1" dirty="0">
                <a:solidFill>
                  <a:srgbClr val="F79646">
                    <a:lumMod val="50000"/>
                  </a:srgbClr>
                </a:solidFill>
                <a:latin typeface="Times New Roman"/>
                <a:ea typeface="Times New Roman"/>
                <a:cs typeface="TimesNewRomanPS-BoldItalicMT"/>
              </a:rPr>
              <a:t>Создание условий для жилищного строительства – важное направление в области обеспечения граждан жилыми помещениями.</a:t>
            </a:r>
            <a:endParaRPr lang="ru-RU" sz="1000" b="1" i="1" dirty="0">
              <a:solidFill>
                <a:srgbClr val="F79646">
                  <a:lumMod val="50000"/>
                </a:srgbClr>
              </a:solidFill>
              <a:latin typeface="Times New Roman"/>
              <a:ea typeface="Times New Roman"/>
            </a:endParaRPr>
          </a:p>
        </p:txBody>
      </p:sp>
      <p:pic>
        <p:nvPicPr>
          <p:cNvPr id="4" name="Рисунок 3" descr="C:\Users\l_samohina\Desktop\0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198400"/>
            <a:ext cx="3168352" cy="1944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C:\Users\l_samohina\Desktop\proekty-kottedzhej-iz-kirpicha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92866"/>
            <a:ext cx="3150418" cy="180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0870" y="4142616"/>
            <a:ext cx="8928992" cy="2655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340" marR="180340" indent="450215" algn="just">
              <a:lnSpc>
                <a:spcPct val="115000"/>
              </a:lnSpc>
              <a:spcAft>
                <a:spcPts val="600"/>
              </a:spcAft>
            </a:pP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Динамика ввода в действие жилых домов за счет всех источников финансирования, на протяжении последних ряда лет, представлена следующим образом: в   2017г. – 4,541 </a:t>
            </a:r>
            <a:r>
              <a:rPr lang="ru-RU" sz="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тыс.кв.м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.; 2018г.- 4,868 </a:t>
            </a:r>
            <a:r>
              <a:rPr lang="ru-RU" sz="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тыс.кв.м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.; в 2019г. – 4,685 </a:t>
            </a:r>
            <a:r>
              <a:rPr lang="ru-RU" sz="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тыс.кв.м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Удельный 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вес площади жилых домов, построенных населением за счет собственных и заемных средств, в общем вводе жилья на протяжении всего указанного периода составляет от 90 до 100 процентов</a:t>
            </a:r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Главными 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причинами снижения показателя объема жилищного строительства в 2019 году являются - сокращение реальных денежных доходов населения; рост цен, в том числе и на строительные материалы; сложная ситуация на рынке труда; сокращение потребительского </a:t>
            </a:r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кредитования. </a:t>
            </a:r>
          </a:p>
          <a:p>
            <a:pPr marL="180340" marR="180340" indent="450215" algn="just">
              <a:lnSpc>
                <a:spcPct val="115000"/>
              </a:lnSpc>
              <a:spcAft>
                <a:spcPts val="600"/>
              </a:spcAft>
            </a:pPr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Всего 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 2019 год за счет всех источников финансирования построены и введены в эксплуатацию 46 квартир, в том числе:</a:t>
            </a:r>
            <a:endParaRPr lang="ru-RU" sz="9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180340" marR="180340" indent="450215" algn="just">
              <a:lnSpc>
                <a:spcPct val="115000"/>
              </a:lnSpc>
              <a:spcAft>
                <a:spcPts val="600"/>
              </a:spcAft>
            </a:pP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индивидуальное жилье – 42 квартиры–  общей площадью 4377 </a:t>
            </a:r>
            <a:r>
              <a:rPr lang="ru-RU" sz="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кв.м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9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180340" marR="180340" indent="450215" algn="just">
              <a:lnSpc>
                <a:spcPct val="115000"/>
              </a:lnSpc>
              <a:spcAft>
                <a:spcPts val="600"/>
              </a:spcAft>
            </a:pP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Общая площадь жилых помещений на конец 2019 года составила – 572,4 тыс. </a:t>
            </a:r>
            <a:r>
              <a:rPr lang="ru-RU" sz="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кв.м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., или в среднем на одного жителя приходится 24,4 </a:t>
            </a:r>
            <a:r>
              <a:rPr lang="ru-RU" sz="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кв.м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(при 23,8 </a:t>
            </a:r>
            <a:r>
              <a:rPr lang="ru-RU" sz="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кв.м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в 2018 году), в том числе площадь, введенная в действие за один год, на одного человека составила 0,200 </a:t>
            </a:r>
            <a:r>
              <a:rPr lang="ru-RU" sz="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кв.м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(при 0,204 </a:t>
            </a:r>
            <a:r>
              <a:rPr lang="ru-RU" sz="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кв.м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в соответствующем периоде прошлого года</a:t>
            </a:r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). В 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2020 году предполагается ввести в эксплуатацию 4783 </a:t>
            </a:r>
            <a:r>
              <a:rPr lang="ru-RU" sz="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кв.м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жилья, в том числе за счет средств индивидуальных застройщиков – 4783 </a:t>
            </a:r>
            <a:r>
              <a:rPr lang="ru-RU" sz="9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кв.м</a:t>
            </a:r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В 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2021 году по базовому варианту прогнозируется рост объемов ввода в действие жилых домов - 106,6%, что обусловлено складывающейся экономической ситуацией</a:t>
            </a:r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Затем 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прогнозном периоде по базовому варианту также предусмотрен рост объемов жилищного строительства на 4,2% в 2022 году; 10,0% в 2023 году</a:t>
            </a:r>
            <a:r>
              <a:rPr lang="ru-RU" sz="9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Жилищное </a:t>
            </a:r>
            <a:r>
              <a:rPr lang="ru-RU" sz="9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строительство в районе будет осуществляться населением за счет собственных  и привлеченных средств.</a:t>
            </a:r>
            <a:endParaRPr lang="ru-RU" sz="9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180340" marR="180340" indent="450215" algn="just">
              <a:spcAft>
                <a:spcPts val="600"/>
              </a:spcAft>
            </a:pPr>
            <a:endParaRPr lang="ru-RU" sz="1200" dirty="0">
              <a:solidFill>
                <a:srgbClr val="F79646">
                  <a:lumMod val="50000"/>
                </a:srgb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011" y="0"/>
            <a:ext cx="537686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8" y="21382"/>
            <a:ext cx="91440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69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fade/>
      </p:transition>
    </mc:Choice>
    <mc:Fallback xmlns="">
      <p:transition spd="slow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16390</TotalTime>
  <Words>7516</Words>
  <Application>Microsoft Office PowerPoint</Application>
  <PresentationFormat>Экран (4:3)</PresentationFormat>
  <Paragraphs>1625</Paragraphs>
  <Slides>57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Тема Office</vt:lpstr>
      <vt:lpstr>БЮДЖЕТ ДЛЯ ГРАЖДАН</vt:lpstr>
      <vt:lpstr>Глоссарий  бюджетных терминов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 муниципального образования Первомайский район  на 2016 год</dc:title>
  <dc:creator>Любовь Анатольевна Самохина</dc:creator>
  <cp:lastModifiedBy>Лилия Юрьевна Фролова</cp:lastModifiedBy>
  <cp:revision>2065</cp:revision>
  <cp:lastPrinted>2020-12-21T08:02:21Z</cp:lastPrinted>
  <dcterms:created xsi:type="dcterms:W3CDTF">2016-01-27T10:39:20Z</dcterms:created>
  <dcterms:modified xsi:type="dcterms:W3CDTF">2021-05-25T07:03:17Z</dcterms:modified>
</cp:coreProperties>
</file>