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41"/>
  </p:notesMasterIdLst>
  <p:sldIdLst>
    <p:sldId id="256" r:id="rId2"/>
    <p:sldId id="375" r:id="rId3"/>
    <p:sldId id="376" r:id="rId4"/>
    <p:sldId id="362" r:id="rId5"/>
    <p:sldId id="391" r:id="rId6"/>
    <p:sldId id="392" r:id="rId7"/>
    <p:sldId id="361" r:id="rId8"/>
    <p:sldId id="378" r:id="rId9"/>
    <p:sldId id="389" r:id="rId10"/>
    <p:sldId id="367" r:id="rId11"/>
    <p:sldId id="355" r:id="rId12"/>
    <p:sldId id="358" r:id="rId13"/>
    <p:sldId id="365" r:id="rId14"/>
    <p:sldId id="387" r:id="rId15"/>
    <p:sldId id="341" r:id="rId16"/>
    <p:sldId id="366" r:id="rId17"/>
    <p:sldId id="388" r:id="rId18"/>
    <p:sldId id="295" r:id="rId19"/>
    <p:sldId id="395" r:id="rId20"/>
    <p:sldId id="396" r:id="rId21"/>
    <p:sldId id="393" r:id="rId22"/>
    <p:sldId id="349" r:id="rId23"/>
    <p:sldId id="363" r:id="rId24"/>
    <p:sldId id="364" r:id="rId25"/>
    <p:sldId id="394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86" r:id="rId34"/>
    <p:sldId id="379" r:id="rId35"/>
    <p:sldId id="380" r:id="rId36"/>
    <p:sldId id="381" r:id="rId37"/>
    <p:sldId id="382" r:id="rId38"/>
    <p:sldId id="385" r:id="rId39"/>
    <p:sldId id="316" r:id="rId4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CBE"/>
    <a:srgbClr val="464776"/>
    <a:srgbClr val="6D6EA7"/>
    <a:srgbClr val="7D7EB1"/>
    <a:srgbClr val="6C6DA8"/>
    <a:srgbClr val="4C4D80"/>
    <a:srgbClr val="A6D3FC"/>
    <a:srgbClr val="8FC8FB"/>
    <a:srgbClr val="DAF7FE"/>
    <a:srgbClr val="EE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6" autoAdjust="0"/>
  </p:normalViewPr>
  <p:slideViewPr>
    <p:cSldViewPr>
      <p:cViewPr>
        <p:scale>
          <a:sx n="70" d="100"/>
          <a:sy n="70" d="100"/>
        </p:scale>
        <p:origin x="-11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90290395084338E-2"/>
          <c:y val="3.9947598414990959E-2"/>
          <c:w val="0.58864680099647071"/>
          <c:h val="0.8685716401881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образования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460</c:v>
                </c:pt>
                <c:pt idx="1">
                  <c:v>487.7</c:v>
                </c:pt>
                <c:pt idx="2">
                  <c:v>481</c:v>
                </c:pt>
                <c:pt idx="3">
                  <c:v>392.3</c:v>
                </c:pt>
                <c:pt idx="4">
                  <c:v>382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Отдел культуры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83</c:v>
                </c:pt>
                <c:pt idx="1">
                  <c:v>97.5</c:v>
                </c:pt>
                <c:pt idx="2">
                  <c:v>89.9</c:v>
                </c:pt>
                <c:pt idx="3">
                  <c:v>88.3</c:v>
                </c:pt>
                <c:pt idx="4">
                  <c:v>86.8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Финансовый отдел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119.1</c:v>
                </c:pt>
                <c:pt idx="1">
                  <c:v>92.1</c:v>
                </c:pt>
                <c:pt idx="2">
                  <c:v>83.4</c:v>
                </c:pt>
                <c:pt idx="3">
                  <c:v>75</c:v>
                </c:pt>
                <c:pt idx="4">
                  <c:v>68.3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Счетная палата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Администрация района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78.7</c:v>
                </c:pt>
                <c:pt idx="1">
                  <c:v>100.7</c:v>
                </c:pt>
                <c:pt idx="2">
                  <c:v>90.7</c:v>
                </c:pt>
                <c:pt idx="3">
                  <c:v>74.099999999999994</c:v>
                </c:pt>
                <c:pt idx="4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337792"/>
        <c:axId val="130347776"/>
      </c:barChart>
      <c:catAx>
        <c:axId val="1303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347776"/>
        <c:crosses val="autoZero"/>
        <c:auto val="1"/>
        <c:lblAlgn val="ctr"/>
        <c:lblOffset val="100"/>
        <c:noMultiLvlLbl val="0"/>
      </c:catAx>
      <c:valAx>
        <c:axId val="13034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3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98.9</c:v>
                </c:pt>
                <c:pt idx="1">
                  <c:v>99.5</c:v>
                </c:pt>
                <c:pt idx="2">
                  <c:v>99.7</c:v>
                </c:pt>
                <c:pt idx="3">
                  <c:v>99.7</c:v>
                </c:pt>
                <c:pt idx="4">
                  <c:v>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0.5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87584"/>
        <c:axId val="139589504"/>
      </c:barChart>
      <c:catAx>
        <c:axId val="1395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89504"/>
        <c:crosses val="autoZero"/>
        <c:auto val="1"/>
        <c:lblAlgn val="ctr"/>
        <c:lblOffset val="100"/>
        <c:noMultiLvlLbl val="0"/>
      </c:catAx>
      <c:valAx>
        <c:axId val="13958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w="41275" cap="flat" cmpd="sng" algn="ctr">
            <a:solidFill>
              <a:schemeClr val="accent2"/>
            </a:solidFill>
            <a:prstDash val="solid"/>
          </a:ln>
          <a:effectLst>
            <a:outerShdw blurRad="39999" dist="23000" algn="bl" rotWithShape="0">
              <a:srgbClr val="000000">
                <a:alpha val="40000"/>
              </a:srgbClr>
            </a:outerShdw>
          </a:effectLst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87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776631872066693E-2"/>
          <c:y val="0.13747543316691938"/>
          <c:w val="0.55423127802703342"/>
          <c:h val="0.845972907409756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Развитие системы образования</c:v>
                </c:pt>
                <c:pt idx="1">
                  <c:v>Развитие культуры</c:v>
                </c:pt>
                <c:pt idx="2">
                  <c:v>Развитие жилищного строительства</c:v>
                </c:pt>
                <c:pt idx="3">
                  <c:v>Финансы</c:v>
                </c:pt>
                <c:pt idx="4">
                  <c:v>Развитие муниципальной службы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64.7</c:v>
                </c:pt>
                <c:pt idx="1">
                  <c:v>12.3</c:v>
                </c:pt>
                <c:pt idx="2">
                  <c:v>2</c:v>
                </c:pt>
                <c:pt idx="3">
                  <c:v>11.2</c:v>
                </c:pt>
                <c:pt idx="4">
                  <c:v>4.2</c:v>
                </c:pt>
                <c:pt idx="5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EFD0A-9F81-43ED-8B23-89DA9940D210}" type="doc">
      <dgm:prSet loTypeId="urn:microsoft.com/office/officeart/2005/8/layout/cycle2" loCatId="cycle" qsTypeId="urn:microsoft.com/office/officeart/2005/8/quickstyle/simple2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864F2907-6EC5-4AF5-90D0-64F70D63ADA3}">
      <dgm:prSet phldrT="[Текст]" custT="1"/>
      <dgm:spPr>
        <a:xfrm>
          <a:off x="3291778" y="-3472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Утверждение бюджета очередного года</a:t>
          </a:r>
        </a:p>
      </dgm:t>
    </dgm:pt>
    <dgm:pt modelId="{60839F22-8758-4764-8FA4-403659E3AEDA}" type="parTrans" cxnId="{FC902329-08BD-4AF9-A338-11ABBC989067}">
      <dgm:prSet/>
      <dgm:spPr/>
      <dgm:t>
        <a:bodyPr/>
        <a:lstStyle/>
        <a:p>
          <a:endParaRPr lang="ru-RU"/>
        </a:p>
      </dgm:t>
    </dgm:pt>
    <dgm:pt modelId="{35F10BA9-D0F5-41AC-B152-501AA0299EEE}" type="sibTrans" cxnId="{FC902329-08BD-4AF9-A338-11ABBC989067}">
      <dgm:prSet/>
      <dgm:spPr>
        <a:xfrm rot="1359926">
          <a:off x="4942605" y="795628"/>
          <a:ext cx="357840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3EEF4137-372D-4188-B930-1732A39E8625}">
      <dgm:prSet phldrT="[Текст]" custT="1"/>
      <dgm:spPr>
        <a:xfrm>
          <a:off x="1278532" y="711057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Рассмотрение проекта бюджета очередного года</a:t>
          </a:r>
        </a:p>
      </dgm:t>
    </dgm:pt>
    <dgm:pt modelId="{367B6F6D-8587-4F59-AF04-BB311655883B}" type="sibTrans" cxnId="{F34FABB6-84EB-4B66-AC79-1E526C1ED972}">
      <dgm:prSet/>
      <dgm:spPr>
        <a:xfrm rot="20427570">
          <a:off x="2945636" y="735405"/>
          <a:ext cx="308618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D877E03-E7CC-4691-BED7-716C359405D6}" type="parTrans" cxnId="{F34FABB6-84EB-4B66-AC79-1E526C1ED972}">
      <dgm:prSet/>
      <dgm:spPr/>
      <dgm:t>
        <a:bodyPr/>
        <a:lstStyle/>
        <a:p>
          <a:endParaRPr lang="ru-RU"/>
        </a:p>
      </dgm:t>
    </dgm:pt>
    <dgm:pt modelId="{E4724490-86E6-4F27-B9F0-818148A7B3FE}">
      <dgm:prSet phldrT="[Текст]" custT="1"/>
      <dgm:spPr>
        <a:xfrm>
          <a:off x="1338903" y="2462049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Составление проекта бюджета очередного года</a:t>
          </a:r>
        </a:p>
      </dgm:t>
    </dgm:pt>
    <dgm:pt modelId="{8BE3F513-2848-4E25-B59E-518B0BD4E693}" type="sibTrans" cxnId="{76869956-0CE5-44F3-A782-B708969E8508}">
      <dgm:prSet/>
      <dgm:spPr>
        <a:xfrm rot="16081520">
          <a:off x="1969556" y="1974437"/>
          <a:ext cx="324998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331F71BE-C7D6-4AAA-BD65-C00C9FE9907C}" type="parTrans" cxnId="{76869956-0CE5-44F3-A782-B708969E8508}">
      <dgm:prSet/>
      <dgm:spPr/>
      <dgm:t>
        <a:bodyPr/>
        <a:lstStyle/>
        <a:p>
          <a:endParaRPr lang="ru-RU"/>
        </a:p>
      </dgm:t>
    </dgm:pt>
    <dgm:pt modelId="{3D707E8F-96C4-4E9E-9266-9CC9609E7D46}">
      <dgm:prSet phldrT="[Текст]" custT="1"/>
      <dgm:spPr>
        <a:xfrm>
          <a:off x="3291778" y="3317233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 sz="800" b="1" dirty="0" smtClean="0">
            <a:solidFill>
              <a:srgbClr val="B21E1E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Утверждение отчета об исполнении бюджета предыдущего года</a:t>
          </a:r>
        </a:p>
      </dgm:t>
    </dgm:pt>
    <dgm:pt modelId="{B1EBB38C-B260-4303-B097-4EABE09D97DA}" type="sibTrans" cxnId="{8FB4EF19-4CDA-481A-9854-6768A5E0ECAC}">
      <dgm:prSet/>
      <dgm:spPr>
        <a:xfrm rot="12218946">
          <a:off x="2984167" y="3272026"/>
          <a:ext cx="325253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6476773-E68D-4E19-8AE7-33095787DB38}" type="parTrans" cxnId="{8FB4EF19-4CDA-481A-9854-6768A5E0ECAC}">
      <dgm:prSet/>
      <dgm:spPr/>
      <dgm:t>
        <a:bodyPr/>
        <a:lstStyle/>
        <a:p>
          <a:endParaRPr lang="ru-RU"/>
        </a:p>
      </dgm:t>
    </dgm:pt>
    <dgm:pt modelId="{1C25EF10-4747-4794-9D72-CFD5B1601490}">
      <dgm:prSet phldrT="[Текст]" custT="1"/>
      <dgm:spPr>
        <a:xfrm>
          <a:off x="5384315" y="2582805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 sz="800" b="1" dirty="0" smtClean="0">
            <a:solidFill>
              <a:srgbClr val="B21E1E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Формирование отчета об исполнении бюджета предыдущего года</a:t>
          </a:r>
        </a:p>
      </dgm:t>
    </dgm:pt>
    <dgm:pt modelId="{4EA839F2-BC0A-4B75-A0EE-517DF15924D8}" type="sibTrans" cxnId="{964037B9-5239-48CB-A468-254ACB3C3F69}">
      <dgm:prSet/>
      <dgm:spPr>
        <a:xfrm rot="9639612">
          <a:off x="4995000" y="3325422"/>
          <a:ext cx="350875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18150DD1-8E76-4468-87D6-233D8121E106}" type="parTrans" cxnId="{964037B9-5239-48CB-A468-254ACB3C3F69}">
      <dgm:prSet/>
      <dgm:spPr/>
      <dgm:t>
        <a:bodyPr/>
        <a:lstStyle/>
        <a:p>
          <a:endParaRPr lang="ru-RU"/>
        </a:p>
      </dgm:t>
    </dgm:pt>
    <dgm:pt modelId="{FCD8DC5C-D780-49F2-AE33-05A5E89C6E27}">
      <dgm:prSet phldrT="[Текст]" custT="1"/>
      <dgm:spPr>
        <a:xfrm>
          <a:off x="5323921" y="845151"/>
          <a:ext cx="1646042" cy="1138474"/>
        </a:xfr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r>
            <a:rPr lang="ru-RU" sz="13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Исполнение бюджета в текущем году</a:t>
          </a:r>
        </a:p>
      </dgm:t>
    </dgm:pt>
    <dgm:pt modelId="{12BAB227-3376-4DDC-A4DF-237DF85C77EE}" type="sibTrans" cxnId="{D1868FBE-7801-4B03-973C-EBFD99C740EF}">
      <dgm:prSet/>
      <dgm:spPr>
        <a:xfrm rot="5280565">
          <a:off x="6017861" y="2083677"/>
          <a:ext cx="317931" cy="381091"/>
        </a:xfr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835568A0-BF22-4FBF-A044-32D9F67A8589}" type="parTrans" cxnId="{D1868FBE-7801-4B03-973C-EBFD99C740EF}">
      <dgm:prSet/>
      <dgm:spPr/>
      <dgm:t>
        <a:bodyPr/>
        <a:lstStyle/>
        <a:p>
          <a:endParaRPr lang="ru-RU"/>
        </a:p>
      </dgm:t>
    </dgm:pt>
    <dgm:pt modelId="{087C25A9-178F-47C5-AD4E-EAE92D55A1FA}" type="pres">
      <dgm:prSet presAssocID="{64CEFD0A-9F81-43ED-8B23-89DA9940D2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DFB53-0083-4765-A23D-03366A95D138}" type="pres">
      <dgm:prSet presAssocID="{864F2907-6EC5-4AF5-90D0-64F70D63ADA3}" presName="node" presStyleLbl="node1" presStyleIdx="0" presStyleCnt="6" custScaleX="145776" custScaleY="100825" custRadScaleRad="1043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76AF43-85F1-482E-9CB8-C8B67C82932D}" type="pres">
      <dgm:prSet presAssocID="{35F10BA9-D0F5-41AC-B152-501AA0299EEE}" presName="sib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2047662-D59D-430C-91E7-B8D0360951E3}" type="pres">
      <dgm:prSet presAssocID="{35F10BA9-D0F5-41AC-B152-501AA0299EE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21C4FBB-C1B8-46CA-9408-6C7DECAD8A4C}" type="pres">
      <dgm:prSet presAssocID="{FCD8DC5C-D780-49F2-AE33-05A5E89C6E27}" presName="node" presStyleLbl="node1" presStyleIdx="1" presStyleCnt="6" custScaleX="145776" custScaleY="100825" custRadScaleRad="129754" custRadScaleInc="244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79DCCEE-F402-4582-99BD-2D4A0CDE2DAB}" type="pres">
      <dgm:prSet presAssocID="{12BAB227-3376-4DDC-A4DF-237DF85C77EE}" presName="sib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DFB591C-C380-4E81-97AE-94A46CF15B27}" type="pres">
      <dgm:prSet presAssocID="{12BAB227-3376-4DDC-A4DF-237DF85C77E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C85B90B-CE25-4BA0-ACD8-70AEA8836B14}" type="pres">
      <dgm:prSet presAssocID="{1C25EF10-4747-4794-9D72-CFD5B1601490}" presName="node" presStyleLbl="node1" presStyleIdx="2" presStyleCnt="6" custScaleX="145776" custScaleY="100825" custRadScaleRad="133959" custRadScaleInc="-232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7C89782-801D-49CB-AE07-7563926D3B0F}" type="pres">
      <dgm:prSet presAssocID="{4EA839F2-BC0A-4B75-A0EE-517DF15924D8}" presName="sib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D0549B8-9240-4FE0-B14D-31D659A468E6}" type="pres">
      <dgm:prSet presAssocID="{4EA839F2-BC0A-4B75-A0EE-517DF15924D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3C97D49-D3A1-449F-B5F0-A8EB4D0BC937}" type="pres">
      <dgm:prSet presAssocID="{3D707E8F-96C4-4E9E-9266-9CC9609E7D46}" presName="node" presStyleLbl="node1" presStyleIdx="3" presStyleCnt="6" custScaleX="153051" custScaleY="100825" custRadScaleRad="956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6DD3B06-3395-46F2-8D01-3C0D69F7BB8C}" type="pres">
      <dgm:prSet presAssocID="{B1EBB38C-B260-4303-B097-4EABE09D97DA}" presName="sib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92A0C57-052E-4D96-96E0-8E3C22B1273E}" type="pres">
      <dgm:prSet presAssocID="{B1EBB38C-B260-4303-B097-4EABE09D97D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DDB20F8-21D7-46A2-A196-EF4991443BD5}" type="pres">
      <dgm:prSet presAssocID="{E4724490-86E6-4F27-B9F0-818148A7B3FE}" presName="node" presStyleLbl="node1" presStyleIdx="4" presStyleCnt="6" custScaleX="145776" custScaleY="100825" custRadScaleRad="123648" custRadScaleInc="2841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C4270A5-35EF-4F3A-A8AC-D6171B4E4C89}" type="pres">
      <dgm:prSet presAssocID="{8BE3F513-2848-4E25-B59E-518B0BD4E693}" presName="sib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8ED0853-FB6D-44CB-955B-41EF3EAB465B}" type="pres">
      <dgm:prSet presAssocID="{8BE3F513-2848-4E25-B59E-518B0BD4E69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A45554E-4A3A-49E9-AE52-931C07E81581}" type="pres">
      <dgm:prSet presAssocID="{3EEF4137-372D-4188-B930-1732A39E8625}" presName="node" presStyleLbl="node1" presStyleIdx="5" presStyleCnt="6" custScaleX="145776" custScaleY="100825" custRadScaleRad="131997" custRadScaleInc="-132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602D1AF-2AD6-4898-BCC0-184CC34396FA}" type="pres">
      <dgm:prSet presAssocID="{367B6F6D-8587-4F59-AF04-BB311655883B}" presName="sib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C47002F-F3F8-4724-A052-A2B45A3A5FCE}" type="pres">
      <dgm:prSet presAssocID="{367B6F6D-8587-4F59-AF04-BB311655883B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C83C589-D6F8-4B3B-8716-CCA23F2B9328}" type="presOf" srcId="{12BAB227-3376-4DDC-A4DF-237DF85C77EE}" destId="{CDFB591C-C380-4E81-97AE-94A46CF15B27}" srcOrd="1" destOrd="0" presId="urn:microsoft.com/office/officeart/2005/8/layout/cycle2"/>
    <dgm:cxn modelId="{645E9350-446C-43E1-8C54-42D7663057E8}" type="presOf" srcId="{4EA839F2-BC0A-4B75-A0EE-517DF15924D8}" destId="{9D0549B8-9240-4FE0-B14D-31D659A468E6}" srcOrd="1" destOrd="0" presId="urn:microsoft.com/office/officeart/2005/8/layout/cycle2"/>
    <dgm:cxn modelId="{D1868FBE-7801-4B03-973C-EBFD99C740EF}" srcId="{64CEFD0A-9F81-43ED-8B23-89DA9940D210}" destId="{FCD8DC5C-D780-49F2-AE33-05A5E89C6E27}" srcOrd="1" destOrd="0" parTransId="{835568A0-BF22-4FBF-A044-32D9F67A8589}" sibTransId="{12BAB227-3376-4DDC-A4DF-237DF85C77EE}"/>
    <dgm:cxn modelId="{76869956-0CE5-44F3-A782-B708969E8508}" srcId="{64CEFD0A-9F81-43ED-8B23-89DA9940D210}" destId="{E4724490-86E6-4F27-B9F0-818148A7B3FE}" srcOrd="4" destOrd="0" parTransId="{331F71BE-C7D6-4AAA-BD65-C00C9FE9907C}" sibTransId="{8BE3F513-2848-4E25-B59E-518B0BD4E693}"/>
    <dgm:cxn modelId="{6BAF9B0B-4467-432D-8DD4-E4635687571E}" type="presOf" srcId="{B1EBB38C-B260-4303-B097-4EABE09D97DA}" destId="{96DD3B06-3395-46F2-8D01-3C0D69F7BB8C}" srcOrd="0" destOrd="0" presId="urn:microsoft.com/office/officeart/2005/8/layout/cycle2"/>
    <dgm:cxn modelId="{F34FABB6-84EB-4B66-AC79-1E526C1ED972}" srcId="{64CEFD0A-9F81-43ED-8B23-89DA9940D210}" destId="{3EEF4137-372D-4188-B930-1732A39E8625}" srcOrd="5" destOrd="0" parTransId="{AD877E03-E7CC-4691-BED7-716C359405D6}" sibTransId="{367B6F6D-8587-4F59-AF04-BB311655883B}"/>
    <dgm:cxn modelId="{119B2653-CC64-4ED1-91B8-C3E332F52574}" type="presOf" srcId="{35F10BA9-D0F5-41AC-B152-501AA0299EEE}" destId="{C876AF43-85F1-482E-9CB8-C8B67C82932D}" srcOrd="0" destOrd="0" presId="urn:microsoft.com/office/officeart/2005/8/layout/cycle2"/>
    <dgm:cxn modelId="{35C38668-4ED4-4B64-A3B2-5586022B5A53}" type="presOf" srcId="{64CEFD0A-9F81-43ED-8B23-89DA9940D210}" destId="{087C25A9-178F-47C5-AD4E-EAE92D55A1FA}" srcOrd="0" destOrd="0" presId="urn:microsoft.com/office/officeart/2005/8/layout/cycle2"/>
    <dgm:cxn modelId="{0485FC44-D5FB-4898-8A98-0E40B81E4246}" type="presOf" srcId="{12BAB227-3376-4DDC-A4DF-237DF85C77EE}" destId="{B79DCCEE-F402-4582-99BD-2D4A0CDE2DAB}" srcOrd="0" destOrd="0" presId="urn:microsoft.com/office/officeart/2005/8/layout/cycle2"/>
    <dgm:cxn modelId="{C27E5800-7E20-406C-8159-F68F9E52A636}" type="presOf" srcId="{B1EBB38C-B260-4303-B097-4EABE09D97DA}" destId="{392A0C57-052E-4D96-96E0-8E3C22B1273E}" srcOrd="1" destOrd="0" presId="urn:microsoft.com/office/officeart/2005/8/layout/cycle2"/>
    <dgm:cxn modelId="{16054134-9011-485B-8556-43C38978847D}" type="presOf" srcId="{3EEF4137-372D-4188-B930-1732A39E8625}" destId="{5A45554E-4A3A-49E9-AE52-931C07E81581}" srcOrd="0" destOrd="0" presId="urn:microsoft.com/office/officeart/2005/8/layout/cycle2"/>
    <dgm:cxn modelId="{14E41AB9-6460-463C-8045-133A2180F322}" type="presOf" srcId="{367B6F6D-8587-4F59-AF04-BB311655883B}" destId="{BC47002F-F3F8-4724-A052-A2B45A3A5FCE}" srcOrd="1" destOrd="0" presId="urn:microsoft.com/office/officeart/2005/8/layout/cycle2"/>
    <dgm:cxn modelId="{8FB4EF19-4CDA-481A-9854-6768A5E0ECAC}" srcId="{64CEFD0A-9F81-43ED-8B23-89DA9940D210}" destId="{3D707E8F-96C4-4E9E-9266-9CC9609E7D46}" srcOrd="3" destOrd="0" parTransId="{A6476773-E68D-4E19-8AE7-33095787DB38}" sibTransId="{B1EBB38C-B260-4303-B097-4EABE09D97DA}"/>
    <dgm:cxn modelId="{5E9CCBAF-BD59-4314-A521-BA4CAE844342}" type="presOf" srcId="{3D707E8F-96C4-4E9E-9266-9CC9609E7D46}" destId="{53C97D49-D3A1-449F-B5F0-A8EB4D0BC937}" srcOrd="0" destOrd="0" presId="urn:microsoft.com/office/officeart/2005/8/layout/cycle2"/>
    <dgm:cxn modelId="{DC9A3AD5-76AF-4B6A-84A3-AE180B261FEF}" type="presOf" srcId="{FCD8DC5C-D780-49F2-AE33-05A5E89C6E27}" destId="{521C4FBB-C1B8-46CA-9408-6C7DECAD8A4C}" srcOrd="0" destOrd="0" presId="urn:microsoft.com/office/officeart/2005/8/layout/cycle2"/>
    <dgm:cxn modelId="{74DCB7E3-4486-4D25-83BB-2EB1CD6D9114}" type="presOf" srcId="{8BE3F513-2848-4E25-B59E-518B0BD4E693}" destId="{DC4270A5-35EF-4F3A-A8AC-D6171B4E4C89}" srcOrd="0" destOrd="0" presId="urn:microsoft.com/office/officeart/2005/8/layout/cycle2"/>
    <dgm:cxn modelId="{B72C6842-B2E6-4097-B7FB-896DBD0C2C98}" type="presOf" srcId="{E4724490-86E6-4F27-B9F0-818148A7B3FE}" destId="{4DDB20F8-21D7-46A2-A196-EF4991443BD5}" srcOrd="0" destOrd="0" presId="urn:microsoft.com/office/officeart/2005/8/layout/cycle2"/>
    <dgm:cxn modelId="{6798FC40-E871-455C-A009-155010C24727}" type="presOf" srcId="{367B6F6D-8587-4F59-AF04-BB311655883B}" destId="{7602D1AF-2AD6-4898-BCC0-184CC34396FA}" srcOrd="0" destOrd="0" presId="urn:microsoft.com/office/officeart/2005/8/layout/cycle2"/>
    <dgm:cxn modelId="{AD6CDE60-E28C-48A0-A2D1-C2A8BE84A141}" type="presOf" srcId="{4EA839F2-BC0A-4B75-A0EE-517DF15924D8}" destId="{07C89782-801D-49CB-AE07-7563926D3B0F}" srcOrd="0" destOrd="0" presId="urn:microsoft.com/office/officeart/2005/8/layout/cycle2"/>
    <dgm:cxn modelId="{BF033745-0123-4C8C-8198-E8377E2DEFF1}" type="presOf" srcId="{8BE3F513-2848-4E25-B59E-518B0BD4E693}" destId="{18ED0853-FB6D-44CB-955B-41EF3EAB465B}" srcOrd="1" destOrd="0" presId="urn:microsoft.com/office/officeart/2005/8/layout/cycle2"/>
    <dgm:cxn modelId="{964037B9-5239-48CB-A468-254ACB3C3F69}" srcId="{64CEFD0A-9F81-43ED-8B23-89DA9940D210}" destId="{1C25EF10-4747-4794-9D72-CFD5B1601490}" srcOrd="2" destOrd="0" parTransId="{18150DD1-8E76-4468-87D6-233D8121E106}" sibTransId="{4EA839F2-BC0A-4B75-A0EE-517DF15924D8}"/>
    <dgm:cxn modelId="{AB73363E-BED2-492A-B984-BBA1314429C5}" type="presOf" srcId="{35F10BA9-D0F5-41AC-B152-501AA0299EEE}" destId="{32047662-D59D-430C-91E7-B8D0360951E3}" srcOrd="1" destOrd="0" presId="urn:microsoft.com/office/officeart/2005/8/layout/cycle2"/>
    <dgm:cxn modelId="{FC902329-08BD-4AF9-A338-11ABBC989067}" srcId="{64CEFD0A-9F81-43ED-8B23-89DA9940D210}" destId="{864F2907-6EC5-4AF5-90D0-64F70D63ADA3}" srcOrd="0" destOrd="0" parTransId="{60839F22-8758-4764-8FA4-403659E3AEDA}" sibTransId="{35F10BA9-D0F5-41AC-B152-501AA0299EEE}"/>
    <dgm:cxn modelId="{16F61962-66CD-4447-8A37-3475B8D0BCBD}" type="presOf" srcId="{864F2907-6EC5-4AF5-90D0-64F70D63ADA3}" destId="{CF4DFB53-0083-4765-A23D-03366A95D138}" srcOrd="0" destOrd="0" presId="urn:microsoft.com/office/officeart/2005/8/layout/cycle2"/>
    <dgm:cxn modelId="{58363678-3769-4BF4-B449-5E4A9EC0FF43}" type="presOf" srcId="{1C25EF10-4747-4794-9D72-CFD5B1601490}" destId="{AC85B90B-CE25-4BA0-ACD8-70AEA8836B14}" srcOrd="0" destOrd="0" presId="urn:microsoft.com/office/officeart/2005/8/layout/cycle2"/>
    <dgm:cxn modelId="{78734A7F-3672-4A9E-A3E7-1DF58301DCB7}" type="presParOf" srcId="{087C25A9-178F-47C5-AD4E-EAE92D55A1FA}" destId="{CF4DFB53-0083-4765-A23D-03366A95D138}" srcOrd="0" destOrd="0" presId="urn:microsoft.com/office/officeart/2005/8/layout/cycle2"/>
    <dgm:cxn modelId="{1E08D79D-45A4-4AEE-BBA4-8D5FE48079EA}" type="presParOf" srcId="{087C25A9-178F-47C5-AD4E-EAE92D55A1FA}" destId="{C876AF43-85F1-482E-9CB8-C8B67C82932D}" srcOrd="1" destOrd="0" presId="urn:microsoft.com/office/officeart/2005/8/layout/cycle2"/>
    <dgm:cxn modelId="{5A8BA55E-27FA-4342-A82D-F0BC482BD5C8}" type="presParOf" srcId="{C876AF43-85F1-482E-9CB8-C8B67C82932D}" destId="{32047662-D59D-430C-91E7-B8D0360951E3}" srcOrd="0" destOrd="0" presId="urn:microsoft.com/office/officeart/2005/8/layout/cycle2"/>
    <dgm:cxn modelId="{40D4F6A8-B13A-4484-8707-89759A0434AD}" type="presParOf" srcId="{087C25A9-178F-47C5-AD4E-EAE92D55A1FA}" destId="{521C4FBB-C1B8-46CA-9408-6C7DECAD8A4C}" srcOrd="2" destOrd="0" presId="urn:microsoft.com/office/officeart/2005/8/layout/cycle2"/>
    <dgm:cxn modelId="{95264A76-DF5A-40FA-B7BB-73C18EA51DDD}" type="presParOf" srcId="{087C25A9-178F-47C5-AD4E-EAE92D55A1FA}" destId="{B79DCCEE-F402-4582-99BD-2D4A0CDE2DAB}" srcOrd="3" destOrd="0" presId="urn:microsoft.com/office/officeart/2005/8/layout/cycle2"/>
    <dgm:cxn modelId="{090CF81D-C366-49B8-9F9A-4A398B103B3F}" type="presParOf" srcId="{B79DCCEE-F402-4582-99BD-2D4A0CDE2DAB}" destId="{CDFB591C-C380-4E81-97AE-94A46CF15B27}" srcOrd="0" destOrd="0" presId="urn:microsoft.com/office/officeart/2005/8/layout/cycle2"/>
    <dgm:cxn modelId="{ADDCB159-80DC-4C3B-AE06-C21DD8A06B27}" type="presParOf" srcId="{087C25A9-178F-47C5-AD4E-EAE92D55A1FA}" destId="{AC85B90B-CE25-4BA0-ACD8-70AEA8836B14}" srcOrd="4" destOrd="0" presId="urn:microsoft.com/office/officeart/2005/8/layout/cycle2"/>
    <dgm:cxn modelId="{29064C36-CFF8-4B23-9309-E417D70E5762}" type="presParOf" srcId="{087C25A9-178F-47C5-AD4E-EAE92D55A1FA}" destId="{07C89782-801D-49CB-AE07-7563926D3B0F}" srcOrd="5" destOrd="0" presId="urn:microsoft.com/office/officeart/2005/8/layout/cycle2"/>
    <dgm:cxn modelId="{650BD3A2-2138-4D67-B4D2-FEBC53041C32}" type="presParOf" srcId="{07C89782-801D-49CB-AE07-7563926D3B0F}" destId="{9D0549B8-9240-4FE0-B14D-31D659A468E6}" srcOrd="0" destOrd="0" presId="urn:microsoft.com/office/officeart/2005/8/layout/cycle2"/>
    <dgm:cxn modelId="{D48C860B-500A-4B98-949D-833D8BE70768}" type="presParOf" srcId="{087C25A9-178F-47C5-AD4E-EAE92D55A1FA}" destId="{53C97D49-D3A1-449F-B5F0-A8EB4D0BC937}" srcOrd="6" destOrd="0" presId="urn:microsoft.com/office/officeart/2005/8/layout/cycle2"/>
    <dgm:cxn modelId="{B9905D93-3D2F-4CD8-82B0-A6870E16A1BB}" type="presParOf" srcId="{087C25A9-178F-47C5-AD4E-EAE92D55A1FA}" destId="{96DD3B06-3395-46F2-8D01-3C0D69F7BB8C}" srcOrd="7" destOrd="0" presId="urn:microsoft.com/office/officeart/2005/8/layout/cycle2"/>
    <dgm:cxn modelId="{41EDA67E-C387-424A-A17F-2CDD1F0D76BD}" type="presParOf" srcId="{96DD3B06-3395-46F2-8D01-3C0D69F7BB8C}" destId="{392A0C57-052E-4D96-96E0-8E3C22B1273E}" srcOrd="0" destOrd="0" presId="urn:microsoft.com/office/officeart/2005/8/layout/cycle2"/>
    <dgm:cxn modelId="{811E30B4-104A-4C20-BC84-59234AE1ACB2}" type="presParOf" srcId="{087C25A9-178F-47C5-AD4E-EAE92D55A1FA}" destId="{4DDB20F8-21D7-46A2-A196-EF4991443BD5}" srcOrd="8" destOrd="0" presId="urn:microsoft.com/office/officeart/2005/8/layout/cycle2"/>
    <dgm:cxn modelId="{1B09E967-8268-446A-A432-D366BDF013A5}" type="presParOf" srcId="{087C25A9-178F-47C5-AD4E-EAE92D55A1FA}" destId="{DC4270A5-35EF-4F3A-A8AC-D6171B4E4C89}" srcOrd="9" destOrd="0" presId="urn:microsoft.com/office/officeart/2005/8/layout/cycle2"/>
    <dgm:cxn modelId="{5CD926E5-068A-4B84-BD53-408F89B3AD85}" type="presParOf" srcId="{DC4270A5-35EF-4F3A-A8AC-D6171B4E4C89}" destId="{18ED0853-FB6D-44CB-955B-41EF3EAB465B}" srcOrd="0" destOrd="0" presId="urn:microsoft.com/office/officeart/2005/8/layout/cycle2"/>
    <dgm:cxn modelId="{61477F73-6CFE-4D80-9008-946241AEB0D9}" type="presParOf" srcId="{087C25A9-178F-47C5-AD4E-EAE92D55A1FA}" destId="{5A45554E-4A3A-49E9-AE52-931C07E81581}" srcOrd="10" destOrd="0" presId="urn:microsoft.com/office/officeart/2005/8/layout/cycle2"/>
    <dgm:cxn modelId="{9234B522-E521-49AA-A2B4-C2C0DFDCFAA5}" type="presParOf" srcId="{087C25A9-178F-47C5-AD4E-EAE92D55A1FA}" destId="{7602D1AF-2AD6-4898-BCC0-184CC34396FA}" srcOrd="11" destOrd="0" presId="urn:microsoft.com/office/officeart/2005/8/layout/cycle2"/>
    <dgm:cxn modelId="{48BB4757-0E0A-442C-92DD-5C4ECE959DC0}" type="presParOf" srcId="{7602D1AF-2AD6-4898-BCC0-184CC34396FA}" destId="{BC47002F-F3F8-4724-A052-A2B45A3A5FC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FB53-0083-4765-A23D-03366A95D138}">
      <dsp:nvSpPr>
        <dsp:cNvPr id="0" name=""/>
        <dsp:cNvSpPr/>
      </dsp:nvSpPr>
      <dsp:spPr>
        <a:xfrm>
          <a:off x="3519483" y="-2774"/>
          <a:ext cx="1647832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Утверждение бюджета очередного года</a:t>
          </a:r>
        </a:p>
      </dsp:txBody>
      <dsp:txXfrm>
        <a:off x="3760802" y="164133"/>
        <a:ext cx="1165194" cy="805898"/>
      </dsp:txXfrm>
    </dsp:sp>
    <dsp:sp modelId="{C876AF43-85F1-482E-9CB8-C8B67C82932D}">
      <dsp:nvSpPr>
        <dsp:cNvPr id="0" name=""/>
        <dsp:cNvSpPr/>
      </dsp:nvSpPr>
      <dsp:spPr>
        <a:xfrm rot="1359926">
          <a:off x="5171356" y="796428"/>
          <a:ext cx="356054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5175481" y="852148"/>
        <a:ext cx="249238" cy="228903"/>
      </dsp:txXfrm>
    </dsp:sp>
    <dsp:sp modelId="{521C4FBB-C1B8-46CA-9408-6C7DECAD8A4C}">
      <dsp:nvSpPr>
        <dsp:cNvPr id="0" name=""/>
        <dsp:cNvSpPr/>
      </dsp:nvSpPr>
      <dsp:spPr>
        <a:xfrm>
          <a:off x="5550048" y="845190"/>
          <a:ext cx="1647832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Исполнение бюджета в текущем году</a:t>
          </a:r>
        </a:p>
      </dsp:txBody>
      <dsp:txXfrm>
        <a:off x="5791367" y="1012097"/>
        <a:ext cx="1165194" cy="805898"/>
      </dsp:txXfrm>
    </dsp:sp>
    <dsp:sp modelId="{B79DCCEE-F402-4582-99BD-2D4A0CDE2DAB}">
      <dsp:nvSpPr>
        <dsp:cNvPr id="0" name=""/>
        <dsp:cNvSpPr/>
      </dsp:nvSpPr>
      <dsp:spPr>
        <a:xfrm rot="5280565">
          <a:off x="6245547" y="2083492"/>
          <a:ext cx="316559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6291382" y="2112338"/>
        <a:ext cx="221591" cy="228903"/>
      </dsp:txXfrm>
    </dsp:sp>
    <dsp:sp modelId="{AC85B90B-CE25-4BA0-ACD8-70AEA8836B14}">
      <dsp:nvSpPr>
        <dsp:cNvPr id="0" name=""/>
        <dsp:cNvSpPr/>
      </dsp:nvSpPr>
      <dsp:spPr>
        <a:xfrm>
          <a:off x="5610396" y="2581495"/>
          <a:ext cx="1647832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B21E1E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Формирование отчета об исполнении бюджета предыдущего года</a:t>
          </a:r>
        </a:p>
      </dsp:txBody>
      <dsp:txXfrm>
        <a:off x="5851715" y="2748402"/>
        <a:ext cx="1165194" cy="805898"/>
      </dsp:txXfrm>
    </dsp:sp>
    <dsp:sp modelId="{07C89782-801D-49CB-AE07-7563926D3B0F}">
      <dsp:nvSpPr>
        <dsp:cNvPr id="0" name=""/>
        <dsp:cNvSpPr/>
      </dsp:nvSpPr>
      <dsp:spPr>
        <a:xfrm rot="9639612">
          <a:off x="5245633" y="3319369"/>
          <a:ext cx="332939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10800000">
        <a:off x="5342697" y="3379131"/>
        <a:ext cx="233057" cy="228903"/>
      </dsp:txXfrm>
    </dsp:sp>
    <dsp:sp modelId="{53C97D49-D3A1-449F-B5F0-A8EB4D0BC937}">
      <dsp:nvSpPr>
        <dsp:cNvPr id="0" name=""/>
        <dsp:cNvSpPr/>
      </dsp:nvSpPr>
      <dsp:spPr>
        <a:xfrm>
          <a:off x="3478365" y="3315353"/>
          <a:ext cx="1730068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B21E1E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Утверждение отчета об исполнении бюджета предыдущего года</a:t>
          </a:r>
        </a:p>
      </dsp:txBody>
      <dsp:txXfrm>
        <a:off x="3731728" y="3482260"/>
        <a:ext cx="1223342" cy="805898"/>
      </dsp:txXfrm>
    </dsp:sp>
    <dsp:sp modelId="{96DD3B06-3395-46F2-8D01-3C0D69F7BB8C}">
      <dsp:nvSpPr>
        <dsp:cNvPr id="0" name=""/>
        <dsp:cNvSpPr/>
      </dsp:nvSpPr>
      <dsp:spPr>
        <a:xfrm rot="12218946">
          <a:off x="3208878" y="3265396"/>
          <a:ext cx="309458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10800000">
        <a:off x="3297817" y="3360317"/>
        <a:ext cx="216621" cy="228903"/>
      </dsp:txXfrm>
    </dsp:sp>
    <dsp:sp modelId="{4DDB20F8-21D7-46A2-A196-EF4991443BD5}">
      <dsp:nvSpPr>
        <dsp:cNvPr id="0" name=""/>
        <dsp:cNvSpPr/>
      </dsp:nvSpPr>
      <dsp:spPr>
        <a:xfrm>
          <a:off x="1568124" y="2460833"/>
          <a:ext cx="1647832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Составление проекта бюджета очередного года</a:t>
          </a:r>
        </a:p>
      </dsp:txBody>
      <dsp:txXfrm>
        <a:off x="1809443" y="2627740"/>
        <a:ext cx="1165194" cy="805898"/>
      </dsp:txXfrm>
    </dsp:sp>
    <dsp:sp modelId="{DC4270A5-35EF-4F3A-A8AC-D6171B4E4C89}">
      <dsp:nvSpPr>
        <dsp:cNvPr id="0" name=""/>
        <dsp:cNvSpPr/>
      </dsp:nvSpPr>
      <dsp:spPr>
        <a:xfrm rot="16081520">
          <a:off x="2200383" y="1974274"/>
          <a:ext cx="323621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10800000">
        <a:off x="2250599" y="2099089"/>
        <a:ext cx="226535" cy="228903"/>
      </dsp:txXfrm>
    </dsp:sp>
    <dsp:sp modelId="{5A45554E-4A3A-49E9-AE52-931C07E81581}">
      <dsp:nvSpPr>
        <dsp:cNvPr id="0" name=""/>
        <dsp:cNvSpPr/>
      </dsp:nvSpPr>
      <dsp:spPr>
        <a:xfrm>
          <a:off x="1507800" y="711200"/>
          <a:ext cx="1647832" cy="1139712"/>
        </a:xfrm>
        <a:prstGeom prst="ellipse">
          <a:avLst/>
        </a:prstGeom>
        <a:solidFill>
          <a:sysClr val="window" lastClr="FFFFFF"/>
        </a:solidFill>
        <a:ln w="44450" cap="flat" cmpd="sng" algn="ctr">
          <a:gradFill>
            <a:gsLst>
              <a:gs pos="22000">
                <a:srgbClr val="4E67C8">
                  <a:lumMod val="75000"/>
                </a:srgbClr>
              </a:gs>
              <a:gs pos="0">
                <a:srgbClr val="F14124">
                  <a:lumMod val="75000"/>
                </a:srgbClr>
              </a:gs>
              <a:gs pos="49000">
                <a:srgbClr val="5ECCF3">
                  <a:lumMod val="75000"/>
                </a:srgbClr>
              </a:gs>
              <a:gs pos="96000">
                <a:srgbClr val="F14124">
                  <a:lumMod val="75000"/>
                </a:srgbClr>
              </a:gs>
              <a:gs pos="77000">
                <a:srgbClr val="5DCEAF">
                  <a:lumMod val="75000"/>
                </a:srgbClr>
              </a:gs>
            </a:gsLst>
            <a:lin ang="5400000" scaled="0"/>
          </a:gra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Рассмотрение проекта бюджета очередного года</a:t>
          </a:r>
        </a:p>
      </dsp:txBody>
      <dsp:txXfrm>
        <a:off x="1749119" y="878107"/>
        <a:ext cx="1165194" cy="805898"/>
      </dsp:txXfrm>
    </dsp:sp>
    <dsp:sp modelId="{7602D1AF-2AD6-4898-BCC0-184CC34396FA}">
      <dsp:nvSpPr>
        <dsp:cNvPr id="0" name=""/>
        <dsp:cNvSpPr/>
      </dsp:nvSpPr>
      <dsp:spPr>
        <a:xfrm rot="20427570">
          <a:off x="3175952" y="736221"/>
          <a:ext cx="306844" cy="381505"/>
        </a:xfrm>
        <a:prstGeom prst="rightArrow">
          <a:avLst>
            <a:gd name="adj1" fmla="val 60000"/>
            <a:gd name="adj2" fmla="val 50000"/>
          </a:avLst>
        </a:prstGeom>
        <a:solidFill>
          <a:srgbClr val="B4DCFA">
            <a:lumMod val="5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3178603" y="827917"/>
        <a:ext cx="214791" cy="228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0.17857</cdr:x>
      <cdr:y>0.08108</cdr:y>
    </cdr:from>
    <cdr:to>
      <cdr:x>0.21429</cdr:x>
      <cdr:y>0.13514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16024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0.47638</cdr:x>
      <cdr:y>0.73034</cdr:y>
    </cdr:from>
    <cdr:to>
      <cdr:x>0.60631</cdr:x>
      <cdr:y>0.81893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3984" y="296810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0.37614</cdr:x>
      <cdr:y>0.77586</cdr:y>
    </cdr:from>
    <cdr:to>
      <cdr:x>0.54152</cdr:x>
      <cdr:y>0.84674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3206" y="3571900"/>
          <a:ext cx="1162149" cy="32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64,7%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0.08133</cdr:x>
      <cdr:y>0.60517</cdr:y>
    </cdr:from>
    <cdr:to>
      <cdr:x>0.20938</cdr:x>
      <cdr:y>0.67605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1504" y="2786082"/>
          <a:ext cx="899826" cy="32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12,3%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0.10166</cdr:x>
      <cdr:y>0.34138</cdr:y>
    </cdr:from>
    <cdr:to>
      <cdr:x>0.2434</cdr:x>
      <cdr:y>0.41226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4380" y="1571636"/>
          <a:ext cx="996027" cy="32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11,2%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0.19315</cdr:x>
      <cdr:y>0.21724</cdr:y>
    </cdr:from>
    <cdr:to>
      <cdr:x>0.30636</cdr:x>
      <cdr:y>0.28812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57322" y="1000132"/>
          <a:ext cx="795543" cy="32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4,2%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0.25415</cdr:x>
      <cdr:y>0.07759</cdr:y>
    </cdr:from>
    <cdr:to>
      <cdr:x>0.35604</cdr:x>
      <cdr:y>0.14846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0" y="357190"/>
          <a:ext cx="715995" cy="326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5,6% 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0.43448</cdr:y>
    </cdr:from>
    <cdr:to>
      <cdr:x>0.07419</cdr:x>
      <cdr:y>0.52307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000264"/>
          <a:ext cx="521328" cy="40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0.25415</cdr:x>
      <cdr:y>0.07759</cdr:y>
    </cdr:from>
    <cdr:to>
      <cdr:x>0.3334</cdr:x>
      <cdr:y>0.14846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85950" y="357190"/>
          <a:ext cx="556901" cy="326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D58BAB-7676-4887-8934-A6621939F831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AF8E9E-10BA-451E-B78C-BA056C430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42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A81BE-653E-47AD-97CB-78EACDD1E3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4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60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74391-DB9F-4E45-BB55-0871BA4458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6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5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5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5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F8E9E-10BA-451E-B78C-BA056C4301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5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49EE3-2AFC-4D7E-A851-AED448672C7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B4389-874C-47D6-9083-F4114FCFB15B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C1A8FB3-CE81-4AEA-9189-0C812EFC66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F6234-5CE7-43F1-B0AA-846EEFCB7953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EC000-9673-47EA-9863-E9C3B321C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D2425-4287-4C31-818F-16F8F3E8F1D6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8DDE-24D8-489F-AC11-0EB9D0D5E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90F72-66DA-40CC-9609-CCC5C07D0685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4151917-4806-47FD-A506-A1741E73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F31-BDAD-4C2E-85CE-67A9CB89BDF7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E3840-37C4-4BB3-B2A5-0912965938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DB5FE-239B-48A1-87E5-6D8A6667FBF0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6DE67-D812-4996-A4BE-9E94DF90C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17DCA-D80A-49B5-84F6-A1EA9C46F8B1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4B5B08-AEB6-451F-9765-1C23B9DC40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5765-CB9B-4EC9-9B0B-218A64581B4B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82D6-9646-41C0-8D03-C4DB16D8B6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47D30-5966-44AF-8232-16F29F69CE04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A1C2D-7DF6-4F02-9A9B-2EA446FAF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E30FD-F8DE-40B3-AD65-A8DCEDA302D0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414D6-7ED4-47E4-B963-CC69E6D18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C6E20-E4CC-4DE4-AF1D-2C75082715A8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E00B9-23FD-49F1-9B71-69A8E0FAA4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6F223B-E518-4963-B820-67D5FE1026D6}" type="datetimeFigureOut">
              <a:rPr lang="ru-RU" smtClean="0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1B2AF1-1F86-4519-83D5-98F30529A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r_fin@mail.orb.r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"/>
            <a:ext cx="7572428" cy="21431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562E1"/>
                </a:solidFill>
              </a:rPr>
              <a:t>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БЮДЖЕТ 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ДЛЯ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ГРАЖДАН </a:t>
            </a:r>
            <a:b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   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МУНИЦИПАЛЬНОГО ОБРАЗОВАНИЯ ПЕРЕВОЛОЦКИЙ РАЙОН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00"/>
                </a:solidFill>
              </a:rPr>
              <a:t> Оренбургской области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/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3933825"/>
            <a:ext cx="8207375" cy="2663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i="1" dirty="0" smtClean="0">
              <a:solidFill>
                <a:schemeClr val="tx1"/>
              </a:solidFill>
            </a:endParaRPr>
          </a:p>
        </p:txBody>
      </p:sp>
      <p:pic>
        <p:nvPicPr>
          <p:cNvPr id="161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9965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564357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 решению от 23.12.2020 № 16 </a:t>
            </a:r>
          </a:p>
          <a:p>
            <a:pPr algn="ctr"/>
            <a:r>
              <a:rPr lang="ru-RU" b="1" dirty="0" smtClean="0"/>
              <a:t> «О бюджете района на 2021 год </a:t>
            </a:r>
          </a:p>
          <a:p>
            <a:pPr algn="ctr"/>
            <a:r>
              <a:rPr lang="ru-RU" b="1" dirty="0" smtClean="0"/>
              <a:t>и на плановый период 2022 и 2023 годов» </a:t>
            </a:r>
          </a:p>
        </p:txBody>
      </p:sp>
      <p:pic>
        <p:nvPicPr>
          <p:cNvPr id="9" name="Picture 4" descr="Переволоцкий район временно остался без главы - Новости Оренбурга и  Оренбургской области на РИА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4286279" cy="32147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а рай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85" y="1857364"/>
            <a:ext cx="2760694" cy="42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00132"/>
          </a:xfrm>
        </p:spPr>
        <p:txBody>
          <a:bodyPr/>
          <a:lstStyle/>
          <a:p>
            <a:r>
              <a:rPr lang="ru-RU" sz="1600" b="1" dirty="0" smtClean="0"/>
              <a:t>ПРОГНОЗ СОЦИАЛЬНО-ЭКОНОМИЧЕСКОГО РАЗВИТИЯ</a:t>
            </a:r>
            <a:br>
              <a:rPr lang="ru-RU" sz="1600" b="1" dirty="0" smtClean="0"/>
            </a:br>
            <a:r>
              <a:rPr lang="ru-RU" sz="1600" dirty="0" smtClean="0"/>
              <a:t>Постановление администрации района от 09.11.2020 № 1196-п, </a:t>
            </a:r>
            <a:br>
              <a:rPr lang="ru-RU" sz="1600" dirty="0" smtClean="0"/>
            </a:br>
            <a:r>
              <a:rPr lang="ru-RU" sz="1600" dirty="0" smtClean="0"/>
              <a:t>базовый вариант прогноза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72419"/>
              </p:ext>
            </p:extLst>
          </p:nvPr>
        </p:nvGraphicFramePr>
        <p:xfrm>
          <a:off x="500036" y="1214423"/>
          <a:ext cx="8215370" cy="4730586"/>
        </p:xfrm>
        <a:graphic>
          <a:graphicData uri="http://schemas.openxmlformats.org/drawingml/2006/table">
            <a:tbl>
              <a:tblPr/>
              <a:tblGrid>
                <a:gridCol w="1980747"/>
                <a:gridCol w="1118032"/>
                <a:gridCol w="792711"/>
                <a:gridCol w="864776"/>
                <a:gridCol w="864776"/>
                <a:gridCol w="864776"/>
                <a:gridCol w="864776"/>
                <a:gridCol w="864776"/>
              </a:tblGrid>
              <a:tr h="50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Ед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2018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Индекс промышленного производства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% к пред.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году в сопоставимых ценах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88,1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117,8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101,8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101,6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Индекс производства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продукции сельского хозяйства 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% к пред.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году в сопоставимых ценах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73,7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97,2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102,3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103,1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Индекс физического объема инвестиций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 основной капитал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 % к пред.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году в сопоставимых ценах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243,56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71,52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111,03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120,12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132,29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Ввод в действие жилых домов 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тыс. кв.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м. общей площади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4,85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3,20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3,77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3,86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4,14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4,63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Прибыль прибыльных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предприятий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млн.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429,4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305,5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217,2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225,9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235,1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244,7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Реальные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располагаемые денежные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доходы населения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% к пред. году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103,2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98,4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98,3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101,3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102,4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Фонд начисленной заработной платы всех работников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% к пред. году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105,8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108,2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106,5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106,5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зарегистрированной безработицы  (на конец года)</a:t>
                      </a: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0,729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0,847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0,801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0,746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0,734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896" marR="28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71480"/>
            <a:ext cx="8143932" cy="785818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Основные характеристики бюджета района в </a:t>
            </a:r>
            <a:r>
              <a:rPr lang="ru-RU" sz="3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2019-2023 </a:t>
            </a:r>
            <a:r>
              <a:rPr lang="ru-RU" sz="3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годах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</a:br>
            <a:r>
              <a:rPr lang="ru-RU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/>
                <a:ea typeface="Times New Roman"/>
              </a:rPr>
              <a:t>(</a:t>
            </a:r>
            <a:r>
              <a:rPr lang="ru-RU" sz="13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/>
                <a:ea typeface="Times New Roman"/>
              </a:rPr>
              <a:t>тыс. рублей</a:t>
            </a:r>
            <a:r>
              <a:rPr lang="ru-RU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/>
                <a:ea typeface="Times New Roman"/>
              </a:rPr>
              <a:t>)</a:t>
            </a:r>
            <a:r>
              <a:rPr lang="ru-RU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ru-RU" sz="13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2023855"/>
              </p:ext>
            </p:extLst>
          </p:nvPr>
        </p:nvGraphicFramePr>
        <p:xfrm>
          <a:off x="357158" y="1571612"/>
          <a:ext cx="8281169" cy="2336574"/>
        </p:xfrm>
        <a:graphic>
          <a:graphicData uri="http://schemas.openxmlformats.org/drawingml/2006/table">
            <a:tbl>
              <a:tblPr/>
              <a:tblGrid>
                <a:gridCol w="419510"/>
                <a:gridCol w="1648472"/>
                <a:gridCol w="1316642"/>
                <a:gridCol w="1296144"/>
                <a:gridCol w="1297715"/>
                <a:gridCol w="1180913"/>
                <a:gridCol w="1121773"/>
              </a:tblGrid>
              <a:tr h="151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 (факт)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(план на 01.11.2020)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773 655,8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745 771,2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704 565,2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637 063,4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624 398,9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741 647,4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778 864,5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745 980,2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637 063,4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624 398,9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32 008,4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-33 093,3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-41 415,0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5473" marR="6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4000504"/>
            <a:ext cx="4572000" cy="64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/>
                <a:ea typeface="Times New Roman"/>
              </a:rPr>
              <a:t>Муниципальный долг в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/>
                <a:ea typeface="Times New Roman"/>
              </a:rPr>
              <a:t>2019-2023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/>
                <a:ea typeface="Times New Roman"/>
              </a:rPr>
              <a:t>годах (тыс. рублей)</a:t>
            </a:r>
            <a:endParaRPr lang="ru-RU" sz="1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20707"/>
              </p:ext>
            </p:extLst>
          </p:nvPr>
        </p:nvGraphicFramePr>
        <p:xfrm>
          <a:off x="714348" y="4929198"/>
          <a:ext cx="7777163" cy="1030923"/>
        </p:xfrm>
        <a:graphic>
          <a:graphicData uri="http://schemas.openxmlformats.org/drawingml/2006/table">
            <a:tbl>
              <a:tblPr/>
              <a:tblGrid>
                <a:gridCol w="1409700"/>
                <a:gridCol w="1400175"/>
                <a:gridCol w="1498600"/>
                <a:gridCol w="1582738"/>
                <a:gridCol w="1885950"/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5"/>
            <a:ext cx="5715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соответствии с протоколом заседания бюджетной комиссии Оренбургской области по составлению проектировок основных параметров местного бюджета на 2021 год муниципального образования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ереволоцкий район при формировании бюджета муниципального образования Переволоцкого района на 2021 год и на плановый период 2022 и 2023 годов администрация муниципального образования Переволоцкий район обязуется обеспечить включение в первоочередном порядке расходов на оплату труда работников бюджетного сектора, а также расходов на оплату коммунальных услуг учреждений муниципального образования Переволоцкий район на 2021 год в объемах не ниже согласованных (бюджет района)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1429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МИНИМАЛЬНЫЙ БЮДЖЕТ</a:t>
            </a:r>
            <a:endParaRPr lang="ru-RU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1428736"/>
            <a:ext cx="57150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929322" y="3000372"/>
            <a:ext cx="571504" cy="42862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1000108"/>
            <a:ext cx="2428892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ТРУДА С НАЧИСЛЕНИЯМИ – 277 604,8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2714620"/>
            <a:ext cx="2428892" cy="11430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КОММУНАЛЬНЫХ УСЛУГ – 45 359,4 тыс. рублей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29190" y="5214950"/>
            <a:ext cx="3071834" cy="14287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КОММУНАЛЬНЫХ УСЛУГ – 45 359,4 тыс. рублей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857224" y="5214950"/>
            <a:ext cx="3000396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ТРУДА С НАЧИСЛЕНИЯМИ – 277 604,8 тыс. рублей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4214818"/>
            <a:ext cx="242889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00100" y="442913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Согласно принятому бюджету на 2021 год и на плановый период 2022 и 2023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13" idx="7"/>
          </p:cNvCxnSpPr>
          <p:nvPr/>
        </p:nvCxnSpPr>
        <p:spPr>
          <a:xfrm rot="10800000" flipV="1">
            <a:off x="3418222" y="5000635"/>
            <a:ext cx="510842" cy="4130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924702" y="5005124"/>
            <a:ext cx="428628" cy="4196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500826" y="5072074"/>
            <a:ext cx="2057414" cy="5143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1571612"/>
          <a:ext cx="9144000" cy="5249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85985"/>
                <a:gridCol w="3429024"/>
                <a:gridCol w="342899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Группа источников средств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Семейный бюджет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</a:t>
                      </a:r>
                      <a:r>
                        <a:rPr lang="ru-RU" sz="1600" baseline="0" dirty="0" smtClean="0"/>
                        <a:t> муниципалитета</a:t>
                      </a:r>
                      <a:endParaRPr lang="ru-RU" sz="16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Заработали своим трудом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Заработная плата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Авторский гонорар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Налоговые доходы</a:t>
                      </a:r>
                      <a:endParaRPr lang="ru-RU" sz="1600" dirty="0"/>
                    </a:p>
                  </a:txBody>
                  <a:tcPr/>
                </a:tc>
              </a:tr>
              <a:tr h="14636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Использовали свое имущество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Плата за</a:t>
                      </a:r>
                      <a:r>
                        <a:rPr lang="ru-RU" sz="1600" baseline="0" dirty="0" smtClean="0"/>
                        <a:t> сдачу внаем жилья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/>
                        <a:t>Проценты по банковским вкладам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/>
                        <a:t>Продажа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Неналоговые доходы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доходы</a:t>
                      </a:r>
                      <a:r>
                        <a:rPr lang="ru-RU" sz="1600" baseline="0" dirty="0" smtClean="0"/>
                        <a:t> от использования  продажи имущества, штрафы и т.п.)</a:t>
                      </a:r>
                      <a:endParaRPr lang="ru-RU" sz="1600" dirty="0"/>
                    </a:p>
                  </a:txBody>
                  <a:tcPr/>
                </a:tc>
              </a:tr>
              <a:tr h="1857388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Получили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Стипендия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Пенсия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пособие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Безвозмездные поступления: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Дотации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Субсидии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Субвенции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Иные межбюджетные трансферты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071670" y="0"/>
            <a:ext cx="51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rlito"/>
              </a:rPr>
              <a:t>Источники доходов бюджетов</a:t>
            </a:r>
            <a:endParaRPr lang="ru-RU" sz="2800" dirty="0">
              <a:latin typeface="Carlito"/>
            </a:endParaRPr>
          </a:p>
        </p:txBody>
      </p:sp>
      <p:pic>
        <p:nvPicPr>
          <p:cNvPr id="31746" name="Picture 2" descr="https://thumbs.dreamstime.com/b/%D1%80%D1%83%D0%BA%D0%B8-%D1%81-%D0%B7%D0%BE-%D0%BE%D1%82%D1%8B%D0%BC%D0%B8-%D0%BC%D0%BE%D0%BD%D0%B5%D1%82%D0%BA%D0%B0%D0%BC%D0%B8-73523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72140"/>
            <a:ext cx="1071570" cy="1071570"/>
          </a:xfrm>
          <a:prstGeom prst="rect">
            <a:avLst/>
          </a:prstGeom>
          <a:noFill/>
        </p:spPr>
      </p:pic>
      <p:pic>
        <p:nvPicPr>
          <p:cNvPr id="31748" name="Picture 4" descr="https://www.cherlock.ru/images/2020/nalog-na-imushche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4071942"/>
            <a:ext cx="1227935" cy="785818"/>
          </a:xfrm>
          <a:prstGeom prst="rect">
            <a:avLst/>
          </a:prstGeom>
          <a:noFill/>
        </p:spPr>
      </p:pic>
      <p:pic>
        <p:nvPicPr>
          <p:cNvPr id="31750" name="Picture 6" descr="https://w7.pngwing.com/pngs/321/867/png-transparent-hammer-tool-pliers-judge-wood-hammer-technic-work-materi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643181"/>
            <a:ext cx="785818" cy="746185"/>
          </a:xfrm>
          <a:prstGeom prst="rect">
            <a:avLst/>
          </a:prstGeom>
          <a:noFill/>
        </p:spPr>
      </p:pic>
      <p:pic>
        <p:nvPicPr>
          <p:cNvPr id="25" name="Рисунок 24" descr="Down_Investment_Los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334157" cy="1000132"/>
          </a:xfrm>
          <a:prstGeom prst="rect">
            <a:avLst/>
          </a:prstGeom>
        </p:spPr>
      </p:pic>
      <p:pic>
        <p:nvPicPr>
          <p:cNvPr id="26" name="Рисунок 25" descr="kartinki-semya-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500042"/>
            <a:ext cx="1384798" cy="1000132"/>
          </a:xfrm>
          <a:prstGeom prst="rect">
            <a:avLst/>
          </a:prstGeom>
        </p:spPr>
      </p:pic>
      <p:pic>
        <p:nvPicPr>
          <p:cNvPr id="27" name="Рисунок 26" descr="Муниципалитеты_Севастополя_получат_расширенные_полномоч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28604"/>
            <a:ext cx="1714512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и предназначение налогов</a:t>
            </a:r>
            <a:endParaRPr lang="ru-RU" b="1" i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285860"/>
            <a:ext cx="478634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НАЛОГИ</a:t>
            </a:r>
            <a:r>
              <a:rPr lang="ru-RU" sz="1400" b="1" dirty="0" smtClean="0"/>
              <a:t> –</a:t>
            </a:r>
          </a:p>
          <a:p>
            <a:pPr algn="ctr"/>
            <a:r>
              <a:rPr lang="ru-RU" sz="1400" dirty="0" smtClean="0"/>
              <a:t>обязательные платежи в бюджет, осуществляемые в денежной форме, в целях финансового обеспечения деятельности государства и местного самоуправления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643182"/>
            <a:ext cx="2357454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Фискальная</a:t>
            </a:r>
            <a:r>
              <a:rPr lang="ru-RU" sz="1400" dirty="0" smtClean="0"/>
              <a:t> функция (пополнение бюджета)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143248"/>
            <a:ext cx="250033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Регулятивная</a:t>
            </a:r>
            <a:r>
              <a:rPr lang="ru-RU" sz="1400" dirty="0" smtClean="0"/>
              <a:t> функция (регулирование развития экономики)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786058"/>
            <a:ext cx="285752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Распределительная</a:t>
            </a:r>
            <a:r>
              <a:rPr lang="ru-RU" sz="1400" dirty="0" smtClean="0"/>
              <a:t> функция (перераспределение средств в экономике)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572008"/>
            <a:ext cx="707236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Налоговая политика </a:t>
            </a:r>
          </a:p>
          <a:p>
            <a:pPr algn="ctr"/>
            <a:r>
              <a:rPr lang="ru-RU" sz="1600" dirty="0" smtClean="0"/>
              <a:t>состав налогов, налоговые ставки, объемы налоговых доходов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357826"/>
            <a:ext cx="307183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Налоговый кодекс РФ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6000768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налоговой политики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964776" y="2750340"/>
            <a:ext cx="78582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500826" y="235743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428860" y="235743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</p:cNvCxnSpPr>
          <p:nvPr/>
        </p:nvCxnSpPr>
        <p:spPr>
          <a:xfrm rot="16200000" flipH="1">
            <a:off x="1518025" y="3518297"/>
            <a:ext cx="1071570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</p:cNvCxnSpPr>
          <p:nvPr/>
        </p:nvCxnSpPr>
        <p:spPr>
          <a:xfrm rot="5400000">
            <a:off x="6643702" y="378619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037009" y="432118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НАЛОГОВЫЕ И НЕНАЛОГОВЫЕ ДОХОДЫ  БЮДЖЕТА</a:t>
            </a:r>
          </a:p>
        </p:txBody>
      </p:sp>
      <p:sp>
        <p:nvSpPr>
          <p:cNvPr id="164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75285"/>
              </p:ext>
            </p:extLst>
          </p:nvPr>
        </p:nvGraphicFramePr>
        <p:xfrm>
          <a:off x="468313" y="1285861"/>
          <a:ext cx="8351837" cy="4857783"/>
        </p:xfrm>
        <a:graphic>
          <a:graphicData uri="http://schemas.openxmlformats.org/drawingml/2006/table">
            <a:tbl>
              <a:tblPr/>
              <a:tblGrid>
                <a:gridCol w="4062412"/>
                <a:gridCol w="865188"/>
                <a:gridCol w="866775"/>
                <a:gridCol w="962025"/>
                <a:gridCol w="865187"/>
                <a:gridCol w="730250"/>
              </a:tblGrid>
              <a:tr h="50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дохода бюджета</a:t>
                      </a:r>
                    </a:p>
                  </a:txBody>
                  <a:tcPr marL="57752" marR="577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162 146,9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168 645,0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176 023,0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184 817,0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192 714,0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120 812,9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124 322,0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138 100,0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145 843,0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151 492,0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19 117,5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21 831,0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19 031,0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21 279,0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5 413,4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2 964,0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2 964,0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2 964,0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9 441,9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10 710,0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305,5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5 707,0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5 707,0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5 707,0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312,6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4 198,8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2 353,1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191,2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611 508,9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577 126,2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528 542,2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452 246,4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431 684,9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773 655,8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745 771,2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704 565,2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637 063,4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624 398,9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290618"/>
            <a:ext cx="2808312" cy="31828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1171600"/>
            <a:ext cx="12961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omic Sans MS" pitchFamily="66" charset="0"/>
              </a:rPr>
              <a:t>Дотации</a:t>
            </a:r>
          </a:p>
          <a:p>
            <a:pPr algn="ctr"/>
            <a:r>
              <a:rPr lang="ru-RU" sz="1000" b="1" dirty="0">
                <a:latin typeface="Comic Sans MS" pitchFamily="66" charset="0"/>
              </a:rPr>
              <a:t>(от лат. «</a:t>
            </a:r>
            <a:r>
              <a:rPr lang="ru-RU" sz="1000" b="1" dirty="0" err="1">
                <a:latin typeface="Comic Sans MS" pitchFamily="66" charset="0"/>
              </a:rPr>
              <a:t>Dotatio</a:t>
            </a:r>
            <a:r>
              <a:rPr lang="ru-RU" sz="1000" b="1" dirty="0">
                <a:latin typeface="Comic Sans MS" pitchFamily="66" charset="0"/>
              </a:rPr>
              <a:t>»  дар,</a:t>
            </a:r>
          </a:p>
          <a:p>
            <a:pPr algn="ctr"/>
            <a:r>
              <a:rPr lang="ru-RU" sz="1000" b="1" dirty="0" smtClean="0">
                <a:latin typeface="Comic Sans MS" pitchFamily="66" charset="0"/>
              </a:rPr>
              <a:t>пожертвование)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2086000"/>
            <a:ext cx="1476164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55"/>
              </a:lnSpc>
              <a:spcBef>
                <a:spcPts val="105"/>
              </a:spcBef>
            </a:pPr>
            <a:r>
              <a:rPr lang="ru-RU" sz="1000" b="1" spc="-5" dirty="0">
                <a:solidFill>
                  <a:srgbClr val="FFFFFF"/>
                </a:solidFill>
                <a:latin typeface="Comic Sans MS"/>
                <a:cs typeface="Comic Sans MS"/>
              </a:rPr>
              <a:t>Субвенции</a:t>
            </a:r>
            <a:endParaRPr lang="ru-RU" sz="1000" dirty="0">
              <a:latin typeface="Comic Sans MS"/>
              <a:cs typeface="Comic Sans MS"/>
            </a:endParaRPr>
          </a:p>
          <a:p>
            <a:pPr algn="ctr">
              <a:lnSpc>
                <a:spcPts val="955"/>
              </a:lnSpc>
            </a:pPr>
            <a:r>
              <a:rPr lang="ru-RU" sz="1000" b="1" dirty="0">
                <a:solidFill>
                  <a:srgbClr val="FFFFFF"/>
                </a:solidFill>
                <a:latin typeface="Carlito"/>
                <a:cs typeface="Carlito"/>
              </a:rPr>
              <a:t>(от </a:t>
            </a:r>
            <a:r>
              <a:rPr lang="ru-RU" sz="1000" b="1" spc="-5" dirty="0">
                <a:solidFill>
                  <a:srgbClr val="FFFFFF"/>
                </a:solidFill>
                <a:latin typeface="Carlito"/>
                <a:cs typeface="Carlito"/>
              </a:rPr>
              <a:t>лат.«</a:t>
            </a:r>
            <a:r>
              <a:rPr lang="ru-RU" sz="1000" b="1" spc="-5" dirty="0" err="1">
                <a:solidFill>
                  <a:srgbClr val="FFFFFF"/>
                </a:solidFill>
                <a:latin typeface="Carlito"/>
                <a:cs typeface="Carlito"/>
              </a:rPr>
              <a:t>Subvenire</a:t>
            </a:r>
            <a:r>
              <a:rPr lang="ru-RU" sz="1000" b="1" spc="-5" dirty="0">
                <a:solidFill>
                  <a:srgbClr val="FFFFFF"/>
                </a:solidFill>
                <a:latin typeface="Carlito"/>
                <a:cs typeface="Carlito"/>
              </a:rPr>
              <a:t>»</a:t>
            </a:r>
            <a:r>
              <a:rPr lang="ru-RU" sz="10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1000" b="1" dirty="0">
                <a:solidFill>
                  <a:srgbClr val="FFFFFF"/>
                </a:solidFill>
                <a:latin typeface="Carlito"/>
                <a:cs typeface="Carlito"/>
              </a:rPr>
              <a:t>—</a:t>
            </a:r>
            <a:endParaRPr lang="ru-RU" sz="10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lang="ru-RU" sz="1000" b="1" spc="-5" dirty="0">
                <a:solidFill>
                  <a:srgbClr val="FFFFFF"/>
                </a:solidFill>
                <a:latin typeface="Carlito"/>
                <a:cs typeface="Carlito"/>
              </a:rPr>
              <a:t>приходить</a:t>
            </a:r>
            <a:endParaRPr lang="ru-RU" sz="10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lang="ru-RU" sz="1000" b="1" spc="5" dirty="0">
                <a:solidFill>
                  <a:srgbClr val="FFFFFF"/>
                </a:solidFill>
                <a:latin typeface="Carlito"/>
                <a:cs typeface="Carlito"/>
              </a:rPr>
              <a:t>на</a:t>
            </a:r>
            <a:endParaRPr lang="ru-RU" sz="10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lang="ru-RU" sz="1000" b="1" dirty="0">
                <a:solidFill>
                  <a:srgbClr val="FFFFFF"/>
                </a:solidFill>
                <a:latin typeface="Carlito"/>
                <a:cs typeface="Carlito"/>
              </a:rPr>
              <a:t>помощь)</a:t>
            </a:r>
            <a:endParaRPr lang="ru-RU" sz="1000" dirty="0">
              <a:latin typeface="Carlito"/>
              <a:cs typeface="Carlito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3000372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mic Sans MS" pitchFamily="66" charset="0"/>
                <a:cs typeface="Trebuchet MS"/>
              </a:rPr>
              <a:t>Субсидии  (от</a:t>
            </a:r>
            <a:r>
              <a:rPr lang="ru-RU" sz="1000" b="1" spc="-90" dirty="0">
                <a:solidFill>
                  <a:schemeClr val="bg1"/>
                </a:solidFill>
                <a:latin typeface="Comic Sans MS" pitchFamily="66" charset="0"/>
                <a:cs typeface="Trebuchet MS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Comic Sans MS" pitchFamily="66" charset="0"/>
                <a:cs typeface="Trebuchet MS"/>
              </a:rPr>
              <a:t>лат.«</a:t>
            </a:r>
            <a:r>
              <a:rPr lang="en-US" sz="1000" b="1" dirty="0" err="1" smtClean="0">
                <a:solidFill>
                  <a:schemeClr val="bg1"/>
                </a:solidFill>
                <a:latin typeface="Comic Sans MS" pitchFamily="66" charset="0"/>
                <a:cs typeface="Trebuchet MS"/>
              </a:rPr>
              <a:t>Supsidium</a:t>
            </a:r>
            <a:r>
              <a:rPr lang="ru-RU" sz="1000" b="1" dirty="0" smtClean="0">
                <a:solidFill>
                  <a:schemeClr val="bg1"/>
                </a:solidFill>
                <a:latin typeface="Comic Sans MS" pitchFamily="66" charset="0"/>
                <a:cs typeface="Trebuchet MS"/>
              </a:rPr>
              <a:t>»-поддержка)</a:t>
            </a:r>
            <a:endParaRPr lang="ru-RU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6" y="3929066"/>
            <a:ext cx="1382452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Иные межбюджетные трансферты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3857620" y="500042"/>
            <a:ext cx="1857388" cy="1071570"/>
          </a:xfrm>
          <a:prstGeom prst="wedgeEllipseCallout">
            <a:avLst>
              <a:gd name="adj1" fmla="val -50673"/>
              <a:gd name="adj2" fmla="val 63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Предоставляются без определения конкретной цели их использования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6623720" y="3429000"/>
            <a:ext cx="2520280" cy="1214446"/>
          </a:xfrm>
          <a:prstGeom prst="wedgeEllipseCallout">
            <a:avLst>
              <a:gd name="adj1" fmla="val -56888"/>
              <a:gd name="adj2" fmla="val 385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Предоставляются на финансовое обеспечение расходных обязательств, которые осуществляются за счет средств другого бюджета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715008" y="857232"/>
            <a:ext cx="2071627" cy="1285884"/>
          </a:xfrm>
          <a:prstGeom prst="wedgeEllipseCallout">
            <a:avLst>
              <a:gd name="adj1" fmla="val -89683"/>
              <a:gd name="adj2" fmla="val 758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Предоставляются в целях финансового обеспечения расходных обязательств по переданным полномочиям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215074" y="2214554"/>
            <a:ext cx="2016224" cy="1066374"/>
          </a:xfrm>
          <a:prstGeom prst="wedgeEllipseCallout">
            <a:avLst>
              <a:gd name="adj1" fmla="val -72159"/>
              <a:gd name="adj2" fmla="val 627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Предоставляются на условиях долевого </a:t>
            </a:r>
            <a:r>
              <a:rPr lang="ru-RU" sz="1000" b="1" dirty="0" err="1" smtClean="0">
                <a:latin typeface="Comic Sans MS" pitchFamily="66" charset="0"/>
              </a:rPr>
              <a:t>софинансирования</a:t>
            </a:r>
            <a:r>
              <a:rPr lang="ru-RU" sz="1000" b="1" dirty="0" smtClean="0">
                <a:latin typeface="Comic Sans MS" pitchFamily="66" charset="0"/>
              </a:rPr>
              <a:t> расходов других бюджетов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11663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Безвозмездные поступления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5414"/>
              </p:ext>
            </p:extLst>
          </p:nvPr>
        </p:nvGraphicFramePr>
        <p:xfrm>
          <a:off x="395536" y="4077075"/>
          <a:ext cx="4320480" cy="23906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64096"/>
                <a:gridCol w="864096"/>
                <a:gridCol w="864096"/>
                <a:gridCol w="936104"/>
                <a:gridCol w="792088"/>
              </a:tblGrid>
              <a:tr h="39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ИМТ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mic Sans MS" pitchFamily="66" charset="0"/>
                        </a:rPr>
                        <a:t>2019</a:t>
                      </a:r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218</a:t>
                      </a:r>
                      <a:r>
                        <a:rPr lang="ru-RU" sz="1050" b="1" baseline="0" dirty="0" smtClean="0">
                          <a:latin typeface="Comic Sans MS" pitchFamily="66" charset="0"/>
                        </a:rPr>
                        <a:t> 554,9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omic Sans MS" pitchFamily="66" charset="0"/>
                        </a:rPr>
                        <a:t>20 922,7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302 303,8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44 872,5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mic Sans MS" pitchFamily="66" charset="0"/>
                        </a:rPr>
                        <a:t>2020</a:t>
                      </a:r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140 794,4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omic Sans MS" pitchFamily="66" charset="0"/>
                        </a:rPr>
                        <a:t>23 746,3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307 658,1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60 480,9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mic Sans MS" pitchFamily="66" charset="0"/>
                        </a:rPr>
                        <a:t>2021</a:t>
                      </a:r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114 368,0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omic Sans MS" pitchFamily="66" charset="0"/>
                        </a:rPr>
                        <a:t>29 354,5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309 544,9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70 274,8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mic Sans MS" pitchFamily="66" charset="0"/>
                        </a:rPr>
                        <a:t>2022</a:t>
                      </a:r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72 547,0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omic Sans MS" pitchFamily="66" charset="0"/>
                        </a:rPr>
                        <a:t>11 783,9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297 640,7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70 274,8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mic Sans MS" pitchFamily="66" charset="0"/>
                        </a:rPr>
                        <a:t>2023</a:t>
                      </a:r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55 792,0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omic Sans MS" pitchFamily="66" charset="0"/>
                        </a:rPr>
                        <a:t>13 842,7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291 775,4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omic Sans MS" pitchFamily="66" charset="0"/>
                        </a:rPr>
                        <a:t>70 274,8</a:t>
                      </a:r>
                      <a:endParaRPr lang="ru-RU" sz="105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9552" y="2875662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Comic Sans MS" pitchFamily="66" charset="0"/>
            </a:endParaRPr>
          </a:p>
          <a:p>
            <a:pPr algn="ctr"/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Безвозмездные поступления в бюджет района 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за 2019-2023 годы</a:t>
            </a:r>
            <a:endParaRPr lang="ru-R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0"/>
            <a:ext cx="686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Расходы семьи и муниципалитета</a:t>
            </a:r>
            <a:endParaRPr lang="ru-RU" sz="40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54857"/>
          <a:ext cx="9144000" cy="51031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85918"/>
                <a:gridCol w="3357586"/>
                <a:gridCol w="4000496"/>
              </a:tblGrid>
              <a:tr h="600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Категория расходов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 семьи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 муниципалитета</a:t>
                      </a:r>
                      <a:endParaRPr lang="ru-RU" sz="1600" dirty="0"/>
                    </a:p>
                  </a:txBody>
                  <a:tcPr/>
                </a:tc>
              </a:tr>
              <a:tr h="20111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Текущие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Продукты питания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Коммунальные</a:t>
                      </a:r>
                      <a:r>
                        <a:rPr lang="ru-RU" sz="1600" baseline="0" dirty="0" smtClean="0"/>
                        <a:t> услуги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Одежда, обувь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Бытовые услуги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Оплата досуга, поездок и т.п.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Заработная плата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Коммунальные</a:t>
                      </a:r>
                      <a:r>
                        <a:rPr lang="ru-RU" sz="1600" baseline="0" dirty="0" smtClean="0"/>
                        <a:t> услуги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Аренда помещения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Расходные материалы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Услуги сторонних организаций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Социальные выплаты населению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Субсидии организациям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Межбюджетные трансферты</a:t>
                      </a:r>
                      <a:endParaRPr lang="ru-RU" sz="1600" dirty="0"/>
                    </a:p>
                  </a:txBody>
                  <a:tcPr/>
                </a:tc>
              </a:tr>
              <a:tr h="11874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Капитальные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Приобретение машины, дачи, квартиры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Приобретение (строительство, реконструкция)</a:t>
                      </a:r>
                      <a:r>
                        <a:rPr lang="ru-RU" sz="1600" baseline="0" dirty="0" smtClean="0"/>
                        <a:t> недвижимости</a:t>
                      </a:r>
                      <a:endParaRPr lang="ru-RU" sz="1600" dirty="0"/>
                    </a:p>
                  </a:txBody>
                  <a:tcPr/>
                </a:tc>
              </a:tr>
              <a:tr h="1273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Проценты по долгу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Уплата</a:t>
                      </a:r>
                      <a:r>
                        <a:rPr lang="ru-RU" sz="1600" baseline="0" dirty="0" smtClean="0"/>
                        <a:t> процентов по кредиту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Обслуживание государственного (муниципального)</a:t>
                      </a:r>
                      <a:r>
                        <a:rPr lang="ru-RU" sz="1600" baseline="0" dirty="0" smtClean="0"/>
                        <a:t> долга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kartinki-semya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714356"/>
            <a:ext cx="1285884" cy="928694"/>
          </a:xfrm>
          <a:prstGeom prst="rect">
            <a:avLst/>
          </a:prstGeom>
        </p:spPr>
      </p:pic>
      <p:pic>
        <p:nvPicPr>
          <p:cNvPr id="7" name="Рисунок 6" descr="Муниципалитеты_Севастополя_получат_расширенные_полномоч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642918"/>
            <a:ext cx="1714512" cy="1000132"/>
          </a:xfrm>
          <a:prstGeom prst="rect">
            <a:avLst/>
          </a:prstGeom>
        </p:spPr>
      </p:pic>
      <p:pic>
        <p:nvPicPr>
          <p:cNvPr id="59394" name="Picture 2" descr="https://www.etoretro.ru/data/media/4757/14414036227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1250165" cy="1285884"/>
          </a:xfrm>
          <a:prstGeom prst="rect">
            <a:avLst/>
          </a:prstGeom>
          <a:noFill/>
        </p:spPr>
      </p:pic>
      <p:pic>
        <p:nvPicPr>
          <p:cNvPr id="59396" name="Picture 4" descr="https://stolica-s.su/wp-content/uploads/2019/02/1550579675-stolica-s-su-nezavershe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1246552" cy="830223"/>
          </a:xfrm>
          <a:prstGeom prst="rect">
            <a:avLst/>
          </a:prstGeom>
          <a:noFill/>
        </p:spPr>
      </p:pic>
      <p:sp>
        <p:nvSpPr>
          <p:cNvPr id="59398" name="AutoShape 6" descr="https://galina48.ru/wp-content/uploads/2021/04/percentage-1924521_1280-980x11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0" name="Picture 8" descr="https://posrednik-1688.ru/uploads/s/j/s/i/jsiu1no316fn/img/full_7Ha8aC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6143620"/>
            <a:ext cx="857256" cy="714380"/>
          </a:xfrm>
          <a:prstGeom prst="rect">
            <a:avLst/>
          </a:prstGeom>
          <a:noFill/>
        </p:spPr>
      </p:pic>
      <p:sp>
        <p:nvSpPr>
          <p:cNvPr id="59402" name="AutoShape 10" descr="https://gorzavod.ru/wp-content/uploads/2020/10/Down_Investment_Los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Down_Investment_Lose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85728"/>
            <a:ext cx="1048266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         </a:t>
            </a:r>
            <a:r>
              <a:rPr lang="ru-RU" sz="1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6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227962"/>
              </p:ext>
            </p:extLst>
          </p:nvPr>
        </p:nvGraphicFramePr>
        <p:xfrm>
          <a:off x="467544" y="1268761"/>
          <a:ext cx="8064895" cy="469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226"/>
                <a:gridCol w="1016036"/>
                <a:gridCol w="952534"/>
                <a:gridCol w="762027"/>
                <a:gridCol w="1016036"/>
                <a:gridCol w="1016036"/>
              </a:tblGrid>
              <a:tr h="4174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8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41 527,1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48 197,2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44 289,9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41 989,8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39 720,2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11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1 888,7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2 083,6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2 141,2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2 163,5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2 249,4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46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2 816,0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4 528,8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4 815,2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4 565,2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4 565,2</a:t>
                      </a:r>
                    </a:p>
                  </a:txBody>
                  <a:tcPr/>
                </a:tc>
              </a:tr>
              <a:tr h="2998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26 620,7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11 597,6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12 811,1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5 987,1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5 818,9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6 509,0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5 205,9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5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454 936,8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485 652,4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476 848,2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388 616,3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378 098,3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70 927,2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83 377,2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75 850,9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74 494,3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73 195,9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44 175,4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48 521,5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48 307,2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39 830,2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41 921,1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4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7 955,5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8 679,8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7 558,5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6 927,8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6 166,7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82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84 291,0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81 020,6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72 037,8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64 729,0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58 913,0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7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6 440,0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12 430,0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95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741 647,4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778 864,5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745 980,2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637 063,4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624 398,9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8572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Ведомственная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96141"/>
              </p:ext>
            </p:extLst>
          </p:nvPr>
        </p:nvGraphicFramePr>
        <p:xfrm>
          <a:off x="785786" y="1214422"/>
          <a:ext cx="7704856" cy="493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008112"/>
                <a:gridCol w="1080120"/>
                <a:gridCol w="1008112"/>
                <a:gridCol w="1080120"/>
                <a:gridCol w="1152128"/>
              </a:tblGrid>
              <a:tr h="7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ведомства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</a:p>
                    <a:p>
                      <a:pPr algn="ctr"/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</a:p>
                    <a:p>
                      <a:pPr algn="ctr"/>
                      <a:r>
                        <a:rPr lang="ru-RU" dirty="0" smtClean="0"/>
                        <a:t>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</a:p>
                    <a:p>
                      <a:pPr algn="ctr"/>
                      <a:r>
                        <a:rPr lang="ru-RU" dirty="0" smtClean="0"/>
                        <a:t>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</a:p>
                    <a:p>
                      <a:pPr algn="ctr"/>
                      <a:r>
                        <a:rPr lang="ru-RU" dirty="0" smtClean="0"/>
                        <a:t>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</a:p>
                    <a:p>
                      <a:pPr algn="ctr"/>
                      <a:r>
                        <a:rPr lang="ru-RU" dirty="0" smtClean="0"/>
                        <a:t>(план)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 расходы, в </a:t>
                      </a:r>
                      <a:r>
                        <a:rPr lang="ru-RU" b="1" dirty="0" err="1" smtClean="0"/>
                        <a:t>т.ч</a:t>
                      </a:r>
                      <a:r>
                        <a:rPr lang="ru-RU" b="1" dirty="0" smtClean="0"/>
                        <a:t>.: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624,4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392,3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382,0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86,8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</a:t>
                      </a:r>
                      <a:r>
                        <a:rPr lang="ru-RU" baseline="0" dirty="0" smtClean="0"/>
                        <a:t> депутатов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Финансовый отдел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68,3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Счетная палата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74,0</a:t>
                      </a:r>
                      <a:endParaRPr lang="ru-RU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Условно утвержденные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3636" y="85723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( млн. рублей)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Введение                                                                                                                      3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понятия                                                                                                    4-5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Этапы бюджетного процесса                                                                                   7-8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Сбалансированность бюджета                                                                                   9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                                                       10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характеристики бюджета района в 2019-2023 годах                             11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Минимальный бюджет                                                                                               12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Источники доходов бюджета                                                                               13-14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Доходы бюджета Переволоцкого района  на 2021 год                                      15-16 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Переволоцкого района                                       17-20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Расходы бюджета в рамках программ                                                                21-29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«Детский бюджет»                                                                                                     30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Региональные проекты в 2021 году                                                                          31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Расход бюджета в разрезе целевых групп                                                               32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Участие граждан в бюджетном процессе                                                                33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Инициативное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бюджетирование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34-36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Общественный совет Переволоцкого района                                                    37-38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2283323"/>
              </p:ext>
            </p:extLst>
          </p:nvPr>
        </p:nvGraphicFramePr>
        <p:xfrm>
          <a:off x="1115616" y="83671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Ведомственная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</a:t>
            </a:r>
            <a:r>
              <a:rPr lang="ru-RU" sz="2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34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ПРОГРАММНО-ЦЕЛЕВОЕ БЮДЖЕТИРОВАНИЕ</a:t>
            </a:r>
            <a:endParaRPr lang="ru-RU" b="1" i="1" u="sng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6500858" cy="501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64291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Зачем / для достижения каких целей мы расходуем бюджетные средства?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00430" y="857232"/>
            <a:ext cx="857256" cy="57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9842"/>
          </a:solidFill>
          <a:ln>
            <a:solidFill>
              <a:srgbClr val="2B8B4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64291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Программно-целевое </a:t>
            </a:r>
            <a:r>
              <a:rPr lang="ru-RU" dirty="0" err="1" smtClean="0"/>
              <a:t>бюджетирование</a:t>
            </a:r>
            <a:r>
              <a:rPr lang="ru-RU" dirty="0" smtClean="0"/>
              <a:t> позволяет запланировать и оценить результат предоставления бюджетных средств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4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в рамках программ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59433"/>
              </p:ext>
            </p:extLst>
          </p:nvPr>
        </p:nvGraphicFramePr>
        <p:xfrm>
          <a:off x="571472" y="428604"/>
          <a:ext cx="820891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008112"/>
                <a:gridCol w="1008112"/>
                <a:gridCol w="1008112"/>
                <a:gridCol w="921703"/>
                <a:gridCol w="1094521"/>
              </a:tblGrid>
              <a:tr h="3131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«Экономическое развитие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5 659,3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9 339,1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6 497,0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5 040,0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4 781,8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«Развитие системы образования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460 027,2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487 641,9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480 964,7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392 278,4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382 026,5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«Развитие культуры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84 404,1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95 995,0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91 446,1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89 658,5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88 065,4</a:t>
                      </a:r>
                      <a:endParaRPr lang="ru-RU" sz="12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«Развитие молодежной политики в Переволоцком районе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20,0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«Обеспечение общественного порядка и противодействие преступности в Переволоцком районе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524,2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651,7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700,2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561,2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«Комплексные меры по совершенствованию системы физической культуры и спорта на территории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7 955,5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8 679,8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7 558,5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6 927,8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6 166,7</a:t>
                      </a:r>
                      <a:endParaRPr lang="ru-RU" sz="1200" b="1" dirty="0"/>
                    </a:p>
                  </a:txBody>
                  <a:tcPr/>
                </a:tc>
              </a:tr>
              <a:tr h="333118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«Стимулирование развития жилищного строительства в Переволоцком районе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16 102,9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18 962,1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14 666,1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7 450,7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7 450,7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«Безопасность жизнедеятельности населения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1 546,9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2 856,9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3 781,0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3 531,0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3 531,0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2506" y="0"/>
            <a:ext cx="23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(тыс. рублей)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37822"/>
              </p:ext>
            </p:extLst>
          </p:nvPr>
        </p:nvGraphicFramePr>
        <p:xfrm>
          <a:off x="500034" y="385787"/>
          <a:ext cx="8208912" cy="599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08112"/>
                <a:gridCol w="1008112"/>
                <a:gridCol w="936104"/>
                <a:gridCol w="936104"/>
                <a:gridCol w="1008112"/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«Улучшение условий и охраны труда в Переволоцком районе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«Управление земельно-имущественным комплексом на территории муниципального образования Переволоцкий район»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318,5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1 145,4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2 234,0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«Управление муниципальными финансами и муниципальным долгом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95 079,8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92 676,8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83 411,4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74 974,0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smtClean="0"/>
                        <a:t>68 313,7</a:t>
                      </a:r>
                      <a:endParaRPr lang="ru-RU" sz="1200" b="1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«Развитие муниципальной службы в муниципальном образовании Переволоцкий район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30 190,7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34 444,0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31 522,2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31 522,2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30 360,2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«Обеспечение качественными услугами жилищно-коммунального хозяйства населения Переволоцкого района Оренбургской области 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24 032,4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2 740,0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40,0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«Развитие сельского хозяйства и регулирование рынков сельскохозяйственной продукции, сырья и продовольствия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162,4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3 588,8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3 588,8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392,8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392,8</a:t>
                      </a:r>
                      <a:endParaRPr lang="ru-RU" sz="1200" b="1" dirty="0"/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«Профилактика терроризма и его идеологии на территории Переволоцкого района Оренбургской области» 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122,1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18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(продолжение таблицы)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20244"/>
              </p:ext>
            </p:extLst>
          </p:nvPr>
        </p:nvGraphicFramePr>
        <p:xfrm>
          <a:off x="539552" y="764704"/>
          <a:ext cx="8208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152128"/>
                <a:gridCol w="1008112"/>
                <a:gridCol w="936104"/>
                <a:gridCol w="936104"/>
                <a:gridCol w="1008112"/>
              </a:tblGrid>
              <a:tr h="3131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«Обеспечение жильем молодых семей Переволоцкого района Оренбургской области»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7 382,3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10 479,6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13 948,2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15 162,2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17 243,3</a:t>
                      </a:r>
                      <a:endParaRPr lang="ru-RU" sz="1200" b="1" dirty="0"/>
                    </a:p>
                  </a:txBody>
                  <a:tcPr/>
                </a:tc>
              </a:tr>
              <a:tr h="320454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«Социальная поддержка жителей Переволоцкого района»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553,8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5 435,6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3 156,5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1 036,5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1 036,5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(продолжение таблицы)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5170017"/>
              </p:ext>
            </p:extLst>
          </p:nvPr>
        </p:nvGraphicFramePr>
        <p:xfrm>
          <a:off x="395535" y="3343701"/>
          <a:ext cx="4533655" cy="296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2857496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Доля программных расходов бюджета района, %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89040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98,9    99,5      99,7       99,7      99,7</a:t>
            </a:r>
            <a:endParaRPr lang="ru-RU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14324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НЕПРОГРАММНЫЕ РАСХОДЫ</a:t>
            </a:r>
            <a:endParaRPr lang="ru-RU" sz="14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572132" y="3786190"/>
            <a:ext cx="3071834" cy="2214578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2021-2023 годы</a:t>
            </a:r>
          </a:p>
          <a:p>
            <a:pPr marL="228600" indent="-228600" algn="just"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На содержание Счетной палаты </a:t>
            </a: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2. Осуществление переданных полномочий Российской Федерации на государственную регистрацию актов гражданского состояния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 algn="just">
              <a:buAutoNum type="arabicPeriod"/>
            </a:pP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7667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Структура программных расходов по направлениям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12306804"/>
              </p:ext>
            </p:extLst>
          </p:nvPr>
        </p:nvGraphicFramePr>
        <p:xfrm>
          <a:off x="928662" y="1357298"/>
          <a:ext cx="7027144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6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92879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00139"/>
              </p:ext>
            </p:extLst>
          </p:nvPr>
        </p:nvGraphicFramePr>
        <p:xfrm>
          <a:off x="1500166" y="928671"/>
          <a:ext cx="7537472" cy="5641538"/>
        </p:xfrm>
        <a:graphic>
          <a:graphicData uri="http://schemas.openxmlformats.org/drawingml/2006/table">
            <a:tbl>
              <a:tblPr/>
              <a:tblGrid>
                <a:gridCol w="4372267"/>
                <a:gridCol w="1043231"/>
                <a:gridCol w="1112776"/>
                <a:gridCol w="1009198"/>
              </a:tblGrid>
              <a:tr h="700129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о целевых показателях</a:t>
                      </a:r>
                      <a:endParaRPr lang="zh-CN" alt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формирований, ед.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Концертно-выставочная деятельность учащихся, преподавателей, концертмейстеров, ед.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5928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посещений библиотек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стационарных условиях), ед.</a:t>
                      </a:r>
                      <a:endParaRPr lang="zh-CN" altLang="en-US" sz="1400" b="1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131 500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131 500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131 500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326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обучающихся, %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детей-инвалидов, обучающихся по программам общего образования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дому с использованием дистанционных образовательных технологий и / или технологий инклюзивного образования, в общей численности детей-инвалидов, которым не противопоказано обучение, %</a:t>
                      </a:r>
                      <a:endParaRPr lang="zh-CN" altLang="en-US" sz="1400" b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altLang="zh-CN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призовых мест, занятых спортсменами района на соревнованиях областного </a:t>
                      </a:r>
                    </a:p>
                    <a:p>
                      <a:pPr algn="ctr"/>
                      <a:r>
                        <a:rPr lang="ru-RU" altLang="zh-CN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всероссийского уровней, ед.</a:t>
                      </a:r>
                      <a:endParaRPr lang="zh-CN" altLang="en-US" sz="1400" b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0200" y="114300"/>
            <a:ext cx="8840788" cy="37941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altLang="zh-CN" sz="260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lang="en-US" altLang="zh-CN" sz="260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02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1643042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56309"/>
              </p:ext>
            </p:extLst>
          </p:nvPr>
        </p:nvGraphicFramePr>
        <p:xfrm>
          <a:off x="1142976" y="1000108"/>
          <a:ext cx="7817105" cy="4977328"/>
        </p:xfrm>
        <a:graphic>
          <a:graphicData uri="http://schemas.openxmlformats.org/drawingml/2006/table">
            <a:tbl>
              <a:tblPr/>
              <a:tblGrid>
                <a:gridCol w="4912127"/>
                <a:gridCol w="960762"/>
                <a:gridCol w="1008112"/>
                <a:gridCol w="93610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о целевых показателях</a:t>
                      </a:r>
                      <a:endParaRPr lang="zh-CN" alt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района по доходам, %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- 105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- 105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98 - 105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462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района по расходам, %</a:t>
                      </a: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- 100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- 100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98 - 100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субъектов малого и среднего предпринимательства, осуществляющих деятельность на территории Переволоцкого района, %</a:t>
                      </a:r>
                      <a:endParaRPr lang="zh-CN" altLang="en-US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физического объема оборота розничной торговли, % к предыдущему году</a:t>
                      </a:r>
                      <a:endParaRPr lang="zh-CN" altLang="en-US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Доставка социально</a:t>
                      </a:r>
                      <a:r>
                        <a:rPr lang="ru-RU" altLang="zh-CN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значимых товаров в отдаленные, труднодоступные и малонаселенные пункты Переволоцкого района с возмещением стоимости ГСМ (% к общему количеству труднодоступных и малонаселенных пунктов)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Годовой объем ввода жилья, тыс. кв. м.</a:t>
                      </a:r>
                      <a:endParaRPr lang="zh-CN" altLang="en-US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4" name="TextBox 1"/>
          <p:cNvSpPr txBox="1">
            <a:spLocks noChangeArrowheads="1"/>
          </p:cNvSpPr>
          <p:nvPr/>
        </p:nvSpPr>
        <p:spPr bwMode="auto">
          <a:xfrm>
            <a:off x="393700" y="101600"/>
            <a:ext cx="86185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zh-CN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отраслей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1981200" cy="44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31248"/>
              </p:ext>
            </p:extLst>
          </p:nvPr>
        </p:nvGraphicFramePr>
        <p:xfrm>
          <a:off x="1571604" y="1714488"/>
          <a:ext cx="7323158" cy="4654674"/>
        </p:xfrm>
        <a:graphic>
          <a:graphicData uri="http://schemas.openxmlformats.org/drawingml/2006/table">
            <a:tbl>
              <a:tblPr/>
              <a:tblGrid>
                <a:gridCol w="4112971"/>
                <a:gridCol w="1069685"/>
                <a:gridCol w="1069685"/>
                <a:gridCol w="1070817"/>
              </a:tblGrid>
              <a:tr h="1065819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о целевых показателях</a:t>
                      </a:r>
                      <a:endParaRPr lang="zh-CN" alt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54666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охвата школьников, состоящих на всех видах профилактического учета, систематической внеурочной занятостью, %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3616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публичных мероприятий, направленных на профилактику правонарушений и преступлений среди подростков и молодежи, ед.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084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деструктивных событий (ЧС, пожаров, происшествий на водных объектах), не более ед.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972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средствами информирования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оповещения населения муниципального образования Переволоцкий район, не менее, %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4300"/>
            <a:ext cx="9242425" cy="37941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</a:t>
            </a:r>
            <a:r>
              <a:rPr lang="en-US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en-US" altLang="zh-CN" sz="26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altLang="zh-CN" sz="26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en-US" altLang="zh-CN" sz="26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6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en-US" altLang="zh-CN" sz="2604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74800" y="508000"/>
            <a:ext cx="6151563" cy="37941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6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безопасных</a:t>
            </a:r>
            <a:r>
              <a:rPr lang="en-US" altLang="zh-CN" sz="260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260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328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1600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8104"/>
              </p:ext>
            </p:extLst>
          </p:nvPr>
        </p:nvGraphicFramePr>
        <p:xfrm>
          <a:off x="1500166" y="1071546"/>
          <a:ext cx="7437438" cy="5251885"/>
        </p:xfrm>
        <a:graphic>
          <a:graphicData uri="http://schemas.openxmlformats.org/drawingml/2006/table">
            <a:tbl>
              <a:tblPr/>
              <a:tblGrid>
                <a:gridCol w="4051920"/>
                <a:gridCol w="1224136"/>
                <a:gridCol w="1224136"/>
                <a:gridCol w="937246"/>
              </a:tblGrid>
              <a:tr h="1333127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о целевых показателях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4" marB="45724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997358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мест, на которых проведена специальная оценка условий труда, тыс.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рабочих мест (нарастающим итогом)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7880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своевременной аттестации муниципальных служащих, %</a:t>
                      </a:r>
                      <a:endParaRPr lang="zh-CN" altLang="en-US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7129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прохождения диспансеризации муниципальными служащими , %</a:t>
                      </a:r>
                      <a:endParaRPr lang="zh-CN" altLang="en-US" sz="1400" b="1" u="non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71299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в сфере противодействия коррупции, ед.</a:t>
                      </a:r>
                      <a:endParaRPr lang="zh-CN" altLang="en-US" sz="14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zh-CN" alt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5" marB="45725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7600" y="114300"/>
            <a:ext cx="7202488" cy="37941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altLang="zh-CN" sz="260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altLang="zh-CN" sz="260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4569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Что такое «Бюджет для граждан»?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1823864" cy="1428760"/>
          </a:xfr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142984"/>
            <a:ext cx="1285884" cy="128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3786190"/>
            <a:ext cx="7786742" cy="2428892"/>
          </a:xfrm>
          <a:prstGeom prst="rect">
            <a:avLst/>
          </a:prstGeom>
          <a:solidFill>
            <a:srgbClr val="B4C17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для граждан — аналитический документ, содержащий основные положения бюджета в доступной для широкого круга заинтересованных пользователей форме, разрабатываемый в целях ознакомления граждан с основными целями, задачами и приоритетными направлениями бюджетной политики, планируемыми и достигнутыми результатами использования бюджетных средств.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kisspng-pie-chart-business-management-marketing-chart-5abd2e892e8272.9819675015223476571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60" y="1928802"/>
            <a:ext cx="2143140" cy="1587511"/>
          </a:xfrm>
          <a:prstGeom prst="rect">
            <a:avLst/>
          </a:prstGeom>
        </p:spPr>
      </p:pic>
      <p:pic>
        <p:nvPicPr>
          <p:cNvPr id="10" name="Рисунок 9" descr="1(3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000240"/>
            <a:ext cx="1795162" cy="1571636"/>
          </a:xfrm>
          <a:prstGeom prst="rect">
            <a:avLst/>
          </a:prstGeom>
        </p:spPr>
      </p:pic>
      <p:pic>
        <p:nvPicPr>
          <p:cNvPr id="11" name="Рисунок 10" descr="b21341d75b6c287d46f47a450a7e66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071546"/>
            <a:ext cx="2071702" cy="1611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Autofit/>
          </a:bodyPr>
          <a:lstStyle/>
          <a:p>
            <a:pPr indent="540385" eaLnBrk="1" fontAlgn="auto" hangingPunct="1">
              <a:spcAft>
                <a:spcPts val="0"/>
              </a:spcAft>
              <a:defRPr/>
            </a:pPr>
            <a:r>
              <a:rPr lang="ru-RU" sz="2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Times New Roman"/>
              </a:rPr>
              <a:t>«Детский бюджет» </a:t>
            </a:r>
            <a:endParaRPr lang="ru-RU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37570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800" b="1" i="1" dirty="0" smtClean="0"/>
              <a:t>        </a:t>
            </a:r>
            <a:endParaRPr lang="ru-RU" sz="1800" b="1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1800" b="1" i="1" dirty="0" smtClean="0"/>
              <a:t> </a:t>
            </a:r>
            <a:endParaRPr lang="ru-RU" sz="1800" b="1" i="1" dirty="0" smtClean="0"/>
          </a:p>
          <a:p>
            <a:pPr marL="0" indent="0" algn="ctr" eaLnBrk="1" hangingPunct="1">
              <a:buFont typeface="Arial" charset="0"/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51231"/>
              </p:ext>
            </p:extLst>
          </p:nvPr>
        </p:nvGraphicFramePr>
        <p:xfrm>
          <a:off x="1476375" y="1196975"/>
          <a:ext cx="6912048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21"/>
                <a:gridCol w="1584176"/>
                <a:gridCol w="1584176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Показатель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2021  год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2022 год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2023 год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Расходы</a:t>
                      </a:r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</a:rPr>
                        <a:t> всего, </a:t>
                      </a:r>
                    </a:p>
                    <a:p>
                      <a:pPr algn="l"/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</a:rPr>
                        <a:t>в том числе: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</a:rPr>
                        <a:t>472 383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,8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389</a:t>
                      </a:r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</a:rPr>
                        <a:t> 226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,6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380</a:t>
                      </a:r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</a:rPr>
                        <a:t> 772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,5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 в сфере образования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438 652,7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354 462,7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344 183,8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в сфере культуры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14 000,1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13 838,9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13 582,6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в сфере социальной политики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5 762,8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5 762,8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5 762,8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419872" y="4365580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ContentBody_PreviewImg" descr="Описание: http://gov.cap.ru/UserFiles/orgs/GrvId_102/denjzaschiti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72200" y="4509119"/>
            <a:ext cx="2197920" cy="22327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Рисунок 2" descr="Описание: 2 (640x456, 80Kb)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83568" y="4365581"/>
            <a:ext cx="2088232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660232" y="7647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(тыс. рублей)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8851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региональных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проектов в 2021 году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58476"/>
              </p:ext>
            </p:extLst>
          </p:nvPr>
        </p:nvGraphicFramePr>
        <p:xfrm>
          <a:off x="683568" y="1484784"/>
          <a:ext cx="792088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024336"/>
              </a:tblGrid>
              <a:tr h="9121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РЕГИОНАЛЬНОГО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 РУБЛЕЙ)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КАЖДОГО РЕБЕНКА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2 659,8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400300" cy="1760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385939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45" y="5229200"/>
            <a:ext cx="39338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Успех каждого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686800" cy="642942"/>
          </a:xfrm>
        </p:spPr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Сведения о расходах бюджета на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годов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разрезе целевых групп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49447"/>
              </p:ext>
            </p:extLst>
          </p:nvPr>
        </p:nvGraphicFramePr>
        <p:xfrm>
          <a:off x="611558" y="980728"/>
          <a:ext cx="7704858" cy="5248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4492"/>
                <a:gridCol w="1071570"/>
                <a:gridCol w="1214446"/>
                <a:gridCol w="1071570"/>
                <a:gridCol w="1071570"/>
                <a:gridCol w="1101210"/>
              </a:tblGrid>
              <a:tr h="107201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получателей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ассигнований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ассигнований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ассигнований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350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денежных средств опекуну (попечителю) на содержание детей, находящихся под опекой (попечительством)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6 416,0 </a:t>
                      </a:r>
                      <a:r>
                        <a:rPr lang="ru-RU" sz="1100" b="1" dirty="0" smtClean="0"/>
                        <a:t>руб.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ru-RU" sz="1400" b="1" dirty="0" smtClean="0"/>
                        <a:t>130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ru-RU" sz="1400" b="1" dirty="0" smtClean="0"/>
                        <a:t>130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ru-RU" sz="1400" b="1" dirty="0" smtClean="0"/>
                        <a:t>130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</a:tr>
              <a:tr h="6148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приемным родителям на содержание ребенка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6 416,0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</a:t>
                      </a:r>
                      <a:r>
                        <a:rPr lang="ru-RU" sz="1400" b="1" dirty="0" smtClean="0"/>
                        <a:t>500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</a:t>
                      </a:r>
                      <a:r>
                        <a:rPr lang="ru-RU" sz="1400" b="1" dirty="0" smtClean="0"/>
                        <a:t>500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</a:t>
                      </a:r>
                      <a:r>
                        <a:rPr lang="ru-RU" sz="1400" b="1" dirty="0" smtClean="0"/>
                        <a:t>500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</a:tr>
              <a:tr h="121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родительской платы на содержание ребенка в дошкольном образовательном учреждении</a:t>
                      </a:r>
                      <a:endParaRPr lang="ru-RU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670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 1 ребенка – 172,4 руб.;</a:t>
                      </a:r>
                    </a:p>
                    <a:p>
                      <a:pPr algn="ctr"/>
                      <a:r>
                        <a:rPr lang="ru-RU" sz="1100" b="1" dirty="0" smtClean="0"/>
                        <a:t>на 2 ребенка – 431,0 руб.;</a:t>
                      </a:r>
                    </a:p>
                    <a:p>
                      <a:pPr algn="ctr"/>
                      <a:r>
                        <a:rPr lang="ru-RU" sz="1100" b="1" dirty="0" smtClean="0"/>
                        <a:t>н</a:t>
                      </a:r>
                      <a:r>
                        <a:rPr lang="ru-RU" sz="1100" b="1" smtClean="0"/>
                        <a:t>а </a:t>
                      </a:r>
                      <a:r>
                        <a:rPr lang="ru-RU" sz="1100" b="1" dirty="0" smtClean="0"/>
                        <a:t>3 ребенка – 603,4 руб.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2 133,5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2 133,5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2 133,5</a:t>
                      </a:r>
                      <a:endParaRPr lang="ru-RU" sz="1400" b="1" dirty="0"/>
                    </a:p>
                  </a:txBody>
                  <a:tcPr/>
                </a:tc>
              </a:tr>
              <a:tr h="876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Единовременные пособия при устройстве детей в семью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23 019,55 руб. – на 2021г.</a:t>
                      </a:r>
                    </a:p>
                    <a:p>
                      <a:pPr algn="ctr"/>
                      <a:r>
                        <a:rPr lang="ru-RU" sz="1100" b="1" dirty="0" smtClean="0"/>
                        <a:t>24</a:t>
                      </a:r>
                      <a:r>
                        <a:rPr lang="ru-RU" sz="1100" b="1" baseline="0" dirty="0" smtClean="0"/>
                        <a:t> 170,53 руб. – на 2022г.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25 137,35 руб. – на 2023г.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234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246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255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yt3.ggpht.com/a/AATXAJyE09kyHJCi0js7URHfwGkVaDur1CXmGINHkA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357430"/>
            <a:ext cx="1571636" cy="1571636"/>
          </a:xfrm>
          <a:prstGeom prst="rect">
            <a:avLst/>
          </a:prstGeom>
          <a:noFill/>
        </p:spPr>
      </p:pic>
      <p:sp>
        <p:nvSpPr>
          <p:cNvPr id="5" name="Шестиугольник 4"/>
          <p:cNvSpPr/>
          <p:nvPr/>
        </p:nvSpPr>
        <p:spPr>
          <a:xfrm>
            <a:off x="2071670" y="2357430"/>
            <a:ext cx="1785950" cy="1500198"/>
          </a:xfrm>
          <a:prstGeom prst="hexago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Bahnschrift Condensed" pitchFamily="34" charset="0"/>
              </a:rPr>
              <a:t>УЧАСТИЕ </a:t>
            </a:r>
            <a:r>
              <a:rPr lang="ru-RU" sz="1400" b="1" i="1" dirty="0" smtClean="0">
                <a:latin typeface="Bahnschrift Condensed" pitchFamily="34" charset="0"/>
              </a:rPr>
              <a:t>ГРАЖДА-НИНА</a:t>
            </a:r>
            <a:endParaRPr lang="ru-RU" sz="1400" b="1" i="1" dirty="0" smtClean="0">
              <a:latin typeface="Bahnschrift Condensed" pitchFamily="34" charset="0"/>
            </a:endParaRPr>
          </a:p>
          <a:p>
            <a:pPr algn="ctr"/>
            <a:r>
              <a:rPr lang="ru-RU" sz="1400" b="1" i="1" dirty="0" smtClean="0">
                <a:latin typeface="Bahnschrift Condensed" pitchFamily="34" charset="0"/>
              </a:rPr>
              <a:t>В </a:t>
            </a:r>
            <a:r>
              <a:rPr lang="ru-RU" sz="1400" b="1" i="1" dirty="0" smtClean="0">
                <a:latin typeface="Bahnschrift Condensed" pitchFamily="34" charset="0"/>
              </a:rPr>
              <a:t>БЮД-ЖЕТНОМ </a:t>
            </a:r>
            <a:r>
              <a:rPr lang="ru-RU" sz="1400" b="1" i="1" dirty="0" smtClean="0">
                <a:latin typeface="Bahnschrift Condensed" pitchFamily="34" charset="0"/>
              </a:rPr>
              <a:t>ПРОЦЕССЕ </a:t>
            </a:r>
            <a:endParaRPr lang="ru-RU" sz="1400" b="1" i="1" dirty="0">
              <a:latin typeface="Bahnschrift Condensed" pitchFamily="34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500298" y="1500174"/>
            <a:ext cx="428628" cy="85725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2500298" y="3857628"/>
            <a:ext cx="428628" cy="78581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785786" y="214290"/>
            <a:ext cx="3643338" cy="128588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Franklin Gothic Medium" pitchFamily="34" charset="0"/>
              </a:rPr>
              <a:t>Как налогоплательщик</a:t>
            </a:r>
          </a:p>
          <a:p>
            <a:pPr algn="ctr"/>
            <a:r>
              <a:rPr lang="ru-RU" sz="1600" dirty="0" smtClean="0">
                <a:latin typeface="Franklin Gothic Medium" pitchFamily="34" charset="0"/>
              </a:rPr>
              <a:t>(Налог на доходы физических лиц)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538" y="4643446"/>
            <a:ext cx="307183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Как получатель социальных гарантий</a:t>
            </a:r>
          </a:p>
          <a:p>
            <a:pPr algn="ctr"/>
            <a:r>
              <a:rPr lang="ru-RU" sz="1600" dirty="0" smtClean="0">
                <a:latin typeface="+mj-lt"/>
              </a:rPr>
              <a:t>(Образование</a:t>
            </a:r>
          </a:p>
          <a:p>
            <a:pPr algn="ctr"/>
            <a:r>
              <a:rPr lang="ru-RU" sz="1600" dirty="0" smtClean="0">
                <a:latin typeface="+mj-lt"/>
              </a:rPr>
              <a:t>Культура</a:t>
            </a:r>
          </a:p>
          <a:p>
            <a:pPr algn="ctr"/>
            <a:r>
              <a:rPr lang="ru-RU" sz="1600" dirty="0" smtClean="0">
                <a:latin typeface="+mj-lt"/>
              </a:rPr>
              <a:t>Льготы)</a:t>
            </a:r>
            <a:endParaRPr lang="ru-RU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0"/>
            <a:ext cx="40934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Возможности влияния гражданина на состав бюджета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3280405">
            <a:off x="3940869" y="1122150"/>
            <a:ext cx="408062" cy="1640872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854085">
            <a:off x="3928294" y="3478218"/>
            <a:ext cx="461790" cy="172115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4057223">
            <a:off x="4072603" y="2352610"/>
            <a:ext cx="394939" cy="96274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агетная рамка 15"/>
          <p:cNvSpPr/>
          <p:nvPr/>
        </p:nvSpPr>
        <p:spPr>
          <a:xfrm>
            <a:off x="5286380" y="357166"/>
            <a:ext cx="3286148" cy="1285884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ИНИЦИАТИВНОЕ БЮДЖЕТИРОВАНИЕ</a:t>
            </a:r>
            <a:endParaRPr lang="ru-RU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5286380" y="1785926"/>
            <a:ext cx="3286148" cy="1428760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ПРОЕКТА РЕШЕНИЯ О БЮДЖЕТЕ</a:t>
            </a:r>
            <a:endParaRPr lang="ru-RU" dirty="0"/>
          </a:p>
        </p:txBody>
      </p:sp>
      <p:sp>
        <p:nvSpPr>
          <p:cNvPr id="18" name="Багетная рамка 17"/>
          <p:cNvSpPr/>
          <p:nvPr/>
        </p:nvSpPr>
        <p:spPr>
          <a:xfrm>
            <a:off x="5286380" y="4929198"/>
            <a:ext cx="3357586" cy="1357322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ПО ПРОЕКТУ РЕШЕНИЯ ОБ ИСПОЛНЕНИИ БЮДЖЕТА</a:t>
            </a: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6589384">
            <a:off x="4077336" y="2879655"/>
            <a:ext cx="413599" cy="99477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5286380" y="3357562"/>
            <a:ext cx="3286148" cy="1428760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ОБЩЕСТВЕННЫЙ СОВЕТ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857620" y="214290"/>
            <a:ext cx="5000660" cy="235745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Инициативное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бюджетирование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 – это форма непосредственного участия населения в осуществлении местного самоуправления путем выдвижения инициатив по целям расходования определенной части бюджетных средств.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41" y="2786058"/>
            <a:ext cx="3352005" cy="15001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158" y="3000372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512377"/>
                </a:solidFill>
              </a:rPr>
              <a:t>Инициативное </a:t>
            </a:r>
            <a:r>
              <a:rPr lang="ru-RU" b="1" i="1" dirty="0" err="1" smtClean="0">
                <a:solidFill>
                  <a:srgbClr val="512377"/>
                </a:solidFill>
              </a:rPr>
              <a:t>бюджетирование</a:t>
            </a:r>
            <a:r>
              <a:rPr lang="ru-RU" b="1" i="1" dirty="0" smtClean="0">
                <a:solidFill>
                  <a:srgbClr val="512377"/>
                </a:solidFill>
              </a:rPr>
              <a:t> – это: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обсуждение бюджетных вопросов;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участие представителей власти;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серийный (ежегодно повторяющийся) процесс реализации;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публичное обсуждение с участием граждан;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организация публичной отчетности;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</a:t>
            </a:r>
            <a:r>
              <a:rPr lang="ru-RU" dirty="0" err="1" smtClean="0">
                <a:solidFill>
                  <a:srgbClr val="512377"/>
                </a:solidFill>
              </a:rPr>
              <a:t>софинансирование</a:t>
            </a:r>
            <a:r>
              <a:rPr lang="ru-RU" dirty="0" smtClean="0">
                <a:solidFill>
                  <a:srgbClr val="512377"/>
                </a:solidFill>
              </a:rPr>
              <a:t>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участие граждан в реализации проектов; </a:t>
            </a:r>
          </a:p>
          <a:p>
            <a:r>
              <a:rPr lang="ru-RU" dirty="0" smtClean="0">
                <a:solidFill>
                  <a:srgbClr val="512377"/>
                </a:solidFill>
              </a:rPr>
              <a:t>✓ </a:t>
            </a:r>
            <a:r>
              <a:rPr lang="ru-RU" dirty="0" err="1" smtClean="0">
                <a:solidFill>
                  <a:srgbClr val="512377"/>
                </a:solidFill>
              </a:rPr>
              <a:t>встроенность</a:t>
            </a:r>
            <a:r>
              <a:rPr lang="ru-RU" dirty="0" smtClean="0">
                <a:solidFill>
                  <a:srgbClr val="512377"/>
                </a:solidFill>
              </a:rPr>
              <a:t> практик в административный и бюджетный процесс.</a:t>
            </a:r>
            <a:endParaRPr lang="ru-RU" dirty="0">
              <a:solidFill>
                <a:srgbClr val="512377"/>
              </a:solidFill>
            </a:endParaRPr>
          </a:p>
        </p:txBody>
      </p:sp>
      <p:pic>
        <p:nvPicPr>
          <p:cNvPr id="13" name="Рисунок 12" descr="gruppendynam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674995"/>
            <a:ext cx="3286148" cy="1834905"/>
          </a:xfrm>
          <a:prstGeom prst="rect">
            <a:avLst/>
          </a:prstGeom>
        </p:spPr>
      </p:pic>
      <p:pic>
        <p:nvPicPr>
          <p:cNvPr id="7172" name="Picture 4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42852"/>
            <a:ext cx="2571768" cy="27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00042"/>
            <a:ext cx="3543296" cy="2786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Источники финансирования проектов инициативного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бюджетирования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5" name="Рисунок 4" descr="img16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857628"/>
            <a:ext cx="4692273" cy="3000372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</p:spPr>
      </p:pic>
      <p:pic>
        <p:nvPicPr>
          <p:cNvPr id="7" name="Рисунок 6" descr="golden-coin_149267-1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1428736"/>
            <a:ext cx="2000264" cy="2000264"/>
          </a:xfrm>
          <a:prstGeom prst="rect">
            <a:avLst/>
          </a:prstGeom>
        </p:spPr>
      </p:pic>
      <p:pic>
        <p:nvPicPr>
          <p:cNvPr id="8" name="Рисунок 7" descr="png-clipart-computer-icons-dollar-coin-coin-gold-coin-gol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500306"/>
            <a:ext cx="35004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img2.freepng.ru/20180705/ips/kisspng-chocolate-coin-chocolate-bar-gold-coin-flying-5b3dedf7aae4f0.10622089153078527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429000"/>
            <a:ext cx="2428892" cy="128588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6" name="Picture 2" descr="https://static-sl.insales.ru/images/products/1/6594/187865538/%D0%B4%D0%BE%D1%80%D0%BE%D0%B3%D0%BE%D0%B1%D1%83%D0%B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42852"/>
            <a:ext cx="1629470" cy="16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90" y="2071678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Областной бюджет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71435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Местный бюджет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321468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население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Реализация проектов инициативного </a:t>
            </a:r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бюджетирования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в 2021 году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4793_NIK_8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142984"/>
            <a:ext cx="1749779" cy="1161963"/>
          </a:xfrm>
          <a:prstGeom prst="rect">
            <a:avLst/>
          </a:prstGeom>
        </p:spPr>
      </p:pic>
      <p:pic>
        <p:nvPicPr>
          <p:cNvPr id="9" name="Рисунок 8" descr="raboty-po-remontu-uchastka-trassy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7" y="1428736"/>
            <a:ext cx="1582297" cy="1000132"/>
          </a:xfrm>
          <a:prstGeom prst="rect">
            <a:avLst/>
          </a:prstGeom>
        </p:spPr>
      </p:pic>
      <p:pic>
        <p:nvPicPr>
          <p:cNvPr id="10" name="Рисунок 9" descr="i5geEv3Nf5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714488"/>
            <a:ext cx="1393585" cy="9286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1142984"/>
            <a:ext cx="4286280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Чесноковский</a:t>
            </a:r>
            <a:r>
              <a:rPr lang="ru-RU" sz="1600" dirty="0" smtClean="0"/>
              <a:t> сельсовет  с инициативой «Ремонт покрытия дороги ул.Советская </a:t>
            </a:r>
            <a:r>
              <a:rPr lang="ru-RU" sz="1600" dirty="0" err="1" smtClean="0"/>
              <a:t>с.Чесноковка</a:t>
            </a:r>
            <a:r>
              <a:rPr lang="ru-RU" sz="1600" dirty="0" smtClean="0"/>
              <a:t>», сметная стоимость проекта  составила 1636,6 тыс.рублей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071810"/>
            <a:ext cx="4286280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Родничнодольский</a:t>
            </a:r>
            <a:r>
              <a:rPr lang="ru-RU" sz="1600" dirty="0" smtClean="0"/>
              <a:t> сельский совет с инициативой   «Монтаж уличного освещения по ул. Южная, ул. Северная, ул. Набережная в с. </a:t>
            </a:r>
            <a:r>
              <a:rPr lang="ru-RU" sz="1600" dirty="0" err="1" smtClean="0"/>
              <a:t>Рычковка</a:t>
            </a:r>
            <a:r>
              <a:rPr lang="ru-RU" sz="1600" dirty="0" smtClean="0"/>
              <a:t> Переволоцкого района», сметная стоимость проекта 316,3 тыс.рублей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5072074"/>
            <a:ext cx="4214842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Переволоцкий поссовет с инициативой «Капитальный ремонт подземного водопровода по ул. Березовая в п.Переволоцкий» сметная стоимость проекта  831,1 тыс.рублей</a:t>
            </a:r>
            <a:endParaRPr lang="ru-RU" sz="1600" dirty="0"/>
          </a:p>
        </p:txBody>
      </p:sp>
      <p:pic>
        <p:nvPicPr>
          <p:cNvPr id="14" name="Рисунок 13" descr="281019_svet_1_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928933"/>
            <a:ext cx="1607356" cy="1071571"/>
          </a:xfrm>
          <a:prstGeom prst="rect">
            <a:avLst/>
          </a:prstGeom>
        </p:spPr>
      </p:pic>
      <p:pic>
        <p:nvPicPr>
          <p:cNvPr id="15" name="Рисунок 14" descr="HTB1RbwmXzihSKJjy0Fiq6AuiFXa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7" y="3214686"/>
            <a:ext cx="1813427" cy="1000132"/>
          </a:xfrm>
          <a:prstGeom prst="rect">
            <a:avLst/>
          </a:prstGeom>
        </p:spPr>
      </p:pic>
      <p:pic>
        <p:nvPicPr>
          <p:cNvPr id="16" name="Рисунок 15" descr="56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143512"/>
            <a:ext cx="1643042" cy="1232282"/>
          </a:xfrm>
          <a:prstGeom prst="rect">
            <a:avLst/>
          </a:prstGeom>
        </p:spPr>
      </p:pic>
      <p:pic>
        <p:nvPicPr>
          <p:cNvPr id="17" name="Рисунок 16" descr="83d042140ce2aecfcdd1661082c3e62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3643314"/>
            <a:ext cx="1157312" cy="857256"/>
          </a:xfrm>
          <a:prstGeom prst="rect">
            <a:avLst/>
          </a:prstGeom>
        </p:spPr>
      </p:pic>
      <p:pic>
        <p:nvPicPr>
          <p:cNvPr id="18" name="Рисунок 17" descr="2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490" y="4857760"/>
            <a:ext cx="1619260" cy="1214446"/>
          </a:xfrm>
          <a:prstGeom prst="rect">
            <a:avLst/>
          </a:prstGeom>
        </p:spPr>
      </p:pic>
      <p:pic>
        <p:nvPicPr>
          <p:cNvPr id="19" name="Рисунок 18" descr="ed5a91b167b19d3befe7f0ff16a6f3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572140"/>
            <a:ext cx="1571604" cy="104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571480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целях учета потребностей и интересов граждан Российской Федерации, проживающих в Переволоцком районе Оренбургской области, общественных объединений и иных организаций при проведении единой финансовой, бюджетной и налоговой политики был создан общественный совет при финансовом отделе администрации Переволоцкого района Оренбургской области.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4274" name="Picture 2" descr="https://tumentoday.ru/media/gallery_images/shutterstock192998444_64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214578" cy="1874052"/>
          </a:xfrm>
          <a:prstGeom prst="rect">
            <a:avLst/>
          </a:prstGeom>
          <a:noFill/>
        </p:spPr>
      </p:pic>
      <p:pic>
        <p:nvPicPr>
          <p:cNvPr id="54276" name="Picture 4" descr="https://avatars.mds.yandex.net/get-zen_doc/3512693/pub_5f5b2b8256f2d820a932810e_5f5b306556f2d820a939e3c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212304" cy="1357322"/>
          </a:xfrm>
          <a:prstGeom prst="rect">
            <a:avLst/>
          </a:prstGeom>
          <a:noFill/>
        </p:spPr>
      </p:pic>
      <p:pic>
        <p:nvPicPr>
          <p:cNvPr id="54278" name="Picture 6" descr="https://vesti-k.ru/i/90/9032c9f0cf1e06457dc800c53dc752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1770446" cy="1357322"/>
          </a:xfrm>
          <a:prstGeom prst="rect">
            <a:avLst/>
          </a:prstGeom>
          <a:noFill/>
        </p:spPr>
      </p:pic>
      <p:pic>
        <p:nvPicPr>
          <p:cNvPr id="54284" name="Picture 12" descr="https://region.center/source/TULA/%D1%81%D0%BF%D0%BE%D1%80%D1%82/car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71480"/>
            <a:ext cx="1745128" cy="1071570"/>
          </a:xfrm>
          <a:prstGeom prst="rect">
            <a:avLst/>
          </a:prstGeom>
          <a:noFill/>
        </p:spPr>
      </p:pic>
      <p:pic>
        <p:nvPicPr>
          <p:cNvPr id="54286" name="Picture 14" descr="http://chernomorskoe-rk.ru/wp-content/uploads/2020/12/5cbea709c1d7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357562"/>
            <a:ext cx="1606552" cy="1071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14351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Общественный совет 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образование с участием представителей общественности, за которым государственные органы закрепляют определенные полномочия и с которым консультируются по вопросам принятия и исполнения государственных решений.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290" y="428604"/>
            <a:ext cx="6929486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задачи Общественного совета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844" y="1357298"/>
            <a:ext cx="2071670" cy="1571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numCol="1" rtlCol="0" anchor="t" anchorCtr="0">
            <a:normAutofit fontScale="92500" lnSpcReduction="20000"/>
          </a:bodyPr>
          <a:lstStyle/>
          <a:p>
            <a:pPr lvl="0" algn="ctr">
              <a:buClr>
                <a:srgbClr val="0BC51D"/>
              </a:buClr>
            </a:pPr>
            <a:r>
              <a:rPr lang="ru-RU" sz="1200" dirty="0" smtClean="0"/>
              <a:t>Оптимизация взаимодействия финансового отдела и гражданского</a:t>
            </a:r>
          </a:p>
          <a:p>
            <a:pPr algn="ctr">
              <a:buClr>
                <a:srgbClr val="0BC51D"/>
              </a:buClr>
            </a:pPr>
            <a:r>
              <a:rPr lang="ru-RU" sz="1200" dirty="0" smtClean="0"/>
              <a:t>общества в установленной для финансового отдела сфере деятельности</a:t>
            </a:r>
            <a:endParaRPr lang="ru-RU" sz="1200" dirty="0"/>
          </a:p>
        </p:txBody>
      </p:sp>
      <p:sp>
        <p:nvSpPr>
          <p:cNvPr id="4" name="Овал 3"/>
          <p:cNvSpPr/>
          <p:nvPr/>
        </p:nvSpPr>
        <p:spPr>
          <a:xfrm>
            <a:off x="1214414" y="3000372"/>
            <a:ext cx="2214578" cy="1714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100" dirty="0" smtClean="0"/>
              <a:t>Содействие организации взаимодействия финансового отдела с гражданами, </a:t>
            </a:r>
          </a:p>
          <a:p>
            <a:pPr algn="ctr"/>
            <a:r>
              <a:rPr lang="ru-RU" sz="1100" dirty="0" smtClean="0"/>
              <a:t>научными, </a:t>
            </a:r>
          </a:p>
          <a:p>
            <a:pPr algn="ctr"/>
            <a:r>
              <a:rPr lang="ru-RU" sz="1100" dirty="0" smtClean="0"/>
              <a:t>творческими и общественными объединениями</a:t>
            </a:r>
            <a:endParaRPr lang="ru-RU" sz="1100" dirty="0"/>
          </a:p>
        </p:txBody>
      </p:sp>
      <p:sp>
        <p:nvSpPr>
          <p:cNvPr id="5" name="Овал 4"/>
          <p:cNvSpPr/>
          <p:nvPr/>
        </p:nvSpPr>
        <p:spPr>
          <a:xfrm>
            <a:off x="6715140" y="1357298"/>
            <a:ext cx="2214578" cy="16430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r>
              <a:rPr lang="ru-RU" sz="1100" dirty="0" smtClean="0"/>
              <a:t>овершенствование механизма учета общественного мнения при принятии решений финансового отдела</a:t>
            </a:r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6215074" y="3500438"/>
            <a:ext cx="2214578" cy="16430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100" dirty="0" smtClean="0"/>
              <a:t>Повышение информированности общественности по основным направлениям деятельности финансового отдела</a:t>
            </a:r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>
            <a:off x="2786050" y="4857760"/>
            <a:ext cx="2071702" cy="1571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Выдвижение и обсуждение общественных инициатив, </a:t>
            </a:r>
          </a:p>
          <a:p>
            <a:pPr algn="ctr"/>
            <a:r>
              <a:rPr lang="ru-RU" sz="1100" dirty="0" smtClean="0"/>
              <a:t>связанных с деятельностью финансового отдела</a:t>
            </a:r>
            <a:endParaRPr lang="ru-RU" sz="1100" dirty="0"/>
          </a:p>
        </p:txBody>
      </p:sp>
      <p:sp>
        <p:nvSpPr>
          <p:cNvPr id="8" name="Овал 7"/>
          <p:cNvSpPr/>
          <p:nvPr/>
        </p:nvSpPr>
        <p:spPr>
          <a:xfrm>
            <a:off x="4143372" y="2214554"/>
            <a:ext cx="2214578" cy="1714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Выработка рекомендаций, в том числе при определении приоритетов в сфере деятельности финансового отдела</a:t>
            </a:r>
            <a:endParaRPr lang="ru-RU" sz="1100" dirty="0"/>
          </a:p>
        </p:txBody>
      </p: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16200000" flipH="1">
            <a:off x="4339826" y="1303719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1"/>
          </p:cNvCxnSpPr>
          <p:nvPr/>
        </p:nvCxnSpPr>
        <p:spPr>
          <a:xfrm rot="16200000" flipH="1">
            <a:off x="5149634" y="2351302"/>
            <a:ext cx="2740952" cy="3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0"/>
          </p:cNvCxnSpPr>
          <p:nvPr/>
        </p:nvCxnSpPr>
        <p:spPr>
          <a:xfrm>
            <a:off x="7287438" y="1000902"/>
            <a:ext cx="534991" cy="356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0"/>
          </p:cNvCxnSpPr>
          <p:nvPr/>
        </p:nvCxnSpPr>
        <p:spPr>
          <a:xfrm rot="16200000" flipH="1">
            <a:off x="1768058" y="2803917"/>
            <a:ext cx="3857652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" idx="0"/>
          </p:cNvCxnSpPr>
          <p:nvPr/>
        </p:nvCxnSpPr>
        <p:spPr>
          <a:xfrm rot="5400000">
            <a:off x="1625183" y="1696629"/>
            <a:ext cx="2000264" cy="607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3" idx="0"/>
          </p:cNvCxnSpPr>
          <p:nvPr/>
        </p:nvCxnSpPr>
        <p:spPr>
          <a:xfrm rot="10800000" flipV="1">
            <a:off x="1178680" y="1000108"/>
            <a:ext cx="678677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set-icon-based-on-file-extention-angular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71942"/>
            <a:ext cx="928694" cy="927473"/>
          </a:xfrm>
          <a:prstGeom prst="rect">
            <a:avLst/>
          </a:prstGeom>
        </p:spPr>
      </p:pic>
      <p:pic>
        <p:nvPicPr>
          <p:cNvPr id="47" name="Рисунок 46" descr="0024-044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72074"/>
            <a:ext cx="1606410" cy="1214446"/>
          </a:xfrm>
          <a:prstGeom prst="rect">
            <a:avLst/>
          </a:prstGeom>
        </p:spPr>
      </p:pic>
      <p:pic>
        <p:nvPicPr>
          <p:cNvPr id="48" name="Рисунок 4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429264"/>
            <a:ext cx="1643074" cy="117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5762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dirty="0" smtClean="0"/>
              <a:t>Контактная информация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/>
              <a:t>Адрес: 461263, </a:t>
            </a:r>
            <a:r>
              <a:rPr lang="ru-RU" b="1" i="1" dirty="0" err="1" smtClean="0"/>
              <a:t>п.Переволоцкий</a:t>
            </a:r>
            <a:r>
              <a:rPr lang="ru-RU" b="1" i="1" dirty="0" smtClean="0"/>
              <a:t>, ул. Ленинская, 76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/>
              <a:t>Телефон</a:t>
            </a:r>
            <a:r>
              <a:rPr lang="ru-RU" b="1" i="1" smtClean="0"/>
              <a:t>:(</a:t>
            </a:r>
            <a:r>
              <a:rPr lang="ru-RU" b="1" i="1" smtClean="0"/>
              <a:t>35338)3–18–50</a:t>
            </a:r>
            <a:endParaRPr lang="ru-RU" b="1" i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/>
              <a:t>Адрес электронной почты: </a:t>
            </a:r>
            <a:r>
              <a:rPr lang="en-US" b="1" i="1" dirty="0" err="1" smtClean="0">
                <a:hlinkClick r:id="rId2"/>
              </a:rPr>
              <a:t>pr</a:t>
            </a:r>
            <a:r>
              <a:rPr lang="ru-RU" b="1" i="1" dirty="0" smtClean="0">
                <a:hlinkClick r:id="rId2"/>
              </a:rPr>
              <a:t>_</a:t>
            </a:r>
            <a:r>
              <a:rPr lang="en-US" b="1" i="1" dirty="0" smtClean="0">
                <a:hlinkClick r:id="rId2"/>
              </a:rPr>
              <a:t>fin@mail.orb.ru</a:t>
            </a:r>
            <a:endParaRPr lang="ru-RU" b="1" i="1" dirty="0" smtClean="0"/>
          </a:p>
          <a:p>
            <a:pPr marL="0" indent="0" algn="ctr" eaLnBrk="1" hangingPunct="1">
              <a:buFont typeface="Arial" charset="0"/>
              <a:buNone/>
            </a:pPr>
            <a:endParaRPr lang="ru-RU" b="1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dirty="0" smtClean="0"/>
              <a:t>Режим работы: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dirty="0" smtClean="0"/>
              <a:t>Понедельник-пятница с 9:00 до 17:12 </a:t>
            </a:r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85720" y="214290"/>
            <a:ext cx="885825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6437"/>
          </a:xfrm>
        </p:spPr>
        <p:txBody>
          <a:bodyPr/>
          <a:lstStyle/>
          <a:p>
            <a:pPr algn="ctr"/>
            <a:r>
              <a:rPr lang="ru-RU" sz="2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7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571480"/>
            <a:ext cx="3074694" cy="2161380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0000"/>
                  <a:satMod val="250000"/>
                </a:schemeClr>
              </a:gs>
              <a:gs pos="35000">
                <a:schemeClr val="accent3">
                  <a:tint val="47000"/>
                  <a:satMod val="275000"/>
                </a:schemeClr>
              </a:gs>
              <a:gs pos="100000">
                <a:schemeClr val="accent3">
                  <a:tint val="25000"/>
                  <a:satMod val="30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денежные средства, поступающие в безвозмездном порядке в соответствии с законодательством Российской Федерации в распоряжение органов государственной власти РФ, органов государственной власти субъектов РФ, органов местного самоуправления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22" y="571480"/>
            <a:ext cx="2663156" cy="16430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денежные средства, направляемые на финансовое обеспечение задач и функций государства и местного самоуправления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3071810"/>
            <a:ext cx="2376264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превышение доходов над расходами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57554" y="4071942"/>
            <a:ext cx="1872208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превышение расходов над доходами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86380" y="2786058"/>
            <a:ext cx="3571868" cy="24288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285984" y="4000504"/>
            <a:ext cx="1231133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1924895" cy="19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4857760"/>
          <a:ext cx="2857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5715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Профицит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57554" y="5643578"/>
          <a:ext cx="2857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7144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Дефицит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5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ЗНАЧЕНИЯ СЛОВА «БЮДЖЕТ»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996952"/>
            <a:ext cx="244827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12377"/>
                </a:solidFill>
              </a:rPr>
              <a:t>БЮДЖЕТ</a:t>
            </a:r>
            <a:endParaRPr lang="ru-RU" sz="2800" b="1" dirty="0">
              <a:solidFill>
                <a:srgbClr val="51237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64" y="1844824"/>
            <a:ext cx="190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«Мешок с деньгами» (буквально)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Фонд денежных средств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5811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 о бюджете</a:t>
            </a:r>
            <a:endParaRPr lang="ru-RU" dirty="0"/>
          </a:p>
        </p:txBody>
      </p:sp>
      <p:sp>
        <p:nvSpPr>
          <p:cNvPr id="16" name="AutoShape 2" descr="мешок денег, деньги, Royalty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мешок денег, деньги, Royalty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мешок денег, деньги, Royaltyf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мешок денег, деньги, Royaltyf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84821"/>
            <a:ext cx="2139789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1" descr="Закон о бюджет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9355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20272" y="42930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 доходов и расходов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05453"/>
              </p:ext>
            </p:extLst>
          </p:nvPr>
        </p:nvGraphicFramePr>
        <p:xfrm>
          <a:off x="6804248" y="5163143"/>
          <a:ext cx="2016224" cy="136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43039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ДОХОДЫ:</a:t>
                      </a:r>
                      <a:endParaRPr lang="ru-RU" dirty="0"/>
                    </a:p>
                  </a:txBody>
                  <a:tcPr/>
                </a:tc>
              </a:tr>
              <a:tr h="49975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РАСХОДЫ:</a:t>
                      </a:r>
                      <a:endParaRPr lang="ru-RU" dirty="0"/>
                    </a:p>
                  </a:txBody>
                  <a:tcPr/>
                </a:tc>
              </a:tr>
              <a:tr h="43039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72" y="213111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642736" y="3064565"/>
            <a:ext cx="561112" cy="1939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42736" y="3789040"/>
            <a:ext cx="75913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084168" y="2768154"/>
            <a:ext cx="432048" cy="2964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8104" y="3789040"/>
            <a:ext cx="792088" cy="1146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6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БЮДЖЕТА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7" y="17728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ФЕДЕРАЛЬНЫЙ, РЕГИОНАЛЬНЫЙ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4002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ЛИЧНЫЙ, </a:t>
            </a:r>
            <a:r>
              <a:rPr lang="ru-RU" dirty="0"/>
              <a:t>С</a:t>
            </a:r>
            <a:r>
              <a:rPr lang="ru-RU" dirty="0" smtClean="0"/>
              <a:t>ЕМЕЙНЫЙ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33" y="3684803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6752" y="5733256"/>
            <a:ext cx="303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766" y="18864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3840DE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3000" b="1" i="1" dirty="0" smtClean="0">
                <a:solidFill>
                  <a:srgbClr val="3840DE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3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Бюджетный </a:t>
            </a:r>
            <a:r>
              <a:rPr lang="ru-RU" sz="3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процесс – ежегодное формирование и исполнение бюджета</a:t>
            </a:r>
            <a:br>
              <a:rPr lang="ru-RU" sz="3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71139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1556792"/>
            <a:ext cx="1785938" cy="642937"/>
          </a:xfrm>
          <a:prstGeom prst="wedgeRectCallout">
            <a:avLst>
              <a:gd name="adj1" fmla="val 21573"/>
              <a:gd name="adj2" fmla="val 129423"/>
            </a:avLst>
          </a:prstGeom>
          <a:noFill/>
          <a:ln>
            <a:solidFill>
              <a:srgbClr val="B21E1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56176" y="1124744"/>
            <a:ext cx="1785937" cy="642938"/>
          </a:xfrm>
          <a:prstGeom prst="wedgeRectCallout">
            <a:avLst>
              <a:gd name="adj1" fmla="val -109538"/>
              <a:gd name="adj2" fmla="val 46371"/>
            </a:avLst>
          </a:prstGeom>
          <a:noFill/>
          <a:ln>
            <a:solidFill>
              <a:srgbClr val="B21E1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740352" y="2199729"/>
            <a:ext cx="1282700" cy="1793875"/>
          </a:xfrm>
          <a:prstGeom prst="wedgeRectCallout">
            <a:avLst>
              <a:gd name="adj1" fmla="val -82128"/>
              <a:gd name="adj2" fmla="val 9324"/>
            </a:avLst>
          </a:prstGeom>
          <a:noFill/>
          <a:ln w="15875" cap="flat" cmpd="sng" algn="ctr">
            <a:solidFill>
              <a:srgbClr val="B21E1E"/>
            </a:solidFill>
            <a:prstDash val="dash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8917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администрация, финансовые органы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8917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156300" y="5589240"/>
            <a:ext cx="1571625" cy="642938"/>
          </a:xfrm>
          <a:prstGeom prst="wedgeRectCallout">
            <a:avLst>
              <a:gd name="adj1" fmla="val -35070"/>
              <a:gd name="adj2" fmla="val -134526"/>
            </a:avLst>
          </a:prstGeom>
          <a:noFill/>
          <a:ln>
            <a:solidFill>
              <a:srgbClr val="B21E1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691680" y="6093296"/>
            <a:ext cx="1785938" cy="642937"/>
          </a:xfrm>
          <a:prstGeom prst="wedgeRectCallout">
            <a:avLst>
              <a:gd name="adj1" fmla="val 82654"/>
              <a:gd name="adj2" fmla="val -64483"/>
            </a:avLst>
          </a:prstGeom>
          <a:noFill/>
          <a:ln w="15875" cap="flat" cmpd="sng" algn="ctr">
            <a:solidFill>
              <a:srgbClr val="B21E1E"/>
            </a:solidFill>
            <a:prstDash val="dash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51520" y="3672135"/>
            <a:ext cx="1571625" cy="642937"/>
          </a:xfrm>
          <a:prstGeom prst="wedgeRectCallout">
            <a:avLst>
              <a:gd name="adj1" fmla="val 39188"/>
              <a:gd name="adj2" fmla="val 96273"/>
            </a:avLst>
          </a:prstGeom>
          <a:noFill/>
          <a:ln>
            <a:solidFill>
              <a:srgbClr val="B21E1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91717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2750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7143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i="1" dirty="0" smtClean="0">
                <a:solidFill>
                  <a:srgbClr val="383892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r>
              <a:rPr lang="ru-RU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 составлении проектов бюджетов финансовые органы должны располагать, как минимум, следующими сведениями: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действующее на момент начала разработки проекта бюджета налоговое законодательство;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нормативы отчислений от собственных и регулирующих доходов бюджетов других уровней бюджетной системы РФ;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предполагаемый объем финансовой помощи, предоставляемый из бюджетов других уровней бюджетной системы РФ;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виды и объем расходов, передаваемые с одного уровня бюджетной системы РФ на другой;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нормативы финансовых затрат на предоставление государственных или муниципальных услуг;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нормативы минимальной бюджетной обеспеченности. Важная роль при составлении проектов бюджетов принадлежит прогнозу социально-экономического развития территории.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Сбалансированность бюджета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428736"/>
            <a:ext cx="278608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57884" y="4857760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Yu Gothic UI Semibold" pitchFamily="34" charset="-128"/>
                <a:ea typeface="Yu Gothic UI Semibold" pitchFamily="34" charset="-128"/>
              </a:rPr>
              <a:t>Средства бюджета района расходуются с учетом приоритетов социально-экономического развития</a:t>
            </a:r>
            <a:endParaRPr lang="ru-RU" sz="16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2143108" y="2500306"/>
            <a:ext cx="3357586" cy="157163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средства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Молния 6"/>
          <p:cNvSpPr/>
          <p:nvPr/>
        </p:nvSpPr>
        <p:spPr>
          <a:xfrm>
            <a:off x="1285852" y="2500306"/>
            <a:ext cx="1071570" cy="571504"/>
          </a:xfrm>
          <a:prstGeom prst="lightningBolt">
            <a:avLst/>
          </a:prstGeom>
          <a:solidFill>
            <a:srgbClr val="6D6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 rot="10648558">
            <a:off x="5014575" y="3302497"/>
            <a:ext cx="757924" cy="650098"/>
          </a:xfrm>
          <a:prstGeom prst="lightningBolt">
            <a:avLst/>
          </a:prstGeom>
          <a:solidFill>
            <a:srgbClr val="464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 rot="16382163">
            <a:off x="1004793" y="3552186"/>
            <a:ext cx="1265714" cy="923607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10800000">
            <a:off x="2928926" y="4071942"/>
            <a:ext cx="857256" cy="857256"/>
          </a:xfrm>
          <a:prstGeom prst="lightningBolt">
            <a:avLst/>
          </a:prstGeom>
          <a:solidFill>
            <a:srgbClr val="6C6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14282" y="1500174"/>
            <a:ext cx="2071702" cy="785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Безопасность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214942" y="3929066"/>
            <a:ext cx="2000264" cy="857256"/>
          </a:xfrm>
          <a:prstGeom prst="cloud">
            <a:avLst/>
          </a:prstGeom>
          <a:solidFill>
            <a:srgbClr val="C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Образование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714612" y="5143512"/>
            <a:ext cx="1928826" cy="785818"/>
          </a:xfrm>
          <a:prstGeom prst="cloud">
            <a:avLst/>
          </a:prstGeom>
          <a:solidFill>
            <a:srgbClr val="EEF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0" y="4786322"/>
            <a:ext cx="1857388" cy="785818"/>
          </a:xfrm>
          <a:prstGeom prst="cloud">
            <a:avLst/>
          </a:prstGeom>
          <a:solidFill>
            <a:srgbClr val="A6D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Культура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128586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При планировании расходов различные ОИВ претендуют на получение имеющихся бюджетных средств</a:t>
            </a:r>
            <a:endParaRPr lang="ru-RU" sz="1200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5786446" y="1071546"/>
            <a:ext cx="3143272" cy="1571636"/>
          </a:xfrm>
          <a:prstGeom prst="cloudCallout">
            <a:avLst>
              <a:gd name="adj1" fmla="val -52528"/>
              <a:gd name="adj2" fmla="val 56363"/>
            </a:avLst>
          </a:prstGeom>
          <a:solidFill>
            <a:srgbClr val="AAA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Расходные потребности требуется согласовать с доходными возможностями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7907</TotalTime>
  <Words>3141</Words>
  <Application>Microsoft Office PowerPoint</Application>
  <PresentationFormat>Экран (4:3)</PresentationFormat>
  <Paragraphs>1168</Paragraphs>
  <Slides>39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 БЮДЖЕТ ДЛЯ ГРАЖДАН      МУНИЦИПАЛЬНОГО ОБРАЗОВАНИЯ ПЕРЕВОЛОЦКИЙ РАЙОН   Оренбургской области  </vt:lpstr>
      <vt:lpstr>Содержание:</vt:lpstr>
      <vt:lpstr>Что такое «Бюджет для граждан»?</vt:lpstr>
      <vt:lpstr>Основные понятия</vt:lpstr>
      <vt:lpstr>ЗНАЧЕНИЯ СЛОВА «БЮДЖЕТ»</vt:lpstr>
      <vt:lpstr>ВИДЫ БЮДЖЕТА</vt:lpstr>
      <vt:lpstr> Бюджетный процесс – ежегодное формирование и исполнение бюджета </vt:lpstr>
      <vt:lpstr>Составление проекта бюджета очередного года </vt:lpstr>
      <vt:lpstr>Сбалансированность бюджета</vt:lpstr>
      <vt:lpstr>ПРОГНОЗ СОЦИАЛЬНО-ЭКОНОМИЧЕСКОГО РАЗВИТИЯ Постановление администрации района от 09.11.2020 № 1196-п,  базовый вариант прогноза </vt:lpstr>
      <vt:lpstr>Основные характеристики бюджета района в 2019-2023 годах   (тыс. рублей) </vt:lpstr>
      <vt:lpstr>Презентация PowerPoint</vt:lpstr>
      <vt:lpstr>Презентация PowerPoint</vt:lpstr>
      <vt:lpstr>Понятие и предназначение налогов</vt:lpstr>
      <vt:lpstr>НАЛОГОВЫЕ И НЕНАЛОГОВЫЕ ДОХОДЫ  БЮДЖЕТА</vt:lpstr>
      <vt:lpstr>Презентация PowerPoint</vt:lpstr>
      <vt:lpstr>Презентация PowerPoint</vt:lpstr>
      <vt:lpstr>Структура расходов бюджета,           тыс. рублей</vt:lpstr>
      <vt:lpstr>Презентация PowerPoint</vt:lpstr>
      <vt:lpstr>Презентация PowerPoint</vt:lpstr>
      <vt:lpstr>ПРОГРАММНО-ЦЕЛЕВОЕ БЮДЖЕТИРОВАНИЕ</vt:lpstr>
      <vt:lpstr>Расходы бюджета в рамках программ               </vt:lpstr>
      <vt:lpstr>              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«Детский бюджет» </vt:lpstr>
      <vt:lpstr>Реализация региональных  проектов в 2021 году </vt:lpstr>
      <vt:lpstr>Сведения о расходах бюджета на 2021 год и плановый период 2022 и 2023 годов в разрезе целевых групп </vt:lpstr>
      <vt:lpstr>Презентация PowerPoint</vt:lpstr>
      <vt:lpstr>Инициативное бюджетирование  – это форма непосредственного участия населения в осуществлении местного самоуправления путем выдвижения инициатив по целям расходования определенной части бюджетных средств.</vt:lpstr>
      <vt:lpstr>Источники финансирования проектов инициативного бюджетирования</vt:lpstr>
      <vt:lpstr>Реализация проектов инициативного бюджетирования в 2021 году</vt:lpstr>
      <vt:lpstr>Презентация PowerPoint</vt:lpstr>
      <vt:lpstr>Презентация PowerPoint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 МУНИЦИПАЛЬНОГО ОБРАЗОВАНИЯ ПЕРЕВОЛОЦКИЙ РАЙОН   Оренбургской области  на 2016 год</dc:title>
  <dc:creator>ODZ</dc:creator>
  <cp:lastModifiedBy>El5</cp:lastModifiedBy>
  <cp:revision>719</cp:revision>
  <cp:lastPrinted>2021-02-05T10:56:28Z</cp:lastPrinted>
  <dcterms:created xsi:type="dcterms:W3CDTF">2016-02-22T06:32:11Z</dcterms:created>
  <dcterms:modified xsi:type="dcterms:W3CDTF">2021-05-31T04:39:31Z</dcterms:modified>
</cp:coreProperties>
</file>