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314" r:id="rId3"/>
    <p:sldId id="315" r:id="rId4"/>
    <p:sldId id="316" r:id="rId5"/>
    <p:sldId id="317" r:id="rId6"/>
    <p:sldId id="318" r:id="rId7"/>
    <p:sldId id="320" r:id="rId8"/>
    <p:sldId id="259" r:id="rId9"/>
    <p:sldId id="313" r:id="rId10"/>
    <p:sldId id="295" r:id="rId11"/>
    <p:sldId id="273" r:id="rId12"/>
    <p:sldId id="274" r:id="rId13"/>
    <p:sldId id="275" r:id="rId14"/>
    <p:sldId id="276" r:id="rId15"/>
    <p:sldId id="260" r:id="rId16"/>
    <p:sldId id="261" r:id="rId17"/>
    <p:sldId id="262" r:id="rId18"/>
    <p:sldId id="292" r:id="rId19"/>
    <p:sldId id="264" r:id="rId20"/>
    <p:sldId id="321" r:id="rId21"/>
    <p:sldId id="266" r:id="rId22"/>
    <p:sldId id="267" r:id="rId23"/>
    <p:sldId id="268" r:id="rId24"/>
    <p:sldId id="269" r:id="rId25"/>
    <p:sldId id="271" r:id="rId26"/>
    <p:sldId id="272" r:id="rId27"/>
    <p:sldId id="293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90" r:id="rId45"/>
    <p:sldId id="391" r:id="rId46"/>
    <p:sldId id="475" r:id="rId47"/>
    <p:sldId id="476" r:id="rId48"/>
    <p:sldId id="477" r:id="rId49"/>
    <p:sldId id="478" r:id="rId50"/>
    <p:sldId id="481" r:id="rId51"/>
    <p:sldId id="482" r:id="rId52"/>
    <p:sldId id="483" r:id="rId53"/>
    <p:sldId id="484" r:id="rId54"/>
    <p:sldId id="485" r:id="rId55"/>
    <p:sldId id="311" r:id="rId56"/>
    <p:sldId id="312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7" r:id="rId67"/>
    <p:sldId id="296" r:id="rId68"/>
    <p:sldId id="297" r:id="rId69"/>
    <p:sldId id="308" r:id="rId70"/>
    <p:sldId id="309" r:id="rId71"/>
    <p:sldId id="310" r:id="rId72"/>
    <p:sldId id="270" r:id="rId73"/>
    <p:sldId id="319" r:id="rId74"/>
    <p:sldId id="294" r:id="rId7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C387A4D-710B-4DF5-9ADE-14A4D3AD086A}">
          <p14:sldIdLst>
            <p14:sldId id="256"/>
            <p14:sldId id="314"/>
            <p14:sldId id="315"/>
            <p14:sldId id="316"/>
            <p14:sldId id="317"/>
            <p14:sldId id="318"/>
            <p14:sldId id="320"/>
            <p14:sldId id="259"/>
            <p14:sldId id="313"/>
            <p14:sldId id="295"/>
            <p14:sldId id="273"/>
            <p14:sldId id="274"/>
            <p14:sldId id="275"/>
            <p14:sldId id="276"/>
            <p14:sldId id="260"/>
            <p14:sldId id="261"/>
            <p14:sldId id="262"/>
            <p14:sldId id="292"/>
            <p14:sldId id="264"/>
            <p14:sldId id="321"/>
            <p14:sldId id="266"/>
            <p14:sldId id="267"/>
            <p14:sldId id="268"/>
            <p14:sldId id="269"/>
            <p14:sldId id="271"/>
            <p14:sldId id="272"/>
            <p14:sldId id="293"/>
          </p14:sldIdLst>
        </p14:section>
        <p14:section name="Раздел по умолчанию" id="{A03CD819-CCB2-4A22-8B8E-406EC639540D}">
          <p14:sldIdLst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90"/>
            <p14:sldId id="391"/>
            <p14:sldId id="475"/>
            <p14:sldId id="476"/>
            <p14:sldId id="477"/>
            <p14:sldId id="478"/>
            <p14:sldId id="481"/>
            <p14:sldId id="482"/>
            <p14:sldId id="483"/>
            <p14:sldId id="484"/>
            <p14:sldId id="485"/>
            <p14:sldId id="311"/>
            <p14:sldId id="312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296"/>
            <p14:sldId id="297"/>
            <p14:sldId id="308"/>
            <p14:sldId id="309"/>
            <p14:sldId id="310"/>
            <p14:sldId id="270"/>
            <p14:sldId id="319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8600"/>
    <a:srgbClr val="FFCF37"/>
    <a:srgbClr val="B3B2C6"/>
    <a:srgbClr val="7E7CE0"/>
    <a:srgbClr val="D35F65"/>
    <a:srgbClr val="CD474D"/>
    <a:srgbClr val="9290AE"/>
    <a:srgbClr val="130E52"/>
    <a:srgbClr val="77C171"/>
    <a:srgbClr val="40B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5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89;&#1083;&#1072;&#1081;&#1076;&#1099;%20&#1080;&#1089;&#1087;&#1086;&#1083;&#1085;&#1077;&#1085;&#1080;&#1077;%20&#1073;&#1102;&#1076;&#1078;&#1077;&#1090;&#1072;%202019\&#1090;&#1072;&#1073;&#1083;&#1080;&#1095;&#1082;&#1072;%20&#1087;&#1086;%20&#1079;&#1087;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557154618147843E-2"/>
          <c:y val="2.716087101433174E-2"/>
          <c:w val="0.74255994348206322"/>
          <c:h val="0.846695891814489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/>
              <a:bevelB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softEdge">
                <a:bevelT w="13335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EAC-4724-B1AC-1CCB1DD9B802}"/>
              </c:ext>
            </c:extLst>
          </c:dPt>
          <c:cat>
            <c:strRef>
              <c:f>Лист1!$A$2:$A$3</c:f>
              <c:strCache>
                <c:ptCount val="2"/>
                <c:pt idx="0">
                  <c:v>Налоговые  доходы</c:v>
                </c:pt>
                <c:pt idx="1">
                  <c:v>Неналоговые  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810000</c:v>
                </c:pt>
                <c:pt idx="1">
                  <c:v>290000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7-4138-B1F0-E2C09DE139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7E7CE0"/>
            </a:solidFill>
            <a:scene3d>
              <a:camera prst="orthographicFront"/>
              <a:lightRig rig="threePt" dir="t"/>
            </a:scene3d>
            <a:sp3d prstMaterial="softEdge">
              <a:bevelT/>
              <a:bevelB w="165100" prst="coolSlant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Налоговые  доходы</c:v>
                </c:pt>
                <c:pt idx="1">
                  <c:v>Неналоговые   доходы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830000</c:v>
                </c:pt>
                <c:pt idx="1">
                  <c:v>180000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7-4138-B1F0-E2C09DE13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715648"/>
        <c:axId val="136721536"/>
        <c:axId val="0"/>
      </c:bar3DChart>
      <c:catAx>
        <c:axId val="13671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721536"/>
        <c:crosses val="autoZero"/>
        <c:auto val="1"/>
        <c:lblAlgn val="ctr"/>
        <c:lblOffset val="100"/>
        <c:noMultiLvlLbl val="0"/>
      </c:catAx>
      <c:valAx>
        <c:axId val="136721536"/>
        <c:scaling>
          <c:orientation val="minMax"/>
          <c:max val="1000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 w="6350"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715648"/>
        <c:crosses val="autoZero"/>
        <c:crossBetween val="between"/>
        <c:majorUnit val="100000"/>
        <c:minorUnit val="50"/>
      </c:valAx>
    </c:plotArea>
    <c:legend>
      <c:legendPos val="r"/>
      <c:layout>
        <c:manualLayout>
          <c:xMode val="edge"/>
          <c:yMode val="edge"/>
          <c:x val="0.81131879248170424"/>
          <c:y val="0.30127467855680667"/>
          <c:w val="0.18608584008627277"/>
          <c:h val="0.27360447604587146"/>
        </c:manualLayout>
      </c:layout>
      <c:overlay val="0"/>
      <c:txPr>
        <a:bodyPr/>
        <a:lstStyle/>
        <a:p>
          <a:pPr>
            <a:defRPr sz="2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3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176375995890413E-2"/>
          <c:y val="0"/>
          <c:w val="0.8121962823067888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  <a:contourClr>
                <a:srgbClr val="000000"/>
              </a:contourClr>
            </a:sp3d>
          </c:spPr>
          <c:explosion val="29"/>
          <c:dPt>
            <c:idx val="0"/>
            <c:bubble3D val="0"/>
            <c:explosion val="15"/>
            <c:spPr>
              <a:solidFill>
                <a:schemeClr val="accent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4D4-491F-BF79-49133EDBA3C0}"/>
              </c:ext>
            </c:extLst>
          </c:dPt>
          <c:dPt>
            <c:idx val="1"/>
            <c:bubble3D val="0"/>
            <c:explosion val="22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4D4-491F-BF79-49133EDBA3C0}"/>
              </c:ext>
            </c:extLst>
          </c:dPt>
          <c:dPt>
            <c:idx val="2"/>
            <c:bubble3D val="0"/>
            <c:explosion val="1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4D4-491F-BF79-49133EDBA3C0}"/>
              </c:ext>
            </c:extLst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753349.14</c:v>
                </c:pt>
                <c:pt idx="1">
                  <c:v>224996.69</c:v>
                </c:pt>
                <c:pt idx="2">
                  <c:v>1114570.0390000001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D4-491F-BF79-49133EDBA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7459450541526387"/>
          <c:y val="0.28356453301878987"/>
          <c:w val="0.2016942220440191"/>
          <c:h val="0.36734606189332841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95822355084853"/>
          <c:y val="2.2824261356581294E-2"/>
          <c:w val="0.66224120432557354"/>
          <c:h val="0.954351477286837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9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766C-4D0D-B3EA-0E59582DCFE5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766C-4D0D-B3EA-0E59582DCFE5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766C-4D0D-B3EA-0E59582DCFE5}"/>
              </c:ext>
            </c:extLst>
          </c:dPt>
          <c:dPt>
            <c:idx val="3"/>
            <c:bubble3D val="0"/>
            <c:spPr>
              <a:solidFill>
                <a:srgbClr val="9C5BCD">
                  <a:alpha val="74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7-766C-4D0D-B3EA-0E59582DCFE5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9-766C-4D0D-B3EA-0E59582DCFE5}"/>
              </c:ext>
            </c:extLst>
          </c:dPt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имущество</c:v>
                </c:pt>
                <c:pt idx="2">
                  <c:v>Налоги на совокуп.доход</c:v>
                </c:pt>
                <c:pt idx="3">
                  <c:v>Гос. 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504.1</c:v>
                </c:pt>
                <c:pt idx="1">
                  <c:v>130.19999999999999</c:v>
                </c:pt>
                <c:pt idx="2">
                  <c:v>91.3</c:v>
                </c:pt>
                <c:pt idx="3">
                  <c:v>18.8</c:v>
                </c:pt>
                <c:pt idx="4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6-4F35-A458-60EEEBA78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9"/>
        <c:holeSize val="3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6">
                <a:lumMod val="75000"/>
                <a:alpha val="8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w="165100" prst="coolSlant"/>
              <a:bevelB w="165100" prst="coolSlant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80000</c:v>
                </c:pt>
                <c:pt idx="1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7-40CB-9AF7-8E86A72CCB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w="165100" prst="coolSlant"/>
              <a:bevelB w="165100" prst="coolSlant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670000</c:v>
                </c:pt>
                <c:pt idx="1">
                  <c:v>655000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27-40CB-9AF7-8E86A72CCB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7E7CE0"/>
            </a:solidFill>
            <a:scene3d>
              <a:camera prst="orthographicFront"/>
              <a:lightRig rig="threePt" dir="t"/>
            </a:scene3d>
            <a:sp3d prstMaterial="softEdge">
              <a:bevelT/>
              <a:bevelB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210000</c:v>
                </c:pt>
                <c:pt idx="1">
                  <c:v>140000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27-40CB-9AF7-8E86A72CCBB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w="165100" prst="coolSlant"/>
              <a:bevelB w="165100" prst="coolSlant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300000</c:v>
                </c:pt>
                <c:pt idx="1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27-40CB-9AF7-8E86A72CC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226560"/>
        <c:axId val="140228096"/>
        <c:axId val="0"/>
      </c:bar3DChart>
      <c:catAx>
        <c:axId val="140226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Cambria" pitchFamily="18" charset="0"/>
                <a:cs typeface="Times New Roman" pitchFamily="18" charset="0"/>
              </a:defRPr>
            </a:pPr>
            <a:endParaRPr lang="ru-RU"/>
          </a:p>
        </c:txPr>
        <c:crossAx val="140228096"/>
        <c:crossesAt val="0"/>
        <c:auto val="1"/>
        <c:lblAlgn val="ctr"/>
        <c:lblOffset val="100"/>
        <c:noMultiLvlLbl val="0"/>
      </c:catAx>
      <c:valAx>
        <c:axId val="140228096"/>
        <c:scaling>
          <c:orientation val="minMax"/>
          <c:max val="1200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226560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73607766587699752"/>
          <c:y val="0.19311228793508539"/>
          <c:w val="0.24938107096023307"/>
          <c:h val="0.63554941083363847"/>
        </c:manualLayout>
      </c:layout>
      <c:overlay val="0"/>
      <c:txPr>
        <a:bodyPr/>
        <a:lstStyle/>
        <a:p>
          <a:pPr>
            <a:defRPr b="1">
              <a:latin typeface="Cambria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687499999999999E-2"/>
          <c:y val="1.6406248990757322E-2"/>
          <c:w val="0.9425145290370035"/>
          <c:h val="0.926562410109551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/>
              <a:bevelB/>
            </a:sp3d>
          </c:spPr>
          <c:explosion val="25"/>
          <c:dPt>
            <c:idx val="0"/>
            <c:bubble3D val="0"/>
            <c:explosion val="26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3374-4C44-82CD-CDD389519F1F}"/>
              </c:ext>
            </c:extLst>
          </c:dPt>
          <c:dPt>
            <c:idx val="1"/>
            <c:bubble3D val="0"/>
            <c:explosion val="19"/>
            <c:spPr>
              <a:solidFill>
                <a:srgbClr val="C39BE1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3374-4C44-82CD-CDD389519F1F}"/>
              </c:ext>
            </c:extLst>
          </c:dPt>
          <c:dPt>
            <c:idx val="2"/>
            <c:bubble3D val="0"/>
            <c:spPr>
              <a:solidFill>
                <a:srgbClr val="69D8FF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3374-4C44-82CD-CDD389519F1F}"/>
              </c:ext>
            </c:extLst>
          </c:dPt>
          <c:dPt>
            <c:idx val="3"/>
            <c:bubble3D val="0"/>
            <c:spPr>
              <a:solidFill>
                <a:srgbClr val="C751C1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7-3374-4C44-82CD-CDD389519F1F}"/>
              </c:ext>
            </c:extLst>
          </c:dPt>
          <c:dPt>
            <c:idx val="4"/>
            <c:bubble3D val="0"/>
            <c:explosion val="16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9-3374-4C44-82CD-CDD389519F1F}"/>
              </c:ext>
            </c:extLst>
          </c:dPt>
          <c:dPt>
            <c:idx val="5"/>
            <c:bubble3D val="0"/>
            <c:explosion val="18"/>
            <c:spPr>
              <a:solidFill>
                <a:srgbClr val="CC706E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B-3374-4C44-82CD-CDD389519F1F}"/>
              </c:ext>
            </c:extLst>
          </c:dPt>
          <c:dPt>
            <c:idx val="6"/>
            <c:bubble3D val="0"/>
            <c:spPr>
              <a:solidFill>
                <a:srgbClr val="9C5BCD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D-3374-4C44-82CD-CDD389519F1F}"/>
              </c:ext>
            </c:extLst>
          </c:dPt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Земельный налог</c:v>
                </c:pt>
                <c:pt idx="2">
                  <c:v>УСН</c:v>
                </c:pt>
                <c:pt idx="3">
                  <c:v>ЕНВД</c:v>
                </c:pt>
                <c:pt idx="4">
                  <c:v>Налог на имущество физ. Лиц</c:v>
                </c:pt>
                <c:pt idx="5">
                  <c:v>Патенты</c:v>
                </c:pt>
                <c:pt idx="6">
                  <c:v>Единый с/х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1057.5</c:v>
                </c:pt>
                <c:pt idx="1">
                  <c:v>4671.2</c:v>
                </c:pt>
                <c:pt idx="2">
                  <c:v>2028.2</c:v>
                </c:pt>
                <c:pt idx="3">
                  <c:v>1552.6</c:v>
                </c:pt>
                <c:pt idx="4">
                  <c:v>6412</c:v>
                </c:pt>
                <c:pt idx="5">
                  <c:v>582.1</c:v>
                </c:pt>
                <c:pt idx="6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74-4C44-82CD-CDD389519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effectLst>
      <a:softEdge rad="12700"/>
    </a:effectLst>
    <a:scene3d>
      <a:camera prst="orthographicFront"/>
      <a:lightRig rig="threePt" dir="t"/>
    </a:scene3d>
    <a:sp3d>
      <a:bevelB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619985347314154E-2"/>
          <c:y val="2.5337393603804419E-2"/>
          <c:w val="0.86241827506254631"/>
          <c:h val="0.86600944212391562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Лист1!$D$2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2525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5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8B-47A3-A31B-4FD3469750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Лист1!$B$3:$B$8</c:f>
              <c:strCache>
                <c:ptCount val="6"/>
                <c:pt idx="0">
                  <c:v>Работники МКУ "Архив"</c:v>
                </c:pt>
                <c:pt idx="1">
                  <c:v>Работники учреждений культуры</c:v>
                </c:pt>
                <c:pt idx="2">
                  <c:v>Педагогические работники дополнительного образования в сфере культуры</c:v>
                </c:pt>
                <c:pt idx="3">
                  <c:v>Педагогические работники дополнительного образования в сфере образования</c:v>
                </c:pt>
                <c:pt idx="4">
                  <c:v>Педагогические работники дошкольных учреждений</c:v>
                </c:pt>
                <c:pt idx="5">
                  <c:v>Педагогические работники общеобразовательных учреждений</c:v>
                </c:pt>
              </c:strCache>
            </c:strRef>
          </c:cat>
          <c:val>
            <c:numRef>
              <c:f>Лист1!$D$3:$D$8</c:f>
              <c:numCache>
                <c:formatCode>#,##0.0</c:formatCode>
                <c:ptCount val="6"/>
                <c:pt idx="0">
                  <c:v>26526</c:v>
                </c:pt>
                <c:pt idx="1">
                  <c:v>31808.3</c:v>
                </c:pt>
                <c:pt idx="2">
                  <c:v>32407.3</c:v>
                </c:pt>
                <c:pt idx="3">
                  <c:v>33322</c:v>
                </c:pt>
                <c:pt idx="4">
                  <c:v>28853</c:v>
                </c:pt>
                <c:pt idx="5">
                  <c:v>34105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7D62-4382-8464-AC1BC7178F41}"/>
            </c:ext>
          </c:extLst>
        </c:ser>
        <c:ser>
          <c:idx val="0"/>
          <c:order val="1"/>
          <c:tx>
            <c:strRef>
              <c:f>Лист1!$C$2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5050FE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Лист1!$B$3:$B$8</c:f>
              <c:strCache>
                <c:ptCount val="6"/>
                <c:pt idx="0">
                  <c:v>Работники МКУ "Архив"</c:v>
                </c:pt>
                <c:pt idx="1">
                  <c:v>Работники учреждений культуры</c:v>
                </c:pt>
                <c:pt idx="2">
                  <c:v>Педагогические работники дополнительного образования в сфере культуры</c:v>
                </c:pt>
                <c:pt idx="3">
                  <c:v>Педагогические работники дополнительного образования в сфере образования</c:v>
                </c:pt>
                <c:pt idx="4">
                  <c:v>Педагогические работники дошкольных учреждений</c:v>
                </c:pt>
                <c:pt idx="5">
                  <c:v>Педагогические работники общеобразовательных учреждений</c:v>
                </c:pt>
              </c:strCache>
            </c:strRef>
          </c:cat>
          <c:val>
            <c:numRef>
              <c:f>Лист1!$C$3:$C$8</c:f>
              <c:numCache>
                <c:formatCode>#,##0.0</c:formatCode>
                <c:ptCount val="6"/>
                <c:pt idx="0">
                  <c:v>24423</c:v>
                </c:pt>
                <c:pt idx="1">
                  <c:v>30163.4</c:v>
                </c:pt>
                <c:pt idx="2">
                  <c:v>30682.3</c:v>
                </c:pt>
                <c:pt idx="3">
                  <c:v>32279</c:v>
                </c:pt>
                <c:pt idx="4">
                  <c:v>27374</c:v>
                </c:pt>
                <c:pt idx="5">
                  <c:v>32159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7D62-4382-8464-AC1BC7178F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33931392"/>
        <c:axId val="133932928"/>
        <c:axId val="0"/>
      </c:bar3DChart>
      <c:catAx>
        <c:axId val="133931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932928"/>
        <c:crosses val="autoZero"/>
        <c:auto val="1"/>
        <c:lblAlgn val="ctr"/>
        <c:lblOffset val="100"/>
        <c:noMultiLvlLbl val="0"/>
      </c:catAx>
      <c:valAx>
        <c:axId val="1339329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3393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66964537215377"/>
          <c:y val="0.90091555592635653"/>
          <c:w val="0.50127115587546878"/>
          <c:h val="7.8125546806649182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B3B2C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4-8093-4BA9-A1AD-34CF7D3887BB}"/>
              </c:ext>
            </c:extLst>
          </c:dPt>
          <c:dPt>
            <c:idx val="1"/>
            <c:invertIfNegative val="0"/>
            <c:bubble3D val="0"/>
            <c:spPr>
              <a:solidFill>
                <a:srgbClr val="CD474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8093-4BA9-A1AD-34CF7D3887BB}"/>
              </c:ext>
            </c:extLst>
          </c:dPt>
          <c:dPt>
            <c:idx val="2"/>
            <c:invertIfNegative val="0"/>
            <c:bubble3D val="0"/>
            <c:spPr>
              <a:solidFill>
                <a:srgbClr val="77C17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6-8093-4BA9-A1AD-34CF7D3887BB}"/>
              </c:ext>
            </c:extLst>
          </c:dPt>
          <c:dPt>
            <c:idx val="3"/>
            <c:invertIfNegative val="0"/>
            <c:bubble3D val="0"/>
            <c:spPr>
              <a:solidFill>
                <a:srgbClr val="FFCF37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7-8093-4BA9-A1AD-34CF7D3887BB}"/>
              </c:ext>
            </c:extLst>
          </c:dPt>
          <c:dPt>
            <c:idx val="4"/>
            <c:invertIfNegative val="0"/>
            <c:bubble3D val="0"/>
            <c:spPr>
              <a:solidFill>
                <a:srgbClr val="40B8C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8-8093-4BA9-A1AD-34CF7D3887BB}"/>
              </c:ext>
            </c:extLst>
          </c:dPt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20</c:v>
                </c:pt>
                <c:pt idx="3">
                  <c:v>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3-4BA9-A1AD-34CF7D388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"/>
        <c:gapDepth val="0"/>
        <c:shape val="cylinder"/>
        <c:axId val="162484608"/>
        <c:axId val="162486144"/>
        <c:axId val="0"/>
      </c:bar3DChart>
      <c:catAx>
        <c:axId val="162484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2486144"/>
        <c:crosses val="autoZero"/>
        <c:auto val="1"/>
        <c:lblAlgn val="ctr"/>
        <c:lblOffset val="100"/>
        <c:noMultiLvlLbl val="0"/>
      </c:catAx>
      <c:valAx>
        <c:axId val="162486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248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D474D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flood" dir="t"/>
              </a:scene3d>
              <a:sp3d prstMaterial="matt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2-C0CE-4AEA-8032-527578305507}"/>
              </c:ext>
            </c:extLst>
          </c:dPt>
          <c:dPt>
            <c:idx val="1"/>
            <c:bubble3D val="0"/>
            <c:spPr>
              <a:solidFill>
                <a:srgbClr val="9290AE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flood" dir="t"/>
              </a:scene3d>
              <a:sp3d prstMaterial="matt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C0CE-4AEA-8032-527578305507}"/>
              </c:ext>
            </c:extLst>
          </c:dPt>
          <c:dPt>
            <c:idx val="2"/>
            <c:bubble3D val="0"/>
            <c:spPr>
              <a:solidFill>
                <a:srgbClr val="77C17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flood" dir="t"/>
              </a:scene3d>
              <a:sp3d prstMaterial="matt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4-C0CE-4AEA-8032-52757830550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flood" dir="t"/>
              </a:scene3d>
              <a:sp3d prstMaterial="matt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C0CE-4AEA-8032-527578305507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30000</c:v>
                </c:pt>
                <c:pt idx="1">
                  <c:v>6810</c:v>
                </c:pt>
                <c:pt idx="2">
                  <c:v>1334</c:v>
                </c:pt>
                <c:pt idx="3">
                  <c:v>1132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CE-4AEA-8032-527578305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1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solidFill>
              <a:srgbClr val="F09456"/>
            </a:solidFill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09456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4100-4601-B47C-798FF713FB1E}"/>
              </c:ext>
            </c:extLst>
          </c:dPt>
          <c:dPt>
            <c:idx val="1"/>
            <c:invertIfNegative val="0"/>
            <c:bubble3D val="0"/>
            <c:spPr>
              <a:solidFill>
                <a:srgbClr val="F09456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4100-4601-B47C-798FF713FB1E}"/>
              </c:ext>
            </c:extLst>
          </c:dPt>
          <c:cat>
            <c:strRef>
              <c:f>Лист1!$A$2:$A$3</c:f>
              <c:strCache>
                <c:ptCount val="2"/>
                <c:pt idx="0">
                  <c:v>на 01.01.2020</c:v>
                </c:pt>
                <c:pt idx="1">
                  <c:v>на 01.01.2021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275000</c:v>
                </c:pt>
                <c:pt idx="1">
                  <c:v>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4B-479D-A717-F2D4502263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на 01.01.2020</c:v>
                </c:pt>
                <c:pt idx="1">
                  <c:v>на 01.01.2021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45000</c:v>
                </c:pt>
                <c:pt idx="1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4B-479D-A717-F2D450226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7881600"/>
        <c:axId val="217883392"/>
        <c:axId val="0"/>
      </c:bar3DChart>
      <c:catAx>
        <c:axId val="217881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Cambria" pitchFamily="18" charset="0"/>
                <a:cs typeface="Times New Roman" pitchFamily="18" charset="0"/>
              </a:defRPr>
            </a:pPr>
            <a:endParaRPr lang="ru-RU"/>
          </a:p>
        </c:txPr>
        <c:crossAx val="217883392"/>
        <c:crossesAt val="0"/>
        <c:auto val="1"/>
        <c:lblAlgn val="ctr"/>
        <c:lblOffset val="100"/>
        <c:noMultiLvlLbl val="0"/>
      </c:catAx>
      <c:valAx>
        <c:axId val="217883392"/>
        <c:scaling>
          <c:orientation val="minMax"/>
          <c:max val="300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881600"/>
        <c:crosses val="autoZero"/>
        <c:crossBetween val="between"/>
        <c:majorUnit val="50000"/>
      </c:valAx>
    </c:plotArea>
    <c:legend>
      <c:legendPos val="b"/>
      <c:layout>
        <c:manualLayout>
          <c:xMode val="edge"/>
          <c:yMode val="edge"/>
          <c:x val="0.10163751646642434"/>
          <c:y val="0.90758494366426823"/>
          <c:w val="0.82277564397606617"/>
          <c:h val="9.012454604611031E-2"/>
        </c:manualLayout>
      </c:layout>
      <c:overlay val="0"/>
      <c:txPr>
        <a:bodyPr/>
        <a:lstStyle/>
        <a:p>
          <a:pPr>
            <a:defRPr sz="2000" b="1">
              <a:latin typeface="Cambria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CAFA5-BB03-4CA3-9607-DEAB18D7BEEB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C009BEA6-C54B-4908-A5B5-5C74A9B152B2}">
      <dgm:prSet phldrT="[Текст]" custT="1"/>
      <dgm:spPr>
        <a:solidFill>
          <a:srgbClr val="CD474D"/>
        </a:solidFill>
        <a:ln w="28575">
          <a:solidFill>
            <a:srgbClr val="130E52"/>
          </a:solidFill>
        </a:ln>
        <a:scene3d>
          <a:camera prst="orthographicFront"/>
          <a:lightRig rig="balanced" dir="t"/>
        </a:scene3d>
        <a:sp3d prstMaterial="dkEdge">
          <a:bevelT/>
          <a:bevelB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4 427,6</a:t>
          </a:r>
        </a:p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 4 385,4</a:t>
          </a:r>
        </a:p>
      </dgm:t>
    </dgm:pt>
    <dgm:pt modelId="{975310B7-1AFF-4007-8996-B1ABFF0C7FC3}" type="parTrans" cxnId="{D297BF24-CA05-46D0-A5C3-825B96C7FDAB}">
      <dgm:prSet/>
      <dgm:spPr/>
      <dgm:t>
        <a:bodyPr/>
        <a:lstStyle/>
        <a:p>
          <a:endParaRPr lang="ru-RU"/>
        </a:p>
      </dgm:t>
    </dgm:pt>
    <dgm:pt modelId="{1E1EB323-5117-49CF-8031-043C56BD3BAB}" type="sibTrans" cxnId="{D297BF24-CA05-46D0-A5C3-825B96C7FDAB}">
      <dgm:prSet/>
      <dgm:spPr>
        <a:solidFill>
          <a:srgbClr val="130E52"/>
        </a:solidFill>
      </dgm:spPr>
      <dgm:t>
        <a:bodyPr/>
        <a:lstStyle/>
        <a:p>
          <a:endParaRPr lang="ru-RU"/>
        </a:p>
      </dgm:t>
    </dgm:pt>
    <dgm:pt modelId="{CCC102B1-9DA4-45FF-9947-B3622CDF640F}">
      <dgm:prSet phldrT="[Текст]" custT="1"/>
      <dgm:spPr>
        <a:solidFill>
          <a:srgbClr val="FFC000"/>
        </a:solidFill>
        <a:ln w="28575">
          <a:solidFill>
            <a:srgbClr val="130E52"/>
          </a:solidFill>
        </a:ln>
        <a:scene3d>
          <a:camera prst="orthographicFront"/>
          <a:lightRig rig="balanced" dir="t"/>
        </a:scene3d>
        <a:sp3d prstMaterial="dkEdge">
          <a:bevelT/>
          <a:bevelB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3 220,6 </a:t>
          </a:r>
        </a:p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 2 269,6</a:t>
          </a:r>
        </a:p>
      </dgm:t>
    </dgm:pt>
    <dgm:pt modelId="{9550C2FB-C4D4-44BF-93C3-4CD3F43E4368}" type="parTrans" cxnId="{CBCA0691-078B-4B88-9D1F-922AB3B01ADA}">
      <dgm:prSet/>
      <dgm:spPr/>
      <dgm:t>
        <a:bodyPr/>
        <a:lstStyle/>
        <a:p>
          <a:endParaRPr lang="ru-RU"/>
        </a:p>
      </dgm:t>
    </dgm:pt>
    <dgm:pt modelId="{62E8E5D8-7A79-4CCC-B0A7-2B42C07D340E}" type="sibTrans" cxnId="{CBCA0691-078B-4B88-9D1F-922AB3B01ADA}">
      <dgm:prSet/>
      <dgm:spPr>
        <a:solidFill>
          <a:srgbClr val="130E52"/>
        </a:solidFill>
      </dgm:spPr>
      <dgm:t>
        <a:bodyPr/>
        <a:lstStyle/>
        <a:p>
          <a:endParaRPr lang="ru-RU"/>
        </a:p>
      </dgm:t>
    </dgm:pt>
    <dgm:pt modelId="{4DC39128-0888-4659-882F-671A6F076CFC}">
      <dgm:prSet phldrT="[Текст]" custT="1"/>
      <dgm:spPr>
        <a:solidFill>
          <a:srgbClr val="CDCCDA"/>
        </a:solidFill>
        <a:ln w="28575">
          <a:solidFill>
            <a:srgbClr val="130E52"/>
          </a:solidFill>
        </a:ln>
        <a:scene3d>
          <a:camera prst="orthographicFront"/>
          <a:lightRig rig="balanced" dir="t"/>
        </a:scene3d>
        <a:sp3d prstMaterial="dkEdge">
          <a:bevelT/>
          <a:bevelB/>
        </a:sp3d>
      </dgm:spPr>
      <dgm:t>
        <a:bodyPr/>
        <a:lstStyle/>
        <a:p>
          <a:r>
            <a:rPr lang="ru-RU" sz="2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Всего </a:t>
          </a:r>
        </a:p>
        <a:p>
          <a:r>
            <a:rPr lang="ru-RU" sz="2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7 685,9   </a:t>
          </a:r>
        </a:p>
        <a:p>
          <a:r>
            <a:rPr lang="ru-RU" sz="2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 6 655,0</a:t>
          </a:r>
        </a:p>
      </dgm:t>
    </dgm:pt>
    <dgm:pt modelId="{75BB701F-9C58-4D95-BEA1-1EC8D7EA61B9}" type="parTrans" cxnId="{1C1813F0-2089-4E4B-A1DE-E4242C8D0832}">
      <dgm:prSet/>
      <dgm:spPr/>
      <dgm:t>
        <a:bodyPr/>
        <a:lstStyle/>
        <a:p>
          <a:endParaRPr lang="ru-RU"/>
        </a:p>
      </dgm:t>
    </dgm:pt>
    <dgm:pt modelId="{3C198DB4-320D-417E-BA60-8ACEF4608B06}" type="sibTrans" cxnId="{1C1813F0-2089-4E4B-A1DE-E4242C8D0832}">
      <dgm:prSet/>
      <dgm:spPr/>
      <dgm:t>
        <a:bodyPr/>
        <a:lstStyle/>
        <a:p>
          <a:endParaRPr lang="ru-RU"/>
        </a:p>
      </dgm:t>
    </dgm:pt>
    <dgm:pt modelId="{C4653FCA-B9ED-4CB5-A5CF-419939B7A8A2}" type="pres">
      <dgm:prSet presAssocID="{F2ACAFA5-BB03-4CA3-9607-DEAB18D7BEEB}" presName="Name0" presStyleCnt="0">
        <dgm:presLayoutVars>
          <dgm:dir/>
          <dgm:resizeHandles val="exact"/>
        </dgm:presLayoutVars>
      </dgm:prSet>
      <dgm:spPr/>
    </dgm:pt>
    <dgm:pt modelId="{03D66723-2B55-4DE0-81F3-8BC1F4C77543}" type="pres">
      <dgm:prSet presAssocID="{F2ACAFA5-BB03-4CA3-9607-DEAB18D7BEEB}" presName="vNodes" presStyleCnt="0"/>
      <dgm:spPr/>
    </dgm:pt>
    <dgm:pt modelId="{5D7E0EBC-BF12-4620-997B-29DBB5A939EE}" type="pres">
      <dgm:prSet presAssocID="{C009BEA6-C54B-4908-A5B5-5C74A9B152B2}" presName="node" presStyleLbl="node1" presStyleIdx="0" presStyleCnt="3" custScaleX="145290" custScaleY="139934">
        <dgm:presLayoutVars>
          <dgm:bulletEnabled val="1"/>
        </dgm:presLayoutVars>
      </dgm:prSet>
      <dgm:spPr/>
    </dgm:pt>
    <dgm:pt modelId="{0A2ADC0B-D9EC-4E0C-A61F-D4D6F7CEF0FC}" type="pres">
      <dgm:prSet presAssocID="{1E1EB323-5117-49CF-8031-043C56BD3BAB}" presName="spacerT" presStyleCnt="0"/>
      <dgm:spPr/>
    </dgm:pt>
    <dgm:pt modelId="{5BF3E3CE-4B78-4942-A268-CD3D317711E5}" type="pres">
      <dgm:prSet presAssocID="{1E1EB323-5117-49CF-8031-043C56BD3BAB}" presName="sibTrans" presStyleLbl="sibTrans2D1" presStyleIdx="0" presStyleCnt="2"/>
      <dgm:spPr/>
    </dgm:pt>
    <dgm:pt modelId="{E261C233-3F55-4F71-BECC-CD8D49A15D6F}" type="pres">
      <dgm:prSet presAssocID="{1E1EB323-5117-49CF-8031-043C56BD3BAB}" presName="spacerB" presStyleCnt="0"/>
      <dgm:spPr/>
    </dgm:pt>
    <dgm:pt modelId="{51508CD7-669B-44F2-B4B3-33A819250EBE}" type="pres">
      <dgm:prSet presAssocID="{CCC102B1-9DA4-45FF-9947-B3622CDF640F}" presName="node" presStyleLbl="node1" presStyleIdx="1" presStyleCnt="3" custScaleX="139868" custScaleY="140273" custLinFactNeighborX="-2008" custLinFactNeighborY="8242">
        <dgm:presLayoutVars>
          <dgm:bulletEnabled val="1"/>
        </dgm:presLayoutVars>
      </dgm:prSet>
      <dgm:spPr/>
    </dgm:pt>
    <dgm:pt modelId="{1EDDC321-63A5-49F0-893B-B51895AD1D7A}" type="pres">
      <dgm:prSet presAssocID="{F2ACAFA5-BB03-4CA3-9607-DEAB18D7BEEB}" presName="sibTransLast" presStyleLbl="sibTrans2D1" presStyleIdx="1" presStyleCnt="2"/>
      <dgm:spPr/>
    </dgm:pt>
    <dgm:pt modelId="{AE16D89B-45F8-4D27-95BA-4D385186805F}" type="pres">
      <dgm:prSet presAssocID="{F2ACAFA5-BB03-4CA3-9607-DEAB18D7BEEB}" presName="connectorText" presStyleLbl="sibTrans2D1" presStyleIdx="1" presStyleCnt="2"/>
      <dgm:spPr/>
    </dgm:pt>
    <dgm:pt modelId="{738CEDEC-92CE-41B7-837E-F7758C80C829}" type="pres">
      <dgm:prSet presAssocID="{F2ACAFA5-BB03-4CA3-9607-DEAB18D7BEEB}" presName="lastNode" presStyleLbl="node1" presStyleIdx="2" presStyleCnt="3" custScaleX="100164" custScaleY="98056" custLinFactNeighborX="2894" custLinFactNeighborY="1080">
        <dgm:presLayoutVars>
          <dgm:bulletEnabled val="1"/>
        </dgm:presLayoutVars>
      </dgm:prSet>
      <dgm:spPr/>
    </dgm:pt>
  </dgm:ptLst>
  <dgm:cxnLst>
    <dgm:cxn modelId="{5746141B-BA96-4693-BB28-8A5067ECE8ED}" type="presOf" srcId="{1E1EB323-5117-49CF-8031-043C56BD3BAB}" destId="{5BF3E3CE-4B78-4942-A268-CD3D317711E5}" srcOrd="0" destOrd="0" presId="urn:microsoft.com/office/officeart/2005/8/layout/equation2"/>
    <dgm:cxn modelId="{D297BF24-CA05-46D0-A5C3-825B96C7FDAB}" srcId="{F2ACAFA5-BB03-4CA3-9607-DEAB18D7BEEB}" destId="{C009BEA6-C54B-4908-A5B5-5C74A9B152B2}" srcOrd="0" destOrd="0" parTransId="{975310B7-1AFF-4007-8996-B1ABFF0C7FC3}" sibTransId="{1E1EB323-5117-49CF-8031-043C56BD3BAB}"/>
    <dgm:cxn modelId="{D71DAB70-FDE9-4D01-8AB8-B429C6919AA4}" type="presOf" srcId="{CCC102B1-9DA4-45FF-9947-B3622CDF640F}" destId="{51508CD7-669B-44F2-B4B3-33A819250EBE}" srcOrd="0" destOrd="0" presId="urn:microsoft.com/office/officeart/2005/8/layout/equation2"/>
    <dgm:cxn modelId="{2AED4772-3C9E-4FD2-B4EF-5B7CD3487797}" type="presOf" srcId="{62E8E5D8-7A79-4CCC-B0A7-2B42C07D340E}" destId="{AE16D89B-45F8-4D27-95BA-4D385186805F}" srcOrd="1" destOrd="0" presId="urn:microsoft.com/office/officeart/2005/8/layout/equation2"/>
    <dgm:cxn modelId="{9CDBB28E-7C2E-4D2D-BE8A-C3ACCBCA457B}" type="presOf" srcId="{62E8E5D8-7A79-4CCC-B0A7-2B42C07D340E}" destId="{1EDDC321-63A5-49F0-893B-B51895AD1D7A}" srcOrd="0" destOrd="0" presId="urn:microsoft.com/office/officeart/2005/8/layout/equation2"/>
    <dgm:cxn modelId="{CBCA0691-078B-4B88-9D1F-922AB3B01ADA}" srcId="{F2ACAFA5-BB03-4CA3-9607-DEAB18D7BEEB}" destId="{CCC102B1-9DA4-45FF-9947-B3622CDF640F}" srcOrd="1" destOrd="0" parTransId="{9550C2FB-C4D4-44BF-93C3-4CD3F43E4368}" sibTransId="{62E8E5D8-7A79-4CCC-B0A7-2B42C07D340E}"/>
    <dgm:cxn modelId="{393540B8-550C-4A76-9089-4803EDDD92F6}" type="presOf" srcId="{4DC39128-0888-4659-882F-671A6F076CFC}" destId="{738CEDEC-92CE-41B7-837E-F7758C80C829}" srcOrd="0" destOrd="0" presId="urn:microsoft.com/office/officeart/2005/8/layout/equation2"/>
    <dgm:cxn modelId="{370C79BF-B7BE-4F98-BFF1-47C7B3348BD5}" type="presOf" srcId="{C009BEA6-C54B-4908-A5B5-5C74A9B152B2}" destId="{5D7E0EBC-BF12-4620-997B-29DBB5A939EE}" srcOrd="0" destOrd="0" presId="urn:microsoft.com/office/officeart/2005/8/layout/equation2"/>
    <dgm:cxn modelId="{1C1813F0-2089-4E4B-A1DE-E4242C8D0832}" srcId="{F2ACAFA5-BB03-4CA3-9607-DEAB18D7BEEB}" destId="{4DC39128-0888-4659-882F-671A6F076CFC}" srcOrd="2" destOrd="0" parTransId="{75BB701F-9C58-4D95-BEA1-1EC8D7EA61B9}" sibTransId="{3C198DB4-320D-417E-BA60-8ACEF4608B06}"/>
    <dgm:cxn modelId="{6DA446F2-0A49-4175-ABE1-6717E5CA5A2F}" type="presOf" srcId="{F2ACAFA5-BB03-4CA3-9607-DEAB18D7BEEB}" destId="{C4653FCA-B9ED-4CB5-A5CF-419939B7A8A2}" srcOrd="0" destOrd="0" presId="urn:microsoft.com/office/officeart/2005/8/layout/equation2"/>
    <dgm:cxn modelId="{4B8B5D31-8110-42B8-8CF4-9018201EA0A6}" type="presParOf" srcId="{C4653FCA-B9ED-4CB5-A5CF-419939B7A8A2}" destId="{03D66723-2B55-4DE0-81F3-8BC1F4C77543}" srcOrd="0" destOrd="0" presId="urn:microsoft.com/office/officeart/2005/8/layout/equation2"/>
    <dgm:cxn modelId="{09082584-090A-4166-8568-570F332C2610}" type="presParOf" srcId="{03D66723-2B55-4DE0-81F3-8BC1F4C77543}" destId="{5D7E0EBC-BF12-4620-997B-29DBB5A939EE}" srcOrd="0" destOrd="0" presId="urn:microsoft.com/office/officeart/2005/8/layout/equation2"/>
    <dgm:cxn modelId="{F56D43FE-1D50-410D-A8F7-C628ED13348D}" type="presParOf" srcId="{03D66723-2B55-4DE0-81F3-8BC1F4C77543}" destId="{0A2ADC0B-D9EC-4E0C-A61F-D4D6F7CEF0FC}" srcOrd="1" destOrd="0" presId="urn:microsoft.com/office/officeart/2005/8/layout/equation2"/>
    <dgm:cxn modelId="{2F91FEEA-D936-4497-927A-0F10C6B43A07}" type="presParOf" srcId="{03D66723-2B55-4DE0-81F3-8BC1F4C77543}" destId="{5BF3E3CE-4B78-4942-A268-CD3D317711E5}" srcOrd="2" destOrd="0" presId="urn:microsoft.com/office/officeart/2005/8/layout/equation2"/>
    <dgm:cxn modelId="{E0258F06-EA54-408E-9DA8-754CDFADA3B6}" type="presParOf" srcId="{03D66723-2B55-4DE0-81F3-8BC1F4C77543}" destId="{E261C233-3F55-4F71-BECC-CD8D49A15D6F}" srcOrd="3" destOrd="0" presId="urn:microsoft.com/office/officeart/2005/8/layout/equation2"/>
    <dgm:cxn modelId="{021E3BA1-3B19-4559-9944-87322C2FE84D}" type="presParOf" srcId="{03D66723-2B55-4DE0-81F3-8BC1F4C77543}" destId="{51508CD7-669B-44F2-B4B3-33A819250EBE}" srcOrd="4" destOrd="0" presId="urn:microsoft.com/office/officeart/2005/8/layout/equation2"/>
    <dgm:cxn modelId="{7B31E55C-BBD8-4034-94FF-AC8030CCBA96}" type="presParOf" srcId="{C4653FCA-B9ED-4CB5-A5CF-419939B7A8A2}" destId="{1EDDC321-63A5-49F0-893B-B51895AD1D7A}" srcOrd="1" destOrd="0" presId="urn:microsoft.com/office/officeart/2005/8/layout/equation2"/>
    <dgm:cxn modelId="{1E51CC27-0112-4532-9368-11028959A464}" type="presParOf" srcId="{1EDDC321-63A5-49F0-893B-B51895AD1D7A}" destId="{AE16D89B-45F8-4D27-95BA-4D385186805F}" srcOrd="0" destOrd="0" presId="urn:microsoft.com/office/officeart/2005/8/layout/equation2"/>
    <dgm:cxn modelId="{23493583-CAF2-42FF-87A7-19FF07CA1EC9}" type="presParOf" srcId="{C4653FCA-B9ED-4CB5-A5CF-419939B7A8A2}" destId="{738CEDEC-92CE-41B7-837E-F7758C80C82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A77DF8-512C-4CBB-AFD9-D082CCA3000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598DFD-3157-4959-B3B9-CFEB89CAC65D}">
      <dgm:prSet phldrT="[Текст]" custT="1"/>
      <dgm:spPr>
        <a:solidFill>
          <a:srgbClr val="8A88A6"/>
        </a:solidFill>
        <a:ln>
          <a:solidFill>
            <a:srgbClr val="130E52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410,5</a:t>
          </a:r>
        </a:p>
        <a:p>
          <a:r>
            <a:rPr lang="ru-RU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–1 309,2</a:t>
          </a:r>
        </a:p>
      </dgm:t>
    </dgm:pt>
    <dgm:pt modelId="{35AA6270-69B5-4E24-A9C1-A4BB0D26DA71}" type="parTrans" cxnId="{9FA9499D-3DED-4B55-90F2-054780802DAC}">
      <dgm:prSet/>
      <dgm:spPr/>
      <dgm:t>
        <a:bodyPr/>
        <a:lstStyle/>
        <a:p>
          <a:endParaRPr lang="ru-RU"/>
        </a:p>
      </dgm:t>
    </dgm:pt>
    <dgm:pt modelId="{A1965F91-C2FF-4CD0-95C8-EDAB181B118B}" type="sibTrans" cxnId="{9FA9499D-3DED-4B55-90F2-054780802DAC}">
      <dgm:prSet/>
      <dgm:spPr>
        <a:ln w="41275">
          <a:solidFill>
            <a:srgbClr val="130E52"/>
          </a:solidFill>
        </a:ln>
      </dgm:spPr>
      <dgm:t>
        <a:bodyPr/>
        <a:lstStyle/>
        <a:p>
          <a:endParaRPr lang="ru-RU"/>
        </a:p>
      </dgm:t>
    </dgm:pt>
    <dgm:pt modelId="{992C6A57-C1F6-46B4-BDF2-CE90DF4FB1D5}">
      <dgm:prSet phldrT="[Текст]" custT="1"/>
      <dgm:spPr>
        <a:solidFill>
          <a:srgbClr val="CD474D"/>
        </a:solidFill>
        <a:ln>
          <a:solidFill>
            <a:srgbClr val="130E52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332,5</a:t>
          </a:r>
        </a:p>
        <a:p>
          <a:r>
            <a:rPr lang="ru-RU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 280,0</a:t>
          </a:r>
        </a:p>
      </dgm:t>
    </dgm:pt>
    <dgm:pt modelId="{1B3557F2-64A9-4838-BA06-41310AEAD5E2}" type="parTrans" cxnId="{B732040C-DD58-470B-AEB3-8B0A8BE78A42}">
      <dgm:prSet/>
      <dgm:spPr/>
      <dgm:t>
        <a:bodyPr/>
        <a:lstStyle/>
        <a:p>
          <a:endParaRPr lang="ru-RU"/>
        </a:p>
      </dgm:t>
    </dgm:pt>
    <dgm:pt modelId="{D3B87845-8128-450A-8191-5E8950818B30}" type="sibTrans" cxnId="{B732040C-DD58-470B-AEB3-8B0A8BE78A42}">
      <dgm:prSet/>
      <dgm:spPr>
        <a:ln w="41275">
          <a:solidFill>
            <a:srgbClr val="130E52"/>
          </a:solidFill>
        </a:ln>
      </dgm:spPr>
      <dgm:t>
        <a:bodyPr/>
        <a:lstStyle/>
        <a:p>
          <a:endParaRPr lang="ru-RU"/>
        </a:p>
      </dgm:t>
    </dgm:pt>
    <dgm:pt modelId="{E1A0733A-5E0E-4105-BCBD-C55434094712}">
      <dgm:prSet phldrT="[Текст]" custT="1"/>
      <dgm:spPr>
        <a:solidFill>
          <a:srgbClr val="40B8C8"/>
        </a:solidFill>
        <a:ln>
          <a:solidFill>
            <a:srgbClr val="130E52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62 018,6</a:t>
          </a:r>
        </a:p>
        <a:p>
          <a:r>
            <a:rPr lang="ru-RU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 76 431,9</a:t>
          </a:r>
        </a:p>
      </dgm:t>
    </dgm:pt>
    <dgm:pt modelId="{0ACAB06C-A3B8-4442-9133-68A92450E269}" type="parTrans" cxnId="{6C6F2203-4AEF-43B6-B5B8-D1350D06E023}">
      <dgm:prSet/>
      <dgm:spPr/>
      <dgm:t>
        <a:bodyPr/>
        <a:lstStyle/>
        <a:p>
          <a:endParaRPr lang="ru-RU"/>
        </a:p>
      </dgm:t>
    </dgm:pt>
    <dgm:pt modelId="{4FB73191-D20F-44F6-8ADC-417DC181135E}" type="sibTrans" cxnId="{6C6F2203-4AEF-43B6-B5B8-D1350D06E023}">
      <dgm:prSet/>
      <dgm:spPr>
        <a:ln w="41275">
          <a:solidFill>
            <a:srgbClr val="130E52"/>
          </a:solidFill>
        </a:ln>
      </dgm:spPr>
      <dgm:t>
        <a:bodyPr/>
        <a:lstStyle/>
        <a:p>
          <a:endParaRPr lang="ru-RU"/>
        </a:p>
      </dgm:t>
    </dgm:pt>
    <dgm:pt modelId="{88614072-2DEC-46B3-812D-9C8AE9F070E7}">
      <dgm:prSet phldrT="[Текст]" custT="1"/>
      <dgm:spPr>
        <a:solidFill>
          <a:srgbClr val="FFC000"/>
        </a:solidFill>
        <a:ln>
          <a:solidFill>
            <a:srgbClr val="130E52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–241 331,9</a:t>
          </a:r>
        </a:p>
        <a:p>
          <a:r>
            <a:rPr lang="ru-RU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–151 009,7</a:t>
          </a:r>
        </a:p>
      </dgm:t>
    </dgm:pt>
    <dgm:pt modelId="{2C370B67-6E93-4064-ADC2-04C607C99D6E}" type="parTrans" cxnId="{91D13BF6-1C6C-4478-842D-6295A83F35EE}">
      <dgm:prSet/>
      <dgm:spPr/>
      <dgm:t>
        <a:bodyPr/>
        <a:lstStyle/>
        <a:p>
          <a:endParaRPr lang="ru-RU"/>
        </a:p>
      </dgm:t>
    </dgm:pt>
    <dgm:pt modelId="{CCC698EC-2202-40A9-B3EC-65BE699631E2}" type="sibTrans" cxnId="{91D13BF6-1C6C-4478-842D-6295A83F35EE}">
      <dgm:prSet/>
      <dgm:spPr>
        <a:ln w="41275">
          <a:solidFill>
            <a:srgbClr val="130E52"/>
          </a:solidFill>
        </a:ln>
      </dgm:spPr>
      <dgm:t>
        <a:bodyPr/>
        <a:lstStyle/>
        <a:p>
          <a:endParaRPr lang="ru-RU"/>
        </a:p>
      </dgm:t>
    </dgm:pt>
    <dgm:pt modelId="{B914C6B2-4D92-4B4C-8666-D40CE9958167}">
      <dgm:prSet phldrT="[Текст]" custT="1"/>
      <dgm:spPr>
        <a:solidFill>
          <a:srgbClr val="77C171"/>
        </a:solidFill>
        <a:ln>
          <a:solidFill>
            <a:srgbClr val="130E52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1 550,5</a:t>
          </a:r>
        </a:p>
        <a:p>
          <a:r>
            <a:rPr lang="ru-RU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 1</a:t>
          </a:r>
          <a:r>
            <a:rPr lang="ru-RU" sz="18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194,0</a:t>
          </a:r>
        </a:p>
      </dgm:t>
    </dgm:pt>
    <dgm:pt modelId="{FB7AF4C3-A3B2-40CA-945A-693AA4A779BC}" type="parTrans" cxnId="{D0D71771-AB16-433E-A4EE-BBC62754D3BB}">
      <dgm:prSet/>
      <dgm:spPr/>
      <dgm:t>
        <a:bodyPr/>
        <a:lstStyle/>
        <a:p>
          <a:endParaRPr lang="ru-RU"/>
        </a:p>
      </dgm:t>
    </dgm:pt>
    <dgm:pt modelId="{349B8A1E-1F34-4E8C-9739-FE43A8D9A43A}" type="sibTrans" cxnId="{D0D71771-AB16-433E-A4EE-BBC62754D3BB}">
      <dgm:prSet/>
      <dgm:spPr>
        <a:ln w="41275">
          <a:solidFill>
            <a:srgbClr val="130E52"/>
          </a:solidFill>
        </a:ln>
      </dgm:spPr>
      <dgm:t>
        <a:bodyPr/>
        <a:lstStyle/>
        <a:p>
          <a:endParaRPr lang="ru-RU"/>
        </a:p>
      </dgm:t>
    </dgm:pt>
    <dgm:pt modelId="{353EC3D1-16E4-4401-B668-03BC99CC9287}" type="pres">
      <dgm:prSet presAssocID="{A3A77DF8-512C-4CBB-AFD9-D082CCA3000C}" presName="cycle" presStyleCnt="0">
        <dgm:presLayoutVars>
          <dgm:dir/>
          <dgm:resizeHandles val="exact"/>
        </dgm:presLayoutVars>
      </dgm:prSet>
      <dgm:spPr/>
    </dgm:pt>
    <dgm:pt modelId="{87B230A9-2F53-4FAE-A28A-DAEB0E659714}" type="pres">
      <dgm:prSet presAssocID="{4A598DFD-3157-4959-B3B9-CFEB89CAC65D}" presName="node" presStyleLbl="node1" presStyleIdx="0" presStyleCnt="5">
        <dgm:presLayoutVars>
          <dgm:bulletEnabled val="1"/>
        </dgm:presLayoutVars>
      </dgm:prSet>
      <dgm:spPr/>
    </dgm:pt>
    <dgm:pt modelId="{57B9648C-986F-45DB-9C92-F5A63B6AE6BC}" type="pres">
      <dgm:prSet presAssocID="{4A598DFD-3157-4959-B3B9-CFEB89CAC65D}" presName="spNode" presStyleCnt="0"/>
      <dgm:spPr/>
    </dgm:pt>
    <dgm:pt modelId="{1D7ED977-C671-4209-BD12-D8EF852F9C14}" type="pres">
      <dgm:prSet presAssocID="{A1965F91-C2FF-4CD0-95C8-EDAB181B118B}" presName="sibTrans" presStyleLbl="sibTrans1D1" presStyleIdx="0" presStyleCnt="5"/>
      <dgm:spPr/>
    </dgm:pt>
    <dgm:pt modelId="{4705EAD6-5CD6-4EDA-B4AA-1C2BDC66D3E4}" type="pres">
      <dgm:prSet presAssocID="{992C6A57-C1F6-46B4-BDF2-CE90DF4FB1D5}" presName="node" presStyleLbl="node1" presStyleIdx="1" presStyleCnt="5">
        <dgm:presLayoutVars>
          <dgm:bulletEnabled val="1"/>
        </dgm:presLayoutVars>
      </dgm:prSet>
      <dgm:spPr/>
    </dgm:pt>
    <dgm:pt modelId="{FEC801EF-2C01-49FA-B93B-1473A77FDB1C}" type="pres">
      <dgm:prSet presAssocID="{992C6A57-C1F6-46B4-BDF2-CE90DF4FB1D5}" presName="spNode" presStyleCnt="0"/>
      <dgm:spPr/>
    </dgm:pt>
    <dgm:pt modelId="{68BEAB31-C769-421C-926E-51FF435D4B1D}" type="pres">
      <dgm:prSet presAssocID="{D3B87845-8128-450A-8191-5E8950818B30}" presName="sibTrans" presStyleLbl="sibTrans1D1" presStyleIdx="1" presStyleCnt="5"/>
      <dgm:spPr/>
    </dgm:pt>
    <dgm:pt modelId="{A02DBAC5-BFD5-4CD3-A88A-AF9991D646E7}" type="pres">
      <dgm:prSet presAssocID="{E1A0733A-5E0E-4105-BCBD-C55434094712}" presName="node" presStyleLbl="node1" presStyleIdx="2" presStyleCnt="5">
        <dgm:presLayoutVars>
          <dgm:bulletEnabled val="1"/>
        </dgm:presLayoutVars>
      </dgm:prSet>
      <dgm:spPr/>
    </dgm:pt>
    <dgm:pt modelId="{301805BC-E0E0-4717-8EC2-C38FDC010D62}" type="pres">
      <dgm:prSet presAssocID="{E1A0733A-5E0E-4105-BCBD-C55434094712}" presName="spNode" presStyleCnt="0"/>
      <dgm:spPr/>
    </dgm:pt>
    <dgm:pt modelId="{5B6A55F0-EB81-4CCA-88CD-DE1735A8F57F}" type="pres">
      <dgm:prSet presAssocID="{4FB73191-D20F-44F6-8ADC-417DC181135E}" presName="sibTrans" presStyleLbl="sibTrans1D1" presStyleIdx="2" presStyleCnt="5"/>
      <dgm:spPr/>
    </dgm:pt>
    <dgm:pt modelId="{A6638740-DD64-4F6E-B660-1A5A197A4CBB}" type="pres">
      <dgm:prSet presAssocID="{88614072-2DEC-46B3-812D-9C8AE9F070E7}" presName="node" presStyleLbl="node1" presStyleIdx="3" presStyleCnt="5" custScaleX="105933" custRadScaleRad="100666" custRadScaleInc="2161">
        <dgm:presLayoutVars>
          <dgm:bulletEnabled val="1"/>
        </dgm:presLayoutVars>
      </dgm:prSet>
      <dgm:spPr/>
    </dgm:pt>
    <dgm:pt modelId="{6184A661-8CB1-4A2E-B173-BFA47D0C9A84}" type="pres">
      <dgm:prSet presAssocID="{88614072-2DEC-46B3-812D-9C8AE9F070E7}" presName="spNode" presStyleCnt="0"/>
      <dgm:spPr/>
    </dgm:pt>
    <dgm:pt modelId="{79968440-8F88-4C4C-B407-A1D77C7C65D3}" type="pres">
      <dgm:prSet presAssocID="{CCC698EC-2202-40A9-B3EC-65BE699631E2}" presName="sibTrans" presStyleLbl="sibTrans1D1" presStyleIdx="3" presStyleCnt="5"/>
      <dgm:spPr/>
    </dgm:pt>
    <dgm:pt modelId="{F0240F74-F1D4-4EC5-89DF-377A0B347EB1}" type="pres">
      <dgm:prSet presAssocID="{B914C6B2-4D92-4B4C-8666-D40CE9958167}" presName="node" presStyleLbl="node1" presStyleIdx="4" presStyleCnt="5">
        <dgm:presLayoutVars>
          <dgm:bulletEnabled val="1"/>
        </dgm:presLayoutVars>
      </dgm:prSet>
      <dgm:spPr/>
    </dgm:pt>
    <dgm:pt modelId="{C2871F3A-D44C-427C-B565-C5D153891570}" type="pres">
      <dgm:prSet presAssocID="{B914C6B2-4D92-4B4C-8666-D40CE9958167}" presName="spNode" presStyleCnt="0"/>
      <dgm:spPr/>
    </dgm:pt>
    <dgm:pt modelId="{B1223312-14E7-4F7F-B1DB-020964D64360}" type="pres">
      <dgm:prSet presAssocID="{349B8A1E-1F34-4E8C-9739-FE43A8D9A43A}" presName="sibTrans" presStyleLbl="sibTrans1D1" presStyleIdx="4" presStyleCnt="5"/>
      <dgm:spPr/>
    </dgm:pt>
  </dgm:ptLst>
  <dgm:cxnLst>
    <dgm:cxn modelId="{EB3A0601-E351-41EF-A75C-8457C564ECEA}" type="presOf" srcId="{349B8A1E-1F34-4E8C-9739-FE43A8D9A43A}" destId="{B1223312-14E7-4F7F-B1DB-020964D64360}" srcOrd="0" destOrd="0" presId="urn:microsoft.com/office/officeart/2005/8/layout/cycle6"/>
    <dgm:cxn modelId="{6C6F2203-4AEF-43B6-B5B8-D1350D06E023}" srcId="{A3A77DF8-512C-4CBB-AFD9-D082CCA3000C}" destId="{E1A0733A-5E0E-4105-BCBD-C55434094712}" srcOrd="2" destOrd="0" parTransId="{0ACAB06C-A3B8-4442-9133-68A92450E269}" sibTransId="{4FB73191-D20F-44F6-8ADC-417DC181135E}"/>
    <dgm:cxn modelId="{B732040C-DD58-470B-AEB3-8B0A8BE78A42}" srcId="{A3A77DF8-512C-4CBB-AFD9-D082CCA3000C}" destId="{992C6A57-C1F6-46B4-BDF2-CE90DF4FB1D5}" srcOrd="1" destOrd="0" parTransId="{1B3557F2-64A9-4838-BA06-41310AEAD5E2}" sibTransId="{D3B87845-8128-450A-8191-5E8950818B30}"/>
    <dgm:cxn modelId="{8CD6B61C-D597-4633-9481-13800209E22F}" type="presOf" srcId="{E1A0733A-5E0E-4105-BCBD-C55434094712}" destId="{A02DBAC5-BFD5-4CD3-A88A-AF9991D646E7}" srcOrd="0" destOrd="0" presId="urn:microsoft.com/office/officeart/2005/8/layout/cycle6"/>
    <dgm:cxn modelId="{4C322823-485B-4BBB-AC63-C8C7E8872053}" type="presOf" srcId="{D3B87845-8128-450A-8191-5E8950818B30}" destId="{68BEAB31-C769-421C-926E-51FF435D4B1D}" srcOrd="0" destOrd="0" presId="urn:microsoft.com/office/officeart/2005/8/layout/cycle6"/>
    <dgm:cxn modelId="{39AA3239-4838-4B48-A5F5-2D969E179617}" type="presOf" srcId="{B914C6B2-4D92-4B4C-8666-D40CE9958167}" destId="{F0240F74-F1D4-4EC5-89DF-377A0B347EB1}" srcOrd="0" destOrd="0" presId="urn:microsoft.com/office/officeart/2005/8/layout/cycle6"/>
    <dgm:cxn modelId="{78B64260-42B5-4801-89A5-2BBC82870C88}" type="presOf" srcId="{CCC698EC-2202-40A9-B3EC-65BE699631E2}" destId="{79968440-8F88-4C4C-B407-A1D77C7C65D3}" srcOrd="0" destOrd="0" presId="urn:microsoft.com/office/officeart/2005/8/layout/cycle6"/>
    <dgm:cxn modelId="{3DBFB361-8780-405E-BAB2-C98977D1FD45}" type="presOf" srcId="{A1965F91-C2FF-4CD0-95C8-EDAB181B118B}" destId="{1D7ED977-C671-4209-BD12-D8EF852F9C14}" srcOrd="0" destOrd="0" presId="urn:microsoft.com/office/officeart/2005/8/layout/cycle6"/>
    <dgm:cxn modelId="{D0D71771-AB16-433E-A4EE-BBC62754D3BB}" srcId="{A3A77DF8-512C-4CBB-AFD9-D082CCA3000C}" destId="{B914C6B2-4D92-4B4C-8666-D40CE9958167}" srcOrd="4" destOrd="0" parTransId="{FB7AF4C3-A3B2-40CA-945A-693AA4A779BC}" sibTransId="{349B8A1E-1F34-4E8C-9739-FE43A8D9A43A}"/>
    <dgm:cxn modelId="{4E7DF87E-6B3C-4441-921D-CB272E53DACD}" type="presOf" srcId="{A3A77DF8-512C-4CBB-AFD9-D082CCA3000C}" destId="{353EC3D1-16E4-4401-B668-03BC99CC9287}" srcOrd="0" destOrd="0" presId="urn:microsoft.com/office/officeart/2005/8/layout/cycle6"/>
    <dgm:cxn modelId="{9FA9499D-3DED-4B55-90F2-054780802DAC}" srcId="{A3A77DF8-512C-4CBB-AFD9-D082CCA3000C}" destId="{4A598DFD-3157-4959-B3B9-CFEB89CAC65D}" srcOrd="0" destOrd="0" parTransId="{35AA6270-69B5-4E24-A9C1-A4BB0D26DA71}" sibTransId="{A1965F91-C2FF-4CD0-95C8-EDAB181B118B}"/>
    <dgm:cxn modelId="{5D308FAF-A311-48A7-BB13-48570A96FAE3}" type="presOf" srcId="{88614072-2DEC-46B3-812D-9C8AE9F070E7}" destId="{A6638740-DD64-4F6E-B660-1A5A197A4CBB}" srcOrd="0" destOrd="0" presId="urn:microsoft.com/office/officeart/2005/8/layout/cycle6"/>
    <dgm:cxn modelId="{EEDD62CB-06DF-4C45-B7A1-64B1AF278D69}" type="presOf" srcId="{992C6A57-C1F6-46B4-BDF2-CE90DF4FB1D5}" destId="{4705EAD6-5CD6-4EDA-B4AA-1C2BDC66D3E4}" srcOrd="0" destOrd="0" presId="urn:microsoft.com/office/officeart/2005/8/layout/cycle6"/>
    <dgm:cxn modelId="{6FF2D9EF-7702-4050-A0D6-A97EFD32D4EF}" type="presOf" srcId="{4A598DFD-3157-4959-B3B9-CFEB89CAC65D}" destId="{87B230A9-2F53-4FAE-A28A-DAEB0E659714}" srcOrd="0" destOrd="0" presId="urn:microsoft.com/office/officeart/2005/8/layout/cycle6"/>
    <dgm:cxn modelId="{91D13BF6-1C6C-4478-842D-6295A83F35EE}" srcId="{A3A77DF8-512C-4CBB-AFD9-D082CCA3000C}" destId="{88614072-2DEC-46B3-812D-9C8AE9F070E7}" srcOrd="3" destOrd="0" parTransId="{2C370B67-6E93-4064-ADC2-04C607C99D6E}" sibTransId="{CCC698EC-2202-40A9-B3EC-65BE699631E2}"/>
    <dgm:cxn modelId="{BDAB3EFF-D918-478E-A833-ADAA15169FB1}" type="presOf" srcId="{4FB73191-D20F-44F6-8ADC-417DC181135E}" destId="{5B6A55F0-EB81-4CCA-88CD-DE1735A8F57F}" srcOrd="0" destOrd="0" presId="urn:microsoft.com/office/officeart/2005/8/layout/cycle6"/>
    <dgm:cxn modelId="{4B9383E1-EDA7-436A-825E-56AAF8609ABA}" type="presParOf" srcId="{353EC3D1-16E4-4401-B668-03BC99CC9287}" destId="{87B230A9-2F53-4FAE-A28A-DAEB0E659714}" srcOrd="0" destOrd="0" presId="urn:microsoft.com/office/officeart/2005/8/layout/cycle6"/>
    <dgm:cxn modelId="{ADD46913-D7D0-41AB-BA57-4689F28DA5BA}" type="presParOf" srcId="{353EC3D1-16E4-4401-B668-03BC99CC9287}" destId="{57B9648C-986F-45DB-9C92-F5A63B6AE6BC}" srcOrd="1" destOrd="0" presId="urn:microsoft.com/office/officeart/2005/8/layout/cycle6"/>
    <dgm:cxn modelId="{00825ADC-B712-4F1A-BD27-FC2F0756FAD3}" type="presParOf" srcId="{353EC3D1-16E4-4401-B668-03BC99CC9287}" destId="{1D7ED977-C671-4209-BD12-D8EF852F9C14}" srcOrd="2" destOrd="0" presId="urn:microsoft.com/office/officeart/2005/8/layout/cycle6"/>
    <dgm:cxn modelId="{B03F9DFA-49E9-41EE-ADDB-C261D6FB7101}" type="presParOf" srcId="{353EC3D1-16E4-4401-B668-03BC99CC9287}" destId="{4705EAD6-5CD6-4EDA-B4AA-1C2BDC66D3E4}" srcOrd="3" destOrd="0" presId="urn:microsoft.com/office/officeart/2005/8/layout/cycle6"/>
    <dgm:cxn modelId="{4133E236-1886-4A6B-A7B4-BC347030C010}" type="presParOf" srcId="{353EC3D1-16E4-4401-B668-03BC99CC9287}" destId="{FEC801EF-2C01-49FA-B93B-1473A77FDB1C}" srcOrd="4" destOrd="0" presId="urn:microsoft.com/office/officeart/2005/8/layout/cycle6"/>
    <dgm:cxn modelId="{2683773A-5196-4ABB-80BB-004851115B02}" type="presParOf" srcId="{353EC3D1-16E4-4401-B668-03BC99CC9287}" destId="{68BEAB31-C769-421C-926E-51FF435D4B1D}" srcOrd="5" destOrd="0" presId="urn:microsoft.com/office/officeart/2005/8/layout/cycle6"/>
    <dgm:cxn modelId="{759EC7F1-B238-40EA-AD12-B561BBBC3787}" type="presParOf" srcId="{353EC3D1-16E4-4401-B668-03BC99CC9287}" destId="{A02DBAC5-BFD5-4CD3-A88A-AF9991D646E7}" srcOrd="6" destOrd="0" presId="urn:microsoft.com/office/officeart/2005/8/layout/cycle6"/>
    <dgm:cxn modelId="{7E2172A6-FE1C-46E1-B32E-7E47D52E1F13}" type="presParOf" srcId="{353EC3D1-16E4-4401-B668-03BC99CC9287}" destId="{301805BC-E0E0-4717-8EC2-C38FDC010D62}" srcOrd="7" destOrd="0" presId="urn:microsoft.com/office/officeart/2005/8/layout/cycle6"/>
    <dgm:cxn modelId="{5913B99C-F303-4447-AA75-F58B9A29B7F9}" type="presParOf" srcId="{353EC3D1-16E4-4401-B668-03BC99CC9287}" destId="{5B6A55F0-EB81-4CCA-88CD-DE1735A8F57F}" srcOrd="8" destOrd="0" presId="urn:microsoft.com/office/officeart/2005/8/layout/cycle6"/>
    <dgm:cxn modelId="{AEDFCCAE-233A-4F3B-BC03-3AC8C3544A57}" type="presParOf" srcId="{353EC3D1-16E4-4401-B668-03BC99CC9287}" destId="{A6638740-DD64-4F6E-B660-1A5A197A4CBB}" srcOrd="9" destOrd="0" presId="urn:microsoft.com/office/officeart/2005/8/layout/cycle6"/>
    <dgm:cxn modelId="{2327EE88-6A21-4C6C-8373-A5B823F33A1E}" type="presParOf" srcId="{353EC3D1-16E4-4401-B668-03BC99CC9287}" destId="{6184A661-8CB1-4A2E-B173-BFA47D0C9A84}" srcOrd="10" destOrd="0" presId="urn:microsoft.com/office/officeart/2005/8/layout/cycle6"/>
    <dgm:cxn modelId="{1F89C0E3-D58C-46D2-9116-DF761AF8BD98}" type="presParOf" srcId="{353EC3D1-16E4-4401-B668-03BC99CC9287}" destId="{79968440-8F88-4C4C-B407-A1D77C7C65D3}" srcOrd="11" destOrd="0" presId="urn:microsoft.com/office/officeart/2005/8/layout/cycle6"/>
    <dgm:cxn modelId="{44CF3E4C-8283-465A-9DC7-C65C5CC12704}" type="presParOf" srcId="{353EC3D1-16E4-4401-B668-03BC99CC9287}" destId="{F0240F74-F1D4-4EC5-89DF-377A0B347EB1}" srcOrd="12" destOrd="0" presId="urn:microsoft.com/office/officeart/2005/8/layout/cycle6"/>
    <dgm:cxn modelId="{FB3C1432-F2A1-4FBD-A4A1-98F42A95A6B3}" type="presParOf" srcId="{353EC3D1-16E4-4401-B668-03BC99CC9287}" destId="{C2871F3A-D44C-427C-B565-C5D153891570}" srcOrd="13" destOrd="0" presId="urn:microsoft.com/office/officeart/2005/8/layout/cycle6"/>
    <dgm:cxn modelId="{6A33297D-6CFA-4C94-B478-E980BF7AC15F}" type="presParOf" srcId="{353EC3D1-16E4-4401-B668-03BC99CC9287}" destId="{B1223312-14E7-4F7F-B1DB-020964D64360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C6A8D8-5AE6-493D-9AF6-6EA7B32D98FB}" type="doc">
      <dgm:prSet loTypeId="urn:microsoft.com/office/officeart/2005/8/layout/matrix1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AD8F9B-C714-4DF4-9AAE-221D05438D57}">
      <dgm:prSet phldrT="[Текст]" custT="1"/>
      <dgm:spPr>
        <a:solidFill>
          <a:srgbClr val="517195"/>
        </a:solidFill>
        <a:ln>
          <a:solidFill>
            <a:srgbClr val="B3B2C6"/>
          </a:solidFill>
        </a:ln>
        <a:scene3d>
          <a:camera prst="orthographicFront"/>
          <a:lightRig rig="balanced" dir="t"/>
        </a:scene3d>
        <a:sp3d prstMaterial="matte">
          <a:bevelT/>
          <a:bevelB/>
        </a:sp3d>
      </dgm:spPr>
      <dgm:t>
        <a:bodyPr/>
        <a:lstStyle/>
        <a:p>
          <a:r>
            <a:rPr lang="ru-RU" sz="2400" b="1" dirty="0">
              <a:latin typeface="Cambria" panose="02040503050406030204" pitchFamily="18" charset="0"/>
              <a:ea typeface="Cambria" panose="02040503050406030204" pitchFamily="18" charset="0"/>
            </a:rPr>
            <a:t>Всего </a:t>
          </a:r>
        </a:p>
        <a:p>
          <a:r>
            <a:rPr lang="ru-RU" sz="2400" b="1" dirty="0">
              <a:latin typeface="Cambria" panose="02040503050406030204" pitchFamily="18" charset="0"/>
              <a:ea typeface="Cambria" panose="02040503050406030204" pitchFamily="18" charset="0"/>
            </a:rPr>
            <a:t>2019 – 143 168,0</a:t>
          </a:r>
        </a:p>
        <a:p>
          <a:r>
            <a:rPr lang="ru-RU" sz="2400" b="1" dirty="0">
              <a:latin typeface="Cambria" panose="02040503050406030204" pitchFamily="18" charset="0"/>
              <a:ea typeface="Cambria" panose="02040503050406030204" pitchFamily="18" charset="0"/>
            </a:rPr>
            <a:t>2020 – 121 179,6</a:t>
          </a:r>
        </a:p>
      </dgm:t>
    </dgm:pt>
    <dgm:pt modelId="{B28415F7-6B2C-4126-B7ED-742ED1C11D97}" type="parTrans" cxnId="{2D05B268-5580-4012-9EF8-52D20A71C351}">
      <dgm:prSet/>
      <dgm:spPr/>
      <dgm:t>
        <a:bodyPr/>
        <a:lstStyle/>
        <a:p>
          <a:endParaRPr lang="ru-RU"/>
        </a:p>
      </dgm:t>
    </dgm:pt>
    <dgm:pt modelId="{896BAE16-FAC2-4FEF-9FB1-E031D9213225}" type="sibTrans" cxnId="{2D05B268-5580-4012-9EF8-52D20A71C351}">
      <dgm:prSet/>
      <dgm:spPr/>
      <dgm:t>
        <a:bodyPr/>
        <a:lstStyle/>
        <a:p>
          <a:endParaRPr lang="ru-RU"/>
        </a:p>
      </dgm:t>
    </dgm:pt>
    <dgm:pt modelId="{53C96538-F389-402D-B065-FBB749732169}">
      <dgm:prSet phldrT="[Текст]" custT="1"/>
      <dgm:spPr>
        <a:solidFill>
          <a:srgbClr val="B3B2C6"/>
        </a:solidFill>
        <a:ln>
          <a:solidFill>
            <a:srgbClr val="517195"/>
          </a:solidFill>
        </a:ln>
        <a:scene3d>
          <a:camera prst="orthographicFront"/>
          <a:lightRig rig="balanced" dir="t"/>
        </a:scene3d>
        <a:sp3d contourW="31750">
          <a:contourClr>
            <a:srgbClr val="517195"/>
          </a:contourClr>
        </a:sp3d>
      </dgm:spPr>
      <dgm:t>
        <a:bodyPr/>
        <a:lstStyle/>
        <a:p>
          <a:r>
            <a:rPr lang="ru-RU" sz="2400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Жилищное хозяйство</a:t>
          </a:r>
        </a:p>
        <a:p>
          <a:r>
            <a:rPr lang="ru-RU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18 161,3 </a:t>
          </a:r>
        </a:p>
        <a:p>
          <a:r>
            <a:rPr lang="ru-RU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 6 313,7</a:t>
          </a:r>
        </a:p>
      </dgm:t>
    </dgm:pt>
    <dgm:pt modelId="{A776B97A-75EA-4CC3-B35F-7D18D746B943}" type="parTrans" cxnId="{5AE6C0B2-215A-4118-A595-5675B1EC6D7C}">
      <dgm:prSet/>
      <dgm:spPr/>
      <dgm:t>
        <a:bodyPr/>
        <a:lstStyle/>
        <a:p>
          <a:endParaRPr lang="ru-RU"/>
        </a:p>
      </dgm:t>
    </dgm:pt>
    <dgm:pt modelId="{3E8C0433-8AFC-4B50-BB46-4A6D147864F6}" type="sibTrans" cxnId="{5AE6C0B2-215A-4118-A595-5675B1EC6D7C}">
      <dgm:prSet/>
      <dgm:spPr/>
      <dgm:t>
        <a:bodyPr/>
        <a:lstStyle/>
        <a:p>
          <a:endParaRPr lang="ru-RU"/>
        </a:p>
      </dgm:t>
    </dgm:pt>
    <dgm:pt modelId="{46E26A02-8F52-46E2-96A9-60999E0DFCF2}">
      <dgm:prSet phldrT="[Текст]" custT="1"/>
      <dgm:spPr>
        <a:solidFill>
          <a:srgbClr val="B3B2C6"/>
        </a:solidFill>
        <a:ln>
          <a:solidFill>
            <a:srgbClr val="517195"/>
          </a:solidFill>
        </a:ln>
        <a:scene3d>
          <a:camera prst="orthographicFront"/>
          <a:lightRig rig="balanced" dir="t"/>
        </a:scene3d>
        <a:sp3d contourW="31750">
          <a:contourClr>
            <a:srgbClr val="517195"/>
          </a:contourClr>
        </a:sp3d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Коммунальное хозяйство </a:t>
          </a:r>
        </a:p>
        <a:p>
          <a:r>
            <a:rPr lang="ru-RU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60 702,9</a:t>
          </a:r>
        </a:p>
        <a:p>
          <a:r>
            <a:rPr lang="ru-RU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  36 631,5</a:t>
          </a:r>
        </a:p>
      </dgm:t>
    </dgm:pt>
    <dgm:pt modelId="{15BAE436-4850-4EC0-8444-1B8D99D0E5C1}" type="parTrans" cxnId="{56644958-F481-44EA-813A-3480BBFF09A2}">
      <dgm:prSet/>
      <dgm:spPr/>
      <dgm:t>
        <a:bodyPr/>
        <a:lstStyle/>
        <a:p>
          <a:endParaRPr lang="ru-RU"/>
        </a:p>
      </dgm:t>
    </dgm:pt>
    <dgm:pt modelId="{9AC2CE23-EFF9-4F1F-BE83-0CEB638E24BB}" type="sibTrans" cxnId="{56644958-F481-44EA-813A-3480BBFF09A2}">
      <dgm:prSet/>
      <dgm:spPr/>
      <dgm:t>
        <a:bodyPr/>
        <a:lstStyle/>
        <a:p>
          <a:endParaRPr lang="ru-RU"/>
        </a:p>
      </dgm:t>
    </dgm:pt>
    <dgm:pt modelId="{C5F09F8F-E2E0-4B57-88FD-A4CF2B8767F8}">
      <dgm:prSet phldrT="[Текст]" custT="1"/>
      <dgm:spPr>
        <a:solidFill>
          <a:srgbClr val="B3B2C6"/>
        </a:solidFill>
        <a:ln>
          <a:solidFill>
            <a:srgbClr val="130E52"/>
          </a:solidFill>
        </a:ln>
        <a:scene3d>
          <a:camera prst="orthographicFront"/>
          <a:lightRig rig="balanced" dir="t"/>
        </a:scene3d>
        <a:sp3d contourW="31750">
          <a:contourClr>
            <a:srgbClr val="517195"/>
          </a:contourClr>
        </a:sp3d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Другие вопросы </a:t>
          </a:r>
        </a:p>
        <a:p>
          <a:r>
            <a:rPr lang="ru-RU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21 481,2</a:t>
          </a:r>
        </a:p>
        <a:p>
          <a:r>
            <a:rPr lang="ru-RU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 8 972,2</a:t>
          </a:r>
        </a:p>
      </dgm:t>
    </dgm:pt>
    <dgm:pt modelId="{1B4B727B-C4C5-414A-994B-735938B113B7}" type="parTrans" cxnId="{E381EE6E-691A-4286-8BF5-6DA268012DCF}">
      <dgm:prSet/>
      <dgm:spPr/>
      <dgm:t>
        <a:bodyPr/>
        <a:lstStyle/>
        <a:p>
          <a:endParaRPr lang="ru-RU"/>
        </a:p>
      </dgm:t>
    </dgm:pt>
    <dgm:pt modelId="{E1F509A9-F389-47B0-81E8-21A7AF923F94}" type="sibTrans" cxnId="{E381EE6E-691A-4286-8BF5-6DA268012DCF}">
      <dgm:prSet/>
      <dgm:spPr/>
      <dgm:t>
        <a:bodyPr/>
        <a:lstStyle/>
        <a:p>
          <a:endParaRPr lang="ru-RU"/>
        </a:p>
      </dgm:t>
    </dgm:pt>
    <dgm:pt modelId="{BE00C156-3FDE-4F5A-8966-819F12F98730}">
      <dgm:prSet phldrT="[Текст]" custT="1"/>
      <dgm:spPr>
        <a:solidFill>
          <a:srgbClr val="B3B2C6"/>
        </a:solidFill>
        <a:ln>
          <a:solidFill>
            <a:srgbClr val="517195"/>
          </a:solidFill>
        </a:ln>
        <a:scene3d>
          <a:camera prst="orthographicFront"/>
          <a:lightRig rig="balanced" dir="t"/>
        </a:scene3d>
        <a:sp3d contourW="31750" prstMaterial="matte">
          <a:bevelT/>
          <a:bevelB/>
          <a:contourClr>
            <a:srgbClr val="517195"/>
          </a:contourClr>
        </a:sp3d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Благоустройство </a:t>
          </a:r>
        </a:p>
        <a:p>
          <a:r>
            <a:rPr lang="ru-RU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42 822,6 </a:t>
          </a:r>
        </a:p>
        <a:p>
          <a:r>
            <a:rPr lang="ru-RU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 69 262,2</a:t>
          </a:r>
        </a:p>
      </dgm:t>
    </dgm:pt>
    <dgm:pt modelId="{5CD285D5-A630-475C-8A24-1C8C037056F0}" type="parTrans" cxnId="{240E12E8-9D5E-481B-AFD7-BDD288C676F7}">
      <dgm:prSet/>
      <dgm:spPr/>
      <dgm:t>
        <a:bodyPr/>
        <a:lstStyle/>
        <a:p>
          <a:endParaRPr lang="ru-RU"/>
        </a:p>
      </dgm:t>
    </dgm:pt>
    <dgm:pt modelId="{F3803D5D-BE3A-41D3-A530-58CB72904BFA}" type="sibTrans" cxnId="{240E12E8-9D5E-481B-AFD7-BDD288C676F7}">
      <dgm:prSet/>
      <dgm:spPr/>
      <dgm:t>
        <a:bodyPr/>
        <a:lstStyle/>
        <a:p>
          <a:endParaRPr lang="ru-RU"/>
        </a:p>
      </dgm:t>
    </dgm:pt>
    <dgm:pt modelId="{07B227D8-7313-49DF-8671-24ACEBB3A609}" type="pres">
      <dgm:prSet presAssocID="{32C6A8D8-5AE6-493D-9AF6-6EA7B32D98F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6264E2-43AF-4CB2-8625-E542E457E0EA}" type="pres">
      <dgm:prSet presAssocID="{32C6A8D8-5AE6-493D-9AF6-6EA7B32D98FB}" presName="matrix" presStyleCnt="0"/>
      <dgm:spPr/>
    </dgm:pt>
    <dgm:pt modelId="{A5779EE7-8A16-4108-A0FB-22BCCF88C1C0}" type="pres">
      <dgm:prSet presAssocID="{32C6A8D8-5AE6-493D-9AF6-6EA7B32D98FB}" presName="tile1" presStyleLbl="node1" presStyleIdx="0" presStyleCnt="4"/>
      <dgm:spPr/>
    </dgm:pt>
    <dgm:pt modelId="{BB1E3E65-EB70-492C-AEC7-338D103D055F}" type="pres">
      <dgm:prSet presAssocID="{32C6A8D8-5AE6-493D-9AF6-6EA7B32D98F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09A640E-527B-4358-85B9-6DF9957F09BF}" type="pres">
      <dgm:prSet presAssocID="{32C6A8D8-5AE6-493D-9AF6-6EA7B32D98FB}" presName="tile2" presStyleLbl="node1" presStyleIdx="1" presStyleCnt="4" custScaleX="99164" custScaleY="103043" custLinFactNeighborX="0" custLinFactNeighborY="1717"/>
      <dgm:spPr/>
    </dgm:pt>
    <dgm:pt modelId="{97FBCF17-D01B-440D-87A4-5F1FE1918CC2}" type="pres">
      <dgm:prSet presAssocID="{32C6A8D8-5AE6-493D-9AF6-6EA7B32D98F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5BB5AE2-2E9D-4144-8247-C9EB7F7B8C97}" type="pres">
      <dgm:prSet presAssocID="{32C6A8D8-5AE6-493D-9AF6-6EA7B32D98FB}" presName="tile3" presStyleLbl="node1" presStyleIdx="2" presStyleCnt="4" custLinFactNeighborX="282" custLinFactNeighborY="1702"/>
      <dgm:spPr/>
    </dgm:pt>
    <dgm:pt modelId="{F5C6C1A2-6E0B-4892-89E2-F95D29F4F8B0}" type="pres">
      <dgm:prSet presAssocID="{32C6A8D8-5AE6-493D-9AF6-6EA7B32D98F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73D5734-9AD9-4A04-B713-48D9E7CAB2C5}" type="pres">
      <dgm:prSet presAssocID="{32C6A8D8-5AE6-493D-9AF6-6EA7B32D98FB}" presName="tile4" presStyleLbl="node1" presStyleIdx="3" presStyleCnt="4" custLinFactNeighborX="2416" custLinFactNeighborY="851"/>
      <dgm:spPr/>
    </dgm:pt>
    <dgm:pt modelId="{DEA9502C-CF61-4F2A-9850-5D0EF3ABA346}" type="pres">
      <dgm:prSet presAssocID="{32C6A8D8-5AE6-493D-9AF6-6EA7B32D98F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E76F254-1142-4007-8A74-EE6BD35D7232}" type="pres">
      <dgm:prSet presAssocID="{32C6A8D8-5AE6-493D-9AF6-6EA7B32D98FB}" presName="centerTile" presStyleLbl="fgShp" presStyleIdx="0" presStyleCnt="1" custScaleX="149953" custScaleY="126345" custLinFactNeighborX="0" custLinFactNeighborY="-1379">
        <dgm:presLayoutVars>
          <dgm:chMax val="0"/>
          <dgm:chPref val="0"/>
        </dgm:presLayoutVars>
      </dgm:prSet>
      <dgm:spPr/>
    </dgm:pt>
  </dgm:ptLst>
  <dgm:cxnLst>
    <dgm:cxn modelId="{2D05B268-5580-4012-9EF8-52D20A71C351}" srcId="{32C6A8D8-5AE6-493D-9AF6-6EA7B32D98FB}" destId="{19AD8F9B-C714-4DF4-9AAE-221D05438D57}" srcOrd="0" destOrd="0" parTransId="{B28415F7-6B2C-4126-B7ED-742ED1C11D97}" sibTransId="{896BAE16-FAC2-4FEF-9FB1-E031D9213225}"/>
    <dgm:cxn modelId="{E381EE6E-691A-4286-8BF5-6DA268012DCF}" srcId="{19AD8F9B-C714-4DF4-9AAE-221D05438D57}" destId="{C5F09F8F-E2E0-4B57-88FD-A4CF2B8767F8}" srcOrd="2" destOrd="0" parTransId="{1B4B727B-C4C5-414A-994B-735938B113B7}" sibTransId="{E1F509A9-F389-47B0-81E8-21A7AF923F94}"/>
    <dgm:cxn modelId="{7C0FC556-ABFB-4D86-83BE-DCE9D207C061}" type="presOf" srcId="{46E26A02-8F52-46E2-96A9-60999E0DFCF2}" destId="{F09A640E-527B-4358-85B9-6DF9957F09BF}" srcOrd="0" destOrd="0" presId="urn:microsoft.com/office/officeart/2005/8/layout/matrix1"/>
    <dgm:cxn modelId="{56644958-F481-44EA-813A-3480BBFF09A2}" srcId="{19AD8F9B-C714-4DF4-9AAE-221D05438D57}" destId="{46E26A02-8F52-46E2-96A9-60999E0DFCF2}" srcOrd="1" destOrd="0" parTransId="{15BAE436-4850-4EC0-8444-1B8D99D0E5C1}" sibTransId="{9AC2CE23-EFF9-4F1F-BE83-0CEB638E24BB}"/>
    <dgm:cxn modelId="{DDDE2482-7311-4DEF-AB21-E587857BF881}" type="presOf" srcId="{BE00C156-3FDE-4F5A-8966-819F12F98730}" destId="{DEA9502C-CF61-4F2A-9850-5D0EF3ABA346}" srcOrd="1" destOrd="0" presId="urn:microsoft.com/office/officeart/2005/8/layout/matrix1"/>
    <dgm:cxn modelId="{12E85684-EE38-4945-B548-54C231F6A5C4}" type="presOf" srcId="{BE00C156-3FDE-4F5A-8966-819F12F98730}" destId="{E73D5734-9AD9-4A04-B713-48D9E7CAB2C5}" srcOrd="0" destOrd="0" presId="urn:microsoft.com/office/officeart/2005/8/layout/matrix1"/>
    <dgm:cxn modelId="{B153B285-5DA6-4F72-B8ED-F8F7219341E3}" type="presOf" srcId="{46E26A02-8F52-46E2-96A9-60999E0DFCF2}" destId="{97FBCF17-D01B-440D-87A4-5F1FE1918CC2}" srcOrd="1" destOrd="0" presId="urn:microsoft.com/office/officeart/2005/8/layout/matrix1"/>
    <dgm:cxn modelId="{836433AD-E089-49F0-8394-FE4C420EA954}" type="presOf" srcId="{C5F09F8F-E2E0-4B57-88FD-A4CF2B8767F8}" destId="{F5C6C1A2-6E0B-4892-89E2-F95D29F4F8B0}" srcOrd="1" destOrd="0" presId="urn:microsoft.com/office/officeart/2005/8/layout/matrix1"/>
    <dgm:cxn modelId="{5AE6C0B2-215A-4118-A595-5675B1EC6D7C}" srcId="{19AD8F9B-C714-4DF4-9AAE-221D05438D57}" destId="{53C96538-F389-402D-B065-FBB749732169}" srcOrd="0" destOrd="0" parTransId="{A776B97A-75EA-4CC3-B35F-7D18D746B943}" sibTransId="{3E8C0433-8AFC-4B50-BB46-4A6D147864F6}"/>
    <dgm:cxn modelId="{151F0CB3-3389-4BFE-8316-6C071C917DC6}" type="presOf" srcId="{53C96538-F389-402D-B065-FBB749732169}" destId="{A5779EE7-8A16-4108-A0FB-22BCCF88C1C0}" srcOrd="0" destOrd="0" presId="urn:microsoft.com/office/officeart/2005/8/layout/matrix1"/>
    <dgm:cxn modelId="{8DF4F5B3-5B46-496C-A424-227B97849B31}" type="presOf" srcId="{19AD8F9B-C714-4DF4-9AAE-221D05438D57}" destId="{6E76F254-1142-4007-8A74-EE6BD35D7232}" srcOrd="0" destOrd="0" presId="urn:microsoft.com/office/officeart/2005/8/layout/matrix1"/>
    <dgm:cxn modelId="{9D6E84C9-606C-4E2E-9F53-35D796B892D2}" type="presOf" srcId="{C5F09F8F-E2E0-4B57-88FD-A4CF2B8767F8}" destId="{45BB5AE2-2E9D-4144-8247-C9EB7F7B8C97}" srcOrd="0" destOrd="0" presId="urn:microsoft.com/office/officeart/2005/8/layout/matrix1"/>
    <dgm:cxn modelId="{99D4E0D1-9999-41DF-9A09-5E4D1DD341E3}" type="presOf" srcId="{32C6A8D8-5AE6-493D-9AF6-6EA7B32D98FB}" destId="{07B227D8-7313-49DF-8671-24ACEBB3A609}" srcOrd="0" destOrd="0" presId="urn:microsoft.com/office/officeart/2005/8/layout/matrix1"/>
    <dgm:cxn modelId="{240E12E8-9D5E-481B-AFD7-BDD288C676F7}" srcId="{19AD8F9B-C714-4DF4-9AAE-221D05438D57}" destId="{BE00C156-3FDE-4F5A-8966-819F12F98730}" srcOrd="3" destOrd="0" parTransId="{5CD285D5-A630-475C-8A24-1C8C037056F0}" sibTransId="{F3803D5D-BE3A-41D3-A530-58CB72904BFA}"/>
    <dgm:cxn modelId="{0181D1F9-A7F6-4600-BCB6-CB9A88D368D1}" type="presOf" srcId="{53C96538-F389-402D-B065-FBB749732169}" destId="{BB1E3E65-EB70-492C-AEC7-338D103D055F}" srcOrd="1" destOrd="0" presId="urn:microsoft.com/office/officeart/2005/8/layout/matrix1"/>
    <dgm:cxn modelId="{6D3D3B89-F0C8-4F20-8DF7-684A7D00FE84}" type="presParOf" srcId="{07B227D8-7313-49DF-8671-24ACEBB3A609}" destId="{B96264E2-43AF-4CB2-8625-E542E457E0EA}" srcOrd="0" destOrd="0" presId="urn:microsoft.com/office/officeart/2005/8/layout/matrix1"/>
    <dgm:cxn modelId="{1FB92C14-4AF5-4A0C-93ED-C595D8EA31D8}" type="presParOf" srcId="{B96264E2-43AF-4CB2-8625-E542E457E0EA}" destId="{A5779EE7-8A16-4108-A0FB-22BCCF88C1C0}" srcOrd="0" destOrd="0" presId="urn:microsoft.com/office/officeart/2005/8/layout/matrix1"/>
    <dgm:cxn modelId="{B793199E-ECDA-42B8-9356-C8D701CB9AEC}" type="presParOf" srcId="{B96264E2-43AF-4CB2-8625-E542E457E0EA}" destId="{BB1E3E65-EB70-492C-AEC7-338D103D055F}" srcOrd="1" destOrd="0" presId="urn:microsoft.com/office/officeart/2005/8/layout/matrix1"/>
    <dgm:cxn modelId="{58318B41-6954-4AFD-A1D6-B9C74A347006}" type="presParOf" srcId="{B96264E2-43AF-4CB2-8625-E542E457E0EA}" destId="{F09A640E-527B-4358-85B9-6DF9957F09BF}" srcOrd="2" destOrd="0" presId="urn:microsoft.com/office/officeart/2005/8/layout/matrix1"/>
    <dgm:cxn modelId="{FD9739BE-4A00-472C-B13F-4945316F180B}" type="presParOf" srcId="{B96264E2-43AF-4CB2-8625-E542E457E0EA}" destId="{97FBCF17-D01B-440D-87A4-5F1FE1918CC2}" srcOrd="3" destOrd="0" presId="urn:microsoft.com/office/officeart/2005/8/layout/matrix1"/>
    <dgm:cxn modelId="{8A0B187A-A1BB-41AC-8C67-8CBF33310988}" type="presParOf" srcId="{B96264E2-43AF-4CB2-8625-E542E457E0EA}" destId="{45BB5AE2-2E9D-4144-8247-C9EB7F7B8C97}" srcOrd="4" destOrd="0" presId="urn:microsoft.com/office/officeart/2005/8/layout/matrix1"/>
    <dgm:cxn modelId="{311843AF-1A9C-4A70-AF29-2A309687F03D}" type="presParOf" srcId="{B96264E2-43AF-4CB2-8625-E542E457E0EA}" destId="{F5C6C1A2-6E0B-4892-89E2-F95D29F4F8B0}" srcOrd="5" destOrd="0" presId="urn:microsoft.com/office/officeart/2005/8/layout/matrix1"/>
    <dgm:cxn modelId="{29987551-856D-4DC2-8798-712EC4072265}" type="presParOf" srcId="{B96264E2-43AF-4CB2-8625-E542E457E0EA}" destId="{E73D5734-9AD9-4A04-B713-48D9E7CAB2C5}" srcOrd="6" destOrd="0" presId="urn:microsoft.com/office/officeart/2005/8/layout/matrix1"/>
    <dgm:cxn modelId="{1540C422-2AA1-47C5-A960-75CB955ACEC1}" type="presParOf" srcId="{B96264E2-43AF-4CB2-8625-E542E457E0EA}" destId="{DEA9502C-CF61-4F2A-9850-5D0EF3ABA346}" srcOrd="7" destOrd="0" presId="urn:microsoft.com/office/officeart/2005/8/layout/matrix1"/>
    <dgm:cxn modelId="{338F1630-8BB8-4EFC-8FDD-BF5F5F65ADFA}" type="presParOf" srcId="{07B227D8-7313-49DF-8671-24ACEBB3A609}" destId="{6E76F254-1142-4007-8A74-EE6BD35D723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2A4987-D869-4991-A2DC-8A70F8A9C374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B45804-DC36-43CC-9DCC-E3FE8000D2E7}">
      <dgm:prSet phldrT="[Текст]"/>
      <dgm:spPr>
        <a:solidFill>
          <a:srgbClr val="D18FC0"/>
        </a:solidFill>
        <a:scene3d>
          <a:camera prst="orthographicFront">
            <a:rot lat="0" lon="0" rev="0"/>
          </a:camera>
          <a:lightRig rig="flood" dir="t"/>
        </a:scene3d>
        <a:sp3d z="-300000">
          <a:bevelT/>
          <a:bevelB/>
        </a:sp3d>
      </dgm:spPr>
      <dgm:t>
        <a:bodyPr/>
        <a:lstStyle/>
        <a:p>
          <a:endParaRPr lang="ru-RU" dirty="0"/>
        </a:p>
      </dgm:t>
    </dgm:pt>
    <dgm:pt modelId="{81F6B400-A506-4F13-8E48-10570F6A7DE9}" type="parTrans" cxnId="{99A43C4E-A3A9-46EB-91A6-D51AEF4AD0DC}">
      <dgm:prSet/>
      <dgm:spPr/>
      <dgm:t>
        <a:bodyPr/>
        <a:lstStyle/>
        <a:p>
          <a:endParaRPr lang="ru-RU"/>
        </a:p>
      </dgm:t>
    </dgm:pt>
    <dgm:pt modelId="{A91E156F-A743-4794-89E4-B2CA4640E261}" type="sibTrans" cxnId="{99A43C4E-A3A9-46EB-91A6-D51AEF4AD0DC}">
      <dgm:prSet/>
      <dgm:spPr/>
      <dgm:t>
        <a:bodyPr/>
        <a:lstStyle/>
        <a:p>
          <a:endParaRPr lang="ru-RU"/>
        </a:p>
      </dgm:t>
    </dgm:pt>
    <dgm:pt modelId="{F9435319-CA8C-491E-BE4A-CF4F99B4F7F2}">
      <dgm:prSet phldrT="[Текст]" custT="1"/>
      <dgm:spPr>
        <a:solidFill>
          <a:srgbClr val="CDCCDA"/>
        </a:solidFill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gm:spPr>
      <dgm:t>
        <a:bodyPr/>
        <a:lstStyle/>
        <a:p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1 076,4</a:t>
          </a:r>
        </a:p>
      </dgm:t>
    </dgm:pt>
    <dgm:pt modelId="{45990E93-0E64-47DD-9541-E04BE9E7B366}" type="parTrans" cxnId="{39A1311C-0CED-40E5-9A31-98DE758AD7C1}">
      <dgm:prSet/>
      <dgm:spPr/>
      <dgm:t>
        <a:bodyPr/>
        <a:lstStyle/>
        <a:p>
          <a:endParaRPr lang="ru-RU"/>
        </a:p>
      </dgm:t>
    </dgm:pt>
    <dgm:pt modelId="{FDC46A82-FBBD-43A2-BAA7-616A3B479263}" type="sibTrans" cxnId="{39A1311C-0CED-40E5-9A31-98DE758AD7C1}">
      <dgm:prSet/>
      <dgm:spPr/>
      <dgm:t>
        <a:bodyPr/>
        <a:lstStyle/>
        <a:p>
          <a:endParaRPr lang="ru-RU"/>
        </a:p>
      </dgm:t>
    </dgm:pt>
    <dgm:pt modelId="{E83478B7-637A-4B88-A574-190F9194A26B}">
      <dgm:prSet phldrT="[Текст]" custT="1"/>
      <dgm:spPr>
        <a:solidFill>
          <a:srgbClr val="CDCCDA"/>
        </a:solidFill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gm:spPr>
      <dgm:t>
        <a:bodyPr/>
        <a:lstStyle/>
        <a:p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1 089,7</a:t>
          </a:r>
        </a:p>
      </dgm:t>
    </dgm:pt>
    <dgm:pt modelId="{6640AFB9-2343-45BF-B8AC-A4135A9E0ADC}" type="parTrans" cxnId="{F4248F63-88FD-4FCC-8BBE-35FC1E9E287B}">
      <dgm:prSet/>
      <dgm:spPr/>
      <dgm:t>
        <a:bodyPr/>
        <a:lstStyle/>
        <a:p>
          <a:endParaRPr lang="ru-RU"/>
        </a:p>
      </dgm:t>
    </dgm:pt>
    <dgm:pt modelId="{19F174DF-949A-40EC-8024-BD3E344DB0CF}" type="sibTrans" cxnId="{F4248F63-88FD-4FCC-8BBE-35FC1E9E287B}">
      <dgm:prSet/>
      <dgm:spPr/>
      <dgm:t>
        <a:bodyPr/>
        <a:lstStyle/>
        <a:p>
          <a:endParaRPr lang="ru-RU"/>
        </a:p>
      </dgm:t>
    </dgm:pt>
    <dgm:pt modelId="{5F511CC3-B627-49C2-BA20-35B6893B7A05}">
      <dgm:prSet phldrT="[Текст]" custT="1"/>
      <dgm:spPr>
        <a:solidFill>
          <a:srgbClr val="FFCF37"/>
        </a:solidFill>
        <a:scene3d>
          <a:camera prst="orthographicFront">
            <a:rot lat="0" lon="0" rev="0"/>
          </a:camera>
          <a:lightRig rig="flood" dir="t"/>
        </a:scene3d>
        <a:sp3d z="-300000">
          <a:bevelT/>
          <a:bevelB/>
        </a:sp3d>
      </dgm:spPr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Культура</a:t>
          </a:r>
        </a:p>
      </dgm:t>
    </dgm:pt>
    <dgm:pt modelId="{B1BA46E8-9204-4001-B709-BC20909EC73D}" type="parTrans" cxnId="{F53D5CFB-0141-4B4C-A24D-E526D46BE32C}">
      <dgm:prSet/>
      <dgm:spPr/>
      <dgm:t>
        <a:bodyPr/>
        <a:lstStyle/>
        <a:p>
          <a:endParaRPr lang="ru-RU"/>
        </a:p>
      </dgm:t>
    </dgm:pt>
    <dgm:pt modelId="{20770CF1-2635-4EB1-9CAE-73946AD373C7}" type="sibTrans" cxnId="{F53D5CFB-0141-4B4C-A24D-E526D46BE32C}">
      <dgm:prSet/>
      <dgm:spPr/>
      <dgm:t>
        <a:bodyPr/>
        <a:lstStyle/>
        <a:p>
          <a:endParaRPr lang="ru-RU"/>
        </a:p>
      </dgm:t>
    </dgm:pt>
    <dgm:pt modelId="{DF2D2424-A8B0-4269-8A7E-79F0DB5302DF}">
      <dgm:prSet phldrT="[Текст]" custT="1"/>
      <dgm:spPr>
        <a:solidFill>
          <a:srgbClr val="CDCCDA"/>
        </a:solidFill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gm:spPr>
      <dgm:t>
        <a:bodyPr/>
        <a:lstStyle/>
        <a:p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136,8</a:t>
          </a:r>
        </a:p>
      </dgm:t>
    </dgm:pt>
    <dgm:pt modelId="{2A1C3C01-3911-495C-BC83-8368FBC6201F}" type="parTrans" cxnId="{7CDCA711-A04F-4D68-B5AA-6A09AF1DDE25}">
      <dgm:prSet/>
      <dgm:spPr/>
      <dgm:t>
        <a:bodyPr/>
        <a:lstStyle/>
        <a:p>
          <a:endParaRPr lang="ru-RU"/>
        </a:p>
      </dgm:t>
    </dgm:pt>
    <dgm:pt modelId="{9A09A60D-1C40-4484-B43C-7D8F5945D143}" type="sibTrans" cxnId="{7CDCA711-A04F-4D68-B5AA-6A09AF1DDE25}">
      <dgm:prSet/>
      <dgm:spPr/>
      <dgm:t>
        <a:bodyPr/>
        <a:lstStyle/>
        <a:p>
          <a:endParaRPr lang="ru-RU"/>
        </a:p>
      </dgm:t>
    </dgm:pt>
    <dgm:pt modelId="{84FA7839-E6F4-403B-B3F4-25219C26B24B}">
      <dgm:prSet phldrT="[Текст]" custT="1"/>
      <dgm:spPr>
        <a:solidFill>
          <a:srgbClr val="CDCCDA"/>
        </a:solidFill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gm:spPr>
      <dgm:t>
        <a:bodyPr/>
        <a:lstStyle/>
        <a:p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115,7</a:t>
          </a:r>
        </a:p>
      </dgm:t>
    </dgm:pt>
    <dgm:pt modelId="{3C960995-2E4B-4C7E-8E44-54D9B6A3D2CD}" type="parTrans" cxnId="{5C9E9B3F-F808-400F-8A71-D193A1179C35}">
      <dgm:prSet/>
      <dgm:spPr/>
      <dgm:t>
        <a:bodyPr/>
        <a:lstStyle/>
        <a:p>
          <a:endParaRPr lang="ru-RU"/>
        </a:p>
      </dgm:t>
    </dgm:pt>
    <dgm:pt modelId="{B48D165E-F723-4B87-9CE2-EF3B33D7A97C}" type="sibTrans" cxnId="{5C9E9B3F-F808-400F-8A71-D193A1179C35}">
      <dgm:prSet/>
      <dgm:spPr/>
      <dgm:t>
        <a:bodyPr/>
        <a:lstStyle/>
        <a:p>
          <a:endParaRPr lang="ru-RU"/>
        </a:p>
      </dgm:t>
    </dgm:pt>
    <dgm:pt modelId="{D649EE57-63DA-4325-A342-247276EDD141}">
      <dgm:prSet phldrT="[Текст]" custT="1"/>
      <dgm:spPr>
        <a:solidFill>
          <a:srgbClr val="77C171"/>
        </a:solidFill>
        <a:scene3d>
          <a:camera prst="orthographicFront">
            <a:rot lat="0" lon="0" rev="0"/>
          </a:camera>
          <a:lightRig rig="flood" dir="t"/>
        </a:scene3d>
        <a:sp3d z="-300000">
          <a:bevelT/>
          <a:bevelB/>
        </a:sp3d>
      </dgm:spPr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</a:t>
          </a:r>
        </a:p>
      </dgm:t>
    </dgm:pt>
    <dgm:pt modelId="{F011372F-5C00-4E16-9F90-790685E6DAAE}" type="parTrans" cxnId="{F8661E35-9EDF-429C-B57A-152C66E5EE58}">
      <dgm:prSet/>
      <dgm:spPr/>
      <dgm:t>
        <a:bodyPr/>
        <a:lstStyle/>
        <a:p>
          <a:endParaRPr lang="ru-RU"/>
        </a:p>
      </dgm:t>
    </dgm:pt>
    <dgm:pt modelId="{E18730AB-AA81-46F7-98BC-F46E4D53C02E}" type="sibTrans" cxnId="{F8661E35-9EDF-429C-B57A-152C66E5EE58}">
      <dgm:prSet/>
      <dgm:spPr/>
      <dgm:t>
        <a:bodyPr/>
        <a:lstStyle/>
        <a:p>
          <a:endParaRPr lang="ru-RU"/>
        </a:p>
      </dgm:t>
    </dgm:pt>
    <dgm:pt modelId="{703804A2-04C0-47BA-8C6C-E758F31B16C1}">
      <dgm:prSet phldrT="[Текст]" custT="1"/>
      <dgm:spPr>
        <a:solidFill>
          <a:srgbClr val="CDCCDA"/>
        </a:solidFill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gm:spPr>
      <dgm:t>
        <a:bodyPr/>
        <a:lstStyle/>
        <a:p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98,5</a:t>
          </a:r>
        </a:p>
      </dgm:t>
    </dgm:pt>
    <dgm:pt modelId="{29B8A1F0-750E-4FAB-963B-7A0CC870FC23}" type="parTrans" cxnId="{17184856-9974-4289-8898-36AAD7E42A0C}">
      <dgm:prSet/>
      <dgm:spPr/>
      <dgm:t>
        <a:bodyPr/>
        <a:lstStyle/>
        <a:p>
          <a:endParaRPr lang="ru-RU"/>
        </a:p>
      </dgm:t>
    </dgm:pt>
    <dgm:pt modelId="{10592A73-6D1D-49E8-BB09-B04472395988}" type="sibTrans" cxnId="{17184856-9974-4289-8898-36AAD7E42A0C}">
      <dgm:prSet/>
      <dgm:spPr/>
      <dgm:t>
        <a:bodyPr/>
        <a:lstStyle/>
        <a:p>
          <a:endParaRPr lang="ru-RU"/>
        </a:p>
      </dgm:t>
    </dgm:pt>
    <dgm:pt modelId="{79517DEB-0E86-4671-A7FB-2044A5ABACCA}">
      <dgm:prSet phldrT="[Текст]" custT="1"/>
      <dgm:spPr>
        <a:solidFill>
          <a:srgbClr val="CDCCDA"/>
        </a:solidFill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gm:spPr>
      <dgm:t>
        <a:bodyPr/>
        <a:lstStyle/>
        <a:p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91,9</a:t>
          </a:r>
        </a:p>
      </dgm:t>
    </dgm:pt>
    <dgm:pt modelId="{B5CC4CB4-FA63-4E02-8DF7-505B0E4C1530}" type="parTrans" cxnId="{C530ADDF-A698-4A16-A57F-E99641CA0017}">
      <dgm:prSet/>
      <dgm:spPr/>
      <dgm:t>
        <a:bodyPr/>
        <a:lstStyle/>
        <a:p>
          <a:endParaRPr lang="ru-RU"/>
        </a:p>
      </dgm:t>
    </dgm:pt>
    <dgm:pt modelId="{77BAD3E8-EE8F-4FD7-ADFF-CFAAD3AF04B8}" type="sibTrans" cxnId="{C530ADDF-A698-4A16-A57F-E99641CA0017}">
      <dgm:prSet/>
      <dgm:spPr/>
      <dgm:t>
        <a:bodyPr/>
        <a:lstStyle/>
        <a:p>
          <a:endParaRPr lang="ru-RU"/>
        </a:p>
      </dgm:t>
    </dgm:pt>
    <dgm:pt modelId="{2ABC5069-66B6-48E3-B04F-DCE1BA88267C}">
      <dgm:prSet phldrT="[Текст]" custT="1"/>
      <dgm:spPr>
        <a:solidFill>
          <a:srgbClr val="40B8C8"/>
        </a:solidFill>
        <a:scene3d>
          <a:camera prst="orthographicFront">
            <a:rot lat="0" lon="0" rev="0"/>
          </a:camera>
          <a:lightRig rig="flood" dir="t"/>
        </a:scene3d>
        <a:sp3d z="-300000">
          <a:bevelT/>
          <a:bevelB/>
        </a:sp3d>
      </dgm:spPr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</a:p>
      </dgm:t>
    </dgm:pt>
    <dgm:pt modelId="{A2544CEA-D59D-48F7-A4BA-72285197B87C}" type="parTrans" cxnId="{D33ED5F6-C0C4-4A4B-96F8-145EFDE79E63}">
      <dgm:prSet/>
      <dgm:spPr/>
      <dgm:t>
        <a:bodyPr/>
        <a:lstStyle/>
        <a:p>
          <a:endParaRPr lang="ru-RU"/>
        </a:p>
      </dgm:t>
    </dgm:pt>
    <dgm:pt modelId="{FD988282-B497-4373-842B-DE059F691B34}" type="sibTrans" cxnId="{D33ED5F6-C0C4-4A4B-96F8-145EFDE79E63}">
      <dgm:prSet/>
      <dgm:spPr/>
      <dgm:t>
        <a:bodyPr/>
        <a:lstStyle/>
        <a:p>
          <a:endParaRPr lang="ru-RU"/>
        </a:p>
      </dgm:t>
    </dgm:pt>
    <dgm:pt modelId="{A41C03FC-B0A8-4CFE-ACE3-DD36250107C8}">
      <dgm:prSet phldrT="[Текст]" custT="1"/>
      <dgm:spPr>
        <a:solidFill>
          <a:srgbClr val="CDCCDA"/>
        </a:solidFill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gm:spPr>
      <dgm:t>
        <a:bodyPr/>
        <a:lstStyle/>
        <a:p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</a:p>
      </dgm:t>
    </dgm:pt>
    <dgm:pt modelId="{CEE6FF7A-66DC-475D-8F8E-27ADA7BCA2D8}" type="parTrans" cxnId="{D3466C68-D62D-4829-9CC4-04E142600686}">
      <dgm:prSet/>
      <dgm:spPr/>
      <dgm:t>
        <a:bodyPr/>
        <a:lstStyle/>
        <a:p>
          <a:endParaRPr lang="ru-RU"/>
        </a:p>
      </dgm:t>
    </dgm:pt>
    <dgm:pt modelId="{506ED74F-F421-4623-AF05-32F08D90030B}" type="sibTrans" cxnId="{D3466C68-D62D-4829-9CC4-04E142600686}">
      <dgm:prSet/>
      <dgm:spPr/>
      <dgm:t>
        <a:bodyPr/>
        <a:lstStyle/>
        <a:p>
          <a:endParaRPr lang="ru-RU"/>
        </a:p>
      </dgm:t>
    </dgm:pt>
    <dgm:pt modelId="{8CACD052-49A6-47B5-A685-A66F8A4D5741}">
      <dgm:prSet phldrT="[Текст]" custT="1"/>
      <dgm:spPr>
        <a:solidFill>
          <a:srgbClr val="CDCCDA"/>
        </a:solidFill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gm:spPr>
      <dgm:t>
        <a:bodyPr/>
        <a:lstStyle/>
        <a:p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</a:t>
          </a:r>
        </a:p>
      </dgm:t>
    </dgm:pt>
    <dgm:pt modelId="{4455DBEB-EB55-4445-A48F-172AE4507E9A}" type="parTrans" cxnId="{A778791A-49C2-4D78-A442-EFFCA407D487}">
      <dgm:prSet/>
      <dgm:spPr/>
      <dgm:t>
        <a:bodyPr/>
        <a:lstStyle/>
        <a:p>
          <a:endParaRPr lang="ru-RU"/>
        </a:p>
      </dgm:t>
    </dgm:pt>
    <dgm:pt modelId="{6FBBC1EE-D1EA-4E5B-8862-A46B928FA391}" type="sibTrans" cxnId="{A778791A-49C2-4D78-A442-EFFCA407D487}">
      <dgm:prSet/>
      <dgm:spPr/>
      <dgm:t>
        <a:bodyPr/>
        <a:lstStyle/>
        <a:p>
          <a:endParaRPr lang="ru-RU"/>
        </a:p>
      </dgm:t>
    </dgm:pt>
    <dgm:pt modelId="{995F4DF4-CCD3-4912-A7DF-D7AF0B9FF6F1}">
      <dgm:prSet phldrT="[Текст]" custT="1"/>
      <dgm:spPr>
        <a:solidFill>
          <a:srgbClr val="F47C3A"/>
        </a:solidFill>
        <a:scene3d>
          <a:camera prst="orthographicFront">
            <a:rot lat="0" lon="0" rev="0"/>
          </a:camera>
          <a:lightRig rig="flood" dir="t"/>
        </a:scene3d>
        <a:sp3d z="-300000">
          <a:bevelT/>
          <a:bevelB/>
        </a:sp3d>
      </dgm:spPr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политика</a:t>
          </a:r>
        </a:p>
      </dgm:t>
    </dgm:pt>
    <dgm:pt modelId="{4EE03468-D6B2-4775-BFC6-DEFBCA8BCAB7}" type="parTrans" cxnId="{AEC5AA26-B643-416F-9DE6-007C38A1246E}">
      <dgm:prSet/>
      <dgm:spPr/>
      <dgm:t>
        <a:bodyPr/>
        <a:lstStyle/>
        <a:p>
          <a:endParaRPr lang="ru-RU"/>
        </a:p>
      </dgm:t>
    </dgm:pt>
    <dgm:pt modelId="{D82DCDFC-EE7F-4BF8-9DB4-2BD6719C187B}" type="sibTrans" cxnId="{AEC5AA26-B643-416F-9DE6-007C38A1246E}">
      <dgm:prSet/>
      <dgm:spPr/>
      <dgm:t>
        <a:bodyPr/>
        <a:lstStyle/>
        <a:p>
          <a:endParaRPr lang="ru-RU"/>
        </a:p>
      </dgm:t>
    </dgm:pt>
    <dgm:pt modelId="{58BBC2C0-033F-4EFF-BAC3-25CB8A882C2D}">
      <dgm:prSet phldrT="[Текст]" custT="1"/>
      <dgm:spPr>
        <a:solidFill>
          <a:srgbClr val="CDCCDA"/>
        </a:solidFill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gm:spPr>
      <dgm:t>
        <a:bodyPr/>
        <a:lstStyle/>
        <a:p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78,2</a:t>
          </a:r>
        </a:p>
      </dgm:t>
    </dgm:pt>
    <dgm:pt modelId="{C08A1B1A-24B2-4284-A855-3CBA6690E97F}" type="parTrans" cxnId="{47E8CB2A-A582-43CE-9694-21E2F1782059}">
      <dgm:prSet/>
      <dgm:spPr/>
      <dgm:t>
        <a:bodyPr/>
        <a:lstStyle/>
        <a:p>
          <a:endParaRPr lang="ru-RU"/>
        </a:p>
      </dgm:t>
    </dgm:pt>
    <dgm:pt modelId="{C36581F6-020A-4E0E-97A7-F399A0286878}" type="sibTrans" cxnId="{47E8CB2A-A582-43CE-9694-21E2F1782059}">
      <dgm:prSet/>
      <dgm:spPr/>
      <dgm:t>
        <a:bodyPr/>
        <a:lstStyle/>
        <a:p>
          <a:endParaRPr lang="ru-RU"/>
        </a:p>
      </dgm:t>
    </dgm:pt>
    <dgm:pt modelId="{3ACCD04E-FD05-4B7E-8D69-0FB1B42A9C1A}">
      <dgm:prSet phldrT="[Текст]" custT="1"/>
      <dgm:spPr>
        <a:solidFill>
          <a:srgbClr val="CDCCDA"/>
        </a:solidFill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gm:spPr>
      <dgm:t>
        <a:bodyPr/>
        <a:lstStyle/>
        <a:p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72</a:t>
          </a:r>
        </a:p>
      </dgm:t>
    </dgm:pt>
    <dgm:pt modelId="{6DFF18EC-CF7E-4289-BA0D-FF6A7A4DB35E}" type="parTrans" cxnId="{3E2EFEA8-706A-47CE-98D7-006291532ED0}">
      <dgm:prSet/>
      <dgm:spPr/>
      <dgm:t>
        <a:bodyPr/>
        <a:lstStyle/>
        <a:p>
          <a:endParaRPr lang="ru-RU"/>
        </a:p>
      </dgm:t>
    </dgm:pt>
    <dgm:pt modelId="{A2579CD3-0CCF-44DE-A57B-E1A3B1758B65}" type="sibTrans" cxnId="{3E2EFEA8-706A-47CE-98D7-006291532ED0}">
      <dgm:prSet/>
      <dgm:spPr/>
      <dgm:t>
        <a:bodyPr/>
        <a:lstStyle/>
        <a:p>
          <a:endParaRPr lang="ru-RU"/>
        </a:p>
      </dgm:t>
    </dgm:pt>
    <dgm:pt modelId="{72C16560-FF0E-4BDF-8002-4C7B4549862B}">
      <dgm:prSet phldrT="[Текст]" custT="1"/>
      <dgm:spPr>
        <a:solidFill>
          <a:srgbClr val="AA9EF0"/>
        </a:solidFill>
        <a:scene3d>
          <a:camera prst="orthographicFront">
            <a:rot lat="0" lon="0" rev="0"/>
          </a:camera>
          <a:lightRig rig="flood" dir="t"/>
        </a:scene3d>
        <a:sp3d z="-300000">
          <a:bevelT/>
          <a:bevelB/>
        </a:sp3d>
      </dgm:spPr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Здравоохранение</a:t>
          </a:r>
        </a:p>
      </dgm:t>
    </dgm:pt>
    <dgm:pt modelId="{E0E54BD0-EAA5-444B-9E25-C4D27606D146}" type="parTrans" cxnId="{FCD07CB9-B29D-4D27-BD2B-B0BD205B2EA1}">
      <dgm:prSet/>
      <dgm:spPr/>
      <dgm:t>
        <a:bodyPr/>
        <a:lstStyle/>
        <a:p>
          <a:endParaRPr lang="ru-RU"/>
        </a:p>
      </dgm:t>
    </dgm:pt>
    <dgm:pt modelId="{751C5252-9830-4188-930F-F63C54A4C302}" type="sibTrans" cxnId="{FCD07CB9-B29D-4D27-BD2B-B0BD205B2EA1}">
      <dgm:prSet/>
      <dgm:spPr/>
      <dgm:t>
        <a:bodyPr/>
        <a:lstStyle/>
        <a:p>
          <a:endParaRPr lang="ru-RU"/>
        </a:p>
      </dgm:t>
    </dgm:pt>
    <dgm:pt modelId="{0296A3B6-E750-4812-8797-460E90DAE1CD}">
      <dgm:prSet phldrT="[Текст]" custT="1"/>
      <dgm:spPr>
        <a:solidFill>
          <a:srgbClr val="CDCCDA"/>
        </a:solidFill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gm:spPr>
      <dgm:t>
        <a:bodyPr/>
        <a:lstStyle/>
        <a:p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</a:p>
      </dgm:t>
    </dgm:pt>
    <dgm:pt modelId="{24C9A0C4-4F7C-4A00-AE1B-2082264DBA66}" type="parTrans" cxnId="{5DF08933-0BDB-4F57-A3D7-444109EB85AB}">
      <dgm:prSet/>
      <dgm:spPr/>
      <dgm:t>
        <a:bodyPr/>
        <a:lstStyle/>
        <a:p>
          <a:endParaRPr lang="ru-RU"/>
        </a:p>
      </dgm:t>
    </dgm:pt>
    <dgm:pt modelId="{38090815-1738-4613-AA7A-D8379E3CF75F}" type="sibTrans" cxnId="{5DF08933-0BDB-4F57-A3D7-444109EB85AB}">
      <dgm:prSet/>
      <dgm:spPr/>
      <dgm:t>
        <a:bodyPr/>
        <a:lstStyle/>
        <a:p>
          <a:endParaRPr lang="ru-RU"/>
        </a:p>
      </dgm:t>
    </dgm:pt>
    <dgm:pt modelId="{3155ABE3-AD7D-4D92-88BC-1284EB01DF8F}">
      <dgm:prSet phldrT="[Текст]" custT="1"/>
      <dgm:spPr>
        <a:solidFill>
          <a:srgbClr val="CDCCDA"/>
        </a:solidFill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gm:spPr>
      <dgm:t>
        <a:bodyPr/>
        <a:lstStyle/>
        <a:p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0,1</a:t>
          </a:r>
        </a:p>
      </dgm:t>
    </dgm:pt>
    <dgm:pt modelId="{9155E6B0-EE0B-441A-B191-AD1B4C0A3A14}" type="parTrans" cxnId="{EAFEE74E-95FC-44D2-BE48-BF72712D9996}">
      <dgm:prSet/>
      <dgm:spPr/>
      <dgm:t>
        <a:bodyPr/>
        <a:lstStyle/>
        <a:p>
          <a:endParaRPr lang="ru-RU"/>
        </a:p>
      </dgm:t>
    </dgm:pt>
    <dgm:pt modelId="{6A67F88C-67F2-41FA-B1A7-44A7C38EDC09}" type="sibTrans" cxnId="{EAFEE74E-95FC-44D2-BE48-BF72712D9996}">
      <dgm:prSet/>
      <dgm:spPr/>
      <dgm:t>
        <a:bodyPr/>
        <a:lstStyle/>
        <a:p>
          <a:endParaRPr lang="ru-RU"/>
        </a:p>
      </dgm:t>
    </dgm:pt>
    <dgm:pt modelId="{47D5D3DA-8D6B-4150-890F-0181A319FCAD}" type="pres">
      <dgm:prSet presAssocID="{1C2A4987-D869-4991-A2DC-8A70F8A9C374}" presName="theList" presStyleCnt="0">
        <dgm:presLayoutVars>
          <dgm:dir/>
          <dgm:animLvl val="lvl"/>
          <dgm:resizeHandles val="exact"/>
        </dgm:presLayoutVars>
      </dgm:prSet>
      <dgm:spPr/>
    </dgm:pt>
    <dgm:pt modelId="{546A8832-1327-49CF-9A3B-D6D0B9FEBA28}" type="pres">
      <dgm:prSet presAssocID="{8FB45804-DC36-43CC-9DCC-E3FE8000D2E7}" presName="compNode" presStyleCnt="0"/>
      <dgm:spPr/>
    </dgm:pt>
    <dgm:pt modelId="{66964C9E-25AC-42B5-A776-666D266B37E7}" type="pres">
      <dgm:prSet presAssocID="{8FB45804-DC36-43CC-9DCC-E3FE8000D2E7}" presName="aNode" presStyleLbl="bgShp" presStyleIdx="0" presStyleCnt="6"/>
      <dgm:spPr/>
    </dgm:pt>
    <dgm:pt modelId="{47A8053E-8381-41B0-8ADD-441BB31FE64E}" type="pres">
      <dgm:prSet presAssocID="{8FB45804-DC36-43CC-9DCC-E3FE8000D2E7}" presName="textNode" presStyleLbl="bgShp" presStyleIdx="0" presStyleCnt="6"/>
      <dgm:spPr/>
    </dgm:pt>
    <dgm:pt modelId="{6BE0AA3B-9B7D-4C22-8AE8-6B7E43CFD07E}" type="pres">
      <dgm:prSet presAssocID="{8FB45804-DC36-43CC-9DCC-E3FE8000D2E7}" presName="compChildNode" presStyleCnt="0"/>
      <dgm:spPr/>
    </dgm:pt>
    <dgm:pt modelId="{AACC4645-0376-4B94-8DE4-4083F07258A8}" type="pres">
      <dgm:prSet presAssocID="{8FB45804-DC36-43CC-9DCC-E3FE8000D2E7}" presName="theInnerList" presStyleCnt="0"/>
      <dgm:spPr/>
    </dgm:pt>
    <dgm:pt modelId="{F160055B-0610-4852-8E8F-90A469AFF9AA}" type="pres">
      <dgm:prSet presAssocID="{A41C03FC-B0A8-4CFE-ACE3-DD36250107C8}" presName="childNode" presStyleLbl="node1" presStyleIdx="0" presStyleCnt="12">
        <dgm:presLayoutVars>
          <dgm:bulletEnabled val="1"/>
        </dgm:presLayoutVars>
      </dgm:prSet>
      <dgm:spPr/>
    </dgm:pt>
    <dgm:pt modelId="{77B6E337-DA65-4B66-9F4D-C132164AB869}" type="pres">
      <dgm:prSet presAssocID="{A41C03FC-B0A8-4CFE-ACE3-DD36250107C8}" presName="aSpace2" presStyleCnt="0"/>
      <dgm:spPr/>
    </dgm:pt>
    <dgm:pt modelId="{5EF768A9-AD14-478A-AC42-D68B87760517}" type="pres">
      <dgm:prSet presAssocID="{8CACD052-49A6-47B5-A685-A66F8A4D5741}" presName="childNode" presStyleLbl="node1" presStyleIdx="1" presStyleCnt="12">
        <dgm:presLayoutVars>
          <dgm:bulletEnabled val="1"/>
        </dgm:presLayoutVars>
      </dgm:prSet>
      <dgm:spPr/>
    </dgm:pt>
    <dgm:pt modelId="{70F598E7-5AF1-4F13-960E-B83BCF0411D4}" type="pres">
      <dgm:prSet presAssocID="{8FB45804-DC36-43CC-9DCC-E3FE8000D2E7}" presName="aSpace" presStyleCnt="0"/>
      <dgm:spPr/>
    </dgm:pt>
    <dgm:pt modelId="{612F6601-EA0A-4BDB-9007-74AD290169DE}" type="pres">
      <dgm:prSet presAssocID="{2ABC5069-66B6-48E3-B04F-DCE1BA88267C}" presName="compNode" presStyleCnt="0"/>
      <dgm:spPr/>
    </dgm:pt>
    <dgm:pt modelId="{A409D23C-0E4C-45A9-A2BF-D50861DA4520}" type="pres">
      <dgm:prSet presAssocID="{2ABC5069-66B6-48E3-B04F-DCE1BA88267C}" presName="aNode" presStyleLbl="bgShp" presStyleIdx="1" presStyleCnt="6"/>
      <dgm:spPr/>
    </dgm:pt>
    <dgm:pt modelId="{02828B7C-92DF-42D1-901D-7A460C1E9621}" type="pres">
      <dgm:prSet presAssocID="{2ABC5069-66B6-48E3-B04F-DCE1BA88267C}" presName="textNode" presStyleLbl="bgShp" presStyleIdx="1" presStyleCnt="6"/>
      <dgm:spPr/>
    </dgm:pt>
    <dgm:pt modelId="{6CA80AAD-4BC4-439F-888C-BE7B169E54C0}" type="pres">
      <dgm:prSet presAssocID="{2ABC5069-66B6-48E3-B04F-DCE1BA88267C}" presName="compChildNode" presStyleCnt="0"/>
      <dgm:spPr/>
    </dgm:pt>
    <dgm:pt modelId="{F13C8373-0A66-4A75-9B67-7BBF68824BED}" type="pres">
      <dgm:prSet presAssocID="{2ABC5069-66B6-48E3-B04F-DCE1BA88267C}" presName="theInnerList" presStyleCnt="0"/>
      <dgm:spPr/>
    </dgm:pt>
    <dgm:pt modelId="{2891A863-66A5-4316-985D-B7E26672AA66}" type="pres">
      <dgm:prSet presAssocID="{F9435319-CA8C-491E-BE4A-CF4F99B4F7F2}" presName="childNode" presStyleLbl="node1" presStyleIdx="2" presStyleCnt="12">
        <dgm:presLayoutVars>
          <dgm:bulletEnabled val="1"/>
        </dgm:presLayoutVars>
      </dgm:prSet>
      <dgm:spPr/>
    </dgm:pt>
    <dgm:pt modelId="{5FB3C731-3E9F-49C7-B0B0-293E779F930A}" type="pres">
      <dgm:prSet presAssocID="{F9435319-CA8C-491E-BE4A-CF4F99B4F7F2}" presName="aSpace2" presStyleCnt="0"/>
      <dgm:spPr/>
    </dgm:pt>
    <dgm:pt modelId="{6F7C6408-E778-44D8-ADD3-02F38C0CC3A6}" type="pres">
      <dgm:prSet presAssocID="{E83478B7-637A-4B88-A574-190F9194A26B}" presName="childNode" presStyleLbl="node1" presStyleIdx="3" presStyleCnt="12">
        <dgm:presLayoutVars>
          <dgm:bulletEnabled val="1"/>
        </dgm:presLayoutVars>
      </dgm:prSet>
      <dgm:spPr/>
    </dgm:pt>
    <dgm:pt modelId="{ADE2751E-DD8D-4988-A58F-7F250022A996}" type="pres">
      <dgm:prSet presAssocID="{2ABC5069-66B6-48E3-B04F-DCE1BA88267C}" presName="aSpace" presStyleCnt="0"/>
      <dgm:spPr/>
    </dgm:pt>
    <dgm:pt modelId="{78DCFCB3-7058-4BDE-863F-6EC615EC4F63}" type="pres">
      <dgm:prSet presAssocID="{5F511CC3-B627-49C2-BA20-35B6893B7A05}" presName="compNode" presStyleCnt="0"/>
      <dgm:spPr/>
    </dgm:pt>
    <dgm:pt modelId="{E22BB0AC-A3D3-4F86-835F-3D6DE7E0CF33}" type="pres">
      <dgm:prSet presAssocID="{5F511CC3-B627-49C2-BA20-35B6893B7A05}" presName="aNode" presStyleLbl="bgShp" presStyleIdx="2" presStyleCnt="6"/>
      <dgm:spPr/>
    </dgm:pt>
    <dgm:pt modelId="{60C46288-9760-4268-93D4-1DA14B25E13C}" type="pres">
      <dgm:prSet presAssocID="{5F511CC3-B627-49C2-BA20-35B6893B7A05}" presName="textNode" presStyleLbl="bgShp" presStyleIdx="2" presStyleCnt="6"/>
      <dgm:spPr/>
    </dgm:pt>
    <dgm:pt modelId="{16B3B4D9-59A6-475F-8927-4E1D79EB0DA2}" type="pres">
      <dgm:prSet presAssocID="{5F511CC3-B627-49C2-BA20-35B6893B7A05}" presName="compChildNode" presStyleCnt="0"/>
      <dgm:spPr/>
    </dgm:pt>
    <dgm:pt modelId="{A48F0261-6937-4893-88D4-E71FC6844303}" type="pres">
      <dgm:prSet presAssocID="{5F511CC3-B627-49C2-BA20-35B6893B7A05}" presName="theInnerList" presStyleCnt="0"/>
      <dgm:spPr/>
    </dgm:pt>
    <dgm:pt modelId="{7D9C3C3F-E8ED-451B-9FEE-3FB5E00009F8}" type="pres">
      <dgm:prSet presAssocID="{DF2D2424-A8B0-4269-8A7E-79F0DB5302DF}" presName="childNode" presStyleLbl="node1" presStyleIdx="4" presStyleCnt="12" custLinFactNeighborY="29454">
        <dgm:presLayoutVars>
          <dgm:bulletEnabled val="1"/>
        </dgm:presLayoutVars>
      </dgm:prSet>
      <dgm:spPr/>
    </dgm:pt>
    <dgm:pt modelId="{EB3DDB4C-F2B6-40C0-8909-C516F8A1D476}" type="pres">
      <dgm:prSet presAssocID="{DF2D2424-A8B0-4269-8A7E-79F0DB5302DF}" presName="aSpace2" presStyleCnt="0"/>
      <dgm:spPr/>
    </dgm:pt>
    <dgm:pt modelId="{00697CAD-AC45-4340-A203-8337FC32B8FD}" type="pres">
      <dgm:prSet presAssocID="{84FA7839-E6F4-403B-B3F4-25219C26B24B}" presName="childNode" presStyleLbl="node1" presStyleIdx="5" presStyleCnt="12">
        <dgm:presLayoutVars>
          <dgm:bulletEnabled val="1"/>
        </dgm:presLayoutVars>
      </dgm:prSet>
      <dgm:spPr/>
    </dgm:pt>
    <dgm:pt modelId="{DD57392B-F262-4B3B-8303-F6969A7579BC}" type="pres">
      <dgm:prSet presAssocID="{5F511CC3-B627-49C2-BA20-35B6893B7A05}" presName="aSpace" presStyleCnt="0"/>
      <dgm:spPr/>
    </dgm:pt>
    <dgm:pt modelId="{D84BF1DF-268C-4199-9FAC-0F1948440F6A}" type="pres">
      <dgm:prSet presAssocID="{D649EE57-63DA-4325-A342-247276EDD141}" presName="compNode" presStyleCnt="0"/>
      <dgm:spPr/>
    </dgm:pt>
    <dgm:pt modelId="{37D9D56D-0B45-401A-9F2D-CD5405C1F141}" type="pres">
      <dgm:prSet presAssocID="{D649EE57-63DA-4325-A342-247276EDD141}" presName="aNode" presStyleLbl="bgShp" presStyleIdx="3" presStyleCnt="6"/>
      <dgm:spPr/>
    </dgm:pt>
    <dgm:pt modelId="{32BA8EC7-128A-4AD1-AE7C-81248A5F2BB8}" type="pres">
      <dgm:prSet presAssocID="{D649EE57-63DA-4325-A342-247276EDD141}" presName="textNode" presStyleLbl="bgShp" presStyleIdx="3" presStyleCnt="6"/>
      <dgm:spPr/>
    </dgm:pt>
    <dgm:pt modelId="{C23C6290-555F-4CE6-8D81-130F55616B2F}" type="pres">
      <dgm:prSet presAssocID="{D649EE57-63DA-4325-A342-247276EDD141}" presName="compChildNode" presStyleCnt="0"/>
      <dgm:spPr/>
    </dgm:pt>
    <dgm:pt modelId="{7AF2D7F1-4707-4E56-B137-274722618110}" type="pres">
      <dgm:prSet presAssocID="{D649EE57-63DA-4325-A342-247276EDD141}" presName="theInnerList" presStyleCnt="0"/>
      <dgm:spPr/>
    </dgm:pt>
    <dgm:pt modelId="{DB7F9B3B-84B8-42E3-8035-2A8348EB6230}" type="pres">
      <dgm:prSet presAssocID="{703804A2-04C0-47BA-8C6C-E758F31B16C1}" presName="childNode" presStyleLbl="node1" presStyleIdx="6" presStyleCnt="12">
        <dgm:presLayoutVars>
          <dgm:bulletEnabled val="1"/>
        </dgm:presLayoutVars>
      </dgm:prSet>
      <dgm:spPr/>
    </dgm:pt>
    <dgm:pt modelId="{CA3B9011-3EAA-473A-AFB1-E49BBE46C69E}" type="pres">
      <dgm:prSet presAssocID="{703804A2-04C0-47BA-8C6C-E758F31B16C1}" presName="aSpace2" presStyleCnt="0"/>
      <dgm:spPr/>
    </dgm:pt>
    <dgm:pt modelId="{8C377639-3FA8-4C60-9CFA-44F61F27E6CD}" type="pres">
      <dgm:prSet presAssocID="{79517DEB-0E86-4671-A7FB-2044A5ABACCA}" presName="childNode" presStyleLbl="node1" presStyleIdx="7" presStyleCnt="12">
        <dgm:presLayoutVars>
          <dgm:bulletEnabled val="1"/>
        </dgm:presLayoutVars>
      </dgm:prSet>
      <dgm:spPr/>
    </dgm:pt>
    <dgm:pt modelId="{1D496A8D-BCD3-4B17-A2EB-85DCC664AA9C}" type="pres">
      <dgm:prSet presAssocID="{D649EE57-63DA-4325-A342-247276EDD141}" presName="aSpace" presStyleCnt="0"/>
      <dgm:spPr/>
    </dgm:pt>
    <dgm:pt modelId="{1F16F187-8F60-4719-BD1B-16C9494D00DA}" type="pres">
      <dgm:prSet presAssocID="{995F4DF4-CCD3-4912-A7DF-D7AF0B9FF6F1}" presName="compNode" presStyleCnt="0"/>
      <dgm:spPr/>
    </dgm:pt>
    <dgm:pt modelId="{BBB95908-AEA7-474A-AF20-2D5F80B79D70}" type="pres">
      <dgm:prSet presAssocID="{995F4DF4-CCD3-4912-A7DF-D7AF0B9FF6F1}" presName="aNode" presStyleLbl="bgShp" presStyleIdx="4" presStyleCnt="6"/>
      <dgm:spPr/>
    </dgm:pt>
    <dgm:pt modelId="{9CD354F6-95A7-4441-813F-1572BE15AD48}" type="pres">
      <dgm:prSet presAssocID="{995F4DF4-CCD3-4912-A7DF-D7AF0B9FF6F1}" presName="textNode" presStyleLbl="bgShp" presStyleIdx="4" presStyleCnt="6"/>
      <dgm:spPr/>
    </dgm:pt>
    <dgm:pt modelId="{D616FAF9-3AA2-4834-B781-02338F364ECC}" type="pres">
      <dgm:prSet presAssocID="{995F4DF4-CCD3-4912-A7DF-D7AF0B9FF6F1}" presName="compChildNode" presStyleCnt="0"/>
      <dgm:spPr/>
    </dgm:pt>
    <dgm:pt modelId="{92551302-B52C-479C-8921-5396AAFF92A2}" type="pres">
      <dgm:prSet presAssocID="{995F4DF4-CCD3-4912-A7DF-D7AF0B9FF6F1}" presName="theInnerList" presStyleCnt="0"/>
      <dgm:spPr/>
    </dgm:pt>
    <dgm:pt modelId="{46888807-14CB-46A8-AC47-CB89A3158B57}" type="pres">
      <dgm:prSet presAssocID="{58BBC2C0-033F-4EFF-BAC3-25CB8A882C2D}" presName="childNode" presStyleLbl="node1" presStyleIdx="8" presStyleCnt="12">
        <dgm:presLayoutVars>
          <dgm:bulletEnabled val="1"/>
        </dgm:presLayoutVars>
      </dgm:prSet>
      <dgm:spPr/>
    </dgm:pt>
    <dgm:pt modelId="{D530FD91-EB67-4E47-B288-30E74C0472F0}" type="pres">
      <dgm:prSet presAssocID="{58BBC2C0-033F-4EFF-BAC3-25CB8A882C2D}" presName="aSpace2" presStyleCnt="0"/>
      <dgm:spPr/>
    </dgm:pt>
    <dgm:pt modelId="{4CAF9F0B-B019-4A01-961D-588654A65449}" type="pres">
      <dgm:prSet presAssocID="{3ACCD04E-FD05-4B7E-8D69-0FB1B42A9C1A}" presName="childNode" presStyleLbl="node1" presStyleIdx="9" presStyleCnt="12" custLinFactNeighborX="2573">
        <dgm:presLayoutVars>
          <dgm:bulletEnabled val="1"/>
        </dgm:presLayoutVars>
      </dgm:prSet>
      <dgm:spPr/>
    </dgm:pt>
    <dgm:pt modelId="{315B91B9-7913-4F52-A9F3-7A2CD098AB46}" type="pres">
      <dgm:prSet presAssocID="{995F4DF4-CCD3-4912-A7DF-D7AF0B9FF6F1}" presName="aSpace" presStyleCnt="0"/>
      <dgm:spPr/>
    </dgm:pt>
    <dgm:pt modelId="{C48F5767-B25F-49C7-9F39-FCFD44CF4D34}" type="pres">
      <dgm:prSet presAssocID="{72C16560-FF0E-4BDF-8002-4C7B4549862B}" presName="compNode" presStyleCnt="0"/>
      <dgm:spPr/>
    </dgm:pt>
    <dgm:pt modelId="{D085EF5F-CBD4-416E-BEF5-8D542403BAAF}" type="pres">
      <dgm:prSet presAssocID="{72C16560-FF0E-4BDF-8002-4C7B4549862B}" presName="aNode" presStyleLbl="bgShp" presStyleIdx="5" presStyleCnt="6" custLinFactNeighborX="-894" custLinFactNeighborY="0"/>
      <dgm:spPr/>
    </dgm:pt>
    <dgm:pt modelId="{E8D49A0F-F3C0-4B56-9160-E42F9417A296}" type="pres">
      <dgm:prSet presAssocID="{72C16560-FF0E-4BDF-8002-4C7B4549862B}" presName="textNode" presStyleLbl="bgShp" presStyleIdx="5" presStyleCnt="6"/>
      <dgm:spPr/>
    </dgm:pt>
    <dgm:pt modelId="{CE404880-7455-46ED-8D1B-53AA5EFA4655}" type="pres">
      <dgm:prSet presAssocID="{72C16560-FF0E-4BDF-8002-4C7B4549862B}" presName="compChildNode" presStyleCnt="0"/>
      <dgm:spPr/>
    </dgm:pt>
    <dgm:pt modelId="{C7349040-45BD-474B-8A86-DA4904C18259}" type="pres">
      <dgm:prSet presAssocID="{72C16560-FF0E-4BDF-8002-4C7B4549862B}" presName="theInnerList" presStyleCnt="0"/>
      <dgm:spPr/>
    </dgm:pt>
    <dgm:pt modelId="{AF055AEF-5688-43FE-BD4F-9481F5D44B6D}" type="pres">
      <dgm:prSet presAssocID="{0296A3B6-E750-4812-8797-460E90DAE1CD}" presName="childNode" presStyleLbl="node1" presStyleIdx="10" presStyleCnt="12">
        <dgm:presLayoutVars>
          <dgm:bulletEnabled val="1"/>
        </dgm:presLayoutVars>
      </dgm:prSet>
      <dgm:spPr/>
    </dgm:pt>
    <dgm:pt modelId="{95605F00-D01C-4D50-9A59-6B08F71CDCBF}" type="pres">
      <dgm:prSet presAssocID="{0296A3B6-E750-4812-8797-460E90DAE1CD}" presName="aSpace2" presStyleCnt="0"/>
      <dgm:spPr/>
    </dgm:pt>
    <dgm:pt modelId="{941E1A93-F4D2-4BCF-AEEE-23FDEA77F101}" type="pres">
      <dgm:prSet presAssocID="{3155ABE3-AD7D-4D92-88BC-1284EB01DF8F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7CDCA711-A04F-4D68-B5AA-6A09AF1DDE25}" srcId="{5F511CC3-B627-49C2-BA20-35B6893B7A05}" destId="{DF2D2424-A8B0-4269-8A7E-79F0DB5302DF}" srcOrd="0" destOrd="0" parTransId="{2A1C3C01-3911-495C-BC83-8368FBC6201F}" sibTransId="{9A09A60D-1C40-4484-B43C-7D8F5945D143}"/>
    <dgm:cxn modelId="{7FABE814-B577-4A6A-BAE7-F15A9157AF7F}" type="presOf" srcId="{79517DEB-0E86-4671-A7FB-2044A5ABACCA}" destId="{8C377639-3FA8-4C60-9CFA-44F61F27E6CD}" srcOrd="0" destOrd="0" presId="urn:microsoft.com/office/officeart/2005/8/layout/lProcess2"/>
    <dgm:cxn modelId="{50DE3719-37D8-4E8E-800D-BC3ABB631C56}" type="presOf" srcId="{DF2D2424-A8B0-4269-8A7E-79F0DB5302DF}" destId="{7D9C3C3F-E8ED-451B-9FEE-3FB5E00009F8}" srcOrd="0" destOrd="0" presId="urn:microsoft.com/office/officeart/2005/8/layout/lProcess2"/>
    <dgm:cxn modelId="{6C944F19-3816-4B09-8DF6-2997C8C3661C}" type="presOf" srcId="{995F4DF4-CCD3-4912-A7DF-D7AF0B9FF6F1}" destId="{9CD354F6-95A7-4441-813F-1572BE15AD48}" srcOrd="1" destOrd="0" presId="urn:microsoft.com/office/officeart/2005/8/layout/lProcess2"/>
    <dgm:cxn modelId="{A778791A-49C2-4D78-A442-EFFCA407D487}" srcId="{8FB45804-DC36-43CC-9DCC-E3FE8000D2E7}" destId="{8CACD052-49A6-47B5-A685-A66F8A4D5741}" srcOrd="1" destOrd="0" parTransId="{4455DBEB-EB55-4445-A48F-172AE4507E9A}" sibTransId="{6FBBC1EE-D1EA-4E5B-8862-A46B928FA391}"/>
    <dgm:cxn modelId="{39A1311C-0CED-40E5-9A31-98DE758AD7C1}" srcId="{2ABC5069-66B6-48E3-B04F-DCE1BA88267C}" destId="{F9435319-CA8C-491E-BE4A-CF4F99B4F7F2}" srcOrd="0" destOrd="0" parTransId="{45990E93-0E64-47DD-9541-E04BE9E7B366}" sibTransId="{FDC46A82-FBBD-43A2-BAA7-616A3B479263}"/>
    <dgm:cxn modelId="{AEC5AA26-B643-416F-9DE6-007C38A1246E}" srcId="{1C2A4987-D869-4991-A2DC-8A70F8A9C374}" destId="{995F4DF4-CCD3-4912-A7DF-D7AF0B9FF6F1}" srcOrd="4" destOrd="0" parTransId="{4EE03468-D6B2-4775-BFC6-DEFBCA8BCAB7}" sibTransId="{D82DCDFC-EE7F-4BF8-9DB4-2BD6719C187B}"/>
    <dgm:cxn modelId="{47E8CB2A-A582-43CE-9694-21E2F1782059}" srcId="{995F4DF4-CCD3-4912-A7DF-D7AF0B9FF6F1}" destId="{58BBC2C0-033F-4EFF-BAC3-25CB8A882C2D}" srcOrd="0" destOrd="0" parTransId="{C08A1B1A-24B2-4284-A855-3CBA6690E97F}" sibTransId="{C36581F6-020A-4E0E-97A7-F399A0286878}"/>
    <dgm:cxn modelId="{5DF08933-0BDB-4F57-A3D7-444109EB85AB}" srcId="{72C16560-FF0E-4BDF-8002-4C7B4549862B}" destId="{0296A3B6-E750-4812-8797-460E90DAE1CD}" srcOrd="0" destOrd="0" parTransId="{24C9A0C4-4F7C-4A00-AE1B-2082264DBA66}" sibTransId="{38090815-1738-4613-AA7A-D8379E3CF75F}"/>
    <dgm:cxn modelId="{F8661E35-9EDF-429C-B57A-152C66E5EE58}" srcId="{1C2A4987-D869-4991-A2DC-8A70F8A9C374}" destId="{D649EE57-63DA-4325-A342-247276EDD141}" srcOrd="3" destOrd="0" parTransId="{F011372F-5C00-4E16-9F90-790685E6DAAE}" sibTransId="{E18730AB-AA81-46F7-98BC-F46E4D53C02E}"/>
    <dgm:cxn modelId="{00953238-7246-4A58-BEAC-AE081577BE29}" type="presOf" srcId="{D649EE57-63DA-4325-A342-247276EDD141}" destId="{32BA8EC7-128A-4AD1-AE7C-81248A5F2BB8}" srcOrd="1" destOrd="0" presId="urn:microsoft.com/office/officeart/2005/8/layout/lProcess2"/>
    <dgm:cxn modelId="{5C9E9B3F-F808-400F-8A71-D193A1179C35}" srcId="{5F511CC3-B627-49C2-BA20-35B6893B7A05}" destId="{84FA7839-E6F4-403B-B3F4-25219C26B24B}" srcOrd="1" destOrd="0" parTransId="{3C960995-2E4B-4C7E-8E44-54D9B6A3D2CD}" sibTransId="{B48D165E-F723-4B87-9CE2-EF3B33D7A97C}"/>
    <dgm:cxn modelId="{43458962-DFF6-49AA-850B-0F5A76D02E98}" type="presOf" srcId="{1C2A4987-D869-4991-A2DC-8A70F8A9C374}" destId="{47D5D3DA-8D6B-4150-890F-0181A319FCAD}" srcOrd="0" destOrd="0" presId="urn:microsoft.com/office/officeart/2005/8/layout/lProcess2"/>
    <dgm:cxn modelId="{F4248F63-88FD-4FCC-8BBE-35FC1E9E287B}" srcId="{2ABC5069-66B6-48E3-B04F-DCE1BA88267C}" destId="{E83478B7-637A-4B88-A574-190F9194A26B}" srcOrd="1" destOrd="0" parTransId="{6640AFB9-2343-45BF-B8AC-A4135A9E0ADC}" sibTransId="{19F174DF-949A-40EC-8024-BD3E344DB0CF}"/>
    <dgm:cxn modelId="{CBD95165-4CDA-49AC-8323-5828F934D10D}" type="presOf" srcId="{72C16560-FF0E-4BDF-8002-4C7B4549862B}" destId="{E8D49A0F-F3C0-4B56-9160-E42F9417A296}" srcOrd="1" destOrd="0" presId="urn:microsoft.com/office/officeart/2005/8/layout/lProcess2"/>
    <dgm:cxn modelId="{24927B65-1D80-40A1-A875-4A5621B9F584}" type="presOf" srcId="{995F4DF4-CCD3-4912-A7DF-D7AF0B9FF6F1}" destId="{BBB95908-AEA7-474A-AF20-2D5F80B79D70}" srcOrd="0" destOrd="0" presId="urn:microsoft.com/office/officeart/2005/8/layout/lProcess2"/>
    <dgm:cxn modelId="{D3466C68-D62D-4829-9CC4-04E142600686}" srcId="{8FB45804-DC36-43CC-9DCC-E3FE8000D2E7}" destId="{A41C03FC-B0A8-4CFE-ACE3-DD36250107C8}" srcOrd="0" destOrd="0" parTransId="{CEE6FF7A-66DC-475D-8F8E-27ADA7BCA2D8}" sibTransId="{506ED74F-F421-4623-AF05-32F08D90030B}"/>
    <dgm:cxn modelId="{84CC9F4C-0BA3-41AB-A9CC-C16BC3D85F5C}" type="presOf" srcId="{703804A2-04C0-47BA-8C6C-E758F31B16C1}" destId="{DB7F9B3B-84B8-42E3-8035-2A8348EB6230}" srcOrd="0" destOrd="0" presId="urn:microsoft.com/office/officeart/2005/8/layout/lProcess2"/>
    <dgm:cxn modelId="{99A43C4E-A3A9-46EB-91A6-D51AEF4AD0DC}" srcId="{1C2A4987-D869-4991-A2DC-8A70F8A9C374}" destId="{8FB45804-DC36-43CC-9DCC-E3FE8000D2E7}" srcOrd="0" destOrd="0" parTransId="{81F6B400-A506-4F13-8E48-10570F6A7DE9}" sibTransId="{A91E156F-A743-4794-89E4-B2CA4640E261}"/>
    <dgm:cxn modelId="{EAFEE74E-95FC-44D2-BE48-BF72712D9996}" srcId="{72C16560-FF0E-4BDF-8002-4C7B4549862B}" destId="{3155ABE3-AD7D-4D92-88BC-1284EB01DF8F}" srcOrd="1" destOrd="0" parTransId="{9155E6B0-EE0B-441A-B191-AD1B4C0A3A14}" sibTransId="{6A67F88C-67F2-41FA-B1A7-44A7C38EDC09}"/>
    <dgm:cxn modelId="{17184856-9974-4289-8898-36AAD7E42A0C}" srcId="{D649EE57-63DA-4325-A342-247276EDD141}" destId="{703804A2-04C0-47BA-8C6C-E758F31B16C1}" srcOrd="0" destOrd="0" parTransId="{29B8A1F0-750E-4FAB-963B-7A0CC870FC23}" sibTransId="{10592A73-6D1D-49E8-BB09-B04472395988}"/>
    <dgm:cxn modelId="{66DB087F-9A3A-4004-9706-FD9D7D615B17}" type="presOf" srcId="{5F511CC3-B627-49C2-BA20-35B6893B7A05}" destId="{60C46288-9760-4268-93D4-1DA14B25E13C}" srcOrd="1" destOrd="0" presId="urn:microsoft.com/office/officeart/2005/8/layout/lProcess2"/>
    <dgm:cxn modelId="{4A289688-1F23-4992-8D6F-4DACD88A5340}" type="presOf" srcId="{D649EE57-63DA-4325-A342-247276EDD141}" destId="{37D9D56D-0B45-401A-9F2D-CD5405C1F141}" srcOrd="0" destOrd="0" presId="urn:microsoft.com/office/officeart/2005/8/layout/lProcess2"/>
    <dgm:cxn modelId="{23B64591-7947-40F9-B6C1-F7A614F9A3F4}" type="presOf" srcId="{0296A3B6-E750-4812-8797-460E90DAE1CD}" destId="{AF055AEF-5688-43FE-BD4F-9481F5D44B6D}" srcOrd="0" destOrd="0" presId="urn:microsoft.com/office/officeart/2005/8/layout/lProcess2"/>
    <dgm:cxn modelId="{1715A094-FF9A-4216-B60C-218B34F2E030}" type="presOf" srcId="{8CACD052-49A6-47B5-A685-A66F8A4D5741}" destId="{5EF768A9-AD14-478A-AC42-D68B87760517}" srcOrd="0" destOrd="0" presId="urn:microsoft.com/office/officeart/2005/8/layout/lProcess2"/>
    <dgm:cxn modelId="{3AD72096-6FD8-4DD2-BA67-CAA5563154B0}" type="presOf" srcId="{3155ABE3-AD7D-4D92-88BC-1284EB01DF8F}" destId="{941E1A93-F4D2-4BCF-AEEE-23FDEA77F101}" srcOrd="0" destOrd="0" presId="urn:microsoft.com/office/officeart/2005/8/layout/lProcess2"/>
    <dgm:cxn modelId="{BC0A56A4-C76C-4FD3-B0C7-0F6BD48928D3}" type="presOf" srcId="{2ABC5069-66B6-48E3-B04F-DCE1BA88267C}" destId="{A409D23C-0E4C-45A9-A2BF-D50861DA4520}" srcOrd="0" destOrd="0" presId="urn:microsoft.com/office/officeart/2005/8/layout/lProcess2"/>
    <dgm:cxn modelId="{DA0D56A4-350E-4733-A2CB-EF630071EE7D}" type="presOf" srcId="{8FB45804-DC36-43CC-9DCC-E3FE8000D2E7}" destId="{47A8053E-8381-41B0-8ADD-441BB31FE64E}" srcOrd="1" destOrd="0" presId="urn:microsoft.com/office/officeart/2005/8/layout/lProcess2"/>
    <dgm:cxn modelId="{3E2EFEA8-706A-47CE-98D7-006291532ED0}" srcId="{995F4DF4-CCD3-4912-A7DF-D7AF0B9FF6F1}" destId="{3ACCD04E-FD05-4B7E-8D69-0FB1B42A9C1A}" srcOrd="1" destOrd="0" parTransId="{6DFF18EC-CF7E-4289-BA0D-FF6A7A4DB35E}" sibTransId="{A2579CD3-0CCF-44DE-A57B-E1A3B1758B65}"/>
    <dgm:cxn modelId="{FCD07CB9-B29D-4D27-BD2B-B0BD205B2EA1}" srcId="{1C2A4987-D869-4991-A2DC-8A70F8A9C374}" destId="{72C16560-FF0E-4BDF-8002-4C7B4549862B}" srcOrd="5" destOrd="0" parTransId="{E0E54BD0-EAA5-444B-9E25-C4D27606D146}" sibTransId="{751C5252-9830-4188-930F-F63C54A4C302}"/>
    <dgm:cxn modelId="{BAE2C6BF-4AE3-4AE7-B2DC-83F1B85A7C40}" type="presOf" srcId="{5F511CC3-B627-49C2-BA20-35B6893B7A05}" destId="{E22BB0AC-A3D3-4F86-835F-3D6DE7E0CF33}" srcOrd="0" destOrd="0" presId="urn:microsoft.com/office/officeart/2005/8/layout/lProcess2"/>
    <dgm:cxn modelId="{560DB5D0-53A2-49E9-8567-9FEE75E7982C}" type="presOf" srcId="{A41C03FC-B0A8-4CFE-ACE3-DD36250107C8}" destId="{F160055B-0610-4852-8E8F-90A469AFF9AA}" srcOrd="0" destOrd="0" presId="urn:microsoft.com/office/officeart/2005/8/layout/lProcess2"/>
    <dgm:cxn modelId="{C530ADDF-A698-4A16-A57F-E99641CA0017}" srcId="{D649EE57-63DA-4325-A342-247276EDD141}" destId="{79517DEB-0E86-4671-A7FB-2044A5ABACCA}" srcOrd="1" destOrd="0" parTransId="{B5CC4CB4-FA63-4E02-8DF7-505B0E4C1530}" sibTransId="{77BAD3E8-EE8F-4FD7-ADFF-CFAAD3AF04B8}"/>
    <dgm:cxn modelId="{6AFCC2E2-9241-4DFF-B608-EA40EF005AEE}" type="presOf" srcId="{72C16560-FF0E-4BDF-8002-4C7B4549862B}" destId="{D085EF5F-CBD4-416E-BEF5-8D542403BAAF}" srcOrd="0" destOrd="0" presId="urn:microsoft.com/office/officeart/2005/8/layout/lProcess2"/>
    <dgm:cxn modelId="{250DB6E3-808B-42DB-8BD4-6CC804AAD92B}" type="presOf" srcId="{8FB45804-DC36-43CC-9DCC-E3FE8000D2E7}" destId="{66964C9E-25AC-42B5-A776-666D266B37E7}" srcOrd="0" destOrd="0" presId="urn:microsoft.com/office/officeart/2005/8/layout/lProcess2"/>
    <dgm:cxn modelId="{08A914E4-7199-47C1-B7CC-24D5C9DA7BFD}" type="presOf" srcId="{84FA7839-E6F4-403B-B3F4-25219C26B24B}" destId="{00697CAD-AC45-4340-A203-8337FC32B8FD}" srcOrd="0" destOrd="0" presId="urn:microsoft.com/office/officeart/2005/8/layout/lProcess2"/>
    <dgm:cxn modelId="{9C3E20F2-36C2-4269-8C0E-DAEF72764504}" type="presOf" srcId="{F9435319-CA8C-491E-BE4A-CF4F99B4F7F2}" destId="{2891A863-66A5-4316-985D-B7E26672AA66}" srcOrd="0" destOrd="0" presId="urn:microsoft.com/office/officeart/2005/8/layout/lProcess2"/>
    <dgm:cxn modelId="{D33ED5F6-C0C4-4A4B-96F8-145EFDE79E63}" srcId="{1C2A4987-D869-4991-A2DC-8A70F8A9C374}" destId="{2ABC5069-66B6-48E3-B04F-DCE1BA88267C}" srcOrd="1" destOrd="0" parTransId="{A2544CEA-D59D-48F7-A4BA-72285197B87C}" sibTransId="{FD988282-B497-4373-842B-DE059F691B34}"/>
    <dgm:cxn modelId="{C4F8B6F8-9EFC-41AA-82D7-71B09BDA8160}" type="presOf" srcId="{E83478B7-637A-4B88-A574-190F9194A26B}" destId="{6F7C6408-E778-44D8-ADD3-02F38C0CC3A6}" srcOrd="0" destOrd="0" presId="urn:microsoft.com/office/officeart/2005/8/layout/lProcess2"/>
    <dgm:cxn modelId="{AF79C1FA-CE3F-4380-A29C-F710FAB7BFD9}" type="presOf" srcId="{3ACCD04E-FD05-4B7E-8D69-0FB1B42A9C1A}" destId="{4CAF9F0B-B019-4A01-961D-588654A65449}" srcOrd="0" destOrd="0" presId="urn:microsoft.com/office/officeart/2005/8/layout/lProcess2"/>
    <dgm:cxn modelId="{F53D5CFB-0141-4B4C-A24D-E526D46BE32C}" srcId="{1C2A4987-D869-4991-A2DC-8A70F8A9C374}" destId="{5F511CC3-B627-49C2-BA20-35B6893B7A05}" srcOrd="2" destOrd="0" parTransId="{B1BA46E8-9204-4001-B709-BC20909EC73D}" sibTransId="{20770CF1-2635-4EB1-9CAE-73946AD373C7}"/>
    <dgm:cxn modelId="{E7AB9AFB-847C-4529-8212-148BBCC8A67B}" type="presOf" srcId="{58BBC2C0-033F-4EFF-BAC3-25CB8A882C2D}" destId="{46888807-14CB-46A8-AC47-CB89A3158B57}" srcOrd="0" destOrd="0" presId="urn:microsoft.com/office/officeart/2005/8/layout/lProcess2"/>
    <dgm:cxn modelId="{C4A696FF-1126-47A8-BF52-350E67AA2F20}" type="presOf" srcId="{2ABC5069-66B6-48E3-B04F-DCE1BA88267C}" destId="{02828B7C-92DF-42D1-901D-7A460C1E9621}" srcOrd="1" destOrd="0" presId="urn:microsoft.com/office/officeart/2005/8/layout/lProcess2"/>
    <dgm:cxn modelId="{591F5E9B-0118-4E62-A146-C0BA9E16306D}" type="presParOf" srcId="{47D5D3DA-8D6B-4150-890F-0181A319FCAD}" destId="{546A8832-1327-49CF-9A3B-D6D0B9FEBA28}" srcOrd="0" destOrd="0" presId="urn:microsoft.com/office/officeart/2005/8/layout/lProcess2"/>
    <dgm:cxn modelId="{62AAC05A-D73A-49A9-B308-702ABCAF8D45}" type="presParOf" srcId="{546A8832-1327-49CF-9A3B-D6D0B9FEBA28}" destId="{66964C9E-25AC-42B5-A776-666D266B37E7}" srcOrd="0" destOrd="0" presId="urn:microsoft.com/office/officeart/2005/8/layout/lProcess2"/>
    <dgm:cxn modelId="{F9B6121F-4F3C-4352-B51E-92957081FE61}" type="presParOf" srcId="{546A8832-1327-49CF-9A3B-D6D0B9FEBA28}" destId="{47A8053E-8381-41B0-8ADD-441BB31FE64E}" srcOrd="1" destOrd="0" presId="urn:microsoft.com/office/officeart/2005/8/layout/lProcess2"/>
    <dgm:cxn modelId="{533DB6C2-39B1-4114-8D7D-EDDBAAF006D0}" type="presParOf" srcId="{546A8832-1327-49CF-9A3B-D6D0B9FEBA28}" destId="{6BE0AA3B-9B7D-4C22-8AE8-6B7E43CFD07E}" srcOrd="2" destOrd="0" presId="urn:microsoft.com/office/officeart/2005/8/layout/lProcess2"/>
    <dgm:cxn modelId="{99694A8D-7652-48F8-84E6-8FC2CA3D7757}" type="presParOf" srcId="{6BE0AA3B-9B7D-4C22-8AE8-6B7E43CFD07E}" destId="{AACC4645-0376-4B94-8DE4-4083F07258A8}" srcOrd="0" destOrd="0" presId="urn:microsoft.com/office/officeart/2005/8/layout/lProcess2"/>
    <dgm:cxn modelId="{D940B4BF-8546-4446-AE28-A7C38A0CDDFA}" type="presParOf" srcId="{AACC4645-0376-4B94-8DE4-4083F07258A8}" destId="{F160055B-0610-4852-8E8F-90A469AFF9AA}" srcOrd="0" destOrd="0" presId="urn:microsoft.com/office/officeart/2005/8/layout/lProcess2"/>
    <dgm:cxn modelId="{C287F003-FA6A-4070-8BC3-F7A8C223F214}" type="presParOf" srcId="{AACC4645-0376-4B94-8DE4-4083F07258A8}" destId="{77B6E337-DA65-4B66-9F4D-C132164AB869}" srcOrd="1" destOrd="0" presId="urn:microsoft.com/office/officeart/2005/8/layout/lProcess2"/>
    <dgm:cxn modelId="{13243D07-F048-4656-AFE6-E2F2CB4F4EB7}" type="presParOf" srcId="{AACC4645-0376-4B94-8DE4-4083F07258A8}" destId="{5EF768A9-AD14-478A-AC42-D68B87760517}" srcOrd="2" destOrd="0" presId="urn:microsoft.com/office/officeart/2005/8/layout/lProcess2"/>
    <dgm:cxn modelId="{89837ADF-E5CD-45B4-9292-25AD3AAE53C3}" type="presParOf" srcId="{47D5D3DA-8D6B-4150-890F-0181A319FCAD}" destId="{70F598E7-5AF1-4F13-960E-B83BCF0411D4}" srcOrd="1" destOrd="0" presId="urn:microsoft.com/office/officeart/2005/8/layout/lProcess2"/>
    <dgm:cxn modelId="{D2A3A1C6-FF5C-4643-B1DD-CE1751B04EB7}" type="presParOf" srcId="{47D5D3DA-8D6B-4150-890F-0181A319FCAD}" destId="{612F6601-EA0A-4BDB-9007-74AD290169DE}" srcOrd="2" destOrd="0" presId="urn:microsoft.com/office/officeart/2005/8/layout/lProcess2"/>
    <dgm:cxn modelId="{DB08EFBC-A0FB-40C3-884F-CD2FEA8BE92B}" type="presParOf" srcId="{612F6601-EA0A-4BDB-9007-74AD290169DE}" destId="{A409D23C-0E4C-45A9-A2BF-D50861DA4520}" srcOrd="0" destOrd="0" presId="urn:microsoft.com/office/officeart/2005/8/layout/lProcess2"/>
    <dgm:cxn modelId="{B5718EFB-D551-4D79-935B-3999A640293C}" type="presParOf" srcId="{612F6601-EA0A-4BDB-9007-74AD290169DE}" destId="{02828B7C-92DF-42D1-901D-7A460C1E9621}" srcOrd="1" destOrd="0" presId="urn:microsoft.com/office/officeart/2005/8/layout/lProcess2"/>
    <dgm:cxn modelId="{2481BC5F-AF12-4D60-B542-D2DC1D3FDEE8}" type="presParOf" srcId="{612F6601-EA0A-4BDB-9007-74AD290169DE}" destId="{6CA80AAD-4BC4-439F-888C-BE7B169E54C0}" srcOrd="2" destOrd="0" presId="urn:microsoft.com/office/officeart/2005/8/layout/lProcess2"/>
    <dgm:cxn modelId="{47F2E91B-9F4A-481D-B984-F81846DD9051}" type="presParOf" srcId="{6CA80AAD-4BC4-439F-888C-BE7B169E54C0}" destId="{F13C8373-0A66-4A75-9B67-7BBF68824BED}" srcOrd="0" destOrd="0" presId="urn:microsoft.com/office/officeart/2005/8/layout/lProcess2"/>
    <dgm:cxn modelId="{544930F5-2195-4005-991E-BF48F523CCEB}" type="presParOf" srcId="{F13C8373-0A66-4A75-9B67-7BBF68824BED}" destId="{2891A863-66A5-4316-985D-B7E26672AA66}" srcOrd="0" destOrd="0" presId="urn:microsoft.com/office/officeart/2005/8/layout/lProcess2"/>
    <dgm:cxn modelId="{8E491CEF-7BD5-495A-A590-7BF8E44854AA}" type="presParOf" srcId="{F13C8373-0A66-4A75-9B67-7BBF68824BED}" destId="{5FB3C731-3E9F-49C7-B0B0-293E779F930A}" srcOrd="1" destOrd="0" presId="urn:microsoft.com/office/officeart/2005/8/layout/lProcess2"/>
    <dgm:cxn modelId="{C30213C2-2539-410F-A57D-C402627204D1}" type="presParOf" srcId="{F13C8373-0A66-4A75-9B67-7BBF68824BED}" destId="{6F7C6408-E778-44D8-ADD3-02F38C0CC3A6}" srcOrd="2" destOrd="0" presId="urn:microsoft.com/office/officeart/2005/8/layout/lProcess2"/>
    <dgm:cxn modelId="{872729D4-B3AD-4773-A6C4-92817CFD0113}" type="presParOf" srcId="{47D5D3DA-8D6B-4150-890F-0181A319FCAD}" destId="{ADE2751E-DD8D-4988-A58F-7F250022A996}" srcOrd="3" destOrd="0" presId="urn:microsoft.com/office/officeart/2005/8/layout/lProcess2"/>
    <dgm:cxn modelId="{7D59725E-5219-4928-A7C0-CDE378E04EFE}" type="presParOf" srcId="{47D5D3DA-8D6B-4150-890F-0181A319FCAD}" destId="{78DCFCB3-7058-4BDE-863F-6EC615EC4F63}" srcOrd="4" destOrd="0" presId="urn:microsoft.com/office/officeart/2005/8/layout/lProcess2"/>
    <dgm:cxn modelId="{D863BA02-431A-49F7-8637-1DAA546E3C44}" type="presParOf" srcId="{78DCFCB3-7058-4BDE-863F-6EC615EC4F63}" destId="{E22BB0AC-A3D3-4F86-835F-3D6DE7E0CF33}" srcOrd="0" destOrd="0" presId="urn:microsoft.com/office/officeart/2005/8/layout/lProcess2"/>
    <dgm:cxn modelId="{E625B155-7536-423E-8A2B-EF6E11B83E03}" type="presParOf" srcId="{78DCFCB3-7058-4BDE-863F-6EC615EC4F63}" destId="{60C46288-9760-4268-93D4-1DA14B25E13C}" srcOrd="1" destOrd="0" presId="urn:microsoft.com/office/officeart/2005/8/layout/lProcess2"/>
    <dgm:cxn modelId="{B3048F97-725C-4C3D-B3A0-473F03A062A5}" type="presParOf" srcId="{78DCFCB3-7058-4BDE-863F-6EC615EC4F63}" destId="{16B3B4D9-59A6-475F-8927-4E1D79EB0DA2}" srcOrd="2" destOrd="0" presId="urn:microsoft.com/office/officeart/2005/8/layout/lProcess2"/>
    <dgm:cxn modelId="{B424385D-5956-4B61-8156-9D0068B42BFA}" type="presParOf" srcId="{16B3B4D9-59A6-475F-8927-4E1D79EB0DA2}" destId="{A48F0261-6937-4893-88D4-E71FC6844303}" srcOrd="0" destOrd="0" presId="urn:microsoft.com/office/officeart/2005/8/layout/lProcess2"/>
    <dgm:cxn modelId="{00E3B90D-3411-4734-A61C-252C36FD3398}" type="presParOf" srcId="{A48F0261-6937-4893-88D4-E71FC6844303}" destId="{7D9C3C3F-E8ED-451B-9FEE-3FB5E00009F8}" srcOrd="0" destOrd="0" presId="urn:microsoft.com/office/officeart/2005/8/layout/lProcess2"/>
    <dgm:cxn modelId="{86DC8F4D-4044-4329-94A4-8A6748789A39}" type="presParOf" srcId="{A48F0261-6937-4893-88D4-E71FC6844303}" destId="{EB3DDB4C-F2B6-40C0-8909-C516F8A1D476}" srcOrd="1" destOrd="0" presId="urn:microsoft.com/office/officeart/2005/8/layout/lProcess2"/>
    <dgm:cxn modelId="{26620E1D-8107-45A5-8F5F-49394445E917}" type="presParOf" srcId="{A48F0261-6937-4893-88D4-E71FC6844303}" destId="{00697CAD-AC45-4340-A203-8337FC32B8FD}" srcOrd="2" destOrd="0" presId="urn:microsoft.com/office/officeart/2005/8/layout/lProcess2"/>
    <dgm:cxn modelId="{3E9CE4DA-731A-4C88-BCDA-7BF1A4F63CA4}" type="presParOf" srcId="{47D5D3DA-8D6B-4150-890F-0181A319FCAD}" destId="{DD57392B-F262-4B3B-8303-F6969A7579BC}" srcOrd="5" destOrd="0" presId="urn:microsoft.com/office/officeart/2005/8/layout/lProcess2"/>
    <dgm:cxn modelId="{1E7803D9-5AEE-4781-AAA8-DAA6C2F72BA0}" type="presParOf" srcId="{47D5D3DA-8D6B-4150-890F-0181A319FCAD}" destId="{D84BF1DF-268C-4199-9FAC-0F1948440F6A}" srcOrd="6" destOrd="0" presId="urn:microsoft.com/office/officeart/2005/8/layout/lProcess2"/>
    <dgm:cxn modelId="{96D919E4-EC5D-4091-8833-DE3CF9D633CB}" type="presParOf" srcId="{D84BF1DF-268C-4199-9FAC-0F1948440F6A}" destId="{37D9D56D-0B45-401A-9F2D-CD5405C1F141}" srcOrd="0" destOrd="0" presId="urn:microsoft.com/office/officeart/2005/8/layout/lProcess2"/>
    <dgm:cxn modelId="{3E911447-2F94-4C7A-AA4D-33AABDA1C3EC}" type="presParOf" srcId="{D84BF1DF-268C-4199-9FAC-0F1948440F6A}" destId="{32BA8EC7-128A-4AD1-AE7C-81248A5F2BB8}" srcOrd="1" destOrd="0" presId="urn:microsoft.com/office/officeart/2005/8/layout/lProcess2"/>
    <dgm:cxn modelId="{2ACFEFDD-00C7-4438-93A6-0B0C9109F22C}" type="presParOf" srcId="{D84BF1DF-268C-4199-9FAC-0F1948440F6A}" destId="{C23C6290-555F-4CE6-8D81-130F55616B2F}" srcOrd="2" destOrd="0" presId="urn:microsoft.com/office/officeart/2005/8/layout/lProcess2"/>
    <dgm:cxn modelId="{89F99179-5D08-4052-9FA7-6610531A1FC9}" type="presParOf" srcId="{C23C6290-555F-4CE6-8D81-130F55616B2F}" destId="{7AF2D7F1-4707-4E56-B137-274722618110}" srcOrd="0" destOrd="0" presId="urn:microsoft.com/office/officeart/2005/8/layout/lProcess2"/>
    <dgm:cxn modelId="{9642FECA-FBD7-49E0-BA5C-EB9D512B34F4}" type="presParOf" srcId="{7AF2D7F1-4707-4E56-B137-274722618110}" destId="{DB7F9B3B-84B8-42E3-8035-2A8348EB6230}" srcOrd="0" destOrd="0" presId="urn:microsoft.com/office/officeart/2005/8/layout/lProcess2"/>
    <dgm:cxn modelId="{86F1CA93-F83A-45C7-B06B-252E63CDC81F}" type="presParOf" srcId="{7AF2D7F1-4707-4E56-B137-274722618110}" destId="{CA3B9011-3EAA-473A-AFB1-E49BBE46C69E}" srcOrd="1" destOrd="0" presId="urn:microsoft.com/office/officeart/2005/8/layout/lProcess2"/>
    <dgm:cxn modelId="{221A9F39-45C6-4BAA-AAF2-51AF231AC1FD}" type="presParOf" srcId="{7AF2D7F1-4707-4E56-B137-274722618110}" destId="{8C377639-3FA8-4C60-9CFA-44F61F27E6CD}" srcOrd="2" destOrd="0" presId="urn:microsoft.com/office/officeart/2005/8/layout/lProcess2"/>
    <dgm:cxn modelId="{ED3C992E-2CC0-4245-99DA-48658999A9E4}" type="presParOf" srcId="{47D5D3DA-8D6B-4150-890F-0181A319FCAD}" destId="{1D496A8D-BCD3-4B17-A2EB-85DCC664AA9C}" srcOrd="7" destOrd="0" presId="urn:microsoft.com/office/officeart/2005/8/layout/lProcess2"/>
    <dgm:cxn modelId="{1B14D9FA-DE85-4CF0-AD22-2EEE267709D6}" type="presParOf" srcId="{47D5D3DA-8D6B-4150-890F-0181A319FCAD}" destId="{1F16F187-8F60-4719-BD1B-16C9494D00DA}" srcOrd="8" destOrd="0" presId="urn:microsoft.com/office/officeart/2005/8/layout/lProcess2"/>
    <dgm:cxn modelId="{58C9C877-E93A-4D16-8875-0C1E9CA9AB06}" type="presParOf" srcId="{1F16F187-8F60-4719-BD1B-16C9494D00DA}" destId="{BBB95908-AEA7-474A-AF20-2D5F80B79D70}" srcOrd="0" destOrd="0" presId="urn:microsoft.com/office/officeart/2005/8/layout/lProcess2"/>
    <dgm:cxn modelId="{DD210383-7765-4FE7-9D20-3CA71B464A63}" type="presParOf" srcId="{1F16F187-8F60-4719-BD1B-16C9494D00DA}" destId="{9CD354F6-95A7-4441-813F-1572BE15AD48}" srcOrd="1" destOrd="0" presId="urn:microsoft.com/office/officeart/2005/8/layout/lProcess2"/>
    <dgm:cxn modelId="{CE28117E-A059-4249-AB47-3FFDAD041CC7}" type="presParOf" srcId="{1F16F187-8F60-4719-BD1B-16C9494D00DA}" destId="{D616FAF9-3AA2-4834-B781-02338F364ECC}" srcOrd="2" destOrd="0" presId="urn:microsoft.com/office/officeart/2005/8/layout/lProcess2"/>
    <dgm:cxn modelId="{A798DDAA-3349-4EE6-8EB2-8075D97A3504}" type="presParOf" srcId="{D616FAF9-3AA2-4834-B781-02338F364ECC}" destId="{92551302-B52C-479C-8921-5396AAFF92A2}" srcOrd="0" destOrd="0" presId="urn:microsoft.com/office/officeart/2005/8/layout/lProcess2"/>
    <dgm:cxn modelId="{D8871470-116C-440F-92CA-52B822CCBC81}" type="presParOf" srcId="{92551302-B52C-479C-8921-5396AAFF92A2}" destId="{46888807-14CB-46A8-AC47-CB89A3158B57}" srcOrd="0" destOrd="0" presId="urn:microsoft.com/office/officeart/2005/8/layout/lProcess2"/>
    <dgm:cxn modelId="{7E06C678-6344-4929-BAAC-857352BE52D0}" type="presParOf" srcId="{92551302-B52C-479C-8921-5396AAFF92A2}" destId="{D530FD91-EB67-4E47-B288-30E74C0472F0}" srcOrd="1" destOrd="0" presId="urn:microsoft.com/office/officeart/2005/8/layout/lProcess2"/>
    <dgm:cxn modelId="{D6A64DB6-F2AD-49E0-9C29-C00491BBC535}" type="presParOf" srcId="{92551302-B52C-479C-8921-5396AAFF92A2}" destId="{4CAF9F0B-B019-4A01-961D-588654A65449}" srcOrd="2" destOrd="0" presId="urn:microsoft.com/office/officeart/2005/8/layout/lProcess2"/>
    <dgm:cxn modelId="{1D531562-1DEF-4A05-9FC0-67C0DEC4EADC}" type="presParOf" srcId="{47D5D3DA-8D6B-4150-890F-0181A319FCAD}" destId="{315B91B9-7913-4F52-A9F3-7A2CD098AB46}" srcOrd="9" destOrd="0" presId="urn:microsoft.com/office/officeart/2005/8/layout/lProcess2"/>
    <dgm:cxn modelId="{3BF5E57D-DEC4-4E1F-998E-287E5249C720}" type="presParOf" srcId="{47D5D3DA-8D6B-4150-890F-0181A319FCAD}" destId="{C48F5767-B25F-49C7-9F39-FCFD44CF4D34}" srcOrd="10" destOrd="0" presId="urn:microsoft.com/office/officeart/2005/8/layout/lProcess2"/>
    <dgm:cxn modelId="{AC87591D-6F25-47A1-9035-6B16B4F577C3}" type="presParOf" srcId="{C48F5767-B25F-49C7-9F39-FCFD44CF4D34}" destId="{D085EF5F-CBD4-416E-BEF5-8D542403BAAF}" srcOrd="0" destOrd="0" presId="urn:microsoft.com/office/officeart/2005/8/layout/lProcess2"/>
    <dgm:cxn modelId="{8F77DF33-993C-4FDC-9CF4-D6C6737D0274}" type="presParOf" srcId="{C48F5767-B25F-49C7-9F39-FCFD44CF4D34}" destId="{E8D49A0F-F3C0-4B56-9160-E42F9417A296}" srcOrd="1" destOrd="0" presId="urn:microsoft.com/office/officeart/2005/8/layout/lProcess2"/>
    <dgm:cxn modelId="{D49CFD09-7587-4E7E-9506-F7C4EBE85DA4}" type="presParOf" srcId="{C48F5767-B25F-49C7-9F39-FCFD44CF4D34}" destId="{CE404880-7455-46ED-8D1B-53AA5EFA4655}" srcOrd="2" destOrd="0" presId="urn:microsoft.com/office/officeart/2005/8/layout/lProcess2"/>
    <dgm:cxn modelId="{7D2540D7-BD5F-456D-8521-846D59D377F0}" type="presParOf" srcId="{CE404880-7455-46ED-8D1B-53AA5EFA4655}" destId="{C7349040-45BD-474B-8A86-DA4904C18259}" srcOrd="0" destOrd="0" presId="urn:microsoft.com/office/officeart/2005/8/layout/lProcess2"/>
    <dgm:cxn modelId="{EA619C69-5BD2-42C1-B52F-3A183BC58D7C}" type="presParOf" srcId="{C7349040-45BD-474B-8A86-DA4904C18259}" destId="{AF055AEF-5688-43FE-BD4F-9481F5D44B6D}" srcOrd="0" destOrd="0" presId="urn:microsoft.com/office/officeart/2005/8/layout/lProcess2"/>
    <dgm:cxn modelId="{95EAA4C6-76BE-4824-9D33-C95A9EEEC893}" type="presParOf" srcId="{C7349040-45BD-474B-8A86-DA4904C18259}" destId="{95605F00-D01C-4D50-9A59-6B08F71CDCBF}" srcOrd="1" destOrd="0" presId="urn:microsoft.com/office/officeart/2005/8/layout/lProcess2"/>
    <dgm:cxn modelId="{5C683B99-79B8-4928-8F4D-4286F8C054D1}" type="presParOf" srcId="{C7349040-45BD-474B-8A86-DA4904C18259}" destId="{941E1A93-F4D2-4BCF-AEEE-23FDEA77F10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3C6E2B-5733-41D4-A7A2-53AFB33F6E3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1CC77A-D52F-41A3-9E3B-1A0E6F20169B}">
      <dgm:prSet phldrT="[Текст]"/>
      <dgm:spPr>
        <a:solidFill>
          <a:srgbClr val="CD474D"/>
        </a:solidFill>
        <a:scene3d>
          <a:camera prst="orthographicFront"/>
          <a:lightRig rig="flood" dir="t"/>
        </a:scene3d>
        <a:sp3d prstMaterial="matte">
          <a:bevelT/>
          <a:bevelB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Физическая культура</a:t>
          </a:r>
        </a:p>
      </dgm:t>
    </dgm:pt>
    <dgm:pt modelId="{D64AB84E-EADE-4332-BED6-20533DAC166E}" type="parTrans" cxnId="{C94CC035-E0FD-4DD6-9669-9FB3DAE3A2D5}">
      <dgm:prSet/>
      <dgm:spPr/>
      <dgm:t>
        <a:bodyPr/>
        <a:lstStyle/>
        <a:p>
          <a:endParaRPr lang="ru-RU"/>
        </a:p>
      </dgm:t>
    </dgm:pt>
    <dgm:pt modelId="{D76787C7-75F6-4BE3-8AAE-2B10429F25BE}" type="sibTrans" cxnId="{C94CC035-E0FD-4DD6-9669-9FB3DAE3A2D5}">
      <dgm:prSet/>
      <dgm:spPr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BAB3382-2D87-465B-8F85-0E7C1AB340F3}">
      <dgm:prSet phldrT="[Текст]"/>
      <dgm:spPr>
        <a:solidFill>
          <a:srgbClr val="9290AE"/>
        </a:solidFill>
        <a:scene3d>
          <a:camera prst="orthographicFront"/>
          <a:lightRig rig="flood" dir="t"/>
        </a:scene3d>
        <a:sp3d prstMaterial="matte">
          <a:bevelT/>
          <a:bevelB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   Массовый спорт</a:t>
          </a:r>
        </a:p>
      </dgm:t>
    </dgm:pt>
    <dgm:pt modelId="{DD5B681B-EEEA-4604-BB5A-0C642B134C93}" type="parTrans" cxnId="{09A854E9-6755-494A-AAF0-A42926689737}">
      <dgm:prSet/>
      <dgm:spPr/>
      <dgm:t>
        <a:bodyPr/>
        <a:lstStyle/>
        <a:p>
          <a:endParaRPr lang="ru-RU"/>
        </a:p>
      </dgm:t>
    </dgm:pt>
    <dgm:pt modelId="{382425F5-4123-4D32-908C-A997099D9700}" type="sibTrans" cxnId="{09A854E9-6755-494A-AAF0-A42926689737}">
      <dgm:prSet/>
      <dgm:spPr/>
      <dgm:t>
        <a:bodyPr/>
        <a:lstStyle/>
        <a:p>
          <a:endParaRPr lang="ru-RU"/>
        </a:p>
      </dgm:t>
    </dgm:pt>
    <dgm:pt modelId="{33B51A21-19C9-453E-84EA-25E152FDCBEA}">
      <dgm:prSet phldrT="[Текст]"/>
      <dgm:spPr>
        <a:solidFill>
          <a:srgbClr val="FFC000"/>
        </a:solidFill>
        <a:scene3d>
          <a:camera prst="orthographicFront"/>
          <a:lightRig rig="flood" dir="t"/>
        </a:scene3d>
        <a:sp3d prstMaterial="matte">
          <a:bevelT/>
          <a:bevelB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 Спорт высших достижений</a:t>
          </a:r>
        </a:p>
      </dgm:t>
    </dgm:pt>
    <dgm:pt modelId="{CBD937B6-304C-4BAA-B7E5-9017D40CA38B}" type="parTrans" cxnId="{982A4B48-011D-41EC-8BC2-6656D5DB854E}">
      <dgm:prSet/>
      <dgm:spPr/>
      <dgm:t>
        <a:bodyPr/>
        <a:lstStyle/>
        <a:p>
          <a:endParaRPr lang="ru-RU"/>
        </a:p>
      </dgm:t>
    </dgm:pt>
    <dgm:pt modelId="{53A82AC5-8B4C-429C-B25B-F1444BCBEF9D}" type="sibTrans" cxnId="{982A4B48-011D-41EC-8BC2-6656D5DB854E}">
      <dgm:prSet/>
      <dgm:spPr/>
      <dgm:t>
        <a:bodyPr/>
        <a:lstStyle/>
        <a:p>
          <a:endParaRPr lang="ru-RU"/>
        </a:p>
      </dgm:t>
    </dgm:pt>
    <dgm:pt modelId="{B818CB4D-BA63-4BCD-AD59-9A60A70CA780}" type="pres">
      <dgm:prSet presAssocID="{AD3C6E2B-5733-41D4-A7A2-53AFB33F6E3D}" presName="Name0" presStyleCnt="0">
        <dgm:presLayoutVars>
          <dgm:chMax val="7"/>
          <dgm:chPref val="7"/>
          <dgm:dir/>
        </dgm:presLayoutVars>
      </dgm:prSet>
      <dgm:spPr/>
    </dgm:pt>
    <dgm:pt modelId="{8C7CCEFF-72E8-4284-A450-B022A307DC57}" type="pres">
      <dgm:prSet presAssocID="{AD3C6E2B-5733-41D4-A7A2-53AFB33F6E3D}" presName="Name1" presStyleCnt="0"/>
      <dgm:spPr/>
    </dgm:pt>
    <dgm:pt modelId="{8441E8AA-8438-4564-8CF5-C3DC702E6392}" type="pres">
      <dgm:prSet presAssocID="{AD3C6E2B-5733-41D4-A7A2-53AFB33F6E3D}" presName="cycle" presStyleCnt="0"/>
      <dgm:spPr/>
    </dgm:pt>
    <dgm:pt modelId="{953915FE-CABE-4A0C-839A-DD4DFDB62A68}" type="pres">
      <dgm:prSet presAssocID="{AD3C6E2B-5733-41D4-A7A2-53AFB33F6E3D}" presName="srcNode" presStyleLbl="node1" presStyleIdx="0" presStyleCnt="3"/>
      <dgm:spPr/>
    </dgm:pt>
    <dgm:pt modelId="{F6083AEB-C369-4AA4-BD48-14236E874F79}" type="pres">
      <dgm:prSet presAssocID="{AD3C6E2B-5733-41D4-A7A2-53AFB33F6E3D}" presName="conn" presStyleLbl="parChTrans1D2" presStyleIdx="0" presStyleCnt="1" custFlipHor="1" custScaleX="5348" custScaleY="23746" custLinFactX="48031" custLinFactNeighborX="100000" custLinFactNeighborY="429"/>
      <dgm:spPr/>
    </dgm:pt>
    <dgm:pt modelId="{00691990-FA75-400D-B90A-276DD1DD9CE2}" type="pres">
      <dgm:prSet presAssocID="{AD3C6E2B-5733-41D4-A7A2-53AFB33F6E3D}" presName="extraNode" presStyleLbl="node1" presStyleIdx="0" presStyleCnt="3"/>
      <dgm:spPr/>
    </dgm:pt>
    <dgm:pt modelId="{C923F2F5-00F5-411B-A98F-CB062DF3F436}" type="pres">
      <dgm:prSet presAssocID="{AD3C6E2B-5733-41D4-A7A2-53AFB33F6E3D}" presName="dstNode" presStyleLbl="node1" presStyleIdx="0" presStyleCnt="3"/>
      <dgm:spPr/>
    </dgm:pt>
    <dgm:pt modelId="{2BE0CE86-322A-4EA0-B034-78ECB108DD2A}" type="pres">
      <dgm:prSet presAssocID="{021CC77A-D52F-41A3-9E3B-1A0E6F20169B}" presName="text_1" presStyleLbl="node1" presStyleIdx="0" presStyleCnt="3">
        <dgm:presLayoutVars>
          <dgm:bulletEnabled val="1"/>
        </dgm:presLayoutVars>
      </dgm:prSet>
      <dgm:spPr/>
    </dgm:pt>
    <dgm:pt modelId="{09DCD504-959C-4AA3-8530-839220240986}" type="pres">
      <dgm:prSet presAssocID="{021CC77A-D52F-41A3-9E3B-1A0E6F20169B}" presName="accent_1" presStyleCnt="0"/>
      <dgm:spPr/>
    </dgm:pt>
    <dgm:pt modelId="{45B87D9D-E15A-4A17-9995-E2E789D015CD}" type="pres">
      <dgm:prSet presAssocID="{021CC77A-D52F-41A3-9E3B-1A0E6F20169B}" presName="accentRepeatNode" presStyleLbl="solidFgAcc1" presStyleIdx="0" presStyleCnt="3" custScaleX="126425" custScaleY="124154" custLinFactNeighborX="-4739" custLinFactNeighborY="-6564"/>
      <dgm:spPr>
        <a:solidFill>
          <a:schemeClr val="accent3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  <a:scene3d>
          <a:camera prst="orthographicFront"/>
          <a:lightRig rig="flood" dir="t"/>
        </a:scene3d>
        <a:sp3d prstMaterial="matte">
          <a:bevelT/>
          <a:bevelB/>
        </a:sp3d>
      </dgm:spPr>
    </dgm:pt>
    <dgm:pt modelId="{FE169F7D-3A4E-4246-94C9-73B46E0C29D0}" type="pres">
      <dgm:prSet presAssocID="{3BAB3382-2D87-465B-8F85-0E7C1AB340F3}" presName="text_2" presStyleLbl="node1" presStyleIdx="1" presStyleCnt="3" custLinFactNeighborX="827">
        <dgm:presLayoutVars>
          <dgm:bulletEnabled val="1"/>
        </dgm:presLayoutVars>
      </dgm:prSet>
      <dgm:spPr/>
    </dgm:pt>
    <dgm:pt modelId="{267006CD-E363-4E50-B5DD-690726FC8F94}" type="pres">
      <dgm:prSet presAssocID="{3BAB3382-2D87-465B-8F85-0E7C1AB340F3}" presName="accent_2" presStyleCnt="0"/>
      <dgm:spPr/>
    </dgm:pt>
    <dgm:pt modelId="{C94D8396-42F7-43A8-A886-57232285CF35}" type="pres">
      <dgm:prSet presAssocID="{3BAB3382-2D87-465B-8F85-0E7C1AB340F3}" presName="accentRepeatNode" presStyleLbl="solidFgAcc1" presStyleIdx="1" presStyleCnt="3" custScaleX="128245" custScaleY="121260" custLinFactNeighborX="-31051" custLinFactNeighborY="189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flood" dir="t"/>
        </a:scene3d>
        <a:sp3d prstMaterial="matte">
          <a:bevelT/>
          <a:bevelB/>
        </a:sp3d>
      </dgm:spPr>
    </dgm:pt>
    <dgm:pt modelId="{FD573578-2EB2-475F-81F1-D97679DEA0E5}" type="pres">
      <dgm:prSet presAssocID="{33B51A21-19C9-453E-84EA-25E152FDCBEA}" presName="text_3" presStyleLbl="node1" presStyleIdx="2" presStyleCnt="3" custLinFactNeighborX="1595" custLinFactNeighborY="9038">
        <dgm:presLayoutVars>
          <dgm:bulletEnabled val="1"/>
        </dgm:presLayoutVars>
      </dgm:prSet>
      <dgm:spPr/>
    </dgm:pt>
    <dgm:pt modelId="{30D75668-3E11-4A28-9F7D-2F1B7C6E963C}" type="pres">
      <dgm:prSet presAssocID="{33B51A21-19C9-453E-84EA-25E152FDCBEA}" presName="accent_3" presStyleCnt="0"/>
      <dgm:spPr/>
    </dgm:pt>
    <dgm:pt modelId="{32729549-7C81-498E-AFD6-2350E9FF25CD}" type="pres">
      <dgm:prSet presAssocID="{33B51A21-19C9-453E-84EA-25E152FDCBEA}" presName="accentRepeatNode" presStyleLbl="solidFgAcc1" presStyleIdx="2" presStyleCnt="3" custScaleX="125153" custScaleY="119353" custLinFactNeighborX="-1972" custLinFactNeighborY="7318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flood" dir="t"/>
        </a:scene3d>
        <a:sp3d prstMaterial="matte">
          <a:bevelT/>
          <a:bevelB/>
        </a:sp3d>
      </dgm:spPr>
    </dgm:pt>
  </dgm:ptLst>
  <dgm:cxnLst>
    <dgm:cxn modelId="{375D9D28-11C1-4A65-B192-2124B63327F2}" type="presOf" srcId="{AD3C6E2B-5733-41D4-A7A2-53AFB33F6E3D}" destId="{B818CB4D-BA63-4BCD-AD59-9A60A70CA780}" srcOrd="0" destOrd="0" presId="urn:microsoft.com/office/officeart/2008/layout/VerticalCurvedList"/>
    <dgm:cxn modelId="{C94CC035-E0FD-4DD6-9669-9FB3DAE3A2D5}" srcId="{AD3C6E2B-5733-41D4-A7A2-53AFB33F6E3D}" destId="{021CC77A-D52F-41A3-9E3B-1A0E6F20169B}" srcOrd="0" destOrd="0" parTransId="{D64AB84E-EADE-4332-BED6-20533DAC166E}" sibTransId="{D76787C7-75F6-4BE3-8AAE-2B10429F25BE}"/>
    <dgm:cxn modelId="{CB699946-F56D-47DA-855D-8FEDA5DCF9FF}" type="presOf" srcId="{3BAB3382-2D87-465B-8F85-0E7C1AB340F3}" destId="{FE169F7D-3A4E-4246-94C9-73B46E0C29D0}" srcOrd="0" destOrd="0" presId="urn:microsoft.com/office/officeart/2008/layout/VerticalCurvedList"/>
    <dgm:cxn modelId="{982A4B48-011D-41EC-8BC2-6656D5DB854E}" srcId="{AD3C6E2B-5733-41D4-A7A2-53AFB33F6E3D}" destId="{33B51A21-19C9-453E-84EA-25E152FDCBEA}" srcOrd="2" destOrd="0" parTransId="{CBD937B6-304C-4BAA-B7E5-9017D40CA38B}" sibTransId="{53A82AC5-8B4C-429C-B25B-F1444BCBEF9D}"/>
    <dgm:cxn modelId="{2D97C16C-1DD1-4C44-AFE0-56CD333CAE5F}" type="presOf" srcId="{D76787C7-75F6-4BE3-8AAE-2B10429F25BE}" destId="{F6083AEB-C369-4AA4-BD48-14236E874F79}" srcOrd="0" destOrd="0" presId="urn:microsoft.com/office/officeart/2008/layout/VerticalCurvedList"/>
    <dgm:cxn modelId="{794046D7-B1BD-4D32-8C3A-E5181FA2AFFF}" type="presOf" srcId="{33B51A21-19C9-453E-84EA-25E152FDCBEA}" destId="{FD573578-2EB2-475F-81F1-D97679DEA0E5}" srcOrd="0" destOrd="0" presId="urn:microsoft.com/office/officeart/2008/layout/VerticalCurvedList"/>
    <dgm:cxn modelId="{312037E4-2F41-441B-BCE1-5D338AB04204}" type="presOf" srcId="{021CC77A-D52F-41A3-9E3B-1A0E6F20169B}" destId="{2BE0CE86-322A-4EA0-B034-78ECB108DD2A}" srcOrd="0" destOrd="0" presId="urn:microsoft.com/office/officeart/2008/layout/VerticalCurvedList"/>
    <dgm:cxn modelId="{09A854E9-6755-494A-AAF0-A42926689737}" srcId="{AD3C6E2B-5733-41D4-A7A2-53AFB33F6E3D}" destId="{3BAB3382-2D87-465B-8F85-0E7C1AB340F3}" srcOrd="1" destOrd="0" parTransId="{DD5B681B-EEEA-4604-BB5A-0C642B134C93}" sibTransId="{382425F5-4123-4D32-908C-A997099D9700}"/>
    <dgm:cxn modelId="{04024B59-DA7F-4283-85F7-A746AE696133}" type="presParOf" srcId="{B818CB4D-BA63-4BCD-AD59-9A60A70CA780}" destId="{8C7CCEFF-72E8-4284-A450-B022A307DC57}" srcOrd="0" destOrd="0" presId="urn:microsoft.com/office/officeart/2008/layout/VerticalCurvedList"/>
    <dgm:cxn modelId="{26F0930D-0C59-47F1-A090-28272EB7E7EA}" type="presParOf" srcId="{8C7CCEFF-72E8-4284-A450-B022A307DC57}" destId="{8441E8AA-8438-4564-8CF5-C3DC702E6392}" srcOrd="0" destOrd="0" presId="urn:microsoft.com/office/officeart/2008/layout/VerticalCurvedList"/>
    <dgm:cxn modelId="{D4052C0D-9FA3-43A4-8E2A-8EE7BB720498}" type="presParOf" srcId="{8441E8AA-8438-4564-8CF5-C3DC702E6392}" destId="{953915FE-CABE-4A0C-839A-DD4DFDB62A68}" srcOrd="0" destOrd="0" presId="urn:microsoft.com/office/officeart/2008/layout/VerticalCurvedList"/>
    <dgm:cxn modelId="{E167430A-68F8-4618-8E16-09DE531009E1}" type="presParOf" srcId="{8441E8AA-8438-4564-8CF5-C3DC702E6392}" destId="{F6083AEB-C369-4AA4-BD48-14236E874F79}" srcOrd="1" destOrd="0" presId="urn:microsoft.com/office/officeart/2008/layout/VerticalCurvedList"/>
    <dgm:cxn modelId="{6EB3ADDD-B454-4BB5-B408-E7D5A4E4F9CF}" type="presParOf" srcId="{8441E8AA-8438-4564-8CF5-C3DC702E6392}" destId="{00691990-FA75-400D-B90A-276DD1DD9CE2}" srcOrd="2" destOrd="0" presId="urn:microsoft.com/office/officeart/2008/layout/VerticalCurvedList"/>
    <dgm:cxn modelId="{7398CEFE-AC00-4178-997A-45849C472127}" type="presParOf" srcId="{8441E8AA-8438-4564-8CF5-C3DC702E6392}" destId="{C923F2F5-00F5-411B-A98F-CB062DF3F436}" srcOrd="3" destOrd="0" presId="urn:microsoft.com/office/officeart/2008/layout/VerticalCurvedList"/>
    <dgm:cxn modelId="{E4352ABD-29A6-4FD9-AB87-3E5B27DFDB2B}" type="presParOf" srcId="{8C7CCEFF-72E8-4284-A450-B022A307DC57}" destId="{2BE0CE86-322A-4EA0-B034-78ECB108DD2A}" srcOrd="1" destOrd="0" presId="urn:microsoft.com/office/officeart/2008/layout/VerticalCurvedList"/>
    <dgm:cxn modelId="{9C3682CC-F954-4FD3-9F34-583BB7A65A7B}" type="presParOf" srcId="{8C7CCEFF-72E8-4284-A450-B022A307DC57}" destId="{09DCD504-959C-4AA3-8530-839220240986}" srcOrd="2" destOrd="0" presId="urn:microsoft.com/office/officeart/2008/layout/VerticalCurvedList"/>
    <dgm:cxn modelId="{43498BCD-A392-40B2-9059-162A717EC564}" type="presParOf" srcId="{09DCD504-959C-4AA3-8530-839220240986}" destId="{45B87D9D-E15A-4A17-9995-E2E789D015CD}" srcOrd="0" destOrd="0" presId="urn:microsoft.com/office/officeart/2008/layout/VerticalCurvedList"/>
    <dgm:cxn modelId="{9097D055-939D-41C0-8487-A446BC221AD9}" type="presParOf" srcId="{8C7CCEFF-72E8-4284-A450-B022A307DC57}" destId="{FE169F7D-3A4E-4246-94C9-73B46E0C29D0}" srcOrd="3" destOrd="0" presId="urn:microsoft.com/office/officeart/2008/layout/VerticalCurvedList"/>
    <dgm:cxn modelId="{D8A52E3B-3352-4E06-BDD0-5D24C6C7C4E4}" type="presParOf" srcId="{8C7CCEFF-72E8-4284-A450-B022A307DC57}" destId="{267006CD-E363-4E50-B5DD-690726FC8F94}" srcOrd="4" destOrd="0" presId="urn:microsoft.com/office/officeart/2008/layout/VerticalCurvedList"/>
    <dgm:cxn modelId="{C129E307-4679-4056-9AD7-2BCFF1A69213}" type="presParOf" srcId="{267006CD-E363-4E50-B5DD-690726FC8F94}" destId="{C94D8396-42F7-43A8-A886-57232285CF35}" srcOrd="0" destOrd="0" presId="urn:microsoft.com/office/officeart/2008/layout/VerticalCurvedList"/>
    <dgm:cxn modelId="{2673C109-84C7-4E81-BC1B-B5F1AB079ED0}" type="presParOf" srcId="{8C7CCEFF-72E8-4284-A450-B022A307DC57}" destId="{FD573578-2EB2-475F-81F1-D97679DEA0E5}" srcOrd="5" destOrd="0" presId="urn:microsoft.com/office/officeart/2008/layout/VerticalCurvedList"/>
    <dgm:cxn modelId="{B79B4206-4658-4D56-9BC3-CECFB8A08BB4}" type="presParOf" srcId="{8C7CCEFF-72E8-4284-A450-B022A307DC57}" destId="{30D75668-3E11-4A28-9F7D-2F1B7C6E963C}" srcOrd="6" destOrd="0" presId="urn:microsoft.com/office/officeart/2008/layout/VerticalCurvedList"/>
    <dgm:cxn modelId="{101CBF85-C54C-47F0-9995-AF5A31CC6746}" type="presParOf" srcId="{30D75668-3E11-4A28-9F7D-2F1B7C6E963C}" destId="{32729549-7C81-498E-AFD6-2350E9FF25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8876D5-DB37-446F-AA75-CB966F7323D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2E3714-2724-49C8-BD18-7E2EC0E9A2BE}">
      <dgm:prSet phldrT="[Текст]"/>
      <dgm:spPr/>
      <dgm:t>
        <a:bodyPr/>
        <a:lstStyle/>
        <a:p>
          <a:pPr algn="ctr"/>
          <a:r>
            <a:rPr lang="ru-RU" b="1" dirty="0">
              <a:latin typeface="Cambria" panose="02040503050406030204" pitchFamily="18" charset="0"/>
              <a:ea typeface="Cambria" panose="02040503050406030204" pitchFamily="18" charset="0"/>
            </a:rPr>
            <a:t>Непрограммные расходы</a:t>
          </a:r>
        </a:p>
        <a:p>
          <a:pPr algn="ctr"/>
          <a:r>
            <a:rPr lang="ru-RU" b="1" dirty="0">
              <a:latin typeface="Cambria" panose="02040503050406030204" pitchFamily="18" charset="0"/>
              <a:ea typeface="Cambria" panose="02040503050406030204" pitchFamily="18" charset="0"/>
            </a:rPr>
            <a:t>0,9%</a:t>
          </a:r>
        </a:p>
      </dgm:t>
    </dgm:pt>
    <dgm:pt modelId="{4F5F363D-00B3-421A-9998-B0F6D1D82E8F}" type="parTrans" cxnId="{86A2C49D-1A92-4E64-BC30-21863452A3A9}">
      <dgm:prSet/>
      <dgm:spPr/>
      <dgm:t>
        <a:bodyPr/>
        <a:lstStyle/>
        <a:p>
          <a:endParaRPr lang="ru-RU"/>
        </a:p>
      </dgm:t>
    </dgm:pt>
    <dgm:pt modelId="{63F8AA0B-68A1-412D-8CD4-A1423D8D6027}" type="sibTrans" cxnId="{86A2C49D-1A92-4E64-BC30-21863452A3A9}">
      <dgm:prSet/>
      <dgm:spPr/>
      <dgm:t>
        <a:bodyPr/>
        <a:lstStyle/>
        <a:p>
          <a:endParaRPr lang="ru-RU"/>
        </a:p>
      </dgm:t>
    </dgm:pt>
    <dgm:pt modelId="{A3AD4FDE-4ADC-42F2-A1AF-F386A25E38FC}">
      <dgm:prSet phldrT="[Текст]"/>
      <dgm:spPr/>
      <dgm:t>
        <a:bodyPr/>
        <a:lstStyle/>
        <a:p>
          <a:pPr algn="ctr"/>
          <a:r>
            <a:rPr lang="ru-RU" b="1" dirty="0">
              <a:latin typeface="Cambria" panose="02040503050406030204" pitchFamily="18" charset="0"/>
              <a:ea typeface="Cambria" panose="02040503050406030204" pitchFamily="18" charset="0"/>
            </a:rPr>
            <a:t>Программные расходы</a:t>
          </a:r>
        </a:p>
        <a:p>
          <a:pPr algn="ctr"/>
          <a:r>
            <a:rPr lang="ru-RU" b="1" dirty="0">
              <a:latin typeface="Cambria" panose="02040503050406030204" pitchFamily="18" charset="0"/>
              <a:ea typeface="Cambria" panose="02040503050406030204" pitchFamily="18" charset="0"/>
            </a:rPr>
            <a:t>99,1%</a:t>
          </a:r>
        </a:p>
      </dgm:t>
    </dgm:pt>
    <dgm:pt modelId="{6C9D1C55-1011-44E7-A744-02A4EB65A05F}" type="parTrans" cxnId="{B7E99AFA-1D58-4F52-A048-6C7F5045B634}">
      <dgm:prSet/>
      <dgm:spPr/>
      <dgm:t>
        <a:bodyPr/>
        <a:lstStyle/>
        <a:p>
          <a:endParaRPr lang="ru-RU"/>
        </a:p>
      </dgm:t>
    </dgm:pt>
    <dgm:pt modelId="{0451F8FB-D1E9-4C86-AB8A-93904E4DF740}" type="sibTrans" cxnId="{B7E99AFA-1D58-4F52-A048-6C7F5045B634}">
      <dgm:prSet/>
      <dgm:spPr/>
      <dgm:t>
        <a:bodyPr/>
        <a:lstStyle/>
        <a:p>
          <a:endParaRPr lang="ru-RU"/>
        </a:p>
      </dgm:t>
    </dgm:pt>
    <dgm:pt modelId="{0F0FB922-25AB-4F94-8837-F17E6B858978}">
      <dgm:prSet phldrT="[Текст]"/>
      <dgm:spPr/>
      <dgm:t>
        <a:bodyPr/>
        <a:lstStyle/>
        <a:p>
          <a:pPr algn="ctr"/>
          <a:r>
            <a:rPr lang="ru-RU" b="1" dirty="0">
              <a:latin typeface="Cambria" panose="02040503050406030204" pitchFamily="18" charset="0"/>
              <a:ea typeface="Cambria" panose="02040503050406030204" pitchFamily="18" charset="0"/>
            </a:rPr>
            <a:t>Всего</a:t>
          </a:r>
        </a:p>
        <a:p>
          <a:pPr algn="l"/>
          <a:r>
            <a:rPr lang="ru-RU" dirty="0"/>
            <a:t> </a:t>
          </a:r>
        </a:p>
      </dgm:t>
    </dgm:pt>
    <dgm:pt modelId="{452BB345-5758-417F-926F-CC68746C43C4}" type="parTrans" cxnId="{0F59FED5-6B07-44B9-ACFE-6DF086F9ABD8}">
      <dgm:prSet/>
      <dgm:spPr/>
      <dgm:t>
        <a:bodyPr/>
        <a:lstStyle/>
        <a:p>
          <a:endParaRPr lang="ru-RU"/>
        </a:p>
      </dgm:t>
    </dgm:pt>
    <dgm:pt modelId="{0B882E49-C704-4BEE-A315-1B92CAF3E060}" type="sibTrans" cxnId="{0F59FED5-6B07-44B9-ACFE-6DF086F9ABD8}">
      <dgm:prSet/>
      <dgm:spPr/>
      <dgm:t>
        <a:bodyPr/>
        <a:lstStyle/>
        <a:p>
          <a:endParaRPr lang="ru-RU"/>
        </a:p>
      </dgm:t>
    </dgm:pt>
    <dgm:pt modelId="{00C08655-ADC4-45B8-BB6B-1223D067D59E}" type="pres">
      <dgm:prSet presAssocID="{368876D5-DB37-446F-AA75-CB966F7323D0}" presName="rootnode" presStyleCnt="0">
        <dgm:presLayoutVars>
          <dgm:chMax/>
          <dgm:chPref/>
          <dgm:dir/>
          <dgm:animLvl val="lvl"/>
        </dgm:presLayoutVars>
      </dgm:prSet>
      <dgm:spPr/>
    </dgm:pt>
    <dgm:pt modelId="{C66E9D78-8957-463A-9269-8A0B57AF0411}" type="pres">
      <dgm:prSet presAssocID="{B32E3714-2724-49C8-BD18-7E2EC0E9A2BE}" presName="composite" presStyleCnt="0"/>
      <dgm:spPr/>
    </dgm:pt>
    <dgm:pt modelId="{23B50EC9-4DBA-4FC8-8222-EB7634F7DE19}" type="pres">
      <dgm:prSet presAssocID="{B32E3714-2724-49C8-BD18-7E2EC0E9A2BE}" presName="LShape" presStyleLbl="alignNode1" presStyleIdx="0" presStyleCnt="5"/>
      <dgm:spPr>
        <a:solidFill>
          <a:srgbClr val="9290AE"/>
        </a:solidFill>
        <a:scene3d>
          <a:camera prst="orthographicFront"/>
          <a:lightRig rig="flood" dir="t"/>
        </a:scene3d>
        <a:sp3d prstMaterial="matte">
          <a:bevelT/>
          <a:bevelB/>
        </a:sp3d>
      </dgm:spPr>
    </dgm:pt>
    <dgm:pt modelId="{6F4F708B-D1F5-4636-9BAF-88AB4B49E4D9}" type="pres">
      <dgm:prSet presAssocID="{B32E3714-2724-49C8-BD18-7E2EC0E9A2B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55AB98C-B1C8-40FA-80B6-CDD4E319AF88}" type="pres">
      <dgm:prSet presAssocID="{B32E3714-2724-49C8-BD18-7E2EC0E9A2BE}" presName="Triangle" presStyleLbl="alignNode1" presStyleIdx="1" presStyleCnt="5"/>
      <dgm:spPr>
        <a:solidFill>
          <a:srgbClr val="9290AE"/>
        </a:solidFill>
        <a:scene3d>
          <a:camera prst="orthographicFront"/>
          <a:lightRig rig="flood" dir="t"/>
        </a:scene3d>
        <a:sp3d prstMaterial="matte">
          <a:bevelT/>
          <a:bevelB/>
        </a:sp3d>
      </dgm:spPr>
    </dgm:pt>
    <dgm:pt modelId="{0C369C64-4506-4D2C-B6F7-36617AC90BA6}" type="pres">
      <dgm:prSet presAssocID="{63F8AA0B-68A1-412D-8CD4-A1423D8D6027}" presName="sibTrans" presStyleCnt="0"/>
      <dgm:spPr/>
    </dgm:pt>
    <dgm:pt modelId="{FD4577DA-DD78-486D-B0A4-921D653DCBE6}" type="pres">
      <dgm:prSet presAssocID="{63F8AA0B-68A1-412D-8CD4-A1423D8D6027}" presName="space" presStyleCnt="0"/>
      <dgm:spPr/>
    </dgm:pt>
    <dgm:pt modelId="{E6B8D3BF-1B87-4DD2-89F2-BF5E16560092}" type="pres">
      <dgm:prSet presAssocID="{A3AD4FDE-4ADC-42F2-A1AF-F386A25E38FC}" presName="composite" presStyleCnt="0"/>
      <dgm:spPr/>
    </dgm:pt>
    <dgm:pt modelId="{381B7723-EC88-4428-B0A6-7C2E920D7260}" type="pres">
      <dgm:prSet presAssocID="{A3AD4FDE-4ADC-42F2-A1AF-F386A25E38FC}" presName="LShape" presStyleLbl="alignNode1" presStyleIdx="2" presStyleCnt="5"/>
      <dgm:spPr>
        <a:solidFill>
          <a:srgbClr val="9290AE"/>
        </a:solidFill>
        <a:scene3d>
          <a:camera prst="orthographicFront"/>
          <a:lightRig rig="flood" dir="t"/>
        </a:scene3d>
        <a:sp3d prstMaterial="matte">
          <a:bevelT/>
          <a:bevelB/>
        </a:sp3d>
      </dgm:spPr>
    </dgm:pt>
    <dgm:pt modelId="{AFD30D52-60C7-4E7C-939D-D6B9068028FA}" type="pres">
      <dgm:prSet presAssocID="{A3AD4FDE-4ADC-42F2-A1AF-F386A25E38F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D847643-7FAD-4802-958E-44A5A7DC1174}" type="pres">
      <dgm:prSet presAssocID="{A3AD4FDE-4ADC-42F2-A1AF-F386A25E38FC}" presName="Triangle" presStyleLbl="alignNode1" presStyleIdx="3" presStyleCnt="5"/>
      <dgm:spPr>
        <a:solidFill>
          <a:srgbClr val="9290AE"/>
        </a:solidFill>
        <a:scene3d>
          <a:camera prst="orthographicFront"/>
          <a:lightRig rig="flood" dir="t"/>
        </a:scene3d>
        <a:sp3d prstMaterial="matte">
          <a:bevelT/>
          <a:bevelB/>
        </a:sp3d>
      </dgm:spPr>
    </dgm:pt>
    <dgm:pt modelId="{A8A65570-CD2D-4FFB-8525-DB3A5DC9D2A5}" type="pres">
      <dgm:prSet presAssocID="{0451F8FB-D1E9-4C86-AB8A-93904E4DF740}" presName="sibTrans" presStyleCnt="0"/>
      <dgm:spPr/>
    </dgm:pt>
    <dgm:pt modelId="{2BB4CB8D-04F1-4362-A108-17CFFD9CA266}" type="pres">
      <dgm:prSet presAssocID="{0451F8FB-D1E9-4C86-AB8A-93904E4DF740}" presName="space" presStyleCnt="0"/>
      <dgm:spPr/>
    </dgm:pt>
    <dgm:pt modelId="{42695144-2B90-4E6C-A2C3-2663260702F3}" type="pres">
      <dgm:prSet presAssocID="{0F0FB922-25AB-4F94-8837-F17E6B858978}" presName="composite" presStyleCnt="0"/>
      <dgm:spPr/>
    </dgm:pt>
    <dgm:pt modelId="{01E16313-FFC6-4999-9002-210DC841B718}" type="pres">
      <dgm:prSet presAssocID="{0F0FB922-25AB-4F94-8837-F17E6B858978}" presName="LShape" presStyleLbl="alignNode1" presStyleIdx="4" presStyleCnt="5"/>
      <dgm:spPr>
        <a:solidFill>
          <a:srgbClr val="9290AE"/>
        </a:solidFill>
        <a:scene3d>
          <a:camera prst="orthographicFront"/>
          <a:lightRig rig="flood" dir="t"/>
        </a:scene3d>
        <a:sp3d prstMaterial="matte">
          <a:bevelT/>
          <a:bevelB/>
        </a:sp3d>
      </dgm:spPr>
    </dgm:pt>
    <dgm:pt modelId="{76277B02-7723-4365-9C66-CF793E6A43A2}" type="pres">
      <dgm:prSet presAssocID="{0F0FB922-25AB-4F94-8837-F17E6B85897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91E0417-FB6C-4169-A204-C236B9CEC90F}" type="presOf" srcId="{0F0FB922-25AB-4F94-8837-F17E6B858978}" destId="{76277B02-7723-4365-9C66-CF793E6A43A2}" srcOrd="0" destOrd="0" presId="urn:microsoft.com/office/officeart/2009/3/layout/StepUpProcess"/>
    <dgm:cxn modelId="{BB607389-E2C5-49E8-8C6A-847C1F4006E5}" type="presOf" srcId="{A3AD4FDE-4ADC-42F2-A1AF-F386A25E38FC}" destId="{AFD30D52-60C7-4E7C-939D-D6B9068028FA}" srcOrd="0" destOrd="0" presId="urn:microsoft.com/office/officeart/2009/3/layout/StepUpProcess"/>
    <dgm:cxn modelId="{86A2C49D-1A92-4E64-BC30-21863452A3A9}" srcId="{368876D5-DB37-446F-AA75-CB966F7323D0}" destId="{B32E3714-2724-49C8-BD18-7E2EC0E9A2BE}" srcOrd="0" destOrd="0" parTransId="{4F5F363D-00B3-421A-9998-B0F6D1D82E8F}" sibTransId="{63F8AA0B-68A1-412D-8CD4-A1423D8D6027}"/>
    <dgm:cxn modelId="{0F59FED5-6B07-44B9-ACFE-6DF086F9ABD8}" srcId="{368876D5-DB37-446F-AA75-CB966F7323D0}" destId="{0F0FB922-25AB-4F94-8837-F17E6B858978}" srcOrd="2" destOrd="0" parTransId="{452BB345-5758-417F-926F-CC68746C43C4}" sibTransId="{0B882E49-C704-4BEE-A315-1B92CAF3E060}"/>
    <dgm:cxn modelId="{25D29BD7-E5B9-4E69-982B-2508E80AC87B}" type="presOf" srcId="{B32E3714-2724-49C8-BD18-7E2EC0E9A2BE}" destId="{6F4F708B-D1F5-4636-9BAF-88AB4B49E4D9}" srcOrd="0" destOrd="0" presId="urn:microsoft.com/office/officeart/2009/3/layout/StepUpProcess"/>
    <dgm:cxn modelId="{401003D8-E295-47A2-A8D8-235CD2C8CA3D}" type="presOf" srcId="{368876D5-DB37-446F-AA75-CB966F7323D0}" destId="{00C08655-ADC4-45B8-BB6B-1223D067D59E}" srcOrd="0" destOrd="0" presId="urn:microsoft.com/office/officeart/2009/3/layout/StepUpProcess"/>
    <dgm:cxn modelId="{B7E99AFA-1D58-4F52-A048-6C7F5045B634}" srcId="{368876D5-DB37-446F-AA75-CB966F7323D0}" destId="{A3AD4FDE-4ADC-42F2-A1AF-F386A25E38FC}" srcOrd="1" destOrd="0" parTransId="{6C9D1C55-1011-44E7-A744-02A4EB65A05F}" sibTransId="{0451F8FB-D1E9-4C86-AB8A-93904E4DF740}"/>
    <dgm:cxn modelId="{406B6AAA-F686-4348-833D-E5FB27585D4F}" type="presParOf" srcId="{00C08655-ADC4-45B8-BB6B-1223D067D59E}" destId="{C66E9D78-8957-463A-9269-8A0B57AF0411}" srcOrd="0" destOrd="0" presId="urn:microsoft.com/office/officeart/2009/3/layout/StepUpProcess"/>
    <dgm:cxn modelId="{1BC88A9C-C2DD-4D8C-8606-23DA75E6FC32}" type="presParOf" srcId="{C66E9D78-8957-463A-9269-8A0B57AF0411}" destId="{23B50EC9-4DBA-4FC8-8222-EB7634F7DE19}" srcOrd="0" destOrd="0" presId="urn:microsoft.com/office/officeart/2009/3/layout/StepUpProcess"/>
    <dgm:cxn modelId="{72908068-0E00-4168-9221-AC6114A9AC53}" type="presParOf" srcId="{C66E9D78-8957-463A-9269-8A0B57AF0411}" destId="{6F4F708B-D1F5-4636-9BAF-88AB4B49E4D9}" srcOrd="1" destOrd="0" presId="urn:microsoft.com/office/officeart/2009/3/layout/StepUpProcess"/>
    <dgm:cxn modelId="{761DE6DD-45C4-457F-A735-D8E4C1B76184}" type="presParOf" srcId="{C66E9D78-8957-463A-9269-8A0B57AF0411}" destId="{755AB98C-B1C8-40FA-80B6-CDD4E319AF88}" srcOrd="2" destOrd="0" presId="urn:microsoft.com/office/officeart/2009/3/layout/StepUpProcess"/>
    <dgm:cxn modelId="{37B53BF2-033C-4D6A-83AE-2083CA425667}" type="presParOf" srcId="{00C08655-ADC4-45B8-BB6B-1223D067D59E}" destId="{0C369C64-4506-4D2C-B6F7-36617AC90BA6}" srcOrd="1" destOrd="0" presId="urn:microsoft.com/office/officeart/2009/3/layout/StepUpProcess"/>
    <dgm:cxn modelId="{DD15EFAA-2389-42C6-B0CD-A87872316C87}" type="presParOf" srcId="{0C369C64-4506-4D2C-B6F7-36617AC90BA6}" destId="{FD4577DA-DD78-486D-B0A4-921D653DCBE6}" srcOrd="0" destOrd="0" presId="urn:microsoft.com/office/officeart/2009/3/layout/StepUpProcess"/>
    <dgm:cxn modelId="{7BACB846-1C44-4B2C-BDA7-237C5C7F6A74}" type="presParOf" srcId="{00C08655-ADC4-45B8-BB6B-1223D067D59E}" destId="{E6B8D3BF-1B87-4DD2-89F2-BF5E16560092}" srcOrd="2" destOrd="0" presId="urn:microsoft.com/office/officeart/2009/3/layout/StepUpProcess"/>
    <dgm:cxn modelId="{EBF434D7-65F4-445D-B325-6FC59C453269}" type="presParOf" srcId="{E6B8D3BF-1B87-4DD2-89F2-BF5E16560092}" destId="{381B7723-EC88-4428-B0A6-7C2E920D7260}" srcOrd="0" destOrd="0" presId="urn:microsoft.com/office/officeart/2009/3/layout/StepUpProcess"/>
    <dgm:cxn modelId="{2A54CEB7-B6B7-4796-958E-6B4A2458CD35}" type="presParOf" srcId="{E6B8D3BF-1B87-4DD2-89F2-BF5E16560092}" destId="{AFD30D52-60C7-4E7C-939D-D6B9068028FA}" srcOrd="1" destOrd="0" presId="urn:microsoft.com/office/officeart/2009/3/layout/StepUpProcess"/>
    <dgm:cxn modelId="{FF0F0F7C-4B4C-4363-8176-F96380631998}" type="presParOf" srcId="{E6B8D3BF-1B87-4DD2-89F2-BF5E16560092}" destId="{FD847643-7FAD-4802-958E-44A5A7DC1174}" srcOrd="2" destOrd="0" presId="urn:microsoft.com/office/officeart/2009/3/layout/StepUpProcess"/>
    <dgm:cxn modelId="{F7FD246D-BEDC-4DA6-9D17-2F095AF38D2E}" type="presParOf" srcId="{00C08655-ADC4-45B8-BB6B-1223D067D59E}" destId="{A8A65570-CD2D-4FFB-8525-DB3A5DC9D2A5}" srcOrd="3" destOrd="0" presId="urn:microsoft.com/office/officeart/2009/3/layout/StepUpProcess"/>
    <dgm:cxn modelId="{223731F9-2B62-4989-B265-B09073ADA510}" type="presParOf" srcId="{A8A65570-CD2D-4FFB-8525-DB3A5DC9D2A5}" destId="{2BB4CB8D-04F1-4362-A108-17CFFD9CA266}" srcOrd="0" destOrd="0" presId="urn:microsoft.com/office/officeart/2009/3/layout/StepUpProcess"/>
    <dgm:cxn modelId="{4C83A525-940E-44AA-AD5E-C3D51D70BB1D}" type="presParOf" srcId="{00C08655-ADC4-45B8-BB6B-1223D067D59E}" destId="{42695144-2B90-4E6C-A2C3-2663260702F3}" srcOrd="4" destOrd="0" presId="urn:microsoft.com/office/officeart/2009/3/layout/StepUpProcess"/>
    <dgm:cxn modelId="{2AB1D6C4-C964-49D4-A6CB-31A050163A0B}" type="presParOf" srcId="{42695144-2B90-4E6C-A2C3-2663260702F3}" destId="{01E16313-FFC6-4999-9002-210DC841B718}" srcOrd="0" destOrd="0" presId="urn:microsoft.com/office/officeart/2009/3/layout/StepUpProcess"/>
    <dgm:cxn modelId="{306E8226-5999-444D-9BEC-79F21ADD6612}" type="presParOf" srcId="{42695144-2B90-4E6C-A2C3-2663260702F3}" destId="{76277B02-7723-4365-9C66-CF793E6A43A2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82794D-8C38-4723-A95F-171917D2B1EE}" type="doc">
      <dgm:prSet loTypeId="urn:microsoft.com/office/officeart/2008/layout/VerticalAccentList" loCatId="list" qsTypeId="urn:microsoft.com/office/officeart/2005/8/quickstyle/simple3" qsCatId="simple" csTypeId="urn:microsoft.com/office/officeart/2005/8/colors/accent1_2" csCatId="accent1" phldr="1"/>
      <dgm:spPr/>
    </dgm:pt>
    <dgm:pt modelId="{3EF7032B-EDB4-45B5-80CA-E03B8D9A3076}">
      <dgm:prSet phldrT="[Текст]" custT="1"/>
      <dgm:spPr/>
      <dgm:t>
        <a:bodyPr/>
        <a:lstStyle/>
        <a:p>
          <a:r>
            <a:rPr lang="ru-RU" sz="2400" b="1" dirty="0">
              <a:latin typeface="Cambria" panose="02040503050406030204" pitchFamily="18" charset="0"/>
              <a:ea typeface="Cambria" panose="02040503050406030204" pitchFamily="18" charset="0"/>
            </a:rPr>
            <a:t>Ремонт автомобильных дорог городских агломераций – 64 280,0 тыс. рублей </a:t>
          </a:r>
        </a:p>
      </dgm:t>
    </dgm:pt>
    <dgm:pt modelId="{CB07B854-128E-483E-8866-4214CC543942}" type="parTrans" cxnId="{3B0106B6-1805-42B9-8E03-B2C06F97CB9C}">
      <dgm:prSet/>
      <dgm:spPr/>
      <dgm:t>
        <a:bodyPr/>
        <a:lstStyle/>
        <a:p>
          <a:endParaRPr lang="ru-RU"/>
        </a:p>
      </dgm:t>
    </dgm:pt>
    <dgm:pt modelId="{F79E6126-7004-472D-9A09-92DE18AA5DA9}" type="sibTrans" cxnId="{3B0106B6-1805-42B9-8E03-B2C06F97CB9C}">
      <dgm:prSet/>
      <dgm:spPr/>
      <dgm:t>
        <a:bodyPr/>
        <a:lstStyle/>
        <a:p>
          <a:endParaRPr lang="ru-RU"/>
        </a:p>
      </dgm:t>
    </dgm:pt>
    <dgm:pt modelId="{64B207CC-045E-41B6-9E4E-073554591477}">
      <dgm:prSet phldrT="[Текст]" custT="1"/>
      <dgm:spPr/>
      <dgm:t>
        <a:bodyPr/>
        <a:lstStyle/>
        <a:p>
          <a:r>
            <a:rPr lang="ru-RU" sz="2400" b="1" dirty="0">
              <a:latin typeface="Cambria" panose="02040503050406030204" pitchFamily="18" charset="0"/>
              <a:ea typeface="Cambria" panose="02040503050406030204" pitchFamily="18" charset="0"/>
            </a:rPr>
            <a:t>Ремонт автомобильных дорог общего пользования населенных пунктов – 11 940,0 тыс. рублей</a:t>
          </a:r>
        </a:p>
      </dgm:t>
    </dgm:pt>
    <dgm:pt modelId="{F08E8A78-72E4-4DEE-8358-8DFB5C329B13}" type="parTrans" cxnId="{5A71EE82-5176-4760-A87C-23C4E7702129}">
      <dgm:prSet/>
      <dgm:spPr/>
      <dgm:t>
        <a:bodyPr/>
        <a:lstStyle/>
        <a:p>
          <a:endParaRPr lang="ru-RU"/>
        </a:p>
      </dgm:t>
    </dgm:pt>
    <dgm:pt modelId="{7C94C5FB-D14D-482F-B664-8B091FF14FB7}" type="sibTrans" cxnId="{5A71EE82-5176-4760-A87C-23C4E7702129}">
      <dgm:prSet/>
      <dgm:spPr/>
      <dgm:t>
        <a:bodyPr/>
        <a:lstStyle/>
        <a:p>
          <a:endParaRPr lang="ru-RU"/>
        </a:p>
      </dgm:t>
    </dgm:pt>
    <dgm:pt modelId="{126FAD61-75E1-4A24-A963-CF03710D641D}" type="pres">
      <dgm:prSet presAssocID="{4382794D-8C38-4723-A95F-171917D2B1EE}" presName="Name0" presStyleCnt="0">
        <dgm:presLayoutVars>
          <dgm:chMax/>
          <dgm:chPref/>
          <dgm:dir/>
        </dgm:presLayoutVars>
      </dgm:prSet>
      <dgm:spPr/>
    </dgm:pt>
    <dgm:pt modelId="{4C0F4005-24CA-4592-81F3-52D73F9A2B59}" type="pres">
      <dgm:prSet presAssocID="{3EF7032B-EDB4-45B5-80CA-E03B8D9A3076}" presName="parenttextcomposite" presStyleCnt="0"/>
      <dgm:spPr/>
    </dgm:pt>
    <dgm:pt modelId="{C46AD9BD-07BB-442F-A30B-3D6F7AC110D8}" type="pres">
      <dgm:prSet presAssocID="{3EF7032B-EDB4-45B5-80CA-E03B8D9A3076}" presName="parenttext" presStyleLbl="revTx" presStyleIdx="0" presStyleCnt="2" custScaleX="105315">
        <dgm:presLayoutVars>
          <dgm:chMax/>
          <dgm:chPref val="2"/>
          <dgm:bulletEnabled val="1"/>
        </dgm:presLayoutVars>
      </dgm:prSet>
      <dgm:spPr/>
    </dgm:pt>
    <dgm:pt modelId="{8D89E9B4-FBB6-4BD2-AE07-8D90D74B5DED}" type="pres">
      <dgm:prSet presAssocID="{3EF7032B-EDB4-45B5-80CA-E03B8D9A3076}" presName="parallelogramComposite" presStyleCnt="0"/>
      <dgm:spPr/>
    </dgm:pt>
    <dgm:pt modelId="{90F8FFB9-33AE-46C4-922C-38836A3EF502}" type="pres">
      <dgm:prSet presAssocID="{3EF7032B-EDB4-45B5-80CA-E03B8D9A3076}" presName="parallelogram1" presStyleLbl="alignNode1" presStyleIdx="0" presStyleCnt="14"/>
      <dgm:spPr/>
    </dgm:pt>
    <dgm:pt modelId="{1E0073A8-42DC-49FA-9FB9-376DD9E87F7D}" type="pres">
      <dgm:prSet presAssocID="{3EF7032B-EDB4-45B5-80CA-E03B8D9A3076}" presName="parallelogram2" presStyleLbl="alignNode1" presStyleIdx="1" presStyleCnt="14"/>
      <dgm:spPr/>
    </dgm:pt>
    <dgm:pt modelId="{8D4E289E-5641-4FD2-8ACB-8C46C5A67983}" type="pres">
      <dgm:prSet presAssocID="{3EF7032B-EDB4-45B5-80CA-E03B8D9A3076}" presName="parallelogram3" presStyleLbl="alignNode1" presStyleIdx="2" presStyleCnt="14"/>
      <dgm:spPr/>
    </dgm:pt>
    <dgm:pt modelId="{4C236F82-9509-4917-A4F8-47F6CF031961}" type="pres">
      <dgm:prSet presAssocID="{3EF7032B-EDB4-45B5-80CA-E03B8D9A3076}" presName="parallelogram4" presStyleLbl="alignNode1" presStyleIdx="3" presStyleCnt="14"/>
      <dgm:spPr/>
    </dgm:pt>
    <dgm:pt modelId="{E7265233-4193-4AAD-AE6F-50E6B30083FD}" type="pres">
      <dgm:prSet presAssocID="{3EF7032B-EDB4-45B5-80CA-E03B8D9A3076}" presName="parallelogram5" presStyleLbl="alignNode1" presStyleIdx="4" presStyleCnt="14"/>
      <dgm:spPr/>
    </dgm:pt>
    <dgm:pt modelId="{98312235-4F9C-485D-9B6F-D283A7A9F7D4}" type="pres">
      <dgm:prSet presAssocID="{3EF7032B-EDB4-45B5-80CA-E03B8D9A3076}" presName="parallelogram6" presStyleLbl="alignNode1" presStyleIdx="5" presStyleCnt="14"/>
      <dgm:spPr/>
    </dgm:pt>
    <dgm:pt modelId="{2BE95127-0767-45D7-8BB9-91B7B951C879}" type="pres">
      <dgm:prSet presAssocID="{3EF7032B-EDB4-45B5-80CA-E03B8D9A3076}" presName="parallelogram7" presStyleLbl="alignNode1" presStyleIdx="6" presStyleCnt="14"/>
      <dgm:spPr/>
    </dgm:pt>
    <dgm:pt modelId="{6B823590-2787-466A-A406-76D8B8D13B0B}" type="pres">
      <dgm:prSet presAssocID="{F79E6126-7004-472D-9A09-92DE18AA5DA9}" presName="sibTrans" presStyleCnt="0"/>
      <dgm:spPr/>
    </dgm:pt>
    <dgm:pt modelId="{C31AF4D2-F563-40B2-B585-D4A2728FA175}" type="pres">
      <dgm:prSet presAssocID="{64B207CC-045E-41B6-9E4E-073554591477}" presName="parenttextcomposite" presStyleCnt="0"/>
      <dgm:spPr/>
    </dgm:pt>
    <dgm:pt modelId="{22E6A3FC-10F0-46DA-97BC-806AF000C948}" type="pres">
      <dgm:prSet presAssocID="{64B207CC-045E-41B6-9E4E-073554591477}" presName="parenttext" presStyleLbl="revTx" presStyleIdx="1" presStyleCnt="2" custScaleX="106877" custLinFactNeighborX="-92" custLinFactNeighborY="28098">
        <dgm:presLayoutVars>
          <dgm:chMax/>
          <dgm:chPref val="2"/>
          <dgm:bulletEnabled val="1"/>
        </dgm:presLayoutVars>
      </dgm:prSet>
      <dgm:spPr/>
    </dgm:pt>
    <dgm:pt modelId="{ECD2AD07-83FD-4D20-BF8B-05796F522582}" type="pres">
      <dgm:prSet presAssocID="{64B207CC-045E-41B6-9E4E-073554591477}" presName="parallelogramComposite" presStyleCnt="0"/>
      <dgm:spPr/>
    </dgm:pt>
    <dgm:pt modelId="{07C4CA09-1491-4C23-9054-A2999DAEFF10}" type="pres">
      <dgm:prSet presAssocID="{64B207CC-045E-41B6-9E4E-073554591477}" presName="parallelogram1" presStyleLbl="alignNode1" presStyleIdx="7" presStyleCnt="14" custLinFactY="60794" custLinFactNeighborX="-348" custLinFactNeighborY="100000"/>
      <dgm:spPr/>
    </dgm:pt>
    <dgm:pt modelId="{DA1E030D-0BB1-4FBE-821D-94215C6FFF51}" type="pres">
      <dgm:prSet presAssocID="{64B207CC-045E-41B6-9E4E-073554591477}" presName="parallelogram2" presStyleLbl="alignNode1" presStyleIdx="8" presStyleCnt="14" custLinFactY="50075" custLinFactNeighborX="-9827" custLinFactNeighborY="100000"/>
      <dgm:spPr/>
    </dgm:pt>
    <dgm:pt modelId="{BDB19DDB-08B2-4929-842F-687BF2D42E19}" type="pres">
      <dgm:prSet presAssocID="{64B207CC-045E-41B6-9E4E-073554591477}" presName="parallelogram3" presStyleLbl="alignNode1" presStyleIdx="9" presStyleCnt="14" custLinFactY="39356" custLinFactNeighborX="-8933" custLinFactNeighborY="100000"/>
      <dgm:spPr/>
    </dgm:pt>
    <dgm:pt modelId="{153D83C4-E3A6-4799-B85A-0B2B3AEFD36D}" type="pres">
      <dgm:prSet presAssocID="{64B207CC-045E-41B6-9E4E-073554591477}" presName="parallelogram4" presStyleLbl="alignNode1" presStyleIdx="10" presStyleCnt="14" custLinFactY="28635" custLinFactNeighborX="-6253" custLinFactNeighborY="100000"/>
      <dgm:spPr/>
    </dgm:pt>
    <dgm:pt modelId="{C3698E86-54CF-4530-AF68-D2746ABF17A3}" type="pres">
      <dgm:prSet presAssocID="{64B207CC-045E-41B6-9E4E-073554591477}" presName="parallelogram5" presStyleLbl="alignNode1" presStyleIdx="11" presStyleCnt="14" custLinFactY="28636" custLinFactNeighborX="-3573" custLinFactNeighborY="100000"/>
      <dgm:spPr/>
    </dgm:pt>
    <dgm:pt modelId="{48607BEB-FFC7-4E94-898F-73CD2932D6DA}" type="pres">
      <dgm:prSet presAssocID="{64B207CC-045E-41B6-9E4E-073554591477}" presName="parallelogram6" presStyleLbl="alignNode1" presStyleIdx="12" presStyleCnt="14" custLinFactY="7196" custLinFactNeighborX="-2680" custLinFactNeighborY="100000"/>
      <dgm:spPr/>
    </dgm:pt>
    <dgm:pt modelId="{6B25972E-64BD-4C11-9AC1-9E41B66B1F33}" type="pres">
      <dgm:prSet presAssocID="{64B207CC-045E-41B6-9E4E-073554591477}" presName="parallelogram7" presStyleLbl="alignNode1" presStyleIdx="13" presStyleCnt="14" custLinFactY="17915" custLinFactNeighborX="-6253" custLinFactNeighborY="100000"/>
      <dgm:spPr/>
    </dgm:pt>
  </dgm:ptLst>
  <dgm:cxnLst>
    <dgm:cxn modelId="{77FEDA01-03C1-4298-9234-915DC30E3EDE}" type="presOf" srcId="{3EF7032B-EDB4-45B5-80CA-E03B8D9A3076}" destId="{C46AD9BD-07BB-442F-A30B-3D6F7AC110D8}" srcOrd="0" destOrd="0" presId="urn:microsoft.com/office/officeart/2008/layout/VerticalAccentList"/>
    <dgm:cxn modelId="{E47B8111-19BB-49F2-A8F5-A58B5DDBDBFA}" type="presOf" srcId="{64B207CC-045E-41B6-9E4E-073554591477}" destId="{22E6A3FC-10F0-46DA-97BC-806AF000C948}" srcOrd="0" destOrd="0" presId="urn:microsoft.com/office/officeart/2008/layout/VerticalAccentList"/>
    <dgm:cxn modelId="{5A71EE82-5176-4760-A87C-23C4E7702129}" srcId="{4382794D-8C38-4723-A95F-171917D2B1EE}" destId="{64B207CC-045E-41B6-9E4E-073554591477}" srcOrd="1" destOrd="0" parTransId="{F08E8A78-72E4-4DEE-8358-8DFB5C329B13}" sibTransId="{7C94C5FB-D14D-482F-B664-8B091FF14FB7}"/>
    <dgm:cxn modelId="{3B0106B6-1805-42B9-8E03-B2C06F97CB9C}" srcId="{4382794D-8C38-4723-A95F-171917D2B1EE}" destId="{3EF7032B-EDB4-45B5-80CA-E03B8D9A3076}" srcOrd="0" destOrd="0" parTransId="{CB07B854-128E-483E-8866-4214CC543942}" sibTransId="{F79E6126-7004-472D-9A09-92DE18AA5DA9}"/>
    <dgm:cxn modelId="{867E13D3-3B88-4572-A299-15E2B15ABF16}" type="presOf" srcId="{4382794D-8C38-4723-A95F-171917D2B1EE}" destId="{126FAD61-75E1-4A24-A963-CF03710D641D}" srcOrd="0" destOrd="0" presId="urn:microsoft.com/office/officeart/2008/layout/VerticalAccentList"/>
    <dgm:cxn modelId="{F96D3DEC-28FF-486F-BB50-C982DFAB9DCE}" type="presParOf" srcId="{126FAD61-75E1-4A24-A963-CF03710D641D}" destId="{4C0F4005-24CA-4592-81F3-52D73F9A2B59}" srcOrd="0" destOrd="0" presId="urn:microsoft.com/office/officeart/2008/layout/VerticalAccentList"/>
    <dgm:cxn modelId="{B73E0070-63AC-4285-84C7-F7CCF6DF7D76}" type="presParOf" srcId="{4C0F4005-24CA-4592-81F3-52D73F9A2B59}" destId="{C46AD9BD-07BB-442F-A30B-3D6F7AC110D8}" srcOrd="0" destOrd="0" presId="urn:microsoft.com/office/officeart/2008/layout/VerticalAccentList"/>
    <dgm:cxn modelId="{ED15F304-E48C-4A7F-91CB-5A93AAE663C5}" type="presParOf" srcId="{126FAD61-75E1-4A24-A963-CF03710D641D}" destId="{8D89E9B4-FBB6-4BD2-AE07-8D90D74B5DED}" srcOrd="1" destOrd="0" presId="urn:microsoft.com/office/officeart/2008/layout/VerticalAccentList"/>
    <dgm:cxn modelId="{75C3479A-C19F-496C-A442-E200B1BF9E8D}" type="presParOf" srcId="{8D89E9B4-FBB6-4BD2-AE07-8D90D74B5DED}" destId="{90F8FFB9-33AE-46C4-922C-38836A3EF502}" srcOrd="0" destOrd="0" presId="urn:microsoft.com/office/officeart/2008/layout/VerticalAccentList"/>
    <dgm:cxn modelId="{570B31FE-33EF-4440-932C-A47DB31DFEAF}" type="presParOf" srcId="{8D89E9B4-FBB6-4BD2-AE07-8D90D74B5DED}" destId="{1E0073A8-42DC-49FA-9FB9-376DD9E87F7D}" srcOrd="1" destOrd="0" presId="urn:microsoft.com/office/officeart/2008/layout/VerticalAccentList"/>
    <dgm:cxn modelId="{25C5B01F-EAD0-4768-B1B2-E5ADB95C0A9A}" type="presParOf" srcId="{8D89E9B4-FBB6-4BD2-AE07-8D90D74B5DED}" destId="{8D4E289E-5641-4FD2-8ACB-8C46C5A67983}" srcOrd="2" destOrd="0" presId="urn:microsoft.com/office/officeart/2008/layout/VerticalAccentList"/>
    <dgm:cxn modelId="{57321860-49D3-4853-A6ED-32CDD3EAE868}" type="presParOf" srcId="{8D89E9B4-FBB6-4BD2-AE07-8D90D74B5DED}" destId="{4C236F82-9509-4917-A4F8-47F6CF031961}" srcOrd="3" destOrd="0" presId="urn:microsoft.com/office/officeart/2008/layout/VerticalAccentList"/>
    <dgm:cxn modelId="{C1B6596F-1D4F-465E-A140-40B5AFBF95E3}" type="presParOf" srcId="{8D89E9B4-FBB6-4BD2-AE07-8D90D74B5DED}" destId="{E7265233-4193-4AAD-AE6F-50E6B30083FD}" srcOrd="4" destOrd="0" presId="urn:microsoft.com/office/officeart/2008/layout/VerticalAccentList"/>
    <dgm:cxn modelId="{D2EE483B-B774-4B36-A382-758B8392078E}" type="presParOf" srcId="{8D89E9B4-FBB6-4BD2-AE07-8D90D74B5DED}" destId="{98312235-4F9C-485D-9B6F-D283A7A9F7D4}" srcOrd="5" destOrd="0" presId="urn:microsoft.com/office/officeart/2008/layout/VerticalAccentList"/>
    <dgm:cxn modelId="{F58EE90B-F16A-40F0-A0CA-CF1A3B6F4BB4}" type="presParOf" srcId="{8D89E9B4-FBB6-4BD2-AE07-8D90D74B5DED}" destId="{2BE95127-0767-45D7-8BB9-91B7B951C879}" srcOrd="6" destOrd="0" presId="urn:microsoft.com/office/officeart/2008/layout/VerticalAccentList"/>
    <dgm:cxn modelId="{506D9999-D86A-4E56-AD75-447BF759877D}" type="presParOf" srcId="{126FAD61-75E1-4A24-A963-CF03710D641D}" destId="{6B823590-2787-466A-A406-76D8B8D13B0B}" srcOrd="2" destOrd="0" presId="urn:microsoft.com/office/officeart/2008/layout/VerticalAccentList"/>
    <dgm:cxn modelId="{42A94646-E735-4278-90A8-7AEC6351CB9C}" type="presParOf" srcId="{126FAD61-75E1-4A24-A963-CF03710D641D}" destId="{C31AF4D2-F563-40B2-B585-D4A2728FA175}" srcOrd="3" destOrd="0" presId="urn:microsoft.com/office/officeart/2008/layout/VerticalAccentList"/>
    <dgm:cxn modelId="{6FC980EE-EB88-4348-961E-818CEBBC1FE6}" type="presParOf" srcId="{C31AF4D2-F563-40B2-B585-D4A2728FA175}" destId="{22E6A3FC-10F0-46DA-97BC-806AF000C948}" srcOrd="0" destOrd="0" presId="urn:microsoft.com/office/officeart/2008/layout/VerticalAccentList"/>
    <dgm:cxn modelId="{17BFEF7A-708B-41F0-851F-A5A4C256765E}" type="presParOf" srcId="{126FAD61-75E1-4A24-A963-CF03710D641D}" destId="{ECD2AD07-83FD-4D20-BF8B-05796F522582}" srcOrd="4" destOrd="0" presId="urn:microsoft.com/office/officeart/2008/layout/VerticalAccentList"/>
    <dgm:cxn modelId="{9EBC9519-E3E9-4944-9CF2-B6628A39A727}" type="presParOf" srcId="{ECD2AD07-83FD-4D20-BF8B-05796F522582}" destId="{07C4CA09-1491-4C23-9054-A2999DAEFF10}" srcOrd="0" destOrd="0" presId="urn:microsoft.com/office/officeart/2008/layout/VerticalAccentList"/>
    <dgm:cxn modelId="{FB2CF6D4-E6A6-4D0D-A4D5-FE64112771C9}" type="presParOf" srcId="{ECD2AD07-83FD-4D20-BF8B-05796F522582}" destId="{DA1E030D-0BB1-4FBE-821D-94215C6FFF51}" srcOrd="1" destOrd="0" presId="urn:microsoft.com/office/officeart/2008/layout/VerticalAccentList"/>
    <dgm:cxn modelId="{6DD64A56-B304-4EAF-8B5D-A1F20490AF44}" type="presParOf" srcId="{ECD2AD07-83FD-4D20-BF8B-05796F522582}" destId="{BDB19DDB-08B2-4929-842F-687BF2D42E19}" srcOrd="2" destOrd="0" presId="urn:microsoft.com/office/officeart/2008/layout/VerticalAccentList"/>
    <dgm:cxn modelId="{4C0192E0-9D14-4BFA-BF88-F9C751D11DDB}" type="presParOf" srcId="{ECD2AD07-83FD-4D20-BF8B-05796F522582}" destId="{153D83C4-E3A6-4799-B85A-0B2B3AEFD36D}" srcOrd="3" destOrd="0" presId="urn:microsoft.com/office/officeart/2008/layout/VerticalAccentList"/>
    <dgm:cxn modelId="{7FD4ABDD-A751-45A8-946F-B18833C3DF4B}" type="presParOf" srcId="{ECD2AD07-83FD-4D20-BF8B-05796F522582}" destId="{C3698E86-54CF-4530-AF68-D2746ABF17A3}" srcOrd="4" destOrd="0" presId="urn:microsoft.com/office/officeart/2008/layout/VerticalAccentList"/>
    <dgm:cxn modelId="{05EBDC7C-530B-498B-AB12-FFE706442C89}" type="presParOf" srcId="{ECD2AD07-83FD-4D20-BF8B-05796F522582}" destId="{48607BEB-FFC7-4E94-898F-73CD2932D6DA}" srcOrd="5" destOrd="0" presId="urn:microsoft.com/office/officeart/2008/layout/VerticalAccentList"/>
    <dgm:cxn modelId="{449AB22F-6D37-406D-B436-A114C774F82A}" type="presParOf" srcId="{ECD2AD07-83FD-4D20-BF8B-05796F522582}" destId="{6B25972E-64BD-4C11-9AC1-9E41B66B1F3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DBDE6D-DEB7-4635-9F0D-FC6AE0DCD23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C7758E-BD3E-4027-BC04-1AF300E89E55}">
      <dgm:prSet phldrT="[Текст]"/>
      <dgm:spPr/>
      <dgm:t>
        <a:bodyPr/>
        <a:lstStyle/>
        <a:p>
          <a:endParaRPr lang="ru-RU" dirty="0"/>
        </a:p>
      </dgm:t>
    </dgm:pt>
    <dgm:pt modelId="{9B5D90C5-7ACE-43BC-9D65-45525AD3223C}" type="parTrans" cxnId="{1B220EC8-3251-4B83-B547-577B94495800}">
      <dgm:prSet/>
      <dgm:spPr/>
      <dgm:t>
        <a:bodyPr/>
        <a:lstStyle/>
        <a:p>
          <a:endParaRPr lang="ru-RU"/>
        </a:p>
      </dgm:t>
    </dgm:pt>
    <dgm:pt modelId="{0C9C8026-94AE-4969-A9FB-E2E2D991EC26}" type="sibTrans" cxnId="{1B220EC8-3251-4B83-B547-577B94495800}">
      <dgm:prSet/>
      <dgm:spPr/>
      <dgm:t>
        <a:bodyPr/>
        <a:lstStyle/>
        <a:p>
          <a:endParaRPr lang="ru-RU"/>
        </a:p>
      </dgm:t>
    </dgm:pt>
    <dgm:pt modelId="{7B2F2BDF-1FCE-4F0B-A977-3D89D13823E9}">
      <dgm:prSet phldrT="[Текст]"/>
      <dgm:spPr/>
      <dgm:t>
        <a:bodyPr/>
        <a:lstStyle/>
        <a:p>
          <a:r>
            <a:rPr lang="ru-RU" b="1" dirty="0">
              <a:latin typeface="Cambria" panose="02040503050406030204" pitchFamily="18" charset="0"/>
              <a:ea typeface="Cambria" panose="02040503050406030204" pitchFamily="18" charset="0"/>
            </a:rPr>
            <a:t>21 611,7 тыс. рублей</a:t>
          </a:r>
        </a:p>
      </dgm:t>
    </dgm:pt>
    <dgm:pt modelId="{4655D9E6-5D82-43B3-863F-D6A90942C79C}" type="parTrans" cxnId="{8C2DCB9E-F51F-490C-930A-B43146D7AD65}">
      <dgm:prSet/>
      <dgm:spPr/>
      <dgm:t>
        <a:bodyPr/>
        <a:lstStyle/>
        <a:p>
          <a:endParaRPr lang="ru-RU"/>
        </a:p>
      </dgm:t>
    </dgm:pt>
    <dgm:pt modelId="{596EB00D-DF06-4B06-8681-1D0FDA2AC48E}" type="sibTrans" cxnId="{8C2DCB9E-F51F-490C-930A-B43146D7AD65}">
      <dgm:prSet/>
      <dgm:spPr/>
      <dgm:t>
        <a:bodyPr/>
        <a:lstStyle/>
        <a:p>
          <a:endParaRPr lang="ru-RU"/>
        </a:p>
      </dgm:t>
    </dgm:pt>
    <dgm:pt modelId="{20172ACA-C894-4864-8C5B-FEE0C829BDD3}" type="pres">
      <dgm:prSet presAssocID="{A2DBDE6D-DEB7-4635-9F0D-FC6AE0DCD23B}" presName="list" presStyleCnt="0">
        <dgm:presLayoutVars>
          <dgm:dir/>
          <dgm:animLvl val="lvl"/>
        </dgm:presLayoutVars>
      </dgm:prSet>
      <dgm:spPr/>
    </dgm:pt>
    <dgm:pt modelId="{38278A0F-03E2-4974-81BD-816360A94004}" type="pres">
      <dgm:prSet presAssocID="{A7C7758E-BD3E-4027-BC04-1AF300E89E55}" presName="posSpace" presStyleCnt="0"/>
      <dgm:spPr/>
    </dgm:pt>
    <dgm:pt modelId="{A05D5BA3-4609-445A-AB41-9EA2AC1BEE6E}" type="pres">
      <dgm:prSet presAssocID="{A7C7758E-BD3E-4027-BC04-1AF300E89E55}" presName="vertFlow" presStyleCnt="0"/>
      <dgm:spPr/>
    </dgm:pt>
    <dgm:pt modelId="{34CB6D9B-8A19-45C1-A6A0-2F5733CA52C5}" type="pres">
      <dgm:prSet presAssocID="{A7C7758E-BD3E-4027-BC04-1AF300E89E55}" presName="topSpace" presStyleCnt="0"/>
      <dgm:spPr/>
    </dgm:pt>
    <dgm:pt modelId="{30997964-40ED-4765-80B2-FA894C960301}" type="pres">
      <dgm:prSet presAssocID="{A7C7758E-BD3E-4027-BC04-1AF300E89E55}" presName="firstComp" presStyleCnt="0"/>
      <dgm:spPr/>
    </dgm:pt>
    <dgm:pt modelId="{5C40DC41-927D-4E11-82A6-74C2FCC6E631}" type="pres">
      <dgm:prSet presAssocID="{A7C7758E-BD3E-4027-BC04-1AF300E89E55}" presName="firstChild" presStyleLbl="bgAccFollowNode1" presStyleIdx="0" presStyleCnt="1" custScaleX="162599"/>
      <dgm:spPr/>
    </dgm:pt>
    <dgm:pt modelId="{9506800F-95AF-4F70-AF7C-B14F387D0683}" type="pres">
      <dgm:prSet presAssocID="{A7C7758E-BD3E-4027-BC04-1AF300E89E55}" presName="firstChildTx" presStyleLbl="bgAccFollowNode1" presStyleIdx="0" presStyleCnt="1">
        <dgm:presLayoutVars>
          <dgm:bulletEnabled val="1"/>
        </dgm:presLayoutVars>
      </dgm:prSet>
      <dgm:spPr/>
    </dgm:pt>
    <dgm:pt modelId="{114F87D7-1EF2-4114-86EA-800A5EFA1AC8}" type="pres">
      <dgm:prSet presAssocID="{A7C7758E-BD3E-4027-BC04-1AF300E89E55}" presName="negSpace" presStyleCnt="0"/>
      <dgm:spPr/>
    </dgm:pt>
    <dgm:pt modelId="{7A8FAFC7-A386-4CBC-83C0-CB4A09C635F3}" type="pres">
      <dgm:prSet presAssocID="{A7C7758E-BD3E-4027-BC04-1AF300E89E55}" presName="circle" presStyleLbl="node1" presStyleIdx="0" presStyleCnt="1" custScaleX="18086" custScaleY="13550" custLinFactNeighborX="-72868" custLinFactNeighborY="35509"/>
      <dgm:spPr/>
    </dgm:pt>
  </dgm:ptLst>
  <dgm:cxnLst>
    <dgm:cxn modelId="{FD056F1D-0018-40C1-AD45-01570EEA1D77}" type="presOf" srcId="{A7C7758E-BD3E-4027-BC04-1AF300E89E55}" destId="{7A8FAFC7-A386-4CBC-83C0-CB4A09C635F3}" srcOrd="0" destOrd="0" presId="urn:microsoft.com/office/officeart/2005/8/layout/hList9"/>
    <dgm:cxn modelId="{423A655E-E4A4-486E-831A-D5988C000A7C}" type="presOf" srcId="{A2DBDE6D-DEB7-4635-9F0D-FC6AE0DCD23B}" destId="{20172ACA-C894-4864-8C5B-FEE0C829BDD3}" srcOrd="0" destOrd="0" presId="urn:microsoft.com/office/officeart/2005/8/layout/hList9"/>
    <dgm:cxn modelId="{FD28DB8D-66BC-48D0-B3DA-BB4F63409573}" type="presOf" srcId="{7B2F2BDF-1FCE-4F0B-A977-3D89D13823E9}" destId="{5C40DC41-927D-4E11-82A6-74C2FCC6E631}" srcOrd="0" destOrd="0" presId="urn:microsoft.com/office/officeart/2005/8/layout/hList9"/>
    <dgm:cxn modelId="{8C2DCB9E-F51F-490C-930A-B43146D7AD65}" srcId="{A7C7758E-BD3E-4027-BC04-1AF300E89E55}" destId="{7B2F2BDF-1FCE-4F0B-A977-3D89D13823E9}" srcOrd="0" destOrd="0" parTransId="{4655D9E6-5D82-43B3-863F-D6A90942C79C}" sibTransId="{596EB00D-DF06-4B06-8681-1D0FDA2AC48E}"/>
    <dgm:cxn modelId="{1B220EC8-3251-4B83-B547-577B94495800}" srcId="{A2DBDE6D-DEB7-4635-9F0D-FC6AE0DCD23B}" destId="{A7C7758E-BD3E-4027-BC04-1AF300E89E55}" srcOrd="0" destOrd="0" parTransId="{9B5D90C5-7ACE-43BC-9D65-45525AD3223C}" sibTransId="{0C9C8026-94AE-4969-A9FB-E2E2D991EC26}"/>
    <dgm:cxn modelId="{6A0CBCEA-0275-4C48-8B3C-D99EAA22D6D0}" type="presOf" srcId="{7B2F2BDF-1FCE-4F0B-A977-3D89D13823E9}" destId="{9506800F-95AF-4F70-AF7C-B14F387D0683}" srcOrd="1" destOrd="0" presId="urn:microsoft.com/office/officeart/2005/8/layout/hList9"/>
    <dgm:cxn modelId="{9F917C7E-7F89-4B56-84DE-B806E5553D74}" type="presParOf" srcId="{20172ACA-C894-4864-8C5B-FEE0C829BDD3}" destId="{38278A0F-03E2-4974-81BD-816360A94004}" srcOrd="0" destOrd="0" presId="urn:microsoft.com/office/officeart/2005/8/layout/hList9"/>
    <dgm:cxn modelId="{D4159A06-E5B8-40E2-9C09-773AFDE59D43}" type="presParOf" srcId="{20172ACA-C894-4864-8C5B-FEE0C829BDD3}" destId="{A05D5BA3-4609-445A-AB41-9EA2AC1BEE6E}" srcOrd="1" destOrd="0" presId="urn:microsoft.com/office/officeart/2005/8/layout/hList9"/>
    <dgm:cxn modelId="{B51B767C-F6EE-4B88-B059-DD26E1188232}" type="presParOf" srcId="{A05D5BA3-4609-445A-AB41-9EA2AC1BEE6E}" destId="{34CB6D9B-8A19-45C1-A6A0-2F5733CA52C5}" srcOrd="0" destOrd="0" presId="urn:microsoft.com/office/officeart/2005/8/layout/hList9"/>
    <dgm:cxn modelId="{20C7B927-D2CD-4DE5-B7DF-1DA15CECE12A}" type="presParOf" srcId="{A05D5BA3-4609-445A-AB41-9EA2AC1BEE6E}" destId="{30997964-40ED-4765-80B2-FA894C960301}" srcOrd="1" destOrd="0" presId="urn:microsoft.com/office/officeart/2005/8/layout/hList9"/>
    <dgm:cxn modelId="{741F406D-2BB4-477B-A44F-0F96141AC075}" type="presParOf" srcId="{30997964-40ED-4765-80B2-FA894C960301}" destId="{5C40DC41-927D-4E11-82A6-74C2FCC6E631}" srcOrd="0" destOrd="0" presId="urn:microsoft.com/office/officeart/2005/8/layout/hList9"/>
    <dgm:cxn modelId="{20E8202F-0DBD-4435-AB2D-7588C1B4BACB}" type="presParOf" srcId="{30997964-40ED-4765-80B2-FA894C960301}" destId="{9506800F-95AF-4F70-AF7C-B14F387D0683}" srcOrd="1" destOrd="0" presId="urn:microsoft.com/office/officeart/2005/8/layout/hList9"/>
    <dgm:cxn modelId="{3D024160-589A-4621-B9B3-A129FBFFD95F}" type="presParOf" srcId="{20172ACA-C894-4864-8C5B-FEE0C829BDD3}" destId="{114F87D7-1EF2-4114-86EA-800A5EFA1AC8}" srcOrd="2" destOrd="0" presId="urn:microsoft.com/office/officeart/2005/8/layout/hList9"/>
    <dgm:cxn modelId="{B600C706-4BC9-4470-AB78-351AC040141C}" type="presParOf" srcId="{20172ACA-C894-4864-8C5B-FEE0C829BDD3}" destId="{7A8FAFC7-A386-4CBC-83C0-CB4A09C635F3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E0EBC-BF12-4620-997B-29DBB5A939EE}">
      <dsp:nvSpPr>
        <dsp:cNvPr id="0" name=""/>
        <dsp:cNvSpPr/>
      </dsp:nvSpPr>
      <dsp:spPr>
        <a:xfrm>
          <a:off x="1015539" y="1852"/>
          <a:ext cx="2067818" cy="1991590"/>
        </a:xfrm>
        <a:prstGeom prst="ellipse">
          <a:avLst/>
        </a:prstGeom>
        <a:solidFill>
          <a:srgbClr val="CD474D"/>
        </a:solidFill>
        <a:ln w="28575" cap="flat" cmpd="sng" algn="ctr">
          <a:solidFill>
            <a:srgbClr val="130E52"/>
          </a:solidFill>
          <a:prstDash val="solid"/>
          <a:miter lim="800000"/>
        </a:ln>
        <a:effectLst/>
        <a:scene3d>
          <a:camera prst="orthographicFront"/>
          <a:lightRig rig="balanced" dir="t"/>
        </a:scene3d>
        <a:sp3d prstMaterial="dkEdge"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4 427,6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 4 385,4</a:t>
          </a:r>
        </a:p>
      </dsp:txBody>
      <dsp:txXfrm>
        <a:off x="1318364" y="293514"/>
        <a:ext cx="1462168" cy="1408266"/>
      </dsp:txXfrm>
    </dsp:sp>
    <dsp:sp modelId="{5BF3E3CE-4B78-4942-A268-CD3D317711E5}">
      <dsp:nvSpPr>
        <dsp:cNvPr id="0" name=""/>
        <dsp:cNvSpPr/>
      </dsp:nvSpPr>
      <dsp:spPr>
        <a:xfrm>
          <a:off x="1636710" y="2109009"/>
          <a:ext cx="825476" cy="825476"/>
        </a:xfrm>
        <a:prstGeom prst="mathPlus">
          <a:avLst/>
        </a:prstGeom>
        <a:solidFill>
          <a:srgbClr val="130E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1746127" y="2424671"/>
        <a:ext cx="606642" cy="194152"/>
      </dsp:txXfrm>
    </dsp:sp>
    <dsp:sp modelId="{51508CD7-669B-44F2-B4B3-33A819250EBE}">
      <dsp:nvSpPr>
        <dsp:cNvPr id="0" name=""/>
        <dsp:cNvSpPr/>
      </dsp:nvSpPr>
      <dsp:spPr>
        <a:xfrm>
          <a:off x="1025545" y="3051905"/>
          <a:ext cx="1990650" cy="1996414"/>
        </a:xfrm>
        <a:prstGeom prst="ellipse">
          <a:avLst/>
        </a:prstGeom>
        <a:solidFill>
          <a:srgbClr val="FFC000"/>
        </a:solidFill>
        <a:ln w="28575" cap="flat" cmpd="sng" algn="ctr">
          <a:solidFill>
            <a:srgbClr val="130E52"/>
          </a:solidFill>
          <a:prstDash val="solid"/>
          <a:miter lim="800000"/>
        </a:ln>
        <a:effectLst/>
        <a:scene3d>
          <a:camera prst="orthographicFront"/>
          <a:lightRig rig="balanced" dir="t"/>
        </a:scene3d>
        <a:sp3d prstMaterial="dkEdge"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3 220,6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 2 269,6</a:t>
          </a:r>
        </a:p>
      </dsp:txBody>
      <dsp:txXfrm>
        <a:off x="1317069" y="3344273"/>
        <a:ext cx="1407602" cy="1411678"/>
      </dsp:txXfrm>
    </dsp:sp>
    <dsp:sp modelId="{1EDDC321-63A5-49F0-893B-B51895AD1D7A}">
      <dsp:nvSpPr>
        <dsp:cNvPr id="0" name=""/>
        <dsp:cNvSpPr/>
      </dsp:nvSpPr>
      <dsp:spPr>
        <a:xfrm rot="30704">
          <a:off x="3303027" y="2273641"/>
          <a:ext cx="465736" cy="529443"/>
        </a:xfrm>
        <a:prstGeom prst="rightArrow">
          <a:avLst>
            <a:gd name="adj1" fmla="val 60000"/>
            <a:gd name="adj2" fmla="val 50000"/>
          </a:avLst>
        </a:prstGeom>
        <a:solidFill>
          <a:srgbClr val="130E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>
        <a:off x="3303030" y="2378906"/>
        <a:ext cx="326015" cy="317665"/>
      </dsp:txXfrm>
    </dsp:sp>
    <dsp:sp modelId="{738CEDEC-92CE-41B7-837E-F7758C80C829}">
      <dsp:nvSpPr>
        <dsp:cNvPr id="0" name=""/>
        <dsp:cNvSpPr/>
      </dsp:nvSpPr>
      <dsp:spPr>
        <a:xfrm>
          <a:off x="3962012" y="1159334"/>
          <a:ext cx="2851138" cy="2791135"/>
        </a:xfrm>
        <a:prstGeom prst="ellipse">
          <a:avLst/>
        </a:prstGeom>
        <a:solidFill>
          <a:srgbClr val="CDCCDA"/>
        </a:solidFill>
        <a:ln w="28575" cap="flat" cmpd="sng" algn="ctr">
          <a:solidFill>
            <a:srgbClr val="130E52"/>
          </a:solidFill>
          <a:prstDash val="solid"/>
          <a:miter lim="800000"/>
        </a:ln>
        <a:effectLst/>
        <a:scene3d>
          <a:camera prst="orthographicFront"/>
          <a:lightRig rig="balanced" dir="t"/>
        </a:scene3d>
        <a:sp3d prstMaterial="dkEdge"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Всего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7 685,9  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 6 655,0</a:t>
          </a:r>
        </a:p>
      </dsp:txBody>
      <dsp:txXfrm>
        <a:off x="4379551" y="1568086"/>
        <a:ext cx="2016060" cy="1973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230A9-2F53-4FAE-A28A-DAEB0E659714}">
      <dsp:nvSpPr>
        <dsp:cNvPr id="0" name=""/>
        <dsp:cNvSpPr/>
      </dsp:nvSpPr>
      <dsp:spPr>
        <a:xfrm>
          <a:off x="3647678" y="1901"/>
          <a:ext cx="1950243" cy="1267658"/>
        </a:xfrm>
        <a:prstGeom prst="roundRect">
          <a:avLst/>
        </a:prstGeom>
        <a:solidFill>
          <a:srgbClr val="8A88A6"/>
        </a:solidFill>
        <a:ln w="12700" cap="flat" cmpd="sng" algn="ctr">
          <a:solidFill>
            <a:srgbClr val="130E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410,5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–1 309,2</a:t>
          </a:r>
        </a:p>
      </dsp:txBody>
      <dsp:txXfrm>
        <a:off x="3709560" y="63783"/>
        <a:ext cx="1826479" cy="1143894"/>
      </dsp:txXfrm>
    </dsp:sp>
    <dsp:sp modelId="{1D7ED977-C671-4209-BD12-D8EF852F9C14}">
      <dsp:nvSpPr>
        <dsp:cNvPr id="0" name=""/>
        <dsp:cNvSpPr/>
      </dsp:nvSpPr>
      <dsp:spPr>
        <a:xfrm>
          <a:off x="2087090" y="635730"/>
          <a:ext cx="5071420" cy="5071420"/>
        </a:xfrm>
        <a:custGeom>
          <a:avLst/>
          <a:gdLst/>
          <a:ahLst/>
          <a:cxnLst/>
          <a:rect l="0" t="0" r="0" b="0"/>
          <a:pathLst>
            <a:path>
              <a:moveTo>
                <a:pt x="3524267" y="200634"/>
              </a:moveTo>
              <a:arcTo wR="2535710" hR="2535710" stAng="17576727" swAng="1964407"/>
            </a:path>
          </a:pathLst>
        </a:custGeom>
        <a:noFill/>
        <a:ln w="41275" cap="flat" cmpd="sng" algn="ctr">
          <a:solidFill>
            <a:srgbClr val="130E5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5EAD6-5CD6-4EDA-B4AA-1C2BDC66D3E4}">
      <dsp:nvSpPr>
        <dsp:cNvPr id="0" name=""/>
        <dsp:cNvSpPr/>
      </dsp:nvSpPr>
      <dsp:spPr>
        <a:xfrm>
          <a:off x="6059282" y="1754034"/>
          <a:ext cx="1950243" cy="1267658"/>
        </a:xfrm>
        <a:prstGeom prst="roundRect">
          <a:avLst/>
        </a:prstGeom>
        <a:solidFill>
          <a:srgbClr val="CD474D"/>
        </a:solidFill>
        <a:ln w="12700" cap="flat" cmpd="sng" algn="ctr">
          <a:solidFill>
            <a:srgbClr val="130E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332,5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 280,0</a:t>
          </a:r>
        </a:p>
      </dsp:txBody>
      <dsp:txXfrm>
        <a:off x="6121164" y="1815916"/>
        <a:ext cx="1826479" cy="1143894"/>
      </dsp:txXfrm>
    </dsp:sp>
    <dsp:sp modelId="{68BEAB31-C769-421C-926E-51FF435D4B1D}">
      <dsp:nvSpPr>
        <dsp:cNvPr id="0" name=""/>
        <dsp:cNvSpPr/>
      </dsp:nvSpPr>
      <dsp:spPr>
        <a:xfrm>
          <a:off x="2087090" y="635730"/>
          <a:ext cx="5071420" cy="5071420"/>
        </a:xfrm>
        <a:custGeom>
          <a:avLst/>
          <a:gdLst/>
          <a:ahLst/>
          <a:cxnLst/>
          <a:rect l="0" t="0" r="0" b="0"/>
          <a:pathLst>
            <a:path>
              <a:moveTo>
                <a:pt x="5067902" y="2402186"/>
              </a:moveTo>
              <a:arcTo wR="2535710" hR="2535710" stAng="21418893" swAng="2198508"/>
            </a:path>
          </a:pathLst>
        </a:custGeom>
        <a:noFill/>
        <a:ln w="41275" cap="flat" cmpd="sng" algn="ctr">
          <a:solidFill>
            <a:srgbClr val="130E5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DBAC5-BFD5-4CD3-A88A-AF9991D646E7}">
      <dsp:nvSpPr>
        <dsp:cNvPr id="0" name=""/>
        <dsp:cNvSpPr/>
      </dsp:nvSpPr>
      <dsp:spPr>
        <a:xfrm>
          <a:off x="5138131" y="4589044"/>
          <a:ext cx="1950243" cy="1267658"/>
        </a:xfrm>
        <a:prstGeom prst="roundRect">
          <a:avLst/>
        </a:prstGeom>
        <a:solidFill>
          <a:srgbClr val="40B8C8"/>
        </a:solidFill>
        <a:ln w="12700" cap="flat" cmpd="sng" algn="ctr">
          <a:solidFill>
            <a:srgbClr val="130E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62 018,6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 76 431,9</a:t>
          </a:r>
        </a:p>
      </dsp:txBody>
      <dsp:txXfrm>
        <a:off x="5200013" y="4650926"/>
        <a:ext cx="1826479" cy="1143894"/>
      </dsp:txXfrm>
    </dsp:sp>
    <dsp:sp modelId="{5B6A55F0-EB81-4CCA-88CD-DE1735A8F57F}">
      <dsp:nvSpPr>
        <dsp:cNvPr id="0" name=""/>
        <dsp:cNvSpPr/>
      </dsp:nvSpPr>
      <dsp:spPr>
        <a:xfrm>
          <a:off x="2044397" y="644976"/>
          <a:ext cx="5071420" cy="5071420"/>
        </a:xfrm>
        <a:custGeom>
          <a:avLst/>
          <a:gdLst/>
          <a:ahLst/>
          <a:cxnLst/>
          <a:rect l="0" t="0" r="0" b="0"/>
          <a:pathLst>
            <a:path>
              <a:moveTo>
                <a:pt x="3083959" y="5011441"/>
              </a:moveTo>
              <a:arcTo wR="2535710" hR="2535710" stAng="4650804" swAng="1339775"/>
            </a:path>
          </a:pathLst>
        </a:custGeom>
        <a:noFill/>
        <a:ln w="41275" cap="flat" cmpd="sng" algn="ctr">
          <a:solidFill>
            <a:srgbClr val="130E5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8740-DD64-4F6E-B660-1A5A197A4CBB}">
      <dsp:nvSpPr>
        <dsp:cNvPr id="0" name=""/>
        <dsp:cNvSpPr/>
      </dsp:nvSpPr>
      <dsp:spPr>
        <a:xfrm>
          <a:off x="2070813" y="4589040"/>
          <a:ext cx="2065951" cy="1267658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130E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–241 331,9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–151 009,7</a:t>
          </a:r>
        </a:p>
      </dsp:txBody>
      <dsp:txXfrm>
        <a:off x="2132695" y="4650922"/>
        <a:ext cx="1942187" cy="1143894"/>
      </dsp:txXfrm>
    </dsp:sp>
    <dsp:sp modelId="{79968440-8F88-4C4C-B407-A1D77C7C65D3}">
      <dsp:nvSpPr>
        <dsp:cNvPr id="0" name=""/>
        <dsp:cNvSpPr/>
      </dsp:nvSpPr>
      <dsp:spPr>
        <a:xfrm>
          <a:off x="2085286" y="663613"/>
          <a:ext cx="5071420" cy="5071420"/>
        </a:xfrm>
        <a:custGeom>
          <a:avLst/>
          <a:gdLst/>
          <a:ahLst/>
          <a:cxnLst/>
          <a:rect l="0" t="0" r="0" b="0"/>
          <a:pathLst>
            <a:path>
              <a:moveTo>
                <a:pt x="405906" y="3911851"/>
              </a:moveTo>
              <a:arcTo wR="2535710" hR="2535710" stAng="8827924" swAng="2191134"/>
            </a:path>
          </a:pathLst>
        </a:custGeom>
        <a:noFill/>
        <a:ln w="41275" cap="flat" cmpd="sng" algn="ctr">
          <a:solidFill>
            <a:srgbClr val="130E5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40F74-F1D4-4EC5-89DF-377A0B347EB1}">
      <dsp:nvSpPr>
        <dsp:cNvPr id="0" name=""/>
        <dsp:cNvSpPr/>
      </dsp:nvSpPr>
      <dsp:spPr>
        <a:xfrm>
          <a:off x="1236074" y="1754034"/>
          <a:ext cx="1950243" cy="1267658"/>
        </a:xfrm>
        <a:prstGeom prst="roundRect">
          <a:avLst/>
        </a:prstGeom>
        <a:solidFill>
          <a:srgbClr val="77C171"/>
        </a:solidFill>
        <a:ln w="12700" cap="flat" cmpd="sng" algn="ctr">
          <a:solidFill>
            <a:srgbClr val="130E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1 550,5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 1</a:t>
          </a:r>
          <a:r>
            <a:rPr lang="ru-RU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194,0</a:t>
          </a:r>
        </a:p>
      </dsp:txBody>
      <dsp:txXfrm>
        <a:off x="1297956" y="1815916"/>
        <a:ext cx="1826479" cy="1143894"/>
      </dsp:txXfrm>
    </dsp:sp>
    <dsp:sp modelId="{B1223312-14E7-4F7F-B1DB-020964D64360}">
      <dsp:nvSpPr>
        <dsp:cNvPr id="0" name=""/>
        <dsp:cNvSpPr/>
      </dsp:nvSpPr>
      <dsp:spPr>
        <a:xfrm>
          <a:off x="2087090" y="635730"/>
          <a:ext cx="5071420" cy="5071420"/>
        </a:xfrm>
        <a:custGeom>
          <a:avLst/>
          <a:gdLst/>
          <a:ahLst/>
          <a:cxnLst/>
          <a:rect l="0" t="0" r="0" b="0"/>
          <a:pathLst>
            <a:path>
              <a:moveTo>
                <a:pt x="441324" y="1106243"/>
              </a:moveTo>
              <a:arcTo wR="2535710" hR="2535710" stAng="12858867" swAng="1964407"/>
            </a:path>
          </a:pathLst>
        </a:custGeom>
        <a:noFill/>
        <a:ln w="41275" cap="flat" cmpd="sng" algn="ctr">
          <a:solidFill>
            <a:srgbClr val="130E5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79EE7-8A16-4108-A0FB-22BCCF88C1C0}">
      <dsp:nvSpPr>
        <dsp:cNvPr id="0" name=""/>
        <dsp:cNvSpPr/>
      </dsp:nvSpPr>
      <dsp:spPr>
        <a:xfrm rot="16200000">
          <a:off x="851693" y="-834665"/>
          <a:ext cx="2238375" cy="3941762"/>
        </a:xfrm>
        <a:prstGeom prst="round1Rect">
          <a:avLst/>
        </a:prstGeom>
        <a:solidFill>
          <a:srgbClr val="B3B2C6"/>
        </a:solidFill>
        <a:ln w="19050" cap="flat" cmpd="sng" algn="ctr">
          <a:solidFill>
            <a:srgbClr val="517195"/>
          </a:solidFill>
          <a:prstDash val="solid"/>
          <a:miter lim="800000"/>
        </a:ln>
        <a:effectLst/>
        <a:scene3d>
          <a:camera prst="orthographicFront"/>
          <a:lightRig rig="balanced" dir="t"/>
        </a:scene3d>
        <a:sp3d contourW="31750">
          <a:contourClr>
            <a:srgbClr val="517195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Жилищное хозяйство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18 161,3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 6 313,7</a:t>
          </a:r>
        </a:p>
      </dsp:txBody>
      <dsp:txXfrm rot="5400000">
        <a:off x="0" y="17028"/>
        <a:ext cx="3941762" cy="1678781"/>
      </dsp:txXfrm>
    </dsp:sp>
    <dsp:sp modelId="{F09A640E-527B-4358-85B9-6DF9957F09BF}">
      <dsp:nvSpPr>
        <dsp:cNvPr id="0" name=""/>
        <dsp:cNvSpPr/>
      </dsp:nvSpPr>
      <dsp:spPr>
        <a:xfrm>
          <a:off x="3958239" y="21404"/>
          <a:ext cx="3908809" cy="2306488"/>
        </a:xfrm>
        <a:prstGeom prst="round1Rect">
          <a:avLst/>
        </a:prstGeom>
        <a:solidFill>
          <a:srgbClr val="B3B2C6"/>
        </a:solidFill>
        <a:ln w="19050" cap="flat" cmpd="sng" algn="ctr">
          <a:solidFill>
            <a:srgbClr val="517195"/>
          </a:solidFill>
          <a:prstDash val="solid"/>
          <a:miter lim="800000"/>
        </a:ln>
        <a:effectLst/>
        <a:scene3d>
          <a:camera prst="orthographicFront"/>
          <a:lightRig rig="balanced" dir="t"/>
        </a:scene3d>
        <a:sp3d contourW="31750">
          <a:contourClr>
            <a:srgbClr val="517195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Коммунальное хозяйство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60 702,9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  36 631,5</a:t>
          </a:r>
        </a:p>
      </dsp:txBody>
      <dsp:txXfrm>
        <a:off x="3958239" y="21404"/>
        <a:ext cx="3908809" cy="1729866"/>
      </dsp:txXfrm>
    </dsp:sp>
    <dsp:sp modelId="{45BB5AE2-2E9D-4144-8247-C9EB7F7B8C97}">
      <dsp:nvSpPr>
        <dsp:cNvPr id="0" name=""/>
        <dsp:cNvSpPr/>
      </dsp:nvSpPr>
      <dsp:spPr>
        <a:xfrm rot="10800000">
          <a:off x="11115" y="2255403"/>
          <a:ext cx="3941762" cy="2238375"/>
        </a:xfrm>
        <a:prstGeom prst="round1Rect">
          <a:avLst/>
        </a:prstGeom>
        <a:solidFill>
          <a:srgbClr val="B3B2C6"/>
        </a:solidFill>
        <a:ln w="19050" cap="flat" cmpd="sng" algn="ctr">
          <a:solidFill>
            <a:srgbClr val="130E52"/>
          </a:solidFill>
          <a:prstDash val="solid"/>
          <a:miter lim="800000"/>
        </a:ln>
        <a:effectLst/>
        <a:scene3d>
          <a:camera prst="orthographicFront"/>
          <a:lightRig rig="balanced" dir="t"/>
        </a:scene3d>
        <a:sp3d contourW="31750">
          <a:contourClr>
            <a:srgbClr val="517195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Другие вопросы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21 481,2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 8 972,2</a:t>
          </a:r>
        </a:p>
      </dsp:txBody>
      <dsp:txXfrm rot="10800000">
        <a:off x="11115" y="2814997"/>
        <a:ext cx="3941762" cy="1678781"/>
      </dsp:txXfrm>
    </dsp:sp>
    <dsp:sp modelId="{E73D5734-9AD9-4A04-B713-48D9E7CAB2C5}">
      <dsp:nvSpPr>
        <dsp:cNvPr id="0" name=""/>
        <dsp:cNvSpPr/>
      </dsp:nvSpPr>
      <dsp:spPr>
        <a:xfrm rot="5400000">
          <a:off x="4793456" y="1403709"/>
          <a:ext cx="2238375" cy="3941762"/>
        </a:xfrm>
        <a:prstGeom prst="round1Rect">
          <a:avLst/>
        </a:prstGeom>
        <a:solidFill>
          <a:srgbClr val="B3B2C6"/>
        </a:solidFill>
        <a:ln w="19050" cap="flat" cmpd="sng" algn="ctr">
          <a:solidFill>
            <a:srgbClr val="517195"/>
          </a:solidFill>
          <a:prstDash val="solid"/>
          <a:miter lim="800000"/>
        </a:ln>
        <a:effectLst/>
        <a:scene3d>
          <a:camera prst="orthographicFront"/>
          <a:lightRig rig="balanced" dir="t"/>
        </a:scene3d>
        <a:sp3d contourW="31750" prstMaterial="matte">
          <a:bevelT/>
          <a:bevelB/>
          <a:contourClr>
            <a:srgbClr val="517195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Благоустройство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2019 – 42 822,6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2020 – 69 262,2</a:t>
          </a:r>
        </a:p>
      </dsp:txBody>
      <dsp:txXfrm rot="-5400000">
        <a:off x="3941763" y="2814996"/>
        <a:ext cx="3941762" cy="1678781"/>
      </dsp:txXfrm>
    </dsp:sp>
    <dsp:sp modelId="{6E76F254-1142-4007-8A74-EE6BD35D7232}">
      <dsp:nvSpPr>
        <dsp:cNvPr id="0" name=""/>
        <dsp:cNvSpPr/>
      </dsp:nvSpPr>
      <dsp:spPr>
        <a:xfrm>
          <a:off x="2168525" y="1515922"/>
          <a:ext cx="3546474" cy="1414037"/>
        </a:xfrm>
        <a:prstGeom prst="roundRect">
          <a:avLst/>
        </a:prstGeom>
        <a:solidFill>
          <a:srgbClr val="517195"/>
        </a:solidFill>
        <a:ln w="19050" cap="flat" cmpd="sng" algn="ctr">
          <a:solidFill>
            <a:srgbClr val="B3B2C6"/>
          </a:solidFill>
          <a:prstDash val="solid"/>
          <a:miter lim="800000"/>
        </a:ln>
        <a:effectLst/>
        <a:scene3d>
          <a:camera prst="orthographicFront"/>
          <a:lightRig rig="balanced" dir="t"/>
        </a:scene3d>
        <a:sp3d prstMaterial="matte">
          <a:bevelT/>
          <a:bevelB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Всего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2019 – 143 168,0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2020 – 121 179,6</a:t>
          </a:r>
        </a:p>
      </dsp:txBody>
      <dsp:txXfrm>
        <a:off x="2237553" y="1584950"/>
        <a:ext cx="3408418" cy="12759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64C9E-25AC-42B5-A776-666D266B37E7}">
      <dsp:nvSpPr>
        <dsp:cNvPr id="0" name=""/>
        <dsp:cNvSpPr/>
      </dsp:nvSpPr>
      <dsp:spPr>
        <a:xfrm>
          <a:off x="4685" y="0"/>
          <a:ext cx="1850971" cy="5040560"/>
        </a:xfrm>
        <a:prstGeom prst="roundRect">
          <a:avLst>
            <a:gd name="adj" fmla="val 10000"/>
          </a:avLst>
        </a:prstGeom>
        <a:solidFill>
          <a:srgbClr val="D18FC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flood" dir="t"/>
        </a:scene3d>
        <a:sp3d z="-300000">
          <a:bevelT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4685" y="0"/>
        <a:ext cx="1850971" cy="1512168"/>
      </dsp:txXfrm>
    </dsp:sp>
    <dsp:sp modelId="{F160055B-0610-4852-8E8F-90A469AFF9AA}">
      <dsp:nvSpPr>
        <dsp:cNvPr id="0" name=""/>
        <dsp:cNvSpPr/>
      </dsp:nvSpPr>
      <dsp:spPr>
        <a:xfrm>
          <a:off x="189782" y="1513644"/>
          <a:ext cx="1480777" cy="1519797"/>
        </a:xfrm>
        <a:prstGeom prst="roundRect">
          <a:avLst>
            <a:gd name="adj" fmla="val 10000"/>
          </a:avLst>
        </a:prstGeom>
        <a:solidFill>
          <a:srgbClr val="CDCCDA"/>
        </a:solidFill>
        <a:ln>
          <a:noFill/>
        </a:ln>
        <a:effectLst/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</a:p>
      </dsp:txBody>
      <dsp:txXfrm>
        <a:off x="233152" y="1557014"/>
        <a:ext cx="1394037" cy="1433057"/>
      </dsp:txXfrm>
    </dsp:sp>
    <dsp:sp modelId="{5EF768A9-AD14-478A-AC42-D68B87760517}">
      <dsp:nvSpPr>
        <dsp:cNvPr id="0" name=""/>
        <dsp:cNvSpPr/>
      </dsp:nvSpPr>
      <dsp:spPr>
        <a:xfrm>
          <a:off x="189782" y="3267257"/>
          <a:ext cx="1480777" cy="1519797"/>
        </a:xfrm>
        <a:prstGeom prst="roundRect">
          <a:avLst>
            <a:gd name="adj" fmla="val 10000"/>
          </a:avLst>
        </a:prstGeom>
        <a:solidFill>
          <a:srgbClr val="CDCCDA"/>
        </a:solidFill>
        <a:ln>
          <a:noFill/>
        </a:ln>
        <a:effectLst/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</a:t>
          </a:r>
        </a:p>
      </dsp:txBody>
      <dsp:txXfrm>
        <a:off x="233152" y="3310627"/>
        <a:ext cx="1394037" cy="1433057"/>
      </dsp:txXfrm>
    </dsp:sp>
    <dsp:sp modelId="{A409D23C-0E4C-45A9-A2BF-D50861DA4520}">
      <dsp:nvSpPr>
        <dsp:cNvPr id="0" name=""/>
        <dsp:cNvSpPr/>
      </dsp:nvSpPr>
      <dsp:spPr>
        <a:xfrm>
          <a:off x="1994479" y="0"/>
          <a:ext cx="1850971" cy="5040560"/>
        </a:xfrm>
        <a:prstGeom prst="roundRect">
          <a:avLst>
            <a:gd name="adj" fmla="val 10000"/>
          </a:avLst>
        </a:prstGeom>
        <a:solidFill>
          <a:srgbClr val="40B8C8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flood" dir="t"/>
        </a:scene3d>
        <a:sp3d z="-300000">
          <a:bevelT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</a:p>
      </dsp:txBody>
      <dsp:txXfrm>
        <a:off x="1994479" y="0"/>
        <a:ext cx="1850971" cy="1512168"/>
      </dsp:txXfrm>
    </dsp:sp>
    <dsp:sp modelId="{2891A863-66A5-4316-985D-B7E26672AA66}">
      <dsp:nvSpPr>
        <dsp:cNvPr id="0" name=""/>
        <dsp:cNvSpPr/>
      </dsp:nvSpPr>
      <dsp:spPr>
        <a:xfrm>
          <a:off x="2179576" y="1513644"/>
          <a:ext cx="1480777" cy="1519797"/>
        </a:xfrm>
        <a:prstGeom prst="roundRect">
          <a:avLst>
            <a:gd name="adj" fmla="val 10000"/>
          </a:avLst>
        </a:prstGeom>
        <a:solidFill>
          <a:srgbClr val="CDCCDA"/>
        </a:solidFill>
        <a:ln>
          <a:noFill/>
        </a:ln>
        <a:effectLst/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1 076,4</a:t>
          </a:r>
        </a:p>
      </dsp:txBody>
      <dsp:txXfrm>
        <a:off x="2222946" y="1557014"/>
        <a:ext cx="1394037" cy="1433057"/>
      </dsp:txXfrm>
    </dsp:sp>
    <dsp:sp modelId="{6F7C6408-E778-44D8-ADD3-02F38C0CC3A6}">
      <dsp:nvSpPr>
        <dsp:cNvPr id="0" name=""/>
        <dsp:cNvSpPr/>
      </dsp:nvSpPr>
      <dsp:spPr>
        <a:xfrm>
          <a:off x="2179576" y="3267257"/>
          <a:ext cx="1480777" cy="1519797"/>
        </a:xfrm>
        <a:prstGeom prst="roundRect">
          <a:avLst>
            <a:gd name="adj" fmla="val 10000"/>
          </a:avLst>
        </a:prstGeom>
        <a:solidFill>
          <a:srgbClr val="CDCCDA"/>
        </a:solidFill>
        <a:ln>
          <a:noFill/>
        </a:ln>
        <a:effectLst/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1 089,7</a:t>
          </a:r>
        </a:p>
      </dsp:txBody>
      <dsp:txXfrm>
        <a:off x="2222946" y="3310627"/>
        <a:ext cx="1394037" cy="1433057"/>
      </dsp:txXfrm>
    </dsp:sp>
    <dsp:sp modelId="{E22BB0AC-A3D3-4F86-835F-3D6DE7E0CF33}">
      <dsp:nvSpPr>
        <dsp:cNvPr id="0" name=""/>
        <dsp:cNvSpPr/>
      </dsp:nvSpPr>
      <dsp:spPr>
        <a:xfrm>
          <a:off x="3984273" y="0"/>
          <a:ext cx="1850971" cy="5040560"/>
        </a:xfrm>
        <a:prstGeom prst="roundRect">
          <a:avLst>
            <a:gd name="adj" fmla="val 10000"/>
          </a:avLst>
        </a:prstGeom>
        <a:solidFill>
          <a:srgbClr val="FFCF37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flood" dir="t"/>
        </a:scene3d>
        <a:sp3d z="-300000">
          <a:bevelT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Культура</a:t>
          </a:r>
        </a:p>
      </dsp:txBody>
      <dsp:txXfrm>
        <a:off x="3984273" y="0"/>
        <a:ext cx="1850971" cy="1512168"/>
      </dsp:txXfrm>
    </dsp:sp>
    <dsp:sp modelId="{7D9C3C3F-E8ED-451B-9FEE-3FB5E00009F8}">
      <dsp:nvSpPr>
        <dsp:cNvPr id="0" name=""/>
        <dsp:cNvSpPr/>
      </dsp:nvSpPr>
      <dsp:spPr>
        <a:xfrm>
          <a:off x="4169370" y="1582512"/>
          <a:ext cx="1480777" cy="1519797"/>
        </a:xfrm>
        <a:prstGeom prst="roundRect">
          <a:avLst>
            <a:gd name="adj" fmla="val 10000"/>
          </a:avLst>
        </a:prstGeom>
        <a:solidFill>
          <a:srgbClr val="CDCCDA"/>
        </a:solidFill>
        <a:ln>
          <a:noFill/>
        </a:ln>
        <a:effectLst/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136,8</a:t>
          </a:r>
        </a:p>
      </dsp:txBody>
      <dsp:txXfrm>
        <a:off x="4212740" y="1625882"/>
        <a:ext cx="1394037" cy="1433057"/>
      </dsp:txXfrm>
    </dsp:sp>
    <dsp:sp modelId="{00697CAD-AC45-4340-A203-8337FC32B8FD}">
      <dsp:nvSpPr>
        <dsp:cNvPr id="0" name=""/>
        <dsp:cNvSpPr/>
      </dsp:nvSpPr>
      <dsp:spPr>
        <a:xfrm>
          <a:off x="4169370" y="3267257"/>
          <a:ext cx="1480777" cy="1519797"/>
        </a:xfrm>
        <a:prstGeom prst="roundRect">
          <a:avLst>
            <a:gd name="adj" fmla="val 10000"/>
          </a:avLst>
        </a:prstGeom>
        <a:solidFill>
          <a:srgbClr val="CDCCDA"/>
        </a:solidFill>
        <a:ln>
          <a:noFill/>
        </a:ln>
        <a:effectLst/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115,7</a:t>
          </a:r>
        </a:p>
      </dsp:txBody>
      <dsp:txXfrm>
        <a:off x="4212740" y="3310627"/>
        <a:ext cx="1394037" cy="1433057"/>
      </dsp:txXfrm>
    </dsp:sp>
    <dsp:sp modelId="{37D9D56D-0B45-401A-9F2D-CD5405C1F141}">
      <dsp:nvSpPr>
        <dsp:cNvPr id="0" name=""/>
        <dsp:cNvSpPr/>
      </dsp:nvSpPr>
      <dsp:spPr>
        <a:xfrm>
          <a:off x="5974067" y="0"/>
          <a:ext cx="1850971" cy="5040560"/>
        </a:xfrm>
        <a:prstGeom prst="roundRect">
          <a:avLst>
            <a:gd name="adj" fmla="val 10000"/>
          </a:avLst>
        </a:prstGeom>
        <a:solidFill>
          <a:srgbClr val="77C171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flood" dir="t"/>
        </a:scene3d>
        <a:sp3d z="-300000">
          <a:bevelT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</a:t>
          </a:r>
        </a:p>
      </dsp:txBody>
      <dsp:txXfrm>
        <a:off x="5974067" y="0"/>
        <a:ext cx="1850971" cy="1512168"/>
      </dsp:txXfrm>
    </dsp:sp>
    <dsp:sp modelId="{DB7F9B3B-84B8-42E3-8035-2A8348EB6230}">
      <dsp:nvSpPr>
        <dsp:cNvPr id="0" name=""/>
        <dsp:cNvSpPr/>
      </dsp:nvSpPr>
      <dsp:spPr>
        <a:xfrm>
          <a:off x="6159164" y="1513644"/>
          <a:ext cx="1480777" cy="1519797"/>
        </a:xfrm>
        <a:prstGeom prst="roundRect">
          <a:avLst>
            <a:gd name="adj" fmla="val 10000"/>
          </a:avLst>
        </a:prstGeom>
        <a:solidFill>
          <a:srgbClr val="CDCCDA"/>
        </a:solidFill>
        <a:ln>
          <a:noFill/>
        </a:ln>
        <a:effectLst/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98,5</a:t>
          </a:r>
        </a:p>
      </dsp:txBody>
      <dsp:txXfrm>
        <a:off x="6202534" y="1557014"/>
        <a:ext cx="1394037" cy="1433057"/>
      </dsp:txXfrm>
    </dsp:sp>
    <dsp:sp modelId="{8C377639-3FA8-4C60-9CFA-44F61F27E6CD}">
      <dsp:nvSpPr>
        <dsp:cNvPr id="0" name=""/>
        <dsp:cNvSpPr/>
      </dsp:nvSpPr>
      <dsp:spPr>
        <a:xfrm>
          <a:off x="6159164" y="3267257"/>
          <a:ext cx="1480777" cy="1519797"/>
        </a:xfrm>
        <a:prstGeom prst="roundRect">
          <a:avLst>
            <a:gd name="adj" fmla="val 10000"/>
          </a:avLst>
        </a:prstGeom>
        <a:solidFill>
          <a:srgbClr val="CDCCDA"/>
        </a:solidFill>
        <a:ln>
          <a:noFill/>
        </a:ln>
        <a:effectLst/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91,9</a:t>
          </a:r>
        </a:p>
      </dsp:txBody>
      <dsp:txXfrm>
        <a:off x="6202534" y="3310627"/>
        <a:ext cx="1394037" cy="1433057"/>
      </dsp:txXfrm>
    </dsp:sp>
    <dsp:sp modelId="{BBB95908-AEA7-474A-AF20-2D5F80B79D70}">
      <dsp:nvSpPr>
        <dsp:cNvPr id="0" name=""/>
        <dsp:cNvSpPr/>
      </dsp:nvSpPr>
      <dsp:spPr>
        <a:xfrm>
          <a:off x="7963861" y="0"/>
          <a:ext cx="1850971" cy="5040560"/>
        </a:xfrm>
        <a:prstGeom prst="roundRect">
          <a:avLst>
            <a:gd name="adj" fmla="val 10000"/>
          </a:avLst>
        </a:prstGeom>
        <a:solidFill>
          <a:srgbClr val="F47C3A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flood" dir="t"/>
        </a:scene3d>
        <a:sp3d z="-300000">
          <a:bevelT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политика</a:t>
          </a:r>
        </a:p>
      </dsp:txBody>
      <dsp:txXfrm>
        <a:off x="7963861" y="0"/>
        <a:ext cx="1850971" cy="1512168"/>
      </dsp:txXfrm>
    </dsp:sp>
    <dsp:sp modelId="{46888807-14CB-46A8-AC47-CB89A3158B57}">
      <dsp:nvSpPr>
        <dsp:cNvPr id="0" name=""/>
        <dsp:cNvSpPr/>
      </dsp:nvSpPr>
      <dsp:spPr>
        <a:xfrm>
          <a:off x="8148958" y="1513644"/>
          <a:ext cx="1480777" cy="1519797"/>
        </a:xfrm>
        <a:prstGeom prst="roundRect">
          <a:avLst>
            <a:gd name="adj" fmla="val 10000"/>
          </a:avLst>
        </a:prstGeom>
        <a:solidFill>
          <a:srgbClr val="CDCCDA"/>
        </a:solidFill>
        <a:ln>
          <a:noFill/>
        </a:ln>
        <a:effectLst/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78,2</a:t>
          </a:r>
        </a:p>
      </dsp:txBody>
      <dsp:txXfrm>
        <a:off x="8192328" y="1557014"/>
        <a:ext cx="1394037" cy="1433057"/>
      </dsp:txXfrm>
    </dsp:sp>
    <dsp:sp modelId="{4CAF9F0B-B019-4A01-961D-588654A65449}">
      <dsp:nvSpPr>
        <dsp:cNvPr id="0" name=""/>
        <dsp:cNvSpPr/>
      </dsp:nvSpPr>
      <dsp:spPr>
        <a:xfrm>
          <a:off x="8187059" y="3267257"/>
          <a:ext cx="1480777" cy="1519797"/>
        </a:xfrm>
        <a:prstGeom prst="roundRect">
          <a:avLst>
            <a:gd name="adj" fmla="val 10000"/>
          </a:avLst>
        </a:prstGeom>
        <a:solidFill>
          <a:srgbClr val="CDCCDA"/>
        </a:solidFill>
        <a:ln>
          <a:noFill/>
        </a:ln>
        <a:effectLst/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72</a:t>
          </a:r>
        </a:p>
      </dsp:txBody>
      <dsp:txXfrm>
        <a:off x="8230429" y="3310627"/>
        <a:ext cx="1394037" cy="1433057"/>
      </dsp:txXfrm>
    </dsp:sp>
    <dsp:sp modelId="{D085EF5F-CBD4-416E-BEF5-8D542403BAAF}">
      <dsp:nvSpPr>
        <dsp:cNvPr id="0" name=""/>
        <dsp:cNvSpPr/>
      </dsp:nvSpPr>
      <dsp:spPr>
        <a:xfrm>
          <a:off x="9937107" y="0"/>
          <a:ext cx="1850971" cy="5040560"/>
        </a:xfrm>
        <a:prstGeom prst="roundRect">
          <a:avLst>
            <a:gd name="adj" fmla="val 10000"/>
          </a:avLst>
        </a:prstGeom>
        <a:solidFill>
          <a:srgbClr val="AA9EF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flood" dir="t"/>
        </a:scene3d>
        <a:sp3d z="-300000">
          <a:bevelT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Здравоохранение</a:t>
          </a:r>
        </a:p>
      </dsp:txBody>
      <dsp:txXfrm>
        <a:off x="9937107" y="0"/>
        <a:ext cx="1850971" cy="1512168"/>
      </dsp:txXfrm>
    </dsp:sp>
    <dsp:sp modelId="{AF055AEF-5688-43FE-BD4F-9481F5D44B6D}">
      <dsp:nvSpPr>
        <dsp:cNvPr id="0" name=""/>
        <dsp:cNvSpPr/>
      </dsp:nvSpPr>
      <dsp:spPr>
        <a:xfrm>
          <a:off x="10138752" y="1513644"/>
          <a:ext cx="1480777" cy="1519797"/>
        </a:xfrm>
        <a:prstGeom prst="roundRect">
          <a:avLst>
            <a:gd name="adj" fmla="val 10000"/>
          </a:avLst>
        </a:prstGeom>
        <a:solidFill>
          <a:srgbClr val="CDCCDA"/>
        </a:solidFill>
        <a:ln>
          <a:noFill/>
        </a:ln>
        <a:effectLst/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</a:p>
      </dsp:txBody>
      <dsp:txXfrm>
        <a:off x="10182122" y="1557014"/>
        <a:ext cx="1394037" cy="1433057"/>
      </dsp:txXfrm>
    </dsp:sp>
    <dsp:sp modelId="{941E1A93-F4D2-4BCF-AEEE-23FDEA77F101}">
      <dsp:nvSpPr>
        <dsp:cNvPr id="0" name=""/>
        <dsp:cNvSpPr/>
      </dsp:nvSpPr>
      <dsp:spPr>
        <a:xfrm>
          <a:off x="10138752" y="3267257"/>
          <a:ext cx="1480777" cy="1519797"/>
        </a:xfrm>
        <a:prstGeom prst="roundRect">
          <a:avLst>
            <a:gd name="adj" fmla="val 10000"/>
          </a:avLst>
        </a:prstGeom>
        <a:solidFill>
          <a:srgbClr val="CDCCDA"/>
        </a:solidFill>
        <a:ln>
          <a:noFill/>
        </a:ln>
        <a:effectLst/>
        <a:scene3d>
          <a:camera prst="orthographicFront">
            <a:rot lat="0" lon="0" rev="0"/>
          </a:camera>
          <a:lightRig rig="flood" dir="t"/>
        </a:scene3d>
        <a:sp3d contourW="19050" prstMaterial="matte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0,1</a:t>
          </a:r>
        </a:p>
      </dsp:txBody>
      <dsp:txXfrm>
        <a:off x="10182122" y="3310627"/>
        <a:ext cx="1394037" cy="14330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83AEB-C369-4AA4-BD48-14236E874F79}">
      <dsp:nvSpPr>
        <dsp:cNvPr id="0" name=""/>
        <dsp:cNvSpPr/>
      </dsp:nvSpPr>
      <dsp:spPr>
        <a:xfrm flipH="1">
          <a:off x="7067962" y="1612699"/>
          <a:ext cx="335665" cy="1490410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0CE86-322A-4EA0-B034-78ECB108DD2A}">
      <dsp:nvSpPr>
        <dsp:cNvPr id="0" name=""/>
        <dsp:cNvSpPr/>
      </dsp:nvSpPr>
      <dsp:spPr>
        <a:xfrm>
          <a:off x="724074" y="466195"/>
          <a:ext cx="8115085" cy="932391"/>
        </a:xfrm>
        <a:prstGeom prst="rect">
          <a:avLst/>
        </a:prstGeom>
        <a:solidFill>
          <a:srgbClr val="CD47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ood" dir="t"/>
        </a:scene3d>
        <a:sp3d prstMaterial="matte"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086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Физическая культура</a:t>
          </a:r>
        </a:p>
      </dsp:txBody>
      <dsp:txXfrm>
        <a:off x="724074" y="466195"/>
        <a:ext cx="8115085" cy="932391"/>
      </dsp:txXfrm>
    </dsp:sp>
    <dsp:sp modelId="{45B87D9D-E15A-4A17-9995-E2E789D015CD}">
      <dsp:nvSpPr>
        <dsp:cNvPr id="0" name=""/>
        <dsp:cNvSpPr/>
      </dsp:nvSpPr>
      <dsp:spPr>
        <a:xfrm>
          <a:off x="-12660" y="132387"/>
          <a:ext cx="1473470" cy="144700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ood" dir="t"/>
        </a:scene3d>
        <a:sp3d prstMaterial="matte"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69F7D-3A4E-4246-94C9-73B46E0C29D0}">
      <dsp:nvSpPr>
        <dsp:cNvPr id="0" name=""/>
        <dsp:cNvSpPr/>
      </dsp:nvSpPr>
      <dsp:spPr>
        <a:xfrm>
          <a:off x="1062999" y="1864783"/>
          <a:ext cx="7776160" cy="932391"/>
        </a:xfrm>
        <a:prstGeom prst="rect">
          <a:avLst/>
        </a:prstGeom>
        <a:solidFill>
          <a:srgbClr val="9290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ood" dir="t"/>
        </a:scene3d>
        <a:sp3d prstMaterial="matte"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086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   Массовый спорт</a:t>
          </a:r>
        </a:p>
      </dsp:txBody>
      <dsp:txXfrm>
        <a:off x="1062999" y="1864783"/>
        <a:ext cx="7776160" cy="932391"/>
      </dsp:txXfrm>
    </dsp:sp>
    <dsp:sp modelId="{C94D8396-42F7-43A8-A886-57232285CF35}">
      <dsp:nvSpPr>
        <dsp:cNvPr id="0" name=""/>
        <dsp:cNvSpPr/>
      </dsp:nvSpPr>
      <dsp:spPr>
        <a:xfrm>
          <a:off x="0" y="1646382"/>
          <a:ext cx="1494682" cy="1413272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ood" dir="t"/>
        </a:scene3d>
        <a:sp3d prstMaterial="matte"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73578-2EB2-475F-81F1-D97679DEA0E5}">
      <dsp:nvSpPr>
        <dsp:cNvPr id="0" name=""/>
        <dsp:cNvSpPr/>
      </dsp:nvSpPr>
      <dsp:spPr>
        <a:xfrm>
          <a:off x="724074" y="3347640"/>
          <a:ext cx="8115085" cy="93239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ood" dir="t"/>
        </a:scene3d>
        <a:sp3d prstMaterial="matte"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086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 Спорт высших достижений</a:t>
          </a:r>
        </a:p>
      </dsp:txBody>
      <dsp:txXfrm>
        <a:off x="724074" y="3347640"/>
        <a:ext cx="8115085" cy="932391"/>
      </dsp:txXfrm>
    </dsp:sp>
    <dsp:sp modelId="{32729549-7C81-498E-AFD6-2350E9FF25CD}">
      <dsp:nvSpPr>
        <dsp:cNvPr id="0" name=""/>
        <dsp:cNvSpPr/>
      </dsp:nvSpPr>
      <dsp:spPr>
        <a:xfrm>
          <a:off x="-5247" y="3119333"/>
          <a:ext cx="1458645" cy="1391046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ood" dir="t"/>
        </a:scene3d>
        <a:sp3d prstMaterial="matte"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50EC9-4DBA-4FC8-8222-EB7634F7DE19}">
      <dsp:nvSpPr>
        <dsp:cNvPr id="0" name=""/>
        <dsp:cNvSpPr/>
      </dsp:nvSpPr>
      <dsp:spPr>
        <a:xfrm rot="5400000">
          <a:off x="707780" y="1550515"/>
          <a:ext cx="2126300" cy="3538115"/>
        </a:xfrm>
        <a:prstGeom prst="corner">
          <a:avLst>
            <a:gd name="adj1" fmla="val 16120"/>
            <a:gd name="adj2" fmla="val 16110"/>
          </a:avLst>
        </a:prstGeom>
        <a:solidFill>
          <a:srgbClr val="9290AE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ood" dir="t"/>
        </a:scene3d>
        <a:sp3d prstMaterial="matte"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F708B-D1F5-4636-9BAF-88AB4B49E4D9}">
      <dsp:nvSpPr>
        <dsp:cNvPr id="0" name=""/>
        <dsp:cNvSpPr/>
      </dsp:nvSpPr>
      <dsp:spPr>
        <a:xfrm>
          <a:off x="352848" y="2607650"/>
          <a:ext cx="3194230" cy="279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latin typeface="Cambria" panose="02040503050406030204" pitchFamily="18" charset="0"/>
              <a:ea typeface="Cambria" panose="02040503050406030204" pitchFamily="18" charset="0"/>
            </a:rPr>
            <a:t>Непрограммные расходы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latin typeface="Cambria" panose="02040503050406030204" pitchFamily="18" charset="0"/>
              <a:ea typeface="Cambria" panose="02040503050406030204" pitchFamily="18" charset="0"/>
            </a:rPr>
            <a:t>0,9%</a:t>
          </a:r>
        </a:p>
      </dsp:txBody>
      <dsp:txXfrm>
        <a:off x="352848" y="2607650"/>
        <a:ext cx="3194230" cy="2799930"/>
      </dsp:txXfrm>
    </dsp:sp>
    <dsp:sp modelId="{755AB98C-B1C8-40FA-80B6-CDD4E319AF88}">
      <dsp:nvSpPr>
        <dsp:cNvPr id="0" name=""/>
        <dsp:cNvSpPr/>
      </dsp:nvSpPr>
      <dsp:spPr>
        <a:xfrm>
          <a:off x="2944393" y="1290035"/>
          <a:ext cx="602685" cy="602685"/>
        </a:xfrm>
        <a:prstGeom prst="triangle">
          <a:avLst>
            <a:gd name="adj" fmla="val 100000"/>
          </a:avLst>
        </a:prstGeom>
        <a:solidFill>
          <a:srgbClr val="9290AE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ood" dir="t"/>
        </a:scene3d>
        <a:sp3d prstMaterial="matte"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B7723-EC88-4428-B0A6-7C2E920D7260}">
      <dsp:nvSpPr>
        <dsp:cNvPr id="0" name=""/>
        <dsp:cNvSpPr/>
      </dsp:nvSpPr>
      <dsp:spPr>
        <a:xfrm rot="5400000">
          <a:off x="4618142" y="582892"/>
          <a:ext cx="2126300" cy="3538115"/>
        </a:xfrm>
        <a:prstGeom prst="corner">
          <a:avLst>
            <a:gd name="adj1" fmla="val 16120"/>
            <a:gd name="adj2" fmla="val 16110"/>
          </a:avLst>
        </a:prstGeom>
        <a:solidFill>
          <a:srgbClr val="9290AE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ood" dir="t"/>
        </a:scene3d>
        <a:sp3d prstMaterial="matte"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30D52-60C7-4E7C-939D-D6B9068028FA}">
      <dsp:nvSpPr>
        <dsp:cNvPr id="0" name=""/>
        <dsp:cNvSpPr/>
      </dsp:nvSpPr>
      <dsp:spPr>
        <a:xfrm>
          <a:off x="4263210" y="1640027"/>
          <a:ext cx="3194230" cy="279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latin typeface="Cambria" panose="02040503050406030204" pitchFamily="18" charset="0"/>
              <a:ea typeface="Cambria" panose="02040503050406030204" pitchFamily="18" charset="0"/>
            </a:rPr>
            <a:t>Программные расходы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latin typeface="Cambria" panose="02040503050406030204" pitchFamily="18" charset="0"/>
              <a:ea typeface="Cambria" panose="02040503050406030204" pitchFamily="18" charset="0"/>
            </a:rPr>
            <a:t>99,1%</a:t>
          </a:r>
        </a:p>
      </dsp:txBody>
      <dsp:txXfrm>
        <a:off x="4263210" y="1640027"/>
        <a:ext cx="3194230" cy="2799930"/>
      </dsp:txXfrm>
    </dsp:sp>
    <dsp:sp modelId="{FD847643-7FAD-4802-958E-44A5A7DC1174}">
      <dsp:nvSpPr>
        <dsp:cNvPr id="0" name=""/>
        <dsp:cNvSpPr/>
      </dsp:nvSpPr>
      <dsp:spPr>
        <a:xfrm>
          <a:off x="6854756" y="322412"/>
          <a:ext cx="602685" cy="602685"/>
        </a:xfrm>
        <a:prstGeom prst="triangle">
          <a:avLst>
            <a:gd name="adj" fmla="val 100000"/>
          </a:avLst>
        </a:prstGeom>
        <a:solidFill>
          <a:srgbClr val="9290AE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ood" dir="t"/>
        </a:scene3d>
        <a:sp3d prstMaterial="matte"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16313-FFC6-4999-9002-210DC841B718}">
      <dsp:nvSpPr>
        <dsp:cNvPr id="0" name=""/>
        <dsp:cNvSpPr/>
      </dsp:nvSpPr>
      <dsp:spPr>
        <a:xfrm rot="5400000">
          <a:off x="8528505" y="-384730"/>
          <a:ext cx="2126300" cy="3538115"/>
        </a:xfrm>
        <a:prstGeom prst="corner">
          <a:avLst>
            <a:gd name="adj1" fmla="val 16120"/>
            <a:gd name="adj2" fmla="val 16110"/>
          </a:avLst>
        </a:prstGeom>
        <a:solidFill>
          <a:srgbClr val="9290AE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ood" dir="t"/>
        </a:scene3d>
        <a:sp3d prstMaterial="matte"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77B02-7723-4365-9C66-CF793E6A43A2}">
      <dsp:nvSpPr>
        <dsp:cNvPr id="0" name=""/>
        <dsp:cNvSpPr/>
      </dsp:nvSpPr>
      <dsp:spPr>
        <a:xfrm>
          <a:off x="8173572" y="672404"/>
          <a:ext cx="3194230" cy="279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latin typeface="Cambria" panose="02040503050406030204" pitchFamily="18" charset="0"/>
              <a:ea typeface="Cambria" panose="02040503050406030204" pitchFamily="18" charset="0"/>
            </a:rPr>
            <a:t>Всего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 </a:t>
          </a:r>
        </a:p>
      </dsp:txBody>
      <dsp:txXfrm>
        <a:off x="8173572" y="672404"/>
        <a:ext cx="3194230" cy="2799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AD9BD-07BB-442F-A30B-3D6F7AC110D8}">
      <dsp:nvSpPr>
        <dsp:cNvPr id="0" name=""/>
        <dsp:cNvSpPr/>
      </dsp:nvSpPr>
      <dsp:spPr>
        <a:xfrm>
          <a:off x="170639" y="292900"/>
          <a:ext cx="8276315" cy="714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Ремонт автомобильных дорог городских агломераций – 64 280,0 тыс. рублей </a:t>
          </a:r>
        </a:p>
      </dsp:txBody>
      <dsp:txXfrm>
        <a:off x="170639" y="292900"/>
        <a:ext cx="8276315" cy="714420"/>
      </dsp:txXfrm>
    </dsp:sp>
    <dsp:sp modelId="{90F8FFB9-33AE-46C4-922C-38836A3EF502}">
      <dsp:nvSpPr>
        <dsp:cNvPr id="0" name=""/>
        <dsp:cNvSpPr/>
      </dsp:nvSpPr>
      <dsp:spPr>
        <a:xfrm>
          <a:off x="170639" y="1007321"/>
          <a:ext cx="1047817" cy="17463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0073A8-42DC-49FA-9FB9-376DD9E87F7D}">
      <dsp:nvSpPr>
        <dsp:cNvPr id="0" name=""/>
        <dsp:cNvSpPr/>
      </dsp:nvSpPr>
      <dsp:spPr>
        <a:xfrm>
          <a:off x="1279579" y="1007321"/>
          <a:ext cx="1047817" cy="17463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4E289E-5641-4FD2-8ACB-8C46C5A67983}">
      <dsp:nvSpPr>
        <dsp:cNvPr id="0" name=""/>
        <dsp:cNvSpPr/>
      </dsp:nvSpPr>
      <dsp:spPr>
        <a:xfrm>
          <a:off x="2388519" y="1007321"/>
          <a:ext cx="1047817" cy="17463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236F82-9509-4917-A4F8-47F6CF031961}">
      <dsp:nvSpPr>
        <dsp:cNvPr id="0" name=""/>
        <dsp:cNvSpPr/>
      </dsp:nvSpPr>
      <dsp:spPr>
        <a:xfrm>
          <a:off x="3497459" y="1007321"/>
          <a:ext cx="1047817" cy="17463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265233-4193-4AAD-AE6F-50E6B30083FD}">
      <dsp:nvSpPr>
        <dsp:cNvPr id="0" name=""/>
        <dsp:cNvSpPr/>
      </dsp:nvSpPr>
      <dsp:spPr>
        <a:xfrm>
          <a:off x="4606399" y="1007321"/>
          <a:ext cx="1047817" cy="17463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312235-4F9C-485D-9B6F-D283A7A9F7D4}">
      <dsp:nvSpPr>
        <dsp:cNvPr id="0" name=""/>
        <dsp:cNvSpPr/>
      </dsp:nvSpPr>
      <dsp:spPr>
        <a:xfrm>
          <a:off x="5715338" y="1007321"/>
          <a:ext cx="1047817" cy="17463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E95127-0767-45D7-8BB9-91B7B951C879}">
      <dsp:nvSpPr>
        <dsp:cNvPr id="0" name=""/>
        <dsp:cNvSpPr/>
      </dsp:nvSpPr>
      <dsp:spPr>
        <a:xfrm>
          <a:off x="6824278" y="1007321"/>
          <a:ext cx="1047817" cy="17463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E6A3FC-10F0-46DA-97BC-806AF000C948}">
      <dsp:nvSpPr>
        <dsp:cNvPr id="0" name=""/>
        <dsp:cNvSpPr/>
      </dsp:nvSpPr>
      <dsp:spPr>
        <a:xfrm>
          <a:off x="163409" y="1430891"/>
          <a:ext cx="8399067" cy="714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Ремонт автомобильных дорог общего пользования населенных пунктов – 11 940,0 тыс. рублей</a:t>
          </a:r>
        </a:p>
      </dsp:txBody>
      <dsp:txXfrm>
        <a:off x="163409" y="1430891"/>
        <a:ext cx="8399067" cy="714420"/>
      </dsp:txXfrm>
    </dsp:sp>
    <dsp:sp modelId="{07C4CA09-1491-4C23-9054-A2999DAEFF10}">
      <dsp:nvSpPr>
        <dsp:cNvPr id="0" name=""/>
        <dsp:cNvSpPr/>
      </dsp:nvSpPr>
      <dsp:spPr>
        <a:xfrm>
          <a:off x="166992" y="2225378"/>
          <a:ext cx="1047817" cy="17463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1E030D-0BB1-4FBE-821D-94215C6FFF51}">
      <dsp:nvSpPr>
        <dsp:cNvPr id="0" name=""/>
        <dsp:cNvSpPr/>
      </dsp:nvSpPr>
      <dsp:spPr>
        <a:xfrm>
          <a:off x="1176610" y="2206659"/>
          <a:ext cx="1047817" cy="17463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B19DDB-08B2-4929-842F-687BF2D42E19}">
      <dsp:nvSpPr>
        <dsp:cNvPr id="0" name=""/>
        <dsp:cNvSpPr/>
      </dsp:nvSpPr>
      <dsp:spPr>
        <a:xfrm>
          <a:off x="2294917" y="2187939"/>
          <a:ext cx="1047817" cy="17463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3D83C4-E3A6-4799-B85A-0B2B3AEFD36D}">
      <dsp:nvSpPr>
        <dsp:cNvPr id="0" name=""/>
        <dsp:cNvSpPr/>
      </dsp:nvSpPr>
      <dsp:spPr>
        <a:xfrm>
          <a:off x="3431939" y="2169217"/>
          <a:ext cx="1047817" cy="17463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698E86-54CF-4530-AF68-D2746ABF17A3}">
      <dsp:nvSpPr>
        <dsp:cNvPr id="0" name=""/>
        <dsp:cNvSpPr/>
      </dsp:nvSpPr>
      <dsp:spPr>
        <a:xfrm>
          <a:off x="4568960" y="2169218"/>
          <a:ext cx="1047817" cy="17463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607BEB-FFC7-4E94-898F-73CD2932D6DA}">
      <dsp:nvSpPr>
        <dsp:cNvPr id="0" name=""/>
        <dsp:cNvSpPr/>
      </dsp:nvSpPr>
      <dsp:spPr>
        <a:xfrm>
          <a:off x="5687257" y="2131776"/>
          <a:ext cx="1047817" cy="17463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25972E-64BD-4C11-9AC1-9E41B66B1F33}">
      <dsp:nvSpPr>
        <dsp:cNvPr id="0" name=""/>
        <dsp:cNvSpPr/>
      </dsp:nvSpPr>
      <dsp:spPr>
        <a:xfrm>
          <a:off x="6758758" y="2150496"/>
          <a:ext cx="1047817" cy="17463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0DC41-927D-4E11-82A6-74C2FCC6E631}">
      <dsp:nvSpPr>
        <dsp:cNvPr id="0" name=""/>
        <dsp:cNvSpPr/>
      </dsp:nvSpPr>
      <dsp:spPr>
        <a:xfrm>
          <a:off x="1256541" y="380665"/>
          <a:ext cx="3769168" cy="9509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Cambria" panose="02040503050406030204" pitchFamily="18" charset="0"/>
              <a:ea typeface="Cambria" panose="02040503050406030204" pitchFamily="18" charset="0"/>
            </a:rPr>
            <a:t>21 611,7 тыс. рублей</a:t>
          </a:r>
        </a:p>
      </dsp:txBody>
      <dsp:txXfrm>
        <a:off x="1859608" y="380665"/>
        <a:ext cx="3166101" cy="950901"/>
      </dsp:txXfrm>
    </dsp:sp>
    <dsp:sp modelId="{7A8FAFC7-A386-4CBC-83C0-CB4A09C635F3}">
      <dsp:nvSpPr>
        <dsp:cNvPr id="0" name=""/>
        <dsp:cNvSpPr/>
      </dsp:nvSpPr>
      <dsp:spPr>
        <a:xfrm>
          <a:off x="1246848" y="337982"/>
          <a:ext cx="171894" cy="1287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 dirty="0"/>
        </a:p>
      </dsp:txBody>
      <dsp:txXfrm>
        <a:off x="1272021" y="356842"/>
        <a:ext cx="121548" cy="91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0.27704</cdr:x>
      <cdr:y>0.10572</cdr:y>
    </cdr:from>
    <cdr:to>
      <cdr:x>0.49393</cdr:x>
      <cdr:y>0.18308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2653265" y="630838"/>
          <a:ext cx="2077169" cy="4616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latin typeface="Cambria" pitchFamily="18" charset="0"/>
              <a:cs typeface="Times New Roman" pitchFamily="18" charset="0"/>
            </a:rPr>
            <a:t>765 247,9</a:t>
          </a:r>
        </a:p>
      </cdr:txBody>
    </cdr:sp>
  </cdr:relSizeAnchor>
  <cdr:relSizeAnchor xmlns:cdr="http://schemas.openxmlformats.org/drawingml/2006/chartDrawing">
    <cdr:from>
      <cdr:x>0.09814</cdr:x>
      <cdr:y>0.13274</cdr:y>
    </cdr:from>
    <cdr:to>
      <cdr:x>0.33623</cdr:x>
      <cdr:y>0.28232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939871" y="792051"/>
          <a:ext cx="2280203" cy="892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latin typeface="Cambria" pitchFamily="18" charset="0"/>
              <a:cs typeface="Times New Roman" pitchFamily="18" charset="0"/>
            </a:rPr>
            <a:t>753 349,1</a:t>
          </a:r>
        </a:p>
        <a:p xmlns:a="http://schemas.openxmlformats.org/drawingml/2006/main">
          <a:pPr algn="ctr"/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0.46876</cdr:x>
      <cdr:y>0.52308</cdr:y>
    </cdr:from>
    <cdr:to>
      <cdr:x>0.66302</cdr:x>
      <cdr:y>0.67266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4489363" y="3121252"/>
          <a:ext cx="1860382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latin typeface="Cambria" pitchFamily="18" charset="0"/>
              <a:cs typeface="Times New Roman" pitchFamily="18" charset="0"/>
            </a:rPr>
            <a:t>224 996,7</a:t>
          </a:r>
        </a:p>
        <a:p xmlns:a="http://schemas.openxmlformats.org/drawingml/2006/main">
          <a:pPr algn="ctr"/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0.61771</cdr:x>
      <cdr:y>0.60199</cdr:y>
    </cdr:from>
    <cdr:to>
      <cdr:x>0.81856</cdr:x>
      <cdr:y>0.67936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5915883" y="3592118"/>
          <a:ext cx="1923554" cy="4616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latin typeface="Cambria" pitchFamily="18" charset="0"/>
              <a:cs typeface="Times New Roman" pitchFamily="18" charset="0"/>
            </a:rPr>
            <a:t>113 424,3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0.3392</cdr:x>
      <cdr:y>0.06716</cdr:y>
    </cdr:from>
    <cdr:to>
      <cdr:x>0.59237</cdr:x>
      <cdr:y>0.14446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3483390" y="454602"/>
          <a:ext cx="2599920" cy="5232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>
              <a:latin typeface="Cambria" pitchFamily="18" charset="0"/>
              <a:cs typeface="Times New Roman" pitchFamily="18" charset="0"/>
            </a:rPr>
            <a:t>113 424,3</a:t>
          </a:r>
        </a:p>
      </cdr:txBody>
    </cdr:sp>
  </cdr:relSizeAnchor>
  <cdr:relSizeAnchor xmlns:cdr="http://schemas.openxmlformats.org/drawingml/2006/chartDrawing">
    <cdr:from>
      <cdr:x>0.51186</cdr:x>
      <cdr:y>0.71173</cdr:y>
    </cdr:from>
    <cdr:to>
      <cdr:x>0.71735</cdr:x>
      <cdr:y>0.78903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5256584" y="4817528"/>
          <a:ext cx="2110279" cy="5232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>
              <a:latin typeface="Cambria" pitchFamily="18" charset="0"/>
              <a:cs typeface="Times New Roman" pitchFamily="18" charset="0"/>
            </a:rPr>
            <a:t>1 035 828,8</a:t>
          </a:r>
        </a:p>
      </cdr:txBody>
    </cdr:sp>
  </cdr:relSizeAnchor>
  <cdr:relSizeAnchor xmlns:cdr="http://schemas.openxmlformats.org/drawingml/2006/chartDrawing">
    <cdr:from>
      <cdr:x>0.14806</cdr:x>
      <cdr:y>0.2355</cdr:y>
    </cdr:from>
    <cdr:to>
      <cdr:x>0.15833</cdr:x>
      <cdr:y>0.26591</cdr:y>
    </cdr:to>
    <cdr:cxnSp macro="">
      <cdr:nvCxnSpPr>
        <cdr:cNvPr id="6" name="Прямая соединительная линия 5">
          <a:extLst xmlns:a="http://schemas.openxmlformats.org/drawingml/2006/main">
            <a:ext uri="{FF2B5EF4-FFF2-40B4-BE49-F238E27FC236}">
              <a16:creationId xmlns:a16="http://schemas.microsoft.com/office/drawing/2014/main" id="{264D66B1-A867-4D07-B5DC-A8F529064C6C}"/>
            </a:ext>
          </a:extLst>
        </cdr:cNvPr>
        <cdr:cNvCxnSpPr/>
      </cdr:nvCxnSpPr>
      <cdr:spPr>
        <a:xfrm xmlns:a="http://schemas.openxmlformats.org/drawingml/2006/main" flipH="1" flipV="1">
          <a:off x="1520526" y="1594064"/>
          <a:ext cx="105467" cy="205838"/>
        </a:xfrm>
        <a:prstGeom xmlns:a="http://schemas.openxmlformats.org/drawingml/2006/main" prst="line">
          <a:avLst/>
        </a:prstGeom>
        <a:ln xmlns:a="http://schemas.openxmlformats.org/drawingml/2006/main" w="19050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0.45177</cdr:x>
      <cdr:y>0.45745</cdr:y>
    </cdr:from>
    <cdr:to>
      <cdr:x>0.60177</cdr:x>
      <cdr:y>0.52565</cdr:y>
    </cdr:to>
    <cdr:sp macro="" textlink="">
      <cdr:nvSpPr>
        <cdr:cNvPr id="9" name="TextBox 5"/>
        <cdr:cNvSpPr txBox="1"/>
      </cdr:nvSpPr>
      <cdr:spPr>
        <a:xfrm xmlns:a="http://schemas.openxmlformats.org/drawingml/2006/main">
          <a:off x="4047235" y="3096344"/>
          <a:ext cx="1343785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latin typeface="Cambria" pitchFamily="18" charset="0"/>
              <a:cs typeface="Times New Roman" pitchFamily="18" charset="0"/>
            </a:rPr>
            <a:t>54%</a:t>
          </a:r>
        </a:p>
      </cdr:txBody>
    </cdr:sp>
  </cdr:relSizeAnchor>
  <cdr:relSizeAnchor xmlns:cdr="http://schemas.openxmlformats.org/drawingml/2006/chartDrawing">
    <cdr:from>
      <cdr:x>0.16076</cdr:x>
      <cdr:y>0.32979</cdr:y>
    </cdr:from>
    <cdr:to>
      <cdr:x>0.31076</cdr:x>
      <cdr:y>0.39799</cdr:y>
    </cdr:to>
    <cdr:sp macro="" textlink="">
      <cdr:nvSpPr>
        <cdr:cNvPr id="10" name="TextBox 5"/>
        <cdr:cNvSpPr txBox="1"/>
      </cdr:nvSpPr>
      <cdr:spPr>
        <a:xfrm xmlns:a="http://schemas.openxmlformats.org/drawingml/2006/main">
          <a:off x="1440160" y="2232248"/>
          <a:ext cx="1343785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latin typeface="Cambria" pitchFamily="18" charset="0"/>
              <a:cs typeface="Times New Roman" pitchFamily="18" charset="0"/>
            </a:rPr>
            <a:t>40%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0.72808</cdr:x>
      <cdr:y>0.68287</cdr:y>
    </cdr:from>
    <cdr:to>
      <cdr:x>1</cdr:x>
      <cdr:y>0.94793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18133" y="3773155"/>
          <a:ext cx="2770491" cy="1464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Налог на доходы физических лиц </a:t>
          </a:r>
        </a:p>
        <a:p xmlns:a="http://schemas.openxmlformats.org/drawingml/2006/main">
          <a:pPr algn="ctr"/>
          <a:r>
            <a:rPr lang="ru-RU" sz="28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    505 480,8             </a:t>
          </a:r>
          <a:r>
            <a:rPr lang="ru-RU" sz="20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  </a:t>
          </a:r>
        </a:p>
        <a:p xmlns:a="http://schemas.openxmlformats.org/drawingml/2006/main">
          <a:pPr algn="ctr"/>
          <a: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0.71054</cdr:x>
      <cdr:y>0.75506</cdr:y>
    </cdr:from>
    <cdr:to>
      <cdr:x>0.7569</cdr:x>
      <cdr:y>0.77518</cdr:y>
    </cdr:to>
    <cdr:cxnSp macro="">
      <cdr:nvCxnSpPr>
        <cdr:cNvPr id="6" name="Прямая соединительная линия 5">
          <a:extLst xmlns:a="http://schemas.openxmlformats.org/drawingml/2006/main">
            <a:ext uri="{FF2B5EF4-FFF2-40B4-BE49-F238E27FC236}">
              <a16:creationId xmlns:a16="http://schemas.microsoft.com/office/drawing/2014/main" id="{40E82397-E127-4448-9B99-851D67C5DD13}"/>
            </a:ext>
          </a:extLst>
        </cdr:cNvPr>
        <cdr:cNvCxnSpPr/>
      </cdr:nvCxnSpPr>
      <cdr:spPr>
        <a:xfrm xmlns:a="http://schemas.openxmlformats.org/drawingml/2006/main">
          <a:off x="7239461" y="4172034"/>
          <a:ext cx="472327" cy="11119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0.22616</cdr:x>
      <cdr:y>0.57831</cdr:y>
    </cdr:from>
    <cdr:to>
      <cdr:x>0.26698</cdr:x>
      <cdr:y>0.62537</cdr:y>
    </cdr:to>
    <cdr:cxnSp macro="">
      <cdr:nvCxnSpPr>
        <cdr:cNvPr id="8" name="Прямая соединительная линия 7">
          <a:extLst xmlns:a="http://schemas.openxmlformats.org/drawingml/2006/main">
            <a:ext uri="{FF2B5EF4-FFF2-40B4-BE49-F238E27FC236}">
              <a16:creationId xmlns:a16="http://schemas.microsoft.com/office/drawing/2014/main" id="{8FB87209-1ADA-4BF5-B3F7-85F91C4CD074}"/>
            </a:ext>
          </a:extLst>
        </cdr:cNvPr>
        <cdr:cNvCxnSpPr/>
      </cdr:nvCxnSpPr>
      <cdr:spPr>
        <a:xfrm xmlns:a="http://schemas.openxmlformats.org/drawingml/2006/main" flipV="1">
          <a:off x="2304256" y="3195399"/>
          <a:ext cx="415900" cy="2600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0.3039</cdr:x>
      <cdr:y>0.81288</cdr:y>
    </cdr:from>
    <cdr:to>
      <cdr:x>0.32901</cdr:x>
      <cdr:y>0.86107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32B7B5FC-11BA-4057-8A5E-DF83F0F51634}"/>
            </a:ext>
          </a:extLst>
        </cdr:cNvPr>
        <cdr:cNvCxnSpPr/>
      </cdr:nvCxnSpPr>
      <cdr:spPr>
        <a:xfrm xmlns:a="http://schemas.openxmlformats.org/drawingml/2006/main" flipV="1">
          <a:off x="3096344" y="4491543"/>
          <a:ext cx="255836" cy="2662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0.22616</cdr:x>
      <cdr:y>0.34373</cdr:y>
    </cdr:from>
    <cdr:to>
      <cdr:x>0.26632</cdr:x>
      <cdr:y>0.3555</cdr:y>
    </cdr:to>
    <cdr:cxnSp macro="">
      <cdr:nvCxnSpPr>
        <cdr:cNvPr id="10" name="Прямая соединительная линия 9">
          <a:extLst xmlns:a="http://schemas.openxmlformats.org/drawingml/2006/main">
            <a:ext uri="{FF2B5EF4-FFF2-40B4-BE49-F238E27FC236}">
              <a16:creationId xmlns:a16="http://schemas.microsoft.com/office/drawing/2014/main" id="{2FC451E4-67D4-4C9D-839E-264761C8860F}"/>
            </a:ext>
          </a:extLst>
        </cdr:cNvPr>
        <cdr:cNvCxnSpPr/>
      </cdr:nvCxnSpPr>
      <cdr:spPr>
        <a:xfrm xmlns:a="http://schemas.openxmlformats.org/drawingml/2006/main" flipH="1" flipV="1">
          <a:off x="2304256" y="1899255"/>
          <a:ext cx="409175" cy="6503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0.36602</cdr:x>
      <cdr:y>0.41302</cdr:y>
    </cdr:from>
    <cdr:to>
      <cdr:x>0.65893</cdr:x>
      <cdr:y>0.66603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729259" y="2282103"/>
          <a:ext cx="2984350" cy="1397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3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765 247,9                     </a:t>
          </a:r>
          <a:r>
            <a:rPr lang="ru-RU" sz="18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тыс. рублей</a:t>
          </a:r>
        </a:p>
      </cdr:txBody>
    </cdr:sp>
  </cdr:relSizeAnchor>
  <cdr:relSizeAnchor xmlns:cdr="http://schemas.openxmlformats.org/drawingml/2006/chartDrawing">
    <cdr:from>
      <cdr:x>0.09188</cdr:x>
      <cdr:y>0.79985</cdr:y>
    </cdr:from>
    <cdr:to>
      <cdr:x>0.3638</cdr:x>
      <cdr:y>0.99985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936104" y="4419535"/>
          <a:ext cx="2770491" cy="1105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Налоги на </a:t>
          </a:r>
        </a:p>
        <a:p xmlns:a="http://schemas.openxmlformats.org/drawingml/2006/main">
          <a:pPr algn="ctr"/>
          <a:r>
            <a:rPr lang="ru-RU" sz="20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имущество             </a:t>
          </a:r>
          <a:r>
            <a:rPr lang="ru-RU" sz="28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131 831,0</a:t>
          </a:r>
          <a:endParaRPr lang="ru-RU" sz="1800" b="1" dirty="0">
            <a:solidFill>
              <a:srgbClr val="002060"/>
            </a:solidFill>
            <a:latin typeface="Cambria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0.00707</cdr:x>
      <cdr:y>0.51315</cdr:y>
    </cdr:from>
    <cdr:to>
      <cdr:x>0.23565</cdr:x>
      <cdr:y>0.69203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72008" y="2835359"/>
          <a:ext cx="2328915" cy="988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2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Налоги на                         совокупный доход                 </a:t>
          </a:r>
          <a:r>
            <a:rPr lang="ru-RU" sz="28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96 032,8</a:t>
          </a:r>
          <a:endParaRPr lang="ru-RU" sz="1800" b="1" dirty="0">
            <a:solidFill>
              <a:srgbClr val="002060"/>
            </a:solidFill>
            <a:latin typeface="Cambria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0.02827</cdr:x>
      <cdr:y>0.27857</cdr:y>
    </cdr:from>
    <cdr:to>
      <cdr:x>0.25714</cdr:x>
      <cdr:y>0.45504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88032" y="1539215"/>
          <a:ext cx="2331870" cy="975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Гос. пошлина   </a:t>
          </a:r>
          <a:r>
            <a:rPr lang="ru-RU" sz="28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23 575,9</a:t>
          </a:r>
          <a:endParaRPr lang="ru-RU" sz="1800" b="1" dirty="0">
            <a:solidFill>
              <a:srgbClr val="002060"/>
            </a:solidFill>
            <a:latin typeface="Cambria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0.06361</cdr:x>
      <cdr:y>0.10915</cdr:y>
    </cdr:from>
    <cdr:to>
      <cdr:x>0.33553</cdr:x>
      <cdr:y>0.23304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648072" y="603111"/>
          <a:ext cx="2770490" cy="684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Акцизы</a:t>
          </a:r>
        </a:p>
        <a:p xmlns:a="http://schemas.openxmlformats.org/drawingml/2006/main">
          <a:pPr algn="ctr"/>
          <a:r>
            <a:rPr lang="ru-RU" sz="20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  </a:t>
          </a:r>
          <a:r>
            <a:rPr lang="ru-RU" sz="28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8 327,4</a:t>
          </a:r>
          <a:endParaRPr lang="ru-RU" sz="1600" b="1" dirty="0">
            <a:solidFill>
              <a:srgbClr val="002060"/>
            </a:solidFill>
            <a:latin typeface="Cambria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0.23323</cdr:x>
      <cdr:y>0.22644</cdr:y>
    </cdr:from>
    <cdr:to>
      <cdr:x>0.28142</cdr:x>
      <cdr:y>0.2864</cdr:y>
    </cdr:to>
    <cdr:cxnSp macro="">
      <cdr:nvCxnSpPr>
        <cdr:cNvPr id="23" name="Прямая соединительная линия 22">
          <a:extLst xmlns:a="http://schemas.openxmlformats.org/drawingml/2006/main">
            <a:ext uri="{FF2B5EF4-FFF2-40B4-BE49-F238E27FC236}">
              <a16:creationId xmlns:a16="http://schemas.microsoft.com/office/drawing/2014/main" id="{C779F3ED-DDA9-4154-A7FE-512A29181DBB}"/>
            </a:ext>
          </a:extLst>
        </cdr:cNvPr>
        <cdr:cNvCxnSpPr/>
      </cdr:nvCxnSpPr>
      <cdr:spPr>
        <a:xfrm xmlns:a="http://schemas.openxmlformats.org/drawingml/2006/main" flipH="1" flipV="1">
          <a:off x="2376264" y="1251183"/>
          <a:ext cx="490990" cy="33130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0.58336</cdr:x>
      <cdr:y>0.12087</cdr:y>
    </cdr:from>
    <cdr:to>
      <cdr:x>0.74382</cdr:x>
      <cdr:y>0.20592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6229898" y="656102"/>
          <a:ext cx="1713597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latin typeface="Cambria" pitchFamily="18" charset="0"/>
              <a:cs typeface="Times New Roman" pitchFamily="18" charset="0"/>
            </a:rPr>
            <a:t>243 609,8</a:t>
          </a:r>
        </a:p>
      </cdr:txBody>
    </cdr:sp>
  </cdr:relSizeAnchor>
  <cdr:relSizeAnchor xmlns:cdr="http://schemas.openxmlformats.org/drawingml/2006/chartDrawing">
    <cdr:from>
      <cdr:x>0.59387</cdr:x>
      <cdr:y>0.2654</cdr:y>
    </cdr:from>
    <cdr:to>
      <cdr:x>0.75433</cdr:x>
      <cdr:y>0.35045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6342051" y="1440675"/>
          <a:ext cx="1713597" cy="4616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latin typeface="Cambria" pitchFamily="18" charset="0"/>
              <a:cs typeface="Times New Roman" pitchFamily="18" charset="0"/>
            </a:rPr>
            <a:t>90 163,1</a:t>
          </a:r>
        </a:p>
      </cdr:txBody>
    </cdr:sp>
  </cdr:relSizeAnchor>
  <cdr:relSizeAnchor xmlns:cdr="http://schemas.openxmlformats.org/drawingml/2006/chartDrawing">
    <cdr:from>
      <cdr:x>0.58842</cdr:x>
      <cdr:y>0.4452</cdr:y>
    </cdr:from>
    <cdr:to>
      <cdr:x>0.74888</cdr:x>
      <cdr:y>0.53025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6283926" y="2416685"/>
          <a:ext cx="1713596" cy="4616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latin typeface="Cambria" pitchFamily="18" charset="0"/>
              <a:cs typeface="Times New Roman" pitchFamily="18" charset="0"/>
            </a:rPr>
            <a:t>607 917,5</a:t>
          </a:r>
        </a:p>
      </cdr:txBody>
    </cdr:sp>
  </cdr:relSizeAnchor>
  <cdr:relSizeAnchor xmlns:cdr="http://schemas.openxmlformats.org/drawingml/2006/chartDrawing">
    <cdr:from>
      <cdr:x>0.57247</cdr:x>
      <cdr:y>0.18558</cdr:y>
    </cdr:from>
    <cdr:to>
      <cdr:x>0.60548</cdr:x>
      <cdr:y>0.2154</cdr:y>
    </cdr:to>
    <cdr:cxnSp macro="">
      <cdr:nvCxnSpPr>
        <cdr:cNvPr id="6" name="Прямая соединительная линия 5">
          <a:extLst xmlns:a="http://schemas.openxmlformats.org/drawingml/2006/main">
            <a:ext uri="{FF2B5EF4-FFF2-40B4-BE49-F238E27FC236}">
              <a16:creationId xmlns:a16="http://schemas.microsoft.com/office/drawing/2014/main" id="{22435D21-630C-48AB-BD85-CCA3C1073988}"/>
            </a:ext>
          </a:extLst>
        </cdr:cNvPr>
        <cdr:cNvCxnSpPr/>
      </cdr:nvCxnSpPr>
      <cdr:spPr>
        <a:xfrm xmlns:a="http://schemas.openxmlformats.org/drawingml/2006/main" flipV="1">
          <a:off x="6113566" y="1007369"/>
          <a:ext cx="352545" cy="161877"/>
        </a:xfrm>
        <a:prstGeom xmlns:a="http://schemas.openxmlformats.org/drawingml/2006/main" prst="line">
          <a:avLst/>
        </a:prstGeom>
        <a:ln xmlns:a="http://schemas.openxmlformats.org/drawingml/2006/main" w="19050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0.58805</cdr:x>
      <cdr:y>0.30709</cdr:y>
    </cdr:from>
    <cdr:to>
      <cdr:x>0.61107</cdr:x>
      <cdr:y>0.32812</cdr:y>
    </cdr:to>
    <cdr:cxnSp macro="">
      <cdr:nvCxnSpPr>
        <cdr:cNvPr id="7" name="Прямая соединительная линия 6">
          <a:extLst xmlns:a="http://schemas.openxmlformats.org/drawingml/2006/main">
            <a:ext uri="{FF2B5EF4-FFF2-40B4-BE49-F238E27FC236}">
              <a16:creationId xmlns:a16="http://schemas.microsoft.com/office/drawing/2014/main" id="{25D8479E-CADC-4833-95E1-BA47536CDE5B}"/>
            </a:ext>
          </a:extLst>
        </cdr:cNvPr>
        <cdr:cNvCxnSpPr/>
      </cdr:nvCxnSpPr>
      <cdr:spPr>
        <a:xfrm xmlns:a="http://schemas.openxmlformats.org/drawingml/2006/main" flipV="1">
          <a:off x="6279944" y="1666983"/>
          <a:ext cx="245837" cy="114156"/>
        </a:xfrm>
        <a:prstGeom xmlns:a="http://schemas.openxmlformats.org/drawingml/2006/main" prst="line">
          <a:avLst/>
        </a:prstGeom>
        <a:ln xmlns:a="http://schemas.openxmlformats.org/drawingml/2006/main" w="19050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0.59115</cdr:x>
      <cdr:y>0.51519</cdr:y>
    </cdr:from>
    <cdr:to>
      <cdr:x>0.61755</cdr:x>
      <cdr:y>0.53025</cdr:y>
    </cdr:to>
    <cdr:cxnSp macro="">
      <cdr:nvCxnSpPr>
        <cdr:cNvPr id="8" name="Прямая соединительная линия 7">
          <a:extLst xmlns:a="http://schemas.openxmlformats.org/drawingml/2006/main">
            <a:ext uri="{FF2B5EF4-FFF2-40B4-BE49-F238E27FC236}">
              <a16:creationId xmlns:a16="http://schemas.microsoft.com/office/drawing/2014/main" id="{E411ADFE-6B64-45B9-9991-3FD920B95957}"/>
            </a:ext>
          </a:extLst>
        </cdr:cNvPr>
        <cdr:cNvCxnSpPr/>
      </cdr:nvCxnSpPr>
      <cdr:spPr>
        <a:xfrm xmlns:a="http://schemas.openxmlformats.org/drawingml/2006/main" flipV="1">
          <a:off x="6313071" y="2796608"/>
          <a:ext cx="281933" cy="81750"/>
        </a:xfrm>
        <a:prstGeom xmlns:a="http://schemas.openxmlformats.org/drawingml/2006/main" prst="line">
          <a:avLst/>
        </a:prstGeom>
        <a:ln xmlns:a="http://schemas.openxmlformats.org/drawingml/2006/main" w="19050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0.59121</cdr:x>
      <cdr:y>0.70014</cdr:y>
    </cdr:from>
    <cdr:to>
      <cdr:x>0.61577</cdr:x>
      <cdr:y>0.71576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E25BAB03-0797-4152-8811-7F7F6390A027}"/>
            </a:ext>
          </a:extLst>
        </cdr:cNvPr>
        <cdr:cNvCxnSpPr/>
      </cdr:nvCxnSpPr>
      <cdr:spPr>
        <a:xfrm xmlns:a="http://schemas.openxmlformats.org/drawingml/2006/main" flipV="1">
          <a:off x="6313651" y="3800543"/>
          <a:ext cx="262283" cy="84790"/>
        </a:xfrm>
        <a:prstGeom xmlns:a="http://schemas.openxmlformats.org/drawingml/2006/main" prst="line">
          <a:avLst/>
        </a:prstGeom>
        <a:ln xmlns:a="http://schemas.openxmlformats.org/drawingml/2006/main" w="19050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0.32403</cdr:x>
      <cdr:y>0.51462</cdr:y>
    </cdr:from>
    <cdr:to>
      <cdr:x>0.35435</cdr:x>
      <cdr:y>0.53025</cdr:y>
    </cdr:to>
    <cdr:cxnSp macro="">
      <cdr:nvCxnSpPr>
        <cdr:cNvPr id="16" name="Прямая соединительная линия 15">
          <a:extLst xmlns:a="http://schemas.openxmlformats.org/drawingml/2006/main">
            <a:ext uri="{FF2B5EF4-FFF2-40B4-BE49-F238E27FC236}">
              <a16:creationId xmlns:a16="http://schemas.microsoft.com/office/drawing/2014/main" id="{3F325EA9-F13F-439E-A5B4-1B0AD0922FF4}"/>
            </a:ext>
          </a:extLst>
        </cdr:cNvPr>
        <cdr:cNvCxnSpPr/>
      </cdr:nvCxnSpPr>
      <cdr:spPr>
        <a:xfrm xmlns:a="http://schemas.openxmlformats.org/drawingml/2006/main" flipV="1">
          <a:off x="3460388" y="2793515"/>
          <a:ext cx="323796" cy="84843"/>
        </a:xfrm>
        <a:prstGeom xmlns:a="http://schemas.openxmlformats.org/drawingml/2006/main" prst="line">
          <a:avLst/>
        </a:prstGeom>
        <a:ln xmlns:a="http://schemas.openxmlformats.org/drawingml/2006/main" w="19050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0.886</cdr:x>
      <cdr:y>0.49456</cdr:y>
    </cdr:from>
    <cdr:to>
      <cdr:x>0.92439</cdr:x>
      <cdr:y>0.51966</cdr:y>
    </cdr:to>
    <cdr:cxnSp macro="">
      <cdr:nvCxnSpPr>
        <cdr:cNvPr id="2" name="Прямая соединительная линия 1">
          <a:extLst xmlns:a="http://schemas.openxmlformats.org/drawingml/2006/main">
            <a:ext uri="{FF2B5EF4-FFF2-40B4-BE49-F238E27FC236}">
              <a16:creationId xmlns:a16="http://schemas.microsoft.com/office/drawing/2014/main" id="{92C2F70F-C76A-49E5-99E6-8BB608C1A11E}"/>
            </a:ext>
          </a:extLst>
        </cdr:cNvPr>
        <cdr:cNvCxnSpPr/>
      </cdr:nvCxnSpPr>
      <cdr:spPr>
        <a:xfrm xmlns:a="http://schemas.openxmlformats.org/drawingml/2006/main" flipV="1">
          <a:off x="9250890" y="2871285"/>
          <a:ext cx="400789" cy="14568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0.42297</cdr:x>
      <cdr:y>0.45891</cdr:y>
    </cdr:from>
    <cdr:to>
      <cdr:x>0.5873</cdr:x>
      <cdr:y>0.52922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7F84AFF-3DFB-4437-83E1-E0B2E363C1C2}"/>
            </a:ext>
          </a:extLst>
        </cdr:cNvPr>
        <cdr:cNvSpPr txBox="1"/>
      </cdr:nvSpPr>
      <cdr:spPr>
        <a:xfrm xmlns:a="http://schemas.openxmlformats.org/drawingml/2006/main">
          <a:off x="4314824" y="2486680"/>
          <a:ext cx="1676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Cambria" panose="02040503050406030204" pitchFamily="18" charset="0"/>
              <a:ea typeface="Cambria" panose="02040503050406030204" pitchFamily="18" charset="0"/>
            </a:rPr>
            <a:t>129 091,4</a:t>
          </a:r>
        </a:p>
      </cdr:txBody>
    </cdr:sp>
  </cdr:relSizeAnchor>
  <cdr:relSizeAnchor xmlns:cdr="http://schemas.openxmlformats.org/drawingml/2006/chartDrawing">
    <cdr:from>
      <cdr:x>0.61531</cdr:x>
      <cdr:y>0.72276</cdr:y>
    </cdr:from>
    <cdr:to>
      <cdr:x>0.75444</cdr:x>
      <cdr:y>0.80714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08A5A69-4BB9-47B7-AFEC-532CF3AB2D6F}"/>
            </a:ext>
          </a:extLst>
        </cdr:cNvPr>
        <cdr:cNvSpPr txBox="1"/>
      </cdr:nvSpPr>
      <cdr:spPr>
        <a:xfrm xmlns:a="http://schemas.openxmlformats.org/drawingml/2006/main">
          <a:off x="6276974" y="3916410"/>
          <a:ext cx="141922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Cambria" panose="02040503050406030204" pitchFamily="18" charset="0"/>
              <a:ea typeface="Cambria" panose="02040503050406030204" pitchFamily="18" charset="0"/>
            </a:rPr>
            <a:t>5 735,1</a:t>
          </a:r>
        </a:p>
      </cdr:txBody>
    </cdr:sp>
  </cdr:relSizeAnchor>
  <cdr:relSizeAnchor xmlns:cdr="http://schemas.openxmlformats.org/drawingml/2006/chartDrawing">
    <cdr:from>
      <cdr:x>0.77778</cdr:x>
      <cdr:y>0.55225</cdr:y>
    </cdr:from>
    <cdr:to>
      <cdr:x>0.91877</cdr:x>
      <cdr:y>0.63745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B684D894-E581-4E82-BDC3-CC9B650E70D3}"/>
            </a:ext>
          </a:extLst>
        </cdr:cNvPr>
        <cdr:cNvSpPr txBox="1"/>
      </cdr:nvSpPr>
      <cdr:spPr>
        <a:xfrm xmlns:a="http://schemas.openxmlformats.org/drawingml/2006/main">
          <a:off x="7934324" y="2992485"/>
          <a:ext cx="1438276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Cambria" panose="02040503050406030204" pitchFamily="18" charset="0"/>
              <a:ea typeface="Cambria" panose="02040503050406030204" pitchFamily="18" charset="0"/>
            </a:rPr>
            <a:t>55 094,3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998B-FCA2-4EDF-9637-E32FE027D50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4845F-8777-4F9C-8D67-D2833EAEE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1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6F0C6-9518-4183-BCDA-5690A6378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09412E-9CE9-4D0A-B1F5-0EF964C27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61E381-54E0-4087-825B-E24360478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0A6D-BBED-4790-8D84-ECAA95C6F8F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9E2C08-5850-4A05-91BA-28BC860A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E8478-3F2C-49EF-BA7A-A1CE3E3D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5E4-B2B7-4165-A720-42C1D58D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2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F396A-5C14-46C0-AB36-51F1CDAB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DD658B-DD17-4B00-AB63-D803C520C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068E36-396A-430D-B064-FA9F878F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0A6D-BBED-4790-8D84-ECAA95C6F8F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A92BAE-B6BD-4FF8-9677-B79131429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36ED4A-861D-4BFD-82DF-6F1610AC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5E4-B2B7-4165-A720-42C1D58D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2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625A28-E24C-471F-BBF4-973718C93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32C9AC-674A-48BB-8FBF-DE4E2FC7E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FDC2D-21A5-4A1F-B5E6-4E92C4E2E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0A6D-BBED-4790-8D84-ECAA95C6F8F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D4B478-2159-46D6-8900-7BC8FCEAC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C819A-BBB0-4830-BFD0-EACB526E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5E4-B2B7-4165-A720-42C1D58D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3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9EC03-74E5-4F62-A902-B160C078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22B56-2239-4F46-AE24-26CAC9C0C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0CE87-9617-4961-962E-3B16BAD6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0A6D-BBED-4790-8D84-ECAA95C6F8F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0B2B4A-173B-4A1B-9D5D-FA233F6C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893067-516D-44F8-B151-A1345396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5E4-B2B7-4165-A720-42C1D58D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6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778C7-D7C5-41CF-B96D-D25C317E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DFE189-554B-4B44-929F-8DE172107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56623-7A5B-4228-B342-1646892B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0A6D-BBED-4790-8D84-ECAA95C6F8F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13FF9E-4A84-4A13-A1B4-0F1DECC34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0624A0-A426-401A-8A9C-995564B9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5E4-B2B7-4165-A720-42C1D58D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1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0654A-D90E-474A-A556-6ED9A668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A0D9A4-9045-4756-84C9-10F253AF4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D9919-8667-4AFA-9FCA-2F897B1FB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077543-1CAC-475E-BA0C-E0B99D39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0A6D-BBED-4790-8D84-ECAA95C6F8F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C27334-17A9-408E-9CBA-0B37E8CD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1BED9E-AC79-43C1-A00C-C6B8AEFF6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5E4-B2B7-4165-A720-42C1D58D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2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B8A24-6837-4862-8648-1166FBB2E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72B4A7-7B5D-4A60-AC26-97896E0D4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D55CE6-EB40-4C77-B3A9-64C18D0A7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EB2495-6A14-4CFE-A91C-28A139A2A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056EA8-C8BA-4EC9-BE9C-AC6B14AB1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1EF65F-23EF-48FA-9560-CE11D12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0A6D-BBED-4790-8D84-ECAA95C6F8F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76ECC0F-F7E7-48E4-8A0C-2E8C3987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D28634-CFCC-469C-813F-B87BC52C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5E4-B2B7-4165-A720-42C1D58D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1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495DB-97D7-41EA-950C-511DE4D0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F7C2B3-56BB-4DF2-B261-056059F4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0A6D-BBED-4790-8D84-ECAA95C6F8F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1BF8F7-A0BC-4D3B-A3B2-5393C226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3BF65F-271E-4AA5-A684-8273EEB1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5E4-B2B7-4165-A720-42C1D58D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6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A087E0-77FA-452D-AA33-72D793E13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0A6D-BBED-4790-8D84-ECAA95C6F8F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ADDC5D-F72B-4124-8C38-DA8E7FEA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0CF5EA-151B-440D-8CB8-4A1939D5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5E4-B2B7-4165-A720-42C1D58D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5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8E138-849C-49DE-9F2A-B989707E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273726-30C2-4CDA-BD56-C6EB4C006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800219-7F3C-4AF4-94D3-07FD9B8F1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04A3CE-8A3E-499A-8D57-F3671A69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0A6D-BBED-4790-8D84-ECAA95C6F8F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0FD65D-882C-4C75-98BB-519303F2C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2D8C75-E61A-452D-845B-8013C15E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5E4-B2B7-4165-A720-42C1D58D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3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62162-D4BF-46F9-8E04-476251672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B6838D-3D48-4378-8758-E95BB464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ADAF0F-7309-41DA-B36F-DF62C053A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38ACA7-4471-4244-88FD-E484745F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0A6D-BBED-4790-8D84-ECAA95C6F8F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A6EC5C-7820-4D00-B018-69F82393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3CA54-4C31-4723-89AF-4565EE4A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5E4-B2B7-4165-A720-42C1D58D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4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C3635-66AD-430D-A0AC-B72BB5ED6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CDF8C1-3A56-435F-8141-5D1D84D4B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0C23AC-2AA0-4B98-8259-E292AE0EB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0A6D-BBED-4790-8D84-ECAA95C6F8F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1A407C-3C61-49BC-824F-8FD2F4DE4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98A0C5-B035-4534-A920-EE68E4042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E5E4-B2B7-4165-A720-42C1D58D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5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0.jp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51.jpeg"/></Relationships>
</file>

<file path=ppt/slides/_rels/slide6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5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6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82C12BBF-BDDE-459A-A5B0-35C636E1EE98}"/>
              </a:ext>
            </a:extLst>
          </p:cNvPr>
          <p:cNvSpPr txBox="1"/>
          <p:nvPr/>
        </p:nvSpPr>
        <p:spPr>
          <a:xfrm>
            <a:off x="395417" y="538761"/>
            <a:ext cx="110757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ИСПОЛНЕНИЕ БЮДЖЕТА МУНИЦИПАЛЬНОГО ОБРАЗОВАНИЯ ГОРОД НОВОТРОИЦК ЗА 2020 ГОД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E2FF77-4CEC-41FE-9A9B-B32E29131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33" y="2703847"/>
            <a:ext cx="3650133" cy="365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49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9A4B1-3FD9-4B7F-A68B-1780D70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D280D3-17A6-4C88-B85C-6E72B2AA8B81}"/>
              </a:ext>
            </a:extLst>
          </p:cNvPr>
          <p:cNvSpPr txBox="1"/>
          <p:nvPr/>
        </p:nvSpPr>
        <p:spPr>
          <a:xfrm>
            <a:off x="1345480" y="180587"/>
            <a:ext cx="10582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130E52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Размер среднемесячной заработной платы по отдельным категориям работников бюджетной сферы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293069-DF23-43EE-B6B7-CD6E73EF1B06}"/>
              </a:ext>
            </a:extLst>
          </p:cNvPr>
          <p:cNvSpPr txBox="1"/>
          <p:nvPr/>
        </p:nvSpPr>
        <p:spPr>
          <a:xfrm>
            <a:off x="11015844" y="1143248"/>
            <a:ext cx="892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рублей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DAAA4E-8D35-4E67-8DB4-FEA1DF39FFF8}"/>
              </a:ext>
            </a:extLst>
          </p:cNvPr>
          <p:cNvSpPr/>
          <p:nvPr/>
        </p:nvSpPr>
        <p:spPr>
          <a:xfrm>
            <a:off x="529192" y="1513588"/>
            <a:ext cx="458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Педагогические работники общеобразовательных учреждений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913B4A-0714-404D-AD39-ED3DCB0D671E}"/>
              </a:ext>
            </a:extLst>
          </p:cNvPr>
          <p:cNvSpPr/>
          <p:nvPr/>
        </p:nvSpPr>
        <p:spPr>
          <a:xfrm>
            <a:off x="474121" y="5237477"/>
            <a:ext cx="414220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Работники МКУ «Архив»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BC05143-CE11-4EA6-9582-021E4AE692C7}"/>
              </a:ext>
            </a:extLst>
          </p:cNvPr>
          <p:cNvSpPr/>
          <p:nvPr/>
        </p:nvSpPr>
        <p:spPr>
          <a:xfrm>
            <a:off x="476138" y="4520906"/>
            <a:ext cx="4763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Работники учреждений культуры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C069E3A-78A6-48EB-ABED-DD1E493574EA}"/>
              </a:ext>
            </a:extLst>
          </p:cNvPr>
          <p:cNvSpPr/>
          <p:nvPr/>
        </p:nvSpPr>
        <p:spPr>
          <a:xfrm>
            <a:off x="464596" y="3787145"/>
            <a:ext cx="5394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Педагогические работники дополнительного образования в сфере культуры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A641A13-21D0-459F-BCFD-D41CB74967C0}"/>
              </a:ext>
            </a:extLst>
          </p:cNvPr>
          <p:cNvSpPr/>
          <p:nvPr/>
        </p:nvSpPr>
        <p:spPr>
          <a:xfrm>
            <a:off x="473776" y="3045729"/>
            <a:ext cx="5276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Педагогические работники дополнительного образования в сфере образования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DB35307-77EA-4DD0-A493-978CE90FDC82}"/>
              </a:ext>
            </a:extLst>
          </p:cNvPr>
          <p:cNvSpPr/>
          <p:nvPr/>
        </p:nvSpPr>
        <p:spPr>
          <a:xfrm>
            <a:off x="462920" y="2281736"/>
            <a:ext cx="5276850" cy="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Педагогические работники дошкольных учреждений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B6765979-9E0A-483F-820F-BB8409C3CE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080866"/>
              </p:ext>
            </p:extLst>
          </p:nvPr>
        </p:nvGraphicFramePr>
        <p:xfrm>
          <a:off x="5535314" y="1196250"/>
          <a:ext cx="6461614" cy="5513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08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35BBC1-204C-4012-A93B-D6FFFEDEF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A8CF79-A5A5-439D-A11B-F3B05192A458}"/>
              </a:ext>
            </a:extLst>
          </p:cNvPr>
          <p:cNvSpPr txBox="1"/>
          <p:nvPr/>
        </p:nvSpPr>
        <p:spPr>
          <a:xfrm>
            <a:off x="1608313" y="107631"/>
            <a:ext cx="103046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Исполнение бюджета по разделам и</a:t>
            </a:r>
          </a:p>
          <a:p>
            <a:pPr algn="ctr"/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подразделам расходов</a:t>
            </a:r>
            <a:endParaRPr lang="ru-RU" sz="4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4A51A-97CC-409C-B3D6-6AAAAB417156}"/>
              </a:ext>
            </a:extLst>
          </p:cNvPr>
          <p:cNvSpPr txBox="1"/>
          <p:nvPr/>
        </p:nvSpPr>
        <p:spPr>
          <a:xfrm>
            <a:off x="10690137" y="1431070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BEC7C7D2-DFEA-45E8-BECD-88FEF645C97C}"/>
              </a:ext>
            </a:extLst>
          </p:cNvPr>
          <p:cNvGraphicFramePr>
            <a:graphicFrameLocks noGrp="1"/>
          </p:cNvGraphicFramePr>
          <p:nvPr/>
        </p:nvGraphicFramePr>
        <p:xfrm>
          <a:off x="104775" y="1764445"/>
          <a:ext cx="11982450" cy="478070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754920387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381592754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790229829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421362213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54393995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819124646"/>
                    </a:ext>
                  </a:extLst>
                </a:gridCol>
              </a:tblGrid>
              <a:tr h="2394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Раздел, подраздел бюджетной классификации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Уточненный план 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Кассовые выплаты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 отклонения 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Причины отклонения свыше 5%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extLst>
                  <a:ext uri="{0D108BD9-81ED-4DB2-BD59-A6C34878D82A}">
                    <a16:rowId xmlns:a16="http://schemas.microsoft.com/office/drawing/2014/main" val="2074903996"/>
                  </a:ext>
                </a:extLst>
              </a:tr>
              <a:tr h="11630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ОБЩЕГОСУДАРСТВЕННЫЕ ВОПРОСЫ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01.00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172 935,7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163 389,2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5,5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b"/>
                </a:tc>
                <a:extLst>
                  <a:ext uri="{0D108BD9-81ED-4DB2-BD59-A6C34878D82A}">
                    <a16:rowId xmlns:a16="http://schemas.microsoft.com/office/drawing/2014/main" val="267977351"/>
                  </a:ext>
                </a:extLst>
              </a:tr>
              <a:tr h="444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01.02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1 569,3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1 455,4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7,3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Экономия в связи с оплатой листов нетрудоспособности сотрудников 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extLst>
                  <a:ext uri="{0D108BD9-81ED-4DB2-BD59-A6C34878D82A}">
                    <a16:rowId xmlns:a16="http://schemas.microsoft.com/office/drawing/2014/main" val="2812119178"/>
                  </a:ext>
                </a:extLst>
              </a:tr>
              <a:tr h="410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01.03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5 516,8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5 496,3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0,4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extLst>
                  <a:ext uri="{0D108BD9-81ED-4DB2-BD59-A6C34878D82A}">
                    <a16:rowId xmlns:a16="http://schemas.microsoft.com/office/drawing/2014/main" val="1417339646"/>
                  </a:ext>
                </a:extLst>
              </a:tr>
              <a:tr h="444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01.04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43 730,6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41 141,2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5,9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Экономия в связи с оплатой листов нетрудоспособности сотрудников 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extLst>
                  <a:ext uri="{0D108BD9-81ED-4DB2-BD59-A6C34878D82A}">
                    <a16:rowId xmlns:a16="http://schemas.microsoft.com/office/drawing/2014/main" val="3225894693"/>
                  </a:ext>
                </a:extLst>
              </a:tr>
              <a:tr h="11630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Судебная система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01.05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83,9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extLst>
                  <a:ext uri="{0D108BD9-81ED-4DB2-BD59-A6C34878D82A}">
                    <a16:rowId xmlns:a16="http://schemas.microsoft.com/office/drawing/2014/main" val="2908472069"/>
                  </a:ext>
                </a:extLst>
              </a:tr>
              <a:tr h="307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01.06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22 821,8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22 745,0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0,3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extLst>
                  <a:ext uri="{0D108BD9-81ED-4DB2-BD59-A6C34878D82A}">
                    <a16:rowId xmlns:a16="http://schemas.microsoft.com/office/drawing/2014/main" val="1975913713"/>
                  </a:ext>
                </a:extLst>
              </a:tr>
              <a:tr h="205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Обеспечение проведения выборов и референдумов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01.07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5 500,0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5 494,6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0,1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extLst>
                  <a:ext uri="{0D108BD9-81ED-4DB2-BD59-A6C34878D82A}">
                    <a16:rowId xmlns:a16="http://schemas.microsoft.com/office/drawing/2014/main" val="1585881691"/>
                  </a:ext>
                </a:extLst>
              </a:tr>
              <a:tr h="11630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Резервные фонды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01.11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360,9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extLst>
                  <a:ext uri="{0D108BD9-81ED-4DB2-BD59-A6C34878D82A}">
                    <a16:rowId xmlns:a16="http://schemas.microsoft.com/office/drawing/2014/main" val="2898683924"/>
                  </a:ext>
                </a:extLst>
              </a:tr>
              <a:tr h="298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Другие общегосударственные вопросы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01.13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93 352,4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87 056,7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6,7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Экономия средств по результатам торгов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extLst>
                  <a:ext uri="{0D108BD9-81ED-4DB2-BD59-A6C34878D82A}">
                    <a16:rowId xmlns:a16="http://schemas.microsoft.com/office/drawing/2014/main" val="1734295411"/>
                  </a:ext>
                </a:extLst>
              </a:tr>
              <a:tr h="205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03.00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6 691,7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6 655,0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0,5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extLst>
                  <a:ext uri="{0D108BD9-81ED-4DB2-BD59-A6C34878D82A}">
                    <a16:rowId xmlns:a16="http://schemas.microsoft.com/office/drawing/2014/main" val="1187383260"/>
                  </a:ext>
                </a:extLst>
              </a:tr>
              <a:tr h="11630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Органы юстиции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03.04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4 385,4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4 385,4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extLst>
                  <a:ext uri="{0D108BD9-81ED-4DB2-BD59-A6C34878D82A}">
                    <a16:rowId xmlns:a16="http://schemas.microsoft.com/office/drawing/2014/main" val="696855617"/>
                  </a:ext>
                </a:extLst>
              </a:tr>
              <a:tr h="307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03.09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2 306,3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2 269,6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1,6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42" marR="6842" marT="6842" marB="0" anchor="ctr"/>
                </a:tc>
                <a:extLst>
                  <a:ext uri="{0D108BD9-81ED-4DB2-BD59-A6C34878D82A}">
                    <a16:rowId xmlns:a16="http://schemas.microsoft.com/office/drawing/2014/main" val="567854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34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8751AF-2A6D-42E5-A107-ED24B19EB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22F0FF-FB62-4475-8D9D-2D959BC9B1C6}"/>
              </a:ext>
            </a:extLst>
          </p:cNvPr>
          <p:cNvSpPr txBox="1"/>
          <p:nvPr/>
        </p:nvSpPr>
        <p:spPr>
          <a:xfrm>
            <a:off x="1608313" y="107631"/>
            <a:ext cx="103046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Исполнение бюджета по разделам и</a:t>
            </a:r>
          </a:p>
          <a:p>
            <a:pPr algn="ctr"/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подразделам расходов</a:t>
            </a:r>
            <a:endParaRPr lang="ru-RU" sz="4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AEB8C-7035-48A7-AD9C-A9361FA87E21}"/>
              </a:ext>
            </a:extLst>
          </p:cNvPr>
          <p:cNvSpPr txBox="1"/>
          <p:nvPr/>
        </p:nvSpPr>
        <p:spPr>
          <a:xfrm>
            <a:off x="10931915" y="1365286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0DED04E-94EF-4EA2-8B34-83D055F2EB58}"/>
              </a:ext>
            </a:extLst>
          </p:cNvPr>
          <p:cNvGraphicFramePr>
            <a:graphicFrameLocks noGrp="1"/>
          </p:cNvGraphicFramePr>
          <p:nvPr/>
        </p:nvGraphicFramePr>
        <p:xfrm>
          <a:off x="120253" y="1825676"/>
          <a:ext cx="11951493" cy="492469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045744">
                  <a:extLst>
                    <a:ext uri="{9D8B030D-6E8A-4147-A177-3AD203B41FA5}">
                      <a16:colId xmlns:a16="http://schemas.microsoft.com/office/drawing/2014/main" val="2571054319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96085247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37046595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909366448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692371616"/>
                    </a:ext>
                  </a:extLst>
                </a:gridCol>
                <a:gridCol w="4438649">
                  <a:extLst>
                    <a:ext uri="{9D8B030D-6E8A-4147-A177-3AD203B41FA5}">
                      <a16:colId xmlns:a16="http://schemas.microsoft.com/office/drawing/2014/main" val="1283777888"/>
                    </a:ext>
                  </a:extLst>
                </a:gridCol>
              </a:tblGrid>
              <a:tr h="2220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Раздел, подраздел бюджетной классификации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Уточненный план 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Кассовые выплаты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 отклонения 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Причины отклонения свыше 5%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extLst>
                  <a:ext uri="{0D108BD9-81ED-4DB2-BD59-A6C34878D82A}">
                    <a16:rowId xmlns:a16="http://schemas.microsoft.com/office/drawing/2014/main" val="1474908022"/>
                  </a:ext>
                </a:extLst>
              </a:tr>
              <a:tr h="10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НАЦИОНАЛЬНАЯ ЭКОНОМИКА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04.00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232 806,3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230 224,8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1,1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/>
                </a:tc>
                <a:extLst>
                  <a:ext uri="{0D108BD9-81ED-4DB2-BD59-A6C34878D82A}">
                    <a16:rowId xmlns:a16="http://schemas.microsoft.com/office/drawing/2014/main" val="1686251994"/>
                  </a:ext>
                </a:extLst>
              </a:tr>
              <a:tr h="40419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Сельское хозяйство и рыболовство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04.05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1 453,1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1 309,2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9,9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Оплата работ осуществлялась на основании предоставленных актов выполненных работ 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/>
                </a:tc>
                <a:extLst>
                  <a:ext uri="{0D108BD9-81ED-4DB2-BD59-A6C34878D82A}">
                    <a16:rowId xmlns:a16="http://schemas.microsoft.com/office/drawing/2014/main" val="1494437585"/>
                  </a:ext>
                </a:extLst>
              </a:tr>
              <a:tr h="10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Лесное хозяйство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04.07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280,0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280,0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/>
                </a:tc>
                <a:extLst>
                  <a:ext uri="{0D108BD9-81ED-4DB2-BD59-A6C34878D82A}">
                    <a16:rowId xmlns:a16="http://schemas.microsoft.com/office/drawing/2014/main" val="1858924857"/>
                  </a:ext>
                </a:extLst>
              </a:tr>
              <a:tr h="10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Транспорт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04.08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76 818,1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76 431,9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0,5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/>
                </a:tc>
                <a:extLst>
                  <a:ext uri="{0D108BD9-81ED-4DB2-BD59-A6C34878D82A}">
                    <a16:rowId xmlns:a16="http://schemas.microsoft.com/office/drawing/2014/main" val="3831728515"/>
                  </a:ext>
                </a:extLst>
              </a:tr>
              <a:tr h="10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Дорожное хозяйство (дорожные фонды)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04.09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153 059,1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151 009,7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1,3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/>
                </a:tc>
                <a:extLst>
                  <a:ext uri="{0D108BD9-81ED-4DB2-BD59-A6C34878D82A}">
                    <a16:rowId xmlns:a16="http://schemas.microsoft.com/office/drawing/2014/main" val="663526721"/>
                  </a:ext>
                </a:extLst>
              </a:tr>
              <a:tr h="19029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Другие вопросы в области национальной экономики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04.12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1 196,0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1 194,0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0,2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/>
                </a:tc>
                <a:extLst>
                  <a:ext uri="{0D108BD9-81ED-4DB2-BD59-A6C34878D82A}">
                    <a16:rowId xmlns:a16="http://schemas.microsoft.com/office/drawing/2014/main" val="3338930779"/>
                  </a:ext>
                </a:extLst>
              </a:tr>
              <a:tr h="10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ЖИЛИЩНО-КОММУНАЛЬНОЕ ХОЗЯЙСТВО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05.00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144 182,3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121 179,6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16,0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/>
                </a:tc>
                <a:extLst>
                  <a:ext uri="{0D108BD9-81ED-4DB2-BD59-A6C34878D82A}">
                    <a16:rowId xmlns:a16="http://schemas.microsoft.com/office/drawing/2014/main" val="2400791871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Жилищное хозяйство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05.01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16 818,9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6 313,7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62,5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Соглашение на проведение капитального ремонта общего имущества многоквартирных домов не заключено 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/>
                </a:tc>
                <a:extLst>
                  <a:ext uri="{0D108BD9-81ED-4DB2-BD59-A6C34878D82A}">
                    <a16:rowId xmlns:a16="http://schemas.microsoft.com/office/drawing/2014/main" val="2458048661"/>
                  </a:ext>
                </a:extLst>
              </a:tr>
              <a:tr h="10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Коммунальное хозяйство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05.02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38 168,8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36 631,5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4,0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/>
                </a:tc>
                <a:extLst>
                  <a:ext uri="{0D108BD9-81ED-4DB2-BD59-A6C34878D82A}">
                    <a16:rowId xmlns:a16="http://schemas.microsoft.com/office/drawing/2014/main" val="970625134"/>
                  </a:ext>
                </a:extLst>
              </a:tr>
              <a:tr h="456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Благоустройство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05.03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80 082,8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69 262,2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13,5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Оплата работ осуществлялась на основании предоставленных актов выполненных работ 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/>
                </a:tc>
                <a:extLst>
                  <a:ext uri="{0D108BD9-81ED-4DB2-BD59-A6C34878D82A}">
                    <a16:rowId xmlns:a16="http://schemas.microsoft.com/office/drawing/2014/main" val="1025962183"/>
                  </a:ext>
                </a:extLst>
              </a:tr>
              <a:tr h="19029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05.05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9 111,8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8 972,2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1,5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/>
                </a:tc>
                <a:extLst>
                  <a:ext uri="{0D108BD9-81ED-4DB2-BD59-A6C34878D82A}">
                    <a16:rowId xmlns:a16="http://schemas.microsoft.com/office/drawing/2014/main" val="2494743773"/>
                  </a:ext>
                </a:extLst>
              </a:tr>
              <a:tr h="10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ОБРАЗОВАНИЕ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07.00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1 105 016,1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1 089 714,5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1,4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/>
                </a:tc>
                <a:extLst>
                  <a:ext uri="{0D108BD9-81ED-4DB2-BD59-A6C34878D82A}">
                    <a16:rowId xmlns:a16="http://schemas.microsoft.com/office/drawing/2014/main" val="3265813729"/>
                  </a:ext>
                </a:extLst>
              </a:tr>
              <a:tr h="10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Дошкольное образование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07.01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394 896,2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394 371,8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0,1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/>
                </a:tc>
                <a:extLst>
                  <a:ext uri="{0D108BD9-81ED-4DB2-BD59-A6C34878D82A}">
                    <a16:rowId xmlns:a16="http://schemas.microsoft.com/office/drawing/2014/main" val="3719055646"/>
                  </a:ext>
                </a:extLst>
              </a:tr>
              <a:tr h="10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Общее образование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07.02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519 474,7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505 421,9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2,7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/>
                </a:tc>
                <a:extLst>
                  <a:ext uri="{0D108BD9-81ED-4DB2-BD59-A6C34878D82A}">
                    <a16:rowId xmlns:a16="http://schemas.microsoft.com/office/drawing/2014/main" val="3995386206"/>
                  </a:ext>
                </a:extLst>
              </a:tr>
              <a:tr h="10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Дополнительное образование детей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07.03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129 107,1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129 091,4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/>
                </a:tc>
                <a:extLst>
                  <a:ext uri="{0D108BD9-81ED-4DB2-BD59-A6C34878D82A}">
                    <a16:rowId xmlns:a16="http://schemas.microsoft.com/office/drawing/2014/main" val="484182045"/>
                  </a:ext>
                </a:extLst>
              </a:tr>
              <a:tr h="10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Молодежная политика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07.07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5 786,4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5 735,1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0,9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/>
                </a:tc>
                <a:extLst>
                  <a:ext uri="{0D108BD9-81ED-4DB2-BD59-A6C34878D82A}">
                    <a16:rowId xmlns:a16="http://schemas.microsoft.com/office/drawing/2014/main" val="1188043640"/>
                  </a:ext>
                </a:extLst>
              </a:tr>
              <a:tr h="10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Другие вопросы в области образования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07.09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55 751,7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55 094,3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1,2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43" marR="6343" marT="6343" marB="0"/>
                </a:tc>
                <a:extLst>
                  <a:ext uri="{0D108BD9-81ED-4DB2-BD59-A6C34878D82A}">
                    <a16:rowId xmlns:a16="http://schemas.microsoft.com/office/drawing/2014/main" val="3016398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220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070E83-4D7A-4D9C-AD42-19639CC53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0B6A52-2311-47E9-AFBA-7ABCA5017ED0}"/>
              </a:ext>
            </a:extLst>
          </p:cNvPr>
          <p:cNvSpPr txBox="1"/>
          <p:nvPr/>
        </p:nvSpPr>
        <p:spPr>
          <a:xfrm>
            <a:off x="1608313" y="107631"/>
            <a:ext cx="103046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Исполнение бюджета по разделам и</a:t>
            </a:r>
          </a:p>
          <a:p>
            <a:pPr algn="ctr"/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подразделам расходов</a:t>
            </a:r>
            <a:endParaRPr lang="ru-RU" sz="4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6A6F1-EAB0-4B1D-AE30-DB84578643FF}"/>
              </a:ext>
            </a:extLst>
          </p:cNvPr>
          <p:cNvSpPr txBox="1"/>
          <p:nvPr/>
        </p:nvSpPr>
        <p:spPr>
          <a:xfrm>
            <a:off x="10807648" y="1173596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E78F77B-F86C-4407-B059-3ED385B4775A}"/>
              </a:ext>
            </a:extLst>
          </p:cNvPr>
          <p:cNvGraphicFramePr>
            <a:graphicFrameLocks noGrp="1"/>
          </p:cNvGraphicFramePr>
          <p:nvPr/>
        </p:nvGraphicFramePr>
        <p:xfrm>
          <a:off x="161925" y="1521201"/>
          <a:ext cx="11868149" cy="522916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00375">
                  <a:extLst>
                    <a:ext uri="{9D8B030D-6E8A-4147-A177-3AD203B41FA5}">
                      <a16:colId xmlns:a16="http://schemas.microsoft.com/office/drawing/2014/main" val="2225091907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1094394678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321822942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19296606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1824395184"/>
                    </a:ext>
                  </a:extLst>
                </a:gridCol>
                <a:gridCol w="5372099">
                  <a:extLst>
                    <a:ext uri="{9D8B030D-6E8A-4147-A177-3AD203B41FA5}">
                      <a16:colId xmlns:a16="http://schemas.microsoft.com/office/drawing/2014/main" val="2090806074"/>
                    </a:ext>
                  </a:extLst>
                </a:gridCol>
              </a:tblGrid>
              <a:tr h="1707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Раздел, подраздел бюджетной классификации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Уточненный план 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Кассовые выплаты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 отклонения 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Причины отклонения свыше 5%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extLst>
                  <a:ext uri="{0D108BD9-81ED-4DB2-BD59-A6C34878D82A}">
                    <a16:rowId xmlns:a16="http://schemas.microsoft.com/office/drawing/2014/main" val="1636505986"/>
                  </a:ext>
                </a:extLst>
              </a:tr>
              <a:tr h="82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КУЛЬТУРА, КИНЕМАТОГРАФИЯ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08.00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116 171,2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115 683,8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0,4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extLst>
                  <a:ext uri="{0D108BD9-81ED-4DB2-BD59-A6C34878D82A}">
                    <a16:rowId xmlns:a16="http://schemas.microsoft.com/office/drawing/2014/main" val="2975294920"/>
                  </a:ext>
                </a:extLst>
              </a:tr>
              <a:tr h="82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Культура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08.01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89 241,6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89 225,4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extLst>
                  <a:ext uri="{0D108BD9-81ED-4DB2-BD59-A6C34878D82A}">
                    <a16:rowId xmlns:a16="http://schemas.microsoft.com/office/drawing/2014/main" val="560460352"/>
                  </a:ext>
                </a:extLst>
              </a:tr>
              <a:tr h="1463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Другие вопросы в области культуры, кинематографии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08.04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26 929,6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26 458,4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1,7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extLst>
                  <a:ext uri="{0D108BD9-81ED-4DB2-BD59-A6C34878D82A}">
                    <a16:rowId xmlns:a16="http://schemas.microsoft.com/office/drawing/2014/main" val="1670112547"/>
                  </a:ext>
                </a:extLst>
              </a:tr>
              <a:tr h="82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ЗДРАВООХРАНЕНИЕ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09.00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115,0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92,0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20,0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extLst>
                  <a:ext uri="{0D108BD9-81ED-4DB2-BD59-A6C34878D82A}">
                    <a16:rowId xmlns:a16="http://schemas.microsoft.com/office/drawing/2014/main" val="2682877124"/>
                  </a:ext>
                </a:extLst>
              </a:tr>
              <a:tr h="36613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Другие вопросы в области здравоохранения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09.09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115,0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92,0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20,0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Оплата  материальной помощи по итогам конкурса "Лучший доктор года" произведена на основании предоставленных документов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extLst>
                  <a:ext uri="{0D108BD9-81ED-4DB2-BD59-A6C34878D82A}">
                    <a16:rowId xmlns:a16="http://schemas.microsoft.com/office/drawing/2014/main" val="2490528631"/>
                  </a:ext>
                </a:extLst>
              </a:tr>
              <a:tr h="82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СОЦИАЛЬНАЯ ПОЛИТИКА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10.00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75 473,9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71 968,1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4,6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extLst>
                  <a:ext uri="{0D108BD9-81ED-4DB2-BD59-A6C34878D82A}">
                    <a16:rowId xmlns:a16="http://schemas.microsoft.com/office/drawing/2014/main" val="2538323533"/>
                  </a:ext>
                </a:extLst>
              </a:tr>
              <a:tr h="82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Пенсионное обеспечение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10.01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6 829,9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6 809,9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0,3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extLst>
                  <a:ext uri="{0D108BD9-81ED-4DB2-BD59-A6C34878D82A}">
                    <a16:rowId xmlns:a16="http://schemas.microsoft.com/office/drawing/2014/main" val="3887748838"/>
                  </a:ext>
                </a:extLst>
              </a:tr>
              <a:tr h="940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Социальное обеспечение населения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10.03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1 490,0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1 334,2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10,5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Оплата ежемесячной денежной компенсации на частичное возмещение расходов по оплате за наем жилого помещения и коммунальные услуги, работающих и проживающих в сельской местности. Оплата на основании предоставленных актов выполненных работ </a:t>
                      </a:r>
                    </a:p>
                  </a:txBody>
                  <a:tcPr marL="4878" marR="4878" marT="4878" marB="0"/>
                </a:tc>
                <a:extLst>
                  <a:ext uri="{0D108BD9-81ED-4DB2-BD59-A6C34878D82A}">
                    <a16:rowId xmlns:a16="http://schemas.microsoft.com/office/drawing/2014/main" val="2109413851"/>
                  </a:ext>
                </a:extLst>
              </a:tr>
              <a:tr h="82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Охрана семьи и детства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10.04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66 022,0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62 692,0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5,0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extLst>
                  <a:ext uri="{0D108BD9-81ED-4DB2-BD59-A6C34878D82A}">
                    <a16:rowId xmlns:a16="http://schemas.microsoft.com/office/drawing/2014/main" val="323778228"/>
                  </a:ext>
                </a:extLst>
              </a:tr>
              <a:tr h="82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Другие вопросы в области социальной политики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10.06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1 132,0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1 132,0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extLst>
                  <a:ext uri="{0D108BD9-81ED-4DB2-BD59-A6C34878D82A}">
                    <a16:rowId xmlns:a16="http://schemas.microsoft.com/office/drawing/2014/main" val="1368900944"/>
                  </a:ext>
                </a:extLst>
              </a:tr>
              <a:tr h="82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ФИЗИЧЕСКАЯ КУЛЬТУРА И СПОРТ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11.00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92 201,1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91 866,4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0,4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extLst>
                  <a:ext uri="{0D108BD9-81ED-4DB2-BD59-A6C34878D82A}">
                    <a16:rowId xmlns:a16="http://schemas.microsoft.com/office/drawing/2014/main" val="3910644407"/>
                  </a:ext>
                </a:extLst>
              </a:tr>
              <a:tr h="82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Физическая культура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11.01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78 289,8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78 250,2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0,1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extLst>
                  <a:ext uri="{0D108BD9-81ED-4DB2-BD59-A6C34878D82A}">
                    <a16:rowId xmlns:a16="http://schemas.microsoft.com/office/drawing/2014/main" val="746528477"/>
                  </a:ext>
                </a:extLst>
              </a:tr>
              <a:tr h="82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Массовый спорт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11.02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6 434,2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6 434,1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extLst>
                  <a:ext uri="{0D108BD9-81ED-4DB2-BD59-A6C34878D82A}">
                    <a16:rowId xmlns:a16="http://schemas.microsoft.com/office/drawing/2014/main" val="3750472203"/>
                  </a:ext>
                </a:extLst>
              </a:tr>
              <a:tr h="329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Спорт высших достижений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11.03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300,0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134,3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55,2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Выездные спортивные соревнования не проводились ,в связи пандемией COVID-19.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extLst>
                  <a:ext uri="{0D108BD9-81ED-4DB2-BD59-A6C34878D82A}">
                    <a16:rowId xmlns:a16="http://schemas.microsoft.com/office/drawing/2014/main" val="3072620660"/>
                  </a:ext>
                </a:extLst>
              </a:tr>
              <a:tr h="1463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11.05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7 177,1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7 047,8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1,8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78" marR="4878" marT="4878" marB="0"/>
                </a:tc>
                <a:extLst>
                  <a:ext uri="{0D108BD9-81ED-4DB2-BD59-A6C34878D82A}">
                    <a16:rowId xmlns:a16="http://schemas.microsoft.com/office/drawing/2014/main" val="153756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267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A79144-C4D8-40B7-80D4-906E5E5C4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7776F4-826E-4B12-AF92-FB45FFBB02AC}"/>
              </a:ext>
            </a:extLst>
          </p:cNvPr>
          <p:cNvSpPr txBox="1"/>
          <p:nvPr/>
        </p:nvSpPr>
        <p:spPr>
          <a:xfrm>
            <a:off x="1608313" y="107631"/>
            <a:ext cx="103046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Исполнение бюджета по разделам и</a:t>
            </a:r>
          </a:p>
          <a:p>
            <a:pPr algn="ctr"/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подразделам расходов</a:t>
            </a:r>
            <a:endParaRPr lang="ru-RU" sz="4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EDB62-6512-40B3-8429-8EF309DF725A}"/>
              </a:ext>
            </a:extLst>
          </p:cNvPr>
          <p:cNvSpPr txBox="1"/>
          <p:nvPr/>
        </p:nvSpPr>
        <p:spPr>
          <a:xfrm>
            <a:off x="10699662" y="1944266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DEA5DA1-E379-4FE4-967F-AF3D7EFF6681}"/>
              </a:ext>
            </a:extLst>
          </p:cNvPr>
          <p:cNvGraphicFramePr>
            <a:graphicFrameLocks noGrp="1"/>
          </p:cNvGraphicFramePr>
          <p:nvPr/>
        </p:nvGraphicFramePr>
        <p:xfrm>
          <a:off x="212724" y="2366964"/>
          <a:ext cx="11766551" cy="245078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327401">
                  <a:extLst>
                    <a:ext uri="{9D8B030D-6E8A-4147-A177-3AD203B41FA5}">
                      <a16:colId xmlns:a16="http://schemas.microsoft.com/office/drawing/2014/main" val="4038745407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121468839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717314024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315511225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403902503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1813121864"/>
                    </a:ext>
                  </a:extLst>
                </a:gridCol>
              </a:tblGrid>
              <a:tr h="3306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Раздел, подраздел бюджетной классификации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Уточненный план 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Кассовые выплаты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 отклонения 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Причины отклонения свыше 5%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3890245"/>
                  </a:ext>
                </a:extLst>
              </a:tr>
              <a:tr h="16061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СРЕДСТВА МАССОВОЙ ИНФОРМАЦИИ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12.00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1 347,0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1 347,0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93806450"/>
                  </a:ext>
                </a:extLst>
              </a:tr>
              <a:tr h="16061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Периодическая печать и издательства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12.02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1 347,0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1 347,0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</a:t>
                      </a:r>
                      <a:endParaRPr lang="ru-RU" sz="1300" b="1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47913234"/>
                  </a:ext>
                </a:extLst>
              </a:tr>
              <a:tr h="2834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13.00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7 947,8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2 729,6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65,7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35311799"/>
                  </a:ext>
                </a:extLst>
              </a:tr>
              <a:tr h="1016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Обслуживание государственного (муниципального) внутреннего долга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13.01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7 947,8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2 729,6</a:t>
                      </a:r>
                      <a:endParaRPr lang="ru-RU" sz="13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65,7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 целью минимизации расходов по обслуживанию долговых обязательств управление муниципальным долгом осуществлялось оперативно, ежедневно учитывались наличие денежных средств на едином бюджетном счете и потребность в кассовых расходах</a:t>
                      </a:r>
                      <a:endParaRPr lang="ru-RU" sz="13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13540549"/>
                  </a:ext>
                </a:extLst>
              </a:tr>
              <a:tr h="16061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Итого: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1 954 888,1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1 894 850,0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3,1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300" b="1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735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285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56D45C-3A5F-4678-9B5C-18E460CAE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D1684E-470B-4DC7-A61F-B4972BD989A6}"/>
              </a:ext>
            </a:extLst>
          </p:cNvPr>
          <p:cNvSpPr txBox="1"/>
          <p:nvPr/>
        </p:nvSpPr>
        <p:spPr>
          <a:xfrm>
            <a:off x="1703563" y="102063"/>
            <a:ext cx="10210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Национальная безопасность и</a:t>
            </a:r>
          </a:p>
          <a:p>
            <a:pPr algn="ctr"/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правоохранительная деятельность</a:t>
            </a:r>
            <a:endParaRPr lang="ru-RU" sz="4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7A91757-55E5-48CC-AE5F-C1404127C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610312"/>
              </p:ext>
            </p:extLst>
          </p:nvPr>
        </p:nvGraphicFramePr>
        <p:xfrm>
          <a:off x="4616854" y="1440995"/>
          <a:ext cx="7803978" cy="5048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6B4A9ED-5E1B-4126-AFA9-6D319D910339}"/>
              </a:ext>
            </a:extLst>
          </p:cNvPr>
          <p:cNvSpPr txBox="1"/>
          <p:nvPr/>
        </p:nvSpPr>
        <p:spPr>
          <a:xfrm>
            <a:off x="10509305" y="1777608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9C84EB-B492-49EC-8651-0305425678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674" y="2561727"/>
            <a:ext cx="3338201" cy="24890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40E653-E6FD-4345-8B03-CEC4F86E64E1}"/>
              </a:ext>
            </a:extLst>
          </p:cNvPr>
          <p:cNvSpPr txBox="1"/>
          <p:nvPr/>
        </p:nvSpPr>
        <p:spPr>
          <a:xfrm>
            <a:off x="3576152" y="1816001"/>
            <a:ext cx="208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Органы юстиции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3D6E7B-995C-4137-8D70-908D43D571FE}"/>
              </a:ext>
            </a:extLst>
          </p:cNvPr>
          <p:cNvSpPr txBox="1"/>
          <p:nvPr/>
        </p:nvSpPr>
        <p:spPr>
          <a:xfrm>
            <a:off x="7459849" y="6018864"/>
            <a:ext cx="2900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Защита населения от ЧС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147840C-B87A-4E71-B4D1-0AA2EBC0D372}"/>
              </a:ext>
            </a:extLst>
          </p:cNvPr>
          <p:cNvSpPr/>
          <p:nvPr/>
        </p:nvSpPr>
        <p:spPr>
          <a:xfrm>
            <a:off x="4057650" y="3124200"/>
            <a:ext cx="1940095" cy="1943768"/>
          </a:xfrm>
          <a:prstGeom prst="ellipse">
            <a:avLst/>
          </a:prstGeom>
          <a:solidFill>
            <a:srgbClr val="77C171"/>
          </a:solidFill>
          <a:ln w="28575"/>
          <a:scene3d>
            <a:camera prst="orthographicFront"/>
            <a:lightRig rig="balanced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2019 –37,7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BE299-6E9F-4C61-A360-E05A7E75E03D}"/>
              </a:ext>
            </a:extLst>
          </p:cNvPr>
          <p:cNvSpPr txBox="1"/>
          <p:nvPr/>
        </p:nvSpPr>
        <p:spPr>
          <a:xfrm>
            <a:off x="3343262" y="5168161"/>
            <a:ext cx="1987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Другие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478569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D17AF1-340C-4CDE-A15B-6657AD93F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AB4CD3-5BBD-4005-BF4C-5028C160C238}"/>
              </a:ext>
            </a:extLst>
          </p:cNvPr>
          <p:cNvSpPr txBox="1"/>
          <p:nvPr/>
        </p:nvSpPr>
        <p:spPr>
          <a:xfrm>
            <a:off x="3267075" y="61465"/>
            <a:ext cx="8496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Национальная экономика</a:t>
            </a:r>
            <a:endParaRPr lang="ru-RU" sz="4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0FDFF2A7-DFBA-467E-9C7C-645040D76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6603122"/>
              </p:ext>
            </p:extLst>
          </p:nvPr>
        </p:nvGraphicFramePr>
        <p:xfrm>
          <a:off x="1473199" y="853453"/>
          <a:ext cx="9245601" cy="5943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74830C-0192-4FC8-B034-D7F4FDDC27AF}"/>
              </a:ext>
            </a:extLst>
          </p:cNvPr>
          <p:cNvSpPr txBox="1"/>
          <p:nvPr/>
        </p:nvSpPr>
        <p:spPr>
          <a:xfrm>
            <a:off x="4136171" y="2931191"/>
            <a:ext cx="39196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Всего </a:t>
            </a:r>
          </a:p>
          <a:p>
            <a:pPr algn="ctr"/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расходы</a:t>
            </a:r>
          </a:p>
          <a:p>
            <a:pPr algn="ctr"/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2019 – 305 644,0</a:t>
            </a:r>
          </a:p>
          <a:p>
            <a:pPr algn="ctr"/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2020 – 230 224,8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3056B-217B-47CF-8824-D8A05726C0DC}"/>
              </a:ext>
            </a:extLst>
          </p:cNvPr>
          <p:cNvSpPr txBox="1"/>
          <p:nvPr/>
        </p:nvSpPr>
        <p:spPr>
          <a:xfrm>
            <a:off x="10718800" y="1151656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7CE34-1DAB-4B68-ACE2-9106FDFE8144}"/>
              </a:ext>
            </a:extLst>
          </p:cNvPr>
          <p:cNvSpPr txBox="1"/>
          <p:nvPr/>
        </p:nvSpPr>
        <p:spPr>
          <a:xfrm>
            <a:off x="7040948" y="970598"/>
            <a:ext cx="240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Сельское хозяйство и рыболовство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82E705-D835-4FC5-8FD0-2A73552F1CFC}"/>
              </a:ext>
            </a:extLst>
          </p:cNvPr>
          <p:cNvSpPr txBox="1"/>
          <p:nvPr/>
        </p:nvSpPr>
        <p:spPr>
          <a:xfrm>
            <a:off x="9525000" y="2973943"/>
            <a:ext cx="2151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Лесное хозяйство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4EAC75-26B7-4C0E-ADB5-58FB1E9E9FA2}"/>
              </a:ext>
            </a:extLst>
          </p:cNvPr>
          <p:cNvSpPr txBox="1"/>
          <p:nvPr/>
        </p:nvSpPr>
        <p:spPr>
          <a:xfrm>
            <a:off x="8610600" y="5887402"/>
            <a:ext cx="14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Транспорт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A45C56-A547-48BF-B1AF-C9FAD18C9C7F}"/>
              </a:ext>
            </a:extLst>
          </p:cNvPr>
          <p:cNvSpPr txBox="1"/>
          <p:nvPr/>
        </p:nvSpPr>
        <p:spPr>
          <a:xfrm>
            <a:off x="1100138" y="5887402"/>
            <a:ext cx="249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Дорожное хозяйство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877200-AE0C-4267-8D0A-FB40EC87F825}"/>
              </a:ext>
            </a:extLst>
          </p:cNvPr>
          <p:cNvSpPr txBox="1"/>
          <p:nvPr/>
        </p:nvSpPr>
        <p:spPr>
          <a:xfrm>
            <a:off x="277637" y="2624665"/>
            <a:ext cx="2605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Друге вопросы в области национальной экономике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BEA6DB4-B87B-4586-A74E-48CD44E3D3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5" y="4091376"/>
            <a:ext cx="2472440" cy="17539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A900C8-2862-499B-B21B-FED58C407F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8" y="4091375"/>
            <a:ext cx="2457423" cy="17118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7F2007A-53D5-4EA7-934E-4A5ECE7690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53" y="921338"/>
            <a:ext cx="1400175" cy="14001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1957188-98F3-4955-8A09-5A44702BB7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25" y="1137803"/>
            <a:ext cx="1962252" cy="14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69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BEBE3A-3567-4170-9D7E-13FB96AFB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4CDDFD-751F-4B67-8BD8-C80F509B90BC}"/>
              </a:ext>
            </a:extLst>
          </p:cNvPr>
          <p:cNvSpPr txBox="1"/>
          <p:nvPr/>
        </p:nvSpPr>
        <p:spPr>
          <a:xfrm>
            <a:off x="2000250" y="244938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Жилищно-коммунальное хозяйство</a:t>
            </a:r>
            <a:endParaRPr lang="ru-RU" sz="4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9704216-9315-4ADD-BED4-CA55A9CEA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304357"/>
              </p:ext>
            </p:extLst>
          </p:nvPr>
        </p:nvGraphicFramePr>
        <p:xfrm>
          <a:off x="2236616" y="1791472"/>
          <a:ext cx="7883525" cy="447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4C473D1-A325-46FB-9CF0-BFA8B05CB61D}"/>
              </a:ext>
            </a:extLst>
          </p:cNvPr>
          <p:cNvSpPr txBox="1"/>
          <p:nvPr/>
        </p:nvSpPr>
        <p:spPr>
          <a:xfrm>
            <a:off x="10718800" y="1151656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B814C2-9810-49BE-BACF-11BB44BF16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4" y="2390336"/>
            <a:ext cx="2077327" cy="20773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7C3746-43EC-48B3-9328-3A7D37E9B6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221" y="5140410"/>
            <a:ext cx="2740795" cy="17870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B30FDB5-2220-4289-AFA0-3394DD7407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86" y="2052738"/>
            <a:ext cx="2480468" cy="20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3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E58A29F-AE18-4263-AB19-BD6838485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466465"/>
              </p:ext>
            </p:extLst>
          </p:nvPr>
        </p:nvGraphicFramePr>
        <p:xfrm>
          <a:off x="191344" y="1484783"/>
          <a:ext cx="118093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C4503C-FF17-4C6D-A99B-587479C6084E}"/>
              </a:ext>
            </a:extLst>
          </p:cNvPr>
          <p:cNvSpPr txBox="1"/>
          <p:nvPr/>
        </p:nvSpPr>
        <p:spPr>
          <a:xfrm>
            <a:off x="10344472" y="841885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3A1BDC-C9F1-48C3-BACC-34EF770290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44EFC1-C2BC-4D3A-A04B-B0B4BDFB929A}"/>
              </a:ext>
            </a:extLst>
          </p:cNvPr>
          <p:cNvSpPr txBox="1"/>
          <p:nvPr/>
        </p:nvSpPr>
        <p:spPr>
          <a:xfrm>
            <a:off x="2276474" y="244938"/>
            <a:ext cx="8677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Расходы на социальную сферу</a:t>
            </a:r>
            <a:endParaRPr lang="ru-RU" sz="4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41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A77D22-6BCD-4F7B-AEC4-A65EBBB26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E7CDF1-AA2D-45F9-AE7E-45D9036D7D9E}"/>
              </a:ext>
            </a:extLst>
          </p:cNvPr>
          <p:cNvSpPr txBox="1"/>
          <p:nvPr/>
        </p:nvSpPr>
        <p:spPr>
          <a:xfrm>
            <a:off x="4276725" y="14047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Образование</a:t>
            </a:r>
            <a:endParaRPr lang="ru-RU" sz="4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B2BDBBAE-3CE0-48F4-AA2C-34B5D06C4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843253"/>
              </p:ext>
            </p:extLst>
          </p:nvPr>
        </p:nvGraphicFramePr>
        <p:xfrm>
          <a:off x="390526" y="1448871"/>
          <a:ext cx="1020127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Цилиндр 7">
            <a:extLst>
              <a:ext uri="{FF2B5EF4-FFF2-40B4-BE49-F238E27FC236}">
                <a16:creationId xmlns:a16="http://schemas.microsoft.com/office/drawing/2014/main" id="{BBC68FC6-12E0-4ECF-B486-BFEF93F1FD6A}"/>
              </a:ext>
            </a:extLst>
          </p:cNvPr>
          <p:cNvSpPr/>
          <p:nvPr/>
        </p:nvSpPr>
        <p:spPr>
          <a:xfrm>
            <a:off x="8339004" y="1436211"/>
            <a:ext cx="285750" cy="295275"/>
          </a:xfrm>
          <a:prstGeom prst="can">
            <a:avLst/>
          </a:prstGeom>
          <a:solidFill>
            <a:srgbClr val="B3B2C6"/>
          </a:solidFill>
          <a:ln>
            <a:solidFill>
              <a:srgbClr val="9290AE"/>
            </a:solidFill>
          </a:ln>
          <a:scene3d>
            <a:camera prst="orthographicFront"/>
            <a:lightRig rig="flood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Цилиндр 12">
            <a:extLst>
              <a:ext uri="{FF2B5EF4-FFF2-40B4-BE49-F238E27FC236}">
                <a16:creationId xmlns:a16="http://schemas.microsoft.com/office/drawing/2014/main" id="{9F18F9B1-4A5A-4137-94A0-0840725E1949}"/>
              </a:ext>
            </a:extLst>
          </p:cNvPr>
          <p:cNvSpPr/>
          <p:nvPr/>
        </p:nvSpPr>
        <p:spPr>
          <a:xfrm>
            <a:off x="8339004" y="2011959"/>
            <a:ext cx="285750" cy="295275"/>
          </a:xfrm>
          <a:prstGeom prst="can">
            <a:avLst/>
          </a:prstGeom>
          <a:solidFill>
            <a:srgbClr val="CD474D"/>
          </a:solidFill>
          <a:ln>
            <a:solidFill>
              <a:srgbClr val="700000"/>
            </a:solidFill>
          </a:ln>
          <a:scene3d>
            <a:camera prst="orthographicFront"/>
            <a:lightRig rig="flood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Цилиндр 13">
            <a:extLst>
              <a:ext uri="{FF2B5EF4-FFF2-40B4-BE49-F238E27FC236}">
                <a16:creationId xmlns:a16="http://schemas.microsoft.com/office/drawing/2014/main" id="{BD41D3DE-60A5-4C4A-96B4-5CB2CF9BC2D7}"/>
              </a:ext>
            </a:extLst>
          </p:cNvPr>
          <p:cNvSpPr/>
          <p:nvPr/>
        </p:nvSpPr>
        <p:spPr>
          <a:xfrm>
            <a:off x="8350175" y="2593403"/>
            <a:ext cx="285750" cy="295275"/>
          </a:xfrm>
          <a:prstGeom prst="can">
            <a:avLst/>
          </a:prstGeom>
          <a:solidFill>
            <a:srgbClr val="77C171"/>
          </a:solidFill>
          <a:ln>
            <a:solidFill>
              <a:srgbClr val="275224"/>
            </a:solidFill>
          </a:ln>
          <a:scene3d>
            <a:camera prst="orthographicFront"/>
            <a:lightRig rig="flood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Цилиндр 14">
            <a:extLst>
              <a:ext uri="{FF2B5EF4-FFF2-40B4-BE49-F238E27FC236}">
                <a16:creationId xmlns:a16="http://schemas.microsoft.com/office/drawing/2014/main" id="{1609F8DE-8FE9-4649-8F26-EEB26A30D551}"/>
              </a:ext>
            </a:extLst>
          </p:cNvPr>
          <p:cNvSpPr/>
          <p:nvPr/>
        </p:nvSpPr>
        <p:spPr>
          <a:xfrm>
            <a:off x="8350175" y="3745181"/>
            <a:ext cx="285750" cy="295275"/>
          </a:xfrm>
          <a:prstGeom prst="can">
            <a:avLst/>
          </a:prstGeom>
          <a:solidFill>
            <a:srgbClr val="40B8C8"/>
          </a:solidFill>
          <a:ln>
            <a:solidFill>
              <a:srgbClr val="226E78"/>
            </a:solidFill>
          </a:ln>
          <a:scene3d>
            <a:camera prst="orthographicFront"/>
            <a:lightRig rig="flood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6F3244-FB35-42D6-91E0-B43C037F1D20}"/>
              </a:ext>
            </a:extLst>
          </p:cNvPr>
          <p:cNvSpPr txBox="1"/>
          <p:nvPr/>
        </p:nvSpPr>
        <p:spPr>
          <a:xfrm>
            <a:off x="1100138" y="2378284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394 371,8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71FAC8-9C40-4ADB-912C-0E0B8B5FDE31}"/>
              </a:ext>
            </a:extLst>
          </p:cNvPr>
          <p:cNvSpPr txBox="1"/>
          <p:nvPr/>
        </p:nvSpPr>
        <p:spPr>
          <a:xfrm>
            <a:off x="8683550" y="1378012"/>
            <a:ext cx="288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Дошкольное образование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83541D-8F85-44C5-A2DA-0B6052C4768F}"/>
              </a:ext>
            </a:extLst>
          </p:cNvPr>
          <p:cNvSpPr txBox="1"/>
          <p:nvPr/>
        </p:nvSpPr>
        <p:spPr>
          <a:xfrm>
            <a:off x="8683550" y="1955251"/>
            <a:ext cx="2636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Общее образование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9FABBC-93D0-4D22-BEFC-72E388E971A6}"/>
              </a:ext>
            </a:extLst>
          </p:cNvPr>
          <p:cNvSpPr txBox="1"/>
          <p:nvPr/>
        </p:nvSpPr>
        <p:spPr>
          <a:xfrm>
            <a:off x="8675663" y="2532490"/>
            <a:ext cx="3346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Дополнительное образование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2C8C5C-CF89-4C34-A550-0539DA4C1C9E}"/>
              </a:ext>
            </a:extLst>
          </p:cNvPr>
          <p:cNvSpPr txBox="1"/>
          <p:nvPr/>
        </p:nvSpPr>
        <p:spPr>
          <a:xfrm>
            <a:off x="8714619" y="3636500"/>
            <a:ext cx="187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Другие вопросы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AF5EB8-7DB0-4C8C-A153-A9EAE723E92E}"/>
              </a:ext>
            </a:extLst>
          </p:cNvPr>
          <p:cNvSpPr txBox="1"/>
          <p:nvPr/>
        </p:nvSpPr>
        <p:spPr>
          <a:xfrm>
            <a:off x="1047548" y="1559565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996E93-4C29-4471-B179-069B0B27910A}"/>
              </a:ext>
            </a:extLst>
          </p:cNvPr>
          <p:cNvSpPr txBox="1"/>
          <p:nvPr/>
        </p:nvSpPr>
        <p:spPr>
          <a:xfrm>
            <a:off x="2977897" y="1180974"/>
            <a:ext cx="162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505 421,9</a:t>
            </a:r>
          </a:p>
        </p:txBody>
      </p:sp>
      <p:sp>
        <p:nvSpPr>
          <p:cNvPr id="20" name="Цилиндр 19">
            <a:extLst>
              <a:ext uri="{FF2B5EF4-FFF2-40B4-BE49-F238E27FC236}">
                <a16:creationId xmlns:a16="http://schemas.microsoft.com/office/drawing/2014/main" id="{14642773-77F7-478C-9532-9C69CF8A82C5}"/>
              </a:ext>
            </a:extLst>
          </p:cNvPr>
          <p:cNvSpPr/>
          <p:nvPr/>
        </p:nvSpPr>
        <p:spPr>
          <a:xfrm>
            <a:off x="8350175" y="3169292"/>
            <a:ext cx="285750" cy="295275"/>
          </a:xfrm>
          <a:prstGeom prst="can">
            <a:avLst/>
          </a:prstGeom>
          <a:solidFill>
            <a:srgbClr val="FFCF37"/>
          </a:solidFill>
          <a:ln>
            <a:solidFill>
              <a:srgbClr val="B08600"/>
            </a:solidFill>
          </a:ln>
          <a:scene3d>
            <a:camera prst="orthographicFront"/>
            <a:lightRig rig="flood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6DA8-F230-4388-8CA5-009664380ED2}"/>
              </a:ext>
            </a:extLst>
          </p:cNvPr>
          <p:cNvSpPr txBox="1"/>
          <p:nvPr/>
        </p:nvSpPr>
        <p:spPr>
          <a:xfrm>
            <a:off x="8675663" y="3114976"/>
            <a:ext cx="257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Молодежная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84743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2211585"/>
            <a:ext cx="3888432" cy="4646415"/>
          </a:xfrm>
          <a:prstGeom prst="rect">
            <a:avLst/>
          </a:prstGeom>
        </p:spPr>
      </p:pic>
      <p:sp>
        <p:nvSpPr>
          <p:cNvPr id="6" name="Выгнутая вверх стрелка 5"/>
          <p:cNvSpPr/>
          <p:nvPr/>
        </p:nvSpPr>
        <p:spPr>
          <a:xfrm>
            <a:off x="4038818" y="2055176"/>
            <a:ext cx="1440160" cy="577625"/>
          </a:xfrm>
          <a:prstGeom prst="curved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9697" y="142130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4160" y="134098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9373" y="101781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9128" y="2522731"/>
            <a:ext cx="28627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1 914 501,0</a:t>
            </a:r>
            <a:endParaRPr lang="ru-RU" sz="4400" b="1" dirty="0">
              <a:ln w="19050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68662" y="2522731"/>
            <a:ext cx="31796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1 894 850,0</a:t>
            </a:r>
            <a:endParaRPr lang="ru-RU" sz="4400" b="1" dirty="0">
              <a:ln w="19050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7032104" y="1945107"/>
            <a:ext cx="1440160" cy="577625"/>
          </a:xfrm>
          <a:prstGeom prst="curved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04015" y="1420658"/>
            <a:ext cx="231563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905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>
                <a:ln w="1905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19 651,0</a:t>
            </a:r>
            <a:endParaRPr lang="ru-RU" sz="4000" b="1" dirty="0">
              <a:ln w="19050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0728" y="268549"/>
            <a:ext cx="11737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Cambria" pitchFamily="18" charset="0"/>
                <a:cs typeface="Times New Roman" pitchFamily="18" charset="0"/>
              </a:rPr>
              <a:t>Основные параметры местного бюджета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81898D-D731-4822-B2DC-426298FA6F6D}"/>
              </a:ext>
            </a:extLst>
          </p:cNvPr>
          <p:cNvSpPr txBox="1"/>
          <p:nvPr/>
        </p:nvSpPr>
        <p:spPr>
          <a:xfrm>
            <a:off x="10833155" y="1482333"/>
            <a:ext cx="1145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тыс. рублей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2891CE4-D6E6-4CF1-9149-2361FFAB6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66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950D9C-0BCA-4127-AB42-A79CB72C8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1BFC4B-3661-4394-93A0-D8396B16DBCB}"/>
              </a:ext>
            </a:extLst>
          </p:cNvPr>
          <p:cNvSpPr txBox="1"/>
          <p:nvPr/>
        </p:nvSpPr>
        <p:spPr>
          <a:xfrm>
            <a:off x="2666999" y="177284"/>
            <a:ext cx="7300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Культура и кинематография</a:t>
            </a:r>
            <a:endParaRPr lang="ru-RU" sz="4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A68E1C-131E-45A5-B628-A51B57016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83" y="1739761"/>
            <a:ext cx="2805817" cy="17163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91E314-A46F-475D-89D1-1C67B1243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79" y="1712631"/>
            <a:ext cx="2805817" cy="17163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5581D6-5BD5-487E-A1D7-E15711838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80" y="4474967"/>
            <a:ext cx="2805816" cy="17163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40D196-AF3D-4A94-A28C-FFACD222E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82" y="4505767"/>
            <a:ext cx="2805817" cy="1685570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C58ADFB-EB8A-4717-B4E7-9B0BA7D0DC9B}"/>
              </a:ext>
            </a:extLst>
          </p:cNvPr>
          <p:cNvGrpSpPr/>
          <p:nvPr/>
        </p:nvGrpSpPr>
        <p:grpSpPr>
          <a:xfrm>
            <a:off x="-447407" y="1868004"/>
            <a:ext cx="4141578" cy="993994"/>
            <a:chOff x="0" y="459650"/>
            <a:chExt cx="4141578" cy="993994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FFA4CBA5-42B2-4702-B0F2-80DA68FCA2FA}"/>
                </a:ext>
              </a:extLst>
            </p:cNvPr>
            <p:cNvSpPr/>
            <p:nvPr/>
          </p:nvSpPr>
          <p:spPr>
            <a:xfrm>
              <a:off x="0" y="459650"/>
              <a:ext cx="3880902" cy="9680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DD4080-1C2B-4B4E-B757-A99FD157267D}"/>
                </a:ext>
              </a:extLst>
            </p:cNvPr>
            <p:cNvSpPr txBox="1"/>
            <p:nvPr/>
          </p:nvSpPr>
          <p:spPr>
            <a:xfrm>
              <a:off x="260676" y="485617"/>
              <a:ext cx="3880902" cy="968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0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24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ДК Металлургов, молодежный центр</a:t>
              </a:r>
            </a:p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24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56 807,9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ABD33E9-87DC-4027-948C-473BE71359E7}"/>
              </a:ext>
            </a:extLst>
          </p:cNvPr>
          <p:cNvSpPr txBox="1"/>
          <p:nvPr/>
        </p:nvSpPr>
        <p:spPr>
          <a:xfrm>
            <a:off x="9498296" y="2126657"/>
            <a:ext cx="2428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Библиотеки </a:t>
            </a:r>
          </a:p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20 673,2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509DDC-F0D5-4DA6-924B-17819795A74A}"/>
              </a:ext>
            </a:extLst>
          </p:cNvPr>
          <p:cNvSpPr txBox="1"/>
          <p:nvPr/>
        </p:nvSpPr>
        <p:spPr>
          <a:xfrm>
            <a:off x="10093813" y="4866910"/>
            <a:ext cx="1237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Музей </a:t>
            </a:r>
          </a:p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8 484,2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30D854-8D0E-459F-9433-E4AB64F9C8DD}"/>
              </a:ext>
            </a:extLst>
          </p:cNvPr>
          <p:cNvSpPr txBox="1"/>
          <p:nvPr/>
        </p:nvSpPr>
        <p:spPr>
          <a:xfrm>
            <a:off x="108406" y="4748388"/>
            <a:ext cx="3078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Прочие вопросы в области культуры</a:t>
            </a:r>
          </a:p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29 718,5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DEB154-0208-4238-BF7E-DD1D399AB332}"/>
              </a:ext>
            </a:extLst>
          </p:cNvPr>
          <p:cNvSpPr txBox="1"/>
          <p:nvPr/>
        </p:nvSpPr>
        <p:spPr>
          <a:xfrm>
            <a:off x="10524082" y="1278615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65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D1B4F3-0384-4AAA-841C-A26D3F5D4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CF3F4D-081C-4B9C-BD7B-38659407EFF6}"/>
              </a:ext>
            </a:extLst>
          </p:cNvPr>
          <p:cNvSpPr txBox="1"/>
          <p:nvPr/>
        </p:nvSpPr>
        <p:spPr>
          <a:xfrm>
            <a:off x="3286125" y="16775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Социальная политика</a:t>
            </a:r>
            <a:endParaRPr lang="ru-RU" sz="4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D83C2CF-EE62-4602-8EDD-560EF82EC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41247"/>
              </p:ext>
            </p:extLst>
          </p:nvPr>
        </p:nvGraphicFramePr>
        <p:xfrm>
          <a:off x="1181100" y="1453246"/>
          <a:ext cx="5454496" cy="5404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Овал 6">
            <a:extLst>
              <a:ext uri="{FF2B5EF4-FFF2-40B4-BE49-F238E27FC236}">
                <a16:creationId xmlns:a16="http://schemas.microsoft.com/office/drawing/2014/main" id="{7B8FBEA8-3E59-4472-A4B6-B4EAB4988489}"/>
              </a:ext>
            </a:extLst>
          </p:cNvPr>
          <p:cNvSpPr/>
          <p:nvPr/>
        </p:nvSpPr>
        <p:spPr>
          <a:xfrm>
            <a:off x="7782081" y="2450325"/>
            <a:ext cx="342900" cy="333375"/>
          </a:xfrm>
          <a:prstGeom prst="ellipse">
            <a:avLst/>
          </a:prstGeom>
          <a:solidFill>
            <a:srgbClr val="CD474D"/>
          </a:solidFill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48D11D3-FED8-4D88-89B4-5F60A5F0425E}"/>
              </a:ext>
            </a:extLst>
          </p:cNvPr>
          <p:cNvSpPr/>
          <p:nvPr/>
        </p:nvSpPr>
        <p:spPr>
          <a:xfrm>
            <a:off x="7781925" y="3459223"/>
            <a:ext cx="342900" cy="333375"/>
          </a:xfrm>
          <a:prstGeom prst="ellipse">
            <a:avLst/>
          </a:prstGeom>
          <a:solidFill>
            <a:srgbClr val="9290AE"/>
          </a:solidFill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50C0269-99E2-45BD-B9B9-5C7DEDEEE390}"/>
              </a:ext>
            </a:extLst>
          </p:cNvPr>
          <p:cNvSpPr/>
          <p:nvPr/>
        </p:nvSpPr>
        <p:spPr>
          <a:xfrm>
            <a:off x="7781925" y="4602094"/>
            <a:ext cx="342900" cy="333375"/>
          </a:xfrm>
          <a:prstGeom prst="ellipse">
            <a:avLst/>
          </a:prstGeom>
          <a:solidFill>
            <a:srgbClr val="77C171"/>
          </a:solidFill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CFE2389-CD1C-4649-8FDD-2D581839F0D7}"/>
              </a:ext>
            </a:extLst>
          </p:cNvPr>
          <p:cNvSpPr/>
          <p:nvPr/>
        </p:nvSpPr>
        <p:spPr>
          <a:xfrm>
            <a:off x="7781925" y="5930764"/>
            <a:ext cx="342900" cy="333375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B0DA5-FC14-4BE7-962B-A28BD5849041}"/>
              </a:ext>
            </a:extLst>
          </p:cNvPr>
          <p:cNvSpPr txBox="1"/>
          <p:nvPr/>
        </p:nvSpPr>
        <p:spPr>
          <a:xfrm>
            <a:off x="8453156" y="2370137"/>
            <a:ext cx="3103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Охрана семьи и детства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3727F-2FBE-4935-8260-F3EC06B9D4DB}"/>
              </a:ext>
            </a:extLst>
          </p:cNvPr>
          <p:cNvSpPr txBox="1"/>
          <p:nvPr/>
        </p:nvSpPr>
        <p:spPr>
          <a:xfrm>
            <a:off x="8376194" y="3392488"/>
            <a:ext cx="3328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Пенсионное обеспечение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D2D14D-F8FA-4C72-B590-FCD0439650C1}"/>
              </a:ext>
            </a:extLst>
          </p:cNvPr>
          <p:cNvSpPr txBox="1"/>
          <p:nvPr/>
        </p:nvSpPr>
        <p:spPr>
          <a:xfrm>
            <a:off x="8376194" y="4414839"/>
            <a:ext cx="318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Социальное обеспечение населения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D0DC80-45F4-454B-AB67-C3F2740F73A5}"/>
              </a:ext>
            </a:extLst>
          </p:cNvPr>
          <p:cNvSpPr txBox="1"/>
          <p:nvPr/>
        </p:nvSpPr>
        <p:spPr>
          <a:xfrm>
            <a:off x="8376194" y="5743509"/>
            <a:ext cx="3514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Другие вопросы в области социальной политики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BCEE7E-4406-474B-AADC-A74EC5D37495}"/>
              </a:ext>
            </a:extLst>
          </p:cNvPr>
          <p:cNvSpPr txBox="1"/>
          <p:nvPr/>
        </p:nvSpPr>
        <p:spPr>
          <a:xfrm>
            <a:off x="2992873" y="4935469"/>
            <a:ext cx="183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  <a:t>62 692,0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61ACF0-8145-40A7-A99D-1C895CE970D8}"/>
              </a:ext>
            </a:extLst>
          </p:cNvPr>
          <p:cNvSpPr txBox="1"/>
          <p:nvPr/>
        </p:nvSpPr>
        <p:spPr>
          <a:xfrm>
            <a:off x="2761757" y="2093792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6 809,9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306837-1AF9-46C1-8ED3-36F8402709A4}"/>
              </a:ext>
            </a:extLst>
          </p:cNvPr>
          <p:cNvSpPr txBox="1"/>
          <p:nvPr/>
        </p:nvSpPr>
        <p:spPr>
          <a:xfrm>
            <a:off x="4608033" y="1158269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1 334,2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F2E3CC-D94D-44FD-9355-3055962D2DF9}"/>
              </a:ext>
            </a:extLst>
          </p:cNvPr>
          <p:cNvSpPr txBox="1"/>
          <p:nvPr/>
        </p:nvSpPr>
        <p:spPr>
          <a:xfrm>
            <a:off x="5754979" y="1734684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1 132,0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18A1284-9FEA-403C-92AB-F086EA26902B}"/>
              </a:ext>
            </a:extLst>
          </p:cNvPr>
          <p:cNvCxnSpPr/>
          <p:nvPr/>
        </p:nvCxnSpPr>
        <p:spPr>
          <a:xfrm flipV="1">
            <a:off x="4854615" y="1649319"/>
            <a:ext cx="171450" cy="323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41001C50-4700-4D0F-89A4-25C940374502}"/>
              </a:ext>
            </a:extLst>
          </p:cNvPr>
          <p:cNvCxnSpPr>
            <a:cxnSpLocks/>
          </p:cNvCxnSpPr>
          <p:nvPr/>
        </p:nvCxnSpPr>
        <p:spPr>
          <a:xfrm flipV="1">
            <a:off x="5314316" y="1996294"/>
            <a:ext cx="440663" cy="2084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5D4FC7D-A993-4D56-9C22-FB4179DBC26D}"/>
              </a:ext>
            </a:extLst>
          </p:cNvPr>
          <p:cNvSpPr txBox="1"/>
          <p:nvPr/>
        </p:nvSpPr>
        <p:spPr>
          <a:xfrm>
            <a:off x="10451651" y="1468635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3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1ED5F-FB02-48DE-A9D7-582A9D9FD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1F7FB4-27D6-4153-8FA4-2C1D16CC0FF3}"/>
              </a:ext>
            </a:extLst>
          </p:cNvPr>
          <p:cNvSpPr txBox="1"/>
          <p:nvPr/>
        </p:nvSpPr>
        <p:spPr>
          <a:xfrm>
            <a:off x="2447924" y="139184"/>
            <a:ext cx="8734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Физическая культура и спорт</a:t>
            </a:r>
            <a:endParaRPr lang="ru-RU" sz="4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5900EDC-0227-4EB5-BBF3-355E5F1CC2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6895629"/>
              </p:ext>
            </p:extLst>
          </p:nvPr>
        </p:nvGraphicFramePr>
        <p:xfrm>
          <a:off x="2900270" y="769351"/>
          <a:ext cx="8826500" cy="466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5CE3320-925F-4F97-AF2B-36EB3AD6CC33}"/>
              </a:ext>
            </a:extLst>
          </p:cNvPr>
          <p:cNvGrpSpPr/>
          <p:nvPr/>
        </p:nvGrpSpPr>
        <p:grpSpPr>
          <a:xfrm>
            <a:off x="3457574" y="5479504"/>
            <a:ext cx="8295061" cy="993660"/>
            <a:chOff x="714664" y="3250495"/>
            <a:chExt cx="8140469" cy="993660"/>
          </a:xfrm>
          <a:solidFill>
            <a:srgbClr val="77C171"/>
          </a:solidFill>
          <a:scene3d>
            <a:camera prst="orthographicFront"/>
            <a:lightRig rig="flood" dir="t"/>
          </a:scene3d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0662F2B-AA88-4EE4-9D17-6D449424F28F}"/>
                </a:ext>
              </a:extLst>
            </p:cNvPr>
            <p:cNvSpPr/>
            <p:nvPr/>
          </p:nvSpPr>
          <p:spPr>
            <a:xfrm>
              <a:off x="714664" y="3250495"/>
              <a:ext cx="8115085" cy="932391"/>
            </a:xfrm>
            <a:prstGeom prst="rect">
              <a:avLst/>
            </a:prstGeom>
            <a:grpFill/>
            <a:sp3d prstMaterial="matte">
              <a:bevelT/>
              <a:bevelB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AD968E-27A9-4DCB-BFEF-464176EC9419}"/>
                </a:ext>
              </a:extLst>
            </p:cNvPr>
            <p:cNvSpPr txBox="1"/>
            <p:nvPr/>
          </p:nvSpPr>
          <p:spPr>
            <a:xfrm>
              <a:off x="943248" y="3311764"/>
              <a:ext cx="7911885" cy="932391"/>
            </a:xfrm>
            <a:prstGeom prst="rect">
              <a:avLst/>
            </a:prstGeom>
            <a:grpFill/>
            <a:sp3d prstMaterial="matte">
              <a:bevelT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0086" tIns="121920" rIns="121920" bIns="121920" numCol="1" spcCol="1270" anchor="ctr" anchorCtr="0">
              <a:noAutofit/>
            </a:bodyPr>
            <a:lstStyle/>
            <a:p>
              <a:pPr marL="0" lvl="0" indent="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43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Д</a:t>
              </a:r>
              <a:r>
                <a:rPr lang="ru-RU" sz="4300" b="1" kern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ругие вопросы </a:t>
              </a:r>
            </a:p>
          </p:txBody>
        </p:sp>
      </p:grpSp>
      <p:sp>
        <p:nvSpPr>
          <p:cNvPr id="9" name="Овал 8">
            <a:extLst>
              <a:ext uri="{FF2B5EF4-FFF2-40B4-BE49-F238E27FC236}">
                <a16:creationId xmlns:a16="http://schemas.microsoft.com/office/drawing/2014/main" id="{266A43DD-C117-440D-A5C6-5426AC7B0230}"/>
              </a:ext>
            </a:extLst>
          </p:cNvPr>
          <p:cNvSpPr/>
          <p:nvPr/>
        </p:nvSpPr>
        <p:spPr>
          <a:xfrm>
            <a:off x="2900270" y="5333868"/>
            <a:ext cx="1420582" cy="134620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81DDD2-EFDC-4CC3-823A-B129409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5" y="3035425"/>
            <a:ext cx="2625120" cy="15586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8DFFBB-DC27-43F1-89C9-507309A0F708}"/>
              </a:ext>
            </a:extLst>
          </p:cNvPr>
          <p:cNvSpPr txBox="1"/>
          <p:nvPr/>
        </p:nvSpPr>
        <p:spPr>
          <a:xfrm>
            <a:off x="2891076" y="1398626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latin typeface="Cambria" panose="02040503050406030204" pitchFamily="18" charset="0"/>
                <a:ea typeface="Cambria" panose="02040503050406030204" pitchFamily="18" charset="0"/>
              </a:rPr>
              <a:t>78 250,3</a:t>
            </a: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106440-CB83-4408-8E7A-EDC2B9698948}"/>
              </a:ext>
            </a:extLst>
          </p:cNvPr>
          <p:cNvSpPr txBox="1"/>
          <p:nvPr/>
        </p:nvSpPr>
        <p:spPr>
          <a:xfrm>
            <a:off x="2982448" y="2930083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6 434,1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263DEC-4DF0-4A02-82CF-B49491BB76CB}"/>
              </a:ext>
            </a:extLst>
          </p:cNvPr>
          <p:cNvSpPr txBox="1"/>
          <p:nvPr/>
        </p:nvSpPr>
        <p:spPr>
          <a:xfrm>
            <a:off x="3107481" y="4363257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134,3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BDB648-C9C8-40EF-84CD-5687B6D48A46}"/>
              </a:ext>
            </a:extLst>
          </p:cNvPr>
          <p:cNvSpPr txBox="1"/>
          <p:nvPr/>
        </p:nvSpPr>
        <p:spPr>
          <a:xfrm>
            <a:off x="3069340" y="5752032"/>
            <a:ext cx="124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7 047,8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8FFD77-C610-452A-AF44-1FC4FD4CDE89}"/>
              </a:ext>
            </a:extLst>
          </p:cNvPr>
          <p:cNvSpPr txBox="1"/>
          <p:nvPr/>
        </p:nvSpPr>
        <p:spPr>
          <a:xfrm>
            <a:off x="1016143" y="1629458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63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5355A8-0235-4599-8CEE-DD8084D8F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D05AE7-2FE6-464C-920C-5E0A97219983}"/>
              </a:ext>
            </a:extLst>
          </p:cNvPr>
          <p:cNvSpPr txBox="1"/>
          <p:nvPr/>
        </p:nvSpPr>
        <p:spPr>
          <a:xfrm>
            <a:off x="3714750" y="14870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Здравоохранение</a:t>
            </a:r>
            <a:endParaRPr lang="ru-RU" sz="4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041376-66E1-4BF1-AEF1-D3D2E496E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064" y="2523470"/>
            <a:ext cx="3794671" cy="2505075"/>
          </a:xfrm>
          <a:prstGeom prst="rect">
            <a:avLst/>
          </a:prstGeom>
        </p:spPr>
      </p:pic>
      <p:sp>
        <p:nvSpPr>
          <p:cNvPr id="9" name="Прямоугольник: багетная рамка 8">
            <a:extLst>
              <a:ext uri="{FF2B5EF4-FFF2-40B4-BE49-F238E27FC236}">
                <a16:creationId xmlns:a16="http://schemas.microsoft.com/office/drawing/2014/main" id="{A209AAF0-DD8D-488C-8C7F-28A93363E77F}"/>
              </a:ext>
            </a:extLst>
          </p:cNvPr>
          <p:cNvSpPr/>
          <p:nvPr/>
        </p:nvSpPr>
        <p:spPr>
          <a:xfrm>
            <a:off x="1238250" y="1943100"/>
            <a:ext cx="5524500" cy="4191000"/>
          </a:xfrm>
          <a:prstGeom prst="bevel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92,0</a:t>
            </a:r>
          </a:p>
          <a:p>
            <a:pPr algn="ctr"/>
            <a:r>
              <a:rPr lang="ru-RU" sz="5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5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00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847872-EFF0-44B5-834A-0D6B919FC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495E37-0FFA-415D-881E-78F2C6903A0D}"/>
              </a:ext>
            </a:extLst>
          </p:cNvPr>
          <p:cNvSpPr txBox="1"/>
          <p:nvPr/>
        </p:nvSpPr>
        <p:spPr>
          <a:xfrm>
            <a:off x="2571750" y="244938"/>
            <a:ext cx="8991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Средства массовой информации</a:t>
            </a:r>
            <a:endParaRPr lang="ru-RU" sz="4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4C9EF-2803-4D42-AC17-037CA1727721}"/>
              </a:ext>
            </a:extLst>
          </p:cNvPr>
          <p:cNvSpPr txBox="1"/>
          <p:nvPr/>
        </p:nvSpPr>
        <p:spPr>
          <a:xfrm>
            <a:off x="544338" y="1648205"/>
            <a:ext cx="113714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По данному разделу отражены расходы на предоставление субсидий</a:t>
            </a:r>
          </a:p>
          <a:p>
            <a:pPr algn="l"/>
            <a:r>
              <a:rPr lang="ru-RU" sz="24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организациям осуществляющим издательскую деятельность, на опубликование</a:t>
            </a:r>
          </a:p>
          <a:p>
            <a:pPr algn="l"/>
            <a:r>
              <a:rPr lang="ru-RU" sz="24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нормативных правовых актов органов местного самоуправления города</a:t>
            </a:r>
          </a:p>
          <a:p>
            <a:pPr algn="l"/>
            <a:r>
              <a:rPr lang="ru-RU" sz="24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Новотроицка.</a:t>
            </a:r>
          </a:p>
          <a:p>
            <a:pPr algn="l"/>
            <a:r>
              <a:rPr lang="ru-RU" sz="24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Сумма расходов составила 1 347 тыс. рублей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D880E8-5D50-4AC7-99DB-D09132DB4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56" y="4055633"/>
            <a:ext cx="4040472" cy="27071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BB0F9E-043C-4E4F-A017-096FE5FA9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72" y="4055632"/>
            <a:ext cx="3692253" cy="27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84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3733A0-D3FE-475A-BFF1-B1AA7F162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6E7834-7116-49AD-A694-1975D56E4263}"/>
              </a:ext>
            </a:extLst>
          </p:cNvPr>
          <p:cNvSpPr txBox="1"/>
          <p:nvPr/>
        </p:nvSpPr>
        <p:spPr>
          <a:xfrm>
            <a:off x="1543050" y="190962"/>
            <a:ext cx="96736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Удельный вес расходов в рамках</a:t>
            </a:r>
          </a:p>
          <a:p>
            <a:pPr algn="ctr"/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муниципальных программ</a:t>
            </a:r>
            <a:endParaRPr lang="ru-RU" sz="4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40B96A6-0F62-487E-86A6-70E192089943}"/>
              </a:ext>
            </a:extLst>
          </p:cNvPr>
          <p:cNvGraphicFramePr/>
          <p:nvPr/>
        </p:nvGraphicFramePr>
        <p:xfrm>
          <a:off x="277637" y="2381251"/>
          <a:ext cx="11369676" cy="5728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E2CB87F-C51F-4F4E-9F9E-A2A8F45BD3EA}"/>
              </a:ext>
            </a:extLst>
          </p:cNvPr>
          <p:cNvSpPr txBox="1"/>
          <p:nvPr/>
        </p:nvSpPr>
        <p:spPr>
          <a:xfrm>
            <a:off x="1543050" y="5591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F882C-304B-4F37-823F-89197EB5B23F}"/>
              </a:ext>
            </a:extLst>
          </p:cNvPr>
          <p:cNvSpPr txBox="1"/>
          <p:nvPr/>
        </p:nvSpPr>
        <p:spPr>
          <a:xfrm>
            <a:off x="793662" y="3771900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16 489,7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59215-0B6C-48EA-8679-4819E6D7B00C}"/>
              </a:ext>
            </a:extLst>
          </p:cNvPr>
          <p:cNvSpPr txBox="1"/>
          <p:nvPr/>
        </p:nvSpPr>
        <p:spPr>
          <a:xfrm>
            <a:off x="4505325" y="2655863"/>
            <a:ext cx="26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1 878 360,3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4B883A-2673-4894-8AFD-5A8BBBA316BF}"/>
              </a:ext>
            </a:extLst>
          </p:cNvPr>
          <p:cNvSpPr txBox="1"/>
          <p:nvPr/>
        </p:nvSpPr>
        <p:spPr>
          <a:xfrm>
            <a:off x="8591550" y="1809750"/>
            <a:ext cx="26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1 894 850,0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915DB1-9B07-4EDF-AC4E-AC22BA95A227}"/>
              </a:ext>
            </a:extLst>
          </p:cNvPr>
          <p:cNvSpPr txBox="1"/>
          <p:nvPr/>
        </p:nvSpPr>
        <p:spPr>
          <a:xfrm>
            <a:off x="793662" y="1884462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BF61F5C-B75F-439C-AEB3-246D51490D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5" y="3771900"/>
            <a:ext cx="3452812" cy="34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24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F075FC-D045-49FD-AF59-31D1E47A8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9D589C-5E20-4FA2-B4D7-F82210F66544}"/>
              </a:ext>
            </a:extLst>
          </p:cNvPr>
          <p:cNvSpPr txBox="1"/>
          <p:nvPr/>
        </p:nvSpPr>
        <p:spPr>
          <a:xfrm>
            <a:off x="2181225" y="130638"/>
            <a:ext cx="8877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Расходы в рамках муниципальных</a:t>
            </a:r>
          </a:p>
          <a:p>
            <a:pPr algn="ctr"/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программ</a:t>
            </a:r>
            <a:endParaRPr lang="ru-RU" sz="4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7AC529BD-CC12-4587-B473-3AC36051A16F}"/>
              </a:ext>
            </a:extLst>
          </p:cNvPr>
          <p:cNvSpPr/>
          <p:nvPr/>
        </p:nvSpPr>
        <p:spPr>
          <a:xfrm>
            <a:off x="5367961" y="1631686"/>
            <a:ext cx="638162" cy="352425"/>
          </a:xfrm>
          <a:prstGeom prst="roundRect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9A8E6D-5F94-47D6-83AD-E3DE39BF50A9}"/>
              </a:ext>
            </a:extLst>
          </p:cNvPr>
          <p:cNvSpPr txBox="1"/>
          <p:nvPr/>
        </p:nvSpPr>
        <p:spPr>
          <a:xfrm>
            <a:off x="-38050" y="1605275"/>
            <a:ext cx="544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Противодействие злоупотреблению наркотиками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C0F95AD7-71E6-4DB7-9264-4A53B70A16D5}"/>
              </a:ext>
            </a:extLst>
          </p:cNvPr>
          <p:cNvSpPr/>
          <p:nvPr/>
        </p:nvSpPr>
        <p:spPr>
          <a:xfrm>
            <a:off x="5367961" y="2154232"/>
            <a:ext cx="885811" cy="352425"/>
          </a:xfrm>
          <a:prstGeom prst="roundRect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E35D54D-1889-481E-81DF-DA22CB539051}"/>
              </a:ext>
            </a:extLst>
          </p:cNvPr>
          <p:cNvSpPr/>
          <p:nvPr/>
        </p:nvSpPr>
        <p:spPr>
          <a:xfrm>
            <a:off x="5367961" y="2660018"/>
            <a:ext cx="1152513" cy="352425"/>
          </a:xfrm>
          <a:prstGeom prst="roundRect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8899B815-E370-4F8E-BB9D-C5695EFD53FE}"/>
              </a:ext>
            </a:extLst>
          </p:cNvPr>
          <p:cNvSpPr/>
          <p:nvPr/>
        </p:nvSpPr>
        <p:spPr>
          <a:xfrm>
            <a:off x="5367961" y="3184307"/>
            <a:ext cx="1409688" cy="352425"/>
          </a:xfrm>
          <a:prstGeom prst="roundRect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2468DCD1-04C5-471C-966C-8D8E8F11C7A9}"/>
              </a:ext>
            </a:extLst>
          </p:cNvPr>
          <p:cNvSpPr/>
          <p:nvPr/>
        </p:nvSpPr>
        <p:spPr>
          <a:xfrm>
            <a:off x="5367961" y="5814048"/>
            <a:ext cx="3004514" cy="352425"/>
          </a:xfrm>
          <a:prstGeom prst="roundRect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7AF1A016-969B-4AEF-B14D-8EB9C1D66E5D}"/>
              </a:ext>
            </a:extLst>
          </p:cNvPr>
          <p:cNvSpPr/>
          <p:nvPr/>
        </p:nvSpPr>
        <p:spPr>
          <a:xfrm>
            <a:off x="5367961" y="5283609"/>
            <a:ext cx="2699714" cy="352425"/>
          </a:xfrm>
          <a:prstGeom prst="roundRect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4AC0F9D9-068B-4C70-9BAB-EACCC7062A58}"/>
              </a:ext>
            </a:extLst>
          </p:cNvPr>
          <p:cNvSpPr/>
          <p:nvPr/>
        </p:nvSpPr>
        <p:spPr>
          <a:xfrm>
            <a:off x="5367961" y="3710278"/>
            <a:ext cx="1685892" cy="352425"/>
          </a:xfrm>
          <a:prstGeom prst="roundRect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F58212D2-EA37-40BB-9D78-83BF4AC2F1D9}"/>
              </a:ext>
            </a:extLst>
          </p:cNvPr>
          <p:cNvSpPr/>
          <p:nvPr/>
        </p:nvSpPr>
        <p:spPr>
          <a:xfrm>
            <a:off x="5367961" y="4235031"/>
            <a:ext cx="2028884" cy="352425"/>
          </a:xfrm>
          <a:prstGeom prst="roundRect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5A80666D-ABFC-48DA-914B-601306065B70}"/>
              </a:ext>
            </a:extLst>
          </p:cNvPr>
          <p:cNvSpPr/>
          <p:nvPr/>
        </p:nvSpPr>
        <p:spPr>
          <a:xfrm>
            <a:off x="5396536" y="4759320"/>
            <a:ext cx="2375864" cy="352425"/>
          </a:xfrm>
          <a:prstGeom prst="roundRect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ая выноска 35">
            <a:extLst>
              <a:ext uri="{FF2B5EF4-FFF2-40B4-BE49-F238E27FC236}">
                <a16:creationId xmlns:a16="http://schemas.microsoft.com/office/drawing/2014/main" id="{D9B64C26-544F-41B2-BF8A-1C584EE20972}"/>
              </a:ext>
            </a:extLst>
          </p:cNvPr>
          <p:cNvSpPr/>
          <p:nvPr/>
        </p:nvSpPr>
        <p:spPr>
          <a:xfrm>
            <a:off x="7025131" y="2093378"/>
            <a:ext cx="1295391" cy="333089"/>
          </a:xfrm>
          <a:prstGeom prst="wedgeRectCallout">
            <a:avLst>
              <a:gd name="adj1" fmla="val -107204"/>
              <a:gd name="adj2" fmla="val 21791"/>
            </a:avLst>
          </a:prstGeom>
          <a:noFill/>
          <a:ln w="44450">
            <a:solidFill>
              <a:srgbClr val="CD474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435,9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3FC42FE-4DB2-4A80-9799-B9462A5934F0}"/>
              </a:ext>
            </a:extLst>
          </p:cNvPr>
          <p:cNvSpPr txBox="1"/>
          <p:nvPr/>
        </p:nvSpPr>
        <p:spPr>
          <a:xfrm>
            <a:off x="2759588" y="2117987"/>
            <a:ext cx="257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Мероприятия по ГО ЧС</a:t>
            </a:r>
          </a:p>
        </p:txBody>
      </p:sp>
      <p:sp>
        <p:nvSpPr>
          <p:cNvPr id="54" name="Прямоугольная выноска 35">
            <a:extLst>
              <a:ext uri="{FF2B5EF4-FFF2-40B4-BE49-F238E27FC236}">
                <a16:creationId xmlns:a16="http://schemas.microsoft.com/office/drawing/2014/main" id="{19D2EF0F-0450-43A1-92A9-2A553267E68C}"/>
              </a:ext>
            </a:extLst>
          </p:cNvPr>
          <p:cNvSpPr/>
          <p:nvPr/>
        </p:nvSpPr>
        <p:spPr>
          <a:xfrm>
            <a:off x="6772284" y="1578326"/>
            <a:ext cx="1295391" cy="333089"/>
          </a:xfrm>
          <a:prstGeom prst="wedgeRectCallout">
            <a:avLst>
              <a:gd name="adj1" fmla="val -107204"/>
              <a:gd name="adj2" fmla="val 21791"/>
            </a:avLst>
          </a:prstGeom>
          <a:noFill/>
          <a:ln w="44450">
            <a:solidFill>
              <a:srgbClr val="CD474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46,9</a:t>
            </a:r>
          </a:p>
        </p:txBody>
      </p:sp>
      <p:sp>
        <p:nvSpPr>
          <p:cNvPr id="55" name="Прямоугольная выноска 35">
            <a:extLst>
              <a:ext uri="{FF2B5EF4-FFF2-40B4-BE49-F238E27FC236}">
                <a16:creationId xmlns:a16="http://schemas.microsoft.com/office/drawing/2014/main" id="{E6676ABB-E614-453A-9DF0-DD7C3528F5FF}"/>
              </a:ext>
            </a:extLst>
          </p:cNvPr>
          <p:cNvSpPr/>
          <p:nvPr/>
        </p:nvSpPr>
        <p:spPr>
          <a:xfrm>
            <a:off x="7289180" y="2610744"/>
            <a:ext cx="1295391" cy="333089"/>
          </a:xfrm>
          <a:prstGeom prst="wedgeRectCallout">
            <a:avLst>
              <a:gd name="adj1" fmla="val -107204"/>
              <a:gd name="adj2" fmla="val 21791"/>
            </a:avLst>
          </a:prstGeom>
          <a:noFill/>
          <a:ln w="44450">
            <a:solidFill>
              <a:srgbClr val="CD474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437,0</a:t>
            </a:r>
          </a:p>
        </p:txBody>
      </p:sp>
      <p:sp>
        <p:nvSpPr>
          <p:cNvPr id="56" name="Прямоугольная выноска 35">
            <a:extLst>
              <a:ext uri="{FF2B5EF4-FFF2-40B4-BE49-F238E27FC236}">
                <a16:creationId xmlns:a16="http://schemas.microsoft.com/office/drawing/2014/main" id="{FB143E9E-6C6E-498A-83EB-E9B7EDEDE970}"/>
              </a:ext>
            </a:extLst>
          </p:cNvPr>
          <p:cNvSpPr/>
          <p:nvPr/>
        </p:nvSpPr>
        <p:spPr>
          <a:xfrm>
            <a:off x="7543614" y="3106217"/>
            <a:ext cx="1295391" cy="333089"/>
          </a:xfrm>
          <a:prstGeom prst="wedgeRectCallout">
            <a:avLst>
              <a:gd name="adj1" fmla="val -107204"/>
              <a:gd name="adj2" fmla="val 21791"/>
            </a:avLst>
          </a:prstGeom>
          <a:noFill/>
          <a:ln w="44450">
            <a:solidFill>
              <a:srgbClr val="CD474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648,0</a:t>
            </a:r>
          </a:p>
        </p:txBody>
      </p:sp>
      <p:sp>
        <p:nvSpPr>
          <p:cNvPr id="57" name="Прямоугольная выноска 35">
            <a:extLst>
              <a:ext uri="{FF2B5EF4-FFF2-40B4-BE49-F238E27FC236}">
                <a16:creationId xmlns:a16="http://schemas.microsoft.com/office/drawing/2014/main" id="{63413DE5-F170-4FBA-8252-4992DFE86E6C}"/>
              </a:ext>
            </a:extLst>
          </p:cNvPr>
          <p:cNvSpPr/>
          <p:nvPr/>
        </p:nvSpPr>
        <p:spPr>
          <a:xfrm>
            <a:off x="7800903" y="3662044"/>
            <a:ext cx="1295391" cy="333089"/>
          </a:xfrm>
          <a:prstGeom prst="wedgeRectCallout">
            <a:avLst>
              <a:gd name="adj1" fmla="val -107204"/>
              <a:gd name="adj2" fmla="val 21791"/>
            </a:avLst>
          </a:prstGeom>
          <a:noFill/>
          <a:ln w="44450">
            <a:solidFill>
              <a:srgbClr val="CD474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737,7</a:t>
            </a:r>
          </a:p>
        </p:txBody>
      </p:sp>
      <p:sp>
        <p:nvSpPr>
          <p:cNvPr id="58" name="Прямоугольная выноска 35">
            <a:extLst>
              <a:ext uri="{FF2B5EF4-FFF2-40B4-BE49-F238E27FC236}">
                <a16:creationId xmlns:a16="http://schemas.microsoft.com/office/drawing/2014/main" id="{E975A7FF-F742-4A40-A960-118D83ADCA30}"/>
              </a:ext>
            </a:extLst>
          </p:cNvPr>
          <p:cNvSpPr/>
          <p:nvPr/>
        </p:nvSpPr>
        <p:spPr>
          <a:xfrm>
            <a:off x="8565397" y="4690419"/>
            <a:ext cx="1295391" cy="333089"/>
          </a:xfrm>
          <a:prstGeom prst="wedgeRectCallout">
            <a:avLst>
              <a:gd name="adj1" fmla="val -107204"/>
              <a:gd name="adj2" fmla="val 21791"/>
            </a:avLst>
          </a:prstGeom>
          <a:noFill/>
          <a:ln w="44450">
            <a:solidFill>
              <a:srgbClr val="CD474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1 209,2</a:t>
            </a:r>
          </a:p>
        </p:txBody>
      </p:sp>
      <p:sp>
        <p:nvSpPr>
          <p:cNvPr id="59" name="Прямоугольная выноска 35">
            <a:extLst>
              <a:ext uri="{FF2B5EF4-FFF2-40B4-BE49-F238E27FC236}">
                <a16:creationId xmlns:a16="http://schemas.microsoft.com/office/drawing/2014/main" id="{097F0535-1F43-4E28-9C2C-69169C5ABF11}"/>
              </a:ext>
            </a:extLst>
          </p:cNvPr>
          <p:cNvSpPr/>
          <p:nvPr/>
        </p:nvSpPr>
        <p:spPr>
          <a:xfrm>
            <a:off x="8172292" y="4197148"/>
            <a:ext cx="1295391" cy="333089"/>
          </a:xfrm>
          <a:prstGeom prst="wedgeRectCallout">
            <a:avLst>
              <a:gd name="adj1" fmla="val -107204"/>
              <a:gd name="adj2" fmla="val 21791"/>
            </a:avLst>
          </a:prstGeom>
          <a:noFill/>
          <a:ln w="44450">
            <a:solidFill>
              <a:srgbClr val="CD474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1 044,2</a:t>
            </a:r>
          </a:p>
        </p:txBody>
      </p:sp>
      <p:sp>
        <p:nvSpPr>
          <p:cNvPr id="60" name="Прямоугольная выноска 35">
            <a:extLst>
              <a:ext uri="{FF2B5EF4-FFF2-40B4-BE49-F238E27FC236}">
                <a16:creationId xmlns:a16="http://schemas.microsoft.com/office/drawing/2014/main" id="{DB6CA522-4F85-4EC5-AF52-8BC7740A097D}"/>
              </a:ext>
            </a:extLst>
          </p:cNvPr>
          <p:cNvSpPr/>
          <p:nvPr/>
        </p:nvSpPr>
        <p:spPr>
          <a:xfrm>
            <a:off x="9115368" y="5757735"/>
            <a:ext cx="1295391" cy="333089"/>
          </a:xfrm>
          <a:prstGeom prst="wedgeRectCallout">
            <a:avLst>
              <a:gd name="adj1" fmla="val -107204"/>
              <a:gd name="adj2" fmla="val 21791"/>
            </a:avLst>
          </a:prstGeom>
          <a:noFill/>
          <a:ln w="44450">
            <a:solidFill>
              <a:srgbClr val="CD474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6 503,2</a:t>
            </a:r>
          </a:p>
        </p:txBody>
      </p:sp>
      <p:sp>
        <p:nvSpPr>
          <p:cNvPr id="61" name="Прямоугольная выноска 35">
            <a:extLst>
              <a:ext uri="{FF2B5EF4-FFF2-40B4-BE49-F238E27FC236}">
                <a16:creationId xmlns:a16="http://schemas.microsoft.com/office/drawing/2014/main" id="{F93E9F77-3A55-4C11-8E43-6A69858B635C}"/>
              </a:ext>
            </a:extLst>
          </p:cNvPr>
          <p:cNvSpPr/>
          <p:nvPr/>
        </p:nvSpPr>
        <p:spPr>
          <a:xfrm>
            <a:off x="8810567" y="5224077"/>
            <a:ext cx="1295391" cy="333089"/>
          </a:xfrm>
          <a:prstGeom prst="wedgeRectCallout">
            <a:avLst>
              <a:gd name="adj1" fmla="val -107204"/>
              <a:gd name="adj2" fmla="val 21791"/>
            </a:avLst>
          </a:prstGeom>
          <a:noFill/>
          <a:ln w="44450">
            <a:solidFill>
              <a:srgbClr val="CD474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1 425 ,2</a:t>
            </a:r>
          </a:p>
        </p:txBody>
      </p:sp>
      <p:sp>
        <p:nvSpPr>
          <p:cNvPr id="62" name="Прямоугольная выноска 35">
            <a:extLst>
              <a:ext uri="{FF2B5EF4-FFF2-40B4-BE49-F238E27FC236}">
                <a16:creationId xmlns:a16="http://schemas.microsoft.com/office/drawing/2014/main" id="{9E56AE6C-0C66-49A9-922F-AC742171B9E7}"/>
              </a:ext>
            </a:extLst>
          </p:cNvPr>
          <p:cNvSpPr/>
          <p:nvPr/>
        </p:nvSpPr>
        <p:spPr>
          <a:xfrm>
            <a:off x="9505759" y="6306697"/>
            <a:ext cx="1295391" cy="333089"/>
          </a:xfrm>
          <a:prstGeom prst="wedgeRectCallout">
            <a:avLst>
              <a:gd name="adj1" fmla="val -107204"/>
              <a:gd name="adj2" fmla="val 21791"/>
            </a:avLst>
          </a:prstGeom>
          <a:noFill/>
          <a:ln w="44450">
            <a:solidFill>
              <a:srgbClr val="CD474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12 524,0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A086F6-F344-49CE-925E-0C0C3D64A909}"/>
              </a:ext>
            </a:extLst>
          </p:cNvPr>
          <p:cNvSpPr txBox="1"/>
          <p:nvPr/>
        </p:nvSpPr>
        <p:spPr>
          <a:xfrm>
            <a:off x="2745636" y="2615776"/>
            <a:ext cx="257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Молодежная политика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87C27AB-FDB0-4A2F-A9D0-8CC75F76CE53}"/>
              </a:ext>
            </a:extLst>
          </p:cNvPr>
          <p:cNvSpPr txBox="1"/>
          <p:nvPr/>
        </p:nvSpPr>
        <p:spPr>
          <a:xfrm>
            <a:off x="2908282" y="3122641"/>
            <a:ext cx="24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Градорегулирование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A9B47A6-6B67-40DE-8453-954579789059}"/>
              </a:ext>
            </a:extLst>
          </p:cNvPr>
          <p:cNvSpPr txBox="1"/>
          <p:nvPr/>
        </p:nvSpPr>
        <p:spPr>
          <a:xfrm>
            <a:off x="3293230" y="3638122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Жилищный фонд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5596269-4C6F-439B-AD38-682F378E5AD2}"/>
              </a:ext>
            </a:extLst>
          </p:cNvPr>
          <p:cNvSpPr txBox="1"/>
          <p:nvPr/>
        </p:nvSpPr>
        <p:spPr>
          <a:xfrm>
            <a:off x="2160963" y="4206476"/>
            <a:ext cx="3178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Патриотическое воспитание</a:t>
            </a: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1B0547D3-FF27-4823-84DE-324E187480A5}"/>
              </a:ext>
            </a:extLst>
          </p:cNvPr>
          <p:cNvSpPr/>
          <p:nvPr/>
        </p:nvSpPr>
        <p:spPr>
          <a:xfrm>
            <a:off x="5367961" y="6344487"/>
            <a:ext cx="3471044" cy="352425"/>
          </a:xfrm>
          <a:prstGeom prst="roundRect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F4C708B-8944-49C8-B736-4F01C34D5813}"/>
              </a:ext>
            </a:extLst>
          </p:cNvPr>
          <p:cNvSpPr txBox="1"/>
          <p:nvPr/>
        </p:nvSpPr>
        <p:spPr>
          <a:xfrm>
            <a:off x="2005927" y="4721957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Развитие сельского хозяйства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50A5A11-E502-4C6B-B051-8637F8131315}"/>
              </a:ext>
            </a:extLst>
          </p:cNvPr>
          <p:cNvSpPr txBox="1"/>
          <p:nvPr/>
        </p:nvSpPr>
        <p:spPr>
          <a:xfrm>
            <a:off x="2974233" y="5243665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Медицинские кадры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C15A88C-5BB0-4B2D-91EE-E7DCAE34C328}"/>
              </a:ext>
            </a:extLst>
          </p:cNvPr>
          <p:cNvSpPr txBox="1"/>
          <p:nvPr/>
        </p:nvSpPr>
        <p:spPr>
          <a:xfrm>
            <a:off x="1276386" y="5774627"/>
            <a:ext cx="406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Обеспечение жильем молодых семей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CBC44AE-0052-4623-A668-C42593648D53}"/>
              </a:ext>
            </a:extLst>
          </p:cNvPr>
          <p:cNvSpPr txBox="1"/>
          <p:nvPr/>
        </p:nvSpPr>
        <p:spPr>
          <a:xfrm>
            <a:off x="2513117" y="6306697"/>
            <a:ext cx="282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Экономическое развитие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3938641-A9FE-4F2D-84E1-44A967E298B3}"/>
              </a:ext>
            </a:extLst>
          </p:cNvPr>
          <p:cNvSpPr txBox="1"/>
          <p:nvPr/>
        </p:nvSpPr>
        <p:spPr>
          <a:xfrm>
            <a:off x="10585362" y="1468016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6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F075FC-D045-49FD-AF59-31D1E47A8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9D589C-5E20-4FA2-B4D7-F82210F66544}"/>
              </a:ext>
            </a:extLst>
          </p:cNvPr>
          <p:cNvSpPr txBox="1"/>
          <p:nvPr/>
        </p:nvSpPr>
        <p:spPr>
          <a:xfrm>
            <a:off x="2181225" y="130638"/>
            <a:ext cx="8877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Расходы в рамках муниципальных</a:t>
            </a:r>
          </a:p>
          <a:p>
            <a:pPr algn="ctr"/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программ</a:t>
            </a:r>
            <a:endParaRPr lang="ru-RU" sz="4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7AC529BD-CC12-4587-B473-3AC36051A16F}"/>
              </a:ext>
            </a:extLst>
          </p:cNvPr>
          <p:cNvSpPr/>
          <p:nvPr/>
        </p:nvSpPr>
        <p:spPr>
          <a:xfrm>
            <a:off x="5367961" y="1631686"/>
            <a:ext cx="638162" cy="352425"/>
          </a:xfrm>
          <a:prstGeom prst="roundRect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9A8E6D-5F94-47D6-83AD-E3DE39BF50A9}"/>
              </a:ext>
            </a:extLst>
          </p:cNvPr>
          <p:cNvSpPr txBox="1"/>
          <p:nvPr/>
        </p:nvSpPr>
        <p:spPr>
          <a:xfrm>
            <a:off x="3129091" y="1633576"/>
            <a:ext cx="221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Комфортная среда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C0F95AD7-71E6-4DB7-9264-4A53B70A16D5}"/>
              </a:ext>
            </a:extLst>
          </p:cNvPr>
          <p:cNvSpPr/>
          <p:nvPr/>
        </p:nvSpPr>
        <p:spPr>
          <a:xfrm>
            <a:off x="5367961" y="2209372"/>
            <a:ext cx="885811" cy="352425"/>
          </a:xfrm>
          <a:prstGeom prst="roundRect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E35D54D-1889-481E-81DF-DA22CB539051}"/>
              </a:ext>
            </a:extLst>
          </p:cNvPr>
          <p:cNvSpPr/>
          <p:nvPr/>
        </p:nvSpPr>
        <p:spPr>
          <a:xfrm>
            <a:off x="5367961" y="2753792"/>
            <a:ext cx="1152513" cy="352425"/>
          </a:xfrm>
          <a:prstGeom prst="roundRect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8899B815-E370-4F8E-BB9D-C5695EFD53FE}"/>
              </a:ext>
            </a:extLst>
          </p:cNvPr>
          <p:cNvSpPr/>
          <p:nvPr/>
        </p:nvSpPr>
        <p:spPr>
          <a:xfrm>
            <a:off x="5354297" y="3282141"/>
            <a:ext cx="1409688" cy="352425"/>
          </a:xfrm>
          <a:prstGeom prst="roundRect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2468DCD1-04C5-471C-966C-8D8E8F11C7A9}"/>
              </a:ext>
            </a:extLst>
          </p:cNvPr>
          <p:cNvSpPr/>
          <p:nvPr/>
        </p:nvSpPr>
        <p:spPr>
          <a:xfrm>
            <a:off x="5348696" y="5996005"/>
            <a:ext cx="3004514" cy="352425"/>
          </a:xfrm>
          <a:prstGeom prst="roundRect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7AF1A016-969B-4AEF-B14D-8EB9C1D66E5D}"/>
              </a:ext>
            </a:extLst>
          </p:cNvPr>
          <p:cNvSpPr/>
          <p:nvPr/>
        </p:nvSpPr>
        <p:spPr>
          <a:xfrm>
            <a:off x="5338891" y="5449609"/>
            <a:ext cx="2699714" cy="352425"/>
          </a:xfrm>
          <a:prstGeom prst="roundRect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4AC0F9D9-068B-4C70-9BAB-EACCC7062A58}"/>
              </a:ext>
            </a:extLst>
          </p:cNvPr>
          <p:cNvSpPr/>
          <p:nvPr/>
        </p:nvSpPr>
        <p:spPr>
          <a:xfrm>
            <a:off x="5349527" y="3825421"/>
            <a:ext cx="1685892" cy="352425"/>
          </a:xfrm>
          <a:prstGeom prst="roundRect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F58212D2-EA37-40BB-9D78-83BF4AC2F1D9}"/>
              </a:ext>
            </a:extLst>
          </p:cNvPr>
          <p:cNvSpPr/>
          <p:nvPr/>
        </p:nvSpPr>
        <p:spPr>
          <a:xfrm>
            <a:off x="5358500" y="4368470"/>
            <a:ext cx="2028884" cy="352425"/>
          </a:xfrm>
          <a:prstGeom prst="roundRect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5A80666D-ABFC-48DA-914B-601306065B70}"/>
              </a:ext>
            </a:extLst>
          </p:cNvPr>
          <p:cNvSpPr/>
          <p:nvPr/>
        </p:nvSpPr>
        <p:spPr>
          <a:xfrm>
            <a:off x="5338891" y="4904670"/>
            <a:ext cx="2375864" cy="352425"/>
          </a:xfrm>
          <a:prstGeom prst="roundRect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ая выноска 35">
            <a:extLst>
              <a:ext uri="{FF2B5EF4-FFF2-40B4-BE49-F238E27FC236}">
                <a16:creationId xmlns:a16="http://schemas.microsoft.com/office/drawing/2014/main" id="{D9B64C26-544F-41B2-BF8A-1C584EE20972}"/>
              </a:ext>
            </a:extLst>
          </p:cNvPr>
          <p:cNvSpPr/>
          <p:nvPr/>
        </p:nvSpPr>
        <p:spPr>
          <a:xfrm>
            <a:off x="7035036" y="2143645"/>
            <a:ext cx="1295391" cy="333089"/>
          </a:xfrm>
          <a:prstGeom prst="wedgeRectCallout">
            <a:avLst>
              <a:gd name="adj1" fmla="val -107204"/>
              <a:gd name="adj2" fmla="val 21791"/>
            </a:avLst>
          </a:prstGeom>
          <a:noFill/>
          <a:ln w="44450">
            <a:solidFill>
              <a:srgbClr val="CD474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29 396,7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3FC42FE-4DB2-4A80-9799-B9462A5934F0}"/>
              </a:ext>
            </a:extLst>
          </p:cNvPr>
          <p:cNvSpPr txBox="1"/>
          <p:nvPr/>
        </p:nvSpPr>
        <p:spPr>
          <a:xfrm>
            <a:off x="1148653" y="2035346"/>
            <a:ext cx="424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Повышение качества жизни отдельных</a:t>
            </a:r>
          </a:p>
          <a:p>
            <a:pPr algn="ctr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категорий населения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Прямоугольная выноска 35">
            <a:extLst>
              <a:ext uri="{FF2B5EF4-FFF2-40B4-BE49-F238E27FC236}">
                <a16:creationId xmlns:a16="http://schemas.microsoft.com/office/drawing/2014/main" id="{19D2EF0F-0450-43A1-92A9-2A553267E68C}"/>
              </a:ext>
            </a:extLst>
          </p:cNvPr>
          <p:cNvSpPr/>
          <p:nvPr/>
        </p:nvSpPr>
        <p:spPr>
          <a:xfrm>
            <a:off x="6772284" y="1578326"/>
            <a:ext cx="1295391" cy="333089"/>
          </a:xfrm>
          <a:prstGeom prst="wedgeRectCallout">
            <a:avLst>
              <a:gd name="adj1" fmla="val -107204"/>
              <a:gd name="adj2" fmla="val 21791"/>
            </a:avLst>
          </a:prstGeom>
          <a:noFill/>
          <a:ln w="44450">
            <a:solidFill>
              <a:srgbClr val="CD474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22 111,7</a:t>
            </a:r>
          </a:p>
        </p:txBody>
      </p:sp>
      <p:sp>
        <p:nvSpPr>
          <p:cNvPr id="55" name="Прямоугольная выноска 35">
            <a:extLst>
              <a:ext uri="{FF2B5EF4-FFF2-40B4-BE49-F238E27FC236}">
                <a16:creationId xmlns:a16="http://schemas.microsoft.com/office/drawing/2014/main" id="{E6676ABB-E614-453A-9DF0-DD7C3528F5FF}"/>
              </a:ext>
            </a:extLst>
          </p:cNvPr>
          <p:cNvSpPr/>
          <p:nvPr/>
        </p:nvSpPr>
        <p:spPr>
          <a:xfrm>
            <a:off x="7270006" y="2706283"/>
            <a:ext cx="1295391" cy="333089"/>
          </a:xfrm>
          <a:prstGeom prst="wedgeRectCallout">
            <a:avLst>
              <a:gd name="adj1" fmla="val -107204"/>
              <a:gd name="adj2" fmla="val 21791"/>
            </a:avLst>
          </a:prstGeom>
          <a:noFill/>
          <a:ln w="44450">
            <a:solidFill>
              <a:srgbClr val="CD474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32 010,2</a:t>
            </a:r>
          </a:p>
        </p:txBody>
      </p:sp>
      <p:sp>
        <p:nvSpPr>
          <p:cNvPr id="56" name="Прямоугольная выноска 35">
            <a:extLst>
              <a:ext uri="{FF2B5EF4-FFF2-40B4-BE49-F238E27FC236}">
                <a16:creationId xmlns:a16="http://schemas.microsoft.com/office/drawing/2014/main" id="{FB143E9E-6C6E-498A-83EB-E9B7EDEDE970}"/>
              </a:ext>
            </a:extLst>
          </p:cNvPr>
          <p:cNvSpPr/>
          <p:nvPr/>
        </p:nvSpPr>
        <p:spPr>
          <a:xfrm>
            <a:off x="7543614" y="3243023"/>
            <a:ext cx="1295391" cy="333089"/>
          </a:xfrm>
          <a:prstGeom prst="wedgeRectCallout">
            <a:avLst>
              <a:gd name="adj1" fmla="val -107204"/>
              <a:gd name="adj2" fmla="val 21791"/>
            </a:avLst>
          </a:prstGeom>
          <a:noFill/>
          <a:ln w="44450">
            <a:solidFill>
              <a:srgbClr val="CD474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37 244,0</a:t>
            </a:r>
          </a:p>
        </p:txBody>
      </p:sp>
      <p:sp>
        <p:nvSpPr>
          <p:cNvPr id="57" name="Прямоугольная выноска 35">
            <a:extLst>
              <a:ext uri="{FF2B5EF4-FFF2-40B4-BE49-F238E27FC236}">
                <a16:creationId xmlns:a16="http://schemas.microsoft.com/office/drawing/2014/main" id="{63413DE5-F170-4FBA-8252-4992DFE86E6C}"/>
              </a:ext>
            </a:extLst>
          </p:cNvPr>
          <p:cNvSpPr/>
          <p:nvPr/>
        </p:nvSpPr>
        <p:spPr>
          <a:xfrm>
            <a:off x="7772400" y="3783968"/>
            <a:ext cx="1295391" cy="333089"/>
          </a:xfrm>
          <a:prstGeom prst="wedgeRectCallout">
            <a:avLst>
              <a:gd name="adj1" fmla="val -107204"/>
              <a:gd name="adj2" fmla="val 21791"/>
            </a:avLst>
          </a:prstGeom>
          <a:noFill/>
          <a:ln w="44450">
            <a:solidFill>
              <a:srgbClr val="CD474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67 048,8</a:t>
            </a:r>
          </a:p>
        </p:txBody>
      </p:sp>
      <p:sp>
        <p:nvSpPr>
          <p:cNvPr id="58" name="Прямоугольная выноска 35">
            <a:extLst>
              <a:ext uri="{FF2B5EF4-FFF2-40B4-BE49-F238E27FC236}">
                <a16:creationId xmlns:a16="http://schemas.microsoft.com/office/drawing/2014/main" id="{E975A7FF-F742-4A40-A960-118D83ADCA30}"/>
              </a:ext>
            </a:extLst>
          </p:cNvPr>
          <p:cNvSpPr/>
          <p:nvPr/>
        </p:nvSpPr>
        <p:spPr>
          <a:xfrm>
            <a:off x="8467672" y="4841659"/>
            <a:ext cx="1371653" cy="333089"/>
          </a:xfrm>
          <a:prstGeom prst="wedgeRectCallout">
            <a:avLst>
              <a:gd name="adj1" fmla="val -107204"/>
              <a:gd name="adj2" fmla="val 21791"/>
            </a:avLst>
          </a:prstGeom>
          <a:noFill/>
          <a:ln w="44450">
            <a:solidFill>
              <a:srgbClr val="CD474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107 527,3</a:t>
            </a:r>
          </a:p>
        </p:txBody>
      </p:sp>
      <p:sp>
        <p:nvSpPr>
          <p:cNvPr id="59" name="Прямоугольная выноска 35">
            <a:extLst>
              <a:ext uri="{FF2B5EF4-FFF2-40B4-BE49-F238E27FC236}">
                <a16:creationId xmlns:a16="http://schemas.microsoft.com/office/drawing/2014/main" id="{097F0535-1F43-4E28-9C2C-69169C5ABF11}"/>
              </a:ext>
            </a:extLst>
          </p:cNvPr>
          <p:cNvSpPr/>
          <p:nvPr/>
        </p:nvSpPr>
        <p:spPr>
          <a:xfrm>
            <a:off x="8162871" y="4319746"/>
            <a:ext cx="1295391" cy="333089"/>
          </a:xfrm>
          <a:prstGeom prst="wedgeRectCallout">
            <a:avLst>
              <a:gd name="adj1" fmla="val -107204"/>
              <a:gd name="adj2" fmla="val 21791"/>
            </a:avLst>
          </a:prstGeom>
          <a:noFill/>
          <a:ln w="44450">
            <a:solidFill>
              <a:srgbClr val="CD474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91 771,9</a:t>
            </a:r>
          </a:p>
        </p:txBody>
      </p:sp>
      <p:sp>
        <p:nvSpPr>
          <p:cNvPr id="60" name="Прямоугольная выноска 35">
            <a:extLst>
              <a:ext uri="{FF2B5EF4-FFF2-40B4-BE49-F238E27FC236}">
                <a16:creationId xmlns:a16="http://schemas.microsoft.com/office/drawing/2014/main" id="{DB6CA522-4F85-4EC5-AF52-8BC7740A097D}"/>
              </a:ext>
            </a:extLst>
          </p:cNvPr>
          <p:cNvSpPr/>
          <p:nvPr/>
        </p:nvSpPr>
        <p:spPr>
          <a:xfrm>
            <a:off x="9115367" y="5938890"/>
            <a:ext cx="1371653" cy="333089"/>
          </a:xfrm>
          <a:prstGeom prst="wedgeRectCallout">
            <a:avLst>
              <a:gd name="adj1" fmla="val -107204"/>
              <a:gd name="adj2" fmla="val 21791"/>
            </a:avLst>
          </a:prstGeom>
          <a:noFill/>
          <a:ln w="44450">
            <a:solidFill>
              <a:srgbClr val="CD474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225 741,7</a:t>
            </a:r>
          </a:p>
        </p:txBody>
      </p:sp>
      <p:sp>
        <p:nvSpPr>
          <p:cNvPr id="61" name="Прямоугольная выноска 35">
            <a:extLst>
              <a:ext uri="{FF2B5EF4-FFF2-40B4-BE49-F238E27FC236}">
                <a16:creationId xmlns:a16="http://schemas.microsoft.com/office/drawing/2014/main" id="{F93E9F77-3A55-4C11-8E43-6A69858B635C}"/>
              </a:ext>
            </a:extLst>
          </p:cNvPr>
          <p:cNvSpPr/>
          <p:nvPr/>
        </p:nvSpPr>
        <p:spPr>
          <a:xfrm>
            <a:off x="8806618" y="5390621"/>
            <a:ext cx="1371653" cy="333089"/>
          </a:xfrm>
          <a:prstGeom prst="wedgeRectCallout">
            <a:avLst>
              <a:gd name="adj1" fmla="val -107204"/>
              <a:gd name="adj2" fmla="val 21791"/>
            </a:avLst>
          </a:prstGeom>
          <a:noFill/>
          <a:ln w="44450">
            <a:solidFill>
              <a:srgbClr val="CD474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183 814,9</a:t>
            </a:r>
          </a:p>
        </p:txBody>
      </p:sp>
      <p:sp>
        <p:nvSpPr>
          <p:cNvPr id="62" name="Прямоугольная выноска 35">
            <a:extLst>
              <a:ext uri="{FF2B5EF4-FFF2-40B4-BE49-F238E27FC236}">
                <a16:creationId xmlns:a16="http://schemas.microsoft.com/office/drawing/2014/main" id="{9E56AE6C-0C66-49A9-922F-AC742171B9E7}"/>
              </a:ext>
            </a:extLst>
          </p:cNvPr>
          <p:cNvSpPr/>
          <p:nvPr/>
        </p:nvSpPr>
        <p:spPr>
          <a:xfrm>
            <a:off x="9524809" y="6483149"/>
            <a:ext cx="1609916" cy="333089"/>
          </a:xfrm>
          <a:prstGeom prst="wedgeRectCallout">
            <a:avLst>
              <a:gd name="adj1" fmla="val -107204"/>
              <a:gd name="adj2" fmla="val 21791"/>
            </a:avLst>
          </a:prstGeom>
          <a:noFill/>
          <a:ln w="44450">
            <a:solidFill>
              <a:srgbClr val="CD474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1 056 681,8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A086F6-F344-49CE-925E-0C0C3D64A909}"/>
              </a:ext>
            </a:extLst>
          </p:cNvPr>
          <p:cNvSpPr txBox="1"/>
          <p:nvPr/>
        </p:nvSpPr>
        <p:spPr>
          <a:xfrm>
            <a:off x="736623" y="2725578"/>
            <a:ext cx="461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Развитие коммунальной инфраструктуры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87C27AB-FDB0-4A2F-A9D0-8CC75F76CE53}"/>
              </a:ext>
            </a:extLst>
          </p:cNvPr>
          <p:cNvSpPr txBox="1"/>
          <p:nvPr/>
        </p:nvSpPr>
        <p:spPr>
          <a:xfrm>
            <a:off x="3293230" y="3273687"/>
            <a:ext cx="205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Благоустройство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A9B47A6-6B67-40DE-8453-954579789059}"/>
              </a:ext>
            </a:extLst>
          </p:cNvPr>
          <p:cNvSpPr txBox="1"/>
          <p:nvPr/>
        </p:nvSpPr>
        <p:spPr>
          <a:xfrm>
            <a:off x="1381354" y="3803222"/>
            <a:ext cx="3967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Управление муниципальной казной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5596269-4C6F-439B-AD38-682F378E5AD2}"/>
              </a:ext>
            </a:extLst>
          </p:cNvPr>
          <p:cNvSpPr txBox="1"/>
          <p:nvPr/>
        </p:nvSpPr>
        <p:spPr>
          <a:xfrm>
            <a:off x="1795772" y="4342057"/>
            <a:ext cx="355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Развитие физической культуры </a:t>
            </a: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1B0547D3-FF27-4823-84DE-324E187480A5}"/>
              </a:ext>
            </a:extLst>
          </p:cNvPr>
          <p:cNvSpPr/>
          <p:nvPr/>
        </p:nvSpPr>
        <p:spPr>
          <a:xfrm>
            <a:off x="5338891" y="6491363"/>
            <a:ext cx="3471044" cy="352425"/>
          </a:xfrm>
          <a:prstGeom prst="roundRect">
            <a:avLst/>
          </a:prstGeom>
          <a:solidFill>
            <a:srgbClr val="CD474D"/>
          </a:solidFill>
          <a:ln>
            <a:solidFill>
              <a:srgbClr val="CD474D"/>
            </a:solidFill>
          </a:ln>
          <a:scene3d>
            <a:camera prst="orthographicFront"/>
            <a:lightRig rig="flood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F4C708B-8944-49C8-B736-4F01C34D5813}"/>
              </a:ext>
            </a:extLst>
          </p:cNvPr>
          <p:cNvSpPr txBox="1"/>
          <p:nvPr/>
        </p:nvSpPr>
        <p:spPr>
          <a:xfrm>
            <a:off x="1093613" y="4866460"/>
            <a:ext cx="424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Реализация муниципальной политики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50A5A11-E502-4C6B-B051-8637F8131315}"/>
              </a:ext>
            </a:extLst>
          </p:cNvPr>
          <p:cNvSpPr txBox="1"/>
          <p:nvPr/>
        </p:nvSpPr>
        <p:spPr>
          <a:xfrm>
            <a:off x="3122515" y="5383521"/>
            <a:ext cx="221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Развитие культуры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C15A88C-5BB0-4B2D-91EE-E7DCAE34C328}"/>
              </a:ext>
            </a:extLst>
          </p:cNvPr>
          <p:cNvSpPr txBox="1"/>
          <p:nvPr/>
        </p:nvSpPr>
        <p:spPr>
          <a:xfrm>
            <a:off x="1728952" y="5953160"/>
            <a:ext cx="360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Развитие транспортной системы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CBC44AE-0052-4623-A668-C42593648D53}"/>
              </a:ext>
            </a:extLst>
          </p:cNvPr>
          <p:cNvSpPr txBox="1"/>
          <p:nvPr/>
        </p:nvSpPr>
        <p:spPr>
          <a:xfrm>
            <a:off x="1839447" y="6446906"/>
            <a:ext cx="349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Развитие системы образования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3938641-A9FE-4F2D-84E1-44A967E298B3}"/>
              </a:ext>
            </a:extLst>
          </p:cNvPr>
          <p:cNvSpPr txBox="1"/>
          <p:nvPr/>
        </p:nvSpPr>
        <p:spPr>
          <a:xfrm>
            <a:off x="10585362" y="1468016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2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BA56B3C2-AFF0-4A2D-A6AF-14F9173E7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722" y="1408573"/>
            <a:ext cx="8742556" cy="8028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i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A883485-D2F0-4D90-8A14-3C6B166F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849" y="193518"/>
            <a:ext cx="11128916" cy="78445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Муниципальная программа "Развитие системы образования на территории муниципального образования город Новотроицк </a:t>
            </a:r>
            <a:br>
              <a:rPr lang="ru-RU" altLang="ru-RU" sz="24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на 2019-2024 годы"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8530114-39A4-4B2A-BB5E-97D69AF73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483533"/>
              </p:ext>
            </p:extLst>
          </p:nvPr>
        </p:nvGraphicFramePr>
        <p:xfrm>
          <a:off x="1401152" y="2211461"/>
          <a:ext cx="9121698" cy="2531325"/>
        </p:xfrm>
        <a:graphic>
          <a:graphicData uri="http://schemas.openxmlformats.org/drawingml/2006/table">
            <a:tbl>
              <a:tblPr/>
              <a:tblGrid>
                <a:gridCol w="6730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50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1 075 250,991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1 056 681,816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270" name="Диаграмма 6">
            <a:extLst>
              <a:ext uri="{FF2B5EF4-FFF2-40B4-BE49-F238E27FC236}">
                <a16:creationId xmlns:a16="http://schemas.microsoft.com/office/drawing/2014/main" id="{76B38C44-6D95-49E3-82AF-FC1149F38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247802"/>
              </p:ext>
            </p:extLst>
          </p:nvPr>
        </p:nvGraphicFramePr>
        <p:xfrm>
          <a:off x="1381549" y="4742786"/>
          <a:ext cx="9215438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25024" imgH="1943190" progId="Excel.Sheet.8">
                  <p:embed/>
                </p:oleObj>
              </mc:Choice>
              <mc:Fallback>
                <p:oleObj name="Worksheet" r:id="rId2" imgW="8725024" imgH="1943190" progId="Excel.Sheet.8">
                  <p:embed/>
                  <p:pic>
                    <p:nvPicPr>
                      <p:cNvPr id="10270" name="Диаграмма 6">
                        <a:extLst>
                          <a:ext uri="{FF2B5EF4-FFF2-40B4-BE49-F238E27FC236}">
                            <a16:creationId xmlns:a16="http://schemas.microsoft.com/office/drawing/2014/main" id="{76B38C44-6D95-49E3-82AF-FC1149F3880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549" y="4742786"/>
                        <a:ext cx="9215438" cy="202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32FFA3-473A-4BA5-A887-618A863A1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DB6DC705-ED4C-4BF2-9918-E48D5DED3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733" y="1126973"/>
            <a:ext cx="8229600" cy="73528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1CF0B6D-70BB-4B1C-B574-60EA1269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56" y="101115"/>
            <a:ext cx="11229278" cy="799016"/>
          </a:xfrm>
          <a:noFill/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 «Развитие культуры в муниципальном образовании город Новотроицк на 2019–2024 годы»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3FFC5B9-95CC-4A0F-A619-A6B41622EEB4}"/>
              </a:ext>
            </a:extLst>
          </p:cNvPr>
          <p:cNvGraphicFramePr>
            <a:graphicFrameLocks noGrp="1"/>
          </p:cNvGraphicFramePr>
          <p:nvPr/>
        </p:nvGraphicFramePr>
        <p:xfrm>
          <a:off x="1393899" y="1951463"/>
          <a:ext cx="9199758" cy="2339553"/>
        </p:xfrm>
        <a:graphic>
          <a:graphicData uri="http://schemas.openxmlformats.org/drawingml/2006/table">
            <a:tbl>
              <a:tblPr/>
              <a:tblGrid>
                <a:gridCol w="6648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показателя19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22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19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184 314,206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183 814,879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294" name="Диаграмма 6">
            <a:extLst>
              <a:ext uri="{FF2B5EF4-FFF2-40B4-BE49-F238E27FC236}">
                <a16:creationId xmlns:a16="http://schemas.microsoft.com/office/drawing/2014/main" id="{3252B2BC-15FB-4AB2-99E6-EA0002FF55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539818"/>
              </p:ext>
            </p:extLst>
          </p:nvPr>
        </p:nvGraphicFramePr>
        <p:xfrm>
          <a:off x="1470753" y="4776709"/>
          <a:ext cx="9179560" cy="2081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96453" imgH="2524001" progId="Excel.Sheet.8">
                  <p:embed/>
                </p:oleObj>
              </mc:Choice>
              <mc:Fallback>
                <p:oleObj name="Worksheet" r:id="rId2" imgW="8696453" imgH="2524001" progId="Excel.Sheet.8">
                  <p:embed/>
                  <p:pic>
                    <p:nvPicPr>
                      <p:cNvPr id="11294" name="Диаграмма 6">
                        <a:extLst>
                          <a:ext uri="{FF2B5EF4-FFF2-40B4-BE49-F238E27FC236}">
                            <a16:creationId xmlns:a16="http://schemas.microsoft.com/office/drawing/2014/main" id="{3252B2BC-15FB-4AB2-99E6-EA0002FF551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753" y="4776709"/>
                        <a:ext cx="9179560" cy="20812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381AC5-519A-44AD-B19A-5C393411C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09457285"/>
              </p:ext>
            </p:extLst>
          </p:nvPr>
        </p:nvGraphicFramePr>
        <p:xfrm>
          <a:off x="1487488" y="620688"/>
          <a:ext cx="9577064" cy="596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8997" y="177192"/>
            <a:ext cx="1167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Cambria" pitchFamily="18" charset="0"/>
                <a:cs typeface="Times New Roman" pitchFamily="18" charset="0"/>
              </a:rPr>
              <a:t>Динамика налоговых и неналоговых доходов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1898D-D731-4822-B2DC-426298FA6F6D}"/>
              </a:ext>
            </a:extLst>
          </p:cNvPr>
          <p:cNvSpPr txBox="1"/>
          <p:nvPr/>
        </p:nvSpPr>
        <p:spPr>
          <a:xfrm>
            <a:off x="10833155" y="1482333"/>
            <a:ext cx="1145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тыс. рублей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891CE4-D6E6-4CF1-9149-2361FFAB6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80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6B04761-9EAB-4215-A65D-804A5B9B8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659" y="244938"/>
            <a:ext cx="11151220" cy="1004398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«Развитие физической культуры и спорта на территории муниципального образования город Новотроицк на 2019 – 2024 годы»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9E53FD0-0202-4675-81A9-338470BA8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685429"/>
              </p:ext>
            </p:extLst>
          </p:nvPr>
        </p:nvGraphicFramePr>
        <p:xfrm>
          <a:off x="1516566" y="2357838"/>
          <a:ext cx="8972047" cy="2539918"/>
        </p:xfrm>
        <a:graphic>
          <a:graphicData uri="http://schemas.openxmlformats.org/drawingml/2006/table">
            <a:tbl>
              <a:tblPr/>
              <a:tblGrid>
                <a:gridCol w="648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0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7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6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92 102,15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91 771,89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Объект 3">
            <a:extLst>
              <a:ext uri="{FF2B5EF4-FFF2-40B4-BE49-F238E27FC236}">
                <a16:creationId xmlns:a16="http://schemas.microsoft.com/office/drawing/2014/main" id="{5063293C-739E-4E43-9BDF-91AD5831D1DF}"/>
              </a:ext>
            </a:extLst>
          </p:cNvPr>
          <p:cNvSpPr txBox="1">
            <a:spLocks/>
          </p:cNvSpPr>
          <p:nvPr/>
        </p:nvSpPr>
        <p:spPr>
          <a:xfrm>
            <a:off x="2090006" y="1568998"/>
            <a:ext cx="8229600" cy="705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Corbel" pitchFamily="34" charset="0"/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Font typeface="Corbel" pitchFamily="34" charset="0"/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  <a:endParaRPr lang="ru-RU" sz="2400" dirty="0"/>
          </a:p>
        </p:txBody>
      </p:sp>
      <p:graphicFrame>
        <p:nvGraphicFramePr>
          <p:cNvPr id="3137" name="Object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974577"/>
              </p:ext>
            </p:extLst>
          </p:nvPr>
        </p:nvGraphicFramePr>
        <p:xfrm>
          <a:off x="1516566" y="4897756"/>
          <a:ext cx="9024620" cy="1874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34478" imgH="1971810" progId="Excel.Sheet.8">
                  <p:embed/>
                </p:oleObj>
              </mc:Choice>
              <mc:Fallback>
                <p:oleObj name="Worksheet" r:id="rId2" imgW="8734478" imgH="1971810" progId="Excel.Sheet.8">
                  <p:embed/>
                  <p:pic>
                    <p:nvPicPr>
                      <p:cNvPr id="3137" name="Object 6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566" y="4897756"/>
                        <a:ext cx="9024620" cy="1874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144AB9-12F4-4984-9AF0-CF06AD873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B0AC216A-961B-4EC8-A008-F90EBE2E5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548" y="1350599"/>
            <a:ext cx="8229600" cy="70585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E8A4E13-3A48-455F-A89A-B50A2585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87" y="163229"/>
            <a:ext cx="11173522" cy="769434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«Развитие транспортной системы муниципального образования город Новотроицк на 2019-2024 годы»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94C6903-16E5-4F12-B42E-C7C9297F2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341728"/>
              </p:ext>
            </p:extLst>
          </p:nvPr>
        </p:nvGraphicFramePr>
        <p:xfrm>
          <a:off x="1527717" y="2155000"/>
          <a:ext cx="9032488" cy="2388425"/>
        </p:xfrm>
        <a:graphic>
          <a:graphicData uri="http://schemas.openxmlformats.org/drawingml/2006/table">
            <a:tbl>
              <a:tblPr/>
              <a:tblGrid>
                <a:gridCol w="652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11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11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227 995,38955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225 741,71557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342" name="Диаграмма 6">
            <a:extLst>
              <a:ext uri="{FF2B5EF4-FFF2-40B4-BE49-F238E27FC236}">
                <a16:creationId xmlns:a16="http://schemas.microsoft.com/office/drawing/2014/main" id="{55A7C48E-7299-41BC-9678-7F2D7B1F7E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261678"/>
              </p:ext>
            </p:extLst>
          </p:nvPr>
        </p:nvGraphicFramePr>
        <p:xfrm>
          <a:off x="1527717" y="4543425"/>
          <a:ext cx="9042400" cy="2247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34478" imgH="2295540" progId="Excel.Sheet.8">
                  <p:embed/>
                </p:oleObj>
              </mc:Choice>
              <mc:Fallback>
                <p:oleObj name="Worksheet" r:id="rId2" imgW="8734478" imgH="2295540" progId="Excel.Sheet.8">
                  <p:embed/>
                  <p:pic>
                    <p:nvPicPr>
                      <p:cNvPr id="13342" name="Диаграмма 6">
                        <a:extLst>
                          <a:ext uri="{FF2B5EF4-FFF2-40B4-BE49-F238E27FC236}">
                            <a16:creationId xmlns:a16="http://schemas.microsoft.com/office/drawing/2014/main" id="{55A7C48E-7299-41BC-9678-7F2D7B1F7E5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717" y="4543425"/>
                        <a:ext cx="9042400" cy="2247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87DE33-3604-4A86-8612-8AF184A2E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221234D6-4468-47A1-9E81-BBDF4E96E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262" y="1589592"/>
            <a:ext cx="8229600" cy="63492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582D360-8CC1-4C46-90AC-4471C7F5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116086"/>
            <a:ext cx="11184672" cy="776713"/>
          </a:xfrm>
          <a:noFill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«Благоустройство территории муниципального образования город Новотроицк на 2019-2024 годы»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234FF88-3B3B-4983-8679-7C4DC4003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100641"/>
              </p:ext>
            </p:extLst>
          </p:nvPr>
        </p:nvGraphicFramePr>
        <p:xfrm>
          <a:off x="1509871" y="2330406"/>
          <a:ext cx="9110546" cy="2486727"/>
        </p:xfrm>
        <a:graphic>
          <a:graphicData uri="http://schemas.openxmlformats.org/drawingml/2006/table">
            <a:tbl>
              <a:tblPr/>
              <a:tblGrid>
                <a:gridCol w="658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16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16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47 816,84188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37 244,04988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366" name="Диаграмма 6">
            <a:extLst>
              <a:ext uri="{FF2B5EF4-FFF2-40B4-BE49-F238E27FC236}">
                <a16:creationId xmlns:a16="http://schemas.microsoft.com/office/drawing/2014/main" id="{A397EFD5-DF78-4814-BE7A-EA6B9268FB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646832"/>
              </p:ext>
            </p:extLst>
          </p:nvPr>
        </p:nvGraphicFramePr>
        <p:xfrm>
          <a:off x="1509871" y="4817133"/>
          <a:ext cx="9172258" cy="2028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25024" imgH="2066850" progId="Excel.Sheet.8">
                  <p:embed/>
                </p:oleObj>
              </mc:Choice>
              <mc:Fallback>
                <p:oleObj name="Worksheet" r:id="rId2" imgW="8725024" imgH="2066850" progId="Excel.Sheet.8">
                  <p:embed/>
                  <p:pic>
                    <p:nvPicPr>
                      <p:cNvPr id="14366" name="Диаграмма 6">
                        <a:extLst>
                          <a:ext uri="{FF2B5EF4-FFF2-40B4-BE49-F238E27FC236}">
                            <a16:creationId xmlns:a16="http://schemas.microsoft.com/office/drawing/2014/main" id="{A397EFD5-DF78-4814-BE7A-EA6B9268FBA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871" y="4817133"/>
                        <a:ext cx="9172258" cy="20285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356639-89A5-4530-A64F-DE23C089C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3FF1119-882C-4113-9C25-69DE735FC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4993" y="1533293"/>
            <a:ext cx="8229600" cy="71298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6DB4CFA-1045-4B8D-B00E-3D56437E4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32" y="59022"/>
            <a:ext cx="11173522" cy="897672"/>
          </a:xfrm>
          <a:noFill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 «Управление муниципальной казной и муниципальным долгом на 2019-2024 годы»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9B3780F-3690-42F7-8BA3-81085493C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888111"/>
              </p:ext>
            </p:extLst>
          </p:nvPr>
        </p:nvGraphicFramePr>
        <p:xfrm>
          <a:off x="1507272" y="2318483"/>
          <a:ext cx="9177454" cy="2513232"/>
        </p:xfrm>
        <a:graphic>
          <a:graphicData uri="http://schemas.openxmlformats.org/drawingml/2006/table">
            <a:tbl>
              <a:tblPr/>
              <a:tblGrid>
                <a:gridCol w="663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66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63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77 815,75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67 048,80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90" name="Диаграмма 6">
            <a:extLst>
              <a:ext uri="{FF2B5EF4-FFF2-40B4-BE49-F238E27FC236}">
                <a16:creationId xmlns:a16="http://schemas.microsoft.com/office/drawing/2014/main" id="{EB3E5549-8BF7-4F14-B249-88898A89A8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181491"/>
              </p:ext>
            </p:extLst>
          </p:nvPr>
        </p:nvGraphicFramePr>
        <p:xfrm>
          <a:off x="1460817" y="4831715"/>
          <a:ext cx="9270365" cy="202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05844" imgH="2162160" progId="Excel.Sheet.8">
                  <p:embed/>
                </p:oleObj>
              </mc:Choice>
              <mc:Fallback>
                <p:oleObj name="Worksheet" r:id="rId2" imgW="8705844" imgH="2162160" progId="Excel.Sheet.8">
                  <p:embed/>
                  <p:pic>
                    <p:nvPicPr>
                      <p:cNvPr id="15390" name="Диаграмма 6">
                        <a:extLst>
                          <a:ext uri="{FF2B5EF4-FFF2-40B4-BE49-F238E27FC236}">
                            <a16:creationId xmlns:a16="http://schemas.microsoft.com/office/drawing/2014/main" id="{EB3E5549-8BF7-4F14-B249-88898A89A8A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817" y="4831715"/>
                        <a:ext cx="9270365" cy="20262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B43084-D836-472C-9232-8C8750B22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96B6BB35-BAA7-43B8-97AC-DEB92C680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931" y="1698829"/>
            <a:ext cx="8229600" cy="69729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07011E1-37DD-47EF-9CA7-A69783C7D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8" y="70238"/>
            <a:ext cx="11240429" cy="1155816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«Развитие сельского хозяйства и регулирование рынков сельскохозяйственной продукции, сырья и продовольствия муниципального образования город Новотроицк на 2019-2024 годы»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F81DF12-DAE5-4A58-AC4B-596A9E663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268861"/>
              </p:ext>
            </p:extLst>
          </p:nvPr>
        </p:nvGraphicFramePr>
        <p:xfrm>
          <a:off x="1635176" y="2473424"/>
          <a:ext cx="8932128" cy="2526566"/>
        </p:xfrm>
        <a:graphic>
          <a:graphicData uri="http://schemas.openxmlformats.org/drawingml/2006/table">
            <a:tbl>
              <a:tblPr/>
              <a:tblGrid>
                <a:gridCol w="645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17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1 353,05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1 209,23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414" name="Диаграмма 6">
            <a:extLst>
              <a:ext uri="{FF2B5EF4-FFF2-40B4-BE49-F238E27FC236}">
                <a16:creationId xmlns:a16="http://schemas.microsoft.com/office/drawing/2014/main" id="{1A1D883E-E2D8-4684-8CD1-D90B267481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694678"/>
              </p:ext>
            </p:extLst>
          </p:nvPr>
        </p:nvGraphicFramePr>
        <p:xfrm>
          <a:off x="1624696" y="4999990"/>
          <a:ext cx="9024620" cy="1858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34478" imgH="2133540" progId="Excel.Sheet.8">
                  <p:embed/>
                </p:oleObj>
              </mc:Choice>
              <mc:Fallback>
                <p:oleObj name="Worksheet" r:id="rId2" imgW="8734478" imgH="2133540" progId="Excel.Sheet.8">
                  <p:embed/>
                  <p:pic>
                    <p:nvPicPr>
                      <p:cNvPr id="16414" name="Диаграмма 6">
                        <a:extLst>
                          <a:ext uri="{FF2B5EF4-FFF2-40B4-BE49-F238E27FC236}">
                            <a16:creationId xmlns:a16="http://schemas.microsoft.com/office/drawing/2014/main" id="{1A1D883E-E2D8-4684-8CD1-D90B2674811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696" y="4999990"/>
                        <a:ext cx="9024620" cy="1858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F149AC-F6E4-4ABD-A496-E2AF452B8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93912F8-99B3-43E7-91D3-4B27CF32D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121" y="1668269"/>
            <a:ext cx="8229600" cy="746435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F32BE98-0030-4DE2-898A-50DCDF18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103" y="80120"/>
            <a:ext cx="11050858" cy="799016"/>
          </a:xfrm>
          <a:noFill/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«Экономическое развитие муниципального образования город Новотроицк на 2019-2024 годы»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6CFD5F2-E3CC-4521-B62E-1E99CE6C6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602766"/>
              </p:ext>
            </p:extLst>
          </p:nvPr>
        </p:nvGraphicFramePr>
        <p:xfrm>
          <a:off x="1364167" y="2323644"/>
          <a:ext cx="9389326" cy="2605088"/>
        </p:xfrm>
        <a:graphic>
          <a:graphicData uri="http://schemas.openxmlformats.org/drawingml/2006/table">
            <a:tbl>
              <a:tblPr/>
              <a:tblGrid>
                <a:gridCol w="678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23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19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12 523,9558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12 523,9558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438" name="Диаграмма 6">
            <a:extLst>
              <a:ext uri="{FF2B5EF4-FFF2-40B4-BE49-F238E27FC236}">
                <a16:creationId xmlns:a16="http://schemas.microsoft.com/office/drawing/2014/main" id="{02E5CE40-C0A7-4436-B8CA-515ACCA113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594791"/>
              </p:ext>
            </p:extLst>
          </p:nvPr>
        </p:nvGraphicFramePr>
        <p:xfrm>
          <a:off x="1309146" y="4899025"/>
          <a:ext cx="9499600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96390" imgH="2133540" progId="Excel.Sheet.8">
                  <p:embed/>
                </p:oleObj>
              </mc:Choice>
              <mc:Fallback>
                <p:oleObj name="Worksheet" r:id="rId2" imgW="8696390" imgH="2133540" progId="Excel.Sheet.8">
                  <p:embed/>
                  <p:pic>
                    <p:nvPicPr>
                      <p:cNvPr id="17438" name="Диаграмма 6">
                        <a:extLst>
                          <a:ext uri="{FF2B5EF4-FFF2-40B4-BE49-F238E27FC236}">
                            <a16:creationId xmlns:a16="http://schemas.microsoft.com/office/drawing/2014/main" id="{02E5CE40-C0A7-4436-B8CA-515ACCA113E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146" y="4899025"/>
                        <a:ext cx="9499600" cy="195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5A6B61-D688-4500-8055-6755C2DDB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CE98D350-3B54-48A2-9488-FAAB45021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305" y="1770007"/>
            <a:ext cx="8229600" cy="7312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DC80FA4-4393-439A-8B9B-7565E245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8" y="154079"/>
            <a:ext cx="11028556" cy="1200421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«Обеспечение мероприятий гражданской обороны, предупреждения и ликвидации чрезвычайных ситуаций, пожарной безопасности и безопасности людей на водных объектах муниципального образования город Новотроицк на 2019-2024 годы»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1124DAE-877A-4A8B-9A62-C2281D659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82280"/>
              </p:ext>
            </p:extLst>
          </p:nvPr>
        </p:nvGraphicFramePr>
        <p:xfrm>
          <a:off x="1416204" y="2534106"/>
          <a:ext cx="9188605" cy="2462074"/>
        </p:xfrm>
        <a:graphic>
          <a:graphicData uri="http://schemas.openxmlformats.org/drawingml/2006/table">
            <a:tbl>
              <a:tblPr/>
              <a:tblGrid>
                <a:gridCol w="6640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4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10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9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471,476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435,9032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462" name="Диаграмма 6">
            <a:extLst>
              <a:ext uri="{FF2B5EF4-FFF2-40B4-BE49-F238E27FC236}">
                <a16:creationId xmlns:a16="http://schemas.microsoft.com/office/drawing/2014/main" id="{54BB8E3F-0C09-4CEE-A5DE-B721B03C42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513675"/>
              </p:ext>
            </p:extLst>
          </p:nvPr>
        </p:nvGraphicFramePr>
        <p:xfrm>
          <a:off x="1472797" y="4996180"/>
          <a:ext cx="9075420" cy="186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43933" imgH="2095470" progId="Excel.Sheet.8">
                  <p:embed/>
                </p:oleObj>
              </mc:Choice>
              <mc:Fallback>
                <p:oleObj name="Worksheet" r:id="rId2" imgW="8743933" imgH="2095470" progId="Excel.Sheet.8">
                  <p:embed/>
                  <p:pic>
                    <p:nvPicPr>
                      <p:cNvPr id="18462" name="Диаграмма 6">
                        <a:extLst>
                          <a:ext uri="{FF2B5EF4-FFF2-40B4-BE49-F238E27FC236}">
                            <a16:creationId xmlns:a16="http://schemas.microsoft.com/office/drawing/2014/main" id="{54BB8E3F-0C09-4CEE-A5DE-B721B03C429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2797" y="4996180"/>
                        <a:ext cx="9075420" cy="1861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FFAE3E-C54D-4139-8C9E-538787D65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6C51543C-0BF4-429B-B6FD-47B9B5F41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696" y="1629120"/>
            <a:ext cx="8229600" cy="76924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D26BB6E-C5F0-4EF1-9054-E77918A3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87" y="62681"/>
            <a:ext cx="11151219" cy="1088908"/>
          </a:xfrm>
          <a:noFill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«Обеспечение общественного порядка и противодействие преступности в муниципальном образовании город Новотроицк Оренбургской области на 2019-2024 годы»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52D796A-E453-4CC7-B1E2-9EB7B6FDE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649765"/>
              </p:ext>
            </p:extLst>
          </p:nvPr>
        </p:nvGraphicFramePr>
        <p:xfrm>
          <a:off x="1553969" y="2398360"/>
          <a:ext cx="9144000" cy="2514184"/>
        </p:xfrm>
        <a:graphic>
          <a:graphicData uri="http://schemas.openxmlformats.org/drawingml/2006/table">
            <a:tbl>
              <a:tblPr/>
              <a:tblGrid>
                <a:gridCol w="6533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0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486" name="Диаграмма 6">
            <a:extLst>
              <a:ext uri="{FF2B5EF4-FFF2-40B4-BE49-F238E27FC236}">
                <a16:creationId xmlns:a16="http://schemas.microsoft.com/office/drawing/2014/main" id="{49C4738D-DA46-4CA8-B4A8-BE6265BF3E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469439"/>
              </p:ext>
            </p:extLst>
          </p:nvPr>
        </p:nvGraphicFramePr>
        <p:xfrm>
          <a:off x="1511203" y="4912544"/>
          <a:ext cx="9266238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25024" imgH="2066850" progId="Excel.Sheet.8">
                  <p:embed/>
                </p:oleObj>
              </mc:Choice>
              <mc:Fallback>
                <p:oleObj name="Worksheet" r:id="rId2" imgW="8725024" imgH="2066850" progId="Excel.Sheet.8">
                  <p:embed/>
                  <p:pic>
                    <p:nvPicPr>
                      <p:cNvPr id="19486" name="Диаграмма 6">
                        <a:extLst>
                          <a:ext uri="{FF2B5EF4-FFF2-40B4-BE49-F238E27FC236}">
                            <a16:creationId xmlns:a16="http://schemas.microsoft.com/office/drawing/2014/main" id="{49C4738D-DA46-4CA8-B4A8-BE6265BF3E2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203" y="4912544"/>
                        <a:ext cx="9266238" cy="188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9E16AE-76EF-4838-BB09-EE971250A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E153B1A2-C611-449C-B531-658046FDD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736" y="1492293"/>
            <a:ext cx="8229600" cy="68614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9A4AC56-2C53-4AC7-913F-04BA7FE0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32" y="133393"/>
            <a:ext cx="11050858" cy="1120775"/>
          </a:xfrm>
          <a:noFill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«Комплексное развитие коммунальной инфраструктуры муниципального образования город Новотроицк</a:t>
            </a:r>
            <a:b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на 2019-2024 годы»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C19F6AA-6397-43AC-8618-E93698D5F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868852"/>
              </p:ext>
            </p:extLst>
          </p:nvPr>
        </p:nvGraphicFramePr>
        <p:xfrm>
          <a:off x="1535151" y="2250931"/>
          <a:ext cx="9121698" cy="2533794"/>
        </p:xfrm>
        <a:graphic>
          <a:graphicData uri="http://schemas.openxmlformats.org/drawingml/2006/table">
            <a:tbl>
              <a:tblPr/>
              <a:tblGrid>
                <a:gridCol w="6541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8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33 547,430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32 010,20786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510" name="Диаграмма 6">
            <a:extLst>
              <a:ext uri="{FF2B5EF4-FFF2-40B4-BE49-F238E27FC236}">
                <a16:creationId xmlns:a16="http://schemas.microsoft.com/office/drawing/2014/main" id="{4F9F7B92-A29C-4BA1-855A-5D9445DE8A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054945"/>
              </p:ext>
            </p:extLst>
          </p:nvPr>
        </p:nvGraphicFramePr>
        <p:xfrm>
          <a:off x="1469231" y="4784725"/>
          <a:ext cx="9253538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25024" imgH="2066850" progId="Excel.Sheet.8">
                  <p:embed/>
                </p:oleObj>
              </mc:Choice>
              <mc:Fallback>
                <p:oleObj name="Worksheet" r:id="rId2" imgW="8725024" imgH="2066850" progId="Excel.Sheet.8">
                  <p:embed/>
                  <p:pic>
                    <p:nvPicPr>
                      <p:cNvPr id="20510" name="Диаграмма 6">
                        <a:extLst>
                          <a:ext uri="{FF2B5EF4-FFF2-40B4-BE49-F238E27FC236}">
                            <a16:creationId xmlns:a16="http://schemas.microsoft.com/office/drawing/2014/main" id="{4F9F7B92-A29C-4BA1-855A-5D9445DE8AE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231" y="4784725"/>
                        <a:ext cx="9253538" cy="207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B78D6E-1D80-4404-B9B7-A36A3C4CB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21192C95-359E-4813-8D2D-A614E3D64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988" y="1779816"/>
            <a:ext cx="8229600" cy="753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5134ECE-E75D-4362-81D5-4200B6AE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26" y="115405"/>
            <a:ext cx="11095463" cy="1120775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«Повышение качества жизни отдельных категорий населения муниципального образования город Новотроицк на 2019-2024 годы»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7C94DD7-41FD-4827-9E35-5BD29078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027064"/>
              </p:ext>
            </p:extLst>
          </p:nvPr>
        </p:nvGraphicFramePr>
        <p:xfrm>
          <a:off x="1579756" y="2574905"/>
          <a:ext cx="9032487" cy="2447945"/>
        </p:xfrm>
        <a:graphic>
          <a:graphicData uri="http://schemas.openxmlformats.org/drawingml/2006/table">
            <a:tbl>
              <a:tblPr/>
              <a:tblGrid>
                <a:gridCol w="6477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4" marR="58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4" marR="58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4" marR="580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4" marR="580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4" marR="580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5</a:t>
                      </a:r>
                    </a:p>
                  </a:txBody>
                  <a:tcPr marL="58004" marR="580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4" marR="580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4" marR="580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5</a:t>
                      </a:r>
                    </a:p>
                  </a:txBody>
                  <a:tcPr marL="58004" marR="580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4" marR="580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4" marR="580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29 847,580</a:t>
                      </a:r>
                    </a:p>
                  </a:txBody>
                  <a:tcPr marL="58004" marR="580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4" marR="580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4" marR="580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29 396,651</a:t>
                      </a:r>
                    </a:p>
                  </a:txBody>
                  <a:tcPr marL="58004" marR="580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534" name="Диаграмма 6">
            <a:extLst>
              <a:ext uri="{FF2B5EF4-FFF2-40B4-BE49-F238E27FC236}">
                <a16:creationId xmlns:a16="http://schemas.microsoft.com/office/drawing/2014/main" id="{99A22599-8DAF-4DFB-81D3-444E284E3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589396"/>
              </p:ext>
            </p:extLst>
          </p:nvPr>
        </p:nvGraphicFramePr>
        <p:xfrm>
          <a:off x="1499870" y="5022850"/>
          <a:ext cx="919226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200966" imgH="2104920" progId="Excel.Sheet.8">
                  <p:embed/>
                </p:oleObj>
              </mc:Choice>
              <mc:Fallback>
                <p:oleObj name="Worksheet" r:id="rId2" imgW="8200966" imgH="2104920" progId="Excel.Sheet.8">
                  <p:embed/>
                  <p:pic>
                    <p:nvPicPr>
                      <p:cNvPr id="21534" name="Диаграмма 6">
                        <a:extLst>
                          <a:ext uri="{FF2B5EF4-FFF2-40B4-BE49-F238E27FC236}">
                            <a16:creationId xmlns:a16="http://schemas.microsoft.com/office/drawing/2014/main" id="{99A22599-8DAF-4DFB-81D3-444E284E314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870" y="5022850"/>
                        <a:ext cx="9192260" cy="183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412760-4504-4C4F-A948-19634792E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11775266"/>
              </p:ext>
            </p:extLst>
          </p:nvPr>
        </p:nvGraphicFramePr>
        <p:xfrm>
          <a:off x="1465307" y="1135486"/>
          <a:ext cx="10269497" cy="676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549" y="2194021"/>
            <a:ext cx="2169622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ambria" pitchFamily="18" charset="0"/>
                <a:cs typeface="Times New Roman" pitchFamily="18" charset="0"/>
              </a:rPr>
              <a:t>765 247,9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140645" y="2015995"/>
            <a:ext cx="108012" cy="19463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7818793" y="5780646"/>
            <a:ext cx="144016" cy="19463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5"/>
          <p:cNvSpPr txBox="1"/>
          <p:nvPr/>
        </p:nvSpPr>
        <p:spPr>
          <a:xfrm>
            <a:off x="5519936" y="234557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6%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0138" y="332656"/>
            <a:ext cx="1083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Cambria" pitchFamily="18" charset="0"/>
                <a:cs typeface="Times New Roman" pitchFamily="18" charset="0"/>
              </a:rPr>
              <a:t>Структура  доходов  бюджета  за 2020 год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1898D-D731-4822-B2DC-426298FA6F6D}"/>
              </a:ext>
            </a:extLst>
          </p:cNvPr>
          <p:cNvSpPr txBox="1"/>
          <p:nvPr/>
        </p:nvSpPr>
        <p:spPr>
          <a:xfrm>
            <a:off x="10833155" y="1482333"/>
            <a:ext cx="1145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тыс. рублей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891CE4-D6E6-4CF1-9149-2361FFAB6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91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3E6CF531-BE3F-41DC-8FFF-16DE99D97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967" y="1602873"/>
            <a:ext cx="8388350" cy="68614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57C47D5-6851-4E36-9D7A-40173747C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84" y="104892"/>
            <a:ext cx="11039707" cy="787864"/>
          </a:xfrm>
          <a:noFill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«Обеспечение жильем молодых семей в муниципальном образовании город Новотроицк на 2019-2024 годы»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616C8F0-886E-4DA6-998A-9200CEBFA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483080"/>
              </p:ext>
            </p:extLst>
          </p:nvPr>
        </p:nvGraphicFramePr>
        <p:xfrm>
          <a:off x="1499646" y="2356353"/>
          <a:ext cx="9300117" cy="2533147"/>
        </p:xfrm>
        <a:graphic>
          <a:graphicData uri="http://schemas.openxmlformats.org/drawingml/2006/table">
            <a:tbl>
              <a:tblPr/>
              <a:tblGrid>
                <a:gridCol w="6669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7 162,6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6 503,2</a:t>
                      </a:r>
                    </a:p>
                  </a:txBody>
                  <a:tcPr marL="58001" marR="580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558" name="Диаграмма 6">
            <a:extLst>
              <a:ext uri="{FF2B5EF4-FFF2-40B4-BE49-F238E27FC236}">
                <a16:creationId xmlns:a16="http://schemas.microsoft.com/office/drawing/2014/main" id="{75562E5B-AEAC-4462-9FA9-DF8DFA540F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647734"/>
              </p:ext>
            </p:extLst>
          </p:nvPr>
        </p:nvGraphicFramePr>
        <p:xfrm>
          <a:off x="1455678" y="4889500"/>
          <a:ext cx="9399588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96390" imgH="1971810" progId="Excel.Sheet.8">
                  <p:embed/>
                </p:oleObj>
              </mc:Choice>
              <mc:Fallback>
                <p:oleObj name="Worksheet" r:id="rId2" imgW="8696390" imgH="1971810" progId="Excel.Sheet.8">
                  <p:embed/>
                  <p:pic>
                    <p:nvPicPr>
                      <p:cNvPr id="22558" name="Диаграмма 6">
                        <a:extLst>
                          <a:ext uri="{FF2B5EF4-FFF2-40B4-BE49-F238E27FC236}">
                            <a16:creationId xmlns:a16="http://schemas.microsoft.com/office/drawing/2014/main" id="{75562E5B-AEAC-4462-9FA9-DF8DFA540FF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678" y="4889500"/>
                        <a:ext cx="9399588" cy="196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E1942A-8B95-4722-A6B7-F6FF317DD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7C41111-9E6A-4128-98DA-C3A6AE55A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1394" y="1622038"/>
            <a:ext cx="8316912" cy="72413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6580E8D-10FE-4E7C-AD73-33BA972F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87" y="112461"/>
            <a:ext cx="11062010" cy="819652"/>
          </a:xfrm>
          <a:noFill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«Реализация молодежной политики в муниципальном образовании город Новотроицк на 2019 – 2024 годы»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751832D-E785-4247-B940-950898850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92269"/>
              </p:ext>
            </p:extLst>
          </p:nvPr>
        </p:nvGraphicFramePr>
        <p:xfrm>
          <a:off x="1501697" y="2459039"/>
          <a:ext cx="9188605" cy="2533648"/>
        </p:xfrm>
        <a:graphic>
          <a:graphicData uri="http://schemas.openxmlformats.org/drawingml/2006/table">
            <a:tbl>
              <a:tblPr/>
              <a:tblGrid>
                <a:gridCol w="6589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7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7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470,000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437,026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582" name="Диаграмма 6">
            <a:extLst>
              <a:ext uri="{FF2B5EF4-FFF2-40B4-BE49-F238E27FC236}">
                <a16:creationId xmlns:a16="http://schemas.microsoft.com/office/drawing/2014/main" id="{D4FEF7E1-6A0F-4BDA-9DE9-D54332E3C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363068"/>
              </p:ext>
            </p:extLst>
          </p:nvPr>
        </p:nvGraphicFramePr>
        <p:xfrm>
          <a:off x="1453936" y="4992687"/>
          <a:ext cx="9313863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25024" imgH="2066850" progId="Excel.Sheet.8">
                  <p:embed/>
                </p:oleObj>
              </mc:Choice>
              <mc:Fallback>
                <p:oleObj name="Worksheet" r:id="rId2" imgW="8725024" imgH="2066850" progId="Excel.Sheet.8">
                  <p:embed/>
                  <p:pic>
                    <p:nvPicPr>
                      <p:cNvPr id="23582" name="Диаграмма 6">
                        <a:extLst>
                          <a:ext uri="{FF2B5EF4-FFF2-40B4-BE49-F238E27FC236}">
                            <a16:creationId xmlns:a16="http://schemas.microsoft.com/office/drawing/2014/main" id="{D4FEF7E1-6A0F-4BDA-9DE9-D54332E3C77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936" y="4992687"/>
                        <a:ext cx="9313863" cy="186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DC2C1B-741F-4B8E-95FF-EF172CE43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862D6096-EE7D-40FC-B0E4-9932ECB1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3654" y="1825160"/>
            <a:ext cx="8316912" cy="8249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BAB9DD8-00BD-446C-A9C3-E008BB80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8" y="36599"/>
            <a:ext cx="10877563" cy="865922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«Улучшение состояния жилищного фонда на территории муниципального образования город Новотроицк в 2019-2024 годах»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14B0E5C-76EA-4E03-AC79-9BF57B8C2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94016"/>
              </p:ext>
            </p:extLst>
          </p:nvPr>
        </p:nvGraphicFramePr>
        <p:xfrm>
          <a:off x="1450682" y="2555827"/>
          <a:ext cx="9355872" cy="2666961"/>
        </p:xfrm>
        <a:graphic>
          <a:graphicData uri="http://schemas.openxmlformats.org/drawingml/2006/table">
            <a:tbl>
              <a:tblPr/>
              <a:tblGrid>
                <a:gridCol w="6709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1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737,69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737,69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607" name="Диаграмма 6">
            <a:extLst>
              <a:ext uri="{FF2B5EF4-FFF2-40B4-BE49-F238E27FC236}">
                <a16:creationId xmlns:a16="http://schemas.microsoft.com/office/drawing/2014/main" id="{EDF3BFBE-78CF-43D9-911F-EBC9AD0054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776031"/>
              </p:ext>
            </p:extLst>
          </p:nvPr>
        </p:nvGraphicFramePr>
        <p:xfrm>
          <a:off x="1450682" y="5222788"/>
          <a:ext cx="9387840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162877" imgH="1781190" progId="Excel.Sheet.8">
                  <p:embed/>
                </p:oleObj>
              </mc:Choice>
              <mc:Fallback>
                <p:oleObj name="Worksheet" r:id="rId2" imgW="8162877" imgH="1781190" progId="Excel.Sheet.8">
                  <p:embed/>
                  <p:pic>
                    <p:nvPicPr>
                      <p:cNvPr id="24607" name="Диаграмма 6">
                        <a:extLst>
                          <a:ext uri="{FF2B5EF4-FFF2-40B4-BE49-F238E27FC236}">
                            <a16:creationId xmlns:a16="http://schemas.microsoft.com/office/drawing/2014/main" id="{EDF3BFBE-78CF-43D9-911F-EBC9AD00541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682" y="5222788"/>
                        <a:ext cx="9387840" cy="159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DF8F5D-9CCA-402E-9F51-6DFAFDCBE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8D72D08F-5D6D-46E3-B434-0F6DB4565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482" y="1834725"/>
            <a:ext cx="8229600" cy="78248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00B018-0A87-4E5A-97D6-AF290A81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36" y="89287"/>
            <a:ext cx="11140069" cy="1152525"/>
          </a:xfrm>
          <a:noFill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«Развитие системы 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градорегулирования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на территории муниципального образования город Новотроицк</a:t>
            </a:r>
            <a:b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на 2019-2024 годы»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6C21FCA-FE94-4F2B-91FF-7425C5395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792975"/>
              </p:ext>
            </p:extLst>
          </p:nvPr>
        </p:nvGraphicFramePr>
        <p:xfrm>
          <a:off x="1575999" y="2617206"/>
          <a:ext cx="9199757" cy="2459619"/>
        </p:xfrm>
        <a:graphic>
          <a:graphicData uri="http://schemas.openxmlformats.org/drawingml/2006/table">
            <a:tbl>
              <a:tblPr/>
              <a:tblGrid>
                <a:gridCol w="6597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2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2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648,00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648,00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630" name="Диаграмма 6">
            <a:extLst>
              <a:ext uri="{FF2B5EF4-FFF2-40B4-BE49-F238E27FC236}">
                <a16:creationId xmlns:a16="http://schemas.microsoft.com/office/drawing/2014/main" id="{21D31E9C-5C50-4D16-A082-5D63469829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338913"/>
              </p:ext>
            </p:extLst>
          </p:nvPr>
        </p:nvGraphicFramePr>
        <p:xfrm>
          <a:off x="1516566" y="5076825"/>
          <a:ext cx="931862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05844" imgH="1504980" progId="Excel.Sheet.8">
                  <p:embed/>
                </p:oleObj>
              </mc:Choice>
              <mc:Fallback>
                <p:oleObj name="Worksheet" r:id="rId2" imgW="8705844" imgH="1504980" progId="Excel.Sheet.8">
                  <p:embed/>
                  <p:pic>
                    <p:nvPicPr>
                      <p:cNvPr id="25630" name="Диаграмма 6">
                        <a:extLst>
                          <a:ext uri="{FF2B5EF4-FFF2-40B4-BE49-F238E27FC236}">
                            <a16:creationId xmlns:a16="http://schemas.microsoft.com/office/drawing/2014/main" id="{21D31E9C-5C50-4D16-A082-5D634698299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566" y="5076825"/>
                        <a:ext cx="9318625" cy="178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863F97-B971-461F-A1F1-6F94CC0E8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5C9A4FD-2F16-4BE8-85A1-9C4906A44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778" y="1726229"/>
            <a:ext cx="8316912" cy="77535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22775EF-6867-4B96-931C-87654FB15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12" y="136490"/>
            <a:ext cx="11117766" cy="1120775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«Энергосбережение и повышение энергоэффективности в муниципальном образовании город Новотроицк Оренбургской области на 2011-2020 годы»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F86087B-18EA-4704-94C3-1D6E5D130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420404"/>
              </p:ext>
            </p:extLst>
          </p:nvPr>
        </p:nvGraphicFramePr>
        <p:xfrm>
          <a:off x="1526321" y="2501588"/>
          <a:ext cx="9043639" cy="2413312"/>
        </p:xfrm>
        <a:graphic>
          <a:graphicData uri="http://schemas.openxmlformats.org/drawingml/2006/table">
            <a:tbl>
              <a:tblPr/>
              <a:tblGrid>
                <a:gridCol w="6485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4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0,00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0,00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496" name="Object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218470"/>
              </p:ext>
            </p:extLst>
          </p:nvPr>
        </p:nvGraphicFramePr>
        <p:xfrm>
          <a:off x="1526321" y="4914900"/>
          <a:ext cx="90932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86935" imgH="1990710" progId="Excel.Sheet.8">
                  <p:embed/>
                </p:oleObj>
              </mc:Choice>
              <mc:Fallback>
                <p:oleObj name="Worksheet" r:id="rId2" imgW="8686935" imgH="1990710" progId="Excel.Sheet.8">
                  <p:embed/>
                  <p:pic>
                    <p:nvPicPr>
                      <p:cNvPr id="18496" name="Object 6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6321" y="4914900"/>
                        <a:ext cx="9093200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CC9BC9-C7DF-4B46-A66A-DF227A75F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C39C8E2D-0D04-42B1-956A-24644348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379" y="1687590"/>
            <a:ext cx="8388350" cy="75305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95C94B5-5328-4A54-A1C9-409327BD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66" y="0"/>
            <a:ext cx="11084311" cy="854732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«Закрепление медицинских кадров на территории муниципального образования город Новотроицк на 2019 - 2024 годы»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AC7383D-5683-4B4D-BFE1-FD655CE53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730092"/>
              </p:ext>
            </p:extLst>
          </p:nvPr>
        </p:nvGraphicFramePr>
        <p:xfrm>
          <a:off x="1431259" y="2440645"/>
          <a:ext cx="9344722" cy="2553630"/>
        </p:xfrm>
        <a:graphic>
          <a:graphicData uri="http://schemas.openxmlformats.org/drawingml/2006/table">
            <a:tbl>
              <a:tblPr/>
              <a:tblGrid>
                <a:gridCol w="670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6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5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1 603,00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1 425,156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702" name="Диаграмма 6">
            <a:extLst>
              <a:ext uri="{FF2B5EF4-FFF2-40B4-BE49-F238E27FC236}">
                <a16:creationId xmlns:a16="http://schemas.microsoft.com/office/drawing/2014/main" id="{874A7177-22DF-4508-857F-C2FAF0CD1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107744"/>
              </p:ext>
            </p:extLst>
          </p:nvPr>
        </p:nvGraphicFramePr>
        <p:xfrm>
          <a:off x="1371600" y="4994275"/>
          <a:ext cx="9464040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25024" imgH="2152710" progId="Excel.Sheet.8">
                  <p:embed/>
                </p:oleObj>
              </mc:Choice>
              <mc:Fallback>
                <p:oleObj name="Worksheet" r:id="rId2" imgW="8725024" imgH="2152710" progId="Excel.Sheet.8">
                  <p:embed/>
                  <p:pic>
                    <p:nvPicPr>
                      <p:cNvPr id="28702" name="Диаграмма 6">
                        <a:extLst>
                          <a:ext uri="{FF2B5EF4-FFF2-40B4-BE49-F238E27FC236}">
                            <a16:creationId xmlns:a16="http://schemas.microsoft.com/office/drawing/2014/main" id="{874A7177-22DF-4508-857F-C2FAF0CD1D7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994275"/>
                        <a:ext cx="9464040" cy="186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0CBD0F-CB48-4AEC-9EEB-358B7F8DB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C39C8E2D-0D04-42B1-956A-24644348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354" y="1813822"/>
            <a:ext cx="8388350" cy="75305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95C94B5-5328-4A54-A1C9-409327BD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26" y="128894"/>
            <a:ext cx="11084311" cy="85473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</a:t>
            </a:r>
            <a:r>
              <a:rPr lang="ru-RU" altLang="ru-RU" sz="24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Проведение капитального ремонта</a:t>
            </a:r>
            <a:br>
              <a:rPr lang="ru-RU" altLang="ru-RU" sz="24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общего имущества многоквартирных домов муниципального образования город Новотроицк на 2019-2024 годы»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AC7383D-5683-4B4D-BFE1-FD655CE53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51190"/>
              </p:ext>
            </p:extLst>
          </p:nvPr>
        </p:nvGraphicFramePr>
        <p:xfrm>
          <a:off x="1294575" y="2566877"/>
          <a:ext cx="9344722" cy="2553630"/>
        </p:xfrm>
        <a:graphic>
          <a:graphicData uri="http://schemas.openxmlformats.org/drawingml/2006/table">
            <a:tbl>
              <a:tblPr/>
              <a:tblGrid>
                <a:gridCol w="670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4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3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0,0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0,0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704" name="Object 33">
            <a:extLst>
              <a:ext uri="{FF2B5EF4-FFF2-40B4-BE49-F238E27FC236}">
                <a16:creationId xmlns:a16="http://schemas.microsoft.com/office/drawing/2014/main" id="{B2A4C687-98EA-4E51-95C3-D3535B6EB4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229932"/>
              </p:ext>
            </p:extLst>
          </p:nvPr>
        </p:nvGraphicFramePr>
        <p:xfrm>
          <a:off x="1371600" y="5120507"/>
          <a:ext cx="9190673" cy="173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162877" imgH="1781190" progId="Excel.Sheet.8">
                  <p:embed/>
                </p:oleObj>
              </mc:Choice>
              <mc:Fallback>
                <p:oleObj name="Worksheet" r:id="rId2" imgW="8162877" imgH="1781190" progId="Excel.Sheet.8">
                  <p:embed/>
                  <p:pic>
                    <p:nvPicPr>
                      <p:cNvPr id="28704" name="Object 33">
                        <a:extLst>
                          <a:ext uri="{FF2B5EF4-FFF2-40B4-BE49-F238E27FC236}">
                            <a16:creationId xmlns:a16="http://schemas.microsoft.com/office/drawing/2014/main" id="{B2A4C687-98EA-4E51-95C3-D3535B6EB49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120507"/>
                        <a:ext cx="9190673" cy="1734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59E0B4-7F05-4472-89A2-727D491A9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C39C8E2D-0D04-42B1-956A-24644348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6867" y="1593560"/>
            <a:ext cx="8388350" cy="75305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95C94B5-5328-4A54-A1C9-409327BD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87" y="66866"/>
            <a:ext cx="11084311" cy="854732"/>
          </a:xfrm>
          <a:noFill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«Улучшение условий и охраны труда  в муниципальном образовании город Новотроицк на 2019 - 2024 годы»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AC7383D-5683-4B4D-BFE1-FD655CE53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544919"/>
              </p:ext>
            </p:extLst>
          </p:nvPr>
        </p:nvGraphicFramePr>
        <p:xfrm>
          <a:off x="1353850" y="2396964"/>
          <a:ext cx="9344722" cy="2553630"/>
        </p:xfrm>
        <a:graphic>
          <a:graphicData uri="http://schemas.openxmlformats.org/drawingml/2006/table">
            <a:tbl>
              <a:tblPr/>
              <a:tblGrid>
                <a:gridCol w="670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7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7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0,0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0,0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702" name="Диаграмма 6">
            <a:extLst>
              <a:ext uri="{FF2B5EF4-FFF2-40B4-BE49-F238E27FC236}">
                <a16:creationId xmlns:a16="http://schemas.microsoft.com/office/drawing/2014/main" id="{874A7177-22DF-4508-857F-C2FAF0CD1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912726"/>
              </p:ext>
            </p:extLst>
          </p:nvPr>
        </p:nvGraphicFramePr>
        <p:xfrm>
          <a:off x="1353850" y="4887912"/>
          <a:ext cx="9380221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25024" imgH="2152710" progId="Excel.Sheet.8">
                  <p:embed/>
                </p:oleObj>
              </mc:Choice>
              <mc:Fallback>
                <p:oleObj name="Worksheet" r:id="rId2" imgW="8725024" imgH="2152710" progId="Excel.Sheet.8">
                  <p:embed/>
                  <p:pic>
                    <p:nvPicPr>
                      <p:cNvPr id="28702" name="Диаграмма 6">
                        <a:extLst>
                          <a:ext uri="{FF2B5EF4-FFF2-40B4-BE49-F238E27FC236}">
                            <a16:creationId xmlns:a16="http://schemas.microsoft.com/office/drawing/2014/main" id="{874A7177-22DF-4508-857F-C2FAF0CD1D7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3850" y="4887912"/>
                        <a:ext cx="9380221" cy="197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AA23C8-0DEC-4E34-AC4B-1A97BCCE7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7C41111-9E6A-4128-98DA-C3A6AE55A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435" y="1622038"/>
            <a:ext cx="8316912" cy="72413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6580E8D-10FE-4E7C-AD73-33BA972F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87" y="76622"/>
            <a:ext cx="11062010" cy="819652"/>
          </a:xfrm>
          <a:noFill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«Реализация муниципальной политики в муниципальном образовании город Новотроицк на 2018 – 2023 годы»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751832D-E785-4247-B940-950898850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05586"/>
              </p:ext>
            </p:extLst>
          </p:nvPr>
        </p:nvGraphicFramePr>
        <p:xfrm>
          <a:off x="1598362" y="2470691"/>
          <a:ext cx="9188605" cy="2634392"/>
        </p:xfrm>
        <a:graphic>
          <a:graphicData uri="http://schemas.openxmlformats.org/drawingml/2006/table">
            <a:tbl>
              <a:tblPr/>
              <a:tblGrid>
                <a:gridCol w="6589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1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23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20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111 849,35799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107 527,25140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582" name="Диаграмма 6">
            <a:extLst>
              <a:ext uri="{FF2B5EF4-FFF2-40B4-BE49-F238E27FC236}">
                <a16:creationId xmlns:a16="http://schemas.microsoft.com/office/drawing/2014/main" id="{D4FEF7E1-6A0F-4BDA-9DE9-D54332E3C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622233"/>
              </p:ext>
            </p:extLst>
          </p:nvPr>
        </p:nvGraphicFramePr>
        <p:xfrm>
          <a:off x="1598362" y="5105083"/>
          <a:ext cx="9243059" cy="1752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200966" imgH="1943190" progId="Excel.Sheet.8">
                  <p:embed/>
                </p:oleObj>
              </mc:Choice>
              <mc:Fallback>
                <p:oleObj name="Worksheet" r:id="rId2" imgW="8200966" imgH="1943190" progId="Excel.Sheet.8">
                  <p:embed/>
                  <p:pic>
                    <p:nvPicPr>
                      <p:cNvPr id="23582" name="Диаграмма 6">
                        <a:extLst>
                          <a:ext uri="{FF2B5EF4-FFF2-40B4-BE49-F238E27FC236}">
                            <a16:creationId xmlns:a16="http://schemas.microsoft.com/office/drawing/2014/main" id="{D4FEF7E1-6A0F-4BDA-9DE9-D54332E3C77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362" y="5105083"/>
                        <a:ext cx="9243059" cy="17529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DEC9DC-994D-49F0-8993-FBD0253DA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7C41111-9E6A-4128-98DA-C3A6AE55A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094" y="1449523"/>
            <a:ext cx="8316912" cy="72413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6580E8D-10FE-4E7C-AD73-33BA972F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8" y="18799"/>
            <a:ext cx="11062010" cy="819652"/>
          </a:xfr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«Формирование комфортной городской среды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город Новотроицк»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751832D-E785-4247-B940-950898850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80067"/>
              </p:ext>
            </p:extLst>
          </p:nvPr>
        </p:nvGraphicFramePr>
        <p:xfrm>
          <a:off x="1454769" y="2359278"/>
          <a:ext cx="9188605" cy="2533648"/>
        </p:xfrm>
        <a:graphic>
          <a:graphicData uri="http://schemas.openxmlformats.org/drawingml/2006/table">
            <a:tbl>
              <a:tblPr/>
              <a:tblGrid>
                <a:gridCol w="665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7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3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22 214,25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22 111,7009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582" name="Диаграмма 6">
            <a:extLst>
              <a:ext uri="{FF2B5EF4-FFF2-40B4-BE49-F238E27FC236}">
                <a16:creationId xmlns:a16="http://schemas.microsoft.com/office/drawing/2014/main" id="{D4FEF7E1-6A0F-4BDA-9DE9-D54332E3C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820225"/>
              </p:ext>
            </p:extLst>
          </p:nvPr>
        </p:nvGraphicFramePr>
        <p:xfrm>
          <a:off x="1423368" y="4892926"/>
          <a:ext cx="9313863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25024" imgH="2066850" progId="Excel.Sheet.8">
                  <p:embed/>
                </p:oleObj>
              </mc:Choice>
              <mc:Fallback>
                <p:oleObj name="Worksheet" r:id="rId2" imgW="8725024" imgH="2066850" progId="Excel.Sheet.8">
                  <p:embed/>
                  <p:pic>
                    <p:nvPicPr>
                      <p:cNvPr id="23582" name="Диаграмма 6">
                        <a:extLst>
                          <a:ext uri="{FF2B5EF4-FFF2-40B4-BE49-F238E27FC236}">
                            <a16:creationId xmlns:a16="http://schemas.microsoft.com/office/drawing/2014/main" id="{D4FEF7E1-6A0F-4BDA-9DE9-D54332E3C77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368" y="4892926"/>
                        <a:ext cx="9313863" cy="194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70F9DA-3E17-4FA8-80B4-2B155ED81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76943020"/>
              </p:ext>
            </p:extLst>
          </p:nvPr>
        </p:nvGraphicFramePr>
        <p:xfrm>
          <a:off x="1224394" y="729344"/>
          <a:ext cx="10188624" cy="5525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8967" y="249529"/>
            <a:ext cx="1045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Cambria" pitchFamily="18" charset="0"/>
                <a:cs typeface="Times New Roman" pitchFamily="18" charset="0"/>
              </a:rPr>
              <a:t>Структура налоговых доходов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1898D-D731-4822-B2DC-426298FA6F6D}"/>
              </a:ext>
            </a:extLst>
          </p:cNvPr>
          <p:cNvSpPr txBox="1"/>
          <p:nvPr/>
        </p:nvSpPr>
        <p:spPr>
          <a:xfrm>
            <a:off x="10833155" y="1482333"/>
            <a:ext cx="1145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тыс. рублей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891CE4-D6E6-4CF1-9149-2361FFAB6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130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7C41111-9E6A-4128-98DA-C3A6AE55A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19" y="1639942"/>
            <a:ext cx="8316912" cy="72413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6580E8D-10FE-4E7C-AD73-33BA972F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64" y="218108"/>
            <a:ext cx="10752990" cy="819652"/>
          </a:xfr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19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«Комплексные меры противодействия злоупотреблению наркотиками и их незаконному обороту и профилактики ВИЧ-инфекции и пропаганды здорового образа жизни на территории муниципального образования город Новотроицк на 2019-2024 годы»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751832D-E785-4247-B940-950898850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88341"/>
              </p:ext>
            </p:extLst>
          </p:nvPr>
        </p:nvGraphicFramePr>
        <p:xfrm>
          <a:off x="1435611" y="2395856"/>
          <a:ext cx="9188605" cy="2533648"/>
        </p:xfrm>
        <a:graphic>
          <a:graphicData uri="http://schemas.openxmlformats.org/drawingml/2006/table">
            <a:tbl>
              <a:tblPr/>
              <a:tblGrid>
                <a:gridCol w="665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2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2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54,5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46,9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582" name="Диаграмма 6">
            <a:extLst>
              <a:ext uri="{FF2B5EF4-FFF2-40B4-BE49-F238E27FC236}">
                <a16:creationId xmlns:a16="http://schemas.microsoft.com/office/drawing/2014/main" id="{D4FEF7E1-6A0F-4BDA-9DE9-D54332E3C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163841"/>
              </p:ext>
            </p:extLst>
          </p:nvPr>
        </p:nvGraphicFramePr>
        <p:xfrm>
          <a:off x="1495441" y="4929504"/>
          <a:ext cx="9169717" cy="1928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162877" imgH="1781190" progId="Excel.Sheet.8">
                  <p:embed/>
                </p:oleObj>
              </mc:Choice>
              <mc:Fallback>
                <p:oleObj name="Worksheet" r:id="rId2" imgW="8162877" imgH="1781190" progId="Excel.Sheet.8">
                  <p:embed/>
                  <p:pic>
                    <p:nvPicPr>
                      <p:cNvPr id="23582" name="Диаграмма 6">
                        <a:extLst>
                          <a:ext uri="{FF2B5EF4-FFF2-40B4-BE49-F238E27FC236}">
                            <a16:creationId xmlns:a16="http://schemas.microsoft.com/office/drawing/2014/main" id="{D4FEF7E1-6A0F-4BDA-9DE9-D54332E3C77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41" y="4929504"/>
                        <a:ext cx="9169717" cy="19284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6B6ED9-0F91-4A2A-BBCD-3E0D1A4F2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40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7C41111-9E6A-4128-98DA-C3A6AE55A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543" y="1783785"/>
            <a:ext cx="8316912" cy="72413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6580E8D-10FE-4E7C-AD73-33BA972F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989" y="0"/>
            <a:ext cx="10662374" cy="819652"/>
          </a:xfrm>
          <a:noFill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«Переселение граждан из аварийного жилищного фонда муниципального образования город Новотроицк на 2019-2025 годы»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751832D-E785-4247-B940-950898850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748601"/>
              </p:ext>
            </p:extLst>
          </p:nvPr>
        </p:nvGraphicFramePr>
        <p:xfrm>
          <a:off x="1501697" y="2540159"/>
          <a:ext cx="9188605" cy="2533648"/>
        </p:xfrm>
        <a:graphic>
          <a:graphicData uri="http://schemas.openxmlformats.org/drawingml/2006/table">
            <a:tbl>
              <a:tblPr/>
              <a:tblGrid>
                <a:gridCol w="665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0,00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0,00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582" name="Диаграмма 6">
            <a:extLst>
              <a:ext uri="{FF2B5EF4-FFF2-40B4-BE49-F238E27FC236}">
                <a16:creationId xmlns:a16="http://schemas.microsoft.com/office/drawing/2014/main" id="{D4FEF7E1-6A0F-4BDA-9DE9-D54332E3C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980926"/>
              </p:ext>
            </p:extLst>
          </p:nvPr>
        </p:nvGraphicFramePr>
        <p:xfrm>
          <a:off x="1476097" y="5086865"/>
          <a:ext cx="9269541" cy="1771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2" imgW="8515350" imgH="1676281" progId="Excel.Sheet.8">
                  <p:embed/>
                </p:oleObj>
              </mc:Choice>
              <mc:Fallback>
                <p:oleObj name="Лист" r:id="rId2" imgW="8515350" imgH="1676281" progId="Excel.Sheet.8">
                  <p:embed/>
                  <p:pic>
                    <p:nvPicPr>
                      <p:cNvPr id="23582" name="Диаграмма 6">
                        <a:extLst>
                          <a:ext uri="{FF2B5EF4-FFF2-40B4-BE49-F238E27FC236}">
                            <a16:creationId xmlns:a16="http://schemas.microsoft.com/office/drawing/2014/main" id="{D4FEF7E1-6A0F-4BDA-9DE9-D54332E3C77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097" y="5086865"/>
                        <a:ext cx="9269541" cy="17711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C60984-8E29-4069-B112-43EBC8180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143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7C41111-9E6A-4128-98DA-C3A6AE55A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936" y="1669663"/>
            <a:ext cx="8316912" cy="72413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6580E8D-10FE-4E7C-AD73-33BA972F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530" y="138814"/>
            <a:ext cx="10044536" cy="819652"/>
          </a:xfrm>
          <a:noFill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«Патриотическое воспитание и допризывная подготовка граждан в муниципальном образовании город Новотроицк на 2020-2025 годы»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751832D-E785-4247-B940-950898850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888662"/>
              </p:ext>
            </p:extLst>
          </p:nvPr>
        </p:nvGraphicFramePr>
        <p:xfrm>
          <a:off x="1512548" y="2504442"/>
          <a:ext cx="9188605" cy="2533648"/>
        </p:xfrm>
        <a:graphic>
          <a:graphicData uri="http://schemas.openxmlformats.org/drawingml/2006/table">
            <a:tbl>
              <a:tblPr/>
              <a:tblGrid>
                <a:gridCol w="665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4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4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1 055,0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1 044,23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582" name="Диаграмма 6">
            <a:extLst>
              <a:ext uri="{FF2B5EF4-FFF2-40B4-BE49-F238E27FC236}">
                <a16:creationId xmlns:a16="http://schemas.microsoft.com/office/drawing/2014/main" id="{D4FEF7E1-6A0F-4BDA-9DE9-D54332E3C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295659"/>
              </p:ext>
            </p:extLst>
          </p:nvPr>
        </p:nvGraphicFramePr>
        <p:xfrm>
          <a:off x="1512548" y="5038090"/>
          <a:ext cx="9220835" cy="181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524855" imgH="1619190" progId="Excel.Sheet.8">
                  <p:embed/>
                </p:oleObj>
              </mc:Choice>
              <mc:Fallback>
                <p:oleObj name="Worksheet" r:id="rId2" imgW="8524855" imgH="1619190" progId="Excel.Sheet.8">
                  <p:embed/>
                  <p:pic>
                    <p:nvPicPr>
                      <p:cNvPr id="23582" name="Диаграмма 6">
                        <a:extLst>
                          <a:ext uri="{FF2B5EF4-FFF2-40B4-BE49-F238E27FC236}">
                            <a16:creationId xmlns:a16="http://schemas.microsoft.com/office/drawing/2014/main" id="{D4FEF7E1-6A0F-4BDA-9DE9-D54332E3C77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548" y="5038090"/>
                        <a:ext cx="9220835" cy="18199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DD44E8-3689-4C5F-8497-16A2F2D87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634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7C41111-9E6A-4128-98DA-C3A6AE55A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544" y="1677901"/>
            <a:ext cx="8316912" cy="72413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6580E8D-10FE-4E7C-AD73-33BA972F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07" y="0"/>
            <a:ext cx="11062010" cy="819652"/>
          </a:xfr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«Педагогические кадры муниципального образования город Новотроицк на 2019-2024 годы»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751832D-E785-4247-B940-950898850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303224"/>
              </p:ext>
            </p:extLst>
          </p:nvPr>
        </p:nvGraphicFramePr>
        <p:xfrm>
          <a:off x="1434496" y="2505077"/>
          <a:ext cx="9188605" cy="2533648"/>
        </p:xfrm>
        <a:graphic>
          <a:graphicData uri="http://schemas.openxmlformats.org/drawingml/2006/table">
            <a:tbl>
              <a:tblPr/>
              <a:tblGrid>
                <a:gridCol w="665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2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0,0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0,0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582" name="Диаграмма 6">
            <a:extLst>
              <a:ext uri="{FF2B5EF4-FFF2-40B4-BE49-F238E27FC236}">
                <a16:creationId xmlns:a16="http://schemas.microsoft.com/office/drawing/2014/main" id="{D4FEF7E1-6A0F-4BDA-9DE9-D54332E3C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08710"/>
              </p:ext>
            </p:extLst>
          </p:nvPr>
        </p:nvGraphicFramePr>
        <p:xfrm>
          <a:off x="1516566" y="5038725"/>
          <a:ext cx="910653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96390" imgH="1619190" progId="Excel.Sheet.8">
                  <p:embed/>
                </p:oleObj>
              </mc:Choice>
              <mc:Fallback>
                <p:oleObj name="Worksheet" r:id="rId2" imgW="8696390" imgH="1619190" progId="Excel.Sheet.8">
                  <p:embed/>
                  <p:pic>
                    <p:nvPicPr>
                      <p:cNvPr id="23582" name="Диаграмма 6">
                        <a:extLst>
                          <a:ext uri="{FF2B5EF4-FFF2-40B4-BE49-F238E27FC236}">
                            <a16:creationId xmlns:a16="http://schemas.microsoft.com/office/drawing/2014/main" id="{D4FEF7E1-6A0F-4BDA-9DE9-D54332E3C77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566" y="5038725"/>
                        <a:ext cx="9106535" cy="181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95479A-1613-4961-9C42-CCB0FB9A1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044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7C41111-9E6A-4128-98DA-C3A6AE55A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460" y="1702615"/>
            <a:ext cx="8316912" cy="72413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муниципальной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в 2020 году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6580E8D-10FE-4E7C-AD73-33BA972F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356" y="0"/>
            <a:ext cx="11062010" cy="819652"/>
          </a:xfrm>
          <a:noFill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«Укрепление общественного здоровья на территории  муниципального образования город Новотроицк на 2020-2024 годы»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751832D-E785-4247-B940-950898850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579449"/>
              </p:ext>
            </p:extLst>
          </p:nvPr>
        </p:nvGraphicFramePr>
        <p:xfrm>
          <a:off x="1492600" y="2505077"/>
          <a:ext cx="9188605" cy="2533648"/>
        </p:xfrm>
        <a:graphic>
          <a:graphicData uri="http://schemas.openxmlformats.org/drawingml/2006/table">
            <a:tbl>
              <a:tblPr/>
              <a:tblGrid>
                <a:gridCol w="665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запланированных к достижению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8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индикаторов результативности фактически достигнутых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2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сумма бюджетных ассигнований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0,0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 на реализацию Программы (подпрограммы) в отчетном году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0,0</a:t>
                      </a:r>
                    </a:p>
                  </a:txBody>
                  <a:tcPr marL="58005" marR="580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582" name="Диаграмма 6">
            <a:extLst>
              <a:ext uri="{FF2B5EF4-FFF2-40B4-BE49-F238E27FC236}">
                <a16:creationId xmlns:a16="http://schemas.microsoft.com/office/drawing/2014/main" id="{D4FEF7E1-6A0F-4BDA-9DE9-D54332E3C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462356"/>
              </p:ext>
            </p:extLst>
          </p:nvPr>
        </p:nvGraphicFramePr>
        <p:xfrm>
          <a:off x="1435275" y="5038725"/>
          <a:ext cx="929005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34478" imgH="1619190" progId="Excel.Sheet.8">
                  <p:embed/>
                </p:oleObj>
              </mc:Choice>
              <mc:Fallback>
                <p:oleObj name="Worksheet" r:id="rId2" imgW="8734478" imgH="1619190" progId="Excel.Sheet.8">
                  <p:embed/>
                  <p:pic>
                    <p:nvPicPr>
                      <p:cNvPr id="23582" name="Диаграмма 6">
                        <a:extLst>
                          <a:ext uri="{FF2B5EF4-FFF2-40B4-BE49-F238E27FC236}">
                            <a16:creationId xmlns:a16="http://schemas.microsoft.com/office/drawing/2014/main" id="{D4FEF7E1-6A0F-4BDA-9DE9-D54332E3C77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275" y="5038725"/>
                        <a:ext cx="9290050" cy="181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998482-A087-4448-A05F-57452F5F4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981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9A4B1-3FD9-4B7F-A68B-1780D70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11C63327-5F47-4782-AE13-6517529A2E06}"/>
              </a:ext>
            </a:extLst>
          </p:cNvPr>
          <p:cNvSpPr txBox="1">
            <a:spLocks/>
          </p:cNvSpPr>
          <p:nvPr/>
        </p:nvSpPr>
        <p:spPr>
          <a:xfrm>
            <a:off x="1359595" y="216517"/>
            <a:ext cx="10637117" cy="87492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3200" b="1" dirty="0">
                <a:solidFill>
                  <a:srgbClr val="130E52"/>
                </a:solidFill>
                <a:latin typeface="Cambria" panose="02040503050406030204" pitchFamily="18" charset="0"/>
              </a:rPr>
              <a:t>Исполнение муниципальных заданий за 2020 год </a:t>
            </a:r>
          </a:p>
          <a:p>
            <a:pPr lvl="0">
              <a:defRPr/>
            </a:pPr>
            <a:r>
              <a:rPr lang="ru-RU" sz="3200" b="1" dirty="0">
                <a:solidFill>
                  <a:srgbClr val="130E52"/>
                </a:solidFill>
                <a:latin typeface="Cambria" panose="02040503050406030204" pitchFamily="18" charset="0"/>
              </a:rPr>
              <a:t>по учреждениям дошкольного образования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87261821-5BBB-4001-90B1-7813F5FBA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795956"/>
              </p:ext>
            </p:extLst>
          </p:nvPr>
        </p:nvGraphicFramePr>
        <p:xfrm>
          <a:off x="277637" y="1732616"/>
          <a:ext cx="11657156" cy="4908867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739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707">
                  <a:extLst>
                    <a:ext uri="{9D8B030D-6E8A-4147-A177-3AD203B41FA5}">
                      <a16:colId xmlns:a16="http://schemas.microsoft.com/office/drawing/2014/main" val="3418867613"/>
                    </a:ext>
                  </a:extLst>
                </a:gridCol>
                <a:gridCol w="845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Наименование муниципальных услуг (работ)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Единица измерения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План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Факт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 выполнения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5728" marR="5728" marT="572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Реализация основных общеобразовательных программ дошкольного образования. Физические лица в возрасте до 3 лет (Обучающиеся, за исключением детей-инвалидов)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981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964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98,3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Реализация основных общеобразовательных программ дошкольного образования. Физические лица в возрасте от 3 лет до 8 лет (Обучающиеся, за исключением детей-инвалидов)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4 329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4 133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95,5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Реализация основных общеобразовательных программ дошкольного образования. Физические лица в возрасте от 3 лет до 8 лет (Дети-инвалиды)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112,5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Присмотр и уход. Физические лица в возрасте до 3 лет (Физические лица за исключением льготных категорий)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981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964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98,3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Присмотр и уход. Физические лица в возрасте от 3 лет до 8 лет (Физические лица за исключением льготных категорий)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4 329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4 133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95,5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2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Присмотр и уход. Физические лица в возрасте от 3 лет до 8 лет (Дети-инвалиды)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112,5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41443E-AF69-4A4E-A974-ACC67754F01B}"/>
              </a:ext>
            </a:extLst>
          </p:cNvPr>
          <p:cNvSpPr txBox="1"/>
          <p:nvPr/>
        </p:nvSpPr>
        <p:spPr>
          <a:xfrm>
            <a:off x="10719295" y="1359302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150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9A4B1-3FD9-4B7F-A68B-1780D70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71F9163-354F-46EE-ADF0-50A98A5E04F4}"/>
              </a:ext>
            </a:extLst>
          </p:cNvPr>
          <p:cNvSpPr txBox="1">
            <a:spLocks/>
          </p:cNvSpPr>
          <p:nvPr/>
        </p:nvSpPr>
        <p:spPr>
          <a:xfrm>
            <a:off x="1129083" y="304198"/>
            <a:ext cx="11062917" cy="930306"/>
          </a:xfrm>
          <a:prstGeom prst="rect">
            <a:avLst/>
          </a:prstGeom>
          <a:noFill/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500" b="1" dirty="0">
                <a:solidFill>
                  <a:srgbClr val="130E52"/>
                </a:solidFill>
                <a:latin typeface="Cambria" panose="02040503050406030204" pitchFamily="18" charset="0"/>
              </a:rPr>
              <a:t>Исполнение муниципальных заданий за 2020 год </a:t>
            </a:r>
          </a:p>
          <a:p>
            <a:pPr>
              <a:defRPr/>
            </a:pPr>
            <a:r>
              <a:rPr lang="ru-RU" sz="3500" b="1" dirty="0">
                <a:solidFill>
                  <a:srgbClr val="130E52"/>
                </a:solidFill>
                <a:latin typeface="Cambria" panose="02040503050406030204" pitchFamily="18" charset="0"/>
              </a:rPr>
              <a:t>по учреждениям общего образования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4B76E28-E8BB-41D0-B6BA-C5F5DC79B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034543"/>
              </p:ext>
            </p:extLst>
          </p:nvPr>
        </p:nvGraphicFramePr>
        <p:xfrm>
          <a:off x="210993" y="3298535"/>
          <a:ext cx="11770013" cy="2564339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699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96841648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2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Наименование муниципальных услуг (работ)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Единица измерения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План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Факт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 выполнения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7049" marR="7049" marT="704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41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Реализация основных общеобразовательных программ основного общего образования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110,6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50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Реализация основных общеобразовательных программ среднего общего образования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9 809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9 855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F1B0B7B-530A-4026-BD08-AFD6D5E3FA5D}"/>
              </a:ext>
            </a:extLst>
          </p:cNvPr>
          <p:cNvSpPr txBox="1"/>
          <p:nvPr/>
        </p:nvSpPr>
        <p:spPr>
          <a:xfrm>
            <a:off x="10795495" y="2554243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754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9A4B1-3FD9-4B7F-A68B-1780D70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0807CD1-7172-4DD5-83A8-D21B59329E73}"/>
              </a:ext>
            </a:extLst>
          </p:cNvPr>
          <p:cNvSpPr txBox="1">
            <a:spLocks/>
          </p:cNvSpPr>
          <p:nvPr/>
        </p:nvSpPr>
        <p:spPr>
          <a:xfrm>
            <a:off x="1377676" y="177973"/>
            <a:ext cx="10510934" cy="1850852"/>
          </a:xfrm>
          <a:prstGeom prst="rect">
            <a:avLst/>
          </a:prstGeom>
          <a:noFill/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3200" b="1" dirty="0">
                <a:solidFill>
                  <a:srgbClr val="130E52"/>
                </a:solidFill>
                <a:latin typeface="Cambria" panose="02040503050406030204" pitchFamily="18" charset="0"/>
              </a:rPr>
              <a:t>Исполнение муниципальных заданий за 2020 год по учреждениям дополнительного образования в сфере образования и МАУ "Детский оздоровительный лагерь "Чайка"	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B07922D-A8DC-417C-9D98-275CF05F7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59344"/>
              </p:ext>
            </p:extLst>
          </p:nvPr>
        </p:nvGraphicFramePr>
        <p:xfrm>
          <a:off x="360550" y="3153545"/>
          <a:ext cx="11470900" cy="2941001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533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821">
                  <a:extLst>
                    <a:ext uri="{9D8B030D-6E8A-4147-A177-3AD203B41FA5}">
                      <a16:colId xmlns:a16="http://schemas.microsoft.com/office/drawing/2014/main" val="1799892973"/>
                    </a:ext>
                  </a:extLst>
                </a:gridCol>
                <a:gridCol w="1444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2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Наименование муниципальной услуги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Единица измерения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</a:t>
                      </a:r>
                      <a:r>
                        <a:rPr lang="ru-RU" sz="1800" u="none" strike="noStrike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выполнения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8" marR="5728" marT="572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492">
                <a:tc>
                  <a:txBody>
                    <a:bodyPr/>
                    <a:lstStyle/>
                    <a:p>
                      <a:pPr marL="0" algn="l" defTabSz="914400" rtl="0" eaLnBrk="1" fontAlgn="auto" latinLnBrk="0" hangingPunct="1"/>
                      <a:r>
                        <a:rPr lang="ru-RU" sz="1800" u="none" strike="noStrike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Реализация дополнительных общеразвивающих программ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800" u="none" strike="noStrike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человеко-часов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800" u="none" strike="noStrike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1 587 364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800" u="none" strike="noStrike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1 530 104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800" u="none" strike="noStrike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96,4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492">
                <a:tc>
                  <a:txBody>
                    <a:bodyPr/>
                    <a:lstStyle/>
                    <a:p>
                      <a:pPr marL="0" algn="l" defTabSz="914400" rtl="0" eaLnBrk="1" fontAlgn="auto" latinLnBrk="0" hangingPunct="1"/>
                      <a:r>
                        <a:rPr lang="ru-RU" sz="1800" u="none" strike="noStrike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Организация отдыха детей и молодежи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800" u="none" strike="noStrike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800" u="none" strike="noStrike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228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800" u="none" strike="noStrike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228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800" u="none" strike="noStrike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100,0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138E99-A242-4A29-B0B2-F83B59051929}"/>
              </a:ext>
            </a:extLst>
          </p:cNvPr>
          <p:cNvSpPr txBox="1"/>
          <p:nvPr/>
        </p:nvSpPr>
        <p:spPr>
          <a:xfrm>
            <a:off x="10553700" y="2616284"/>
            <a:ext cx="1128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778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9A4B1-3FD9-4B7F-A68B-1780D70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AA8AE94-788C-4BB0-824B-0B0EA10101A1}"/>
              </a:ext>
            </a:extLst>
          </p:cNvPr>
          <p:cNvSpPr txBox="1">
            <a:spLocks/>
          </p:cNvSpPr>
          <p:nvPr/>
        </p:nvSpPr>
        <p:spPr>
          <a:xfrm>
            <a:off x="924726" y="244938"/>
            <a:ext cx="10837140" cy="1170643"/>
          </a:xfrm>
          <a:prstGeom prst="rect">
            <a:avLst/>
          </a:prstGeom>
          <a:noFill/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000" b="1" dirty="0">
                <a:solidFill>
                  <a:srgbClr val="130E52"/>
                </a:solidFill>
                <a:latin typeface="Cambria" panose="02040503050406030204" pitchFamily="18" charset="0"/>
              </a:rPr>
              <a:t>Исполнение муниципальных заданий за 2020 год по учреждениям дополнительного образования в сфере культуры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0576308-3DFE-4584-852B-B92476036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219517"/>
              </p:ext>
            </p:extLst>
          </p:nvPr>
        </p:nvGraphicFramePr>
        <p:xfrm>
          <a:off x="166687" y="2019885"/>
          <a:ext cx="11858625" cy="4593177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676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15019971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2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3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Наименование муниципальных услуг (работ)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Единица измерения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 выполнения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Реализация дополнительных предпрофессиональных программ в области искусств</a:t>
                      </a:r>
                      <a:r>
                        <a:rPr lang="ru-RU" sz="1800" u="none" strike="noStrike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(фортепиано)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101,5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Реализация дополнительных предпрофессиональных программ в области искусств (струнные инструменты)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96,6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Реализация дополнительных предпрофессиональных программ в области искусств (народные инструменты)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93,0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Реализация дополнительных предпрофессиональных программ в области искусств (духовые и ударные инструменты)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103,5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Реализация дополнительных предпрофессиональных программ в области искусств (хоровое пение)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116,9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4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Реализация дополнительных предпрофессиональных программ в области искусств (музыкальный фольклор)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65545826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28DCBFD-842A-4AD0-B4B6-B17AE696F17D}"/>
              </a:ext>
            </a:extLst>
          </p:cNvPr>
          <p:cNvSpPr txBox="1"/>
          <p:nvPr/>
        </p:nvSpPr>
        <p:spPr>
          <a:xfrm>
            <a:off x="10656563" y="1627274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711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9A4B1-3FD9-4B7F-A68B-1780D70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EC5A217-AE91-4870-8B5D-25F6FD592B3B}"/>
              </a:ext>
            </a:extLst>
          </p:cNvPr>
          <p:cNvSpPr txBox="1">
            <a:spLocks/>
          </p:cNvSpPr>
          <p:nvPr/>
        </p:nvSpPr>
        <p:spPr>
          <a:xfrm>
            <a:off x="1195866" y="157982"/>
            <a:ext cx="10790092" cy="1233056"/>
          </a:xfrm>
          <a:prstGeom prst="rect">
            <a:avLst/>
          </a:prstGeom>
          <a:noFill/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3200" b="1" dirty="0">
                <a:solidFill>
                  <a:srgbClr val="130E52"/>
                </a:solidFill>
                <a:latin typeface="Cambria" panose="02040503050406030204" pitchFamily="18" charset="0"/>
              </a:rPr>
              <a:t>Исполнение муниципальных заданий за 2020 год по учреждениям дополнительного образования в сфере культуры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6140DDA-E247-47A2-A220-36E6E4250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861424"/>
              </p:ext>
            </p:extLst>
          </p:nvPr>
        </p:nvGraphicFramePr>
        <p:xfrm>
          <a:off x="201179" y="2305070"/>
          <a:ext cx="11789642" cy="4307992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708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3763744247"/>
                    </a:ext>
                  </a:extLst>
                </a:gridCol>
                <a:gridCol w="875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Наименование муниципальных услуг (работ)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Единица измерения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 выполнения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Реализация дополнительных общеразвивающих программ (художественной направленности)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482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96,7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Реализация дополнительных предпрофессиональных программ в области искусств (инструменты эстрадного оркестра)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Реализация дополнительных предпрофессиональных программ в области искусств (живопись)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Реализация дополнительных предпрофессиональных программ в области искусств (хореографическое творчество)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94,1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4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Реализация дополнительных предпрофессиональных программ в области искусств (декоративно-прикладное творчество)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146,7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ED82015-C5AA-4771-B590-841DF174B99A}"/>
              </a:ext>
            </a:extLst>
          </p:cNvPr>
          <p:cNvSpPr txBox="1"/>
          <p:nvPr/>
        </p:nvSpPr>
        <p:spPr>
          <a:xfrm>
            <a:off x="10700245" y="1880107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5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90488052"/>
              </p:ext>
            </p:extLst>
          </p:nvPr>
        </p:nvGraphicFramePr>
        <p:xfrm>
          <a:off x="1131722" y="1335387"/>
          <a:ext cx="10679277" cy="5428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7282600" y="4759055"/>
            <a:ext cx="178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78 792,3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4895" y="1368598"/>
            <a:ext cx="2675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1 020 482,7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4427966" y="1942405"/>
            <a:ext cx="203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262 265,9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4662062" y="2760336"/>
            <a:ext cx="1601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169 913,8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4345568" y="3752080"/>
            <a:ext cx="218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611 668,9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465976" y="3005342"/>
            <a:ext cx="288032" cy="12262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451526" y="2281442"/>
            <a:ext cx="288032" cy="12262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05383" y="1302014"/>
            <a:ext cx="2557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1 108 128,6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6201" y="116845"/>
            <a:ext cx="11445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Cambria" pitchFamily="18" charset="0"/>
                <a:cs typeface="Times New Roman" pitchFamily="18" charset="0"/>
              </a:rPr>
              <a:t>Структура безвозмездных поступлений от других бюджетов бюджетной системы РФ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4676812" y="4714194"/>
            <a:ext cx="1541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64 280,0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4609992" y="5098092"/>
            <a:ext cx="288032" cy="12262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681898D-D731-4822-B2DC-426298FA6F6D}"/>
              </a:ext>
            </a:extLst>
          </p:cNvPr>
          <p:cNvSpPr txBox="1"/>
          <p:nvPr/>
        </p:nvSpPr>
        <p:spPr>
          <a:xfrm>
            <a:off x="10833155" y="1482333"/>
            <a:ext cx="1145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тыс. рублей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891CE4-D6E6-4CF1-9149-2361FFAB6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480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9A4B1-3FD9-4B7F-A68B-1780D70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765FEEF-33EA-4004-B124-785BB62B6F4A}"/>
              </a:ext>
            </a:extLst>
          </p:cNvPr>
          <p:cNvSpPr txBox="1">
            <a:spLocks/>
          </p:cNvSpPr>
          <p:nvPr/>
        </p:nvSpPr>
        <p:spPr>
          <a:xfrm>
            <a:off x="1296403" y="211555"/>
            <a:ext cx="10582275" cy="952987"/>
          </a:xfrm>
          <a:prstGeom prst="rect">
            <a:avLst/>
          </a:prstGeom>
          <a:noFill/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>
                <a:solidFill>
                  <a:srgbClr val="130E52"/>
                </a:solidFill>
                <a:latin typeface="Cambria" panose="02040503050406030204" pitchFamily="18" charset="0"/>
              </a:rPr>
              <a:t>Исполнение муниципальных заданий за 2020 год </a:t>
            </a:r>
          </a:p>
          <a:p>
            <a:pPr>
              <a:defRPr/>
            </a:pPr>
            <a:r>
              <a:rPr lang="ru-RU" sz="3200" b="1" dirty="0">
                <a:solidFill>
                  <a:srgbClr val="130E52"/>
                </a:solidFill>
                <a:latin typeface="Cambria" panose="02040503050406030204" pitchFamily="18" charset="0"/>
              </a:rPr>
              <a:t>по учреждениям культуры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251E125-842D-458D-AD05-2214C6234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91323"/>
              </p:ext>
            </p:extLst>
          </p:nvPr>
        </p:nvGraphicFramePr>
        <p:xfrm>
          <a:off x="196266" y="2198038"/>
          <a:ext cx="11799468" cy="4415024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6746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473">
                  <a:extLst>
                    <a:ext uri="{9D8B030D-6E8A-4147-A177-3AD203B41FA5}">
                      <a16:colId xmlns:a16="http://schemas.microsoft.com/office/drawing/2014/main" val="506034558"/>
                    </a:ext>
                  </a:extLst>
                </a:gridCol>
                <a:gridCol w="855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6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Наименование муниципальных услуг (работ)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Единица измерения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 выполнения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Организация и проведение мероприятий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мероприятие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08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Организация деятельности клубных формирований и формирований самодеятельного народного творчества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7200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1 135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1 082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95,3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Публичный показ музейных предметов, музейных коллекций (в стационарных условиях)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5 424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5 436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Публичный показ музейных предметов, музейных коллекций (вне стационара)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9 987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11 905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119,2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Библиотечное, библиографическое и информационное обслуживание пользователей библиотек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посещение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85 710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87 341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101,9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DD24EDF-A9BA-4AB1-8F58-652652BEBC99}"/>
              </a:ext>
            </a:extLst>
          </p:cNvPr>
          <p:cNvSpPr txBox="1"/>
          <p:nvPr/>
        </p:nvSpPr>
        <p:spPr>
          <a:xfrm>
            <a:off x="10671670" y="1761038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647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9A4B1-3FD9-4B7F-A68B-1780D70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066AACA-B9A6-4032-B97C-0B3D89F126D8}"/>
              </a:ext>
            </a:extLst>
          </p:cNvPr>
          <p:cNvSpPr txBox="1">
            <a:spLocks/>
          </p:cNvSpPr>
          <p:nvPr/>
        </p:nvSpPr>
        <p:spPr>
          <a:xfrm>
            <a:off x="1331013" y="220709"/>
            <a:ext cx="10684164" cy="1048827"/>
          </a:xfrm>
          <a:prstGeom prst="rect">
            <a:avLst/>
          </a:prstGeom>
          <a:noFill/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3200" b="1" dirty="0">
                <a:solidFill>
                  <a:srgbClr val="130E52"/>
                </a:solidFill>
                <a:latin typeface="Cambria" panose="02040503050406030204" pitchFamily="18" charset="0"/>
              </a:rPr>
              <a:t>Исполнение муниципальных заданий за 2020 год по учреждениям в сфере физической культуры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0A73328-0175-4236-8477-6966AE309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455589"/>
              </p:ext>
            </p:extLst>
          </p:nvPr>
        </p:nvGraphicFramePr>
        <p:xfrm>
          <a:off x="225321" y="2421725"/>
          <a:ext cx="11741358" cy="4191337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680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60834428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2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Наименование муниципальных услуг (работ)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Единица измерения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 выполнения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Спортивная подготовка по неолимпийским видам спорта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588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588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644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Спортивная подготовка по олимпийским видам спорта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1 638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1 636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6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Организация и  проведение спортивной – оздоровительной работы по развитию физической культуры и спорта среди различных групп населения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Человеко-дней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115 794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121 637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56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Проведение тестирования выполнения нормативов испытаний (тестов) комплекса (ГТО)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штук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135,3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3891566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B43625-7FB3-4525-9224-E2A7749671DF}"/>
              </a:ext>
            </a:extLst>
          </p:cNvPr>
          <p:cNvSpPr txBox="1"/>
          <p:nvPr/>
        </p:nvSpPr>
        <p:spPr>
          <a:xfrm>
            <a:off x="10681195" y="1997159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998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9A4B1-3FD9-4B7F-A68B-1780D70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E6F7AB0-DB4D-4DB6-9DCD-43F8ADB92481}"/>
              </a:ext>
            </a:extLst>
          </p:cNvPr>
          <p:cNvSpPr txBox="1">
            <a:spLocks/>
          </p:cNvSpPr>
          <p:nvPr/>
        </p:nvSpPr>
        <p:spPr>
          <a:xfrm>
            <a:off x="1106422" y="220709"/>
            <a:ext cx="10684164" cy="1048827"/>
          </a:xfrm>
          <a:prstGeom prst="rect">
            <a:avLst/>
          </a:prstGeom>
          <a:noFill/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>
                <a:solidFill>
                  <a:srgbClr val="130E52"/>
                </a:solidFill>
                <a:latin typeface="Cambria" panose="02040503050406030204" pitchFamily="18" charset="0"/>
              </a:rPr>
              <a:t>Исполнение муниципального задания за 2020 год  </a:t>
            </a:r>
          </a:p>
          <a:p>
            <a:pPr>
              <a:defRPr/>
            </a:pPr>
            <a:r>
              <a:rPr lang="ru-RU" sz="3200" b="1" dirty="0">
                <a:solidFill>
                  <a:srgbClr val="130E52"/>
                </a:solidFill>
                <a:latin typeface="Cambria" panose="02040503050406030204" pitchFamily="18" charset="0"/>
              </a:rPr>
              <a:t>МАУ «МФЦ г. Новотроицк»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E714C83-90AF-4CBC-9A30-7BBF9FB98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082448"/>
              </p:ext>
            </p:extLst>
          </p:nvPr>
        </p:nvGraphicFramePr>
        <p:xfrm>
          <a:off x="226600" y="2350648"/>
          <a:ext cx="11738800" cy="4166992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6668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32">
                  <a:extLst>
                    <a:ext uri="{9D8B030D-6E8A-4147-A177-3AD203B41FA5}">
                      <a16:colId xmlns:a16="http://schemas.microsoft.com/office/drawing/2014/main" val="1643588234"/>
                    </a:ext>
                  </a:extLst>
                </a:gridCol>
                <a:gridCol w="1152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5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9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Наименование муниципальных услуг (работ)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Единица измерения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 выполнения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49" marR="7049" marT="704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779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Организация предоставления государственных и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муниципальных услуг в многофункциональных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центрах предоставления государственных и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муниципальных услуг (условия (формы) оказания</a:t>
                      </a:r>
                    </a:p>
                    <a:p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услуги - бумажная). Категория потребителей - физические лица.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обращение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58 772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54 148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92,1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3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Организация предоставления государственных и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муниципальных услуг в многофункциональных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центрах предоставления государственных и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муниципальных услуг (условия (формы) оказания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услуги - бумажная). Категория потребителей - юридические лица.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обращение</a:t>
                      </a:r>
                    </a:p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1 491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1 725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115,7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9246153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AFBE8FD-DA12-4153-A5AF-F5125113EE9A}"/>
              </a:ext>
            </a:extLst>
          </p:cNvPr>
          <p:cNvSpPr txBox="1"/>
          <p:nvPr/>
        </p:nvSpPr>
        <p:spPr>
          <a:xfrm>
            <a:off x="10685283" y="1873334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832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9A4B1-3FD9-4B7F-A68B-1780D70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4BDCFC1-4BDB-4982-B80F-E94ECC43E39C}"/>
              </a:ext>
            </a:extLst>
          </p:cNvPr>
          <p:cNvSpPr txBox="1">
            <a:spLocks/>
          </p:cNvSpPr>
          <p:nvPr/>
        </p:nvSpPr>
        <p:spPr>
          <a:xfrm>
            <a:off x="1486444" y="385942"/>
            <a:ext cx="9545991" cy="692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Сведения о расходах бюджета за 2020 год</a:t>
            </a:r>
          </a:p>
          <a:p>
            <a:r>
              <a:rPr lang="ru-RU" altLang="ru-RU" sz="3200" b="1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в разрезе целевых групп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7E5AAE12-8C1D-4377-B995-6FAF87F60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223216"/>
              </p:ext>
            </p:extLst>
          </p:nvPr>
        </p:nvGraphicFramePr>
        <p:xfrm>
          <a:off x="180975" y="2018509"/>
          <a:ext cx="11728335" cy="456517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267075">
                  <a:extLst>
                    <a:ext uri="{9D8B030D-6E8A-4147-A177-3AD203B41FA5}">
                      <a16:colId xmlns:a16="http://schemas.microsoft.com/office/drawing/2014/main" val="879813893"/>
                    </a:ext>
                  </a:extLst>
                </a:gridCol>
                <a:gridCol w="5592965">
                  <a:extLst>
                    <a:ext uri="{9D8B030D-6E8A-4147-A177-3AD203B41FA5}">
                      <a16:colId xmlns:a16="http://schemas.microsoft.com/office/drawing/2014/main" val="3483477399"/>
                    </a:ext>
                  </a:extLst>
                </a:gridCol>
                <a:gridCol w="1713830">
                  <a:extLst>
                    <a:ext uri="{9D8B030D-6E8A-4147-A177-3AD203B41FA5}">
                      <a16:colId xmlns:a16="http://schemas.microsoft.com/office/drawing/2014/main" val="97009504"/>
                    </a:ext>
                  </a:extLst>
                </a:gridCol>
                <a:gridCol w="1154465">
                  <a:extLst>
                    <a:ext uri="{9D8B030D-6E8A-4147-A177-3AD203B41FA5}">
                      <a16:colId xmlns:a16="http://schemas.microsoft.com/office/drawing/2014/main" val="3605704882"/>
                    </a:ext>
                  </a:extLst>
                </a:gridCol>
              </a:tblGrid>
              <a:tr h="57308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Наименование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Категории получателей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Численность получателей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2020 год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2727273"/>
                  </a:ext>
                </a:extLst>
              </a:tr>
              <a:tr h="181998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Предоставление социальной выплаты молодым семьям на приобретение (строительство) жилья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Молодые семьи, возраст супругов в которых не превышает 35 лет, либо неполные семьи, состоящие из одного родителя в возрасте, не превышающем 35 лет, имеющие одного и более детей, признанные в соответствии с жилищным законодательством нуждающиеся в улучшении жилищных условий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6 503,2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9953255"/>
                  </a:ext>
                </a:extLst>
              </a:tr>
              <a:tr h="7905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Обеспечение жильем социального найма отдельных категорий граждан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Отдельные категории граждан установленные частью 1 статьи 2 Закона Оренбургской области от 29 декабря 2007 года N 1853/389-IV-ОЗ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3 409,8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3837887"/>
                  </a:ext>
                </a:extLst>
              </a:tr>
              <a:tr h="13396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Выплаты на содержание ребенка в приемной семье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Выплаты денежных средств производятся на содержание детей, находящихся на воспитании в приемной семье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2 925,5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89613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99C192-147C-4CFB-B5F1-A3D3DF688175}"/>
              </a:ext>
            </a:extLst>
          </p:cNvPr>
          <p:cNvSpPr txBox="1"/>
          <p:nvPr/>
        </p:nvSpPr>
        <p:spPr>
          <a:xfrm>
            <a:off x="10538320" y="1539959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82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9A4B1-3FD9-4B7F-A68B-1780D70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8623EF9A-D95E-415F-8B90-ECE86F728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334875"/>
              </p:ext>
            </p:extLst>
          </p:nvPr>
        </p:nvGraphicFramePr>
        <p:xfrm>
          <a:off x="501484" y="1983298"/>
          <a:ext cx="11348030" cy="465928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051466">
                  <a:extLst>
                    <a:ext uri="{9D8B030D-6E8A-4147-A177-3AD203B41FA5}">
                      <a16:colId xmlns:a16="http://schemas.microsoft.com/office/drawing/2014/main" val="528071136"/>
                    </a:ext>
                  </a:extLst>
                </a:gridCol>
                <a:gridCol w="4524375">
                  <a:extLst>
                    <a:ext uri="{9D8B030D-6E8A-4147-A177-3AD203B41FA5}">
                      <a16:colId xmlns:a16="http://schemas.microsoft.com/office/drawing/2014/main" val="3482479612"/>
                    </a:ext>
                  </a:extLst>
                </a:gridCol>
                <a:gridCol w="1698967">
                  <a:extLst>
                    <a:ext uri="{9D8B030D-6E8A-4147-A177-3AD203B41FA5}">
                      <a16:colId xmlns:a16="http://schemas.microsoft.com/office/drawing/2014/main" val="772249718"/>
                    </a:ext>
                  </a:extLst>
                </a:gridCol>
                <a:gridCol w="1073222">
                  <a:extLst>
                    <a:ext uri="{9D8B030D-6E8A-4147-A177-3AD203B41FA5}">
                      <a16:colId xmlns:a16="http://schemas.microsoft.com/office/drawing/2014/main" val="263906517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Наименование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Категории получателей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Численность получателей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2020 год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4574003"/>
                  </a:ext>
                </a:extLst>
              </a:tr>
              <a:tr h="19002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Ежемесячные выплаты студентам, обучающимся в ГБОУ ВПО "Оренбургский медицинский университет" Министерства здравоохранения Российской Федерации по программе целевой подготовки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Студенты, заключившие контракт (договор) о целевой подготовке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54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1 333,2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4768024"/>
                  </a:ext>
                </a:extLst>
              </a:tr>
              <a:tr h="208144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Ежемесячная денежная компенсация на частичное возмещение расходов по оплате за наем жилого помещения и коммунальные услуги отдельным категориям работников,  работающих и проживающим в сельской местности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Педагогические работники дополнительного образования в сфере культуры и работники культуры, работающие и проживающие в сельской местности на территории муниципального образования город Новотроицк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1,0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5914490"/>
                  </a:ext>
                </a:extLst>
              </a:tr>
            </a:tbl>
          </a:graphicData>
        </a:graphic>
      </p:graphicFrame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5AD362B8-02E7-45FD-9D97-60EB20B49EA2}"/>
              </a:ext>
            </a:extLst>
          </p:cNvPr>
          <p:cNvSpPr txBox="1">
            <a:spLocks/>
          </p:cNvSpPr>
          <p:nvPr/>
        </p:nvSpPr>
        <p:spPr>
          <a:xfrm>
            <a:off x="1486444" y="385942"/>
            <a:ext cx="9545991" cy="692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Сведения о расходах бюджета за 2020 год </a:t>
            </a:r>
          </a:p>
          <a:p>
            <a:r>
              <a:rPr lang="ru-RU" altLang="ru-RU" sz="3200" b="1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разрезе целевых групп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64F30-643B-4DCF-8009-320215235E2D}"/>
              </a:ext>
            </a:extLst>
          </p:cNvPr>
          <p:cNvSpPr txBox="1"/>
          <p:nvPr/>
        </p:nvSpPr>
        <p:spPr>
          <a:xfrm>
            <a:off x="10595470" y="1614477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044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9A4B1-3FD9-4B7F-A68B-1780D70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BAB21271-28D4-4597-872E-CDE452752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488750"/>
              </p:ext>
            </p:extLst>
          </p:nvPr>
        </p:nvGraphicFramePr>
        <p:xfrm>
          <a:off x="380999" y="1905660"/>
          <a:ext cx="11474219" cy="470740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393299">
                  <a:extLst>
                    <a:ext uri="{9D8B030D-6E8A-4147-A177-3AD203B41FA5}">
                      <a16:colId xmlns:a16="http://schemas.microsoft.com/office/drawing/2014/main" val="528071136"/>
                    </a:ext>
                  </a:extLst>
                </a:gridCol>
                <a:gridCol w="5303347">
                  <a:extLst>
                    <a:ext uri="{9D8B030D-6E8A-4147-A177-3AD203B41FA5}">
                      <a16:colId xmlns:a16="http://schemas.microsoft.com/office/drawing/2014/main" val="3482479612"/>
                    </a:ext>
                  </a:extLst>
                </a:gridCol>
                <a:gridCol w="1684725">
                  <a:extLst>
                    <a:ext uri="{9D8B030D-6E8A-4147-A177-3AD203B41FA5}">
                      <a16:colId xmlns:a16="http://schemas.microsoft.com/office/drawing/2014/main" val="772249718"/>
                    </a:ext>
                  </a:extLst>
                </a:gridCol>
                <a:gridCol w="1092848">
                  <a:extLst>
                    <a:ext uri="{9D8B030D-6E8A-4147-A177-3AD203B41FA5}">
                      <a16:colId xmlns:a16="http://schemas.microsoft.com/office/drawing/2014/main" val="2639065171"/>
                    </a:ext>
                  </a:extLst>
                </a:gridCol>
              </a:tblGrid>
              <a:tr h="64135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Наименование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Категории получателей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Численность получателей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2020 год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4574003"/>
                  </a:ext>
                </a:extLst>
              </a:tr>
              <a:tr h="157437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Выплата денежных средств опекуну (попечителю) на содержание ребенка, находящегося под опекой (попечительством)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Выплаты денежных средств производятся на детей-сирот и детей, оставшихся без попечения родителей, в возрасте до 18 лет, над которыми в соответствии с действующим законодательством установлена опека (попечительство)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194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20 340,1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5010591"/>
                  </a:ext>
                </a:extLst>
              </a:tr>
              <a:tr h="119079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Выплата единовременного пособия при всех формах устройства детей, лишенных родительского попечения, в семью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Выплата денежных средств производится при передаче ребенка на воспитание в семью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37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889,9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5914490"/>
                  </a:ext>
                </a:extLst>
              </a:tr>
              <a:tr h="11105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Выплата пенсии за выслугу лет муниципальным служащим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Лица, замещавшие муниципальные должности и должности муниципальной службы органов местного самоуправления муниципального образования город Новотроицк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53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6 810,0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6515942"/>
                  </a:ext>
                </a:extLst>
              </a:tr>
            </a:tbl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3D83306-7060-4201-A4DD-4034F4CA5150}"/>
              </a:ext>
            </a:extLst>
          </p:cNvPr>
          <p:cNvSpPr txBox="1">
            <a:spLocks/>
          </p:cNvSpPr>
          <p:nvPr/>
        </p:nvSpPr>
        <p:spPr>
          <a:xfrm>
            <a:off x="1486444" y="385942"/>
            <a:ext cx="9545991" cy="692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Сведения о расходах бюджета за 2020 год</a:t>
            </a:r>
          </a:p>
          <a:p>
            <a:r>
              <a:rPr lang="ru-RU" altLang="ru-RU" sz="3200" b="1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в разрезе целевых групп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EBA0F-3C34-4F5C-8A2F-12E6BC81F655}"/>
              </a:ext>
            </a:extLst>
          </p:cNvPr>
          <p:cNvSpPr txBox="1"/>
          <p:nvPr/>
        </p:nvSpPr>
        <p:spPr>
          <a:xfrm>
            <a:off x="10727806" y="1444709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721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9A4B1-3FD9-4B7F-A68B-1780D70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05E7E9B7-FB9A-400E-B94C-D22CCC54D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40635"/>
              </p:ext>
            </p:extLst>
          </p:nvPr>
        </p:nvGraphicFramePr>
        <p:xfrm>
          <a:off x="332533" y="1859889"/>
          <a:ext cx="11526934" cy="478284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584741">
                  <a:extLst>
                    <a:ext uri="{9D8B030D-6E8A-4147-A177-3AD203B41FA5}">
                      <a16:colId xmlns:a16="http://schemas.microsoft.com/office/drawing/2014/main" val="528071136"/>
                    </a:ext>
                  </a:extLst>
                </a:gridCol>
                <a:gridCol w="5038725">
                  <a:extLst>
                    <a:ext uri="{9D8B030D-6E8A-4147-A177-3AD203B41FA5}">
                      <a16:colId xmlns:a16="http://schemas.microsoft.com/office/drawing/2014/main" val="3482479612"/>
                    </a:ext>
                  </a:extLst>
                </a:gridCol>
                <a:gridCol w="1851782">
                  <a:extLst>
                    <a:ext uri="{9D8B030D-6E8A-4147-A177-3AD203B41FA5}">
                      <a16:colId xmlns:a16="http://schemas.microsoft.com/office/drawing/2014/main" val="772249718"/>
                    </a:ext>
                  </a:extLst>
                </a:gridCol>
                <a:gridCol w="1051686">
                  <a:extLst>
                    <a:ext uri="{9D8B030D-6E8A-4147-A177-3AD203B41FA5}">
                      <a16:colId xmlns:a16="http://schemas.microsoft.com/office/drawing/2014/main" val="263906517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Наименование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Категории получателей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Численность получателей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2020 год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4574003"/>
                  </a:ext>
                </a:extLst>
              </a:tr>
              <a:tr h="193068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Ежемесячные выплаты студентам, обучающимся в ГБОУ ВПО "Оренбургский медицинский университет" Министерства здравоохранения Российской Федерации по программе целевой подготовки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Студенты, заключившие контракт (договор) о целевой подготовке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54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1 333,2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4768024"/>
                  </a:ext>
                </a:extLst>
              </a:tr>
              <a:tr h="208144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Ежемесячная денежная компенсация на частичное возмещение расходов по оплате за наем жилого помещения и коммунальные услуги отдельным категориям работников,  работающих и проживающим в сельской местности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Педагогические работники дополнительного образования в сфере культуры и работники культуры, работающие и проживающие в сельской местности на территории муниципального образования город Новотроицк</a:t>
                      </a:r>
                    </a:p>
                    <a:p>
                      <a:pPr marL="0" algn="l" defTabSz="914400" rtl="0" eaLnBrk="1" fontAlgn="ctr" latinLnBrk="0" hangingPunct="1"/>
                      <a:endParaRPr lang="ru-RU" sz="1800" kern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algn="l" defTabSz="914400" rtl="0" eaLnBrk="1" fontAlgn="ctr" latinLnBrk="0" hangingPunct="1"/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1,0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5914490"/>
                  </a:ext>
                </a:extLst>
              </a:tr>
            </a:tbl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7883648-B0EF-4FBB-80DB-66AB7E03EDA5}"/>
              </a:ext>
            </a:extLst>
          </p:cNvPr>
          <p:cNvSpPr txBox="1">
            <a:spLocks/>
          </p:cNvSpPr>
          <p:nvPr/>
        </p:nvSpPr>
        <p:spPr>
          <a:xfrm>
            <a:off x="1486444" y="385942"/>
            <a:ext cx="9545991" cy="692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Сведения о расходах бюджета за 2020 год</a:t>
            </a:r>
          </a:p>
          <a:p>
            <a:r>
              <a:rPr lang="ru-RU" altLang="ru-RU" sz="3200" b="1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в разрезе целевых групп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985E43-3766-4A62-A7B8-504815D488F0}"/>
              </a:ext>
            </a:extLst>
          </p:cNvPr>
          <p:cNvSpPr txBox="1"/>
          <p:nvPr/>
        </p:nvSpPr>
        <p:spPr>
          <a:xfrm>
            <a:off x="10643095" y="1422939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4872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9A4B1-3FD9-4B7F-A68B-1780D70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93C93F-E234-44A5-89EB-C58F1B553C6B}"/>
              </a:ext>
            </a:extLst>
          </p:cNvPr>
          <p:cNvSpPr txBox="1"/>
          <p:nvPr/>
        </p:nvSpPr>
        <p:spPr>
          <a:xfrm>
            <a:off x="1189213" y="107631"/>
            <a:ext cx="10725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130E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Региональный проект Оренбургской области «Безопасные и качественные автомобильные дороги»          в рамках реализации национального проекта «Безопасные и качественные автомобильные дороги»</a:t>
            </a:r>
            <a:endParaRPr lang="ru-RU" sz="3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C967A7-CA4B-417E-A6BD-680FA705A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0" t="18441" r="22270" b="4638"/>
          <a:stretch/>
        </p:blipFill>
        <p:spPr>
          <a:xfrm>
            <a:off x="9095401" y="4528425"/>
            <a:ext cx="2930956" cy="2221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0B1F2363-E0BA-4E57-8434-04C250924CB9}"/>
              </a:ext>
            </a:extLst>
          </p:cNvPr>
          <p:cNvGraphicFramePr/>
          <p:nvPr/>
        </p:nvGraphicFramePr>
        <p:xfrm>
          <a:off x="1614617" y="2046623"/>
          <a:ext cx="8740346" cy="2412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73ED35-4D42-4C5F-A4AA-6A4CFD3705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4516725"/>
            <a:ext cx="3335575" cy="2233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601023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9A4B1-3FD9-4B7F-A68B-1780D70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93C93F-E234-44A5-89EB-C58F1B553C6B}"/>
              </a:ext>
            </a:extLst>
          </p:cNvPr>
          <p:cNvSpPr txBox="1"/>
          <p:nvPr/>
        </p:nvSpPr>
        <p:spPr>
          <a:xfrm>
            <a:off x="1189213" y="107631"/>
            <a:ext cx="107251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130E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Региональный проект "Формирование комфортной городской среды в Оренбургской области в рамках реализации национального проекта "Жилье и городская среда"</a:t>
            </a:r>
          </a:p>
          <a:p>
            <a:pPr algn="ctr"/>
            <a:endParaRPr lang="ru-RU" sz="4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F235DB-FA89-4933-86CB-4326D540F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679" y="4832449"/>
            <a:ext cx="2511684" cy="191792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455B24-7857-4034-9E82-DFCE1446086D}"/>
              </a:ext>
            </a:extLst>
          </p:cNvPr>
          <p:cNvSpPr/>
          <p:nvPr/>
        </p:nvSpPr>
        <p:spPr>
          <a:xfrm>
            <a:off x="277637" y="3360737"/>
            <a:ext cx="6963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Благоустройство общественной территории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9D9C85F1-216B-4ABB-AD00-F5EE58623B00}"/>
              </a:ext>
            </a:extLst>
          </p:cNvPr>
          <p:cNvGraphicFramePr/>
          <p:nvPr/>
        </p:nvGraphicFramePr>
        <p:xfrm>
          <a:off x="6214368" y="2762968"/>
          <a:ext cx="5521911" cy="133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3C85AC-712F-469B-8E85-8FF4028CE8C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775" t="13734" r="16901" b="22934"/>
          <a:stretch/>
        </p:blipFill>
        <p:spPr>
          <a:xfrm>
            <a:off x="378706" y="4462463"/>
            <a:ext cx="3762417" cy="2150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23766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9A4B1-3FD9-4B7F-A68B-1780D70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553AB5-843C-45AD-AB23-5EAD8B196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215" y="4856456"/>
            <a:ext cx="2511684" cy="191792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28A867-3EAE-4A6E-8926-8DADCDDAA41C}"/>
              </a:ext>
            </a:extLst>
          </p:cNvPr>
          <p:cNvSpPr/>
          <p:nvPr/>
        </p:nvSpPr>
        <p:spPr>
          <a:xfrm>
            <a:off x="9632271" y="4927478"/>
            <a:ext cx="1589103" cy="337351"/>
          </a:xfrm>
          <a:prstGeom prst="rect">
            <a:avLst/>
          </a:prstGeom>
          <a:solidFill>
            <a:srgbClr val="ECF3FA"/>
          </a:solidFill>
          <a:ln>
            <a:solidFill>
              <a:srgbClr val="ECF3F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5B9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КУЛЬТУРА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DC0174A-475D-4B1D-A336-9B0644C7BB99}"/>
              </a:ext>
            </a:extLst>
          </p:cNvPr>
          <p:cNvSpPr txBox="1">
            <a:spLocks/>
          </p:cNvSpPr>
          <p:nvPr/>
        </p:nvSpPr>
        <p:spPr>
          <a:xfrm>
            <a:off x="1919352" y="365126"/>
            <a:ext cx="9107750" cy="8331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500" b="1" dirty="0">
                <a:solidFill>
                  <a:srgbClr val="130E52"/>
                </a:solidFill>
                <a:latin typeface="Cambria" panose="02040503050406030204" pitchFamily="18" charset="0"/>
              </a:rPr>
              <a:t>Региональный проект </a:t>
            </a:r>
          </a:p>
          <a:p>
            <a:pPr algn="ctr">
              <a:lnSpc>
                <a:spcPct val="100000"/>
              </a:lnSpc>
            </a:pPr>
            <a:r>
              <a:rPr lang="ru-RU" sz="3500" b="1" dirty="0">
                <a:solidFill>
                  <a:srgbClr val="130E52"/>
                </a:solidFill>
                <a:latin typeface="Cambria" panose="02040503050406030204" pitchFamily="18" charset="0"/>
              </a:rPr>
              <a:t>«Цифровая культура» </a:t>
            </a:r>
          </a:p>
          <a:p>
            <a:pPr algn="ctr">
              <a:lnSpc>
                <a:spcPct val="120000"/>
              </a:lnSpc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lang="ru-RU" sz="3000" b="1" dirty="0"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90458-7670-4503-812C-0952607C6508}"/>
              </a:ext>
            </a:extLst>
          </p:cNvPr>
          <p:cNvSpPr txBox="1"/>
          <p:nvPr/>
        </p:nvSpPr>
        <p:spPr>
          <a:xfrm>
            <a:off x="378707" y="2372656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Создание виртуального концертного </a:t>
            </a:r>
            <a:r>
              <a:rPr lang="ru-RU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ала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CFFD1DC-1538-42F0-8F66-B43A76356F5D}"/>
              </a:ext>
            </a:extLst>
          </p:cNvPr>
          <p:cNvSpPr/>
          <p:nvPr/>
        </p:nvSpPr>
        <p:spPr>
          <a:xfrm>
            <a:off x="6473227" y="2513923"/>
            <a:ext cx="1384898" cy="1267502"/>
          </a:xfrm>
          <a:prstGeom prst="ellipse">
            <a:avLst/>
          </a:prstGeom>
          <a:solidFill>
            <a:srgbClr val="9290AE"/>
          </a:solidFill>
          <a:ln>
            <a:solidFill>
              <a:srgbClr val="9290AE"/>
            </a:solidFill>
          </a:ln>
          <a:scene3d>
            <a:camera prst="orthographicFront"/>
            <a:lightRig rig="flood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</a:rPr>
              <a:t>2020 год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D8FB1F-E8BC-4C7B-97C8-DAD41185D25C}"/>
              </a:ext>
            </a:extLst>
          </p:cNvPr>
          <p:cNvSpPr txBox="1"/>
          <p:nvPr/>
        </p:nvSpPr>
        <p:spPr>
          <a:xfrm>
            <a:off x="8631441" y="2707780"/>
            <a:ext cx="2838571" cy="53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2 500 тыс. руб.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97C76BB-EB6A-4D10-BA83-63DD09494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8707" y="4163490"/>
            <a:ext cx="3511634" cy="232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86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931" y="374220"/>
            <a:ext cx="1167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ambria" pitchFamily="18" charset="0"/>
                <a:cs typeface="Times New Roman" pitchFamily="18" charset="0"/>
              </a:rPr>
              <a:t>Структура недоимки по налоговым доходам на 01.01.2021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61585854"/>
              </p:ext>
            </p:extLst>
          </p:nvPr>
        </p:nvGraphicFramePr>
        <p:xfrm>
          <a:off x="980299" y="1052322"/>
          <a:ext cx="10441160" cy="5805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10143308" y="5081442"/>
            <a:ext cx="400001" cy="1116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307978" y="5708070"/>
            <a:ext cx="400001" cy="1939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>
            <a:off x="2761310" y="1430125"/>
            <a:ext cx="2770491" cy="6845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ЕНВД </a:t>
            </a:r>
          </a:p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1 026,1</a:t>
            </a:r>
          </a:p>
          <a:p>
            <a:pPr algn="ctr"/>
            <a:endParaRPr lang="ru-RU" sz="1600" b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852191" y="3614584"/>
            <a:ext cx="2770491" cy="6845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Налог на имущество физических лиц 6 097,0</a:t>
            </a:r>
          </a:p>
          <a:p>
            <a:pPr algn="ctr"/>
            <a:endParaRPr lang="ru-RU" sz="1600" b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584465" y="2409748"/>
            <a:ext cx="2770491" cy="6845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УСН </a:t>
            </a:r>
          </a:p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1 483,0</a:t>
            </a:r>
          </a:p>
          <a:p>
            <a:pPr algn="ctr"/>
            <a:endParaRPr lang="ru-RU" sz="1600" b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6273547" y="1662074"/>
            <a:ext cx="2770491" cy="6845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Земельный  налог </a:t>
            </a:r>
          </a:p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5 613,8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9707979" y="3532439"/>
            <a:ext cx="2770491" cy="6845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Патент</a:t>
            </a:r>
          </a:p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96,7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9633165" y="4871681"/>
            <a:ext cx="2770491" cy="6845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ЕСХН </a:t>
            </a:r>
          </a:p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0,1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8683447" y="5793967"/>
            <a:ext cx="2770491" cy="6845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НДФЛ </a:t>
            </a:r>
          </a:p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857,1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81898D-D731-4822-B2DC-426298FA6F6D}"/>
              </a:ext>
            </a:extLst>
          </p:cNvPr>
          <p:cNvSpPr txBox="1"/>
          <p:nvPr/>
        </p:nvSpPr>
        <p:spPr>
          <a:xfrm>
            <a:off x="10833155" y="1482333"/>
            <a:ext cx="1145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тыс. рублей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2891CE4-D6E6-4CF1-9149-2361FFAB6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391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9A4B1-3FD9-4B7F-A68B-1780D70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B7A91-7FE2-4D07-9567-CA1583C0A8A8}"/>
              </a:ext>
            </a:extLst>
          </p:cNvPr>
          <p:cNvSpPr txBox="1"/>
          <p:nvPr/>
        </p:nvSpPr>
        <p:spPr>
          <a:xfrm>
            <a:off x="1265811" y="65869"/>
            <a:ext cx="1093095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rgbClr val="130E52"/>
                </a:solidFill>
                <a:latin typeface="Cambria" panose="02040503050406030204" pitchFamily="18" charset="0"/>
              </a:rPr>
              <a:t>Региональный проект </a:t>
            </a:r>
            <a:br>
              <a:rPr lang="ru-RU" sz="3500" b="1" dirty="0">
                <a:solidFill>
                  <a:srgbClr val="130E52"/>
                </a:solidFill>
                <a:latin typeface="Cambria" panose="02040503050406030204" pitchFamily="18" charset="0"/>
              </a:rPr>
            </a:br>
            <a:r>
              <a:rPr lang="ru-RU" sz="3500" b="1" dirty="0">
                <a:solidFill>
                  <a:srgbClr val="130E52"/>
                </a:solidFill>
                <a:latin typeface="Cambria" panose="02040503050406030204" pitchFamily="18" charset="0"/>
              </a:rPr>
              <a:t>Обеспечение качественно нового развития инфраструктуры культуры «Культурная среда»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4C2BFF-33B6-41D1-BAA6-03C68D985495}"/>
              </a:ext>
            </a:extLst>
          </p:cNvPr>
          <p:cNvSpPr txBox="1"/>
          <p:nvPr/>
        </p:nvSpPr>
        <p:spPr>
          <a:xfrm>
            <a:off x="378707" y="2532356"/>
            <a:ext cx="45839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Оснащение музыкальными инструментами, оборудованием и учебными материалами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A622C57-B050-4FA7-A82A-12A31A8C4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7" y="4259779"/>
            <a:ext cx="1674580" cy="130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4FA2B4C7-53EB-4EDC-A35B-22B212AC9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17" y="5476393"/>
            <a:ext cx="1801860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2E774C0-75C3-431E-AFB5-6FDBF54D6C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47" y="4874211"/>
            <a:ext cx="2511684" cy="191792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25A1C81-4DA7-4D3E-8519-B39792EC940C}"/>
              </a:ext>
            </a:extLst>
          </p:cNvPr>
          <p:cNvSpPr/>
          <p:nvPr/>
        </p:nvSpPr>
        <p:spPr>
          <a:xfrm>
            <a:off x="9676660" y="4982098"/>
            <a:ext cx="1660123" cy="337351"/>
          </a:xfrm>
          <a:prstGeom prst="rect">
            <a:avLst/>
          </a:prstGeom>
          <a:solidFill>
            <a:srgbClr val="ECF3FA"/>
          </a:solidFill>
          <a:ln>
            <a:solidFill>
              <a:srgbClr val="ECF3F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5B9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КУЛЬТУРА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B15EC54F-C0FB-44F7-A16E-351076EA284B}"/>
              </a:ext>
            </a:extLst>
          </p:cNvPr>
          <p:cNvSpPr/>
          <p:nvPr/>
        </p:nvSpPr>
        <p:spPr>
          <a:xfrm>
            <a:off x="5798524" y="2532356"/>
            <a:ext cx="1430861" cy="1249069"/>
          </a:xfrm>
          <a:prstGeom prst="ellipse">
            <a:avLst/>
          </a:prstGeom>
          <a:solidFill>
            <a:srgbClr val="9290AE"/>
          </a:solidFill>
          <a:scene3d>
            <a:camera prst="orthographicFront"/>
            <a:lightRig rig="flood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</a:rPr>
              <a:t>2020 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E6DF14-4F5E-4F05-9B62-2F59D433FFA0}"/>
              </a:ext>
            </a:extLst>
          </p:cNvPr>
          <p:cNvSpPr txBox="1"/>
          <p:nvPr/>
        </p:nvSpPr>
        <p:spPr>
          <a:xfrm>
            <a:off x="8982351" y="2783126"/>
            <a:ext cx="3048740" cy="467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6 163,97 тыс. руб.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200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9A4B1-3FD9-4B7F-A68B-1780D70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4C2BFF-33B6-41D1-BAA6-03C68D985495}"/>
              </a:ext>
            </a:extLst>
          </p:cNvPr>
          <p:cNvSpPr txBox="1"/>
          <p:nvPr/>
        </p:nvSpPr>
        <p:spPr>
          <a:xfrm>
            <a:off x="378707" y="1992712"/>
            <a:ext cx="45839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Оснащение объектов спортивной инфраструктуры спортивно-технологическим оборудованием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B15EC54F-C0FB-44F7-A16E-351076EA284B}"/>
              </a:ext>
            </a:extLst>
          </p:cNvPr>
          <p:cNvSpPr/>
          <p:nvPr/>
        </p:nvSpPr>
        <p:spPr>
          <a:xfrm>
            <a:off x="5798524" y="2262536"/>
            <a:ext cx="1430861" cy="1299836"/>
          </a:xfrm>
          <a:prstGeom prst="ellipse">
            <a:avLst/>
          </a:prstGeom>
          <a:solidFill>
            <a:srgbClr val="9290AE"/>
          </a:solidFill>
          <a:scene3d>
            <a:camera prst="orthographicFront"/>
            <a:lightRig rig="flood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</a:rPr>
              <a:t>2020 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E6DF14-4F5E-4F05-9B62-2F59D433FFA0}"/>
              </a:ext>
            </a:extLst>
          </p:cNvPr>
          <p:cNvSpPr txBox="1"/>
          <p:nvPr/>
        </p:nvSpPr>
        <p:spPr>
          <a:xfrm>
            <a:off x="8982351" y="2528293"/>
            <a:ext cx="3048740" cy="467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3 299,16 тыс. руб.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0E8B6AA-15E9-4226-AE42-5FBF7A5B5C8D}"/>
              </a:ext>
            </a:extLst>
          </p:cNvPr>
          <p:cNvSpPr txBox="1">
            <a:spLocks/>
          </p:cNvSpPr>
          <p:nvPr/>
        </p:nvSpPr>
        <p:spPr>
          <a:xfrm>
            <a:off x="1661945" y="238286"/>
            <a:ext cx="9640318" cy="13131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b="1" dirty="0">
                <a:solidFill>
                  <a:srgbClr val="130E52"/>
                </a:solidFill>
                <a:latin typeface="Cambria" panose="02040503050406030204" pitchFamily="18" charset="0"/>
              </a:rPr>
              <a:t>Региональный проект </a:t>
            </a:r>
            <a:br>
              <a:rPr lang="ru-RU" sz="3500" b="1" dirty="0">
                <a:solidFill>
                  <a:srgbClr val="130E52"/>
                </a:solidFill>
                <a:latin typeface="Cambria" panose="02040503050406030204" pitchFamily="18" charset="0"/>
              </a:rPr>
            </a:br>
            <a:r>
              <a:rPr lang="ru-RU" sz="3500" b="1" dirty="0">
                <a:solidFill>
                  <a:srgbClr val="130E52"/>
                </a:solidFill>
                <a:latin typeface="Cambria" panose="02040503050406030204" pitchFamily="18" charset="0"/>
              </a:rPr>
              <a:t>«Спорт-норма жизни»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21533FB-3957-469F-ADA2-940FF4D40E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47" y="4874211"/>
            <a:ext cx="2511684" cy="19179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D821AA5-EB35-46D7-A604-2A88918410EF}"/>
              </a:ext>
            </a:extLst>
          </p:cNvPr>
          <p:cNvSpPr/>
          <p:nvPr/>
        </p:nvSpPr>
        <p:spPr>
          <a:xfrm>
            <a:off x="9728617" y="4934171"/>
            <a:ext cx="1461422" cy="372347"/>
          </a:xfrm>
          <a:prstGeom prst="rect">
            <a:avLst/>
          </a:prstGeom>
          <a:solidFill>
            <a:srgbClr val="ECF3FA"/>
          </a:solidFill>
          <a:ln>
            <a:solidFill>
              <a:srgbClr val="ECF3F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50" b="1" dirty="0">
                <a:solidFill>
                  <a:srgbClr val="9C5BC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ДЕМОГРАФИЯ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2D481B-B43E-41A3-9F1A-E40C1733B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62" y="4619192"/>
            <a:ext cx="3257642" cy="217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FEE4503-E0BD-4A36-8A5B-267A31284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3" y="4140076"/>
            <a:ext cx="3116615" cy="233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7710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9A4B1-3FD9-4B7F-A68B-1780D70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93C93F-E234-44A5-89EB-C58F1B553C6B}"/>
              </a:ext>
            </a:extLst>
          </p:cNvPr>
          <p:cNvSpPr txBox="1"/>
          <p:nvPr/>
        </p:nvSpPr>
        <p:spPr>
          <a:xfrm>
            <a:off x="1189213" y="107631"/>
            <a:ext cx="10725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Обслуживание муниципального долга</a:t>
            </a:r>
            <a:endParaRPr lang="ru-RU" sz="4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виток: горизонтальный 2">
            <a:extLst>
              <a:ext uri="{FF2B5EF4-FFF2-40B4-BE49-F238E27FC236}">
                <a16:creationId xmlns:a16="http://schemas.microsoft.com/office/drawing/2014/main" id="{9A079D1A-0ED6-4F3B-AE9F-C8A2F820692E}"/>
              </a:ext>
            </a:extLst>
          </p:cNvPr>
          <p:cNvSpPr/>
          <p:nvPr/>
        </p:nvSpPr>
        <p:spPr>
          <a:xfrm>
            <a:off x="796881" y="3653287"/>
            <a:ext cx="10598238" cy="3097082"/>
          </a:xfrm>
          <a:prstGeom prst="horizontalScroll">
            <a:avLst/>
          </a:prstGeom>
          <a:solidFill>
            <a:srgbClr val="CDCCDA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flood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2019 - 5 813,5</a:t>
            </a:r>
          </a:p>
          <a:p>
            <a:pPr algn="ctr"/>
            <a:r>
              <a:rPr lang="ru-RU" sz="6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2020 - 2 729,6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2BF448-C95C-496C-AF95-67D98D8D5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99" y="1431930"/>
            <a:ext cx="4394001" cy="24722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D9D3FC-51C9-4C9B-8866-8AFDE4BBED90}"/>
              </a:ext>
            </a:extLst>
          </p:cNvPr>
          <p:cNvSpPr txBox="1"/>
          <p:nvPr/>
        </p:nvSpPr>
        <p:spPr>
          <a:xfrm>
            <a:off x="10538320" y="1539959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5306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9457120"/>
              </p:ext>
            </p:extLst>
          </p:nvPr>
        </p:nvGraphicFramePr>
        <p:xfrm>
          <a:off x="762898" y="1059837"/>
          <a:ext cx="105851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74867" y="3501008"/>
            <a:ext cx="1772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248 000,0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9682" y="1075397"/>
            <a:ext cx="2206242" cy="584775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Cambria" pitchFamily="18" charset="0"/>
                <a:cs typeface="Times New Roman" pitchFamily="18" charset="0"/>
              </a:rPr>
              <a:t>263 000,0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2027" y="1855447"/>
            <a:ext cx="149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15 000,0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65139" y="3501007"/>
            <a:ext cx="1987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mbria" pitchFamily="18" charset="0"/>
                <a:cs typeface="Times New Roman" pitchFamily="18" charset="0"/>
              </a:rPr>
              <a:t>213 000,0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56333" y="1555348"/>
            <a:ext cx="2128736" cy="584775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Cambria" pitchFamily="18" charset="0"/>
                <a:cs typeface="Times New Roman" pitchFamily="18" charset="0"/>
              </a:rPr>
              <a:t>213 000,0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3119" y="332656"/>
            <a:ext cx="8130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Cambria" pitchFamily="18" charset="0"/>
                <a:cs typeface="Times New Roman" pitchFamily="18" charset="0"/>
              </a:rPr>
              <a:t>Динамика муниципального долга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D9D3FC-51C9-4C9B-8866-8AFDE4BBED90}"/>
              </a:ext>
            </a:extLst>
          </p:cNvPr>
          <p:cNvSpPr txBox="1"/>
          <p:nvPr/>
        </p:nvSpPr>
        <p:spPr>
          <a:xfrm>
            <a:off x="10538320" y="1539959"/>
            <a:ext cx="1145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тыс. рублей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2891CE4-D6E6-4CF1-9149-2361FFAB6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244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F4A08C-3DD0-448D-98D4-1F0409D7ED41}"/>
              </a:ext>
            </a:extLst>
          </p:cNvPr>
          <p:cNvSpPr txBox="1"/>
          <p:nvPr/>
        </p:nvSpPr>
        <p:spPr>
          <a:xfrm>
            <a:off x="1349498" y="1219200"/>
            <a:ext cx="9626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Спасибо за внимание</a:t>
            </a:r>
          </a:p>
        </p:txBody>
      </p:sp>
      <p:pic>
        <p:nvPicPr>
          <p:cNvPr id="3" name="Picture 4" descr="C:\Почта\Слайды\ФОТО для слайда\Бренд.gif">
            <a:extLst>
              <a:ext uri="{FF2B5EF4-FFF2-40B4-BE49-F238E27FC236}">
                <a16:creationId xmlns:a16="http://schemas.microsoft.com/office/drawing/2014/main" id="{A1DEBBF6-E633-4AA5-9AF1-EAE63C2C5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14" y="2588236"/>
            <a:ext cx="6934486" cy="4393590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67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891CE4-D6E6-4CF1-9149-2361FFAB6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1E318D-A4E9-4C1E-9D31-3FE37B200DA8}"/>
              </a:ext>
            </a:extLst>
          </p:cNvPr>
          <p:cNvSpPr txBox="1"/>
          <p:nvPr/>
        </p:nvSpPr>
        <p:spPr>
          <a:xfrm>
            <a:off x="1542620" y="71500"/>
            <a:ext cx="102539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u="none" strike="noStrike" baseline="0" dirty="0">
                <a:solidFill>
                  <a:srgbClr val="130E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Структура расходов бюджета за 2020 год</a:t>
            </a:r>
            <a:endParaRPr lang="ru-RU" sz="4000" dirty="0">
              <a:solidFill>
                <a:srgbClr val="130E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A6809C4D-F036-4670-BB50-DDDDF2112255}"/>
              </a:ext>
            </a:extLst>
          </p:cNvPr>
          <p:cNvSpPr/>
          <p:nvPr/>
        </p:nvSpPr>
        <p:spPr>
          <a:xfrm>
            <a:off x="3185411" y="1359904"/>
            <a:ext cx="5786310" cy="4960253"/>
          </a:xfrm>
          <a:prstGeom prst="triangle">
            <a:avLst/>
          </a:prstGeom>
          <a:solidFill>
            <a:srgbClr val="8A88A6"/>
          </a:solidFill>
          <a:ln>
            <a:solidFill>
              <a:srgbClr val="130E52"/>
            </a:solidFill>
          </a:ln>
          <a:scene3d>
            <a:camera prst="orthographicFront"/>
            <a:lightRig rig="flood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Всего расходов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1 894 850,0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C0E2575-4A9D-47CE-9F6D-4B7833B0F600}"/>
              </a:ext>
            </a:extLst>
          </p:cNvPr>
          <p:cNvSpPr/>
          <p:nvPr/>
        </p:nvSpPr>
        <p:spPr>
          <a:xfrm>
            <a:off x="2273314" y="1482333"/>
            <a:ext cx="3702129" cy="66675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130E52"/>
            </a:solidFill>
          </a:ln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Общегосударственные вопросы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163 389,1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FD9BC53-45FA-4C38-8032-6280E7B052AC}"/>
              </a:ext>
            </a:extLst>
          </p:cNvPr>
          <p:cNvSpPr/>
          <p:nvPr/>
        </p:nvSpPr>
        <p:spPr>
          <a:xfrm>
            <a:off x="7644758" y="4143673"/>
            <a:ext cx="3702129" cy="66675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130E52"/>
            </a:solidFill>
          </a:ln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Физическая культура и спорт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91 866,5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B07F972-6F49-4ABC-B4F2-96986D57D816}"/>
              </a:ext>
            </a:extLst>
          </p:cNvPr>
          <p:cNvSpPr/>
          <p:nvPr/>
        </p:nvSpPr>
        <p:spPr>
          <a:xfrm>
            <a:off x="7139582" y="3253465"/>
            <a:ext cx="3702129" cy="66675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130E52"/>
            </a:solidFill>
          </a:ln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Социальная политика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71 968,1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C29A671-3C2B-4F83-8C8E-9047981473B1}"/>
              </a:ext>
            </a:extLst>
          </p:cNvPr>
          <p:cNvSpPr/>
          <p:nvPr/>
        </p:nvSpPr>
        <p:spPr>
          <a:xfrm>
            <a:off x="6568215" y="2367899"/>
            <a:ext cx="3702129" cy="66675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130E52"/>
            </a:solidFill>
          </a:ln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Культура, кинематография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115 683,8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95DF694-2246-4910-A188-7B81057544A6}"/>
              </a:ext>
            </a:extLst>
          </p:cNvPr>
          <p:cNvSpPr/>
          <p:nvPr/>
        </p:nvSpPr>
        <p:spPr>
          <a:xfrm>
            <a:off x="6216559" y="1482333"/>
            <a:ext cx="4008219" cy="66675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130E52"/>
            </a:solidFill>
          </a:ln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Жилищно-коммунальное хозяйство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121 179,6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CBD6B76-294F-4307-ACFA-E9E6074938F8}"/>
              </a:ext>
            </a:extLst>
          </p:cNvPr>
          <p:cNvSpPr/>
          <p:nvPr/>
        </p:nvSpPr>
        <p:spPr>
          <a:xfrm>
            <a:off x="8151423" y="5027405"/>
            <a:ext cx="3935802" cy="830097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130E52"/>
            </a:solidFill>
          </a:ln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Национальная безопасность и правоохранительная деятельность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6 655,0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6EED90D-D87A-410A-8E6C-BD40ACEDFC9F}"/>
              </a:ext>
            </a:extLst>
          </p:cNvPr>
          <p:cNvSpPr/>
          <p:nvPr/>
        </p:nvSpPr>
        <p:spPr>
          <a:xfrm>
            <a:off x="1356484" y="3253465"/>
            <a:ext cx="3725961" cy="66675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130E52"/>
            </a:solidFill>
          </a:ln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Национальная экономика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230 224,8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BC151D3-9DCD-433B-8822-4C714D14ACA4}"/>
              </a:ext>
            </a:extLst>
          </p:cNvPr>
          <p:cNvSpPr/>
          <p:nvPr/>
        </p:nvSpPr>
        <p:spPr>
          <a:xfrm>
            <a:off x="887016" y="4140435"/>
            <a:ext cx="3702129" cy="66675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130E52"/>
            </a:solidFill>
          </a:ln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Здравоохранение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92,0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43B1075-1229-4AF4-8492-2D860737C1FB}"/>
              </a:ext>
            </a:extLst>
          </p:cNvPr>
          <p:cNvSpPr/>
          <p:nvPr/>
        </p:nvSpPr>
        <p:spPr>
          <a:xfrm>
            <a:off x="1932354" y="2367899"/>
            <a:ext cx="3702129" cy="66675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130E52"/>
            </a:solidFill>
          </a:ln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Образование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1 089 714,5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DC35913-D629-4AB5-A9D6-A8038AC96E94}"/>
              </a:ext>
            </a:extLst>
          </p:cNvPr>
          <p:cNvSpPr/>
          <p:nvPr/>
        </p:nvSpPr>
        <p:spPr>
          <a:xfrm>
            <a:off x="4244935" y="6033996"/>
            <a:ext cx="3702129" cy="66675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130E52"/>
            </a:solidFill>
          </a:ln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Средства массовой информации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1 347,0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BDD2F63-4C00-47B2-8967-EE388B4E1974}"/>
              </a:ext>
            </a:extLst>
          </p:cNvPr>
          <p:cNvSpPr/>
          <p:nvPr/>
        </p:nvSpPr>
        <p:spPr>
          <a:xfrm>
            <a:off x="418049" y="5027405"/>
            <a:ext cx="3702129" cy="858865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130E52"/>
            </a:solidFill>
          </a:ln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Обслуживание государственного (муниципального) долга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2 729,6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1898D-D731-4822-B2DC-426298FA6F6D}"/>
              </a:ext>
            </a:extLst>
          </p:cNvPr>
          <p:cNvSpPr txBox="1"/>
          <p:nvPr/>
        </p:nvSpPr>
        <p:spPr>
          <a:xfrm>
            <a:off x="10833155" y="1482333"/>
            <a:ext cx="110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тыс.рублей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0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9A4B1-3FD9-4B7F-A68B-1780D70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44938"/>
            <a:ext cx="822501" cy="104882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1DE8EDD-7623-4285-85AF-1A94219D0714}"/>
              </a:ext>
            </a:extLst>
          </p:cNvPr>
          <p:cNvSpPr/>
          <p:nvPr/>
        </p:nvSpPr>
        <p:spPr>
          <a:xfrm>
            <a:off x="1712007" y="489973"/>
            <a:ext cx="8767985" cy="572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1746"/>
                </a:solidFill>
                <a:latin typeface="Cambria" panose="02040503050406030204" pitchFamily="18" charset="0"/>
              </a:rPr>
              <a:t>Основные параметры первоочередных расходов местного бюджета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E8B2626-438E-44D7-876B-DB1953375D5B}"/>
              </a:ext>
            </a:extLst>
          </p:cNvPr>
          <p:cNvCxnSpPr/>
          <p:nvPr/>
        </p:nvCxnSpPr>
        <p:spPr>
          <a:xfrm>
            <a:off x="1316351" y="5538078"/>
            <a:ext cx="287825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9F2E2EB5-626F-4112-8034-33080EF7C722}"/>
              </a:ext>
            </a:extLst>
          </p:cNvPr>
          <p:cNvCxnSpPr>
            <a:cxnSpLocks/>
          </p:cNvCxnSpPr>
          <p:nvPr/>
        </p:nvCxnSpPr>
        <p:spPr>
          <a:xfrm>
            <a:off x="1316351" y="4712920"/>
            <a:ext cx="281417" cy="300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924919C4-18E4-40F6-B9D0-B4D497E41592}"/>
              </a:ext>
            </a:extLst>
          </p:cNvPr>
          <p:cNvCxnSpPr/>
          <p:nvPr/>
        </p:nvCxnSpPr>
        <p:spPr>
          <a:xfrm>
            <a:off x="1330206" y="3861154"/>
            <a:ext cx="281417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1ECC1229-C535-470A-A239-1F12D68E4194}"/>
              </a:ext>
            </a:extLst>
          </p:cNvPr>
          <p:cNvCxnSpPr/>
          <p:nvPr/>
        </p:nvCxnSpPr>
        <p:spPr>
          <a:xfrm>
            <a:off x="1330206" y="3022692"/>
            <a:ext cx="281417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30AAA85-DDC3-43EB-A307-40DC0A8177D1}"/>
              </a:ext>
            </a:extLst>
          </p:cNvPr>
          <p:cNvCxnSpPr>
            <a:cxnSpLocks/>
          </p:cNvCxnSpPr>
          <p:nvPr/>
        </p:nvCxnSpPr>
        <p:spPr>
          <a:xfrm>
            <a:off x="914569" y="2150244"/>
            <a:ext cx="0" cy="427445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CEFC7DF8-C58E-4BB8-8838-F86547A3B652}"/>
              </a:ext>
            </a:extLst>
          </p:cNvPr>
          <p:cNvCxnSpPr>
            <a:cxnSpLocks/>
          </p:cNvCxnSpPr>
          <p:nvPr/>
        </p:nvCxnSpPr>
        <p:spPr>
          <a:xfrm flipH="1" flipV="1">
            <a:off x="914570" y="6424697"/>
            <a:ext cx="281838" cy="521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11942611-BE1A-4BA0-8156-1EF9985925B9}"/>
              </a:ext>
            </a:extLst>
          </p:cNvPr>
          <p:cNvCxnSpPr/>
          <p:nvPr/>
        </p:nvCxnSpPr>
        <p:spPr>
          <a:xfrm flipH="1">
            <a:off x="922894" y="2150244"/>
            <a:ext cx="25515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419FF06-36DB-492D-90C0-63CFF0B38E02}"/>
              </a:ext>
            </a:extLst>
          </p:cNvPr>
          <p:cNvCxnSpPr/>
          <p:nvPr/>
        </p:nvCxnSpPr>
        <p:spPr>
          <a:xfrm>
            <a:off x="1316351" y="2544230"/>
            <a:ext cx="13854" cy="29772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Скругленный прямоугольник 4">
            <a:extLst>
              <a:ext uri="{FF2B5EF4-FFF2-40B4-BE49-F238E27FC236}">
                <a16:creationId xmlns:a16="http://schemas.microsoft.com/office/drawing/2014/main" id="{31740177-C6F4-4846-9559-31DB34B1A95F}"/>
              </a:ext>
            </a:extLst>
          </p:cNvPr>
          <p:cNvSpPr/>
          <p:nvPr/>
        </p:nvSpPr>
        <p:spPr>
          <a:xfrm>
            <a:off x="1641810" y="2566573"/>
            <a:ext cx="6607404" cy="753071"/>
          </a:xfrm>
          <a:prstGeom prst="roundRect">
            <a:avLst/>
          </a:prstGeom>
          <a:solidFill>
            <a:srgbClr val="B3B2C6"/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Муниципальные служащие</a:t>
            </a:r>
          </a:p>
        </p:txBody>
      </p:sp>
      <p:sp>
        <p:nvSpPr>
          <p:cNvPr id="43" name="Скругленный прямоугольник 2">
            <a:extLst>
              <a:ext uri="{FF2B5EF4-FFF2-40B4-BE49-F238E27FC236}">
                <a16:creationId xmlns:a16="http://schemas.microsoft.com/office/drawing/2014/main" id="{6A27602D-67C8-4099-A65D-79F488E9D606}"/>
              </a:ext>
            </a:extLst>
          </p:cNvPr>
          <p:cNvSpPr/>
          <p:nvPr/>
        </p:nvSpPr>
        <p:spPr>
          <a:xfrm>
            <a:off x="1201210" y="1743684"/>
            <a:ext cx="7333189" cy="753071"/>
          </a:xfrm>
          <a:prstGeom prst="roundRect">
            <a:avLst/>
          </a:prstGeom>
          <a:solidFill>
            <a:srgbClr val="D35F65"/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Расходы на оплату труда с начислениями, всего</a:t>
            </a:r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:a16="http://schemas.microsoft.com/office/drawing/2014/main" id="{DCA1290C-467F-4F95-BF91-B46776BCE80C}"/>
              </a:ext>
            </a:extLst>
          </p:cNvPr>
          <p:cNvSpPr/>
          <p:nvPr/>
        </p:nvSpPr>
        <p:spPr>
          <a:xfrm>
            <a:off x="1196408" y="5983691"/>
            <a:ext cx="7337991" cy="752400"/>
          </a:xfrm>
          <a:prstGeom prst="roundRect">
            <a:avLst/>
          </a:prstGeom>
          <a:solidFill>
            <a:srgbClr val="D35F65"/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Расходы на оплату коммунальных услуг</a:t>
            </a:r>
          </a:p>
        </p:txBody>
      </p:sp>
      <p:sp>
        <p:nvSpPr>
          <p:cNvPr id="45" name="Скругленный прямоугольник 2">
            <a:extLst>
              <a:ext uri="{FF2B5EF4-FFF2-40B4-BE49-F238E27FC236}">
                <a16:creationId xmlns:a16="http://schemas.microsoft.com/office/drawing/2014/main" id="{4B3AF04A-D1F4-49DE-8AD4-13544A1A7C44}"/>
              </a:ext>
            </a:extLst>
          </p:cNvPr>
          <p:cNvSpPr/>
          <p:nvPr/>
        </p:nvSpPr>
        <p:spPr>
          <a:xfrm>
            <a:off x="9594448" y="1072590"/>
            <a:ext cx="1921277" cy="598305"/>
          </a:xfrm>
          <a:prstGeom prst="roundRect">
            <a:avLst/>
          </a:prstGeom>
          <a:solidFill>
            <a:srgbClr val="B3B2C6"/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6000"/>
            <a:r>
              <a:rPr lang="ru-RU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2020 год</a:t>
            </a:r>
          </a:p>
        </p:txBody>
      </p:sp>
      <p:sp>
        <p:nvSpPr>
          <p:cNvPr id="46" name="Скругленный прямоугольник 2">
            <a:extLst>
              <a:ext uri="{FF2B5EF4-FFF2-40B4-BE49-F238E27FC236}">
                <a16:creationId xmlns:a16="http://schemas.microsoft.com/office/drawing/2014/main" id="{2704148D-267A-4474-BA30-BB84B7CEC5A8}"/>
              </a:ext>
            </a:extLst>
          </p:cNvPr>
          <p:cNvSpPr/>
          <p:nvPr/>
        </p:nvSpPr>
        <p:spPr>
          <a:xfrm>
            <a:off x="9012443" y="1737494"/>
            <a:ext cx="2879396" cy="753071"/>
          </a:xfrm>
          <a:prstGeom prst="roundRect">
            <a:avLst/>
          </a:prstGeom>
          <a:solidFill>
            <a:srgbClr val="D35F65"/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626 929,5</a:t>
            </a:r>
          </a:p>
        </p:txBody>
      </p:sp>
      <p:sp>
        <p:nvSpPr>
          <p:cNvPr id="47" name="Скругленный прямоугольник 4">
            <a:extLst>
              <a:ext uri="{FF2B5EF4-FFF2-40B4-BE49-F238E27FC236}">
                <a16:creationId xmlns:a16="http://schemas.microsoft.com/office/drawing/2014/main" id="{36D4C96F-2461-4C61-9DDB-E533ED7828E4}"/>
              </a:ext>
            </a:extLst>
          </p:cNvPr>
          <p:cNvSpPr/>
          <p:nvPr/>
        </p:nvSpPr>
        <p:spPr>
          <a:xfrm>
            <a:off x="9000977" y="2566572"/>
            <a:ext cx="2887313" cy="753071"/>
          </a:xfrm>
          <a:prstGeom prst="roundRect">
            <a:avLst/>
          </a:prstGeom>
          <a:solidFill>
            <a:srgbClr val="B3B2C6"/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98 489,0</a:t>
            </a:r>
            <a:endParaRPr kumimoji="0" lang="ru-RU" sz="2400" b="1" i="0" u="none" strike="noStrike" kern="1200" cap="none" spc="6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8" name="Скругленный прямоугольник 2">
            <a:extLst>
              <a:ext uri="{FF2B5EF4-FFF2-40B4-BE49-F238E27FC236}">
                <a16:creationId xmlns:a16="http://schemas.microsoft.com/office/drawing/2014/main" id="{E51C0777-8A72-4D76-9D4B-7610FF312D6E}"/>
              </a:ext>
            </a:extLst>
          </p:cNvPr>
          <p:cNvSpPr/>
          <p:nvPr/>
        </p:nvSpPr>
        <p:spPr>
          <a:xfrm>
            <a:off x="9000977" y="5983020"/>
            <a:ext cx="2888726" cy="753071"/>
          </a:xfrm>
          <a:prstGeom prst="roundRect">
            <a:avLst/>
          </a:prstGeom>
          <a:solidFill>
            <a:srgbClr val="D35F65"/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96 033,</a:t>
            </a:r>
            <a:r>
              <a:rPr kumimoji="0" lang="ru-RU" sz="24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49" name="Скругленный прямоугольник 4">
            <a:extLst>
              <a:ext uri="{FF2B5EF4-FFF2-40B4-BE49-F238E27FC236}">
                <a16:creationId xmlns:a16="http://schemas.microsoft.com/office/drawing/2014/main" id="{36C13007-23F1-4E76-B36F-DA73108C8007}"/>
              </a:ext>
            </a:extLst>
          </p:cNvPr>
          <p:cNvSpPr/>
          <p:nvPr/>
        </p:nvSpPr>
        <p:spPr>
          <a:xfrm>
            <a:off x="9012443" y="3415293"/>
            <a:ext cx="2842355" cy="803878"/>
          </a:xfrm>
          <a:prstGeom prst="roundRect">
            <a:avLst/>
          </a:prstGeom>
          <a:solidFill>
            <a:srgbClr val="B3B2C6"/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152 899,2</a:t>
            </a:r>
          </a:p>
        </p:txBody>
      </p:sp>
      <p:sp>
        <p:nvSpPr>
          <p:cNvPr id="50" name="Скругленный прямоугольник 5">
            <a:extLst>
              <a:ext uri="{FF2B5EF4-FFF2-40B4-BE49-F238E27FC236}">
                <a16:creationId xmlns:a16="http://schemas.microsoft.com/office/drawing/2014/main" id="{7D341FA9-A697-4585-86EA-72ABE2653783}"/>
              </a:ext>
            </a:extLst>
          </p:cNvPr>
          <p:cNvSpPr/>
          <p:nvPr/>
        </p:nvSpPr>
        <p:spPr>
          <a:xfrm>
            <a:off x="1641810" y="3392488"/>
            <a:ext cx="6604662" cy="815012"/>
          </a:xfrm>
          <a:prstGeom prst="roundRect">
            <a:avLst/>
          </a:prstGeom>
          <a:solidFill>
            <a:srgbClr val="B3B2C6"/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Работники, поименованные в указах Президента</a:t>
            </a:r>
          </a:p>
        </p:txBody>
      </p:sp>
      <p:sp>
        <p:nvSpPr>
          <p:cNvPr id="51" name="Скругленный прямоугольник 6">
            <a:extLst>
              <a:ext uri="{FF2B5EF4-FFF2-40B4-BE49-F238E27FC236}">
                <a16:creationId xmlns:a16="http://schemas.microsoft.com/office/drawing/2014/main" id="{0D890398-6558-4418-BCE9-C1B51AA61AC8}"/>
              </a:ext>
            </a:extLst>
          </p:cNvPr>
          <p:cNvSpPr/>
          <p:nvPr/>
        </p:nvSpPr>
        <p:spPr>
          <a:xfrm>
            <a:off x="1641810" y="4276589"/>
            <a:ext cx="6604662" cy="815016"/>
          </a:xfrm>
          <a:prstGeom prst="roundRect">
            <a:avLst/>
          </a:prstGeom>
          <a:solidFill>
            <a:srgbClr val="B3B2C6"/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Работники, не поименованные в указах Президента</a:t>
            </a:r>
          </a:p>
        </p:txBody>
      </p:sp>
      <p:sp>
        <p:nvSpPr>
          <p:cNvPr id="52" name="Скругленный прямоугольник 7">
            <a:extLst>
              <a:ext uri="{FF2B5EF4-FFF2-40B4-BE49-F238E27FC236}">
                <a16:creationId xmlns:a16="http://schemas.microsoft.com/office/drawing/2014/main" id="{4BC012D4-169D-41C5-A572-C0A625586CFD}"/>
              </a:ext>
            </a:extLst>
          </p:cNvPr>
          <p:cNvSpPr/>
          <p:nvPr/>
        </p:nvSpPr>
        <p:spPr>
          <a:xfrm>
            <a:off x="1641810" y="5161542"/>
            <a:ext cx="6556691" cy="753071"/>
          </a:xfrm>
          <a:prstGeom prst="roundRect">
            <a:avLst/>
          </a:prstGeom>
          <a:solidFill>
            <a:srgbClr val="B3B2C6"/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МРОТ</a:t>
            </a:r>
          </a:p>
        </p:txBody>
      </p:sp>
      <p:sp>
        <p:nvSpPr>
          <p:cNvPr id="53" name="Скругленный прямоугольник 4">
            <a:extLst>
              <a:ext uri="{FF2B5EF4-FFF2-40B4-BE49-F238E27FC236}">
                <a16:creationId xmlns:a16="http://schemas.microsoft.com/office/drawing/2014/main" id="{8A38EA6D-0C2D-414E-AF24-96299994139F}"/>
              </a:ext>
            </a:extLst>
          </p:cNvPr>
          <p:cNvSpPr/>
          <p:nvPr/>
        </p:nvSpPr>
        <p:spPr>
          <a:xfrm>
            <a:off x="9000977" y="4274057"/>
            <a:ext cx="2856209" cy="803878"/>
          </a:xfrm>
          <a:prstGeom prst="roundRect">
            <a:avLst/>
          </a:prstGeom>
          <a:solidFill>
            <a:srgbClr val="B3B2C6"/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212 825,0</a:t>
            </a:r>
          </a:p>
        </p:txBody>
      </p:sp>
      <p:sp>
        <p:nvSpPr>
          <p:cNvPr id="54" name="Скругленный прямоугольник 4">
            <a:extLst>
              <a:ext uri="{FF2B5EF4-FFF2-40B4-BE49-F238E27FC236}">
                <a16:creationId xmlns:a16="http://schemas.microsoft.com/office/drawing/2014/main" id="{62C3381A-B395-40FD-A562-C9F019E2ED2F}"/>
              </a:ext>
            </a:extLst>
          </p:cNvPr>
          <p:cNvSpPr/>
          <p:nvPr/>
        </p:nvSpPr>
        <p:spPr>
          <a:xfrm>
            <a:off x="9000977" y="5161542"/>
            <a:ext cx="2856208" cy="753071"/>
          </a:xfrm>
          <a:prstGeom prst="roundRect">
            <a:avLst/>
          </a:prstGeom>
          <a:solidFill>
            <a:srgbClr val="B3B2C6"/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162 716,3</a:t>
            </a:r>
          </a:p>
        </p:txBody>
      </p:sp>
    </p:spTree>
    <p:extLst>
      <p:ext uri="{BB962C8B-B14F-4D97-AF65-F5344CB8AC3E}">
        <p14:creationId xmlns:p14="http://schemas.microsoft.com/office/powerpoint/2010/main" val="1728470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5452</Words>
  <Application>Microsoft Office PowerPoint</Application>
  <PresentationFormat>Широкоэкранный</PresentationFormat>
  <Paragraphs>1433</Paragraphs>
  <Slides>74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74</vt:i4>
      </vt:variant>
    </vt:vector>
  </HeadingPairs>
  <TitlesOfParts>
    <vt:vector size="84" baseType="lpstr">
      <vt:lpstr>Arial</vt:lpstr>
      <vt:lpstr>Arial Narrow</vt:lpstr>
      <vt:lpstr>Calibri</vt:lpstr>
      <vt:lpstr>Calibri Light</vt:lpstr>
      <vt:lpstr>Cambria</vt:lpstr>
      <vt:lpstr>Corbel</vt:lpstr>
      <vt:lpstr>Times New Roman</vt:lpstr>
      <vt:lpstr>Тема Office</vt:lpstr>
      <vt:lpstr>Worksheet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"Развитие системы образования на территории муниципального образования город Новотроицк  на 2019-2024 годы"</vt:lpstr>
      <vt:lpstr>Муниципальная программа «Развитие культуры в муниципальном образовании город Новотроицк на 2019–2024 годы»</vt:lpstr>
      <vt:lpstr>Муниципальная программа «Развитие физической культуры и спорта на территории муниципального образования город Новотроицк на 2019 – 2024 годы»</vt:lpstr>
      <vt:lpstr>Муниципальная программа «Развитие транспортной системы муниципального образования город Новотроицк на 2019-2024 годы»</vt:lpstr>
      <vt:lpstr>Муниципальная программа «Благоустройство территории муниципального образования город Новотроицк на 2019-2024 годы»</vt:lpstr>
      <vt:lpstr>Муниципальная программа «Управление муниципальной казной и муниципальным долгом на 2019-2024 годы»</vt:lpstr>
      <vt:lpstr>Муниципальная программа «Развитие сельского хозяйства и регулирование рынков сельскохозяйственной продукции, сырья и продовольствия муниципального образования город Новотроицк на 2019-2024 годы»</vt:lpstr>
      <vt:lpstr>Муниципальная программа «Экономическое развитие муниципального образования город Новотроицк на 2019-2024 годы»</vt:lpstr>
      <vt:lpstr>Муниципальная программа «Обеспечение мероприятий гражданской обороны, предупреждения и ликвидации чрезвычайных ситуаций, пожарной безопасности и безопасности людей на водных объектах муниципального образования город Новотроицк на 2019-2024 годы»</vt:lpstr>
      <vt:lpstr>Муниципальная программа «Обеспечение общественного порядка и противодействие преступности в муниципальном образовании город Новотроицк Оренбургской области на 2019-2024 годы»</vt:lpstr>
      <vt:lpstr>Муниципальная программа «Комплексное развитие коммунальной инфраструктуры муниципального образования город Новотроицк  на 2019-2024 годы»</vt:lpstr>
      <vt:lpstr>Муниципальная программа «Повышение качества жизни отдельных категорий населения муниципального образования город Новотроицк на 2019-2024 годы»</vt:lpstr>
      <vt:lpstr>Муниципальная программа «Обеспечение жильем молодых семей в муниципальном образовании город Новотроицк на 2019-2024 годы»</vt:lpstr>
      <vt:lpstr>Муниципальная программа «Реализация молодежной политики в муниципальном образовании город Новотроицк на 2019 – 2024 годы»</vt:lpstr>
      <vt:lpstr>Муниципальная программа «Улучшение состояния жилищного фонда на территории муниципального образования город Новотроицк в 2019-2024 годах»</vt:lpstr>
      <vt:lpstr>Муниципальная программа «Развитие системы градорегулирования на территории муниципального образования город Новотроицк  на 2019-2024 годы»</vt:lpstr>
      <vt:lpstr>Муниципальная программа «Энергосбережение и повышение энергоэффективности в муниципальном образовании город Новотроицк Оренбургской области на 2011-2020 годы»</vt:lpstr>
      <vt:lpstr>Муниципальная программа «Закрепление медицинских кадров на территории муниципального образования город Новотроицк на 2019 - 2024 годы»</vt:lpstr>
      <vt:lpstr>Муниципальная программа «Проведение капитального ремонта общего имущества многоквартирных домов муниципального образования город Новотроицк на 2019-2024 годы»</vt:lpstr>
      <vt:lpstr>Муниципальная программа «Улучшение условий и охраны труда  в муниципальном образовании город Новотроицк на 2019 - 2024 годы»</vt:lpstr>
      <vt:lpstr>Муниципальная программа «Реализация муниципальной политики в муниципальном образовании город Новотроицк на 2018 – 2023 годы»</vt:lpstr>
      <vt:lpstr>Муниципальная программа «Формирование комфортной городской среды на территории муниципального образования город Новотроицк»</vt:lpstr>
      <vt:lpstr>Муниципальная программа «Комплексные меры противодействия злоупотреблению наркотиками и их незаконному обороту и профилактики ВИЧ-инфекции и пропаганды здорового образа жизни на территории муниципального образования город Новотроицк на 2019-2024 годы»</vt:lpstr>
      <vt:lpstr>Муниципальная программа «Переселение граждан из аварийного жилищного фонда муниципального образования город Новотроицк на 2019-2025 годы»</vt:lpstr>
      <vt:lpstr>Муниципальная программа «Патриотическое воспитание и допризывная подготовка граждан в муниципальном образовании город Новотроицк на 2020-2025 годы»</vt:lpstr>
      <vt:lpstr>Муниципальная программа «Педагогические кадры муниципального образования город Новотроицк на 2019-2024 годы»</vt:lpstr>
      <vt:lpstr>Муниципальная программа «Укрепление общественного здоровья на территории  муниципального образования город Новотроицк на 2020-2024 годы»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tfu_economist3@mail.ru</dc:creator>
  <cp:lastModifiedBy>tfu_economist3@mail.ru</cp:lastModifiedBy>
  <cp:revision>113</cp:revision>
  <cp:lastPrinted>2021-03-09T11:24:37Z</cp:lastPrinted>
  <dcterms:created xsi:type="dcterms:W3CDTF">2021-03-01T08:52:24Z</dcterms:created>
  <dcterms:modified xsi:type="dcterms:W3CDTF">2021-04-26T11:34:24Z</dcterms:modified>
</cp:coreProperties>
</file>