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25"/>
  </p:notesMasterIdLst>
  <p:sldIdLst>
    <p:sldId id="256" r:id="rId2"/>
    <p:sldId id="550" r:id="rId3"/>
    <p:sldId id="559" r:id="rId4"/>
    <p:sldId id="557" r:id="rId5"/>
    <p:sldId id="561" r:id="rId6"/>
    <p:sldId id="558" r:id="rId7"/>
    <p:sldId id="560" r:id="rId8"/>
    <p:sldId id="562" r:id="rId9"/>
    <p:sldId id="516" r:id="rId10"/>
    <p:sldId id="517" r:id="rId11"/>
    <p:sldId id="518" r:id="rId12"/>
    <p:sldId id="519" r:id="rId13"/>
    <p:sldId id="520" r:id="rId14"/>
    <p:sldId id="521" r:id="rId15"/>
    <p:sldId id="522" r:id="rId16"/>
    <p:sldId id="258" r:id="rId17"/>
    <p:sldId id="563" r:id="rId18"/>
    <p:sldId id="564" r:id="rId19"/>
    <p:sldId id="565" r:id="rId20"/>
    <p:sldId id="465" r:id="rId21"/>
    <p:sldId id="467" r:id="rId22"/>
    <p:sldId id="566" r:id="rId23"/>
    <p:sldId id="567" r:id="rId24"/>
    <p:sldId id="469" r:id="rId25"/>
    <p:sldId id="553" r:id="rId26"/>
    <p:sldId id="568" r:id="rId27"/>
    <p:sldId id="570" r:id="rId28"/>
    <p:sldId id="569" r:id="rId29"/>
    <p:sldId id="470" r:id="rId30"/>
    <p:sldId id="554" r:id="rId31"/>
    <p:sldId id="475" r:id="rId32"/>
    <p:sldId id="476" r:id="rId33"/>
    <p:sldId id="477" r:id="rId34"/>
    <p:sldId id="454" r:id="rId35"/>
    <p:sldId id="571" r:id="rId36"/>
    <p:sldId id="572" r:id="rId37"/>
    <p:sldId id="573" r:id="rId38"/>
    <p:sldId id="575" r:id="rId39"/>
    <p:sldId id="640" r:id="rId40"/>
    <p:sldId id="641" r:id="rId41"/>
    <p:sldId id="660" r:id="rId42"/>
    <p:sldId id="642" r:id="rId43"/>
    <p:sldId id="643" r:id="rId44"/>
    <p:sldId id="644" r:id="rId45"/>
    <p:sldId id="645" r:id="rId46"/>
    <p:sldId id="646" r:id="rId47"/>
    <p:sldId id="647" r:id="rId48"/>
    <p:sldId id="648" r:id="rId49"/>
    <p:sldId id="649" r:id="rId50"/>
    <p:sldId id="650" r:id="rId51"/>
    <p:sldId id="651" r:id="rId52"/>
    <p:sldId id="652" r:id="rId53"/>
    <p:sldId id="653" r:id="rId54"/>
    <p:sldId id="654" r:id="rId55"/>
    <p:sldId id="655" r:id="rId56"/>
    <p:sldId id="656" r:id="rId57"/>
    <p:sldId id="657" r:id="rId58"/>
    <p:sldId id="658" r:id="rId59"/>
    <p:sldId id="576" r:id="rId60"/>
    <p:sldId id="577" r:id="rId61"/>
    <p:sldId id="579" r:id="rId62"/>
    <p:sldId id="580" r:id="rId63"/>
    <p:sldId id="581" r:id="rId64"/>
    <p:sldId id="582" r:id="rId65"/>
    <p:sldId id="583" r:id="rId66"/>
    <p:sldId id="584" r:id="rId67"/>
    <p:sldId id="585" r:id="rId68"/>
    <p:sldId id="586" r:id="rId69"/>
    <p:sldId id="587" r:id="rId70"/>
    <p:sldId id="618" r:id="rId71"/>
    <p:sldId id="588" r:id="rId72"/>
    <p:sldId id="589" r:id="rId73"/>
    <p:sldId id="590" r:id="rId74"/>
    <p:sldId id="591" r:id="rId75"/>
    <p:sldId id="592" r:id="rId76"/>
    <p:sldId id="593" r:id="rId77"/>
    <p:sldId id="594" r:id="rId78"/>
    <p:sldId id="595" r:id="rId79"/>
    <p:sldId id="596" r:id="rId80"/>
    <p:sldId id="597" r:id="rId81"/>
    <p:sldId id="598" r:id="rId82"/>
    <p:sldId id="599" r:id="rId83"/>
    <p:sldId id="600" r:id="rId84"/>
    <p:sldId id="606" r:id="rId85"/>
    <p:sldId id="607" r:id="rId86"/>
    <p:sldId id="608" r:id="rId87"/>
    <p:sldId id="609" r:id="rId88"/>
    <p:sldId id="601" r:id="rId89"/>
    <p:sldId id="602" r:id="rId90"/>
    <p:sldId id="603" r:id="rId91"/>
    <p:sldId id="604" r:id="rId92"/>
    <p:sldId id="605" r:id="rId93"/>
    <p:sldId id="610" r:id="rId94"/>
    <p:sldId id="611" r:id="rId95"/>
    <p:sldId id="612" r:id="rId96"/>
    <p:sldId id="613" r:id="rId97"/>
    <p:sldId id="614" r:id="rId98"/>
    <p:sldId id="615" r:id="rId99"/>
    <p:sldId id="616" r:id="rId100"/>
    <p:sldId id="617" r:id="rId101"/>
    <p:sldId id="619" r:id="rId102"/>
    <p:sldId id="620" r:id="rId103"/>
    <p:sldId id="621" r:id="rId104"/>
    <p:sldId id="622" r:id="rId105"/>
    <p:sldId id="623" r:id="rId106"/>
    <p:sldId id="624" r:id="rId107"/>
    <p:sldId id="625" r:id="rId108"/>
    <p:sldId id="626" r:id="rId109"/>
    <p:sldId id="627" r:id="rId110"/>
    <p:sldId id="628" r:id="rId111"/>
    <p:sldId id="629" r:id="rId112"/>
    <p:sldId id="630" r:id="rId113"/>
    <p:sldId id="631" r:id="rId114"/>
    <p:sldId id="632" r:id="rId115"/>
    <p:sldId id="633" r:id="rId116"/>
    <p:sldId id="634" r:id="rId117"/>
    <p:sldId id="635" r:id="rId118"/>
    <p:sldId id="636" r:id="rId119"/>
    <p:sldId id="637" r:id="rId120"/>
    <p:sldId id="638" r:id="rId121"/>
    <p:sldId id="659" r:id="rId122"/>
    <p:sldId id="639" r:id="rId123"/>
    <p:sldId id="371" r:id="rId124"/>
  </p:sldIdLst>
  <p:sldSz cx="9144000" cy="6858000" type="screen4x3"/>
  <p:notesSz cx="6808788" cy="9929813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1" autoAdjust="0"/>
    <p:restoredTop sz="94660"/>
  </p:normalViewPr>
  <p:slideViewPr>
    <p:cSldViewPr>
      <p:cViewPr varScale="1">
        <p:scale>
          <a:sx n="82" d="100"/>
          <a:sy n="82" d="100"/>
        </p:scale>
        <p:origin x="156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209260026707204E-2"/>
          <c:y val="6.8326547713382701E-2"/>
          <c:w val="0.80814200856471874"/>
          <c:h val="0.752475247524755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CCFFCC"/>
            </a:solidFill>
            <a:ln w="12724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5448">
                <a:noFill/>
              </a:ln>
            </c:spPr>
            <c:txPr>
              <a:bodyPr rot="-5400000" vert="horz"/>
              <a:lstStyle/>
              <a:p>
                <a:pPr algn="ctr">
                  <a:defRPr sz="1503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2019 год </c:v>
                </c:pt>
                <c:pt idx="1">
                  <c:v>Факт 2020 год</c:v>
                </c:pt>
                <c:pt idx="2">
                  <c:v>План 2021 год</c:v>
                </c:pt>
                <c:pt idx="3">
                  <c:v>Прогноз 2022 год</c:v>
                </c:pt>
                <c:pt idx="4">
                  <c:v>Прогноз 2023 год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1090.7</c:v>
                </c:pt>
                <c:pt idx="1">
                  <c:v>1010</c:v>
                </c:pt>
                <c:pt idx="2">
                  <c:v>997.5</c:v>
                </c:pt>
                <c:pt idx="3">
                  <c:v>786.3</c:v>
                </c:pt>
                <c:pt idx="4">
                  <c:v>791.1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1F-4141-A019-4BB4D74AD83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99CC"/>
            </a:solidFill>
            <a:ln w="12724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5448">
                <a:noFill/>
              </a:ln>
            </c:spPr>
            <c:txPr>
              <a:bodyPr rot="-5280000" vert="horz"/>
              <a:lstStyle/>
              <a:p>
                <a:pPr algn="ctr">
                  <a:defRPr sz="1503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2019 год </c:v>
                </c:pt>
                <c:pt idx="1">
                  <c:v>Факт 2020 год</c:v>
                </c:pt>
                <c:pt idx="2">
                  <c:v>План 2021 год</c:v>
                </c:pt>
                <c:pt idx="3">
                  <c:v>Прогноз 2022 год</c:v>
                </c:pt>
                <c:pt idx="4">
                  <c:v>Прогноз 2023 год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1080.5999999999999</c:v>
                </c:pt>
                <c:pt idx="1">
                  <c:v>1010.2</c:v>
                </c:pt>
                <c:pt idx="2">
                  <c:v>1008.7</c:v>
                </c:pt>
                <c:pt idx="3">
                  <c:v>786.3</c:v>
                </c:pt>
                <c:pt idx="4">
                  <c:v>791.1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1F-4141-A019-4BB4D74AD83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Дефицит, профицит</c:v>
                </c:pt>
              </c:strCache>
            </c:strRef>
          </c:tx>
          <c:spPr>
            <a:solidFill>
              <a:srgbClr val="99CCFF"/>
            </a:solidFill>
            <a:ln w="12724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2019 год </c:v>
                </c:pt>
                <c:pt idx="1">
                  <c:v>Факт 2020 год</c:v>
                </c:pt>
                <c:pt idx="2">
                  <c:v>План 2021 год</c:v>
                </c:pt>
                <c:pt idx="3">
                  <c:v>Прогноз 2022 год</c:v>
                </c:pt>
                <c:pt idx="4">
                  <c:v>Прогноз 2023 год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10.1</c:v>
                </c:pt>
                <c:pt idx="1">
                  <c:v>-8</c:v>
                </c:pt>
                <c:pt idx="2">
                  <c:v>-11.2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1F-4141-A019-4BB4D74AD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862336"/>
        <c:axId val="136888704"/>
      </c:barChart>
      <c:catAx>
        <c:axId val="136862336"/>
        <c:scaling>
          <c:orientation val="minMax"/>
        </c:scaling>
        <c:delete val="0"/>
        <c:axPos val="b"/>
        <c:numFmt formatCode="General" sourceLinked="1"/>
        <c:majorTickMark val="out"/>
        <c:minorTickMark val="in"/>
        <c:tickLblPos val="low"/>
        <c:spPr>
          <a:ln w="318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6888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6888704"/>
        <c:scaling>
          <c:orientation val="minMax"/>
        </c:scaling>
        <c:delete val="0"/>
        <c:axPos val="l"/>
        <c:majorGridlines>
          <c:spPr>
            <a:ln w="318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spPr>
          <a:ln w="318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36862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8537056223235233"/>
          <c:y val="1.4148154220291281E-2"/>
          <c:w val="0.10849737532808405"/>
          <c:h val="0.74950423987394232"/>
        </c:manualLayout>
      </c:layout>
      <c:overlay val="0"/>
      <c:spPr>
        <a:noFill/>
        <a:ln w="3181">
          <a:solidFill>
            <a:schemeClr val="tx1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5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tx>
        <c:rich>
          <a:bodyPr/>
          <a:lstStyle/>
          <a:p>
            <a:pPr algn="ctr" rtl="0">
              <a:defRPr lang="ru-RU" sz="12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u="none" strike="noStrike" baseline="0" dirty="0"/>
              <a:t>Структура поголовья КРС по категориям хозяйств, голов</a:t>
            </a:r>
            <a:endParaRPr lang="ru-RU" sz="1200" b="1" i="0" u="none" strike="noStrike" kern="1200" baseline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Сельсхозорганизации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540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             отчет</c:v>
                </c:pt>
                <c:pt idx="1">
                  <c:v>2020г         оценка</c:v>
                </c:pt>
                <c:pt idx="2">
                  <c:v>2021г               прогноз</c:v>
                </c:pt>
                <c:pt idx="3">
                  <c:v>2022г                 прогноз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3679</c:v>
                </c:pt>
                <c:pt idx="1">
                  <c:v>3833</c:v>
                </c:pt>
                <c:pt idx="2">
                  <c:v>3820</c:v>
                </c:pt>
                <c:pt idx="3">
                  <c:v>3821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E1-46AF-BE98-4F8FD17280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ЛПХ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             отчет</c:v>
                </c:pt>
                <c:pt idx="1">
                  <c:v>2020г         оценка</c:v>
                </c:pt>
                <c:pt idx="2">
                  <c:v>2021г               прогноз</c:v>
                </c:pt>
                <c:pt idx="3">
                  <c:v>2022г                 прогноз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19093</c:v>
                </c:pt>
                <c:pt idx="1">
                  <c:v>19102</c:v>
                </c:pt>
                <c:pt idx="2">
                  <c:v>19105</c:v>
                </c:pt>
                <c:pt idx="3">
                  <c:v>19107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E1-46AF-BE98-4F8FD17280D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КФХ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             отчет</c:v>
                </c:pt>
                <c:pt idx="1">
                  <c:v>2020г         оценка</c:v>
                </c:pt>
                <c:pt idx="2">
                  <c:v>2021г               прогноз</c:v>
                </c:pt>
                <c:pt idx="3">
                  <c:v>2022г                 прогноз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2493</c:v>
                </c:pt>
                <c:pt idx="1">
                  <c:v>2378</c:v>
                </c:pt>
                <c:pt idx="2">
                  <c:v>2380</c:v>
                </c:pt>
                <c:pt idx="3">
                  <c:v>2381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E1-46AF-BE98-4F8FD1728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4049024"/>
        <c:axId val="184054912"/>
      </c:barChart>
      <c:catAx>
        <c:axId val="18404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>
              <a:defRPr lang="ru-RU" sz="120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4054912"/>
        <c:crosses val="autoZero"/>
        <c:auto val="1"/>
        <c:lblAlgn val="ctr"/>
        <c:lblOffset val="100"/>
        <c:noMultiLvlLbl val="0"/>
      </c:catAx>
      <c:valAx>
        <c:axId val="1840549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8404902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6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ru-RU" sz="1400" b="1"/>
              <a:t>Валовой сбор зерна и урожайность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1158312509186945E-2"/>
          <c:y val="0.35535691551539983"/>
          <c:w val="0.93533215755437982"/>
          <c:h val="0.43422156541282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Валовой сбор зерна (в весе после доработки), тыс.тонн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          отчет</c:v>
                </c:pt>
                <c:pt idx="1">
                  <c:v>2020 г            оценка</c:v>
                </c:pt>
                <c:pt idx="2">
                  <c:v>2021г              прогноз</c:v>
                </c:pt>
                <c:pt idx="3">
                  <c:v>2022г             прогноз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73.7</c:v>
                </c:pt>
                <c:pt idx="1">
                  <c:v>90.5</c:v>
                </c:pt>
                <c:pt idx="2">
                  <c:v>105.7</c:v>
                </c:pt>
                <c:pt idx="3" formatCode="0.0">
                  <c:v>122.2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33-4513-93F1-2AC8F26068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Урожайность, ц/га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          отчет</c:v>
                </c:pt>
                <c:pt idx="1">
                  <c:v>2020 г            оценка</c:v>
                </c:pt>
                <c:pt idx="2">
                  <c:v>2021г              прогноз</c:v>
                </c:pt>
                <c:pt idx="3">
                  <c:v>2022г             прогноз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7.9</c:v>
                </c:pt>
                <c:pt idx="1">
                  <c:v>10.7</c:v>
                </c:pt>
                <c:pt idx="2">
                  <c:v>8.5</c:v>
                </c:pt>
                <c:pt idx="3">
                  <c:v>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33-4513-93F1-2AC8F26068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4015872"/>
        <c:axId val="184017664"/>
      </c:barChart>
      <c:catAx>
        <c:axId val="18401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>
              <a:defRPr lang="ru-RU" sz="120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4017664"/>
        <c:crosses val="autoZero"/>
        <c:auto val="1"/>
        <c:lblAlgn val="ctr"/>
        <c:lblOffset val="100"/>
        <c:noMultiLvlLbl val="0"/>
      </c:catAx>
      <c:valAx>
        <c:axId val="184017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84015872"/>
        <c:crosses val="autoZero"/>
        <c:crossBetween val="between"/>
      </c:valAx>
      <c:spPr>
        <a:solidFill>
          <a:schemeClr val="bg1"/>
        </a:solidFill>
      </c:spPr>
    </c:plotArea>
    <c:legend>
      <c:legendPos val="t"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 lang="ru-RU" sz="1000" b="0" i="0" u="none" strike="noStrike" kern="1200" baseline="0">
          <a:solidFill>
            <a:prstClr val="black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12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u="none" strike="noStrike" baseline="0" dirty="0"/>
              <a:t>Количество сельскохозяйственных организаций, получивших прибыль и убыток, ед.</a:t>
            </a:r>
            <a:endParaRPr lang="ru-RU" sz="1200" b="1" i="0" u="none" strike="noStrike" kern="1200" baseline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0571481779681094"/>
          <c:y val="0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176228302442382E-2"/>
          <c:y val="0.21276753856705152"/>
          <c:w val="0.73940853377440863"/>
          <c:h val="0.5041273038224116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Прибыль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 отчет</c:v>
                </c:pt>
                <c:pt idx="1">
                  <c:v>2020г оценка</c:v>
                </c:pt>
                <c:pt idx="2">
                  <c:v>2021г. прогноз</c:v>
                </c:pt>
                <c:pt idx="3">
                  <c:v>2022г прогноз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2-44BB-9A41-DAADE976F98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Убыток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3"/>
              <c:layout>
                <c:manualLayout>
                  <c:x val="5.0008477583508834E-2"/>
                  <c:y val="-2.20461615376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D2-44BB-9A41-DAADE976F9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 отчет</c:v>
                </c:pt>
                <c:pt idx="1">
                  <c:v>2020г оценка</c:v>
                </c:pt>
                <c:pt idx="2">
                  <c:v>2021г. прогноз</c:v>
                </c:pt>
                <c:pt idx="3">
                  <c:v>2022г прогноз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D2-44BB-9A41-DAADE976F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84135040"/>
        <c:axId val="184136832"/>
        <c:axId val="183893056"/>
      </c:bar3DChart>
      <c:catAx>
        <c:axId val="18413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136832"/>
        <c:crosses val="autoZero"/>
        <c:auto val="1"/>
        <c:lblAlgn val="ctr"/>
        <c:lblOffset val="100"/>
        <c:noMultiLvlLbl val="0"/>
      </c:catAx>
      <c:valAx>
        <c:axId val="184136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135040"/>
        <c:crosses val="autoZero"/>
        <c:crossBetween val="between"/>
      </c:valAx>
      <c:serAx>
        <c:axId val="183893056"/>
        <c:scaling>
          <c:orientation val="minMax"/>
        </c:scaling>
        <c:delete val="0"/>
        <c:axPos val="b"/>
        <c:majorTickMark val="out"/>
        <c:minorTickMark val="none"/>
        <c:tickLblPos val="nextTo"/>
        <c:crossAx val="184136832"/>
        <c:crosses val="autoZero"/>
      </c:serAx>
      <c:spPr>
        <a:noFill/>
      </c:spPr>
    </c:plotArea>
    <c:legend>
      <c:legendPos val="b"/>
      <c:overlay val="0"/>
      <c:txPr>
        <a:bodyPr/>
        <a:lstStyle/>
        <a:p>
          <a:pPr>
            <a:defRPr lang="ru-RU" sz="1000" b="0" i="0" u="none" strike="noStrike" kern="1200" baseline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 sz="1200"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ru-RU" sz="1200" b="1" i="0" u="none" strike="noStrike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u="none" strike="noStrike" baseline="0" dirty="0"/>
              <a:t>Среднемесячная зарплата в сельскохозяйственных организациях</a:t>
            </a:r>
            <a:endParaRPr lang="ru-RU" sz="1200" b="1" i="0" u="none" strike="noStrike" kern="1200" baseline="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832689311688621"/>
          <c:y val="0.24471239306743886"/>
          <c:w val="0.81981222376876617"/>
          <c:h val="0.37063347128097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зарплата, рублей</c:v>
                </c:pt>
              </c:strCache>
            </c:strRef>
          </c:tx>
          <c:spPr>
            <a:solidFill>
              <a:srgbClr val="7030A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0-FA53-47F8-AAAB-ED30B78B4C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53-47F8-AAAB-ED30B78B4C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A53-47F8-AAAB-ED30B78B4C7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0070C0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A53-47F8-AAAB-ED30B78B4C70}"/>
              </c:ext>
            </c:extLst>
          </c:dPt>
          <c:dLbls>
            <c:dLbl>
              <c:idx val="0"/>
              <c:layout>
                <c:manualLayout>
                  <c:x val="-2.6550429215799717E-17"/>
                  <c:y val="-7.4956949227863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53-47F8-AAAB-ED30B78B4C70}"/>
                </c:ext>
              </c:extLst>
            </c:dLbl>
            <c:dLbl>
              <c:idx val="1"/>
              <c:layout>
                <c:manualLayout>
                  <c:x val="2.8964439194861568E-3"/>
                  <c:y val="-5.2910787690256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53-47F8-AAAB-ED30B78B4C70}"/>
                </c:ext>
              </c:extLst>
            </c:dLbl>
            <c:dLbl>
              <c:idx val="2"/>
              <c:layout>
                <c:manualLayout>
                  <c:x val="5.7928878389723144E-3"/>
                  <c:y val="-3.9683090767692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53-47F8-AAAB-ED30B78B4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2019г              отчет</c:v>
                </c:pt>
                <c:pt idx="1">
                  <c:v>2020г            оценка</c:v>
                </c:pt>
                <c:pt idx="2">
                  <c:v>2021г прогноз</c:v>
                </c:pt>
                <c:pt idx="3">
                  <c:v>2022г прогноз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17381</c:v>
                </c:pt>
                <c:pt idx="1">
                  <c:v>19591</c:v>
                </c:pt>
                <c:pt idx="2">
                  <c:v>18272</c:v>
                </c:pt>
                <c:pt idx="3">
                  <c:v>19094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53-47F8-AAAB-ED30B78B4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364032"/>
        <c:axId val="184369920"/>
      </c:barChart>
      <c:catAx>
        <c:axId val="18436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369920"/>
        <c:crosses val="autoZero"/>
        <c:auto val="1"/>
        <c:lblAlgn val="ctr"/>
        <c:lblOffset val="100"/>
        <c:noMultiLvlLbl val="0"/>
      </c:catAx>
      <c:valAx>
        <c:axId val="184369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43640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lang="ru-RU" sz="1000" b="0" i="0" u="none" strike="noStrike" kern="1200" baseline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 sz="1200"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894446456080184E-2"/>
          <c:y val="5.6237891751096128E-2"/>
          <c:w val="0.55554892537691547"/>
          <c:h val="0.7257724423663256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прогноз</c:v>
                </c:pt>
                <c:pt idx="4">
                  <c:v>2023 прогноз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296.2</c:v>
                </c:pt>
                <c:pt idx="1">
                  <c:v>303.60000000000002</c:v>
                </c:pt>
                <c:pt idx="2">
                  <c:v>297.10000000000002</c:v>
                </c:pt>
                <c:pt idx="3">
                  <c:v>309.8</c:v>
                </c:pt>
                <c:pt idx="4">
                  <c:v>326.39999999999992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A5-4C12-96E1-2A7D75D76F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прогноз</c:v>
                </c:pt>
                <c:pt idx="4">
                  <c:v>2023 прогноз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20.5</c:v>
                </c:pt>
                <c:pt idx="1">
                  <c:v>17.3</c:v>
                </c:pt>
                <c:pt idx="2">
                  <c:v>17.899999999999999</c:v>
                </c:pt>
                <c:pt idx="3">
                  <c:v>15.3</c:v>
                </c:pt>
                <c:pt idx="4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A5-4C12-96E1-2A7D75D76F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прогноз</c:v>
                </c:pt>
                <c:pt idx="4">
                  <c:v>2023 прогноз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354</c:v>
                </c:pt>
                <c:pt idx="1">
                  <c:v>282.2</c:v>
                </c:pt>
                <c:pt idx="2">
                  <c:v>245.3</c:v>
                </c:pt>
                <c:pt idx="3">
                  <c:v>81</c:v>
                </c:pt>
                <c:pt idx="4">
                  <c:v>75.7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A5-4C12-96E1-2A7D75D76F0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прогноз</c:v>
                </c:pt>
                <c:pt idx="4">
                  <c:v>2023 прогноз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78.2</c:v>
                </c:pt>
                <c:pt idx="1">
                  <c:v>63.6</c:v>
                </c:pt>
                <c:pt idx="2">
                  <c:v>91.2</c:v>
                </c:pt>
                <c:pt idx="3">
                  <c:v>42.3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A5-4C12-96E1-2A7D75D76F0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прогноз</c:v>
                </c:pt>
                <c:pt idx="4">
                  <c:v>2023 прогноз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341.5</c:v>
                </c:pt>
                <c:pt idx="1">
                  <c:v>328</c:v>
                </c:pt>
                <c:pt idx="2">
                  <c:v>322.10000000000002</c:v>
                </c:pt>
                <c:pt idx="3">
                  <c:v>310.8</c:v>
                </c:pt>
                <c:pt idx="4">
                  <c:v>310.7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A5-4C12-96E1-2A7D75D76F0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Иные МБТ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прогноз</c:v>
                </c:pt>
                <c:pt idx="4">
                  <c:v>2023 прогноз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0</c:v>
                </c:pt>
                <c:pt idx="1">
                  <c:v>9.7000000000000011</c:v>
                </c:pt>
                <c:pt idx="2">
                  <c:v>27</c:v>
                </c:pt>
                <c:pt idx="3">
                  <c:v>27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A5-4C12-96E1-2A7D75D76F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0754560"/>
        <c:axId val="100756096"/>
      </c:barChart>
      <c:catAx>
        <c:axId val="100754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756096"/>
        <c:crosses val="autoZero"/>
        <c:auto val="1"/>
        <c:lblAlgn val="ctr"/>
        <c:lblOffset val="100"/>
        <c:noMultiLvlLbl val="0"/>
      </c:catAx>
      <c:valAx>
        <c:axId val="1007560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0754560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70762224667418683"/>
          <c:y val="2.9937840602837478E-2"/>
          <c:w val="0.23685133108361453"/>
          <c:h val="0.681813095731453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Налоги на СД</c:v>
                </c:pt>
                <c:pt idx="3">
                  <c:v>Налоги на имущество</c:v>
                </c:pt>
                <c:pt idx="4">
                  <c:v>Аренда имущества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189.7</c:v>
                </c:pt>
                <c:pt idx="1">
                  <c:v>21.4</c:v>
                </c:pt>
                <c:pt idx="2">
                  <c:v>42.6</c:v>
                </c:pt>
                <c:pt idx="3">
                  <c:v>36</c:v>
                </c:pt>
                <c:pt idx="4">
                  <c:v>11.7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F4-4B5C-8F6E-442F6EC526C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Налоги на СД</c:v>
                </c:pt>
                <c:pt idx="3">
                  <c:v>Налоги на имущество</c:v>
                </c:pt>
                <c:pt idx="4">
                  <c:v>Аренда имущества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201.2</c:v>
                </c:pt>
                <c:pt idx="1">
                  <c:v>19.899999999999999</c:v>
                </c:pt>
                <c:pt idx="2">
                  <c:v>43.9</c:v>
                </c:pt>
                <c:pt idx="3">
                  <c:v>37.4</c:v>
                </c:pt>
                <c:pt idx="4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F4-4B5C-8F6E-442F6EC526C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Налоги на СД</c:v>
                </c:pt>
                <c:pt idx="3">
                  <c:v>Налоги на имущество</c:v>
                </c:pt>
                <c:pt idx="4">
                  <c:v>Аренда имущества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200.6</c:v>
                </c:pt>
                <c:pt idx="1">
                  <c:v>22.4</c:v>
                </c:pt>
                <c:pt idx="2">
                  <c:v>36.4</c:v>
                </c:pt>
                <c:pt idx="3">
                  <c:v>33.700000000000003</c:v>
                </c:pt>
                <c:pt idx="4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F4-4B5C-8F6E-442F6EC526C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Налоги на СД</c:v>
                </c:pt>
                <c:pt idx="3">
                  <c:v>Налоги на имущество</c:v>
                </c:pt>
                <c:pt idx="4">
                  <c:v>Аренда имущества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213.9</c:v>
                </c:pt>
                <c:pt idx="1">
                  <c:v>23.2</c:v>
                </c:pt>
                <c:pt idx="2">
                  <c:v>36.6</c:v>
                </c:pt>
                <c:pt idx="3">
                  <c:v>32.700000000000003</c:v>
                </c:pt>
                <c:pt idx="4">
                  <c:v>11.7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F4-4B5C-8F6E-442F6EC526C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Налоги на СД</c:v>
                </c:pt>
                <c:pt idx="3">
                  <c:v>Налоги на имущество</c:v>
                </c:pt>
                <c:pt idx="4">
                  <c:v>Аренда имущества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228.8</c:v>
                </c:pt>
                <c:pt idx="1">
                  <c:v>24.1</c:v>
                </c:pt>
                <c:pt idx="2">
                  <c:v>37.4</c:v>
                </c:pt>
                <c:pt idx="3">
                  <c:v>32.700000000000003</c:v>
                </c:pt>
                <c:pt idx="4">
                  <c:v>11.7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F4-4B5C-8F6E-442F6EC52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0562816"/>
        <c:axId val="140564352"/>
        <c:axId val="0"/>
      </c:bar3DChart>
      <c:catAx>
        <c:axId val="140562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0564352"/>
        <c:crosses val="autoZero"/>
        <c:auto val="1"/>
        <c:lblAlgn val="ctr"/>
        <c:lblOffset val="100"/>
        <c:noMultiLvlLbl val="0"/>
      </c:catAx>
      <c:valAx>
        <c:axId val="140564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5628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Обслуживание долга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2.0000000000000004E-2</c:v>
                </c:pt>
                <c:pt idx="1">
                  <c:v>2.0000000000000004E-2</c:v>
                </c:pt>
                <c:pt idx="2">
                  <c:v>2.0000000000000004E-2</c:v>
                </c:pt>
                <c:pt idx="3">
                  <c:v>0.30000000000000004</c:v>
                </c:pt>
                <c:pt idx="4">
                  <c:v>0.30000000000000004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DF-447F-A74C-8A223009D5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Физ.культура и спорт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9.4</c:v>
                </c:pt>
                <c:pt idx="1">
                  <c:v>9.3000000000000007</c:v>
                </c:pt>
                <c:pt idx="2">
                  <c:v>8</c:v>
                </c:pt>
                <c:pt idx="3">
                  <c:v>6.2</c:v>
                </c:pt>
                <c:pt idx="4">
                  <c:v>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DF-447F-A74C-8A223009D5F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Соц.политика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79.3</c:v>
                </c:pt>
                <c:pt idx="1">
                  <c:v>72.099999999999994</c:v>
                </c:pt>
                <c:pt idx="2">
                  <c:v>73</c:v>
                </c:pt>
                <c:pt idx="3">
                  <c:v>57.3</c:v>
                </c:pt>
                <c:pt idx="4">
                  <c:v>57.7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DF-447F-A74C-8A223009D5F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Культура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78.3</c:v>
                </c:pt>
                <c:pt idx="1">
                  <c:v>79.2</c:v>
                </c:pt>
                <c:pt idx="2">
                  <c:v>83.4</c:v>
                </c:pt>
                <c:pt idx="3">
                  <c:v>53.2</c:v>
                </c:pt>
                <c:pt idx="4">
                  <c:v>53.2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DF-447F-A74C-8A223009D5F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Образование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527.1</c:v>
                </c:pt>
                <c:pt idx="1">
                  <c:v>505.2</c:v>
                </c:pt>
                <c:pt idx="2">
                  <c:v>511.2</c:v>
                </c:pt>
                <c:pt idx="3">
                  <c:v>436.9</c:v>
                </c:pt>
                <c:pt idx="4">
                  <c:v>430.5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DF-447F-A74C-8A223009D5F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ЖКХ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67</c:v>
                </c:pt>
                <c:pt idx="1">
                  <c:v>48.9</c:v>
                </c:pt>
                <c:pt idx="2">
                  <c:v>43.2</c:v>
                </c:pt>
                <c:pt idx="3">
                  <c:v>17.2</c:v>
                </c:pt>
                <c:pt idx="4">
                  <c:v>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DF-447F-A74C-8A223009D5F2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Нац.экономика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91.2</c:v>
                </c:pt>
                <c:pt idx="1">
                  <c:v>67.8</c:v>
                </c:pt>
                <c:pt idx="2">
                  <c:v>79.5</c:v>
                </c:pt>
                <c:pt idx="3">
                  <c:v>54.1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DF-447F-A74C-8A223009D5F2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Нац.безопасность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Лист1!$I$2:$I$6</c:f>
              <c:numCache>
                <c:formatCode>General</c:formatCode>
                <c:ptCount val="5"/>
                <c:pt idx="0">
                  <c:v>11.3</c:v>
                </c:pt>
                <c:pt idx="1">
                  <c:v>12.9</c:v>
                </c:pt>
                <c:pt idx="2">
                  <c:v>10.8</c:v>
                </c:pt>
                <c:pt idx="3">
                  <c:v>4.2</c:v>
                </c:pt>
                <c:pt idx="4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DF-447F-A74C-8A223009D5F2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Общегосударственные расходы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Лист1!$J$2:$J$6</c:f>
              <c:numCache>
                <c:formatCode>General</c:formatCode>
                <c:ptCount val="5"/>
                <c:pt idx="0">
                  <c:v>216.9</c:v>
                </c:pt>
                <c:pt idx="1">
                  <c:v>225.1</c:v>
                </c:pt>
                <c:pt idx="2">
                  <c:v>199.6</c:v>
                </c:pt>
                <c:pt idx="3">
                  <c:v>145.9</c:v>
                </c:pt>
                <c:pt idx="4">
                  <c:v>145.80000000000001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DF-447F-A74C-8A223009D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717568"/>
        <c:axId val="154801280"/>
      </c:barChart>
      <c:catAx>
        <c:axId val="15471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4801280"/>
        <c:crosses val="autoZero"/>
        <c:auto val="1"/>
        <c:lblAlgn val="ctr"/>
        <c:lblOffset val="100"/>
        <c:noMultiLvlLbl val="0"/>
      </c:catAx>
      <c:valAx>
        <c:axId val="1548012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4717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116895110333431"/>
          <c:y val="8.3216544191810765E-2"/>
          <c:w val="0.31883104889666575"/>
          <c:h val="0.862696844848267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2.7845571271301821E-2"/>
          <c:y val="2.58674962041254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расходы 199,6</c:v>
                </c:pt>
                <c:pt idx="1">
                  <c:v>Нац.безопасность - 10,8</c:v>
                </c:pt>
                <c:pt idx="2">
                  <c:v>Нац.экономика -79,5</c:v>
                </c:pt>
                <c:pt idx="3">
                  <c:v>ЖКХ -43,2</c:v>
                </c:pt>
                <c:pt idx="4">
                  <c:v>Образование -511,2</c:v>
                </c:pt>
                <c:pt idx="5">
                  <c:v>Культура - 83,4</c:v>
                </c:pt>
                <c:pt idx="6">
                  <c:v>Соц.политика - 73</c:v>
                </c:pt>
                <c:pt idx="7">
                  <c:v>Физ.культура и спорт - 8,0</c:v>
                </c:pt>
                <c:pt idx="8">
                  <c:v>Обслуживание долга - 0,02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199.6</c:v>
                </c:pt>
                <c:pt idx="1">
                  <c:v>10.8</c:v>
                </c:pt>
                <c:pt idx="2">
                  <c:v>79.5</c:v>
                </c:pt>
                <c:pt idx="3">
                  <c:v>43.2</c:v>
                </c:pt>
                <c:pt idx="4">
                  <c:v>511.2</c:v>
                </c:pt>
                <c:pt idx="5">
                  <c:v>83.4</c:v>
                </c:pt>
                <c:pt idx="6">
                  <c:v>73</c:v>
                </c:pt>
                <c:pt idx="7">
                  <c:v>8</c:v>
                </c:pt>
                <c:pt idx="8">
                  <c:v>2.0000000000000004E-2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C-4C3A-AC87-93586BB86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4364576374630813"/>
          <c:y val="0"/>
          <c:w val="0.45635423625369187"/>
          <c:h val="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Администрация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проект</c:v>
                </c:pt>
                <c:pt idx="4">
                  <c:v>2023 проект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426</c:v>
                </c:pt>
                <c:pt idx="1">
                  <c:v>388.5</c:v>
                </c:pt>
                <c:pt idx="2">
                  <c:v>347.2</c:v>
                </c:pt>
                <c:pt idx="3">
                  <c:v>177.3</c:v>
                </c:pt>
                <c:pt idx="4">
                  <c:v>177.6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8-4FAF-BA31-B492E96CF9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СД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проект</c:v>
                </c:pt>
                <c:pt idx="4">
                  <c:v>2023 проект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2.5</c:v>
                </c:pt>
                <c:pt idx="1">
                  <c:v>2.7</c:v>
                </c:pt>
                <c:pt idx="2">
                  <c:v>1.6</c:v>
                </c:pt>
                <c:pt idx="3">
                  <c:v>1.2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78-4FAF-BA31-B492E96CF9A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ФУ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проект</c:v>
                </c:pt>
                <c:pt idx="4">
                  <c:v>2023 проект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9.2000000000000011</c:v>
                </c:pt>
                <c:pt idx="1">
                  <c:v>10.5</c:v>
                </c:pt>
                <c:pt idx="2">
                  <c:v>11.6</c:v>
                </c:pt>
                <c:pt idx="3">
                  <c:v>6.8</c:v>
                </c:pt>
                <c:pt idx="4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78-4FAF-BA31-B492E96CF9A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проект</c:v>
                </c:pt>
                <c:pt idx="4">
                  <c:v>2023 проект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97.5</c:v>
                </c:pt>
                <c:pt idx="1">
                  <c:v>99.3</c:v>
                </c:pt>
                <c:pt idx="2">
                  <c:v>103.7</c:v>
                </c:pt>
                <c:pt idx="3">
                  <c:v>76.2</c:v>
                </c:pt>
                <c:pt idx="4">
                  <c:v>69.7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78-4FAF-BA31-B492E96CF9A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факт</c:v>
                </c:pt>
                <c:pt idx="1">
                  <c:v>2020 факт</c:v>
                </c:pt>
                <c:pt idx="2">
                  <c:v>2021 план</c:v>
                </c:pt>
                <c:pt idx="3">
                  <c:v>2022 проект</c:v>
                </c:pt>
                <c:pt idx="4">
                  <c:v>2023 проект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545.4</c:v>
                </c:pt>
                <c:pt idx="1">
                  <c:v>509.3</c:v>
                </c:pt>
                <c:pt idx="2">
                  <c:v>528.1</c:v>
                </c:pt>
                <c:pt idx="3">
                  <c:v>450.7</c:v>
                </c:pt>
                <c:pt idx="4">
                  <c:v>450.8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78-4FAF-BA31-B492E96CF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862400"/>
        <c:axId val="163863936"/>
      </c:barChart>
      <c:catAx>
        <c:axId val="163862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3863936"/>
        <c:crosses val="autoZero"/>
        <c:auto val="1"/>
        <c:lblAlgn val="ctr"/>
        <c:lblOffset val="100"/>
        <c:noMultiLvlLbl val="0"/>
      </c:catAx>
      <c:valAx>
        <c:axId val="1638639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638624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образование</c:v>
                </c:pt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5F-4B5C-B125-9F49CD74D2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149.4</c:v>
                </c:pt>
                <c:pt idx="1">
                  <c:v>74.3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5F-4B5C-B125-9F49CD74D2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68.585999999999999</c:v>
                </c:pt>
                <c:pt idx="1">
                  <c:v>71.307999999999993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5F-4B5C-B125-9F49CD74D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673472"/>
        <c:axId val="149675008"/>
      </c:barChart>
      <c:catAx>
        <c:axId val="149673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675008"/>
        <c:crosses val="autoZero"/>
        <c:auto val="1"/>
        <c:lblAlgn val="ctr"/>
        <c:lblOffset val="100"/>
        <c:noMultiLvlLbl val="0"/>
      </c:catAx>
      <c:valAx>
        <c:axId val="149675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6734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 систематически занимающееся физической культурой и спортом в среднегодовой численности населения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39946</c:v>
                </c:pt>
                <c:pt idx="1">
                  <c:v>39700</c:v>
                </c:pt>
                <c:pt idx="2">
                  <c:v>39200</c:v>
                </c:pt>
                <c:pt idx="3">
                  <c:v>39500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C3-46F5-A384-CF15CAD434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занимающихся физической культурой 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14800</c:v>
                </c:pt>
                <c:pt idx="1">
                  <c:v>15100</c:v>
                </c:pt>
                <c:pt idx="2">
                  <c:v>15500</c:v>
                </c:pt>
                <c:pt idx="3">
                  <c:v>15500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C3-46F5-A384-CF15CAD43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79204096"/>
        <c:axId val="179206016"/>
      </c:barChart>
      <c:catAx>
        <c:axId val="179204096"/>
        <c:scaling>
          <c:orientation val="minMax"/>
        </c:scaling>
        <c:delete val="0"/>
        <c:axPos val="b"/>
        <c:title>
          <c:overlay val="0"/>
        </c:title>
        <c:numFmt formatCode="General" sourceLinked="1"/>
        <c:majorTickMark val="none"/>
        <c:minorTickMark val="none"/>
        <c:tickLblPos val="nextTo"/>
        <c:crossAx val="179206016"/>
        <c:crosses val="autoZero"/>
        <c:auto val="1"/>
        <c:lblAlgn val="ctr"/>
        <c:lblOffset val="100"/>
        <c:noMultiLvlLbl val="0"/>
      </c:catAx>
      <c:valAx>
        <c:axId val="179206016"/>
        <c:scaling>
          <c:orientation val="minMax"/>
        </c:scaling>
        <c:delete val="0"/>
        <c:axPos val="l"/>
        <c:majorGridlines/>
        <c:minorGridlines/>
        <c:title>
          <c:overlay val="0"/>
        </c:title>
        <c:numFmt formatCode="#,##0" sourceLinked="1"/>
        <c:majorTickMark val="out"/>
        <c:minorTickMark val="none"/>
        <c:tickLblPos val="nextTo"/>
        <c:crossAx val="1792040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928676203845363E-2"/>
          <c:y val="0.11204419377297961"/>
          <c:w val="0.89524662465891813"/>
          <c:h val="0.887955806227022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8"/>
          <c:dPt>
            <c:idx val="3"/>
            <c:bubble3D val="0"/>
            <c:explosion val="85"/>
            <c:extLst>
              <c:ext xmlns:c16="http://schemas.microsoft.com/office/drawing/2014/chart" uri="{C3380CC4-5D6E-409C-BE32-E72D297353CC}">
                <c16:uniqueId val="{00000000-565A-4ECB-99B8-7CC56297B630}"/>
              </c:ext>
            </c:extLst>
          </c:dPt>
          <c:dLbls>
            <c:dLbl>
              <c:idx val="0"/>
              <c:layout>
                <c:manualLayout>
                  <c:x val="-0.27424153404520429"/>
                  <c:y val="-5.100146452799392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С/х организации; 20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65A-4ECB-99B8-7CC56297B630}"/>
                </c:ext>
              </c:extLst>
            </c:dLbl>
            <c:dLbl>
              <c:idx val="1"/>
              <c:layout>
                <c:manualLayout>
                  <c:x val="1.010452072916848E-2"/>
                  <c:y val="-4.6648268658045335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КФХ; 8 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65A-4ECB-99B8-7CC56297B630}"/>
                </c:ext>
              </c:extLst>
            </c:dLbl>
            <c:dLbl>
              <c:idx val="2"/>
              <c:layout>
                <c:manualLayout>
                  <c:x val="0.15434163597577324"/>
                  <c:y val="1.294783186979978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ИП ; 70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65A-4ECB-99B8-7CC56297B630}"/>
                </c:ext>
              </c:extLst>
            </c:dLbl>
            <c:dLbl>
              <c:idx val="3"/>
              <c:layout>
                <c:manualLayout>
                  <c:x val="0.12074792294285579"/>
                  <c:y val="-0.2879452043477803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ЛПХ ; 6984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65A-4ECB-99B8-7CC56297B63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С/х организации</c:v>
                </c:pt>
                <c:pt idx="1">
                  <c:v>КФХ</c:v>
                </c:pt>
                <c:pt idx="2">
                  <c:v>ИП </c:v>
                </c:pt>
                <c:pt idx="3">
                  <c:v>ЛПХ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10</c:v>
                </c:pt>
                <c:pt idx="2">
                  <c:v>85</c:v>
                </c:pt>
                <c:pt idx="3">
                  <c:v>728.6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5A-4ECB-99B8-7CC56297B63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Relationship Id="rId5" Type="http://schemas.openxmlformats.org/officeDocument/2006/relationships/image" Target="../media/image88.jpeg"/><Relationship Id="rId4" Type="http://schemas.openxmlformats.org/officeDocument/2006/relationships/image" Target="../media/image19.jpe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Relationship Id="rId5" Type="http://schemas.openxmlformats.org/officeDocument/2006/relationships/image" Target="../media/image88.jpeg"/><Relationship Id="rId4" Type="http://schemas.openxmlformats.org/officeDocument/2006/relationships/image" Target="../media/image19.jpe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82B554-BC6E-413A-86F6-688A7B6CD4D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95E6D7-8A52-450E-9094-0D88F51EA5DD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FF0000"/>
              </a:solidFill>
            </a:rPr>
            <a:t>Бюджет</a:t>
          </a:r>
          <a:r>
            <a:rPr lang="ru-RU" sz="2400" b="1" dirty="0"/>
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</a:r>
        </a:p>
        <a:p>
          <a:pPr algn="ctr"/>
          <a:r>
            <a:rPr lang="ru-RU" sz="2400" b="1" dirty="0">
              <a:solidFill>
                <a:srgbClr val="FF0000"/>
              </a:solidFill>
            </a:rPr>
            <a:t>(гл.1 статья 6 Бюджетного кодекса РФ)</a:t>
          </a:r>
        </a:p>
      </dgm:t>
    </dgm:pt>
    <dgm:pt modelId="{DFA6156F-B255-4E8F-A7BC-0CE459FB52F6}" type="parTrans" cxnId="{BEFB23E1-A985-40EC-BF51-91BE48C8766C}">
      <dgm:prSet/>
      <dgm:spPr/>
      <dgm:t>
        <a:bodyPr/>
        <a:lstStyle/>
        <a:p>
          <a:endParaRPr lang="ru-RU"/>
        </a:p>
      </dgm:t>
    </dgm:pt>
    <dgm:pt modelId="{AEE95EE0-44A4-49EA-9A77-0726F7580DB2}" type="sibTrans" cxnId="{BEFB23E1-A985-40EC-BF51-91BE48C8766C}">
      <dgm:prSet/>
      <dgm:spPr/>
      <dgm:t>
        <a:bodyPr/>
        <a:lstStyle/>
        <a:p>
          <a:endParaRPr lang="ru-RU"/>
        </a:p>
      </dgm:t>
    </dgm:pt>
    <dgm:pt modelId="{37883900-2F7F-4CD3-B088-3D9B48A54B64}" type="pres">
      <dgm:prSet presAssocID="{EA82B554-BC6E-413A-86F6-688A7B6CD4D5}" presName="rootnode" presStyleCnt="0">
        <dgm:presLayoutVars>
          <dgm:chMax/>
          <dgm:chPref/>
          <dgm:dir/>
          <dgm:animLvl val="lvl"/>
        </dgm:presLayoutVars>
      </dgm:prSet>
      <dgm:spPr/>
    </dgm:pt>
    <dgm:pt modelId="{15148DB8-C4A0-41D7-86CF-23E4FB35853E}" type="pres">
      <dgm:prSet presAssocID="{0195E6D7-8A52-450E-9094-0D88F51EA5DD}" presName="composite" presStyleCnt="0"/>
      <dgm:spPr/>
    </dgm:pt>
    <dgm:pt modelId="{5AD34896-C91C-42DF-AA1A-627F2B38839A}" type="pres">
      <dgm:prSet presAssocID="{0195E6D7-8A52-450E-9094-0D88F51EA5DD}" presName="LShape" presStyleLbl="alignNode1" presStyleIdx="0" presStyleCnt="1" custFlipHor="1" custScaleX="79946" custScaleY="140973" custLinFactY="-10624" custLinFactNeighborX="-53728" custLinFactNeighborY="-100000"/>
      <dgm:spPr/>
    </dgm:pt>
    <dgm:pt modelId="{0A3F919A-89E4-47F9-99CC-2EC97BD022FF}" type="pres">
      <dgm:prSet presAssocID="{0195E6D7-8A52-450E-9094-0D88F51EA5DD}" presName="ParentText" presStyleLbl="revTx" presStyleIdx="0" presStyleCnt="1" custScaleX="176429" custScaleY="119525" custLinFactNeighborX="675" custLinFactNeighborY="12583">
        <dgm:presLayoutVars>
          <dgm:chMax val="0"/>
          <dgm:chPref val="0"/>
          <dgm:bulletEnabled val="1"/>
        </dgm:presLayoutVars>
      </dgm:prSet>
      <dgm:spPr/>
    </dgm:pt>
  </dgm:ptLst>
  <dgm:cxnLst>
    <dgm:cxn modelId="{06A77519-E226-4E3C-ADDB-67745F19AD8E}" type="presOf" srcId="{0195E6D7-8A52-450E-9094-0D88F51EA5DD}" destId="{0A3F919A-89E4-47F9-99CC-2EC97BD022FF}" srcOrd="0" destOrd="0" presId="urn:microsoft.com/office/officeart/2009/3/layout/StepUpProcess"/>
    <dgm:cxn modelId="{E3FEBF70-7370-4821-8071-8DC99AD496C8}" type="presOf" srcId="{EA82B554-BC6E-413A-86F6-688A7B6CD4D5}" destId="{37883900-2F7F-4CD3-B088-3D9B48A54B64}" srcOrd="0" destOrd="0" presId="urn:microsoft.com/office/officeart/2009/3/layout/StepUpProcess"/>
    <dgm:cxn modelId="{BEFB23E1-A985-40EC-BF51-91BE48C8766C}" srcId="{EA82B554-BC6E-413A-86F6-688A7B6CD4D5}" destId="{0195E6D7-8A52-450E-9094-0D88F51EA5DD}" srcOrd="0" destOrd="0" parTransId="{DFA6156F-B255-4E8F-A7BC-0CE459FB52F6}" sibTransId="{AEE95EE0-44A4-49EA-9A77-0726F7580DB2}"/>
    <dgm:cxn modelId="{8BCC6CE7-A1DA-4798-A9E3-727F56A5DFCD}" type="presParOf" srcId="{37883900-2F7F-4CD3-B088-3D9B48A54B64}" destId="{15148DB8-C4A0-41D7-86CF-23E4FB35853E}" srcOrd="0" destOrd="0" presId="urn:microsoft.com/office/officeart/2009/3/layout/StepUpProcess"/>
    <dgm:cxn modelId="{A91F07D6-3E10-4241-BC31-A72B6779F7F1}" type="presParOf" srcId="{15148DB8-C4A0-41D7-86CF-23E4FB35853E}" destId="{5AD34896-C91C-42DF-AA1A-627F2B38839A}" srcOrd="0" destOrd="0" presId="urn:microsoft.com/office/officeart/2009/3/layout/StepUpProcess"/>
    <dgm:cxn modelId="{F06CDC03-3351-4479-B0F3-179AC7F24BD5}" type="presParOf" srcId="{15148DB8-C4A0-41D7-86CF-23E4FB35853E}" destId="{0A3F919A-89E4-47F9-99CC-2EC97BD022FF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582EA1-AFE1-44FB-B02C-ACC40CCF29C6}" type="doc">
      <dgm:prSet loTypeId="urn:microsoft.com/office/officeart/2005/8/layout/lProcess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13F7F01-9FAE-4A3D-9021-2C80BA97FE9D}">
      <dgm:prSet phldrT="[Текст]"/>
      <dgm:spPr/>
      <dgm:t>
        <a:bodyPr/>
        <a:lstStyle/>
        <a:p>
          <a:r>
            <a:rPr lang="ru-RU" b="1" dirty="0"/>
            <a:t>Централизованная клубная система</a:t>
          </a:r>
        </a:p>
      </dgm:t>
    </dgm:pt>
    <dgm:pt modelId="{294F9525-FCD7-4557-BE6B-1AF32A592C98}" type="parTrans" cxnId="{11A4634D-9FFB-4191-B624-834A2E5D8A73}">
      <dgm:prSet/>
      <dgm:spPr/>
      <dgm:t>
        <a:bodyPr/>
        <a:lstStyle/>
        <a:p>
          <a:endParaRPr lang="ru-RU"/>
        </a:p>
      </dgm:t>
    </dgm:pt>
    <dgm:pt modelId="{FD9B3826-6241-44D4-AC2D-D3A6D49A5BD6}" type="sibTrans" cxnId="{11A4634D-9FFB-4191-B624-834A2E5D8A73}">
      <dgm:prSet/>
      <dgm:spPr/>
      <dgm:t>
        <a:bodyPr/>
        <a:lstStyle/>
        <a:p>
          <a:endParaRPr lang="ru-RU"/>
        </a:p>
      </dgm:t>
    </dgm:pt>
    <dgm:pt modelId="{246394AD-ED47-4FE7-BFCE-9B09720FA406}">
      <dgm:prSet phldrT="[Текст]"/>
      <dgm:spPr/>
      <dgm:t>
        <a:bodyPr/>
        <a:lstStyle/>
        <a:p>
          <a:r>
            <a:rPr lang="ru-RU" b="1" dirty="0"/>
            <a:t>2 городских ДК</a:t>
          </a:r>
        </a:p>
        <a:p>
          <a:r>
            <a:rPr lang="ru-RU" b="1" dirty="0"/>
            <a:t>3</a:t>
          </a:r>
          <a:r>
            <a:rPr lang="en-US" b="1" dirty="0"/>
            <a:t>2</a:t>
          </a:r>
          <a:r>
            <a:rPr lang="ru-RU" b="1" dirty="0"/>
            <a:t> сельских СДК и СК</a:t>
          </a:r>
        </a:p>
      </dgm:t>
    </dgm:pt>
    <dgm:pt modelId="{00E9AC50-7DA3-41B0-9BF6-EE3E24F639D8}" type="parTrans" cxnId="{F77310B4-48A7-4162-B619-EEEEEF7C0D5A}">
      <dgm:prSet/>
      <dgm:spPr/>
      <dgm:t>
        <a:bodyPr/>
        <a:lstStyle/>
        <a:p>
          <a:endParaRPr lang="ru-RU"/>
        </a:p>
      </dgm:t>
    </dgm:pt>
    <dgm:pt modelId="{C2838C26-26FE-4640-A605-CF72CF2FBFA0}" type="sibTrans" cxnId="{F77310B4-48A7-4162-B619-EEEEEF7C0D5A}">
      <dgm:prSet/>
      <dgm:spPr/>
      <dgm:t>
        <a:bodyPr/>
        <a:lstStyle/>
        <a:p>
          <a:endParaRPr lang="ru-RU"/>
        </a:p>
      </dgm:t>
    </dgm:pt>
    <dgm:pt modelId="{2897E9A2-4B15-4A9F-8603-F73FCFDA4EEB}">
      <dgm:prSet phldrT="[Текст]" custT="1"/>
      <dgm:spPr/>
      <dgm:t>
        <a:bodyPr/>
        <a:lstStyle/>
        <a:p>
          <a:r>
            <a:rPr lang="ru-RU" sz="2400" b="1" dirty="0"/>
            <a:t>55234,1 </a:t>
          </a:r>
        </a:p>
        <a:p>
          <a:r>
            <a:rPr lang="ru-RU" sz="2000" dirty="0"/>
            <a:t>тыс. руб.</a:t>
          </a:r>
        </a:p>
      </dgm:t>
    </dgm:pt>
    <dgm:pt modelId="{F031B6AD-0838-40A6-A26F-19597F5D26E2}" type="parTrans" cxnId="{B970B84D-9A6A-439D-91E3-5B6D2892FD5B}">
      <dgm:prSet/>
      <dgm:spPr/>
      <dgm:t>
        <a:bodyPr/>
        <a:lstStyle/>
        <a:p>
          <a:endParaRPr lang="ru-RU"/>
        </a:p>
      </dgm:t>
    </dgm:pt>
    <dgm:pt modelId="{F0BACC3D-2796-4B7F-AE63-6BD3E9BE5674}" type="sibTrans" cxnId="{B970B84D-9A6A-439D-91E3-5B6D2892FD5B}">
      <dgm:prSet/>
      <dgm:spPr/>
      <dgm:t>
        <a:bodyPr/>
        <a:lstStyle/>
        <a:p>
          <a:endParaRPr lang="ru-RU"/>
        </a:p>
      </dgm:t>
    </dgm:pt>
    <dgm:pt modelId="{0AAA4EB2-F681-41A8-914E-B52355A5DAB7}">
      <dgm:prSet phldrT="[Текст]"/>
      <dgm:spPr/>
      <dgm:t>
        <a:bodyPr/>
        <a:lstStyle/>
        <a:p>
          <a:r>
            <a:rPr lang="ru-RU" b="1" dirty="0"/>
            <a:t>Централизованная библиотечная система</a:t>
          </a:r>
        </a:p>
      </dgm:t>
    </dgm:pt>
    <dgm:pt modelId="{DCF583B9-D56D-45D0-83F5-B87FE23BA3E3}" type="parTrans" cxnId="{09BFCBCC-B98E-4BEC-A1B3-B6F6D9E308A7}">
      <dgm:prSet/>
      <dgm:spPr/>
      <dgm:t>
        <a:bodyPr/>
        <a:lstStyle/>
        <a:p>
          <a:endParaRPr lang="ru-RU"/>
        </a:p>
      </dgm:t>
    </dgm:pt>
    <dgm:pt modelId="{BDE7E4E6-C91D-4645-A372-C7D7FCF7CC5E}" type="sibTrans" cxnId="{09BFCBCC-B98E-4BEC-A1B3-B6F6D9E308A7}">
      <dgm:prSet/>
      <dgm:spPr/>
      <dgm:t>
        <a:bodyPr/>
        <a:lstStyle/>
        <a:p>
          <a:endParaRPr lang="ru-RU"/>
        </a:p>
      </dgm:t>
    </dgm:pt>
    <dgm:pt modelId="{04E61F57-1DE8-478B-8FC5-02E1CD57318E}">
      <dgm:prSet phldrT="[Текст]"/>
      <dgm:spPr/>
      <dgm:t>
        <a:bodyPr/>
        <a:lstStyle/>
        <a:p>
          <a:r>
            <a:rPr lang="ru-RU" b="1" dirty="0"/>
            <a:t>Центральная библиотека, Центральная детская библиотека, 6 городских и 29 сельских филиалов </a:t>
          </a:r>
        </a:p>
      </dgm:t>
    </dgm:pt>
    <dgm:pt modelId="{568C89C2-5E94-42FF-9FE3-14BA165CBBC2}" type="parTrans" cxnId="{7F4D5117-12A0-430C-B51F-C16CD087F3A5}">
      <dgm:prSet/>
      <dgm:spPr/>
      <dgm:t>
        <a:bodyPr/>
        <a:lstStyle/>
        <a:p>
          <a:endParaRPr lang="ru-RU"/>
        </a:p>
      </dgm:t>
    </dgm:pt>
    <dgm:pt modelId="{BEE5CC2F-C440-4C30-AE72-301186952132}" type="sibTrans" cxnId="{7F4D5117-12A0-430C-B51F-C16CD087F3A5}">
      <dgm:prSet/>
      <dgm:spPr/>
      <dgm:t>
        <a:bodyPr/>
        <a:lstStyle/>
        <a:p>
          <a:endParaRPr lang="ru-RU"/>
        </a:p>
      </dgm:t>
    </dgm:pt>
    <dgm:pt modelId="{084DE234-0C42-4331-9BA5-366675098CBC}">
      <dgm:prSet phldrT="[Текст]" custT="1"/>
      <dgm:spPr/>
      <dgm:t>
        <a:bodyPr/>
        <a:lstStyle/>
        <a:p>
          <a:r>
            <a:rPr lang="en-US" sz="2400" b="1" dirty="0"/>
            <a:t>1</a:t>
          </a:r>
          <a:r>
            <a:rPr lang="ru-RU" sz="2400" b="1" dirty="0"/>
            <a:t>9609,0</a:t>
          </a:r>
          <a:r>
            <a:rPr lang="ru-RU" sz="2800" b="1" dirty="0">
              <a:solidFill>
                <a:schemeClr val="bg1"/>
              </a:solidFill>
            </a:rPr>
            <a:t> </a:t>
          </a:r>
        </a:p>
        <a:p>
          <a:r>
            <a:rPr lang="ru-RU" sz="1900" dirty="0">
              <a:solidFill>
                <a:schemeClr val="bg1"/>
              </a:solidFill>
            </a:rPr>
            <a:t>тыс. руб.</a:t>
          </a:r>
        </a:p>
      </dgm:t>
    </dgm:pt>
    <dgm:pt modelId="{CE403F8A-A70F-4705-B27B-B4083FC4C05D}" type="parTrans" cxnId="{78F16426-3C9E-41B1-985A-48CEF3395D10}">
      <dgm:prSet/>
      <dgm:spPr/>
      <dgm:t>
        <a:bodyPr/>
        <a:lstStyle/>
        <a:p>
          <a:endParaRPr lang="ru-RU"/>
        </a:p>
      </dgm:t>
    </dgm:pt>
    <dgm:pt modelId="{5365D505-1BDA-4237-8CEF-A51330EB8731}" type="sibTrans" cxnId="{78F16426-3C9E-41B1-985A-48CEF3395D10}">
      <dgm:prSet/>
      <dgm:spPr/>
      <dgm:t>
        <a:bodyPr/>
        <a:lstStyle/>
        <a:p>
          <a:endParaRPr lang="ru-RU"/>
        </a:p>
      </dgm:t>
    </dgm:pt>
    <dgm:pt modelId="{B43EBB0C-E413-4BE8-B503-60863903A4C1}">
      <dgm:prSet phldrT="[Текст]"/>
      <dgm:spPr/>
      <dgm:t>
        <a:bodyPr/>
        <a:lstStyle/>
        <a:p>
          <a:r>
            <a:rPr lang="ru-RU" b="1" dirty="0"/>
            <a:t>Музейно-выставочный центр</a:t>
          </a:r>
        </a:p>
      </dgm:t>
    </dgm:pt>
    <dgm:pt modelId="{06D37BA4-5F0A-49EF-9245-1B018526F7D2}" type="parTrans" cxnId="{8D554C06-B937-4506-BC0A-0AFD68AB1574}">
      <dgm:prSet/>
      <dgm:spPr/>
      <dgm:t>
        <a:bodyPr/>
        <a:lstStyle/>
        <a:p>
          <a:endParaRPr lang="ru-RU"/>
        </a:p>
      </dgm:t>
    </dgm:pt>
    <dgm:pt modelId="{D4DCB4CB-753C-46CE-B57F-F5DEB79F1C9A}" type="sibTrans" cxnId="{8D554C06-B937-4506-BC0A-0AFD68AB1574}">
      <dgm:prSet/>
      <dgm:spPr/>
      <dgm:t>
        <a:bodyPr/>
        <a:lstStyle/>
        <a:p>
          <a:endParaRPr lang="ru-RU"/>
        </a:p>
      </dgm:t>
    </dgm:pt>
    <dgm:pt modelId="{7A169FED-9947-4FD5-A66A-A5E22BFAE8F1}">
      <dgm:prSet phldrT="[Текст]"/>
      <dgm:spPr/>
      <dgm:t>
        <a:bodyPr/>
        <a:lstStyle/>
        <a:p>
          <a:r>
            <a:rPr lang="ru-RU" b="1" dirty="0"/>
            <a:t>1 музей</a:t>
          </a:r>
        </a:p>
      </dgm:t>
    </dgm:pt>
    <dgm:pt modelId="{0D0D62E6-BB67-4A3A-A08D-3A50D0E0E9CE}" type="parTrans" cxnId="{3F0B4E95-9470-4F13-9366-EC8162D00A44}">
      <dgm:prSet/>
      <dgm:spPr/>
      <dgm:t>
        <a:bodyPr/>
        <a:lstStyle/>
        <a:p>
          <a:endParaRPr lang="ru-RU"/>
        </a:p>
      </dgm:t>
    </dgm:pt>
    <dgm:pt modelId="{6F443DC2-028B-4A67-881E-7B31F2935FEF}" type="sibTrans" cxnId="{3F0B4E95-9470-4F13-9366-EC8162D00A44}">
      <dgm:prSet/>
      <dgm:spPr/>
      <dgm:t>
        <a:bodyPr/>
        <a:lstStyle/>
        <a:p>
          <a:endParaRPr lang="ru-RU"/>
        </a:p>
      </dgm:t>
    </dgm:pt>
    <dgm:pt modelId="{5B14979B-7B5D-466A-B192-EBEB5D053F33}">
      <dgm:prSet phldrT="[Текст]" custT="1"/>
      <dgm:spPr/>
      <dgm:t>
        <a:bodyPr/>
        <a:lstStyle/>
        <a:p>
          <a:r>
            <a:rPr lang="ru-RU" sz="2400" b="1" dirty="0"/>
            <a:t>2061,6</a:t>
          </a:r>
          <a:r>
            <a:rPr lang="en-US" sz="2400" b="1" dirty="0"/>
            <a:t> </a:t>
          </a:r>
          <a:r>
            <a:rPr lang="ru-RU" sz="1900" dirty="0"/>
            <a:t>тыс. руб.</a:t>
          </a:r>
        </a:p>
      </dgm:t>
    </dgm:pt>
    <dgm:pt modelId="{BB8094B7-339F-4202-A1FE-16DCB6FCE33D}" type="parTrans" cxnId="{9FE1C415-2660-4376-86FD-E86AB76F8A6B}">
      <dgm:prSet/>
      <dgm:spPr/>
      <dgm:t>
        <a:bodyPr/>
        <a:lstStyle/>
        <a:p>
          <a:endParaRPr lang="ru-RU"/>
        </a:p>
      </dgm:t>
    </dgm:pt>
    <dgm:pt modelId="{DECAB28A-E9DA-4D47-9EC7-1F2330851884}" type="sibTrans" cxnId="{9FE1C415-2660-4376-86FD-E86AB76F8A6B}">
      <dgm:prSet/>
      <dgm:spPr/>
      <dgm:t>
        <a:bodyPr/>
        <a:lstStyle/>
        <a:p>
          <a:endParaRPr lang="ru-RU"/>
        </a:p>
      </dgm:t>
    </dgm:pt>
    <dgm:pt modelId="{ACC4274C-07F9-4DCD-AF9E-E0217BD02EB2}">
      <dgm:prSet phldrT="[Текст]"/>
      <dgm:spPr/>
      <dgm:t>
        <a:bodyPr/>
        <a:lstStyle/>
        <a:p>
          <a:r>
            <a:rPr lang="ru-RU" b="1" dirty="0"/>
            <a:t>Детская школа искусств</a:t>
          </a:r>
        </a:p>
      </dgm:t>
    </dgm:pt>
    <dgm:pt modelId="{0A1E6D33-F633-45AB-A190-296068B7ACFE}" type="parTrans" cxnId="{8DF76DD5-93F0-438C-95EA-979B33BC51C6}">
      <dgm:prSet/>
      <dgm:spPr/>
      <dgm:t>
        <a:bodyPr/>
        <a:lstStyle/>
        <a:p>
          <a:endParaRPr lang="ru-RU"/>
        </a:p>
      </dgm:t>
    </dgm:pt>
    <dgm:pt modelId="{1F45E5FA-08B4-41B6-94BA-F6401BE6DA2F}" type="sibTrans" cxnId="{8DF76DD5-93F0-438C-95EA-979B33BC51C6}">
      <dgm:prSet/>
      <dgm:spPr/>
      <dgm:t>
        <a:bodyPr/>
        <a:lstStyle/>
        <a:p>
          <a:endParaRPr lang="ru-RU"/>
        </a:p>
      </dgm:t>
    </dgm:pt>
    <dgm:pt modelId="{825FCF8D-2C53-4173-9A4B-18D54EDA7DAC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1 учреждение дополнительного образования</a:t>
          </a:r>
        </a:p>
      </dgm:t>
    </dgm:pt>
    <dgm:pt modelId="{E61E4F26-4B35-46E5-A97D-B10B35D5E255}" type="parTrans" cxnId="{47D91B52-1078-4CC3-9791-0FA024C395D8}">
      <dgm:prSet/>
      <dgm:spPr/>
      <dgm:t>
        <a:bodyPr/>
        <a:lstStyle/>
        <a:p>
          <a:endParaRPr lang="ru-RU"/>
        </a:p>
      </dgm:t>
    </dgm:pt>
    <dgm:pt modelId="{1DBF16F3-C18A-41CA-AB80-15AD61E6F5EC}" type="sibTrans" cxnId="{47D91B52-1078-4CC3-9791-0FA024C395D8}">
      <dgm:prSet/>
      <dgm:spPr/>
      <dgm:t>
        <a:bodyPr/>
        <a:lstStyle/>
        <a:p>
          <a:endParaRPr lang="ru-RU"/>
        </a:p>
      </dgm:t>
    </dgm:pt>
    <dgm:pt modelId="{2908F832-111F-4E53-8332-F6CA20C4E56D}">
      <dgm:prSet phldrT="[Текст]" custT="1"/>
      <dgm:spPr/>
      <dgm:t>
        <a:bodyPr/>
        <a:lstStyle/>
        <a:p>
          <a:r>
            <a:rPr lang="ru-RU" sz="2800" b="1" dirty="0"/>
            <a:t>19183,6 </a:t>
          </a:r>
          <a:r>
            <a:rPr lang="ru-RU" sz="1800" dirty="0"/>
            <a:t>тыс. руб.</a:t>
          </a:r>
        </a:p>
      </dgm:t>
    </dgm:pt>
    <dgm:pt modelId="{40010A4C-800A-48CE-93D8-D284021A5AF6}" type="parTrans" cxnId="{8C9AEF3A-43A4-4FCD-B9CE-FEF27866D016}">
      <dgm:prSet/>
      <dgm:spPr/>
      <dgm:t>
        <a:bodyPr/>
        <a:lstStyle/>
        <a:p>
          <a:endParaRPr lang="ru-RU"/>
        </a:p>
      </dgm:t>
    </dgm:pt>
    <dgm:pt modelId="{79DB10DD-160E-43CF-9091-C6C0B38B2326}" type="sibTrans" cxnId="{8C9AEF3A-43A4-4FCD-B9CE-FEF27866D016}">
      <dgm:prSet/>
      <dgm:spPr/>
      <dgm:t>
        <a:bodyPr/>
        <a:lstStyle/>
        <a:p>
          <a:endParaRPr lang="ru-RU"/>
        </a:p>
      </dgm:t>
    </dgm:pt>
    <dgm:pt modelId="{97721DB0-6922-4291-9D34-B4052780D449}" type="pres">
      <dgm:prSet presAssocID="{19582EA1-AFE1-44FB-B02C-ACC40CCF29C6}" presName="theList" presStyleCnt="0">
        <dgm:presLayoutVars>
          <dgm:dir/>
          <dgm:animLvl val="lvl"/>
          <dgm:resizeHandles val="exact"/>
        </dgm:presLayoutVars>
      </dgm:prSet>
      <dgm:spPr/>
    </dgm:pt>
    <dgm:pt modelId="{3314FF52-20DD-42DA-9ABE-406D8588EAC7}" type="pres">
      <dgm:prSet presAssocID="{113F7F01-9FAE-4A3D-9021-2C80BA97FE9D}" presName="compNode" presStyleCnt="0"/>
      <dgm:spPr/>
    </dgm:pt>
    <dgm:pt modelId="{E9FB5387-7850-4E05-AA71-0F100EB581A1}" type="pres">
      <dgm:prSet presAssocID="{113F7F01-9FAE-4A3D-9021-2C80BA97FE9D}" presName="aNode" presStyleLbl="bgShp" presStyleIdx="0" presStyleCnt="4"/>
      <dgm:spPr/>
    </dgm:pt>
    <dgm:pt modelId="{97DE0145-74CF-4406-B0FC-EFD13DA0DC38}" type="pres">
      <dgm:prSet presAssocID="{113F7F01-9FAE-4A3D-9021-2C80BA97FE9D}" presName="textNode" presStyleLbl="bgShp" presStyleIdx="0" presStyleCnt="4"/>
      <dgm:spPr/>
    </dgm:pt>
    <dgm:pt modelId="{DFBD3494-AA78-45B9-AC28-F73807EE6A7E}" type="pres">
      <dgm:prSet presAssocID="{113F7F01-9FAE-4A3D-9021-2C80BA97FE9D}" presName="compChildNode" presStyleCnt="0"/>
      <dgm:spPr/>
    </dgm:pt>
    <dgm:pt modelId="{2AA40EFD-BFD9-429F-84DE-D90B633D84BE}" type="pres">
      <dgm:prSet presAssocID="{113F7F01-9FAE-4A3D-9021-2C80BA97FE9D}" presName="theInnerList" presStyleCnt="0"/>
      <dgm:spPr/>
    </dgm:pt>
    <dgm:pt modelId="{C6B00E4D-79CF-47FA-AEDD-9BBC6870B2B4}" type="pres">
      <dgm:prSet presAssocID="{246394AD-ED47-4FE7-BFCE-9B09720FA406}" presName="childNode" presStyleLbl="node1" presStyleIdx="0" presStyleCnt="8">
        <dgm:presLayoutVars>
          <dgm:bulletEnabled val="1"/>
        </dgm:presLayoutVars>
      </dgm:prSet>
      <dgm:spPr/>
    </dgm:pt>
    <dgm:pt modelId="{8023F4BB-CB9B-4FE8-86F3-F461CB771008}" type="pres">
      <dgm:prSet presAssocID="{246394AD-ED47-4FE7-BFCE-9B09720FA406}" presName="aSpace2" presStyleCnt="0"/>
      <dgm:spPr/>
    </dgm:pt>
    <dgm:pt modelId="{77DDF018-35E7-49E1-B647-E0B6899A4F08}" type="pres">
      <dgm:prSet presAssocID="{2897E9A2-4B15-4A9F-8603-F73FCFDA4EEB}" presName="childNode" presStyleLbl="node1" presStyleIdx="1" presStyleCnt="8">
        <dgm:presLayoutVars>
          <dgm:bulletEnabled val="1"/>
        </dgm:presLayoutVars>
      </dgm:prSet>
      <dgm:spPr/>
    </dgm:pt>
    <dgm:pt modelId="{389B45EF-AC0A-4E47-9805-07713431B3A0}" type="pres">
      <dgm:prSet presAssocID="{113F7F01-9FAE-4A3D-9021-2C80BA97FE9D}" presName="aSpace" presStyleCnt="0"/>
      <dgm:spPr/>
    </dgm:pt>
    <dgm:pt modelId="{D1EA2420-0C56-4B4E-8AFA-66D112964803}" type="pres">
      <dgm:prSet presAssocID="{0AAA4EB2-F681-41A8-914E-B52355A5DAB7}" presName="compNode" presStyleCnt="0"/>
      <dgm:spPr/>
    </dgm:pt>
    <dgm:pt modelId="{297D03B5-6E8F-4D31-ACAB-A51072B433BD}" type="pres">
      <dgm:prSet presAssocID="{0AAA4EB2-F681-41A8-914E-B52355A5DAB7}" presName="aNode" presStyleLbl="bgShp" presStyleIdx="1" presStyleCnt="4" custLinFactNeighborY="-1810"/>
      <dgm:spPr/>
    </dgm:pt>
    <dgm:pt modelId="{264950FB-1E67-4E25-BB84-46956BB974F0}" type="pres">
      <dgm:prSet presAssocID="{0AAA4EB2-F681-41A8-914E-B52355A5DAB7}" presName="textNode" presStyleLbl="bgShp" presStyleIdx="1" presStyleCnt="4"/>
      <dgm:spPr/>
    </dgm:pt>
    <dgm:pt modelId="{717B1378-ACFA-4BD2-AE87-80221ACE2F67}" type="pres">
      <dgm:prSet presAssocID="{0AAA4EB2-F681-41A8-914E-B52355A5DAB7}" presName="compChildNode" presStyleCnt="0"/>
      <dgm:spPr/>
    </dgm:pt>
    <dgm:pt modelId="{B7C1EE37-03A7-4E7C-81FD-E8749CDE4E1C}" type="pres">
      <dgm:prSet presAssocID="{0AAA4EB2-F681-41A8-914E-B52355A5DAB7}" presName="theInnerList" presStyleCnt="0"/>
      <dgm:spPr/>
    </dgm:pt>
    <dgm:pt modelId="{95C73483-7257-46EE-B317-4E5029E4BA31}" type="pres">
      <dgm:prSet presAssocID="{04E61F57-1DE8-478B-8FC5-02E1CD57318E}" presName="childNode" presStyleLbl="node1" presStyleIdx="2" presStyleCnt="8">
        <dgm:presLayoutVars>
          <dgm:bulletEnabled val="1"/>
        </dgm:presLayoutVars>
      </dgm:prSet>
      <dgm:spPr/>
    </dgm:pt>
    <dgm:pt modelId="{82273AC2-4A92-4D8D-9317-BD5BD0AA74BC}" type="pres">
      <dgm:prSet presAssocID="{04E61F57-1DE8-478B-8FC5-02E1CD57318E}" presName="aSpace2" presStyleCnt="0"/>
      <dgm:spPr/>
    </dgm:pt>
    <dgm:pt modelId="{DDC90C0E-A394-4D2E-9D34-5BC34B1946D8}" type="pres">
      <dgm:prSet presAssocID="{084DE234-0C42-4331-9BA5-366675098CBC}" presName="childNode" presStyleLbl="node1" presStyleIdx="3" presStyleCnt="8">
        <dgm:presLayoutVars>
          <dgm:bulletEnabled val="1"/>
        </dgm:presLayoutVars>
      </dgm:prSet>
      <dgm:spPr/>
    </dgm:pt>
    <dgm:pt modelId="{F995380C-0772-4CAD-B8C6-011E56E79D65}" type="pres">
      <dgm:prSet presAssocID="{0AAA4EB2-F681-41A8-914E-B52355A5DAB7}" presName="aSpace" presStyleCnt="0"/>
      <dgm:spPr/>
    </dgm:pt>
    <dgm:pt modelId="{BBF77D82-82C3-4D29-9C80-ECB1430462A1}" type="pres">
      <dgm:prSet presAssocID="{B43EBB0C-E413-4BE8-B503-60863903A4C1}" presName="compNode" presStyleCnt="0"/>
      <dgm:spPr/>
    </dgm:pt>
    <dgm:pt modelId="{80D920F3-7C77-44E6-BD2B-52320EDC59F8}" type="pres">
      <dgm:prSet presAssocID="{B43EBB0C-E413-4BE8-B503-60863903A4C1}" presName="aNode" presStyleLbl="bgShp" presStyleIdx="2" presStyleCnt="4"/>
      <dgm:spPr/>
    </dgm:pt>
    <dgm:pt modelId="{8474D7D1-D4B0-4839-BCE9-9AE5E67FFCE2}" type="pres">
      <dgm:prSet presAssocID="{B43EBB0C-E413-4BE8-B503-60863903A4C1}" presName="textNode" presStyleLbl="bgShp" presStyleIdx="2" presStyleCnt="4"/>
      <dgm:spPr/>
    </dgm:pt>
    <dgm:pt modelId="{AAC86120-37C6-4538-9C53-77D17F964609}" type="pres">
      <dgm:prSet presAssocID="{B43EBB0C-E413-4BE8-B503-60863903A4C1}" presName="compChildNode" presStyleCnt="0"/>
      <dgm:spPr/>
    </dgm:pt>
    <dgm:pt modelId="{79AC8FC0-11FA-44C7-B340-73BFB04E0A3B}" type="pres">
      <dgm:prSet presAssocID="{B43EBB0C-E413-4BE8-B503-60863903A4C1}" presName="theInnerList" presStyleCnt="0"/>
      <dgm:spPr/>
    </dgm:pt>
    <dgm:pt modelId="{ADE3AB92-0FA6-4B36-B1C3-E1BC739E8AA1}" type="pres">
      <dgm:prSet presAssocID="{7A169FED-9947-4FD5-A66A-A5E22BFAE8F1}" presName="childNode" presStyleLbl="node1" presStyleIdx="4" presStyleCnt="8">
        <dgm:presLayoutVars>
          <dgm:bulletEnabled val="1"/>
        </dgm:presLayoutVars>
      </dgm:prSet>
      <dgm:spPr/>
    </dgm:pt>
    <dgm:pt modelId="{9F00D560-25C4-40E7-A495-1B4DD45343B6}" type="pres">
      <dgm:prSet presAssocID="{7A169FED-9947-4FD5-A66A-A5E22BFAE8F1}" presName="aSpace2" presStyleCnt="0"/>
      <dgm:spPr/>
    </dgm:pt>
    <dgm:pt modelId="{AC40BA3E-3F84-4DC9-8B9B-C9F9E3659C87}" type="pres">
      <dgm:prSet presAssocID="{5B14979B-7B5D-466A-B192-EBEB5D053F33}" presName="childNode" presStyleLbl="node1" presStyleIdx="5" presStyleCnt="8">
        <dgm:presLayoutVars>
          <dgm:bulletEnabled val="1"/>
        </dgm:presLayoutVars>
      </dgm:prSet>
      <dgm:spPr/>
    </dgm:pt>
    <dgm:pt modelId="{CB32071D-D70A-4FFC-AAD9-4D8D352058F5}" type="pres">
      <dgm:prSet presAssocID="{B43EBB0C-E413-4BE8-B503-60863903A4C1}" presName="aSpace" presStyleCnt="0"/>
      <dgm:spPr/>
    </dgm:pt>
    <dgm:pt modelId="{76661DE8-EC2E-45D6-955B-EB5381A728D5}" type="pres">
      <dgm:prSet presAssocID="{ACC4274C-07F9-4DCD-AF9E-E0217BD02EB2}" presName="compNode" presStyleCnt="0"/>
      <dgm:spPr/>
    </dgm:pt>
    <dgm:pt modelId="{DC3AC0C0-0670-4047-B096-11E8337578D4}" type="pres">
      <dgm:prSet presAssocID="{ACC4274C-07F9-4DCD-AF9E-E0217BD02EB2}" presName="aNode" presStyleLbl="bgShp" presStyleIdx="3" presStyleCnt="4"/>
      <dgm:spPr/>
    </dgm:pt>
    <dgm:pt modelId="{53217E45-DB93-4B5C-8DF9-D0852C2553DA}" type="pres">
      <dgm:prSet presAssocID="{ACC4274C-07F9-4DCD-AF9E-E0217BD02EB2}" presName="textNode" presStyleLbl="bgShp" presStyleIdx="3" presStyleCnt="4"/>
      <dgm:spPr/>
    </dgm:pt>
    <dgm:pt modelId="{93CC3C5D-548D-4F87-AE46-0F7BE99FA6FF}" type="pres">
      <dgm:prSet presAssocID="{ACC4274C-07F9-4DCD-AF9E-E0217BD02EB2}" presName="compChildNode" presStyleCnt="0"/>
      <dgm:spPr/>
    </dgm:pt>
    <dgm:pt modelId="{4C3EAD9A-D157-41BB-BEC9-279D2847D355}" type="pres">
      <dgm:prSet presAssocID="{ACC4274C-07F9-4DCD-AF9E-E0217BD02EB2}" presName="theInnerList" presStyleCnt="0"/>
      <dgm:spPr/>
    </dgm:pt>
    <dgm:pt modelId="{DE509957-DC7D-4167-8CDB-47A45D28B160}" type="pres">
      <dgm:prSet presAssocID="{825FCF8D-2C53-4173-9A4B-18D54EDA7DAC}" presName="childNode" presStyleLbl="node1" presStyleIdx="6" presStyleCnt="8">
        <dgm:presLayoutVars>
          <dgm:bulletEnabled val="1"/>
        </dgm:presLayoutVars>
      </dgm:prSet>
      <dgm:spPr/>
    </dgm:pt>
    <dgm:pt modelId="{74631039-5E46-47E2-9A73-3798E22332F2}" type="pres">
      <dgm:prSet presAssocID="{825FCF8D-2C53-4173-9A4B-18D54EDA7DAC}" presName="aSpace2" presStyleCnt="0"/>
      <dgm:spPr/>
    </dgm:pt>
    <dgm:pt modelId="{969F073C-0C78-4FB5-9AE8-E9EC1F9E5AE0}" type="pres">
      <dgm:prSet presAssocID="{2908F832-111F-4E53-8332-F6CA20C4E56D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8D554C06-B937-4506-BC0A-0AFD68AB1574}" srcId="{19582EA1-AFE1-44FB-B02C-ACC40CCF29C6}" destId="{B43EBB0C-E413-4BE8-B503-60863903A4C1}" srcOrd="2" destOrd="0" parTransId="{06D37BA4-5F0A-49EF-9245-1B018526F7D2}" sibTransId="{D4DCB4CB-753C-46CE-B57F-F5DEB79F1C9A}"/>
    <dgm:cxn modelId="{07A4A109-12A6-4D93-9E3A-1890E800368C}" type="presOf" srcId="{113F7F01-9FAE-4A3D-9021-2C80BA97FE9D}" destId="{97DE0145-74CF-4406-B0FC-EFD13DA0DC38}" srcOrd="1" destOrd="0" presId="urn:microsoft.com/office/officeart/2005/8/layout/lProcess2"/>
    <dgm:cxn modelId="{32EDC110-64B5-42B3-B88F-44A19A2CF674}" type="presOf" srcId="{2908F832-111F-4E53-8332-F6CA20C4E56D}" destId="{969F073C-0C78-4FB5-9AE8-E9EC1F9E5AE0}" srcOrd="0" destOrd="0" presId="urn:microsoft.com/office/officeart/2005/8/layout/lProcess2"/>
    <dgm:cxn modelId="{9FE1C415-2660-4376-86FD-E86AB76F8A6B}" srcId="{B43EBB0C-E413-4BE8-B503-60863903A4C1}" destId="{5B14979B-7B5D-466A-B192-EBEB5D053F33}" srcOrd="1" destOrd="0" parTransId="{BB8094B7-339F-4202-A1FE-16DCB6FCE33D}" sibTransId="{DECAB28A-E9DA-4D47-9EC7-1F2330851884}"/>
    <dgm:cxn modelId="{7F4D5117-12A0-430C-B51F-C16CD087F3A5}" srcId="{0AAA4EB2-F681-41A8-914E-B52355A5DAB7}" destId="{04E61F57-1DE8-478B-8FC5-02E1CD57318E}" srcOrd="0" destOrd="0" parTransId="{568C89C2-5E94-42FF-9FE3-14BA165CBBC2}" sibTransId="{BEE5CC2F-C440-4C30-AE72-301186952132}"/>
    <dgm:cxn modelId="{78F16426-3C9E-41B1-985A-48CEF3395D10}" srcId="{0AAA4EB2-F681-41A8-914E-B52355A5DAB7}" destId="{084DE234-0C42-4331-9BA5-366675098CBC}" srcOrd="1" destOrd="0" parTransId="{CE403F8A-A70F-4705-B27B-B4083FC4C05D}" sibTransId="{5365D505-1BDA-4237-8CEF-A51330EB8731}"/>
    <dgm:cxn modelId="{C56E1035-E0B0-415F-B3E5-3B48DDE74C6D}" type="presOf" srcId="{825FCF8D-2C53-4173-9A4B-18D54EDA7DAC}" destId="{DE509957-DC7D-4167-8CDB-47A45D28B160}" srcOrd="0" destOrd="0" presId="urn:microsoft.com/office/officeart/2005/8/layout/lProcess2"/>
    <dgm:cxn modelId="{8C9AEF3A-43A4-4FCD-B9CE-FEF27866D016}" srcId="{ACC4274C-07F9-4DCD-AF9E-E0217BD02EB2}" destId="{2908F832-111F-4E53-8332-F6CA20C4E56D}" srcOrd="1" destOrd="0" parTransId="{40010A4C-800A-48CE-93D8-D284021A5AF6}" sibTransId="{79DB10DD-160E-43CF-9091-C6C0B38B2326}"/>
    <dgm:cxn modelId="{F56A0C44-56ED-41A2-A572-017E13E0B63C}" type="presOf" srcId="{04E61F57-1DE8-478B-8FC5-02E1CD57318E}" destId="{95C73483-7257-46EE-B317-4E5029E4BA31}" srcOrd="0" destOrd="0" presId="urn:microsoft.com/office/officeart/2005/8/layout/lProcess2"/>
    <dgm:cxn modelId="{A95B9B46-D4F3-4652-A0FA-4E2FF36E9B54}" type="presOf" srcId="{084DE234-0C42-4331-9BA5-366675098CBC}" destId="{DDC90C0E-A394-4D2E-9D34-5BC34B1946D8}" srcOrd="0" destOrd="0" presId="urn:microsoft.com/office/officeart/2005/8/layout/lProcess2"/>
    <dgm:cxn modelId="{3939D646-7AA4-417B-9B2A-6B62EAE776E9}" type="presOf" srcId="{0AAA4EB2-F681-41A8-914E-B52355A5DAB7}" destId="{297D03B5-6E8F-4D31-ACAB-A51072B433BD}" srcOrd="0" destOrd="0" presId="urn:microsoft.com/office/officeart/2005/8/layout/lProcess2"/>
    <dgm:cxn modelId="{6C78AD4A-1E34-42AF-B6E3-52B3EED9BFA3}" type="presOf" srcId="{B43EBB0C-E413-4BE8-B503-60863903A4C1}" destId="{8474D7D1-D4B0-4839-BCE9-9AE5E67FFCE2}" srcOrd="1" destOrd="0" presId="urn:microsoft.com/office/officeart/2005/8/layout/lProcess2"/>
    <dgm:cxn modelId="{33ACCA4B-9FB7-4887-ABC6-E41A96C7F52C}" type="presOf" srcId="{ACC4274C-07F9-4DCD-AF9E-E0217BD02EB2}" destId="{DC3AC0C0-0670-4047-B096-11E8337578D4}" srcOrd="0" destOrd="0" presId="urn:microsoft.com/office/officeart/2005/8/layout/lProcess2"/>
    <dgm:cxn modelId="{11A4634D-9FFB-4191-B624-834A2E5D8A73}" srcId="{19582EA1-AFE1-44FB-B02C-ACC40CCF29C6}" destId="{113F7F01-9FAE-4A3D-9021-2C80BA97FE9D}" srcOrd="0" destOrd="0" parTransId="{294F9525-FCD7-4557-BE6B-1AF32A592C98}" sibTransId="{FD9B3826-6241-44D4-AC2D-D3A6D49A5BD6}"/>
    <dgm:cxn modelId="{B970B84D-9A6A-439D-91E3-5B6D2892FD5B}" srcId="{113F7F01-9FAE-4A3D-9021-2C80BA97FE9D}" destId="{2897E9A2-4B15-4A9F-8603-F73FCFDA4EEB}" srcOrd="1" destOrd="0" parTransId="{F031B6AD-0838-40A6-A26F-19597F5D26E2}" sibTransId="{F0BACC3D-2796-4B7F-AE63-6BD3E9BE5674}"/>
    <dgm:cxn modelId="{47D91B52-1078-4CC3-9791-0FA024C395D8}" srcId="{ACC4274C-07F9-4DCD-AF9E-E0217BD02EB2}" destId="{825FCF8D-2C53-4173-9A4B-18D54EDA7DAC}" srcOrd="0" destOrd="0" parTransId="{E61E4F26-4B35-46E5-A97D-B10B35D5E255}" sibTransId="{1DBF16F3-C18A-41CA-AB80-15AD61E6F5EC}"/>
    <dgm:cxn modelId="{657E9C52-6D3E-4841-B2D4-53D8FEF2A19A}" type="presOf" srcId="{7A169FED-9947-4FD5-A66A-A5E22BFAE8F1}" destId="{ADE3AB92-0FA6-4B36-B1C3-E1BC739E8AA1}" srcOrd="0" destOrd="0" presId="urn:microsoft.com/office/officeart/2005/8/layout/lProcess2"/>
    <dgm:cxn modelId="{901F2A80-E9E1-4C3F-B9A0-70DBBC869E7E}" type="presOf" srcId="{ACC4274C-07F9-4DCD-AF9E-E0217BD02EB2}" destId="{53217E45-DB93-4B5C-8DF9-D0852C2553DA}" srcOrd="1" destOrd="0" presId="urn:microsoft.com/office/officeart/2005/8/layout/lProcess2"/>
    <dgm:cxn modelId="{6A279E81-79FB-46AC-B404-B51CAA2CFF3A}" type="presOf" srcId="{5B14979B-7B5D-466A-B192-EBEB5D053F33}" destId="{AC40BA3E-3F84-4DC9-8B9B-C9F9E3659C87}" srcOrd="0" destOrd="0" presId="urn:microsoft.com/office/officeart/2005/8/layout/lProcess2"/>
    <dgm:cxn modelId="{1C298491-86D9-4ACD-8B19-7B56D8684EF5}" type="presOf" srcId="{246394AD-ED47-4FE7-BFCE-9B09720FA406}" destId="{C6B00E4D-79CF-47FA-AEDD-9BBC6870B2B4}" srcOrd="0" destOrd="0" presId="urn:microsoft.com/office/officeart/2005/8/layout/lProcess2"/>
    <dgm:cxn modelId="{3F0B4E95-9470-4F13-9366-EC8162D00A44}" srcId="{B43EBB0C-E413-4BE8-B503-60863903A4C1}" destId="{7A169FED-9947-4FD5-A66A-A5E22BFAE8F1}" srcOrd="0" destOrd="0" parTransId="{0D0D62E6-BB67-4A3A-A08D-3A50D0E0E9CE}" sibTransId="{6F443DC2-028B-4A67-881E-7B31F2935FEF}"/>
    <dgm:cxn modelId="{95F8A19F-EE51-4AA8-871C-4857F5C30E58}" type="presOf" srcId="{0AAA4EB2-F681-41A8-914E-B52355A5DAB7}" destId="{264950FB-1E67-4E25-BB84-46956BB974F0}" srcOrd="1" destOrd="0" presId="urn:microsoft.com/office/officeart/2005/8/layout/lProcess2"/>
    <dgm:cxn modelId="{F77310B4-48A7-4162-B619-EEEEEF7C0D5A}" srcId="{113F7F01-9FAE-4A3D-9021-2C80BA97FE9D}" destId="{246394AD-ED47-4FE7-BFCE-9B09720FA406}" srcOrd="0" destOrd="0" parTransId="{00E9AC50-7DA3-41B0-9BF6-EE3E24F639D8}" sibTransId="{C2838C26-26FE-4640-A605-CF72CF2FBFA0}"/>
    <dgm:cxn modelId="{863129B6-784F-411C-B2AE-B396091A62D0}" type="presOf" srcId="{2897E9A2-4B15-4A9F-8603-F73FCFDA4EEB}" destId="{77DDF018-35E7-49E1-B647-E0B6899A4F08}" srcOrd="0" destOrd="0" presId="urn:microsoft.com/office/officeart/2005/8/layout/lProcess2"/>
    <dgm:cxn modelId="{D27FFCB7-7AC4-4B20-9361-1A0D05E08A2A}" type="presOf" srcId="{B43EBB0C-E413-4BE8-B503-60863903A4C1}" destId="{80D920F3-7C77-44E6-BD2B-52320EDC59F8}" srcOrd="0" destOrd="0" presId="urn:microsoft.com/office/officeart/2005/8/layout/lProcess2"/>
    <dgm:cxn modelId="{09BFCBCC-B98E-4BEC-A1B3-B6F6D9E308A7}" srcId="{19582EA1-AFE1-44FB-B02C-ACC40CCF29C6}" destId="{0AAA4EB2-F681-41A8-914E-B52355A5DAB7}" srcOrd="1" destOrd="0" parTransId="{DCF583B9-D56D-45D0-83F5-B87FE23BA3E3}" sibTransId="{BDE7E4E6-C91D-4645-A372-C7D7FCF7CC5E}"/>
    <dgm:cxn modelId="{8DF76DD5-93F0-438C-95EA-979B33BC51C6}" srcId="{19582EA1-AFE1-44FB-B02C-ACC40CCF29C6}" destId="{ACC4274C-07F9-4DCD-AF9E-E0217BD02EB2}" srcOrd="3" destOrd="0" parTransId="{0A1E6D33-F633-45AB-A190-296068B7ACFE}" sibTransId="{1F45E5FA-08B4-41B6-94BA-F6401BE6DA2F}"/>
    <dgm:cxn modelId="{BCFAFFDA-99F3-4816-8A0F-64AAE7C27993}" type="presOf" srcId="{113F7F01-9FAE-4A3D-9021-2C80BA97FE9D}" destId="{E9FB5387-7850-4E05-AA71-0F100EB581A1}" srcOrd="0" destOrd="0" presId="urn:microsoft.com/office/officeart/2005/8/layout/lProcess2"/>
    <dgm:cxn modelId="{20FD7AEE-77CF-4A59-AB3A-263E1F7AC8DF}" type="presOf" srcId="{19582EA1-AFE1-44FB-B02C-ACC40CCF29C6}" destId="{97721DB0-6922-4291-9D34-B4052780D449}" srcOrd="0" destOrd="0" presId="urn:microsoft.com/office/officeart/2005/8/layout/lProcess2"/>
    <dgm:cxn modelId="{4BB9D5A5-2DF8-4872-8F64-2EDBAFAAFAAA}" type="presParOf" srcId="{97721DB0-6922-4291-9D34-B4052780D449}" destId="{3314FF52-20DD-42DA-9ABE-406D8588EAC7}" srcOrd="0" destOrd="0" presId="urn:microsoft.com/office/officeart/2005/8/layout/lProcess2"/>
    <dgm:cxn modelId="{D56E22ED-9001-4C46-86B3-E36185FB00B3}" type="presParOf" srcId="{3314FF52-20DD-42DA-9ABE-406D8588EAC7}" destId="{E9FB5387-7850-4E05-AA71-0F100EB581A1}" srcOrd="0" destOrd="0" presId="urn:microsoft.com/office/officeart/2005/8/layout/lProcess2"/>
    <dgm:cxn modelId="{FC5CDA41-2273-4714-9E8A-A307CEE58188}" type="presParOf" srcId="{3314FF52-20DD-42DA-9ABE-406D8588EAC7}" destId="{97DE0145-74CF-4406-B0FC-EFD13DA0DC38}" srcOrd="1" destOrd="0" presId="urn:microsoft.com/office/officeart/2005/8/layout/lProcess2"/>
    <dgm:cxn modelId="{C51EF42F-FBD2-4B1B-B1D6-9D52B5E6D39F}" type="presParOf" srcId="{3314FF52-20DD-42DA-9ABE-406D8588EAC7}" destId="{DFBD3494-AA78-45B9-AC28-F73807EE6A7E}" srcOrd="2" destOrd="0" presId="urn:microsoft.com/office/officeart/2005/8/layout/lProcess2"/>
    <dgm:cxn modelId="{86C66437-E9FF-4304-98AC-F7642DEB5023}" type="presParOf" srcId="{DFBD3494-AA78-45B9-AC28-F73807EE6A7E}" destId="{2AA40EFD-BFD9-429F-84DE-D90B633D84BE}" srcOrd="0" destOrd="0" presId="urn:microsoft.com/office/officeart/2005/8/layout/lProcess2"/>
    <dgm:cxn modelId="{7F8EC616-81DC-4010-B0C7-0657DAFA98D1}" type="presParOf" srcId="{2AA40EFD-BFD9-429F-84DE-D90B633D84BE}" destId="{C6B00E4D-79CF-47FA-AEDD-9BBC6870B2B4}" srcOrd="0" destOrd="0" presId="urn:microsoft.com/office/officeart/2005/8/layout/lProcess2"/>
    <dgm:cxn modelId="{F1578DC3-4147-4B12-8F3F-60B4C8BA6AD5}" type="presParOf" srcId="{2AA40EFD-BFD9-429F-84DE-D90B633D84BE}" destId="{8023F4BB-CB9B-4FE8-86F3-F461CB771008}" srcOrd="1" destOrd="0" presId="urn:microsoft.com/office/officeart/2005/8/layout/lProcess2"/>
    <dgm:cxn modelId="{9EA66244-AE9F-4754-8AE7-BA58FFBB9841}" type="presParOf" srcId="{2AA40EFD-BFD9-429F-84DE-D90B633D84BE}" destId="{77DDF018-35E7-49E1-B647-E0B6899A4F08}" srcOrd="2" destOrd="0" presId="urn:microsoft.com/office/officeart/2005/8/layout/lProcess2"/>
    <dgm:cxn modelId="{F397FA85-7528-4D80-8FE0-D6F6094C97E6}" type="presParOf" srcId="{97721DB0-6922-4291-9D34-B4052780D449}" destId="{389B45EF-AC0A-4E47-9805-07713431B3A0}" srcOrd="1" destOrd="0" presId="urn:microsoft.com/office/officeart/2005/8/layout/lProcess2"/>
    <dgm:cxn modelId="{0918EEC9-31E4-49AC-B57E-FBBA52E54E70}" type="presParOf" srcId="{97721DB0-6922-4291-9D34-B4052780D449}" destId="{D1EA2420-0C56-4B4E-8AFA-66D112964803}" srcOrd="2" destOrd="0" presId="urn:microsoft.com/office/officeart/2005/8/layout/lProcess2"/>
    <dgm:cxn modelId="{3B6D2610-EC49-4A9B-9195-65530C7BCF94}" type="presParOf" srcId="{D1EA2420-0C56-4B4E-8AFA-66D112964803}" destId="{297D03B5-6E8F-4D31-ACAB-A51072B433BD}" srcOrd="0" destOrd="0" presId="urn:microsoft.com/office/officeart/2005/8/layout/lProcess2"/>
    <dgm:cxn modelId="{6F4A345D-2A67-4C9E-81BF-814C377128EE}" type="presParOf" srcId="{D1EA2420-0C56-4B4E-8AFA-66D112964803}" destId="{264950FB-1E67-4E25-BB84-46956BB974F0}" srcOrd="1" destOrd="0" presId="urn:microsoft.com/office/officeart/2005/8/layout/lProcess2"/>
    <dgm:cxn modelId="{F2F82500-4E41-4041-8D20-9DEF5B566706}" type="presParOf" srcId="{D1EA2420-0C56-4B4E-8AFA-66D112964803}" destId="{717B1378-ACFA-4BD2-AE87-80221ACE2F67}" srcOrd="2" destOrd="0" presId="urn:microsoft.com/office/officeart/2005/8/layout/lProcess2"/>
    <dgm:cxn modelId="{F88248DE-A184-469D-ABC0-66CB9C198098}" type="presParOf" srcId="{717B1378-ACFA-4BD2-AE87-80221ACE2F67}" destId="{B7C1EE37-03A7-4E7C-81FD-E8749CDE4E1C}" srcOrd="0" destOrd="0" presId="urn:microsoft.com/office/officeart/2005/8/layout/lProcess2"/>
    <dgm:cxn modelId="{35C4237E-DA61-46CA-B01D-3EA2ED15897A}" type="presParOf" srcId="{B7C1EE37-03A7-4E7C-81FD-E8749CDE4E1C}" destId="{95C73483-7257-46EE-B317-4E5029E4BA31}" srcOrd="0" destOrd="0" presId="urn:microsoft.com/office/officeart/2005/8/layout/lProcess2"/>
    <dgm:cxn modelId="{2C183ADA-9FF1-4920-9B74-B5225EE17740}" type="presParOf" srcId="{B7C1EE37-03A7-4E7C-81FD-E8749CDE4E1C}" destId="{82273AC2-4A92-4D8D-9317-BD5BD0AA74BC}" srcOrd="1" destOrd="0" presId="urn:microsoft.com/office/officeart/2005/8/layout/lProcess2"/>
    <dgm:cxn modelId="{25549BA8-D6F3-4E85-83B9-C0FE9050B1D3}" type="presParOf" srcId="{B7C1EE37-03A7-4E7C-81FD-E8749CDE4E1C}" destId="{DDC90C0E-A394-4D2E-9D34-5BC34B1946D8}" srcOrd="2" destOrd="0" presId="urn:microsoft.com/office/officeart/2005/8/layout/lProcess2"/>
    <dgm:cxn modelId="{FAD1CB93-771D-4551-B7FB-6AEC0938C0C8}" type="presParOf" srcId="{97721DB0-6922-4291-9D34-B4052780D449}" destId="{F995380C-0772-4CAD-B8C6-011E56E79D65}" srcOrd="3" destOrd="0" presId="urn:microsoft.com/office/officeart/2005/8/layout/lProcess2"/>
    <dgm:cxn modelId="{AFD170E5-CE5F-4F96-AB8B-27C1CA1D81AD}" type="presParOf" srcId="{97721DB0-6922-4291-9D34-B4052780D449}" destId="{BBF77D82-82C3-4D29-9C80-ECB1430462A1}" srcOrd="4" destOrd="0" presId="urn:microsoft.com/office/officeart/2005/8/layout/lProcess2"/>
    <dgm:cxn modelId="{A717E8E6-D70C-4443-8E12-8D99E125F12B}" type="presParOf" srcId="{BBF77D82-82C3-4D29-9C80-ECB1430462A1}" destId="{80D920F3-7C77-44E6-BD2B-52320EDC59F8}" srcOrd="0" destOrd="0" presId="urn:microsoft.com/office/officeart/2005/8/layout/lProcess2"/>
    <dgm:cxn modelId="{7EA1538B-FC46-41F0-9DA5-AE881F2370AE}" type="presParOf" srcId="{BBF77D82-82C3-4D29-9C80-ECB1430462A1}" destId="{8474D7D1-D4B0-4839-BCE9-9AE5E67FFCE2}" srcOrd="1" destOrd="0" presId="urn:microsoft.com/office/officeart/2005/8/layout/lProcess2"/>
    <dgm:cxn modelId="{40DFF1D4-7018-432B-A778-881D40364AFF}" type="presParOf" srcId="{BBF77D82-82C3-4D29-9C80-ECB1430462A1}" destId="{AAC86120-37C6-4538-9C53-77D17F964609}" srcOrd="2" destOrd="0" presId="urn:microsoft.com/office/officeart/2005/8/layout/lProcess2"/>
    <dgm:cxn modelId="{41116A4C-B339-4C9F-8AD1-A19A26634783}" type="presParOf" srcId="{AAC86120-37C6-4538-9C53-77D17F964609}" destId="{79AC8FC0-11FA-44C7-B340-73BFB04E0A3B}" srcOrd="0" destOrd="0" presId="urn:microsoft.com/office/officeart/2005/8/layout/lProcess2"/>
    <dgm:cxn modelId="{61FB2F7B-0AE6-4926-BE08-CAF2D15D1447}" type="presParOf" srcId="{79AC8FC0-11FA-44C7-B340-73BFB04E0A3B}" destId="{ADE3AB92-0FA6-4B36-B1C3-E1BC739E8AA1}" srcOrd="0" destOrd="0" presId="urn:microsoft.com/office/officeart/2005/8/layout/lProcess2"/>
    <dgm:cxn modelId="{FFC6C947-C280-4D3A-B7CA-A43CF2BDCB8A}" type="presParOf" srcId="{79AC8FC0-11FA-44C7-B340-73BFB04E0A3B}" destId="{9F00D560-25C4-40E7-A495-1B4DD45343B6}" srcOrd="1" destOrd="0" presId="urn:microsoft.com/office/officeart/2005/8/layout/lProcess2"/>
    <dgm:cxn modelId="{7D2CB9FF-7983-41B3-BAF8-6C18AD4655C8}" type="presParOf" srcId="{79AC8FC0-11FA-44C7-B340-73BFB04E0A3B}" destId="{AC40BA3E-3F84-4DC9-8B9B-C9F9E3659C87}" srcOrd="2" destOrd="0" presId="urn:microsoft.com/office/officeart/2005/8/layout/lProcess2"/>
    <dgm:cxn modelId="{C87DAA6A-23D5-4C72-98CC-FA12599FB5C3}" type="presParOf" srcId="{97721DB0-6922-4291-9D34-B4052780D449}" destId="{CB32071D-D70A-4FFC-AAD9-4D8D352058F5}" srcOrd="5" destOrd="0" presId="urn:microsoft.com/office/officeart/2005/8/layout/lProcess2"/>
    <dgm:cxn modelId="{43592C95-D48E-48D4-858A-A345090E5631}" type="presParOf" srcId="{97721DB0-6922-4291-9D34-B4052780D449}" destId="{76661DE8-EC2E-45D6-955B-EB5381A728D5}" srcOrd="6" destOrd="0" presId="urn:microsoft.com/office/officeart/2005/8/layout/lProcess2"/>
    <dgm:cxn modelId="{52AAC732-433E-4D2A-B059-8213022AFD3F}" type="presParOf" srcId="{76661DE8-EC2E-45D6-955B-EB5381A728D5}" destId="{DC3AC0C0-0670-4047-B096-11E8337578D4}" srcOrd="0" destOrd="0" presId="urn:microsoft.com/office/officeart/2005/8/layout/lProcess2"/>
    <dgm:cxn modelId="{C681E350-C375-494C-ADC0-B8C4672C229C}" type="presParOf" srcId="{76661DE8-EC2E-45D6-955B-EB5381A728D5}" destId="{53217E45-DB93-4B5C-8DF9-D0852C2553DA}" srcOrd="1" destOrd="0" presId="urn:microsoft.com/office/officeart/2005/8/layout/lProcess2"/>
    <dgm:cxn modelId="{A3B792A9-8899-4C80-BBCA-BE6211593822}" type="presParOf" srcId="{76661DE8-EC2E-45D6-955B-EB5381A728D5}" destId="{93CC3C5D-548D-4F87-AE46-0F7BE99FA6FF}" srcOrd="2" destOrd="0" presId="urn:microsoft.com/office/officeart/2005/8/layout/lProcess2"/>
    <dgm:cxn modelId="{A98FB362-A0C9-45D4-8DB4-3DAFCA5FCD81}" type="presParOf" srcId="{93CC3C5D-548D-4F87-AE46-0F7BE99FA6FF}" destId="{4C3EAD9A-D157-41BB-BEC9-279D2847D355}" srcOrd="0" destOrd="0" presId="urn:microsoft.com/office/officeart/2005/8/layout/lProcess2"/>
    <dgm:cxn modelId="{A6099C2F-9350-49A1-9E88-6E49F2346F44}" type="presParOf" srcId="{4C3EAD9A-D157-41BB-BEC9-279D2847D355}" destId="{DE509957-DC7D-4167-8CDB-47A45D28B160}" srcOrd="0" destOrd="0" presId="urn:microsoft.com/office/officeart/2005/8/layout/lProcess2"/>
    <dgm:cxn modelId="{469F51DC-1B19-4AD5-A71A-B6DA0EE7134C}" type="presParOf" srcId="{4C3EAD9A-D157-41BB-BEC9-279D2847D355}" destId="{74631039-5E46-47E2-9A73-3798E22332F2}" srcOrd="1" destOrd="0" presId="urn:microsoft.com/office/officeart/2005/8/layout/lProcess2"/>
    <dgm:cxn modelId="{E71D2836-73ED-419E-B7D1-1D03249C5E96}" type="presParOf" srcId="{4C3EAD9A-D157-41BB-BEC9-279D2847D355}" destId="{969F073C-0C78-4FB5-9AE8-E9EC1F9E5AE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11BE4B2-3DC5-41BB-89FD-4BB5BE40F8E3}" type="doc">
      <dgm:prSet loTypeId="urn:microsoft.com/office/officeart/2005/8/layout/pyramid2" loCatId="pyramid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85729A7D-5B2F-47A1-8C7B-FDB37E5C779B}">
      <dgm:prSet custT="1"/>
      <dgm:spPr/>
      <dgm:t>
        <a:bodyPr/>
        <a:lstStyle/>
        <a:p>
          <a:pPr rtl="0"/>
          <a:r>
            <a:rPr lang="ru-RU" sz="1400" b="1" dirty="0"/>
            <a:t>Достижение уровня средней заработной платы </a:t>
          </a:r>
        </a:p>
        <a:p>
          <a:pPr rtl="0"/>
          <a:r>
            <a:rPr lang="ru-RU" sz="1400" b="1" dirty="0"/>
            <a:t>работников музея - не ниже средней заработной платы по области</a:t>
          </a:r>
        </a:p>
      </dgm:t>
    </dgm:pt>
    <dgm:pt modelId="{1EB49744-B5A8-4AC5-991D-18F9B61A898B}" type="parTrans" cxnId="{3E3B8CE4-D081-473A-9562-5DE111003346}">
      <dgm:prSet/>
      <dgm:spPr/>
      <dgm:t>
        <a:bodyPr/>
        <a:lstStyle/>
        <a:p>
          <a:endParaRPr lang="ru-RU"/>
        </a:p>
      </dgm:t>
    </dgm:pt>
    <dgm:pt modelId="{EF9936EA-FEC4-4BCA-B1DE-DF3286723D4A}" type="sibTrans" cxnId="{3E3B8CE4-D081-473A-9562-5DE111003346}">
      <dgm:prSet/>
      <dgm:spPr/>
      <dgm:t>
        <a:bodyPr/>
        <a:lstStyle/>
        <a:p>
          <a:endParaRPr lang="ru-RU"/>
        </a:p>
      </dgm:t>
    </dgm:pt>
    <dgm:pt modelId="{A8950229-54B5-4C4E-BC37-F2BA5AF0EFA6}">
      <dgm:prSet custT="1"/>
      <dgm:spPr/>
      <dgm:t>
        <a:bodyPr/>
        <a:lstStyle/>
        <a:p>
          <a:pPr rtl="0"/>
          <a:r>
            <a:rPr lang="ru-RU" sz="1400" b="1" dirty="0">
              <a:latin typeface="+mn-lt"/>
            </a:rPr>
            <a:t>Количество открытых в отчетном году выставок </a:t>
          </a:r>
          <a:r>
            <a:rPr lang="en-US" sz="1400" b="1" dirty="0">
              <a:latin typeface="+mn-lt"/>
            </a:rPr>
            <a:t>- 31</a:t>
          </a:r>
          <a:r>
            <a:rPr lang="ru-RU" sz="1400" b="1" dirty="0">
              <a:latin typeface="+mn-lt"/>
            </a:rPr>
            <a:t> ед.</a:t>
          </a:r>
        </a:p>
      </dgm:t>
    </dgm:pt>
    <dgm:pt modelId="{302B6A36-CDC3-4FA1-A794-6A258E3F6A24}" type="parTrans" cxnId="{65C1B131-51F9-4888-AEDC-9A3468E69CB5}">
      <dgm:prSet/>
      <dgm:spPr/>
      <dgm:t>
        <a:bodyPr/>
        <a:lstStyle/>
        <a:p>
          <a:endParaRPr lang="ru-RU"/>
        </a:p>
      </dgm:t>
    </dgm:pt>
    <dgm:pt modelId="{BC9B2B5D-0D23-4892-BFFE-00BD2FEC56FE}" type="sibTrans" cxnId="{65C1B131-51F9-4888-AEDC-9A3468E69CB5}">
      <dgm:prSet/>
      <dgm:spPr/>
      <dgm:t>
        <a:bodyPr/>
        <a:lstStyle/>
        <a:p>
          <a:endParaRPr lang="ru-RU"/>
        </a:p>
      </dgm:t>
    </dgm:pt>
    <dgm:pt modelId="{2E1EF276-0D40-4B24-87D4-D6685BA510AB}">
      <dgm:prSet custT="1"/>
      <dgm:spPr/>
      <dgm:t>
        <a:bodyPr/>
        <a:lstStyle/>
        <a:p>
          <a:pPr rtl="0"/>
          <a:r>
            <a:rPr lang="ru-RU" sz="1400" b="1" dirty="0"/>
            <a:t>Количество экскурсий – 185 ед.</a:t>
          </a:r>
        </a:p>
      </dgm:t>
    </dgm:pt>
    <dgm:pt modelId="{78EDF407-FD4F-477F-BC4A-B2F31DA95758}" type="parTrans" cxnId="{4121A614-AC86-486A-9F0B-6DBD2D73378B}">
      <dgm:prSet/>
      <dgm:spPr/>
      <dgm:t>
        <a:bodyPr/>
        <a:lstStyle/>
        <a:p>
          <a:endParaRPr lang="ru-RU"/>
        </a:p>
      </dgm:t>
    </dgm:pt>
    <dgm:pt modelId="{0482D3BD-105F-43E9-9D64-94761FAE7FB5}" type="sibTrans" cxnId="{4121A614-AC86-486A-9F0B-6DBD2D73378B}">
      <dgm:prSet/>
      <dgm:spPr/>
      <dgm:t>
        <a:bodyPr/>
        <a:lstStyle/>
        <a:p>
          <a:endParaRPr lang="ru-RU"/>
        </a:p>
      </dgm:t>
    </dgm:pt>
    <dgm:pt modelId="{BC2BB50F-C96D-4BA9-A731-50F6325560DB}">
      <dgm:prSet custT="1"/>
      <dgm:spPr/>
      <dgm:t>
        <a:bodyPr/>
        <a:lstStyle/>
        <a:p>
          <a:pPr rtl="0"/>
          <a:r>
            <a:rPr lang="ru-RU" sz="1400" b="1" dirty="0"/>
            <a:t>Количество посещений – не менее 6,2 тыс. ед.</a:t>
          </a:r>
          <a:endParaRPr lang="ru-RU" sz="1400" dirty="0"/>
        </a:p>
      </dgm:t>
    </dgm:pt>
    <dgm:pt modelId="{08E92059-E27A-4F7B-ACB6-A3BEA449A201}" type="parTrans" cxnId="{524768F6-C288-47C5-90D3-86DDFEBF8D50}">
      <dgm:prSet/>
      <dgm:spPr/>
      <dgm:t>
        <a:bodyPr/>
        <a:lstStyle/>
        <a:p>
          <a:endParaRPr lang="ru-RU"/>
        </a:p>
      </dgm:t>
    </dgm:pt>
    <dgm:pt modelId="{4EB29580-B22B-4139-8A58-F415C18A0593}" type="sibTrans" cxnId="{524768F6-C288-47C5-90D3-86DDFEBF8D50}">
      <dgm:prSet/>
      <dgm:spPr/>
      <dgm:t>
        <a:bodyPr/>
        <a:lstStyle/>
        <a:p>
          <a:endParaRPr lang="ru-RU"/>
        </a:p>
      </dgm:t>
    </dgm:pt>
    <dgm:pt modelId="{B5A44DF5-BDB0-4E94-94C7-A43E3D715676}">
      <dgm:prSet custT="1"/>
      <dgm:spPr/>
      <dgm:t>
        <a:bodyPr/>
        <a:lstStyle/>
        <a:p>
          <a:pPr rtl="0"/>
          <a:r>
            <a:rPr lang="ru-RU" sz="1400" b="1" dirty="0"/>
            <a:t>Увеличение количества культурно-просветительских мероприятий</a:t>
          </a:r>
        </a:p>
      </dgm:t>
    </dgm:pt>
    <dgm:pt modelId="{1105FCE1-A734-4966-B225-D89B1A8230D9}" type="sibTrans" cxnId="{38F090E3-A144-4FF5-96BE-010A406204B8}">
      <dgm:prSet/>
      <dgm:spPr/>
      <dgm:t>
        <a:bodyPr/>
        <a:lstStyle/>
        <a:p>
          <a:endParaRPr lang="ru-RU"/>
        </a:p>
      </dgm:t>
    </dgm:pt>
    <dgm:pt modelId="{46DB47CC-7868-4F16-A940-F9D9C2273A64}" type="parTrans" cxnId="{38F090E3-A144-4FF5-96BE-010A406204B8}">
      <dgm:prSet/>
      <dgm:spPr/>
      <dgm:t>
        <a:bodyPr/>
        <a:lstStyle/>
        <a:p>
          <a:endParaRPr lang="ru-RU"/>
        </a:p>
      </dgm:t>
    </dgm:pt>
    <dgm:pt modelId="{AC59D80B-F00C-4016-88F2-70D75E351971}" type="pres">
      <dgm:prSet presAssocID="{A11BE4B2-3DC5-41BB-89FD-4BB5BE40F8E3}" presName="compositeShape" presStyleCnt="0">
        <dgm:presLayoutVars>
          <dgm:dir/>
          <dgm:resizeHandles/>
        </dgm:presLayoutVars>
      </dgm:prSet>
      <dgm:spPr/>
    </dgm:pt>
    <dgm:pt modelId="{10D36032-D34A-4155-BE23-78B5E70082A7}" type="pres">
      <dgm:prSet presAssocID="{A11BE4B2-3DC5-41BB-89FD-4BB5BE40F8E3}" presName="pyramid" presStyleLbl="node1" presStyleIdx="0" presStyleCnt="1" custLinFactNeighborX="22524"/>
      <dgm:spPr>
        <a:solidFill>
          <a:srgbClr val="FFC000"/>
        </a:solidFill>
      </dgm:spPr>
    </dgm:pt>
    <dgm:pt modelId="{F4345AC3-38A2-4F3E-A4E1-8DC14ACB9C88}" type="pres">
      <dgm:prSet presAssocID="{A11BE4B2-3DC5-41BB-89FD-4BB5BE40F8E3}" presName="theList" presStyleCnt="0"/>
      <dgm:spPr/>
    </dgm:pt>
    <dgm:pt modelId="{C3F34568-E5CE-45E3-A579-878F8CC98EC9}" type="pres">
      <dgm:prSet presAssocID="{85729A7D-5B2F-47A1-8C7B-FDB37E5C779B}" presName="aNode" presStyleLbl="fgAcc1" presStyleIdx="0" presStyleCnt="5" custScaleX="204400" custScaleY="176155" custLinFactY="-23999" custLinFactNeighborX="-19624" custLinFactNeighborY="-100000">
        <dgm:presLayoutVars>
          <dgm:bulletEnabled val="1"/>
        </dgm:presLayoutVars>
      </dgm:prSet>
      <dgm:spPr/>
    </dgm:pt>
    <dgm:pt modelId="{5ECE43AA-BE92-402A-AF33-0BC9AC75FEC1}" type="pres">
      <dgm:prSet presAssocID="{85729A7D-5B2F-47A1-8C7B-FDB37E5C779B}" presName="aSpace" presStyleCnt="0"/>
      <dgm:spPr/>
    </dgm:pt>
    <dgm:pt modelId="{A60C4F2B-9F60-4649-B8FC-5C4367DBAEB5}" type="pres">
      <dgm:prSet presAssocID="{A8950229-54B5-4C4E-BC37-F2BA5AF0EFA6}" presName="aNode" presStyleLbl="fgAcc1" presStyleIdx="1" presStyleCnt="5" custScaleX="158902" custScaleY="133660" custLinFactNeighborX="-17180" custLinFactNeighborY="-50877">
        <dgm:presLayoutVars>
          <dgm:bulletEnabled val="1"/>
        </dgm:presLayoutVars>
      </dgm:prSet>
      <dgm:spPr/>
    </dgm:pt>
    <dgm:pt modelId="{3E2ABEAC-D0DD-4D42-BDA5-55C943A56A65}" type="pres">
      <dgm:prSet presAssocID="{A8950229-54B5-4C4E-BC37-F2BA5AF0EFA6}" presName="aSpace" presStyleCnt="0"/>
      <dgm:spPr/>
    </dgm:pt>
    <dgm:pt modelId="{7D612BD9-310F-4313-B076-6C349BD1F06B}" type="pres">
      <dgm:prSet presAssocID="{2E1EF276-0D40-4B24-87D4-D6685BA510AB}" presName="aNode" presStyleLbl="fgAcc1" presStyleIdx="2" presStyleCnt="5" custScaleX="151833" custScaleY="129185" custLinFactY="3634" custLinFactNeighborX="-17590" custLinFactNeighborY="100000">
        <dgm:presLayoutVars>
          <dgm:bulletEnabled val="1"/>
        </dgm:presLayoutVars>
      </dgm:prSet>
      <dgm:spPr/>
    </dgm:pt>
    <dgm:pt modelId="{9AEFA6D6-7578-4AEB-9CD1-35F81B076076}" type="pres">
      <dgm:prSet presAssocID="{2E1EF276-0D40-4B24-87D4-D6685BA510AB}" presName="aSpace" presStyleCnt="0"/>
      <dgm:spPr/>
    </dgm:pt>
    <dgm:pt modelId="{51B5E022-F06A-47E4-B66A-7B9048CB46CD}" type="pres">
      <dgm:prSet presAssocID="{BC2BB50F-C96D-4BA9-A731-50F6325560DB}" presName="aNode" presStyleLbl="fgAcc1" presStyleIdx="3" presStyleCnt="5" custScaleX="225204" custScaleY="119248" custLinFactY="27152" custLinFactNeighborX="-17192" custLinFactNeighborY="100000">
        <dgm:presLayoutVars>
          <dgm:bulletEnabled val="1"/>
        </dgm:presLayoutVars>
      </dgm:prSet>
      <dgm:spPr/>
    </dgm:pt>
    <dgm:pt modelId="{49FF1E1D-3FA4-4BC0-A2F7-D42AF29BAB70}" type="pres">
      <dgm:prSet presAssocID="{BC2BB50F-C96D-4BA9-A731-50F6325560DB}" presName="aSpace" presStyleCnt="0"/>
      <dgm:spPr/>
    </dgm:pt>
    <dgm:pt modelId="{E66F82D0-C99E-4394-9ED6-E210146DB7EB}" type="pres">
      <dgm:prSet presAssocID="{B5A44DF5-BDB0-4E94-94C7-A43E3D715676}" presName="aNode" presStyleLbl="fgAcc1" presStyleIdx="4" presStyleCnt="5" custScaleX="172934" custScaleY="128356" custLinFactY="49725" custLinFactNeighborX="-16854" custLinFactNeighborY="100000">
        <dgm:presLayoutVars>
          <dgm:bulletEnabled val="1"/>
        </dgm:presLayoutVars>
      </dgm:prSet>
      <dgm:spPr/>
    </dgm:pt>
    <dgm:pt modelId="{604D33D0-BB64-4A3D-A99F-1EA6AC271934}" type="pres">
      <dgm:prSet presAssocID="{B5A44DF5-BDB0-4E94-94C7-A43E3D715676}" presName="aSpace" presStyleCnt="0"/>
      <dgm:spPr/>
    </dgm:pt>
  </dgm:ptLst>
  <dgm:cxnLst>
    <dgm:cxn modelId="{4121A614-AC86-486A-9F0B-6DBD2D73378B}" srcId="{A11BE4B2-3DC5-41BB-89FD-4BB5BE40F8E3}" destId="{2E1EF276-0D40-4B24-87D4-D6685BA510AB}" srcOrd="2" destOrd="0" parTransId="{78EDF407-FD4F-477F-BC4A-B2F31DA95758}" sibTransId="{0482D3BD-105F-43E9-9D64-94761FAE7FB5}"/>
    <dgm:cxn modelId="{65C1B131-51F9-4888-AEDC-9A3468E69CB5}" srcId="{A11BE4B2-3DC5-41BB-89FD-4BB5BE40F8E3}" destId="{A8950229-54B5-4C4E-BC37-F2BA5AF0EFA6}" srcOrd="1" destOrd="0" parTransId="{302B6A36-CDC3-4FA1-A794-6A258E3F6A24}" sibTransId="{BC9B2B5D-0D23-4892-BFFE-00BD2FEC56FE}"/>
    <dgm:cxn modelId="{150D6A41-0313-4E43-B1EA-8ACAFE95C885}" type="presOf" srcId="{A8950229-54B5-4C4E-BC37-F2BA5AF0EFA6}" destId="{A60C4F2B-9F60-4649-B8FC-5C4367DBAEB5}" srcOrd="0" destOrd="0" presId="urn:microsoft.com/office/officeart/2005/8/layout/pyramid2"/>
    <dgm:cxn modelId="{51223BA6-2779-40AE-A2F4-DAE9E1B87D06}" type="presOf" srcId="{85729A7D-5B2F-47A1-8C7B-FDB37E5C779B}" destId="{C3F34568-E5CE-45E3-A579-878F8CC98EC9}" srcOrd="0" destOrd="0" presId="urn:microsoft.com/office/officeart/2005/8/layout/pyramid2"/>
    <dgm:cxn modelId="{F20301AD-538B-47EA-A13A-063EA58309A1}" type="presOf" srcId="{BC2BB50F-C96D-4BA9-A731-50F6325560DB}" destId="{51B5E022-F06A-47E4-B66A-7B9048CB46CD}" srcOrd="0" destOrd="0" presId="urn:microsoft.com/office/officeart/2005/8/layout/pyramid2"/>
    <dgm:cxn modelId="{319E7FBC-5041-43C5-A58C-3DEE76314AD6}" type="presOf" srcId="{A11BE4B2-3DC5-41BB-89FD-4BB5BE40F8E3}" destId="{AC59D80B-F00C-4016-88F2-70D75E351971}" srcOrd="0" destOrd="0" presId="urn:microsoft.com/office/officeart/2005/8/layout/pyramid2"/>
    <dgm:cxn modelId="{14D49FD4-C9DB-4E56-9C3B-638D7F0711FC}" type="presOf" srcId="{2E1EF276-0D40-4B24-87D4-D6685BA510AB}" destId="{7D612BD9-310F-4313-B076-6C349BD1F06B}" srcOrd="0" destOrd="0" presId="urn:microsoft.com/office/officeart/2005/8/layout/pyramid2"/>
    <dgm:cxn modelId="{38F090E3-A144-4FF5-96BE-010A406204B8}" srcId="{A11BE4B2-3DC5-41BB-89FD-4BB5BE40F8E3}" destId="{B5A44DF5-BDB0-4E94-94C7-A43E3D715676}" srcOrd="4" destOrd="0" parTransId="{46DB47CC-7868-4F16-A940-F9D9C2273A64}" sibTransId="{1105FCE1-A734-4966-B225-D89B1A8230D9}"/>
    <dgm:cxn modelId="{3E3B8CE4-D081-473A-9562-5DE111003346}" srcId="{A11BE4B2-3DC5-41BB-89FD-4BB5BE40F8E3}" destId="{85729A7D-5B2F-47A1-8C7B-FDB37E5C779B}" srcOrd="0" destOrd="0" parTransId="{1EB49744-B5A8-4AC5-991D-18F9B61A898B}" sibTransId="{EF9936EA-FEC4-4BCA-B1DE-DF3286723D4A}"/>
    <dgm:cxn modelId="{524768F6-C288-47C5-90D3-86DDFEBF8D50}" srcId="{A11BE4B2-3DC5-41BB-89FD-4BB5BE40F8E3}" destId="{BC2BB50F-C96D-4BA9-A731-50F6325560DB}" srcOrd="3" destOrd="0" parTransId="{08E92059-E27A-4F7B-ACB6-A3BEA449A201}" sibTransId="{4EB29580-B22B-4139-8A58-F415C18A0593}"/>
    <dgm:cxn modelId="{3283EBFC-EBC5-46E2-BDAF-C209A1382C6D}" type="presOf" srcId="{B5A44DF5-BDB0-4E94-94C7-A43E3D715676}" destId="{E66F82D0-C99E-4394-9ED6-E210146DB7EB}" srcOrd="0" destOrd="0" presId="urn:microsoft.com/office/officeart/2005/8/layout/pyramid2"/>
    <dgm:cxn modelId="{0C719088-75E7-4A14-8A5E-AA67227CC937}" type="presParOf" srcId="{AC59D80B-F00C-4016-88F2-70D75E351971}" destId="{10D36032-D34A-4155-BE23-78B5E70082A7}" srcOrd="0" destOrd="0" presId="urn:microsoft.com/office/officeart/2005/8/layout/pyramid2"/>
    <dgm:cxn modelId="{1D3543D3-7749-40E5-BCFF-6312358471FA}" type="presParOf" srcId="{AC59D80B-F00C-4016-88F2-70D75E351971}" destId="{F4345AC3-38A2-4F3E-A4E1-8DC14ACB9C88}" srcOrd="1" destOrd="0" presId="urn:microsoft.com/office/officeart/2005/8/layout/pyramid2"/>
    <dgm:cxn modelId="{0B4851D9-1498-4C3A-9014-CBED9BE5DBE8}" type="presParOf" srcId="{F4345AC3-38A2-4F3E-A4E1-8DC14ACB9C88}" destId="{C3F34568-E5CE-45E3-A579-878F8CC98EC9}" srcOrd="0" destOrd="0" presId="urn:microsoft.com/office/officeart/2005/8/layout/pyramid2"/>
    <dgm:cxn modelId="{9B53B351-7B31-45A4-B47C-8941AA9F62FA}" type="presParOf" srcId="{F4345AC3-38A2-4F3E-A4E1-8DC14ACB9C88}" destId="{5ECE43AA-BE92-402A-AF33-0BC9AC75FEC1}" srcOrd="1" destOrd="0" presId="urn:microsoft.com/office/officeart/2005/8/layout/pyramid2"/>
    <dgm:cxn modelId="{FC026646-C5D2-4357-9F42-C95E27A28BDD}" type="presParOf" srcId="{F4345AC3-38A2-4F3E-A4E1-8DC14ACB9C88}" destId="{A60C4F2B-9F60-4649-B8FC-5C4367DBAEB5}" srcOrd="2" destOrd="0" presId="urn:microsoft.com/office/officeart/2005/8/layout/pyramid2"/>
    <dgm:cxn modelId="{82A12CAC-3E1D-4A2C-BE32-5B9250A4309B}" type="presParOf" srcId="{F4345AC3-38A2-4F3E-A4E1-8DC14ACB9C88}" destId="{3E2ABEAC-D0DD-4D42-BDA5-55C943A56A65}" srcOrd="3" destOrd="0" presId="urn:microsoft.com/office/officeart/2005/8/layout/pyramid2"/>
    <dgm:cxn modelId="{3861DAF5-8632-4D9A-A1D0-BCFFCC30FDFA}" type="presParOf" srcId="{F4345AC3-38A2-4F3E-A4E1-8DC14ACB9C88}" destId="{7D612BD9-310F-4313-B076-6C349BD1F06B}" srcOrd="4" destOrd="0" presId="urn:microsoft.com/office/officeart/2005/8/layout/pyramid2"/>
    <dgm:cxn modelId="{05CFB7A2-0405-4C3B-9D76-1A403EC564C7}" type="presParOf" srcId="{F4345AC3-38A2-4F3E-A4E1-8DC14ACB9C88}" destId="{9AEFA6D6-7578-4AEB-9CD1-35F81B076076}" srcOrd="5" destOrd="0" presId="urn:microsoft.com/office/officeart/2005/8/layout/pyramid2"/>
    <dgm:cxn modelId="{C47177F4-C14F-4BBB-9196-5DDC50D10783}" type="presParOf" srcId="{F4345AC3-38A2-4F3E-A4E1-8DC14ACB9C88}" destId="{51B5E022-F06A-47E4-B66A-7B9048CB46CD}" srcOrd="6" destOrd="0" presId="urn:microsoft.com/office/officeart/2005/8/layout/pyramid2"/>
    <dgm:cxn modelId="{8A3FE067-CAC2-446F-A37A-0F52FBEB10CD}" type="presParOf" srcId="{F4345AC3-38A2-4F3E-A4E1-8DC14ACB9C88}" destId="{49FF1E1D-3FA4-4BC0-A2F7-D42AF29BAB70}" srcOrd="7" destOrd="0" presId="urn:microsoft.com/office/officeart/2005/8/layout/pyramid2"/>
    <dgm:cxn modelId="{605CF768-D219-4298-AF9A-76BA00781E37}" type="presParOf" srcId="{F4345AC3-38A2-4F3E-A4E1-8DC14ACB9C88}" destId="{E66F82D0-C99E-4394-9ED6-E210146DB7EB}" srcOrd="8" destOrd="0" presId="urn:microsoft.com/office/officeart/2005/8/layout/pyramid2"/>
    <dgm:cxn modelId="{34325515-7515-4274-AA24-A9FF41D1C460}" type="presParOf" srcId="{F4345AC3-38A2-4F3E-A4E1-8DC14ACB9C88}" destId="{604D33D0-BB64-4A3D-A99F-1EA6AC271934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BF017FD-FE93-448D-8124-853017DA260A}" type="doc">
      <dgm:prSet loTypeId="urn:microsoft.com/office/officeart/2005/8/layout/pyramid2" loCatId="pyramid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ED0DCE88-00D3-4D49-9A5E-9544FB827815}">
      <dgm:prSet custT="1"/>
      <dgm:spPr/>
      <dgm:t>
        <a:bodyPr/>
        <a:lstStyle/>
        <a:p>
          <a:pPr rtl="0"/>
          <a:r>
            <a:rPr lang="ru-RU" sz="1400" b="1" dirty="0"/>
            <a:t>Достижение уровня средней заработной платы работников  культуры – не ниже средней заработной платы по области</a:t>
          </a:r>
        </a:p>
      </dgm:t>
    </dgm:pt>
    <dgm:pt modelId="{FA1D6C35-0EE2-497C-911B-9CEE8B136C0C}" type="parTrans" cxnId="{14801B41-BA57-4413-B0E6-3242A6CFEE48}">
      <dgm:prSet/>
      <dgm:spPr/>
      <dgm:t>
        <a:bodyPr/>
        <a:lstStyle/>
        <a:p>
          <a:endParaRPr lang="ru-RU"/>
        </a:p>
      </dgm:t>
    </dgm:pt>
    <dgm:pt modelId="{774B9FDE-C1B5-4E90-8F9E-7D07D6E11784}" type="sibTrans" cxnId="{14801B41-BA57-4413-B0E6-3242A6CFEE48}">
      <dgm:prSet/>
      <dgm:spPr/>
      <dgm:t>
        <a:bodyPr/>
        <a:lstStyle/>
        <a:p>
          <a:endParaRPr lang="ru-RU"/>
        </a:p>
      </dgm:t>
    </dgm:pt>
    <dgm:pt modelId="{70661802-2791-462B-BC84-581A30533D1D}">
      <dgm:prSet custT="1"/>
      <dgm:spPr/>
      <dgm:t>
        <a:bodyPr/>
        <a:lstStyle/>
        <a:p>
          <a:pPr rtl="0"/>
          <a:r>
            <a:rPr lang="ru-RU" sz="1400" b="1" dirty="0"/>
            <a:t>Проведение не менее 3277 культурно-массовых мероприятий</a:t>
          </a:r>
        </a:p>
      </dgm:t>
    </dgm:pt>
    <dgm:pt modelId="{16D61D5B-5DD4-42F0-9FEB-370CDE003BB4}" type="parTrans" cxnId="{5D5476D0-B9A3-47E2-BFB6-C436F5E2C96C}">
      <dgm:prSet/>
      <dgm:spPr/>
      <dgm:t>
        <a:bodyPr/>
        <a:lstStyle/>
        <a:p>
          <a:endParaRPr lang="ru-RU"/>
        </a:p>
      </dgm:t>
    </dgm:pt>
    <dgm:pt modelId="{BAF7F9B7-47B8-4764-A2CB-7884912CF411}" type="sibTrans" cxnId="{5D5476D0-B9A3-47E2-BFB6-C436F5E2C96C}">
      <dgm:prSet/>
      <dgm:spPr/>
      <dgm:t>
        <a:bodyPr/>
        <a:lstStyle/>
        <a:p>
          <a:endParaRPr lang="ru-RU"/>
        </a:p>
      </dgm:t>
    </dgm:pt>
    <dgm:pt modelId="{4D5B1CD9-17B4-457A-B5A8-51F409C66FBD}">
      <dgm:prSet custT="1"/>
      <dgm:spPr/>
      <dgm:t>
        <a:bodyPr/>
        <a:lstStyle/>
        <a:p>
          <a:pPr rtl="0"/>
          <a:r>
            <a:rPr lang="ru-RU" sz="1400" b="1" dirty="0"/>
            <a:t>Организация работы клубных  формирований - 3</a:t>
          </a:r>
          <a:r>
            <a:rPr lang="en-US" sz="1400" b="1" dirty="0"/>
            <a:t>3</a:t>
          </a:r>
          <a:r>
            <a:rPr lang="ru-RU" sz="1400" b="1" dirty="0"/>
            <a:t>0 ед.</a:t>
          </a:r>
        </a:p>
      </dgm:t>
    </dgm:pt>
    <dgm:pt modelId="{E549A9C9-8B88-48F8-BC36-9D6E633E9A91}" type="parTrans" cxnId="{9801A713-C8B0-48D5-8B34-E5E8109A50D1}">
      <dgm:prSet/>
      <dgm:spPr/>
      <dgm:t>
        <a:bodyPr/>
        <a:lstStyle/>
        <a:p>
          <a:endParaRPr lang="ru-RU"/>
        </a:p>
      </dgm:t>
    </dgm:pt>
    <dgm:pt modelId="{C7B49F7D-8790-4926-BFA2-A484F8EBE6E2}" type="sibTrans" cxnId="{9801A713-C8B0-48D5-8B34-E5E8109A50D1}">
      <dgm:prSet/>
      <dgm:spPr/>
      <dgm:t>
        <a:bodyPr/>
        <a:lstStyle/>
        <a:p>
          <a:endParaRPr lang="ru-RU"/>
        </a:p>
      </dgm:t>
    </dgm:pt>
    <dgm:pt modelId="{70354350-1118-4FC0-A2CA-58D58973B0FB}">
      <dgm:prSet custT="1"/>
      <dgm:spPr/>
      <dgm:t>
        <a:bodyPr/>
        <a:lstStyle/>
        <a:p>
          <a:pPr rtl="0"/>
          <a:r>
            <a:rPr lang="ru-RU" sz="1400" b="1" dirty="0"/>
            <a:t>Количество посетивших мероприятия-не менее 207,4 тыс.чел.</a:t>
          </a:r>
        </a:p>
      </dgm:t>
    </dgm:pt>
    <dgm:pt modelId="{91F64F2C-91BB-43B4-B78D-2509B9825250}" type="parTrans" cxnId="{10E3A301-0124-4E7F-8C48-F057E529E7AD}">
      <dgm:prSet/>
      <dgm:spPr/>
      <dgm:t>
        <a:bodyPr/>
        <a:lstStyle/>
        <a:p>
          <a:endParaRPr lang="ru-RU"/>
        </a:p>
      </dgm:t>
    </dgm:pt>
    <dgm:pt modelId="{BF9DA2BD-618B-4AAC-8A21-E0CDC2E1F599}" type="sibTrans" cxnId="{10E3A301-0124-4E7F-8C48-F057E529E7AD}">
      <dgm:prSet/>
      <dgm:spPr/>
      <dgm:t>
        <a:bodyPr/>
        <a:lstStyle/>
        <a:p>
          <a:endParaRPr lang="ru-RU"/>
        </a:p>
      </dgm:t>
    </dgm:pt>
    <dgm:pt modelId="{10B91041-1A11-4066-BED0-DBCFEB475511}" type="pres">
      <dgm:prSet presAssocID="{6BF017FD-FE93-448D-8124-853017DA260A}" presName="compositeShape" presStyleCnt="0">
        <dgm:presLayoutVars>
          <dgm:dir/>
          <dgm:resizeHandles/>
        </dgm:presLayoutVars>
      </dgm:prSet>
      <dgm:spPr/>
    </dgm:pt>
    <dgm:pt modelId="{30CBD2C2-95B8-4612-ABAD-6C22C61993A1}" type="pres">
      <dgm:prSet presAssocID="{6BF017FD-FE93-448D-8124-853017DA260A}" presName="pyramid" presStyleLbl="node1" presStyleIdx="0" presStyleCnt="1"/>
      <dgm:spPr>
        <a:solidFill>
          <a:srgbClr val="9999FF"/>
        </a:solidFill>
      </dgm:spPr>
    </dgm:pt>
    <dgm:pt modelId="{C17F30B8-734A-4162-9F37-CAA4FAFF601F}" type="pres">
      <dgm:prSet presAssocID="{6BF017FD-FE93-448D-8124-853017DA260A}" presName="theList" presStyleCnt="0"/>
      <dgm:spPr/>
    </dgm:pt>
    <dgm:pt modelId="{ED64B771-94B7-465B-820C-8C9718B44F46}" type="pres">
      <dgm:prSet presAssocID="{ED0DCE88-00D3-4D49-9A5E-9544FB827815}" presName="aNode" presStyleLbl="fgAcc1" presStyleIdx="0" presStyleCnt="4" custScaleX="159895" custScaleY="184606" custLinFactY="-1021" custLinFactNeighborX="-52007" custLinFactNeighborY="-100000">
        <dgm:presLayoutVars>
          <dgm:bulletEnabled val="1"/>
        </dgm:presLayoutVars>
      </dgm:prSet>
      <dgm:spPr/>
    </dgm:pt>
    <dgm:pt modelId="{E262463D-2172-4E0D-A334-71402F772117}" type="pres">
      <dgm:prSet presAssocID="{ED0DCE88-00D3-4D49-9A5E-9544FB827815}" presName="aSpace" presStyleCnt="0"/>
      <dgm:spPr/>
    </dgm:pt>
    <dgm:pt modelId="{40C89ABA-FE32-485D-9666-F221842DF85D}" type="pres">
      <dgm:prSet presAssocID="{70661802-2791-462B-BC84-581A30533D1D}" presName="aNode" presStyleLbl="fgAcc1" presStyleIdx="1" presStyleCnt="4" custScaleX="143143" custScaleY="169227" custLinFactY="8398" custLinFactNeighborX="-52007" custLinFactNeighborY="100000">
        <dgm:presLayoutVars>
          <dgm:bulletEnabled val="1"/>
        </dgm:presLayoutVars>
      </dgm:prSet>
      <dgm:spPr/>
    </dgm:pt>
    <dgm:pt modelId="{CD803DEE-8E01-457F-B80E-E10137C06AD3}" type="pres">
      <dgm:prSet presAssocID="{70661802-2791-462B-BC84-581A30533D1D}" presName="aSpace" presStyleCnt="0"/>
      <dgm:spPr/>
    </dgm:pt>
    <dgm:pt modelId="{F2F0362F-8285-46B4-ACCE-2566B2DC2C83}" type="pres">
      <dgm:prSet presAssocID="{4D5B1CD9-17B4-457A-B5A8-51F409C66FBD}" presName="aNode" presStyleLbl="fgAcc1" presStyleIdx="2" presStyleCnt="4" custScaleX="140134" custScaleY="166844" custLinFactY="27558" custLinFactNeighborX="-53511" custLinFactNeighborY="100000">
        <dgm:presLayoutVars>
          <dgm:bulletEnabled val="1"/>
        </dgm:presLayoutVars>
      </dgm:prSet>
      <dgm:spPr/>
    </dgm:pt>
    <dgm:pt modelId="{1F916170-F1AF-49B6-83D5-0DCF962AB944}" type="pres">
      <dgm:prSet presAssocID="{4D5B1CD9-17B4-457A-B5A8-51F409C66FBD}" presName="aSpace" presStyleCnt="0"/>
      <dgm:spPr/>
    </dgm:pt>
    <dgm:pt modelId="{47A842D7-14B1-4D36-A6E1-6940017E80D5}" type="pres">
      <dgm:prSet presAssocID="{70354350-1118-4FC0-A2CA-58D58973B0FB}" presName="aNode" presStyleLbl="fgAcc1" presStyleIdx="3" presStyleCnt="4" custScaleX="106856" custScaleY="140630" custLinFactY="37028" custLinFactNeighborX="-51756" custLinFactNeighborY="100000">
        <dgm:presLayoutVars>
          <dgm:bulletEnabled val="1"/>
        </dgm:presLayoutVars>
      </dgm:prSet>
      <dgm:spPr/>
    </dgm:pt>
    <dgm:pt modelId="{186DC66E-4543-4BE1-B368-3836CA043C95}" type="pres">
      <dgm:prSet presAssocID="{70354350-1118-4FC0-A2CA-58D58973B0FB}" presName="aSpace" presStyleCnt="0"/>
      <dgm:spPr/>
    </dgm:pt>
  </dgm:ptLst>
  <dgm:cxnLst>
    <dgm:cxn modelId="{10E3A301-0124-4E7F-8C48-F057E529E7AD}" srcId="{6BF017FD-FE93-448D-8124-853017DA260A}" destId="{70354350-1118-4FC0-A2CA-58D58973B0FB}" srcOrd="3" destOrd="0" parTransId="{91F64F2C-91BB-43B4-B78D-2509B9825250}" sibTransId="{BF9DA2BD-618B-4AAC-8A21-E0CDC2E1F599}"/>
    <dgm:cxn modelId="{9801A713-C8B0-48D5-8B34-E5E8109A50D1}" srcId="{6BF017FD-FE93-448D-8124-853017DA260A}" destId="{4D5B1CD9-17B4-457A-B5A8-51F409C66FBD}" srcOrd="2" destOrd="0" parTransId="{E549A9C9-8B88-48F8-BC36-9D6E633E9A91}" sibTransId="{C7B49F7D-8790-4926-BFA2-A484F8EBE6E2}"/>
    <dgm:cxn modelId="{C383472E-2B7F-466C-8C10-4E58801C6EA9}" type="presOf" srcId="{6BF017FD-FE93-448D-8124-853017DA260A}" destId="{10B91041-1A11-4066-BED0-DBCFEB475511}" srcOrd="0" destOrd="0" presId="urn:microsoft.com/office/officeart/2005/8/layout/pyramid2"/>
    <dgm:cxn modelId="{14801B41-BA57-4413-B0E6-3242A6CFEE48}" srcId="{6BF017FD-FE93-448D-8124-853017DA260A}" destId="{ED0DCE88-00D3-4D49-9A5E-9544FB827815}" srcOrd="0" destOrd="0" parTransId="{FA1D6C35-0EE2-497C-911B-9CEE8B136C0C}" sibTransId="{774B9FDE-C1B5-4E90-8F9E-7D07D6E11784}"/>
    <dgm:cxn modelId="{A80D7A62-03D5-46F5-ACCD-4C1693FD012D}" type="presOf" srcId="{ED0DCE88-00D3-4D49-9A5E-9544FB827815}" destId="{ED64B771-94B7-465B-820C-8C9718B44F46}" srcOrd="0" destOrd="0" presId="urn:microsoft.com/office/officeart/2005/8/layout/pyramid2"/>
    <dgm:cxn modelId="{9F201B51-2FFA-44B9-8483-63820A9CD05D}" type="presOf" srcId="{70661802-2791-462B-BC84-581A30533D1D}" destId="{40C89ABA-FE32-485D-9666-F221842DF85D}" srcOrd="0" destOrd="0" presId="urn:microsoft.com/office/officeart/2005/8/layout/pyramid2"/>
    <dgm:cxn modelId="{7361A0C6-DD47-4FD9-8879-9959383CEBF9}" type="presOf" srcId="{4D5B1CD9-17B4-457A-B5A8-51F409C66FBD}" destId="{F2F0362F-8285-46B4-ACCE-2566B2DC2C83}" srcOrd="0" destOrd="0" presId="urn:microsoft.com/office/officeart/2005/8/layout/pyramid2"/>
    <dgm:cxn modelId="{5D5476D0-B9A3-47E2-BFB6-C436F5E2C96C}" srcId="{6BF017FD-FE93-448D-8124-853017DA260A}" destId="{70661802-2791-462B-BC84-581A30533D1D}" srcOrd="1" destOrd="0" parTransId="{16D61D5B-5DD4-42F0-9FEB-370CDE003BB4}" sibTransId="{BAF7F9B7-47B8-4764-A2CB-7884912CF411}"/>
    <dgm:cxn modelId="{B7A970D6-D241-4EE0-894B-955D154429AF}" type="presOf" srcId="{70354350-1118-4FC0-A2CA-58D58973B0FB}" destId="{47A842D7-14B1-4D36-A6E1-6940017E80D5}" srcOrd="0" destOrd="0" presId="urn:microsoft.com/office/officeart/2005/8/layout/pyramid2"/>
    <dgm:cxn modelId="{07FDC038-B39F-4019-8C31-94DACE6EC73C}" type="presParOf" srcId="{10B91041-1A11-4066-BED0-DBCFEB475511}" destId="{30CBD2C2-95B8-4612-ABAD-6C22C61993A1}" srcOrd="0" destOrd="0" presId="urn:microsoft.com/office/officeart/2005/8/layout/pyramid2"/>
    <dgm:cxn modelId="{8F187736-96D8-4E3A-95DB-D6FE2885D9CF}" type="presParOf" srcId="{10B91041-1A11-4066-BED0-DBCFEB475511}" destId="{C17F30B8-734A-4162-9F37-CAA4FAFF601F}" srcOrd="1" destOrd="0" presId="urn:microsoft.com/office/officeart/2005/8/layout/pyramid2"/>
    <dgm:cxn modelId="{4A006AD0-C74F-486B-A128-7BFB7D9A3AD6}" type="presParOf" srcId="{C17F30B8-734A-4162-9F37-CAA4FAFF601F}" destId="{ED64B771-94B7-465B-820C-8C9718B44F46}" srcOrd="0" destOrd="0" presId="urn:microsoft.com/office/officeart/2005/8/layout/pyramid2"/>
    <dgm:cxn modelId="{58CA28CD-88D7-4ACF-8F0B-5B794CF6759A}" type="presParOf" srcId="{C17F30B8-734A-4162-9F37-CAA4FAFF601F}" destId="{E262463D-2172-4E0D-A334-71402F772117}" srcOrd="1" destOrd="0" presId="urn:microsoft.com/office/officeart/2005/8/layout/pyramid2"/>
    <dgm:cxn modelId="{3796F077-3E15-4B71-83B8-453066421134}" type="presParOf" srcId="{C17F30B8-734A-4162-9F37-CAA4FAFF601F}" destId="{40C89ABA-FE32-485D-9666-F221842DF85D}" srcOrd="2" destOrd="0" presId="urn:microsoft.com/office/officeart/2005/8/layout/pyramid2"/>
    <dgm:cxn modelId="{C774C367-A932-4232-9BCD-C98600E88C9D}" type="presParOf" srcId="{C17F30B8-734A-4162-9F37-CAA4FAFF601F}" destId="{CD803DEE-8E01-457F-B80E-E10137C06AD3}" srcOrd="3" destOrd="0" presId="urn:microsoft.com/office/officeart/2005/8/layout/pyramid2"/>
    <dgm:cxn modelId="{976B38DE-BA4C-4BE0-96FC-E1C064423DE4}" type="presParOf" srcId="{C17F30B8-734A-4162-9F37-CAA4FAFF601F}" destId="{F2F0362F-8285-46B4-ACCE-2566B2DC2C83}" srcOrd="4" destOrd="0" presId="urn:microsoft.com/office/officeart/2005/8/layout/pyramid2"/>
    <dgm:cxn modelId="{0685CFF1-0AE4-4B9E-816B-AAA20ACE332B}" type="presParOf" srcId="{C17F30B8-734A-4162-9F37-CAA4FAFF601F}" destId="{1F916170-F1AF-49B6-83D5-0DCF962AB944}" srcOrd="5" destOrd="0" presId="urn:microsoft.com/office/officeart/2005/8/layout/pyramid2"/>
    <dgm:cxn modelId="{059B90AC-67B3-44EF-8DB6-A5CDCB931269}" type="presParOf" srcId="{C17F30B8-734A-4162-9F37-CAA4FAFF601F}" destId="{47A842D7-14B1-4D36-A6E1-6940017E80D5}" srcOrd="6" destOrd="0" presId="urn:microsoft.com/office/officeart/2005/8/layout/pyramid2"/>
    <dgm:cxn modelId="{A98A257D-1021-4BBD-9369-D439A9839B90}" type="presParOf" srcId="{C17F30B8-734A-4162-9F37-CAA4FAFF601F}" destId="{186DC66E-4543-4BE1-B368-3836CA043C95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1BE4B2-3DC5-41BB-89FD-4BB5BE40F8E3}" type="doc">
      <dgm:prSet loTypeId="urn:microsoft.com/office/officeart/2005/8/layout/pyramid2" loCatId="pyramid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85729A7D-5B2F-47A1-8C7B-FDB37E5C779B}">
      <dgm:prSet custT="1"/>
      <dgm:spPr/>
      <dgm:t>
        <a:bodyPr/>
        <a:lstStyle/>
        <a:p>
          <a:pPr rtl="0"/>
          <a:r>
            <a:rPr lang="ru-RU" sz="1400" b="1" dirty="0"/>
            <a:t>Достижение уровня средней заработной платы библиотечных работников - не ниже средней заработной платы по области</a:t>
          </a:r>
        </a:p>
      </dgm:t>
    </dgm:pt>
    <dgm:pt modelId="{1EB49744-B5A8-4AC5-991D-18F9B61A898B}" type="parTrans" cxnId="{3E3B8CE4-D081-473A-9562-5DE111003346}">
      <dgm:prSet/>
      <dgm:spPr/>
      <dgm:t>
        <a:bodyPr/>
        <a:lstStyle/>
        <a:p>
          <a:endParaRPr lang="ru-RU"/>
        </a:p>
      </dgm:t>
    </dgm:pt>
    <dgm:pt modelId="{EF9936EA-FEC4-4BCA-B1DE-DF3286723D4A}" type="sibTrans" cxnId="{3E3B8CE4-D081-473A-9562-5DE111003346}">
      <dgm:prSet/>
      <dgm:spPr/>
      <dgm:t>
        <a:bodyPr/>
        <a:lstStyle/>
        <a:p>
          <a:endParaRPr lang="ru-RU"/>
        </a:p>
      </dgm:t>
    </dgm:pt>
    <dgm:pt modelId="{A8950229-54B5-4C4E-BC37-F2BA5AF0EFA6}">
      <dgm:prSet custT="1"/>
      <dgm:spPr/>
      <dgm:t>
        <a:bodyPr/>
        <a:lstStyle/>
        <a:p>
          <a:pPr rtl="0"/>
          <a:r>
            <a:rPr lang="ru-RU" sz="1400" b="1" dirty="0"/>
            <a:t>Увеличение библиотечного фонда – более 2 тыс. экз.</a:t>
          </a:r>
        </a:p>
      </dgm:t>
    </dgm:pt>
    <dgm:pt modelId="{302B6A36-CDC3-4FA1-A794-6A258E3F6A24}" type="parTrans" cxnId="{65C1B131-51F9-4888-AEDC-9A3468E69CB5}">
      <dgm:prSet/>
      <dgm:spPr/>
      <dgm:t>
        <a:bodyPr/>
        <a:lstStyle/>
        <a:p>
          <a:endParaRPr lang="ru-RU"/>
        </a:p>
      </dgm:t>
    </dgm:pt>
    <dgm:pt modelId="{BC9B2B5D-0D23-4892-BFFE-00BD2FEC56FE}" type="sibTrans" cxnId="{65C1B131-51F9-4888-AEDC-9A3468E69CB5}">
      <dgm:prSet/>
      <dgm:spPr/>
      <dgm:t>
        <a:bodyPr/>
        <a:lstStyle/>
        <a:p>
          <a:endParaRPr lang="ru-RU"/>
        </a:p>
      </dgm:t>
    </dgm:pt>
    <dgm:pt modelId="{2E1EF276-0D40-4B24-87D4-D6685BA510AB}">
      <dgm:prSet custT="1"/>
      <dgm:spPr/>
      <dgm:t>
        <a:bodyPr/>
        <a:lstStyle/>
        <a:p>
          <a:pPr rtl="0"/>
          <a:r>
            <a:rPr lang="ru-RU" sz="1400" b="1" dirty="0"/>
            <a:t>Число пользователей </a:t>
          </a:r>
        </a:p>
        <a:p>
          <a:pPr rtl="0"/>
          <a:r>
            <a:rPr lang="ru-RU" sz="1400" b="1" dirty="0"/>
            <a:t>библиотек - около 18,5 тыс. чел.</a:t>
          </a:r>
        </a:p>
      </dgm:t>
    </dgm:pt>
    <dgm:pt modelId="{78EDF407-FD4F-477F-BC4A-B2F31DA95758}" type="parTrans" cxnId="{4121A614-AC86-486A-9F0B-6DBD2D73378B}">
      <dgm:prSet/>
      <dgm:spPr/>
      <dgm:t>
        <a:bodyPr/>
        <a:lstStyle/>
        <a:p>
          <a:endParaRPr lang="ru-RU"/>
        </a:p>
      </dgm:t>
    </dgm:pt>
    <dgm:pt modelId="{0482D3BD-105F-43E9-9D64-94761FAE7FB5}" type="sibTrans" cxnId="{4121A614-AC86-486A-9F0B-6DBD2D73378B}">
      <dgm:prSet/>
      <dgm:spPr/>
      <dgm:t>
        <a:bodyPr/>
        <a:lstStyle/>
        <a:p>
          <a:endParaRPr lang="ru-RU"/>
        </a:p>
      </dgm:t>
    </dgm:pt>
    <dgm:pt modelId="{BC2BB50F-C96D-4BA9-A731-50F6325560DB}">
      <dgm:prSet custT="1"/>
      <dgm:spPr/>
      <dgm:t>
        <a:bodyPr/>
        <a:lstStyle/>
        <a:p>
          <a:pPr rtl="0"/>
          <a:r>
            <a:rPr lang="ru-RU" sz="1400" b="1" dirty="0"/>
            <a:t>Количество посещений – 2</a:t>
          </a:r>
          <a:r>
            <a:rPr lang="en-US" sz="1400" b="1" dirty="0"/>
            <a:t>86</a:t>
          </a:r>
          <a:r>
            <a:rPr lang="ru-RU" sz="1400" b="1" dirty="0"/>
            <a:t>,</a:t>
          </a:r>
          <a:r>
            <a:rPr lang="en-US" sz="1400" b="1" dirty="0"/>
            <a:t>6</a:t>
          </a:r>
          <a:r>
            <a:rPr lang="ru-RU" sz="1400" b="1" dirty="0"/>
            <a:t> тыс. ед.</a:t>
          </a:r>
          <a:endParaRPr lang="ru-RU" sz="1400" dirty="0"/>
        </a:p>
      </dgm:t>
    </dgm:pt>
    <dgm:pt modelId="{08E92059-E27A-4F7B-ACB6-A3BEA449A201}" type="parTrans" cxnId="{524768F6-C288-47C5-90D3-86DDFEBF8D50}">
      <dgm:prSet/>
      <dgm:spPr/>
      <dgm:t>
        <a:bodyPr/>
        <a:lstStyle/>
        <a:p>
          <a:endParaRPr lang="ru-RU"/>
        </a:p>
      </dgm:t>
    </dgm:pt>
    <dgm:pt modelId="{4EB29580-B22B-4139-8A58-F415C18A0593}" type="sibTrans" cxnId="{524768F6-C288-47C5-90D3-86DDFEBF8D50}">
      <dgm:prSet/>
      <dgm:spPr/>
      <dgm:t>
        <a:bodyPr/>
        <a:lstStyle/>
        <a:p>
          <a:endParaRPr lang="ru-RU"/>
        </a:p>
      </dgm:t>
    </dgm:pt>
    <dgm:pt modelId="{B5A44DF5-BDB0-4E94-94C7-A43E3D715676}">
      <dgm:prSet custT="1"/>
      <dgm:spPr/>
      <dgm:t>
        <a:bodyPr/>
        <a:lstStyle/>
        <a:p>
          <a:pPr rtl="0"/>
          <a:r>
            <a:rPr lang="ru-RU" sz="1400" b="1" dirty="0"/>
            <a:t>Увеличение количества культурно-просветительских мероприятий</a:t>
          </a:r>
        </a:p>
      </dgm:t>
    </dgm:pt>
    <dgm:pt modelId="{46DB47CC-7868-4F16-A940-F9D9C2273A64}" type="parTrans" cxnId="{38F090E3-A144-4FF5-96BE-010A406204B8}">
      <dgm:prSet/>
      <dgm:spPr/>
      <dgm:t>
        <a:bodyPr/>
        <a:lstStyle/>
        <a:p>
          <a:endParaRPr lang="ru-RU"/>
        </a:p>
      </dgm:t>
    </dgm:pt>
    <dgm:pt modelId="{1105FCE1-A734-4966-B225-D89B1A8230D9}" type="sibTrans" cxnId="{38F090E3-A144-4FF5-96BE-010A406204B8}">
      <dgm:prSet/>
      <dgm:spPr/>
      <dgm:t>
        <a:bodyPr/>
        <a:lstStyle/>
        <a:p>
          <a:endParaRPr lang="ru-RU"/>
        </a:p>
      </dgm:t>
    </dgm:pt>
    <dgm:pt modelId="{AC59D80B-F00C-4016-88F2-70D75E351971}" type="pres">
      <dgm:prSet presAssocID="{A11BE4B2-3DC5-41BB-89FD-4BB5BE40F8E3}" presName="compositeShape" presStyleCnt="0">
        <dgm:presLayoutVars>
          <dgm:dir/>
          <dgm:resizeHandles/>
        </dgm:presLayoutVars>
      </dgm:prSet>
      <dgm:spPr/>
    </dgm:pt>
    <dgm:pt modelId="{10D36032-D34A-4155-BE23-78B5E70082A7}" type="pres">
      <dgm:prSet presAssocID="{A11BE4B2-3DC5-41BB-89FD-4BB5BE40F8E3}" presName="pyramid" presStyleLbl="node1" presStyleIdx="0" presStyleCnt="1" custLinFactNeighborX="22524"/>
      <dgm:spPr>
        <a:solidFill>
          <a:srgbClr val="FFC000"/>
        </a:solidFill>
      </dgm:spPr>
    </dgm:pt>
    <dgm:pt modelId="{F4345AC3-38A2-4F3E-A4E1-8DC14ACB9C88}" type="pres">
      <dgm:prSet presAssocID="{A11BE4B2-3DC5-41BB-89FD-4BB5BE40F8E3}" presName="theList" presStyleCnt="0"/>
      <dgm:spPr/>
    </dgm:pt>
    <dgm:pt modelId="{C3F34568-E5CE-45E3-A579-878F8CC98EC9}" type="pres">
      <dgm:prSet presAssocID="{85729A7D-5B2F-47A1-8C7B-FDB37E5C779B}" presName="aNode" presStyleLbl="fgAcc1" presStyleIdx="0" presStyleCnt="5" custScaleX="204400" custScaleY="218462" custLinFactY="-23999" custLinFactNeighborX="-19624" custLinFactNeighborY="-100000">
        <dgm:presLayoutVars>
          <dgm:bulletEnabled val="1"/>
        </dgm:presLayoutVars>
      </dgm:prSet>
      <dgm:spPr/>
    </dgm:pt>
    <dgm:pt modelId="{5ECE43AA-BE92-402A-AF33-0BC9AC75FEC1}" type="pres">
      <dgm:prSet presAssocID="{85729A7D-5B2F-47A1-8C7B-FDB37E5C779B}" presName="aSpace" presStyleCnt="0"/>
      <dgm:spPr/>
    </dgm:pt>
    <dgm:pt modelId="{A60C4F2B-9F60-4649-B8FC-5C4367DBAEB5}" type="pres">
      <dgm:prSet presAssocID="{A8950229-54B5-4C4E-BC37-F2BA5AF0EFA6}" presName="aNode" presStyleLbl="fgAcc1" presStyleIdx="1" presStyleCnt="5" custScaleX="158902" custScaleY="133660" custLinFactNeighborX="-17460" custLinFactNeighborY="-94828">
        <dgm:presLayoutVars>
          <dgm:bulletEnabled val="1"/>
        </dgm:presLayoutVars>
      </dgm:prSet>
      <dgm:spPr/>
    </dgm:pt>
    <dgm:pt modelId="{3E2ABEAC-D0DD-4D42-BDA5-55C943A56A65}" type="pres">
      <dgm:prSet presAssocID="{A8950229-54B5-4C4E-BC37-F2BA5AF0EFA6}" presName="aSpace" presStyleCnt="0"/>
      <dgm:spPr/>
    </dgm:pt>
    <dgm:pt modelId="{7D612BD9-310F-4313-B076-6C349BD1F06B}" type="pres">
      <dgm:prSet presAssocID="{2E1EF276-0D40-4B24-87D4-D6685BA510AB}" presName="aNode" presStyleLbl="fgAcc1" presStyleIdx="2" presStyleCnt="5" custScaleX="151833" custScaleY="129185" custLinFactY="3634" custLinFactNeighborX="-17590" custLinFactNeighborY="100000">
        <dgm:presLayoutVars>
          <dgm:bulletEnabled val="1"/>
        </dgm:presLayoutVars>
      </dgm:prSet>
      <dgm:spPr/>
    </dgm:pt>
    <dgm:pt modelId="{9AEFA6D6-7578-4AEB-9CD1-35F81B076076}" type="pres">
      <dgm:prSet presAssocID="{2E1EF276-0D40-4B24-87D4-D6685BA510AB}" presName="aSpace" presStyleCnt="0"/>
      <dgm:spPr/>
    </dgm:pt>
    <dgm:pt modelId="{51B5E022-F06A-47E4-B66A-7B9048CB46CD}" type="pres">
      <dgm:prSet presAssocID="{BC2BB50F-C96D-4BA9-A731-50F6325560DB}" presName="aNode" presStyleLbl="fgAcc1" presStyleIdx="3" presStyleCnt="5" custScaleX="225204" custScaleY="119248" custLinFactY="27152" custLinFactNeighborX="-17192" custLinFactNeighborY="100000">
        <dgm:presLayoutVars>
          <dgm:bulletEnabled val="1"/>
        </dgm:presLayoutVars>
      </dgm:prSet>
      <dgm:spPr/>
    </dgm:pt>
    <dgm:pt modelId="{49FF1E1D-3FA4-4BC0-A2F7-D42AF29BAB70}" type="pres">
      <dgm:prSet presAssocID="{BC2BB50F-C96D-4BA9-A731-50F6325560DB}" presName="aSpace" presStyleCnt="0"/>
      <dgm:spPr/>
    </dgm:pt>
    <dgm:pt modelId="{E66F82D0-C99E-4394-9ED6-E210146DB7EB}" type="pres">
      <dgm:prSet presAssocID="{B5A44DF5-BDB0-4E94-94C7-A43E3D715676}" presName="aNode" presStyleLbl="fgAcc1" presStyleIdx="4" presStyleCnt="5" custScaleX="172934" custScaleY="128356" custLinFactY="49725" custLinFactNeighborX="-16854" custLinFactNeighborY="100000">
        <dgm:presLayoutVars>
          <dgm:bulletEnabled val="1"/>
        </dgm:presLayoutVars>
      </dgm:prSet>
      <dgm:spPr/>
    </dgm:pt>
    <dgm:pt modelId="{604D33D0-BB64-4A3D-A99F-1EA6AC271934}" type="pres">
      <dgm:prSet presAssocID="{B5A44DF5-BDB0-4E94-94C7-A43E3D715676}" presName="aSpace" presStyleCnt="0"/>
      <dgm:spPr/>
    </dgm:pt>
  </dgm:ptLst>
  <dgm:cxnLst>
    <dgm:cxn modelId="{4121A614-AC86-486A-9F0B-6DBD2D73378B}" srcId="{A11BE4B2-3DC5-41BB-89FD-4BB5BE40F8E3}" destId="{2E1EF276-0D40-4B24-87D4-D6685BA510AB}" srcOrd="2" destOrd="0" parTransId="{78EDF407-FD4F-477F-BC4A-B2F31DA95758}" sibTransId="{0482D3BD-105F-43E9-9D64-94761FAE7FB5}"/>
    <dgm:cxn modelId="{6EF3F32E-2DAA-482F-9B27-DD54490D3E3A}" type="presOf" srcId="{A11BE4B2-3DC5-41BB-89FD-4BB5BE40F8E3}" destId="{AC59D80B-F00C-4016-88F2-70D75E351971}" srcOrd="0" destOrd="0" presId="urn:microsoft.com/office/officeart/2005/8/layout/pyramid2"/>
    <dgm:cxn modelId="{F0AA1E30-5452-4AC9-AEA0-C1DD291C2734}" type="presOf" srcId="{BC2BB50F-C96D-4BA9-A731-50F6325560DB}" destId="{51B5E022-F06A-47E4-B66A-7B9048CB46CD}" srcOrd="0" destOrd="0" presId="urn:microsoft.com/office/officeart/2005/8/layout/pyramid2"/>
    <dgm:cxn modelId="{65C1B131-51F9-4888-AEDC-9A3468E69CB5}" srcId="{A11BE4B2-3DC5-41BB-89FD-4BB5BE40F8E3}" destId="{A8950229-54B5-4C4E-BC37-F2BA5AF0EFA6}" srcOrd="1" destOrd="0" parTransId="{302B6A36-CDC3-4FA1-A794-6A258E3F6A24}" sibTransId="{BC9B2B5D-0D23-4892-BFFE-00BD2FEC56FE}"/>
    <dgm:cxn modelId="{3FC9D065-32B9-4E79-91A8-FBB9FDE0955B}" type="presOf" srcId="{B5A44DF5-BDB0-4E94-94C7-A43E3D715676}" destId="{E66F82D0-C99E-4394-9ED6-E210146DB7EB}" srcOrd="0" destOrd="0" presId="urn:microsoft.com/office/officeart/2005/8/layout/pyramid2"/>
    <dgm:cxn modelId="{AA4A33C6-A72C-47C1-A4D3-1E4DB02A6CD7}" type="presOf" srcId="{2E1EF276-0D40-4B24-87D4-D6685BA510AB}" destId="{7D612BD9-310F-4313-B076-6C349BD1F06B}" srcOrd="0" destOrd="0" presId="urn:microsoft.com/office/officeart/2005/8/layout/pyramid2"/>
    <dgm:cxn modelId="{38F090E3-A144-4FF5-96BE-010A406204B8}" srcId="{A11BE4B2-3DC5-41BB-89FD-4BB5BE40F8E3}" destId="{B5A44DF5-BDB0-4E94-94C7-A43E3D715676}" srcOrd="4" destOrd="0" parTransId="{46DB47CC-7868-4F16-A940-F9D9C2273A64}" sibTransId="{1105FCE1-A734-4966-B225-D89B1A8230D9}"/>
    <dgm:cxn modelId="{3E3B8CE4-D081-473A-9562-5DE111003346}" srcId="{A11BE4B2-3DC5-41BB-89FD-4BB5BE40F8E3}" destId="{85729A7D-5B2F-47A1-8C7B-FDB37E5C779B}" srcOrd="0" destOrd="0" parTransId="{1EB49744-B5A8-4AC5-991D-18F9B61A898B}" sibTransId="{EF9936EA-FEC4-4BCA-B1DE-DF3286723D4A}"/>
    <dgm:cxn modelId="{FEE829E6-AB70-4768-9A5C-975EA9585418}" type="presOf" srcId="{A8950229-54B5-4C4E-BC37-F2BA5AF0EFA6}" destId="{A60C4F2B-9F60-4649-B8FC-5C4367DBAEB5}" srcOrd="0" destOrd="0" presId="urn:microsoft.com/office/officeart/2005/8/layout/pyramid2"/>
    <dgm:cxn modelId="{FA336FE7-CD8F-4891-AAE7-D93FEFB040DA}" type="presOf" srcId="{85729A7D-5B2F-47A1-8C7B-FDB37E5C779B}" destId="{C3F34568-E5CE-45E3-A579-878F8CC98EC9}" srcOrd="0" destOrd="0" presId="urn:microsoft.com/office/officeart/2005/8/layout/pyramid2"/>
    <dgm:cxn modelId="{524768F6-C288-47C5-90D3-86DDFEBF8D50}" srcId="{A11BE4B2-3DC5-41BB-89FD-4BB5BE40F8E3}" destId="{BC2BB50F-C96D-4BA9-A731-50F6325560DB}" srcOrd="3" destOrd="0" parTransId="{08E92059-E27A-4F7B-ACB6-A3BEA449A201}" sibTransId="{4EB29580-B22B-4139-8A58-F415C18A0593}"/>
    <dgm:cxn modelId="{97B35D8C-4FBB-4A33-8F05-04EA20EDDC70}" type="presParOf" srcId="{AC59D80B-F00C-4016-88F2-70D75E351971}" destId="{10D36032-D34A-4155-BE23-78B5E70082A7}" srcOrd="0" destOrd="0" presId="urn:microsoft.com/office/officeart/2005/8/layout/pyramid2"/>
    <dgm:cxn modelId="{C9ED6184-2421-4AB4-A668-F3C69093EA8C}" type="presParOf" srcId="{AC59D80B-F00C-4016-88F2-70D75E351971}" destId="{F4345AC3-38A2-4F3E-A4E1-8DC14ACB9C88}" srcOrd="1" destOrd="0" presId="urn:microsoft.com/office/officeart/2005/8/layout/pyramid2"/>
    <dgm:cxn modelId="{9CA38EC0-52DE-40CD-8DA0-086401A070B8}" type="presParOf" srcId="{F4345AC3-38A2-4F3E-A4E1-8DC14ACB9C88}" destId="{C3F34568-E5CE-45E3-A579-878F8CC98EC9}" srcOrd="0" destOrd="0" presId="urn:microsoft.com/office/officeart/2005/8/layout/pyramid2"/>
    <dgm:cxn modelId="{1D8A77C1-E3D7-4A3E-AFD9-CC3737E339C6}" type="presParOf" srcId="{F4345AC3-38A2-4F3E-A4E1-8DC14ACB9C88}" destId="{5ECE43AA-BE92-402A-AF33-0BC9AC75FEC1}" srcOrd="1" destOrd="0" presId="urn:microsoft.com/office/officeart/2005/8/layout/pyramid2"/>
    <dgm:cxn modelId="{90A3F356-1F41-4901-9AB5-5BD07B2BABCC}" type="presParOf" srcId="{F4345AC3-38A2-4F3E-A4E1-8DC14ACB9C88}" destId="{A60C4F2B-9F60-4649-B8FC-5C4367DBAEB5}" srcOrd="2" destOrd="0" presId="urn:microsoft.com/office/officeart/2005/8/layout/pyramid2"/>
    <dgm:cxn modelId="{99B6266B-32EB-4F29-990A-119B9862D58A}" type="presParOf" srcId="{F4345AC3-38A2-4F3E-A4E1-8DC14ACB9C88}" destId="{3E2ABEAC-D0DD-4D42-BDA5-55C943A56A65}" srcOrd="3" destOrd="0" presId="urn:microsoft.com/office/officeart/2005/8/layout/pyramid2"/>
    <dgm:cxn modelId="{6EA14521-E0FC-4A92-89A4-1D925D5F101C}" type="presParOf" srcId="{F4345AC3-38A2-4F3E-A4E1-8DC14ACB9C88}" destId="{7D612BD9-310F-4313-B076-6C349BD1F06B}" srcOrd="4" destOrd="0" presId="urn:microsoft.com/office/officeart/2005/8/layout/pyramid2"/>
    <dgm:cxn modelId="{AECF8FF3-27D6-462F-8992-E4B2CC2A7C2E}" type="presParOf" srcId="{F4345AC3-38A2-4F3E-A4E1-8DC14ACB9C88}" destId="{9AEFA6D6-7578-4AEB-9CD1-35F81B076076}" srcOrd="5" destOrd="0" presId="urn:microsoft.com/office/officeart/2005/8/layout/pyramid2"/>
    <dgm:cxn modelId="{FF39E197-A670-4452-A95D-F3EB4C2FA5E2}" type="presParOf" srcId="{F4345AC3-38A2-4F3E-A4E1-8DC14ACB9C88}" destId="{51B5E022-F06A-47E4-B66A-7B9048CB46CD}" srcOrd="6" destOrd="0" presId="urn:microsoft.com/office/officeart/2005/8/layout/pyramid2"/>
    <dgm:cxn modelId="{EF6D92D5-0C34-41E3-97AB-C81256174765}" type="presParOf" srcId="{F4345AC3-38A2-4F3E-A4E1-8DC14ACB9C88}" destId="{49FF1E1D-3FA4-4BC0-A2F7-D42AF29BAB70}" srcOrd="7" destOrd="0" presId="urn:microsoft.com/office/officeart/2005/8/layout/pyramid2"/>
    <dgm:cxn modelId="{F8522C54-577D-4463-9B66-4897B5243BCD}" type="presParOf" srcId="{F4345AC3-38A2-4F3E-A4E1-8DC14ACB9C88}" destId="{E66F82D0-C99E-4394-9ED6-E210146DB7EB}" srcOrd="8" destOrd="0" presId="urn:microsoft.com/office/officeart/2005/8/layout/pyramid2"/>
    <dgm:cxn modelId="{3E0AC1DB-B7C3-400F-9DA2-711BA32E6B3C}" type="presParOf" srcId="{F4345AC3-38A2-4F3E-A4E1-8DC14ACB9C88}" destId="{604D33D0-BB64-4A3D-A99F-1EA6AC271934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0A5525F-4161-4B19-8B3F-1AAC42B293FE}" type="doc">
      <dgm:prSet loTypeId="urn:microsoft.com/office/officeart/2005/8/layout/pyramid2" loCatId="pyramid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7FC268B3-820D-4A84-B601-3D6A49032A10}">
      <dgm:prSet custT="1"/>
      <dgm:spPr/>
      <dgm:t>
        <a:bodyPr/>
        <a:lstStyle/>
        <a:p>
          <a:pPr rtl="0"/>
          <a:r>
            <a:rPr lang="ru-RU" sz="1400" b="1" dirty="0"/>
            <a:t>Достижение уровня заработной платы педагогических работников в сфере культуры – не ниже средней заработной платы по области</a:t>
          </a:r>
        </a:p>
      </dgm:t>
    </dgm:pt>
    <dgm:pt modelId="{1AFE7CDF-7EE9-4D0C-A2F8-6C7FB32009E9}" type="parTrans" cxnId="{C79699D1-C4AB-41FD-A706-857F06DB7C0F}">
      <dgm:prSet/>
      <dgm:spPr/>
      <dgm:t>
        <a:bodyPr/>
        <a:lstStyle/>
        <a:p>
          <a:endParaRPr lang="ru-RU"/>
        </a:p>
      </dgm:t>
    </dgm:pt>
    <dgm:pt modelId="{227C086E-DDF0-4DE5-94BF-5EC8D51E5AA5}" type="sibTrans" cxnId="{C79699D1-C4AB-41FD-A706-857F06DB7C0F}">
      <dgm:prSet/>
      <dgm:spPr/>
      <dgm:t>
        <a:bodyPr/>
        <a:lstStyle/>
        <a:p>
          <a:endParaRPr lang="ru-RU"/>
        </a:p>
      </dgm:t>
    </dgm:pt>
    <dgm:pt modelId="{A92F870F-1A35-4E99-AE2D-088128BEE534}">
      <dgm:prSet custT="1"/>
      <dgm:spPr/>
      <dgm:t>
        <a:bodyPr/>
        <a:lstStyle/>
        <a:p>
          <a:pPr rtl="0"/>
          <a:r>
            <a:rPr lang="ru-RU" sz="1400" b="1" dirty="0"/>
            <a:t>Увеличение контингента учащихся в учреждениях дополнительного образования – не менее 417 чел.</a:t>
          </a:r>
        </a:p>
      </dgm:t>
    </dgm:pt>
    <dgm:pt modelId="{27096B22-B545-4B2C-A695-9F43828D2498}" type="parTrans" cxnId="{A0D4F991-F514-48EE-A67F-1B9816911EF8}">
      <dgm:prSet/>
      <dgm:spPr/>
      <dgm:t>
        <a:bodyPr/>
        <a:lstStyle/>
        <a:p>
          <a:endParaRPr lang="ru-RU"/>
        </a:p>
      </dgm:t>
    </dgm:pt>
    <dgm:pt modelId="{0E0F16EF-EF85-405B-8F68-CAD7EF3C5EE8}" type="sibTrans" cxnId="{A0D4F991-F514-48EE-A67F-1B9816911EF8}">
      <dgm:prSet/>
      <dgm:spPr/>
      <dgm:t>
        <a:bodyPr/>
        <a:lstStyle/>
        <a:p>
          <a:endParaRPr lang="ru-RU"/>
        </a:p>
      </dgm:t>
    </dgm:pt>
    <dgm:pt modelId="{4435182F-8AD9-489E-A349-49152929325F}">
      <dgm:prSet custT="1"/>
      <dgm:spPr/>
      <dgm:t>
        <a:bodyPr/>
        <a:lstStyle/>
        <a:p>
          <a:pPr rtl="0"/>
          <a:r>
            <a:rPr lang="ru-RU" sz="1400" b="1" dirty="0"/>
            <a:t>Участие в конкурсах и фестивалях</a:t>
          </a:r>
        </a:p>
      </dgm:t>
    </dgm:pt>
    <dgm:pt modelId="{C5551E46-1038-4225-9285-FF891FE713BC}" type="parTrans" cxnId="{CCDAE3A1-F04C-43F1-85B2-8A2E1083C87B}">
      <dgm:prSet/>
      <dgm:spPr/>
      <dgm:t>
        <a:bodyPr/>
        <a:lstStyle/>
        <a:p>
          <a:endParaRPr lang="ru-RU"/>
        </a:p>
      </dgm:t>
    </dgm:pt>
    <dgm:pt modelId="{052553CD-8E8B-4D9C-99D4-6F3A6B4FE91F}" type="sibTrans" cxnId="{CCDAE3A1-F04C-43F1-85B2-8A2E1083C87B}">
      <dgm:prSet/>
      <dgm:spPr/>
      <dgm:t>
        <a:bodyPr/>
        <a:lstStyle/>
        <a:p>
          <a:endParaRPr lang="ru-RU"/>
        </a:p>
      </dgm:t>
    </dgm:pt>
    <dgm:pt modelId="{6E139C53-1E6B-4314-80A3-7919AEF6CD6A}">
      <dgm:prSet custT="1"/>
      <dgm:spPr/>
      <dgm:t>
        <a:bodyPr/>
        <a:lstStyle/>
        <a:p>
          <a:pPr rtl="0"/>
          <a:r>
            <a:rPr lang="ru-RU" sz="1400" b="1" dirty="0"/>
            <a:t>Реализация </a:t>
          </a:r>
          <a:r>
            <a:rPr lang="ru-RU" sz="1400" b="1" dirty="0" err="1"/>
            <a:t>предпрофессиональных</a:t>
          </a:r>
          <a:r>
            <a:rPr lang="ru-RU" sz="1400" b="1" dirty="0"/>
            <a:t> и </a:t>
          </a:r>
          <a:r>
            <a:rPr lang="ru-RU" sz="1400" b="1" dirty="0" err="1"/>
            <a:t>общеразвивающих</a:t>
          </a:r>
          <a:r>
            <a:rPr lang="ru-RU" sz="1400" b="1" dirty="0"/>
            <a:t> программ</a:t>
          </a:r>
        </a:p>
      </dgm:t>
    </dgm:pt>
    <dgm:pt modelId="{16F028F7-3C28-4EA7-914C-F9820633D04C}" type="parTrans" cxnId="{BE5DCFF0-4680-4CA0-8FD6-C259B6220A1E}">
      <dgm:prSet/>
      <dgm:spPr/>
      <dgm:t>
        <a:bodyPr/>
        <a:lstStyle/>
        <a:p>
          <a:endParaRPr lang="ru-RU"/>
        </a:p>
      </dgm:t>
    </dgm:pt>
    <dgm:pt modelId="{6695860F-5AD7-4D6B-9AF2-E9EBA66C2903}" type="sibTrans" cxnId="{BE5DCFF0-4680-4CA0-8FD6-C259B6220A1E}">
      <dgm:prSet/>
      <dgm:spPr/>
      <dgm:t>
        <a:bodyPr/>
        <a:lstStyle/>
        <a:p>
          <a:endParaRPr lang="ru-RU"/>
        </a:p>
      </dgm:t>
    </dgm:pt>
    <dgm:pt modelId="{481B2B00-24DD-47E5-823C-A56CAE50368E}" type="pres">
      <dgm:prSet presAssocID="{90A5525F-4161-4B19-8B3F-1AAC42B293FE}" presName="compositeShape" presStyleCnt="0">
        <dgm:presLayoutVars>
          <dgm:dir/>
          <dgm:resizeHandles/>
        </dgm:presLayoutVars>
      </dgm:prSet>
      <dgm:spPr/>
    </dgm:pt>
    <dgm:pt modelId="{6EE98084-36EB-4921-9BF2-C2F061834754}" type="pres">
      <dgm:prSet presAssocID="{90A5525F-4161-4B19-8B3F-1AAC42B293FE}" presName="pyramid" presStyleLbl="node1" presStyleIdx="0" presStyleCnt="1"/>
      <dgm:spPr>
        <a:solidFill>
          <a:srgbClr val="92D050"/>
        </a:solidFill>
      </dgm:spPr>
    </dgm:pt>
    <dgm:pt modelId="{152BC096-E2D5-48D0-A15E-8005C69A2A6B}" type="pres">
      <dgm:prSet presAssocID="{90A5525F-4161-4B19-8B3F-1AAC42B293FE}" presName="theList" presStyleCnt="0"/>
      <dgm:spPr/>
    </dgm:pt>
    <dgm:pt modelId="{48676839-5EF5-4ED9-B00B-7B7B82BA1FD3}" type="pres">
      <dgm:prSet presAssocID="{7FC268B3-820D-4A84-B601-3D6A49032A10}" presName="aNode" presStyleLbl="fgAcc1" presStyleIdx="0" presStyleCnt="4" custScaleX="192099" custScaleY="96613" custLinFactNeighborX="-3780" custLinFactNeighborY="-1389">
        <dgm:presLayoutVars>
          <dgm:bulletEnabled val="1"/>
        </dgm:presLayoutVars>
      </dgm:prSet>
      <dgm:spPr/>
    </dgm:pt>
    <dgm:pt modelId="{21C34927-992C-46CE-B05B-DAC41AFC7E04}" type="pres">
      <dgm:prSet presAssocID="{7FC268B3-820D-4A84-B601-3D6A49032A10}" presName="aSpace" presStyleCnt="0"/>
      <dgm:spPr/>
    </dgm:pt>
    <dgm:pt modelId="{A19AF121-71AB-4B1B-A239-BC493FFF23A8}" type="pres">
      <dgm:prSet presAssocID="{A92F870F-1A35-4E99-AE2D-088128BEE534}" presName="aNode" presStyleLbl="fgAcc1" presStyleIdx="1" presStyleCnt="4" custScaleX="191930" custScaleY="86265" custLinFactNeighborX="-3865">
        <dgm:presLayoutVars>
          <dgm:bulletEnabled val="1"/>
        </dgm:presLayoutVars>
      </dgm:prSet>
      <dgm:spPr/>
    </dgm:pt>
    <dgm:pt modelId="{39B275B8-FA2A-4F94-94E1-0F7B436DC624}" type="pres">
      <dgm:prSet presAssocID="{A92F870F-1A35-4E99-AE2D-088128BEE534}" presName="aSpace" presStyleCnt="0"/>
      <dgm:spPr/>
    </dgm:pt>
    <dgm:pt modelId="{7E9454EF-4331-4732-AC05-60BD1B28FCA8}" type="pres">
      <dgm:prSet presAssocID="{4435182F-8AD9-489E-A349-49152929325F}" presName="aNode" presStyleLbl="fgAcc1" presStyleIdx="2" presStyleCnt="4" custScaleX="192649" custScaleY="86450">
        <dgm:presLayoutVars>
          <dgm:bulletEnabled val="1"/>
        </dgm:presLayoutVars>
      </dgm:prSet>
      <dgm:spPr/>
    </dgm:pt>
    <dgm:pt modelId="{36F2375F-C97A-48D2-8FB0-FC0FCBCB3A4F}" type="pres">
      <dgm:prSet presAssocID="{4435182F-8AD9-489E-A349-49152929325F}" presName="aSpace" presStyleCnt="0"/>
      <dgm:spPr/>
    </dgm:pt>
    <dgm:pt modelId="{AA432CA8-E24B-4179-865B-0235496BBBA3}" type="pres">
      <dgm:prSet presAssocID="{6E139C53-1E6B-4314-80A3-7919AEF6CD6A}" presName="aNode" presStyleLbl="fgAcc1" presStyleIdx="3" presStyleCnt="4" custScaleX="192345" custScaleY="97830">
        <dgm:presLayoutVars>
          <dgm:bulletEnabled val="1"/>
        </dgm:presLayoutVars>
      </dgm:prSet>
      <dgm:spPr/>
    </dgm:pt>
    <dgm:pt modelId="{8C61D1D8-AD26-4949-B148-5150C5FE62FE}" type="pres">
      <dgm:prSet presAssocID="{6E139C53-1E6B-4314-80A3-7919AEF6CD6A}" presName="aSpace" presStyleCnt="0"/>
      <dgm:spPr/>
    </dgm:pt>
  </dgm:ptLst>
  <dgm:cxnLst>
    <dgm:cxn modelId="{B07AAE0B-4729-428B-BBF4-39B3D6318103}" type="presOf" srcId="{4435182F-8AD9-489E-A349-49152929325F}" destId="{7E9454EF-4331-4732-AC05-60BD1B28FCA8}" srcOrd="0" destOrd="0" presId="urn:microsoft.com/office/officeart/2005/8/layout/pyramid2"/>
    <dgm:cxn modelId="{090C022A-590C-4556-963B-FB7C6959C845}" type="presOf" srcId="{7FC268B3-820D-4A84-B601-3D6A49032A10}" destId="{48676839-5EF5-4ED9-B00B-7B7B82BA1FD3}" srcOrd="0" destOrd="0" presId="urn:microsoft.com/office/officeart/2005/8/layout/pyramid2"/>
    <dgm:cxn modelId="{436C2E2E-64C1-402D-885D-20ACABA59531}" type="presOf" srcId="{6E139C53-1E6B-4314-80A3-7919AEF6CD6A}" destId="{AA432CA8-E24B-4179-865B-0235496BBBA3}" srcOrd="0" destOrd="0" presId="urn:microsoft.com/office/officeart/2005/8/layout/pyramid2"/>
    <dgm:cxn modelId="{FA105E3B-740D-4CB3-9D11-CDC904DEF629}" type="presOf" srcId="{90A5525F-4161-4B19-8B3F-1AAC42B293FE}" destId="{481B2B00-24DD-47E5-823C-A56CAE50368E}" srcOrd="0" destOrd="0" presId="urn:microsoft.com/office/officeart/2005/8/layout/pyramid2"/>
    <dgm:cxn modelId="{A0D4F991-F514-48EE-A67F-1B9816911EF8}" srcId="{90A5525F-4161-4B19-8B3F-1AAC42B293FE}" destId="{A92F870F-1A35-4E99-AE2D-088128BEE534}" srcOrd="1" destOrd="0" parTransId="{27096B22-B545-4B2C-A695-9F43828D2498}" sibTransId="{0E0F16EF-EF85-405B-8F68-CAD7EF3C5EE8}"/>
    <dgm:cxn modelId="{CCDAE3A1-F04C-43F1-85B2-8A2E1083C87B}" srcId="{90A5525F-4161-4B19-8B3F-1AAC42B293FE}" destId="{4435182F-8AD9-489E-A349-49152929325F}" srcOrd="2" destOrd="0" parTransId="{C5551E46-1038-4225-9285-FF891FE713BC}" sibTransId="{052553CD-8E8B-4D9C-99D4-6F3A6B4FE91F}"/>
    <dgm:cxn modelId="{94D46BB4-93F9-4F64-BE1A-F8E0077F2955}" type="presOf" srcId="{A92F870F-1A35-4E99-AE2D-088128BEE534}" destId="{A19AF121-71AB-4B1B-A239-BC493FFF23A8}" srcOrd="0" destOrd="0" presId="urn:microsoft.com/office/officeart/2005/8/layout/pyramid2"/>
    <dgm:cxn modelId="{C79699D1-C4AB-41FD-A706-857F06DB7C0F}" srcId="{90A5525F-4161-4B19-8B3F-1AAC42B293FE}" destId="{7FC268B3-820D-4A84-B601-3D6A49032A10}" srcOrd="0" destOrd="0" parTransId="{1AFE7CDF-7EE9-4D0C-A2F8-6C7FB32009E9}" sibTransId="{227C086E-DDF0-4DE5-94BF-5EC8D51E5AA5}"/>
    <dgm:cxn modelId="{BE5DCFF0-4680-4CA0-8FD6-C259B6220A1E}" srcId="{90A5525F-4161-4B19-8B3F-1AAC42B293FE}" destId="{6E139C53-1E6B-4314-80A3-7919AEF6CD6A}" srcOrd="3" destOrd="0" parTransId="{16F028F7-3C28-4EA7-914C-F9820633D04C}" sibTransId="{6695860F-5AD7-4D6B-9AF2-E9EBA66C2903}"/>
    <dgm:cxn modelId="{98B891DC-6A89-463B-A3B7-AFE259E5F3B7}" type="presParOf" srcId="{481B2B00-24DD-47E5-823C-A56CAE50368E}" destId="{6EE98084-36EB-4921-9BF2-C2F061834754}" srcOrd="0" destOrd="0" presId="urn:microsoft.com/office/officeart/2005/8/layout/pyramid2"/>
    <dgm:cxn modelId="{9ADD4B2E-EED2-4C3C-95A5-5C900F64AC67}" type="presParOf" srcId="{481B2B00-24DD-47E5-823C-A56CAE50368E}" destId="{152BC096-E2D5-48D0-A15E-8005C69A2A6B}" srcOrd="1" destOrd="0" presId="urn:microsoft.com/office/officeart/2005/8/layout/pyramid2"/>
    <dgm:cxn modelId="{791BFC3A-A943-47BA-934E-E33E722AF2FA}" type="presParOf" srcId="{152BC096-E2D5-48D0-A15E-8005C69A2A6B}" destId="{48676839-5EF5-4ED9-B00B-7B7B82BA1FD3}" srcOrd="0" destOrd="0" presId="urn:microsoft.com/office/officeart/2005/8/layout/pyramid2"/>
    <dgm:cxn modelId="{4CFE3D39-CE39-4DE9-9E19-E658C243C7D7}" type="presParOf" srcId="{152BC096-E2D5-48D0-A15E-8005C69A2A6B}" destId="{21C34927-992C-46CE-B05B-DAC41AFC7E04}" srcOrd="1" destOrd="0" presId="urn:microsoft.com/office/officeart/2005/8/layout/pyramid2"/>
    <dgm:cxn modelId="{59FC763A-8EA5-49A0-9944-B885F7DD15CE}" type="presParOf" srcId="{152BC096-E2D5-48D0-A15E-8005C69A2A6B}" destId="{A19AF121-71AB-4B1B-A239-BC493FFF23A8}" srcOrd="2" destOrd="0" presId="urn:microsoft.com/office/officeart/2005/8/layout/pyramid2"/>
    <dgm:cxn modelId="{6C3EEFB0-04A0-41EF-ADCA-7812BEA2BCA5}" type="presParOf" srcId="{152BC096-E2D5-48D0-A15E-8005C69A2A6B}" destId="{39B275B8-FA2A-4F94-94E1-0F7B436DC624}" srcOrd="3" destOrd="0" presId="urn:microsoft.com/office/officeart/2005/8/layout/pyramid2"/>
    <dgm:cxn modelId="{3617BA0A-5066-4CAF-8FDD-25AA3E18CC04}" type="presParOf" srcId="{152BC096-E2D5-48D0-A15E-8005C69A2A6B}" destId="{7E9454EF-4331-4732-AC05-60BD1B28FCA8}" srcOrd="4" destOrd="0" presId="urn:microsoft.com/office/officeart/2005/8/layout/pyramid2"/>
    <dgm:cxn modelId="{6AEF65AC-01FA-4745-8AA9-1BF4CF908205}" type="presParOf" srcId="{152BC096-E2D5-48D0-A15E-8005C69A2A6B}" destId="{36F2375F-C97A-48D2-8FB0-FC0FCBCB3A4F}" srcOrd="5" destOrd="0" presId="urn:microsoft.com/office/officeart/2005/8/layout/pyramid2"/>
    <dgm:cxn modelId="{468F8D75-2A25-40EE-A1B2-DC1181124820}" type="presParOf" srcId="{152BC096-E2D5-48D0-A15E-8005C69A2A6B}" destId="{AA432CA8-E24B-4179-865B-0235496BBBA3}" srcOrd="6" destOrd="0" presId="urn:microsoft.com/office/officeart/2005/8/layout/pyramid2"/>
    <dgm:cxn modelId="{B4FC08CD-44AC-4D47-BA43-0E8BBA4AC45E}" type="presParOf" srcId="{152BC096-E2D5-48D0-A15E-8005C69A2A6B}" destId="{8C61D1D8-AD26-4949-B148-5150C5FE62F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ED20358-3835-43E3-9257-54683D021452}" type="doc">
      <dgm:prSet loTypeId="urn:microsoft.com/office/officeart/2005/8/layout/radial3" loCatId="relationship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E98DD37-9612-4C02-ACE8-983D90786470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Финансовое обеспечение муниципальной подпрограммы в 2020 году </a:t>
          </a:r>
        </a:p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447,4                                                                                                 </a:t>
          </a:r>
          <a:r>
            <a:rPr lang="ru-RU" sz="1600" b="1" dirty="0">
              <a:latin typeface="Times New Roman" pitchFamily="18" charset="0"/>
              <a:cs typeface="Times New Roman" pitchFamily="18" charset="0"/>
            </a:rPr>
            <a:t>тыс. руб.</a:t>
          </a:r>
        </a:p>
      </dgm:t>
    </dgm:pt>
    <dgm:pt modelId="{69B5A2FA-7157-45A1-8FB3-DCD6AA64BCB9}" type="parTrans" cxnId="{AE8ED7A7-4B96-4C86-BDBA-4757F4AFF8C1}">
      <dgm:prSet/>
      <dgm:spPr/>
      <dgm:t>
        <a:bodyPr/>
        <a:lstStyle/>
        <a:p>
          <a:endParaRPr lang="ru-RU"/>
        </a:p>
      </dgm:t>
    </dgm:pt>
    <dgm:pt modelId="{6A0769B4-42D1-4859-AE4E-C25C3AEA3235}" type="sibTrans" cxnId="{AE8ED7A7-4B96-4C86-BDBA-4757F4AFF8C1}">
      <dgm:prSet/>
      <dgm:spPr/>
      <dgm:t>
        <a:bodyPr/>
        <a:lstStyle/>
        <a:p>
          <a:endParaRPr lang="ru-RU"/>
        </a:p>
      </dgm:t>
    </dgm:pt>
    <dgm:pt modelId="{E5EF6217-1CCB-406F-87E8-A3ADE28514DC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050" dirty="0"/>
            <a:t>Доля молодых людей в возрасте 14-35 лет, участвующих в мероприятиях творческой направленности, в общем количестве молодежи до  41,0%</a:t>
          </a:r>
          <a:endParaRPr lang="ru-RU" sz="1050" b="1" dirty="0"/>
        </a:p>
      </dgm:t>
    </dgm:pt>
    <dgm:pt modelId="{5625908E-CA77-4DBD-A4D1-5AFE5965749E}" type="parTrans" cxnId="{1E85E768-AF04-485D-ABE8-4096EBE3B6CA}">
      <dgm:prSet/>
      <dgm:spPr/>
      <dgm:t>
        <a:bodyPr/>
        <a:lstStyle/>
        <a:p>
          <a:endParaRPr lang="ru-RU"/>
        </a:p>
      </dgm:t>
    </dgm:pt>
    <dgm:pt modelId="{CF1AB1C1-B8F4-4545-B692-42C70349EF38}" type="sibTrans" cxnId="{1E85E768-AF04-485D-ABE8-4096EBE3B6CA}">
      <dgm:prSet/>
      <dgm:spPr/>
      <dgm:t>
        <a:bodyPr/>
        <a:lstStyle/>
        <a:p>
          <a:endParaRPr lang="ru-RU"/>
        </a:p>
      </dgm:t>
    </dgm:pt>
    <dgm:pt modelId="{9043F991-66A5-4DE7-877B-C07C1B0CAAAD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dirty="0">
              <a:latin typeface="Times New Roman"/>
              <a:ea typeface="Times New Roman"/>
              <a:cs typeface="Times New Roman"/>
            </a:rPr>
            <a:t>Доля молодых людей в возрасте от 14 до 35 лет, участвующей  в мероприятиях, направленных на противодействия злоупотреблению наркотиками в общем количестве молодёжи до 8,0% </a:t>
          </a:r>
          <a:endParaRPr lang="ru-RU" sz="1400" b="1" dirty="0"/>
        </a:p>
      </dgm:t>
    </dgm:pt>
    <dgm:pt modelId="{413992AF-3C99-43B1-922A-7C4A017F0A9B}" type="parTrans" cxnId="{F1591F80-1F3B-42B0-B2E6-11F4FC68DDE4}">
      <dgm:prSet/>
      <dgm:spPr/>
      <dgm:t>
        <a:bodyPr/>
        <a:lstStyle/>
        <a:p>
          <a:endParaRPr lang="ru-RU"/>
        </a:p>
      </dgm:t>
    </dgm:pt>
    <dgm:pt modelId="{B075758B-1818-4A50-83AC-80102DBECD1E}" type="sibTrans" cxnId="{F1591F80-1F3B-42B0-B2E6-11F4FC68DDE4}">
      <dgm:prSet/>
      <dgm:spPr/>
      <dgm:t>
        <a:bodyPr/>
        <a:lstStyle/>
        <a:p>
          <a:endParaRPr lang="ru-RU"/>
        </a:p>
      </dgm:t>
    </dgm:pt>
    <dgm:pt modelId="{9DD15AAC-8247-46E3-9E91-E36031545622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050" dirty="0"/>
            <a:t>Доля молодых людей в возрасте 14-35 лет, принимающих участие в добровольческой деятельности, в общем количестве молодежи</a:t>
          </a:r>
        </a:p>
        <a:p>
          <a:r>
            <a:rPr lang="ru-RU" sz="1050" dirty="0"/>
            <a:t> до 7,0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%</a:t>
          </a:r>
          <a:endParaRPr lang="ru-RU" sz="1050" b="1" dirty="0"/>
        </a:p>
      </dgm:t>
    </dgm:pt>
    <dgm:pt modelId="{2489D894-C38D-4D01-82D8-34BA65730CAA}" type="parTrans" cxnId="{DD1026B6-3E6C-4914-B9FC-4A368E400D9F}">
      <dgm:prSet/>
      <dgm:spPr/>
      <dgm:t>
        <a:bodyPr/>
        <a:lstStyle/>
        <a:p>
          <a:endParaRPr lang="ru-RU"/>
        </a:p>
      </dgm:t>
    </dgm:pt>
    <dgm:pt modelId="{F6F484CE-7813-40FC-B811-B00573374233}" type="sibTrans" cxnId="{DD1026B6-3E6C-4914-B9FC-4A368E400D9F}">
      <dgm:prSet/>
      <dgm:spPr/>
      <dgm:t>
        <a:bodyPr/>
        <a:lstStyle/>
        <a:p>
          <a:endParaRPr lang="ru-RU"/>
        </a:p>
      </dgm:t>
    </dgm:pt>
    <dgm:pt modelId="{11DBD8A7-51CC-4841-835C-8185F422CD93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200" dirty="0"/>
            <a:t>Доля молодых людей в возрасте 14-35 лет, участвующих в мероприятиях по патриотическому воспитанию, в общем количестве молодежи до 40,0  %</a:t>
          </a:r>
          <a:endParaRPr lang="ru-RU" sz="1200" b="1" dirty="0"/>
        </a:p>
      </dgm:t>
    </dgm:pt>
    <dgm:pt modelId="{425CE232-B08F-4BD7-913E-27038777DDC3}" type="parTrans" cxnId="{8491AD88-8193-4961-BFF0-E11FD4F2A8F1}">
      <dgm:prSet/>
      <dgm:spPr/>
      <dgm:t>
        <a:bodyPr/>
        <a:lstStyle/>
        <a:p>
          <a:endParaRPr lang="ru-RU"/>
        </a:p>
      </dgm:t>
    </dgm:pt>
    <dgm:pt modelId="{98A152BE-98F1-480D-B4CA-A6D383CF22D8}" type="sibTrans" cxnId="{8491AD88-8193-4961-BFF0-E11FD4F2A8F1}">
      <dgm:prSet/>
      <dgm:spPr/>
      <dgm:t>
        <a:bodyPr/>
        <a:lstStyle/>
        <a:p>
          <a:endParaRPr lang="ru-RU"/>
        </a:p>
      </dgm:t>
    </dgm:pt>
    <dgm:pt modelId="{270038E0-5067-4298-B3C3-8FB9CCB4A929}" type="pres">
      <dgm:prSet presAssocID="{EED20358-3835-43E3-9257-54683D021452}" presName="composite" presStyleCnt="0">
        <dgm:presLayoutVars>
          <dgm:chMax val="1"/>
          <dgm:dir/>
          <dgm:resizeHandles val="exact"/>
        </dgm:presLayoutVars>
      </dgm:prSet>
      <dgm:spPr/>
    </dgm:pt>
    <dgm:pt modelId="{1799151A-0594-48C1-A46F-4D428CD70480}" type="pres">
      <dgm:prSet presAssocID="{EED20358-3835-43E3-9257-54683D021452}" presName="radial" presStyleCnt="0">
        <dgm:presLayoutVars>
          <dgm:animLvl val="ctr"/>
        </dgm:presLayoutVars>
      </dgm:prSet>
      <dgm:spPr/>
    </dgm:pt>
    <dgm:pt modelId="{30FA8BC5-0154-41F6-BADE-C5723CAEFC84}" type="pres">
      <dgm:prSet presAssocID="{1E98DD37-9612-4C02-ACE8-983D90786470}" presName="centerShape" presStyleLbl="vennNode1" presStyleIdx="0" presStyleCnt="5"/>
      <dgm:spPr/>
    </dgm:pt>
    <dgm:pt modelId="{6F2307FA-E2F9-439A-899B-8E7BC66DFD02}" type="pres">
      <dgm:prSet presAssocID="{E5EF6217-1CCB-406F-87E8-A3ADE28514DC}" presName="node" presStyleLbl="vennNode1" presStyleIdx="1" presStyleCnt="5" custScaleX="106630" custScaleY="122782">
        <dgm:presLayoutVars>
          <dgm:bulletEnabled val="1"/>
        </dgm:presLayoutVars>
      </dgm:prSet>
      <dgm:spPr/>
    </dgm:pt>
    <dgm:pt modelId="{1DB98FB8-C086-49C8-8E69-F17514D5D591}" type="pres">
      <dgm:prSet presAssocID="{9043F991-66A5-4DE7-877B-C07C1B0CAAAD}" presName="node" presStyleLbl="vennNode1" presStyleIdx="2" presStyleCnt="5" custScaleX="119394" custScaleY="242223" custRadScaleRad="121978" custRadScaleInc="-7022">
        <dgm:presLayoutVars>
          <dgm:bulletEnabled val="1"/>
        </dgm:presLayoutVars>
      </dgm:prSet>
      <dgm:spPr/>
    </dgm:pt>
    <dgm:pt modelId="{77F74EBC-1BEA-4939-BF76-33007644387D}" type="pres">
      <dgm:prSet presAssocID="{9DD15AAC-8247-46E3-9E91-E36031545622}" presName="node" presStyleLbl="vennNode1" presStyleIdx="3" presStyleCnt="5" custFlipHor="1" custScaleX="201662" custScaleY="112635" custRadScaleRad="96853" custRadScaleInc="23560">
        <dgm:presLayoutVars>
          <dgm:bulletEnabled val="1"/>
        </dgm:presLayoutVars>
      </dgm:prSet>
      <dgm:spPr/>
    </dgm:pt>
    <dgm:pt modelId="{7650F47D-D770-42CC-AC61-2AA0ECAAC6D6}" type="pres">
      <dgm:prSet presAssocID="{11DBD8A7-51CC-4841-835C-8185F422CD93}" presName="node" presStyleLbl="vennNode1" presStyleIdx="4" presStyleCnt="5" custScaleX="142549" custScaleY="190887" custRadScaleRad="113736" custRadScaleInc="12477">
        <dgm:presLayoutVars>
          <dgm:bulletEnabled val="1"/>
        </dgm:presLayoutVars>
      </dgm:prSet>
      <dgm:spPr/>
    </dgm:pt>
  </dgm:ptLst>
  <dgm:cxnLst>
    <dgm:cxn modelId="{209AB02E-2794-4CC8-B357-85E65BA7011C}" type="presOf" srcId="{11DBD8A7-51CC-4841-835C-8185F422CD93}" destId="{7650F47D-D770-42CC-AC61-2AA0ECAAC6D6}" srcOrd="0" destOrd="0" presId="urn:microsoft.com/office/officeart/2005/8/layout/radial3"/>
    <dgm:cxn modelId="{1E85E768-AF04-485D-ABE8-4096EBE3B6CA}" srcId="{1E98DD37-9612-4C02-ACE8-983D90786470}" destId="{E5EF6217-1CCB-406F-87E8-A3ADE28514DC}" srcOrd="0" destOrd="0" parTransId="{5625908E-CA77-4DBD-A4D1-5AFE5965749E}" sibTransId="{CF1AB1C1-B8F4-4545-B692-42C70349EF38}"/>
    <dgm:cxn modelId="{86FE157D-F9F6-48B0-8750-323ACFE99F59}" type="presOf" srcId="{9DD15AAC-8247-46E3-9E91-E36031545622}" destId="{77F74EBC-1BEA-4939-BF76-33007644387D}" srcOrd="0" destOrd="0" presId="urn:microsoft.com/office/officeart/2005/8/layout/radial3"/>
    <dgm:cxn modelId="{F1591F80-1F3B-42B0-B2E6-11F4FC68DDE4}" srcId="{1E98DD37-9612-4C02-ACE8-983D90786470}" destId="{9043F991-66A5-4DE7-877B-C07C1B0CAAAD}" srcOrd="1" destOrd="0" parTransId="{413992AF-3C99-43B1-922A-7C4A017F0A9B}" sibTransId="{B075758B-1818-4A50-83AC-80102DBECD1E}"/>
    <dgm:cxn modelId="{B741E780-1EAD-468B-AD68-75E001CA0B26}" type="presOf" srcId="{9043F991-66A5-4DE7-877B-C07C1B0CAAAD}" destId="{1DB98FB8-C086-49C8-8E69-F17514D5D591}" srcOrd="0" destOrd="0" presId="urn:microsoft.com/office/officeart/2005/8/layout/radial3"/>
    <dgm:cxn modelId="{B24D3385-316B-4002-9171-C9F3B75316E9}" type="presOf" srcId="{1E98DD37-9612-4C02-ACE8-983D90786470}" destId="{30FA8BC5-0154-41F6-BADE-C5723CAEFC84}" srcOrd="0" destOrd="0" presId="urn:microsoft.com/office/officeart/2005/8/layout/radial3"/>
    <dgm:cxn modelId="{8491AD88-8193-4961-BFF0-E11FD4F2A8F1}" srcId="{1E98DD37-9612-4C02-ACE8-983D90786470}" destId="{11DBD8A7-51CC-4841-835C-8185F422CD93}" srcOrd="3" destOrd="0" parTransId="{425CE232-B08F-4BD7-913E-27038777DDC3}" sibTransId="{98A152BE-98F1-480D-B4CA-A6D383CF22D8}"/>
    <dgm:cxn modelId="{AE8ED7A7-4B96-4C86-BDBA-4757F4AFF8C1}" srcId="{EED20358-3835-43E3-9257-54683D021452}" destId="{1E98DD37-9612-4C02-ACE8-983D90786470}" srcOrd="0" destOrd="0" parTransId="{69B5A2FA-7157-45A1-8FB3-DCD6AA64BCB9}" sibTransId="{6A0769B4-42D1-4859-AE4E-C25C3AEA3235}"/>
    <dgm:cxn modelId="{DD1026B6-3E6C-4914-B9FC-4A368E400D9F}" srcId="{1E98DD37-9612-4C02-ACE8-983D90786470}" destId="{9DD15AAC-8247-46E3-9E91-E36031545622}" srcOrd="2" destOrd="0" parTransId="{2489D894-C38D-4D01-82D8-34BA65730CAA}" sibTransId="{F6F484CE-7813-40FC-B811-B00573374233}"/>
    <dgm:cxn modelId="{7C4469DC-1FD6-4638-8340-00B68E0B5386}" type="presOf" srcId="{E5EF6217-1CCB-406F-87E8-A3ADE28514DC}" destId="{6F2307FA-E2F9-439A-899B-8E7BC66DFD02}" srcOrd="0" destOrd="0" presId="urn:microsoft.com/office/officeart/2005/8/layout/radial3"/>
    <dgm:cxn modelId="{DC9A40DE-FDA4-4CCC-B1BA-9503CCD566F9}" type="presOf" srcId="{EED20358-3835-43E3-9257-54683D021452}" destId="{270038E0-5067-4298-B3C3-8FB9CCB4A929}" srcOrd="0" destOrd="0" presId="urn:microsoft.com/office/officeart/2005/8/layout/radial3"/>
    <dgm:cxn modelId="{C36E4EC6-6634-482D-B881-6388EA1612F3}" type="presParOf" srcId="{270038E0-5067-4298-B3C3-8FB9CCB4A929}" destId="{1799151A-0594-48C1-A46F-4D428CD70480}" srcOrd="0" destOrd="0" presId="urn:microsoft.com/office/officeart/2005/8/layout/radial3"/>
    <dgm:cxn modelId="{654A0AC6-41BF-4232-AACD-794B10C2BC52}" type="presParOf" srcId="{1799151A-0594-48C1-A46F-4D428CD70480}" destId="{30FA8BC5-0154-41F6-BADE-C5723CAEFC84}" srcOrd="0" destOrd="0" presId="urn:microsoft.com/office/officeart/2005/8/layout/radial3"/>
    <dgm:cxn modelId="{55774481-E9C1-4B94-B011-BC924149E1F5}" type="presParOf" srcId="{1799151A-0594-48C1-A46F-4D428CD70480}" destId="{6F2307FA-E2F9-439A-899B-8E7BC66DFD02}" srcOrd="1" destOrd="0" presId="urn:microsoft.com/office/officeart/2005/8/layout/radial3"/>
    <dgm:cxn modelId="{3FF57F10-AA16-40F6-9A4C-4E182AF06925}" type="presParOf" srcId="{1799151A-0594-48C1-A46F-4D428CD70480}" destId="{1DB98FB8-C086-49C8-8E69-F17514D5D591}" srcOrd="2" destOrd="0" presId="urn:microsoft.com/office/officeart/2005/8/layout/radial3"/>
    <dgm:cxn modelId="{BADE80BE-783C-4818-AC30-7C8E8BC3A9D3}" type="presParOf" srcId="{1799151A-0594-48C1-A46F-4D428CD70480}" destId="{77F74EBC-1BEA-4939-BF76-33007644387D}" srcOrd="3" destOrd="0" presId="urn:microsoft.com/office/officeart/2005/8/layout/radial3"/>
    <dgm:cxn modelId="{9AB08646-C2BB-474B-B5AE-43C42DC3001B}" type="presParOf" srcId="{1799151A-0594-48C1-A46F-4D428CD70480}" destId="{7650F47D-D770-42CC-AC61-2AA0ECAAC6D6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ED20358-3835-43E3-9257-54683D021452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98DD37-9612-4C02-ACE8-983D90786470}">
      <dgm:prSet phldrT="[Текст]" custT="1"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ru-RU" sz="1800" b="1" dirty="0">
              <a:solidFill>
                <a:srgbClr val="FF0000"/>
              </a:solidFill>
            </a:rPr>
            <a:t>Финансирование мероприятий физической культуры, массового спорта и туризма в 2019 году </a:t>
          </a:r>
        </a:p>
        <a:p>
          <a:r>
            <a:rPr lang="ru-RU" sz="1800" b="1" dirty="0">
              <a:solidFill>
                <a:srgbClr val="FF0000"/>
              </a:solidFill>
            </a:rPr>
            <a:t>9 млн. 250 тыс. руб.</a:t>
          </a:r>
        </a:p>
      </dgm:t>
    </dgm:pt>
    <dgm:pt modelId="{69B5A2FA-7157-45A1-8FB3-DCD6AA64BCB9}" type="parTrans" cxnId="{AE8ED7A7-4B96-4C86-BDBA-4757F4AFF8C1}">
      <dgm:prSet/>
      <dgm:spPr/>
      <dgm:t>
        <a:bodyPr/>
        <a:lstStyle/>
        <a:p>
          <a:endParaRPr lang="ru-RU"/>
        </a:p>
      </dgm:t>
    </dgm:pt>
    <dgm:pt modelId="{6A0769B4-42D1-4859-AE4E-C25C3AEA3235}" type="sibTrans" cxnId="{AE8ED7A7-4B96-4C86-BDBA-4757F4AFF8C1}">
      <dgm:prSet/>
      <dgm:spPr/>
      <dgm:t>
        <a:bodyPr/>
        <a:lstStyle/>
        <a:p>
          <a:endParaRPr lang="ru-RU"/>
        </a:p>
      </dgm:t>
    </dgm:pt>
    <dgm:pt modelId="{E5EF6217-1CCB-406F-87E8-A3ADE28514DC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400" b="1" dirty="0">
              <a:solidFill>
                <a:srgbClr val="000000"/>
              </a:solidFill>
            </a:rPr>
            <a:t>Более 5,5 тыс. участников комплексных физкультурных,    спортивных мероприятий</a:t>
          </a:r>
          <a:endParaRPr lang="ru-RU" sz="1000" b="1" dirty="0"/>
        </a:p>
      </dgm:t>
    </dgm:pt>
    <dgm:pt modelId="{5625908E-CA77-4DBD-A4D1-5AFE5965749E}" type="parTrans" cxnId="{1E85E768-AF04-485D-ABE8-4096EBE3B6CA}">
      <dgm:prSet/>
      <dgm:spPr/>
      <dgm:t>
        <a:bodyPr/>
        <a:lstStyle/>
        <a:p>
          <a:endParaRPr lang="ru-RU"/>
        </a:p>
      </dgm:t>
    </dgm:pt>
    <dgm:pt modelId="{CF1AB1C1-B8F4-4545-B692-42C70349EF38}" type="sibTrans" cxnId="{1E85E768-AF04-485D-ABE8-4096EBE3B6CA}">
      <dgm:prSet/>
      <dgm:spPr/>
      <dgm:t>
        <a:bodyPr/>
        <a:lstStyle/>
        <a:p>
          <a:endParaRPr lang="ru-RU"/>
        </a:p>
      </dgm:t>
    </dgm:pt>
    <dgm:pt modelId="{11DBD8A7-51CC-4841-835C-8185F422CD93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200" b="1" dirty="0"/>
            <a:t>1255 участников   </a:t>
          </a:r>
        </a:p>
        <a:p>
          <a:r>
            <a:rPr lang="ru-RU" sz="1200" b="1" dirty="0"/>
            <a:t>Мероприятий посвященный к «Всероссийскому  дню физкультурника</a:t>
          </a:r>
        </a:p>
      </dgm:t>
    </dgm:pt>
    <dgm:pt modelId="{425CE232-B08F-4BD7-913E-27038777DDC3}" type="parTrans" cxnId="{8491AD88-8193-4961-BFF0-E11FD4F2A8F1}">
      <dgm:prSet/>
      <dgm:spPr/>
      <dgm:t>
        <a:bodyPr/>
        <a:lstStyle/>
        <a:p>
          <a:endParaRPr lang="ru-RU"/>
        </a:p>
      </dgm:t>
    </dgm:pt>
    <dgm:pt modelId="{98A152BE-98F1-480D-B4CA-A6D383CF22D8}" type="sibTrans" cxnId="{8491AD88-8193-4961-BFF0-E11FD4F2A8F1}">
      <dgm:prSet/>
      <dgm:spPr/>
      <dgm:t>
        <a:bodyPr/>
        <a:lstStyle/>
        <a:p>
          <a:endParaRPr lang="ru-RU"/>
        </a:p>
      </dgm:t>
    </dgm:pt>
    <dgm:pt modelId="{9043F991-66A5-4DE7-877B-C07C1B0CAAAD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400" b="1" dirty="0">
              <a:solidFill>
                <a:srgbClr val="000000"/>
              </a:solidFill>
            </a:rPr>
            <a:t>5,5  тыс. участников городских чемпионатов, первенств и турниров по видам спорта</a:t>
          </a:r>
          <a:endParaRPr lang="ru-RU" sz="1000" b="1" dirty="0"/>
        </a:p>
      </dgm:t>
    </dgm:pt>
    <dgm:pt modelId="{B075758B-1818-4A50-83AC-80102DBECD1E}" type="sibTrans" cxnId="{F1591F80-1F3B-42B0-B2E6-11F4FC68DDE4}">
      <dgm:prSet/>
      <dgm:spPr/>
      <dgm:t>
        <a:bodyPr/>
        <a:lstStyle/>
        <a:p>
          <a:endParaRPr lang="ru-RU"/>
        </a:p>
      </dgm:t>
    </dgm:pt>
    <dgm:pt modelId="{413992AF-3C99-43B1-922A-7C4A017F0A9B}" type="parTrans" cxnId="{F1591F80-1F3B-42B0-B2E6-11F4FC68DDE4}">
      <dgm:prSet/>
      <dgm:spPr/>
      <dgm:t>
        <a:bodyPr/>
        <a:lstStyle/>
        <a:p>
          <a:endParaRPr lang="ru-RU"/>
        </a:p>
      </dgm:t>
    </dgm:pt>
    <dgm:pt modelId="{2C5E250A-E3B8-4B2B-8DEC-EE80147970D0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400" b="1" dirty="0">
              <a:solidFill>
                <a:srgbClr val="000000"/>
              </a:solidFill>
            </a:rPr>
            <a:t>2500 чел. участников мероприятий, посвященных знаменатель-</a:t>
          </a:r>
          <a:r>
            <a:rPr lang="ru-RU" sz="1400" b="1" dirty="0" err="1">
              <a:solidFill>
                <a:srgbClr val="000000"/>
              </a:solidFill>
            </a:rPr>
            <a:t>ным</a:t>
          </a:r>
          <a:r>
            <a:rPr lang="ru-RU" sz="1400" b="1" dirty="0">
              <a:solidFill>
                <a:srgbClr val="000000"/>
              </a:solidFill>
            </a:rPr>
            <a:t> датам</a:t>
          </a:r>
          <a:endParaRPr lang="ru-RU" sz="1000" b="1" dirty="0"/>
        </a:p>
      </dgm:t>
    </dgm:pt>
    <dgm:pt modelId="{2EE763A8-1FC3-4376-8C41-96BC8F331440}" type="parTrans" cxnId="{9735D554-3F1D-4986-8D55-DC0C3B617C06}">
      <dgm:prSet/>
      <dgm:spPr/>
      <dgm:t>
        <a:bodyPr/>
        <a:lstStyle/>
        <a:p>
          <a:endParaRPr lang="ru-RU"/>
        </a:p>
      </dgm:t>
    </dgm:pt>
    <dgm:pt modelId="{74FAE081-1521-43DC-AA23-202525A0BB33}" type="sibTrans" cxnId="{9735D554-3F1D-4986-8D55-DC0C3B617C06}">
      <dgm:prSet/>
      <dgm:spPr/>
      <dgm:t>
        <a:bodyPr/>
        <a:lstStyle/>
        <a:p>
          <a:endParaRPr lang="ru-RU"/>
        </a:p>
      </dgm:t>
    </dgm:pt>
    <dgm:pt modelId="{270038E0-5067-4298-B3C3-8FB9CCB4A929}" type="pres">
      <dgm:prSet presAssocID="{EED20358-3835-43E3-9257-54683D021452}" presName="composite" presStyleCnt="0">
        <dgm:presLayoutVars>
          <dgm:chMax val="1"/>
          <dgm:dir/>
          <dgm:resizeHandles val="exact"/>
        </dgm:presLayoutVars>
      </dgm:prSet>
      <dgm:spPr/>
    </dgm:pt>
    <dgm:pt modelId="{1799151A-0594-48C1-A46F-4D428CD70480}" type="pres">
      <dgm:prSet presAssocID="{EED20358-3835-43E3-9257-54683D021452}" presName="radial" presStyleCnt="0">
        <dgm:presLayoutVars>
          <dgm:animLvl val="ctr"/>
        </dgm:presLayoutVars>
      </dgm:prSet>
      <dgm:spPr/>
    </dgm:pt>
    <dgm:pt modelId="{30FA8BC5-0154-41F6-BADE-C5723CAEFC84}" type="pres">
      <dgm:prSet presAssocID="{1E98DD37-9612-4C02-ACE8-983D90786470}" presName="centerShape" presStyleLbl="vennNode1" presStyleIdx="0" presStyleCnt="5" custLinFactNeighborX="-2980" custLinFactNeighborY="2258"/>
      <dgm:spPr/>
    </dgm:pt>
    <dgm:pt modelId="{6F2307FA-E2F9-439A-899B-8E7BC66DFD02}" type="pres">
      <dgm:prSet presAssocID="{E5EF6217-1CCB-406F-87E8-A3ADE28514DC}" presName="node" presStyleLbl="vennNode1" presStyleIdx="1" presStyleCnt="5" custScaleX="119573" custScaleY="113087" custRadScaleRad="102596" custRadScaleInc="-3228">
        <dgm:presLayoutVars>
          <dgm:bulletEnabled val="1"/>
        </dgm:presLayoutVars>
      </dgm:prSet>
      <dgm:spPr/>
    </dgm:pt>
    <dgm:pt modelId="{1DB98FB8-C086-49C8-8E69-F17514D5D591}" type="pres">
      <dgm:prSet presAssocID="{9043F991-66A5-4DE7-877B-C07C1B0CAAAD}" presName="node" presStyleLbl="vennNode1" presStyleIdx="2" presStyleCnt="5" custScaleX="104438" custScaleY="107713" custRadScaleRad="89599" custRadScaleInc="19818">
        <dgm:presLayoutVars>
          <dgm:bulletEnabled val="1"/>
        </dgm:presLayoutVars>
      </dgm:prSet>
      <dgm:spPr/>
    </dgm:pt>
    <dgm:pt modelId="{53BC325B-2D92-45F5-B624-6871E357FF5D}" type="pres">
      <dgm:prSet presAssocID="{2C5E250A-E3B8-4B2B-8DEC-EE80147970D0}" presName="node" presStyleLbl="vennNode1" presStyleIdx="3" presStyleCnt="5" custScaleX="107646" custScaleY="105897" custRadScaleRad="119736" custRadScaleInc="35449">
        <dgm:presLayoutVars>
          <dgm:bulletEnabled val="1"/>
        </dgm:presLayoutVars>
      </dgm:prSet>
      <dgm:spPr/>
    </dgm:pt>
    <dgm:pt modelId="{7650F47D-D770-42CC-AC61-2AA0ECAAC6D6}" type="pres">
      <dgm:prSet presAssocID="{11DBD8A7-51CC-4841-835C-8185F422CD93}" presName="node" presStyleLbl="vennNode1" presStyleIdx="4" presStyleCnt="5" custScaleX="103025" custScaleY="94635" custRadScaleRad="107953" custRadScaleInc="-2707">
        <dgm:presLayoutVars>
          <dgm:bulletEnabled val="1"/>
        </dgm:presLayoutVars>
      </dgm:prSet>
      <dgm:spPr/>
    </dgm:pt>
  </dgm:ptLst>
  <dgm:cxnLst>
    <dgm:cxn modelId="{F3194E10-FE80-4D15-9209-C30E601EAA59}" type="presOf" srcId="{2C5E250A-E3B8-4B2B-8DEC-EE80147970D0}" destId="{53BC325B-2D92-45F5-B624-6871E357FF5D}" srcOrd="0" destOrd="0" presId="urn:microsoft.com/office/officeart/2005/8/layout/radial3"/>
    <dgm:cxn modelId="{68724A3C-F54E-46AC-9F20-8AE337A73857}" type="presOf" srcId="{E5EF6217-1CCB-406F-87E8-A3ADE28514DC}" destId="{6F2307FA-E2F9-439A-899B-8E7BC66DFD02}" srcOrd="0" destOrd="0" presId="urn:microsoft.com/office/officeart/2005/8/layout/radial3"/>
    <dgm:cxn modelId="{1E85E768-AF04-485D-ABE8-4096EBE3B6CA}" srcId="{1E98DD37-9612-4C02-ACE8-983D90786470}" destId="{E5EF6217-1CCB-406F-87E8-A3ADE28514DC}" srcOrd="0" destOrd="0" parTransId="{5625908E-CA77-4DBD-A4D1-5AFE5965749E}" sibTransId="{CF1AB1C1-B8F4-4545-B692-42C70349EF38}"/>
    <dgm:cxn modelId="{9735D554-3F1D-4986-8D55-DC0C3B617C06}" srcId="{1E98DD37-9612-4C02-ACE8-983D90786470}" destId="{2C5E250A-E3B8-4B2B-8DEC-EE80147970D0}" srcOrd="2" destOrd="0" parTransId="{2EE763A8-1FC3-4376-8C41-96BC8F331440}" sibTransId="{74FAE081-1521-43DC-AA23-202525A0BB33}"/>
    <dgm:cxn modelId="{CA19F358-3C1A-4203-B346-2740EF9C155B}" type="presOf" srcId="{1E98DD37-9612-4C02-ACE8-983D90786470}" destId="{30FA8BC5-0154-41F6-BADE-C5723CAEFC84}" srcOrd="0" destOrd="0" presId="urn:microsoft.com/office/officeart/2005/8/layout/radial3"/>
    <dgm:cxn modelId="{4C9F6D5A-3B01-4F25-91EA-7ECD9212D818}" type="presOf" srcId="{EED20358-3835-43E3-9257-54683D021452}" destId="{270038E0-5067-4298-B3C3-8FB9CCB4A929}" srcOrd="0" destOrd="0" presId="urn:microsoft.com/office/officeart/2005/8/layout/radial3"/>
    <dgm:cxn modelId="{F1591F80-1F3B-42B0-B2E6-11F4FC68DDE4}" srcId="{1E98DD37-9612-4C02-ACE8-983D90786470}" destId="{9043F991-66A5-4DE7-877B-C07C1B0CAAAD}" srcOrd="1" destOrd="0" parTransId="{413992AF-3C99-43B1-922A-7C4A017F0A9B}" sibTransId="{B075758B-1818-4A50-83AC-80102DBECD1E}"/>
    <dgm:cxn modelId="{8491AD88-8193-4961-BFF0-E11FD4F2A8F1}" srcId="{1E98DD37-9612-4C02-ACE8-983D90786470}" destId="{11DBD8A7-51CC-4841-835C-8185F422CD93}" srcOrd="3" destOrd="0" parTransId="{425CE232-B08F-4BD7-913E-27038777DDC3}" sibTransId="{98A152BE-98F1-480D-B4CA-A6D383CF22D8}"/>
    <dgm:cxn modelId="{AE8ED7A7-4B96-4C86-BDBA-4757F4AFF8C1}" srcId="{EED20358-3835-43E3-9257-54683D021452}" destId="{1E98DD37-9612-4C02-ACE8-983D90786470}" srcOrd="0" destOrd="0" parTransId="{69B5A2FA-7157-45A1-8FB3-DCD6AA64BCB9}" sibTransId="{6A0769B4-42D1-4859-AE4E-C25C3AEA3235}"/>
    <dgm:cxn modelId="{600C31EF-406E-4EE6-A1C9-432CBF6DAA9C}" type="presOf" srcId="{11DBD8A7-51CC-4841-835C-8185F422CD93}" destId="{7650F47D-D770-42CC-AC61-2AA0ECAAC6D6}" srcOrd="0" destOrd="0" presId="urn:microsoft.com/office/officeart/2005/8/layout/radial3"/>
    <dgm:cxn modelId="{7D0CA1F6-AFE0-4598-94C2-DDD7DC3B4325}" type="presOf" srcId="{9043F991-66A5-4DE7-877B-C07C1B0CAAAD}" destId="{1DB98FB8-C086-49C8-8E69-F17514D5D591}" srcOrd="0" destOrd="0" presId="urn:microsoft.com/office/officeart/2005/8/layout/radial3"/>
    <dgm:cxn modelId="{12AA3039-0D0C-4A1C-B8E4-2C268E2C1000}" type="presParOf" srcId="{270038E0-5067-4298-B3C3-8FB9CCB4A929}" destId="{1799151A-0594-48C1-A46F-4D428CD70480}" srcOrd="0" destOrd="0" presId="urn:microsoft.com/office/officeart/2005/8/layout/radial3"/>
    <dgm:cxn modelId="{B64FE09C-F27D-483A-9513-99A7C9489357}" type="presParOf" srcId="{1799151A-0594-48C1-A46F-4D428CD70480}" destId="{30FA8BC5-0154-41F6-BADE-C5723CAEFC84}" srcOrd="0" destOrd="0" presId="urn:microsoft.com/office/officeart/2005/8/layout/radial3"/>
    <dgm:cxn modelId="{34498BAD-B3B0-443A-ADFD-10FD6D91AD58}" type="presParOf" srcId="{1799151A-0594-48C1-A46F-4D428CD70480}" destId="{6F2307FA-E2F9-439A-899B-8E7BC66DFD02}" srcOrd="1" destOrd="0" presId="urn:microsoft.com/office/officeart/2005/8/layout/radial3"/>
    <dgm:cxn modelId="{49894236-6932-4677-9896-C5107FFEDC32}" type="presParOf" srcId="{1799151A-0594-48C1-A46F-4D428CD70480}" destId="{1DB98FB8-C086-49C8-8E69-F17514D5D591}" srcOrd="2" destOrd="0" presId="urn:microsoft.com/office/officeart/2005/8/layout/radial3"/>
    <dgm:cxn modelId="{3AE786BE-6979-4587-94A0-C8A9BF22412C}" type="presParOf" srcId="{1799151A-0594-48C1-A46F-4D428CD70480}" destId="{53BC325B-2D92-45F5-B624-6871E357FF5D}" srcOrd="3" destOrd="0" presId="urn:microsoft.com/office/officeart/2005/8/layout/radial3"/>
    <dgm:cxn modelId="{A3277D2F-8111-4EBA-BBD1-D3AB4BE444A6}" type="presParOf" srcId="{1799151A-0594-48C1-A46F-4D428CD70480}" destId="{7650F47D-D770-42CC-AC61-2AA0ECAAC6D6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D20358-3835-43E3-9257-54683D021452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98DD37-9612-4C02-ACE8-983D90786470}">
      <dgm:prSet phldrT="[Текст]" custT="1"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ru-RU" sz="1800" b="1" dirty="0">
              <a:solidFill>
                <a:srgbClr val="FF0000"/>
              </a:solidFill>
            </a:rPr>
            <a:t>Финансирование мероприятий физической культуры, массового спорта и туризма в 2020 году </a:t>
          </a:r>
        </a:p>
        <a:p>
          <a:r>
            <a:rPr lang="ru-RU" sz="1800" b="1" dirty="0">
              <a:solidFill>
                <a:srgbClr val="FF0000"/>
              </a:solidFill>
            </a:rPr>
            <a:t>9 млн. 250 тыс. руб.</a:t>
          </a:r>
        </a:p>
      </dgm:t>
    </dgm:pt>
    <dgm:pt modelId="{69B5A2FA-7157-45A1-8FB3-DCD6AA64BCB9}" type="parTrans" cxnId="{AE8ED7A7-4B96-4C86-BDBA-4757F4AFF8C1}">
      <dgm:prSet/>
      <dgm:spPr/>
      <dgm:t>
        <a:bodyPr/>
        <a:lstStyle/>
        <a:p>
          <a:endParaRPr lang="ru-RU"/>
        </a:p>
      </dgm:t>
    </dgm:pt>
    <dgm:pt modelId="{6A0769B4-42D1-4859-AE4E-C25C3AEA3235}" type="sibTrans" cxnId="{AE8ED7A7-4B96-4C86-BDBA-4757F4AFF8C1}">
      <dgm:prSet/>
      <dgm:spPr/>
      <dgm:t>
        <a:bodyPr/>
        <a:lstStyle/>
        <a:p>
          <a:endParaRPr lang="ru-RU"/>
        </a:p>
      </dgm:t>
    </dgm:pt>
    <dgm:pt modelId="{E5EF6217-1CCB-406F-87E8-A3ADE28514DC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400" b="1" dirty="0">
              <a:solidFill>
                <a:srgbClr val="000000"/>
              </a:solidFill>
            </a:rPr>
            <a:t>Более 5,5 тыс. участников комплексных физкультурных,    спортивных мероприятий</a:t>
          </a:r>
          <a:endParaRPr lang="ru-RU" sz="1000" b="1" dirty="0"/>
        </a:p>
      </dgm:t>
    </dgm:pt>
    <dgm:pt modelId="{5625908E-CA77-4DBD-A4D1-5AFE5965749E}" type="parTrans" cxnId="{1E85E768-AF04-485D-ABE8-4096EBE3B6CA}">
      <dgm:prSet/>
      <dgm:spPr/>
      <dgm:t>
        <a:bodyPr/>
        <a:lstStyle/>
        <a:p>
          <a:endParaRPr lang="ru-RU"/>
        </a:p>
      </dgm:t>
    </dgm:pt>
    <dgm:pt modelId="{CF1AB1C1-B8F4-4545-B692-42C70349EF38}" type="sibTrans" cxnId="{1E85E768-AF04-485D-ABE8-4096EBE3B6CA}">
      <dgm:prSet/>
      <dgm:spPr/>
      <dgm:t>
        <a:bodyPr/>
        <a:lstStyle/>
        <a:p>
          <a:endParaRPr lang="ru-RU"/>
        </a:p>
      </dgm:t>
    </dgm:pt>
    <dgm:pt modelId="{11DBD8A7-51CC-4841-835C-8185F422CD93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200" b="1" dirty="0"/>
            <a:t>1300 участников   </a:t>
          </a:r>
        </a:p>
        <a:p>
          <a:r>
            <a:rPr lang="ru-RU" sz="1200" b="1" dirty="0"/>
            <a:t>Мероприятий посвященный к «Всероссийскому  дню физкультурника</a:t>
          </a:r>
        </a:p>
      </dgm:t>
    </dgm:pt>
    <dgm:pt modelId="{425CE232-B08F-4BD7-913E-27038777DDC3}" type="parTrans" cxnId="{8491AD88-8193-4961-BFF0-E11FD4F2A8F1}">
      <dgm:prSet/>
      <dgm:spPr/>
      <dgm:t>
        <a:bodyPr/>
        <a:lstStyle/>
        <a:p>
          <a:endParaRPr lang="ru-RU"/>
        </a:p>
      </dgm:t>
    </dgm:pt>
    <dgm:pt modelId="{98A152BE-98F1-480D-B4CA-A6D383CF22D8}" type="sibTrans" cxnId="{8491AD88-8193-4961-BFF0-E11FD4F2A8F1}">
      <dgm:prSet/>
      <dgm:spPr/>
      <dgm:t>
        <a:bodyPr/>
        <a:lstStyle/>
        <a:p>
          <a:endParaRPr lang="ru-RU"/>
        </a:p>
      </dgm:t>
    </dgm:pt>
    <dgm:pt modelId="{9043F991-66A5-4DE7-877B-C07C1B0CAAAD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400" b="1" dirty="0">
              <a:solidFill>
                <a:srgbClr val="000000"/>
              </a:solidFill>
            </a:rPr>
            <a:t>5,5  тыс. участников городских чемпионатов, первенств и турниров по видам спорта</a:t>
          </a:r>
          <a:endParaRPr lang="ru-RU" sz="1000" b="1" dirty="0"/>
        </a:p>
      </dgm:t>
    </dgm:pt>
    <dgm:pt modelId="{B075758B-1818-4A50-83AC-80102DBECD1E}" type="sibTrans" cxnId="{F1591F80-1F3B-42B0-B2E6-11F4FC68DDE4}">
      <dgm:prSet/>
      <dgm:spPr/>
      <dgm:t>
        <a:bodyPr/>
        <a:lstStyle/>
        <a:p>
          <a:endParaRPr lang="ru-RU"/>
        </a:p>
      </dgm:t>
    </dgm:pt>
    <dgm:pt modelId="{413992AF-3C99-43B1-922A-7C4A017F0A9B}" type="parTrans" cxnId="{F1591F80-1F3B-42B0-B2E6-11F4FC68DDE4}">
      <dgm:prSet/>
      <dgm:spPr/>
      <dgm:t>
        <a:bodyPr/>
        <a:lstStyle/>
        <a:p>
          <a:endParaRPr lang="ru-RU"/>
        </a:p>
      </dgm:t>
    </dgm:pt>
    <dgm:pt modelId="{2C5E250A-E3B8-4B2B-8DEC-EE80147970D0}">
      <dgm:prSet phldrT="[Текст]" custT="1"/>
      <dgm:spPr>
        <a:solidFill>
          <a:schemeClr val="accent1">
            <a:lumMod val="40000"/>
            <a:lumOff val="60000"/>
            <a:alpha val="80000"/>
          </a:schemeClr>
        </a:solidFill>
      </dgm:spPr>
      <dgm:t>
        <a:bodyPr/>
        <a:lstStyle/>
        <a:p>
          <a:r>
            <a:rPr lang="ru-RU" sz="1400" b="1" dirty="0">
              <a:solidFill>
                <a:srgbClr val="000000"/>
              </a:solidFill>
            </a:rPr>
            <a:t>2500 чел. участников мероприятий, посвященных знаменатель-</a:t>
          </a:r>
          <a:r>
            <a:rPr lang="ru-RU" sz="1400" b="1" dirty="0" err="1">
              <a:solidFill>
                <a:srgbClr val="000000"/>
              </a:solidFill>
            </a:rPr>
            <a:t>ным</a:t>
          </a:r>
          <a:r>
            <a:rPr lang="ru-RU" sz="1400" b="1" dirty="0">
              <a:solidFill>
                <a:srgbClr val="000000"/>
              </a:solidFill>
            </a:rPr>
            <a:t> датам</a:t>
          </a:r>
          <a:endParaRPr lang="ru-RU" sz="1000" b="1" dirty="0"/>
        </a:p>
      </dgm:t>
    </dgm:pt>
    <dgm:pt modelId="{2EE763A8-1FC3-4376-8C41-96BC8F331440}" type="parTrans" cxnId="{9735D554-3F1D-4986-8D55-DC0C3B617C06}">
      <dgm:prSet/>
      <dgm:spPr/>
      <dgm:t>
        <a:bodyPr/>
        <a:lstStyle/>
        <a:p>
          <a:endParaRPr lang="ru-RU"/>
        </a:p>
      </dgm:t>
    </dgm:pt>
    <dgm:pt modelId="{74FAE081-1521-43DC-AA23-202525A0BB33}" type="sibTrans" cxnId="{9735D554-3F1D-4986-8D55-DC0C3B617C06}">
      <dgm:prSet/>
      <dgm:spPr/>
      <dgm:t>
        <a:bodyPr/>
        <a:lstStyle/>
        <a:p>
          <a:endParaRPr lang="ru-RU"/>
        </a:p>
      </dgm:t>
    </dgm:pt>
    <dgm:pt modelId="{270038E0-5067-4298-B3C3-8FB9CCB4A929}" type="pres">
      <dgm:prSet presAssocID="{EED20358-3835-43E3-9257-54683D021452}" presName="composite" presStyleCnt="0">
        <dgm:presLayoutVars>
          <dgm:chMax val="1"/>
          <dgm:dir/>
          <dgm:resizeHandles val="exact"/>
        </dgm:presLayoutVars>
      </dgm:prSet>
      <dgm:spPr/>
    </dgm:pt>
    <dgm:pt modelId="{1799151A-0594-48C1-A46F-4D428CD70480}" type="pres">
      <dgm:prSet presAssocID="{EED20358-3835-43E3-9257-54683D021452}" presName="radial" presStyleCnt="0">
        <dgm:presLayoutVars>
          <dgm:animLvl val="ctr"/>
        </dgm:presLayoutVars>
      </dgm:prSet>
      <dgm:spPr/>
    </dgm:pt>
    <dgm:pt modelId="{30FA8BC5-0154-41F6-BADE-C5723CAEFC84}" type="pres">
      <dgm:prSet presAssocID="{1E98DD37-9612-4C02-ACE8-983D90786470}" presName="centerShape" presStyleLbl="vennNode1" presStyleIdx="0" presStyleCnt="5" custLinFactNeighborX="-2980" custLinFactNeighborY="2258"/>
      <dgm:spPr/>
    </dgm:pt>
    <dgm:pt modelId="{6F2307FA-E2F9-439A-899B-8E7BC66DFD02}" type="pres">
      <dgm:prSet presAssocID="{E5EF6217-1CCB-406F-87E8-A3ADE28514DC}" presName="node" presStyleLbl="vennNode1" presStyleIdx="1" presStyleCnt="5" custScaleX="119573" custScaleY="113087" custRadScaleRad="102596" custRadScaleInc="-3228">
        <dgm:presLayoutVars>
          <dgm:bulletEnabled val="1"/>
        </dgm:presLayoutVars>
      </dgm:prSet>
      <dgm:spPr/>
    </dgm:pt>
    <dgm:pt modelId="{1DB98FB8-C086-49C8-8E69-F17514D5D591}" type="pres">
      <dgm:prSet presAssocID="{9043F991-66A5-4DE7-877B-C07C1B0CAAAD}" presName="node" presStyleLbl="vennNode1" presStyleIdx="2" presStyleCnt="5" custScaleX="104438" custScaleY="107713" custRadScaleRad="89599" custRadScaleInc="19818">
        <dgm:presLayoutVars>
          <dgm:bulletEnabled val="1"/>
        </dgm:presLayoutVars>
      </dgm:prSet>
      <dgm:spPr/>
    </dgm:pt>
    <dgm:pt modelId="{53BC325B-2D92-45F5-B624-6871E357FF5D}" type="pres">
      <dgm:prSet presAssocID="{2C5E250A-E3B8-4B2B-8DEC-EE80147970D0}" presName="node" presStyleLbl="vennNode1" presStyleIdx="3" presStyleCnt="5" custScaleX="107646" custScaleY="105897" custRadScaleRad="119736" custRadScaleInc="35449">
        <dgm:presLayoutVars>
          <dgm:bulletEnabled val="1"/>
        </dgm:presLayoutVars>
      </dgm:prSet>
      <dgm:spPr/>
    </dgm:pt>
    <dgm:pt modelId="{7650F47D-D770-42CC-AC61-2AA0ECAAC6D6}" type="pres">
      <dgm:prSet presAssocID="{11DBD8A7-51CC-4841-835C-8185F422CD93}" presName="node" presStyleLbl="vennNode1" presStyleIdx="4" presStyleCnt="5" custScaleX="103025" custScaleY="94635" custRadScaleRad="107953" custRadScaleInc="-2707">
        <dgm:presLayoutVars>
          <dgm:bulletEnabled val="1"/>
        </dgm:presLayoutVars>
      </dgm:prSet>
      <dgm:spPr/>
    </dgm:pt>
  </dgm:ptLst>
  <dgm:cxnLst>
    <dgm:cxn modelId="{750A3C3A-3B1F-42B4-AFE8-086175C79C20}" type="presOf" srcId="{EED20358-3835-43E3-9257-54683D021452}" destId="{270038E0-5067-4298-B3C3-8FB9CCB4A929}" srcOrd="0" destOrd="0" presId="urn:microsoft.com/office/officeart/2005/8/layout/radial3"/>
    <dgm:cxn modelId="{1E85E768-AF04-485D-ABE8-4096EBE3B6CA}" srcId="{1E98DD37-9612-4C02-ACE8-983D90786470}" destId="{E5EF6217-1CCB-406F-87E8-A3ADE28514DC}" srcOrd="0" destOrd="0" parTransId="{5625908E-CA77-4DBD-A4D1-5AFE5965749E}" sibTransId="{CF1AB1C1-B8F4-4545-B692-42C70349EF38}"/>
    <dgm:cxn modelId="{9735D554-3F1D-4986-8D55-DC0C3B617C06}" srcId="{1E98DD37-9612-4C02-ACE8-983D90786470}" destId="{2C5E250A-E3B8-4B2B-8DEC-EE80147970D0}" srcOrd="2" destOrd="0" parTransId="{2EE763A8-1FC3-4376-8C41-96BC8F331440}" sibTransId="{74FAE081-1521-43DC-AA23-202525A0BB33}"/>
    <dgm:cxn modelId="{C54F9956-EC22-4BC3-B2E3-EC6E70C270BC}" type="presOf" srcId="{2C5E250A-E3B8-4B2B-8DEC-EE80147970D0}" destId="{53BC325B-2D92-45F5-B624-6871E357FF5D}" srcOrd="0" destOrd="0" presId="urn:microsoft.com/office/officeart/2005/8/layout/radial3"/>
    <dgm:cxn modelId="{F1591F80-1F3B-42B0-B2E6-11F4FC68DDE4}" srcId="{1E98DD37-9612-4C02-ACE8-983D90786470}" destId="{9043F991-66A5-4DE7-877B-C07C1B0CAAAD}" srcOrd="1" destOrd="0" parTransId="{413992AF-3C99-43B1-922A-7C4A017F0A9B}" sibTransId="{B075758B-1818-4A50-83AC-80102DBECD1E}"/>
    <dgm:cxn modelId="{7C848686-F392-4143-8D7C-85133D6D8AF8}" type="presOf" srcId="{1E98DD37-9612-4C02-ACE8-983D90786470}" destId="{30FA8BC5-0154-41F6-BADE-C5723CAEFC84}" srcOrd="0" destOrd="0" presId="urn:microsoft.com/office/officeart/2005/8/layout/radial3"/>
    <dgm:cxn modelId="{8491AD88-8193-4961-BFF0-E11FD4F2A8F1}" srcId="{1E98DD37-9612-4C02-ACE8-983D90786470}" destId="{11DBD8A7-51CC-4841-835C-8185F422CD93}" srcOrd="3" destOrd="0" parTransId="{425CE232-B08F-4BD7-913E-27038777DDC3}" sibTransId="{98A152BE-98F1-480D-B4CA-A6D383CF22D8}"/>
    <dgm:cxn modelId="{AE8ED7A7-4B96-4C86-BDBA-4757F4AFF8C1}" srcId="{EED20358-3835-43E3-9257-54683D021452}" destId="{1E98DD37-9612-4C02-ACE8-983D90786470}" srcOrd="0" destOrd="0" parTransId="{69B5A2FA-7157-45A1-8FB3-DCD6AA64BCB9}" sibTransId="{6A0769B4-42D1-4859-AE4E-C25C3AEA3235}"/>
    <dgm:cxn modelId="{D9A053A8-1D8A-4715-A267-C2ECA8B0664C}" type="presOf" srcId="{9043F991-66A5-4DE7-877B-C07C1B0CAAAD}" destId="{1DB98FB8-C086-49C8-8E69-F17514D5D591}" srcOrd="0" destOrd="0" presId="urn:microsoft.com/office/officeart/2005/8/layout/radial3"/>
    <dgm:cxn modelId="{BF0798B5-C9B5-4956-9A4F-057B0CAADE87}" type="presOf" srcId="{E5EF6217-1CCB-406F-87E8-A3ADE28514DC}" destId="{6F2307FA-E2F9-439A-899B-8E7BC66DFD02}" srcOrd="0" destOrd="0" presId="urn:microsoft.com/office/officeart/2005/8/layout/radial3"/>
    <dgm:cxn modelId="{C645FAFD-F5B0-47A7-BDD9-D0657461AE3C}" type="presOf" srcId="{11DBD8A7-51CC-4841-835C-8185F422CD93}" destId="{7650F47D-D770-42CC-AC61-2AA0ECAAC6D6}" srcOrd="0" destOrd="0" presId="urn:microsoft.com/office/officeart/2005/8/layout/radial3"/>
    <dgm:cxn modelId="{BEC68F63-0384-4E24-AD56-DE7C00820AA4}" type="presParOf" srcId="{270038E0-5067-4298-B3C3-8FB9CCB4A929}" destId="{1799151A-0594-48C1-A46F-4D428CD70480}" srcOrd="0" destOrd="0" presId="urn:microsoft.com/office/officeart/2005/8/layout/radial3"/>
    <dgm:cxn modelId="{8481D662-EF50-4A23-BABB-08704BD32A71}" type="presParOf" srcId="{1799151A-0594-48C1-A46F-4D428CD70480}" destId="{30FA8BC5-0154-41F6-BADE-C5723CAEFC84}" srcOrd="0" destOrd="0" presId="urn:microsoft.com/office/officeart/2005/8/layout/radial3"/>
    <dgm:cxn modelId="{20DB5CA3-DD36-4ABA-9261-BC7DB8A2B36F}" type="presParOf" srcId="{1799151A-0594-48C1-A46F-4D428CD70480}" destId="{6F2307FA-E2F9-439A-899B-8E7BC66DFD02}" srcOrd="1" destOrd="0" presId="urn:microsoft.com/office/officeart/2005/8/layout/radial3"/>
    <dgm:cxn modelId="{6329C5BA-FB6A-47F5-B343-82E1C1C21B42}" type="presParOf" srcId="{1799151A-0594-48C1-A46F-4D428CD70480}" destId="{1DB98FB8-C086-49C8-8E69-F17514D5D591}" srcOrd="2" destOrd="0" presId="urn:microsoft.com/office/officeart/2005/8/layout/radial3"/>
    <dgm:cxn modelId="{94C460C4-C1D1-4223-BF44-1700B5F3F58B}" type="presParOf" srcId="{1799151A-0594-48C1-A46F-4D428CD70480}" destId="{53BC325B-2D92-45F5-B624-6871E357FF5D}" srcOrd="3" destOrd="0" presId="urn:microsoft.com/office/officeart/2005/8/layout/radial3"/>
    <dgm:cxn modelId="{06D713C0-825D-4770-96AE-9640479D0272}" type="presParOf" srcId="{1799151A-0594-48C1-A46F-4D428CD70480}" destId="{7650F47D-D770-42CC-AC61-2AA0ECAAC6D6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E20E7B9-D7C4-44CA-AF0E-24E3C264858D}" type="doc">
      <dgm:prSet loTypeId="urn:microsoft.com/office/officeart/2005/8/layout/pList2#3" loCatId="list" qsTypeId="urn:microsoft.com/office/officeart/2005/8/quickstyle/simple1" qsCatId="simple" csTypeId="urn:microsoft.com/office/officeart/2005/8/colors/accent1_2" csCatId="accent1" phldr="1"/>
      <dgm:spPr/>
    </dgm:pt>
    <dgm:pt modelId="{969202DD-9B08-4ECD-A8CA-3DEF16504A82}">
      <dgm:prSet custT="1"/>
      <dgm:spPr/>
      <dgm:t>
        <a:bodyPr/>
        <a:lstStyle/>
        <a:p>
          <a:r>
            <a:rPr lang="ru-RU" altLang="ru-RU" sz="1400" b="1" dirty="0"/>
            <a:t>Организация физкультурно-спортивной работы по месту жительства</a:t>
          </a:r>
        </a:p>
        <a:p>
          <a:r>
            <a:rPr lang="ru-RU" sz="1200" dirty="0"/>
            <a:t>На территории муниципального образования </a:t>
          </a:r>
          <a:r>
            <a:rPr lang="ru-RU" sz="1200" dirty="0" err="1"/>
            <a:t>Кувандыкский</a:t>
          </a:r>
          <a:r>
            <a:rPr lang="ru-RU" sz="1200" dirty="0"/>
            <a:t> городской  округ действуют 15 коллективов физической культуры, численность занимающихся составляет  5570 человек. На проведение мероприятий в 2020 году запланировано 450 </a:t>
          </a:r>
          <a:r>
            <a:rPr lang="ru-RU" sz="1200" dirty="0" err="1"/>
            <a:t>тыс</a:t>
          </a:r>
          <a:r>
            <a:rPr lang="ru-RU" sz="1200" dirty="0"/>
            <a:t> .руб.</a:t>
          </a:r>
          <a:endParaRPr lang="ru-RU" altLang="ru-RU" sz="1200" dirty="0"/>
        </a:p>
        <a:p>
          <a:endParaRPr lang="ru-RU" altLang="ru-RU" sz="1200" dirty="0"/>
        </a:p>
      </dgm:t>
    </dgm:pt>
    <dgm:pt modelId="{9D1BB959-9380-43E6-8123-3D5152E67858}" type="parTrans" cxnId="{1DB986C1-5AAB-4E85-B6A8-E97296761E0F}">
      <dgm:prSet/>
      <dgm:spPr/>
      <dgm:t>
        <a:bodyPr/>
        <a:lstStyle/>
        <a:p>
          <a:endParaRPr lang="ru-RU"/>
        </a:p>
      </dgm:t>
    </dgm:pt>
    <dgm:pt modelId="{207E3BA9-849F-4310-8FAD-96264A29A908}" type="sibTrans" cxnId="{1DB986C1-5AAB-4E85-B6A8-E97296761E0F}">
      <dgm:prSet/>
      <dgm:spPr/>
      <dgm:t>
        <a:bodyPr/>
        <a:lstStyle/>
        <a:p>
          <a:endParaRPr lang="ru-RU"/>
        </a:p>
      </dgm:t>
    </dgm:pt>
    <dgm:pt modelId="{886E6BA4-400E-4F8E-9D9E-E447E6D0D61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b="1" dirty="0"/>
            <a:t>Организация работы с инвалидами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/>
            <a:t>Общая численность лиц с ограниченными возможностями по городу и району составляет  6 659 человек, из них занимающихся физической культурой и спортом в  </a:t>
          </a:r>
          <a:r>
            <a:rPr lang="ru-RU" sz="1200" dirty="0" err="1"/>
            <a:t>Кувандыкском</a:t>
          </a:r>
          <a:r>
            <a:rPr lang="ru-RU" sz="1200" dirty="0"/>
            <a:t> городском округе составляет 724 человека. Проведено 7 спортивных мероприятий для лиц с ограниченными возможностями.</a:t>
          </a:r>
        </a:p>
        <a:p>
          <a:pPr mar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200" dirty="0"/>
            <a:t>Ежегодно лица с ограниченными возможностями МО </a:t>
          </a:r>
          <a:r>
            <a:rPr lang="ru-RU" sz="1200" dirty="0" err="1"/>
            <a:t>Кувандыкский</a:t>
          </a:r>
          <a:r>
            <a:rPr lang="ru-RU" sz="1200" dirty="0"/>
            <a:t> городской округ участвуют в областных спартакиадах и отдельных соревнованиях, проводимых различными областными организациями</a:t>
          </a:r>
          <a:endParaRPr lang="ru-RU" altLang="ru-RU" sz="1200" dirty="0"/>
        </a:p>
        <a:p>
          <a:endParaRPr lang="ru-RU" altLang="ru-RU" sz="1000" dirty="0"/>
        </a:p>
      </dgm:t>
    </dgm:pt>
    <dgm:pt modelId="{4D8C557C-D967-4099-88EA-62DE4FD52EB1}" type="parTrans" cxnId="{6486E5FE-066F-47D8-985B-6A6B9BD6CC32}">
      <dgm:prSet/>
      <dgm:spPr/>
      <dgm:t>
        <a:bodyPr/>
        <a:lstStyle/>
        <a:p>
          <a:endParaRPr lang="ru-RU"/>
        </a:p>
      </dgm:t>
    </dgm:pt>
    <dgm:pt modelId="{2E224EC9-2002-44B8-A81C-165A1F080992}" type="sibTrans" cxnId="{6486E5FE-066F-47D8-985B-6A6B9BD6CC32}">
      <dgm:prSet/>
      <dgm:spPr/>
      <dgm:t>
        <a:bodyPr/>
        <a:lstStyle/>
        <a:p>
          <a:endParaRPr lang="ru-RU"/>
        </a:p>
      </dgm:t>
    </dgm:pt>
    <dgm:pt modelId="{8228D449-6821-4638-A06D-C15564EE0C7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dirty="0"/>
            <a:t>Проведение мероприятий по внедрению и тестированию населения в рамках Всероссийского физкультурно-спортивного комплекса «Готов к труду и обороне» (ГТО)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dirty="0"/>
            <a:t>450 участников тестирования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1000" dirty="0"/>
        </a:p>
      </dgm:t>
    </dgm:pt>
    <dgm:pt modelId="{A9B8DB9A-B2AC-43B1-A43E-66D821077047}" type="parTrans" cxnId="{C12046FC-44F7-45FD-85F5-3F30CDD968BA}">
      <dgm:prSet/>
      <dgm:spPr/>
      <dgm:t>
        <a:bodyPr/>
        <a:lstStyle/>
        <a:p>
          <a:endParaRPr lang="ru-RU"/>
        </a:p>
      </dgm:t>
    </dgm:pt>
    <dgm:pt modelId="{EFF0C3F0-F737-4AB3-B81D-9FEDB8E2FFFD}" type="sibTrans" cxnId="{C12046FC-44F7-45FD-85F5-3F30CDD968BA}">
      <dgm:prSet/>
      <dgm:spPr/>
      <dgm:t>
        <a:bodyPr/>
        <a:lstStyle/>
        <a:p>
          <a:endParaRPr lang="ru-RU"/>
        </a:p>
      </dgm:t>
    </dgm:pt>
    <dgm:pt modelId="{DAC132E6-0B2F-4C34-878D-E6ECB5D068F2}" type="pres">
      <dgm:prSet presAssocID="{0E20E7B9-D7C4-44CA-AF0E-24E3C264858D}" presName="Name0" presStyleCnt="0">
        <dgm:presLayoutVars>
          <dgm:dir/>
          <dgm:resizeHandles val="exact"/>
        </dgm:presLayoutVars>
      </dgm:prSet>
      <dgm:spPr/>
    </dgm:pt>
    <dgm:pt modelId="{98EFD027-79CD-4F92-8152-5D90D180FC56}" type="pres">
      <dgm:prSet presAssocID="{0E20E7B9-D7C4-44CA-AF0E-24E3C264858D}" presName="bkgdShp" presStyleLbl="alignAccFollowNode1" presStyleIdx="0" presStyleCnt="1" custScaleY="71506" custLinFactNeighborY="-14247"/>
      <dgm:spPr/>
    </dgm:pt>
    <dgm:pt modelId="{C9E1AE13-6BBE-42B5-81B0-2FC1F6DCE78B}" type="pres">
      <dgm:prSet presAssocID="{0E20E7B9-D7C4-44CA-AF0E-24E3C264858D}" presName="linComp" presStyleCnt="0"/>
      <dgm:spPr/>
    </dgm:pt>
    <dgm:pt modelId="{109C025B-61C9-4F21-8B31-942C911FC31D}" type="pres">
      <dgm:prSet presAssocID="{969202DD-9B08-4ECD-A8CA-3DEF16504A82}" presName="compNode" presStyleCnt="0"/>
      <dgm:spPr/>
    </dgm:pt>
    <dgm:pt modelId="{5EC3E0EF-F3E5-4299-8DEC-2DBDD2C5842A}" type="pres">
      <dgm:prSet presAssocID="{969202DD-9B08-4ECD-A8CA-3DEF16504A82}" presName="node" presStyleLbl="node1" presStyleIdx="0" presStyleCnt="3" custScaleX="161205" custScaleY="112666" custLinFactNeighborX="-2958" custLinFactNeighborY="-17758">
        <dgm:presLayoutVars>
          <dgm:bulletEnabled val="1"/>
        </dgm:presLayoutVars>
      </dgm:prSet>
      <dgm:spPr/>
    </dgm:pt>
    <dgm:pt modelId="{DEED2D93-3CA2-42ED-8AB5-4473AE952C9C}" type="pres">
      <dgm:prSet presAssocID="{969202DD-9B08-4ECD-A8CA-3DEF16504A82}" presName="invisiNode" presStyleLbl="node1" presStyleIdx="0" presStyleCnt="3"/>
      <dgm:spPr/>
    </dgm:pt>
    <dgm:pt modelId="{59CA799A-0063-4898-82E6-636E12BD72A9}" type="pres">
      <dgm:prSet presAssocID="{969202DD-9B08-4ECD-A8CA-3DEF16504A82}" presName="imagNode" presStyleLbl="fgImgPlace1" presStyleIdx="0" presStyleCnt="3" custScaleX="133130" custScaleY="106451" custLinFactNeighborY="-149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4260E3D-5568-4EA1-BB33-A7EE1FB837A6}" type="pres">
      <dgm:prSet presAssocID="{207E3BA9-849F-4310-8FAD-96264A29A908}" presName="sibTrans" presStyleLbl="sibTrans2D1" presStyleIdx="0" presStyleCnt="0"/>
      <dgm:spPr/>
    </dgm:pt>
    <dgm:pt modelId="{66FAD9CE-73AD-4252-B803-FA30A6539560}" type="pres">
      <dgm:prSet presAssocID="{886E6BA4-400E-4F8E-9D9E-E447E6D0D610}" presName="compNode" presStyleCnt="0"/>
      <dgm:spPr/>
    </dgm:pt>
    <dgm:pt modelId="{A6EC1A8F-9A3C-4A8C-97A6-5948FCFF69E3}" type="pres">
      <dgm:prSet presAssocID="{886E6BA4-400E-4F8E-9D9E-E447E6D0D610}" presName="node" presStyleLbl="node1" presStyleIdx="1" presStyleCnt="3" custScaleX="253023" custScaleY="107977" custLinFactNeighborY="-17758">
        <dgm:presLayoutVars>
          <dgm:bulletEnabled val="1"/>
        </dgm:presLayoutVars>
      </dgm:prSet>
      <dgm:spPr/>
    </dgm:pt>
    <dgm:pt modelId="{6372A013-6F24-4AE8-B5D0-EB1F63822705}" type="pres">
      <dgm:prSet presAssocID="{886E6BA4-400E-4F8E-9D9E-E447E6D0D610}" presName="invisiNode" presStyleLbl="node1" presStyleIdx="1" presStyleCnt="3"/>
      <dgm:spPr/>
    </dgm:pt>
    <dgm:pt modelId="{2E7195FD-E585-4978-97FE-D9A56D60FE7A}" type="pres">
      <dgm:prSet presAssocID="{886E6BA4-400E-4F8E-9D9E-E447E6D0D610}" presName="imagNode" presStyleLbl="fgImgPlace1" presStyleIdx="1" presStyleCnt="3" custScaleX="144227" custScaleY="106871" custLinFactNeighborX="39" custLinFactNeighborY="-147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9E28D5A-3EC3-4099-8D3A-FAF20650DE08}" type="pres">
      <dgm:prSet presAssocID="{2E224EC9-2002-44B8-A81C-165A1F080992}" presName="sibTrans" presStyleLbl="sibTrans2D1" presStyleIdx="0" presStyleCnt="0"/>
      <dgm:spPr/>
    </dgm:pt>
    <dgm:pt modelId="{DAB6C264-5BF7-4DAA-A0FA-57E36721E351}" type="pres">
      <dgm:prSet presAssocID="{8228D449-6821-4638-A06D-C15564EE0C78}" presName="compNode" presStyleCnt="0"/>
      <dgm:spPr/>
    </dgm:pt>
    <dgm:pt modelId="{CF75D222-6D8C-413F-8074-18B217E0894A}" type="pres">
      <dgm:prSet presAssocID="{8228D449-6821-4638-A06D-C15564EE0C78}" presName="node" presStyleLbl="node1" presStyleIdx="2" presStyleCnt="3" custScaleX="119992" custLinFactNeighborY="-17758">
        <dgm:presLayoutVars>
          <dgm:bulletEnabled val="1"/>
        </dgm:presLayoutVars>
      </dgm:prSet>
      <dgm:spPr/>
    </dgm:pt>
    <dgm:pt modelId="{527C0FB0-6B05-4F37-A759-8228C0CE648B}" type="pres">
      <dgm:prSet presAssocID="{8228D449-6821-4638-A06D-C15564EE0C78}" presName="invisiNode" presStyleLbl="node1" presStyleIdx="2" presStyleCnt="3"/>
      <dgm:spPr/>
    </dgm:pt>
    <dgm:pt modelId="{FA23E4C4-C6F1-4031-AD14-F35B2A9680FB}" type="pres">
      <dgm:prSet presAssocID="{8228D449-6821-4638-A06D-C15564EE0C78}" presName="imagNode" presStyleLbl="fgImgPlace1" presStyleIdx="2" presStyleCnt="3" custScaleX="99356" custScaleY="110561" custLinFactNeighborY="-1818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64903E1A-113F-4885-BF67-25FA4F1B8C64}" type="presOf" srcId="{969202DD-9B08-4ECD-A8CA-3DEF16504A82}" destId="{5EC3E0EF-F3E5-4299-8DEC-2DBDD2C5842A}" srcOrd="0" destOrd="0" presId="urn:microsoft.com/office/officeart/2005/8/layout/pList2#3"/>
    <dgm:cxn modelId="{A54BA14B-6184-4B69-B9BB-40C34F486CBB}" type="presOf" srcId="{0E20E7B9-D7C4-44CA-AF0E-24E3C264858D}" destId="{DAC132E6-0B2F-4C34-878D-E6ECB5D068F2}" srcOrd="0" destOrd="0" presId="urn:microsoft.com/office/officeart/2005/8/layout/pList2#3"/>
    <dgm:cxn modelId="{D8B83AB8-C30E-4F29-8299-E8C1C9566CA0}" type="presOf" srcId="{2E224EC9-2002-44B8-A81C-165A1F080992}" destId="{69E28D5A-3EC3-4099-8D3A-FAF20650DE08}" srcOrd="0" destOrd="0" presId="urn:microsoft.com/office/officeart/2005/8/layout/pList2#3"/>
    <dgm:cxn modelId="{1DB986C1-5AAB-4E85-B6A8-E97296761E0F}" srcId="{0E20E7B9-D7C4-44CA-AF0E-24E3C264858D}" destId="{969202DD-9B08-4ECD-A8CA-3DEF16504A82}" srcOrd="0" destOrd="0" parTransId="{9D1BB959-9380-43E6-8123-3D5152E67858}" sibTransId="{207E3BA9-849F-4310-8FAD-96264A29A908}"/>
    <dgm:cxn modelId="{0CF58CCA-9E38-453F-8EBD-E1334422715F}" type="presOf" srcId="{8228D449-6821-4638-A06D-C15564EE0C78}" destId="{CF75D222-6D8C-413F-8074-18B217E0894A}" srcOrd="0" destOrd="0" presId="urn:microsoft.com/office/officeart/2005/8/layout/pList2#3"/>
    <dgm:cxn modelId="{94EF6CCF-33D7-4357-B444-F57E9F89D6E2}" type="presOf" srcId="{207E3BA9-849F-4310-8FAD-96264A29A908}" destId="{C4260E3D-5568-4EA1-BB33-A7EE1FB837A6}" srcOrd="0" destOrd="0" presId="urn:microsoft.com/office/officeart/2005/8/layout/pList2#3"/>
    <dgm:cxn modelId="{0723D5F1-0CF5-407C-BF4F-3AB71B821E0B}" type="presOf" srcId="{886E6BA4-400E-4F8E-9D9E-E447E6D0D610}" destId="{A6EC1A8F-9A3C-4A8C-97A6-5948FCFF69E3}" srcOrd="0" destOrd="0" presId="urn:microsoft.com/office/officeart/2005/8/layout/pList2#3"/>
    <dgm:cxn modelId="{C12046FC-44F7-45FD-85F5-3F30CDD968BA}" srcId="{0E20E7B9-D7C4-44CA-AF0E-24E3C264858D}" destId="{8228D449-6821-4638-A06D-C15564EE0C78}" srcOrd="2" destOrd="0" parTransId="{A9B8DB9A-B2AC-43B1-A43E-66D821077047}" sibTransId="{EFF0C3F0-F737-4AB3-B81D-9FEDB8E2FFFD}"/>
    <dgm:cxn modelId="{6486E5FE-066F-47D8-985B-6A6B9BD6CC32}" srcId="{0E20E7B9-D7C4-44CA-AF0E-24E3C264858D}" destId="{886E6BA4-400E-4F8E-9D9E-E447E6D0D610}" srcOrd="1" destOrd="0" parTransId="{4D8C557C-D967-4099-88EA-62DE4FD52EB1}" sibTransId="{2E224EC9-2002-44B8-A81C-165A1F080992}"/>
    <dgm:cxn modelId="{E4DA87E5-5B14-4C00-B505-D6E5F743D408}" type="presParOf" srcId="{DAC132E6-0B2F-4C34-878D-E6ECB5D068F2}" destId="{98EFD027-79CD-4F92-8152-5D90D180FC56}" srcOrd="0" destOrd="0" presId="urn:microsoft.com/office/officeart/2005/8/layout/pList2#3"/>
    <dgm:cxn modelId="{2CD6EF7F-211E-4AE2-A967-AC6F89001698}" type="presParOf" srcId="{DAC132E6-0B2F-4C34-878D-E6ECB5D068F2}" destId="{C9E1AE13-6BBE-42B5-81B0-2FC1F6DCE78B}" srcOrd="1" destOrd="0" presId="urn:microsoft.com/office/officeart/2005/8/layout/pList2#3"/>
    <dgm:cxn modelId="{0FCF5C96-42B9-4CAF-B4EA-BDD6F3D3FF61}" type="presParOf" srcId="{C9E1AE13-6BBE-42B5-81B0-2FC1F6DCE78B}" destId="{109C025B-61C9-4F21-8B31-942C911FC31D}" srcOrd="0" destOrd="0" presId="urn:microsoft.com/office/officeart/2005/8/layout/pList2#3"/>
    <dgm:cxn modelId="{16D0ED2E-FCAE-41C9-BFAF-12DC94D7FC39}" type="presParOf" srcId="{109C025B-61C9-4F21-8B31-942C911FC31D}" destId="{5EC3E0EF-F3E5-4299-8DEC-2DBDD2C5842A}" srcOrd="0" destOrd="0" presId="urn:microsoft.com/office/officeart/2005/8/layout/pList2#3"/>
    <dgm:cxn modelId="{FB359BB8-69B3-4922-84FB-977BF029A9A6}" type="presParOf" srcId="{109C025B-61C9-4F21-8B31-942C911FC31D}" destId="{DEED2D93-3CA2-42ED-8AB5-4473AE952C9C}" srcOrd="1" destOrd="0" presId="urn:microsoft.com/office/officeart/2005/8/layout/pList2#3"/>
    <dgm:cxn modelId="{09FD60EE-CE4F-4D70-BCDF-598A3CCF9623}" type="presParOf" srcId="{109C025B-61C9-4F21-8B31-942C911FC31D}" destId="{59CA799A-0063-4898-82E6-636E12BD72A9}" srcOrd="2" destOrd="0" presId="urn:microsoft.com/office/officeart/2005/8/layout/pList2#3"/>
    <dgm:cxn modelId="{E25FA3CB-1FDF-431C-8FF7-077FB6660839}" type="presParOf" srcId="{C9E1AE13-6BBE-42B5-81B0-2FC1F6DCE78B}" destId="{C4260E3D-5568-4EA1-BB33-A7EE1FB837A6}" srcOrd="1" destOrd="0" presId="urn:microsoft.com/office/officeart/2005/8/layout/pList2#3"/>
    <dgm:cxn modelId="{5D2CEAA0-7427-4379-8387-737D0907C1A4}" type="presParOf" srcId="{C9E1AE13-6BBE-42B5-81B0-2FC1F6DCE78B}" destId="{66FAD9CE-73AD-4252-B803-FA30A6539560}" srcOrd="2" destOrd="0" presId="urn:microsoft.com/office/officeart/2005/8/layout/pList2#3"/>
    <dgm:cxn modelId="{60F32A84-AB96-427B-B20E-74AFCB4211F6}" type="presParOf" srcId="{66FAD9CE-73AD-4252-B803-FA30A6539560}" destId="{A6EC1A8F-9A3C-4A8C-97A6-5948FCFF69E3}" srcOrd="0" destOrd="0" presId="urn:microsoft.com/office/officeart/2005/8/layout/pList2#3"/>
    <dgm:cxn modelId="{C57E0048-6C0C-4D1A-8E7A-1AF1ECF15AD3}" type="presParOf" srcId="{66FAD9CE-73AD-4252-B803-FA30A6539560}" destId="{6372A013-6F24-4AE8-B5D0-EB1F63822705}" srcOrd="1" destOrd="0" presId="urn:microsoft.com/office/officeart/2005/8/layout/pList2#3"/>
    <dgm:cxn modelId="{66198358-0474-42CB-A6E5-2AEF19E10180}" type="presParOf" srcId="{66FAD9CE-73AD-4252-B803-FA30A6539560}" destId="{2E7195FD-E585-4978-97FE-D9A56D60FE7A}" srcOrd="2" destOrd="0" presId="urn:microsoft.com/office/officeart/2005/8/layout/pList2#3"/>
    <dgm:cxn modelId="{E7CBB8D0-D8E6-48CF-9FDF-7F89678F9E14}" type="presParOf" srcId="{C9E1AE13-6BBE-42B5-81B0-2FC1F6DCE78B}" destId="{69E28D5A-3EC3-4099-8D3A-FAF20650DE08}" srcOrd="3" destOrd="0" presId="urn:microsoft.com/office/officeart/2005/8/layout/pList2#3"/>
    <dgm:cxn modelId="{3381EBA0-2EAE-4E43-8CA4-793FE8E8F427}" type="presParOf" srcId="{C9E1AE13-6BBE-42B5-81B0-2FC1F6DCE78B}" destId="{DAB6C264-5BF7-4DAA-A0FA-57E36721E351}" srcOrd="4" destOrd="0" presId="urn:microsoft.com/office/officeart/2005/8/layout/pList2#3"/>
    <dgm:cxn modelId="{31896535-7AE7-4A9C-BC92-EBD3DB852F29}" type="presParOf" srcId="{DAB6C264-5BF7-4DAA-A0FA-57E36721E351}" destId="{CF75D222-6D8C-413F-8074-18B217E0894A}" srcOrd="0" destOrd="0" presId="urn:microsoft.com/office/officeart/2005/8/layout/pList2#3"/>
    <dgm:cxn modelId="{2DC70963-AF8F-4703-B48C-7090B54191BC}" type="presParOf" srcId="{DAB6C264-5BF7-4DAA-A0FA-57E36721E351}" destId="{527C0FB0-6B05-4F37-A759-8228C0CE648B}" srcOrd="1" destOrd="0" presId="urn:microsoft.com/office/officeart/2005/8/layout/pList2#3"/>
    <dgm:cxn modelId="{755D016A-D9A7-4FE4-B08F-51682516E8CB}" type="presParOf" srcId="{DAB6C264-5BF7-4DAA-A0FA-57E36721E351}" destId="{FA23E4C4-C6F1-4031-AD14-F35B2A9680FB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B866A4-3842-4954-8663-6C7751A8648B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rPr>
            <a:t>Организация и проведение конкурсов, в подотрасли растениеводства по окончании посевных и уборочных работ:</a:t>
          </a:r>
        </a:p>
        <a:p>
          <a:pPr>
            <a:spcAft>
              <a:spcPts val="0"/>
            </a:spcAft>
          </a:pPr>
          <a:endParaRPr lang="ru-RU" altLang="ru-RU" sz="1600" b="1" kern="1200" dirty="0">
            <a:solidFill>
              <a:srgbClr val="FF0000"/>
            </a:solidFill>
            <a:latin typeface="Cambria Math" pitchFamily="18" charset="0"/>
            <a:ea typeface="Cambria Math" pitchFamily="18" charset="0"/>
          </a:endParaRPr>
        </a:p>
        <a:p>
          <a:pPr>
            <a:spcAft>
              <a:spcPts val="0"/>
            </a:spcAft>
          </a:pPr>
          <a:r>
            <a:rPr lang="ru-RU" altLang="ru-RU" sz="1400" b="0" kern="1200" dirty="0">
              <a:solidFill>
                <a:schemeClr val="tx1"/>
              </a:solidFill>
            </a:rPr>
            <a:t>Расходы запланированы на 2020 года (18 тыс.руб.), освоено 18 тыс.руб.</a:t>
          </a:r>
          <a:endParaRPr lang="ru-RU" sz="1400" b="0" kern="1200" dirty="0">
            <a:solidFill>
              <a:srgbClr val="FF0000"/>
            </a:solidFill>
            <a:latin typeface="Calibri" pitchFamily="34" charset="0"/>
          </a:endParaRPr>
        </a:p>
      </dgm:t>
    </dgm:pt>
    <dgm:pt modelId="{ED1B5BAE-CD01-4EFE-AB8E-9DC445CBCB1F}" type="parTrans" cxnId="{73BF8EF2-C2A1-4F13-850D-F73240AA4CAB}">
      <dgm:prSet/>
      <dgm:spPr/>
      <dgm:t>
        <a:bodyPr/>
        <a:lstStyle/>
        <a:p>
          <a:endParaRPr lang="ru-RU"/>
        </a:p>
      </dgm:t>
    </dgm:pt>
    <dgm:pt modelId="{693F2BA1-976F-42EE-9011-5F29CC5C27C0}" type="sibTrans" cxnId="{73BF8EF2-C2A1-4F13-850D-F73240AA4CAB}">
      <dgm:prSet/>
      <dgm:spPr/>
      <dgm:t>
        <a:bodyPr/>
        <a:lstStyle/>
        <a:p>
          <a:endParaRPr lang="ru-RU"/>
        </a:p>
      </dgm:t>
    </dgm:pt>
    <dgm:pt modelId="{568479FF-65D4-45D4-9657-8644C58C3BD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400" b="0" kern="1200" dirty="0">
              <a:solidFill>
                <a:schemeClr val="tx1"/>
              </a:solidFill>
            </a:rPr>
            <a:t>среди трактористов-машинистов </a:t>
          </a:r>
        </a:p>
      </dgm:t>
    </dgm:pt>
    <dgm:pt modelId="{DAE2CE68-62D6-46B9-83E9-4A5D92F42FF1}" type="parTrans" cxnId="{2D8CBCB2-57A4-431E-9223-3F2565AB96F4}">
      <dgm:prSet/>
      <dgm:spPr/>
      <dgm:t>
        <a:bodyPr/>
        <a:lstStyle/>
        <a:p>
          <a:endParaRPr lang="ru-RU"/>
        </a:p>
      </dgm:t>
    </dgm:pt>
    <dgm:pt modelId="{A2177873-A64E-4940-88AD-D1B98CB39023}" type="sibTrans" cxnId="{2D8CBCB2-57A4-431E-9223-3F2565AB96F4}">
      <dgm:prSet/>
      <dgm:spPr/>
      <dgm:t>
        <a:bodyPr/>
        <a:lstStyle/>
        <a:p>
          <a:endParaRPr lang="ru-RU"/>
        </a:p>
      </dgm:t>
    </dgm:pt>
    <dgm:pt modelId="{94BC0D87-FEF9-4B6D-8DFB-9EB1D3692BC3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400" b="0" kern="1200" dirty="0">
              <a:solidFill>
                <a:schemeClr val="tx1"/>
              </a:solidFill>
            </a:rPr>
            <a:t>среди  водителей</a:t>
          </a:r>
        </a:p>
      </dgm:t>
    </dgm:pt>
    <dgm:pt modelId="{45A183F5-CB82-4E51-BE47-F0DEA885D597}" type="parTrans" cxnId="{76B0A23E-5DA2-4818-A42F-672686D215D1}">
      <dgm:prSet/>
      <dgm:spPr/>
      <dgm:t>
        <a:bodyPr/>
        <a:lstStyle/>
        <a:p>
          <a:endParaRPr lang="ru-RU"/>
        </a:p>
      </dgm:t>
    </dgm:pt>
    <dgm:pt modelId="{68A9924D-C252-4722-9197-85D597EBD43C}" type="sibTrans" cxnId="{76B0A23E-5DA2-4818-A42F-672686D215D1}">
      <dgm:prSet/>
      <dgm:spPr/>
      <dgm:t>
        <a:bodyPr/>
        <a:lstStyle/>
        <a:p>
          <a:endParaRPr lang="ru-RU"/>
        </a:p>
      </dgm:t>
    </dgm:pt>
    <dgm:pt modelId="{7653F6E2-AC46-4DD2-90A8-2CE2FECC73C9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400" b="0" kern="1200" dirty="0">
              <a:solidFill>
                <a:schemeClr val="tx1"/>
              </a:solidFill>
            </a:rPr>
            <a:t>среди  комбайнеров</a:t>
          </a:r>
        </a:p>
      </dgm:t>
    </dgm:pt>
    <dgm:pt modelId="{CAA1970C-987B-42F7-A85A-39E24ECAA925}" type="parTrans" cxnId="{359C3EC5-F85B-4AFC-95E3-D8DD70B299A5}">
      <dgm:prSet/>
      <dgm:spPr/>
      <dgm:t>
        <a:bodyPr/>
        <a:lstStyle/>
        <a:p>
          <a:endParaRPr lang="ru-RU"/>
        </a:p>
      </dgm:t>
    </dgm:pt>
    <dgm:pt modelId="{CD0A7B14-9879-4A3C-9A27-004AFC15CF80}" type="sibTrans" cxnId="{359C3EC5-F85B-4AFC-95E3-D8DD70B299A5}">
      <dgm:prSet/>
      <dgm:spPr/>
      <dgm:t>
        <a:bodyPr/>
        <a:lstStyle/>
        <a:p>
          <a:endParaRPr lang="ru-RU"/>
        </a:p>
      </dgm:t>
    </dgm:pt>
    <dgm:pt modelId="{7A2DEA52-7867-4061-9456-15263BBEDDE3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ru-RU" altLang="ru-RU" sz="1600" b="1" kern="1200" dirty="0">
            <a:solidFill>
              <a:srgbClr val="FF0000"/>
            </a:solidFill>
            <a:latin typeface="Calibri" pitchFamily="34" charset="0"/>
          </a:endParaRPr>
        </a:p>
        <a:p>
          <a:endParaRPr lang="ru-RU" altLang="ru-RU" sz="1600" b="1" kern="1200" dirty="0">
            <a:solidFill>
              <a:srgbClr val="FF0000"/>
            </a:solidFill>
            <a:latin typeface="Calibri" pitchFamily="34" charset="0"/>
          </a:endParaRPr>
        </a:p>
        <a:p>
          <a:r>
            <a:rPr lang="ru-RU" altLang="ru-RU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Организация и проведение конкурсов, в подотрасли животноводства:</a:t>
          </a:r>
        </a:p>
        <a:p>
          <a:r>
            <a:rPr lang="ru-RU" altLang="ru-RU" sz="1400" b="0" kern="1200" dirty="0">
              <a:solidFill>
                <a:schemeClr val="tx1"/>
              </a:solidFill>
              <a:latin typeface="+mn-lt"/>
            </a:rPr>
            <a:t>Расходы запланированы на 2020 года (6 </a:t>
          </a:r>
          <a:r>
            <a:rPr lang="ru-RU" altLang="ru-RU" sz="1400" b="0" kern="1200" dirty="0" err="1">
              <a:solidFill>
                <a:schemeClr val="tx1"/>
              </a:solidFill>
              <a:latin typeface="+mn-lt"/>
            </a:rPr>
            <a:t>тыс.руб</a:t>
          </a:r>
          <a:r>
            <a:rPr lang="ru-RU" altLang="ru-RU" sz="1400" b="0" kern="1200" dirty="0">
              <a:solidFill>
                <a:schemeClr val="tx1"/>
              </a:solidFill>
              <a:latin typeface="+mn-lt"/>
            </a:rPr>
            <a:t>.), освоено 6 тыс.руб.</a:t>
          </a:r>
          <a:endParaRPr lang="ru-RU" sz="1400" b="0" kern="1200" dirty="0">
            <a:solidFill>
              <a:srgbClr val="FF0000"/>
            </a:solidFill>
            <a:latin typeface="+mn-lt"/>
          </a:endParaRPr>
        </a:p>
        <a:p>
          <a:r>
            <a:rPr lang="ru-RU" altLang="ru-RU" sz="1400" b="0" kern="1200" dirty="0">
              <a:solidFill>
                <a:schemeClr val="tx1"/>
              </a:solidFill>
              <a:latin typeface="+mn-lt"/>
            </a:rPr>
            <a:t>- среди операторов по откорму, нагулу и выращиванию КРС;</a:t>
          </a:r>
        </a:p>
        <a:p>
          <a:r>
            <a:rPr lang="ru-RU" altLang="ru-RU" sz="1400" b="0" kern="1200" dirty="0">
              <a:solidFill>
                <a:schemeClr val="tx1"/>
              </a:solidFill>
            </a:rPr>
            <a:t>На </a:t>
          </a:r>
          <a:r>
            <a:rPr lang="ru-RU" sz="1400" b="0" kern="1200" dirty="0">
              <a:solidFill>
                <a:schemeClr val="tx1"/>
              </a:solidFill>
            </a:rPr>
            <a:t> 2021 г. запланировано 0 </a:t>
          </a:r>
          <a:r>
            <a:rPr lang="ru-RU" sz="1400" b="0" kern="1200" dirty="0" err="1">
              <a:solidFill>
                <a:schemeClr val="tx1"/>
              </a:solidFill>
            </a:rPr>
            <a:t>тыс.руб</a:t>
          </a:r>
          <a:r>
            <a:rPr lang="ru-RU" sz="1400" b="0" kern="1200" dirty="0">
              <a:solidFill>
                <a:schemeClr val="tx1"/>
              </a:solidFill>
            </a:rPr>
            <a:t>.</a:t>
          </a:r>
          <a:endParaRPr lang="ru-RU" altLang="ru-RU" sz="1400" b="0" kern="1200" dirty="0">
            <a:solidFill>
              <a:schemeClr val="tx1"/>
            </a:solidFill>
          </a:endParaRPr>
        </a:p>
        <a:p>
          <a:r>
            <a:rPr lang="ru-RU" altLang="ru-RU" sz="1400" b="0" kern="1200" dirty="0">
              <a:solidFill>
                <a:schemeClr val="tx1"/>
              </a:solidFill>
            </a:rPr>
            <a:t>На </a:t>
          </a:r>
          <a:r>
            <a:rPr lang="ru-RU" sz="1400" b="0" kern="1200" dirty="0">
              <a:solidFill>
                <a:schemeClr val="tx1"/>
              </a:solidFill>
            </a:rPr>
            <a:t>2022 г. запланировано  6 </a:t>
          </a:r>
          <a:r>
            <a:rPr lang="ru-RU" sz="1400" b="0" kern="1200" dirty="0" err="1">
              <a:solidFill>
                <a:schemeClr val="tx1"/>
              </a:solidFill>
            </a:rPr>
            <a:t>тыс.руб</a:t>
          </a:r>
          <a:r>
            <a:rPr lang="ru-RU" sz="1400" b="0" kern="1200" dirty="0">
              <a:solidFill>
                <a:schemeClr val="tx1"/>
              </a:solidFill>
            </a:rPr>
            <a:t>.</a:t>
          </a:r>
          <a:endParaRPr lang="ru-RU" altLang="ru-RU" sz="1400" b="0" kern="1200" dirty="0">
            <a:solidFill>
              <a:schemeClr val="tx1"/>
            </a:solidFill>
            <a:latin typeface="Calibri" pitchFamily="34" charset="0"/>
          </a:endParaRPr>
        </a:p>
        <a:p>
          <a:endParaRPr lang="ru-RU" altLang="ru-RU" sz="1600" b="0" kern="1200" dirty="0">
            <a:solidFill>
              <a:schemeClr val="tx1"/>
            </a:solidFill>
            <a:latin typeface="Calibri" pitchFamily="34" charset="0"/>
          </a:endParaRPr>
        </a:p>
        <a:p>
          <a:endParaRPr lang="ru-RU" altLang="ru-RU" sz="1600" b="1" kern="1200" dirty="0">
            <a:solidFill>
              <a:srgbClr val="FF0000"/>
            </a:solidFill>
            <a:latin typeface="Calibri" pitchFamily="34" charset="0"/>
          </a:endParaRPr>
        </a:p>
        <a:p>
          <a:endParaRPr lang="ru-RU" sz="2000" kern="1200" dirty="0">
            <a:solidFill>
              <a:schemeClr val="tx1"/>
            </a:solidFill>
          </a:endParaRPr>
        </a:p>
      </dgm:t>
    </dgm:pt>
    <dgm:pt modelId="{8C58913E-5720-4577-85F6-A8BF96C3F75C}" type="parTrans" cxnId="{F02560F5-EC59-4F99-BDC3-7D75F152FFC9}">
      <dgm:prSet/>
      <dgm:spPr/>
      <dgm:t>
        <a:bodyPr/>
        <a:lstStyle/>
        <a:p>
          <a:endParaRPr lang="ru-RU"/>
        </a:p>
      </dgm:t>
    </dgm:pt>
    <dgm:pt modelId="{691AC694-FECF-454A-998B-B3327DA59928}" type="sibTrans" cxnId="{F02560F5-EC59-4F99-BDC3-7D75F152FFC9}">
      <dgm:prSet/>
      <dgm:spPr/>
      <dgm:t>
        <a:bodyPr/>
        <a:lstStyle/>
        <a:p>
          <a:endParaRPr lang="ru-RU"/>
        </a:p>
      </dgm:t>
    </dgm:pt>
    <dgm:pt modelId="{D192BA4F-6A87-4098-85A1-976B05B23C3C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ru-RU" sz="1600" b="1" u="none" kern="1200" dirty="0">
            <a:solidFill>
              <a:srgbClr val="FF0000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gm:t>
    </dgm:pt>
    <dgm:pt modelId="{AF921ECD-CECD-4D43-8061-A7560DA6DF45}" type="sibTrans" cxnId="{F2CFC5E6-4A5F-48FF-AA5E-10514ECDE3CD}">
      <dgm:prSet/>
      <dgm:spPr/>
      <dgm:t>
        <a:bodyPr/>
        <a:lstStyle/>
        <a:p>
          <a:endParaRPr lang="ru-RU"/>
        </a:p>
      </dgm:t>
    </dgm:pt>
    <dgm:pt modelId="{E3117AC7-A796-4A58-81C5-F3985F0C57AD}" type="parTrans" cxnId="{F2CFC5E6-4A5F-48FF-AA5E-10514ECDE3CD}">
      <dgm:prSet/>
      <dgm:spPr/>
      <dgm:t>
        <a:bodyPr/>
        <a:lstStyle/>
        <a:p>
          <a:endParaRPr lang="ru-RU"/>
        </a:p>
      </dgm:t>
    </dgm:pt>
    <dgm:pt modelId="{D66A26EA-74FC-409B-BB58-CA3E780A30F9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altLang="ru-RU" sz="1400" b="0" kern="1200" dirty="0">
              <a:solidFill>
                <a:schemeClr val="tx1"/>
              </a:solidFill>
            </a:rPr>
            <a:t>На </a:t>
          </a:r>
          <a:r>
            <a:rPr lang="ru-RU" sz="1400" b="0" kern="1200" dirty="0">
              <a:solidFill>
                <a:schemeClr val="tx1"/>
              </a:solidFill>
            </a:rPr>
            <a:t> 2021 г. запланировано 0 </a:t>
          </a:r>
          <a:r>
            <a:rPr lang="ru-RU" sz="1400" b="0" kern="1200" dirty="0" err="1">
              <a:solidFill>
                <a:schemeClr val="tx1"/>
              </a:solidFill>
            </a:rPr>
            <a:t>тыс.руб</a:t>
          </a:r>
          <a:r>
            <a:rPr lang="ru-RU" sz="1400" b="0" kern="1200" dirty="0">
              <a:solidFill>
                <a:schemeClr val="tx1"/>
              </a:solidFill>
            </a:rPr>
            <a:t>.</a:t>
          </a:r>
          <a:endParaRPr lang="ru-RU" altLang="ru-RU" sz="1400" b="0" kern="1200" dirty="0">
            <a:solidFill>
              <a:schemeClr val="tx1"/>
            </a:solidFill>
          </a:endParaRPr>
        </a:p>
      </dgm:t>
    </dgm:pt>
    <dgm:pt modelId="{4E1FBBF3-7E29-4C0B-9CBB-DA3CEE682D0B}" type="parTrans" cxnId="{0A6E10D3-4606-44A1-A520-555010AA6497}">
      <dgm:prSet/>
      <dgm:spPr/>
      <dgm:t>
        <a:bodyPr/>
        <a:lstStyle/>
        <a:p>
          <a:endParaRPr lang="ru-RU"/>
        </a:p>
      </dgm:t>
    </dgm:pt>
    <dgm:pt modelId="{CC3936D9-6D79-4DDC-B43B-18D8E93CE34A}" type="sibTrans" cxnId="{0A6E10D3-4606-44A1-A520-555010AA6497}">
      <dgm:prSet/>
      <dgm:spPr/>
      <dgm:t>
        <a:bodyPr/>
        <a:lstStyle/>
        <a:p>
          <a:endParaRPr lang="ru-RU"/>
        </a:p>
      </dgm:t>
    </dgm:pt>
    <dgm:pt modelId="{D0A7C7D3-865D-4C8A-9321-06654D5B671E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endParaRPr lang="ru-RU" altLang="ru-RU" sz="1400" b="0" kern="1200" dirty="0">
            <a:solidFill>
              <a:schemeClr val="tx1"/>
            </a:solidFill>
          </a:endParaRPr>
        </a:p>
      </dgm:t>
    </dgm:pt>
    <dgm:pt modelId="{FE3C5277-163E-4801-9DA4-136A5CC1C142}" type="parTrans" cxnId="{F8970C50-5B86-44E1-9498-C5ACF67A9CE2}">
      <dgm:prSet/>
      <dgm:spPr/>
      <dgm:t>
        <a:bodyPr/>
        <a:lstStyle/>
        <a:p>
          <a:endParaRPr lang="ru-RU"/>
        </a:p>
      </dgm:t>
    </dgm:pt>
    <dgm:pt modelId="{D5B36624-7BF8-4A25-8D9A-AD1C8D9DB9F7}" type="sibTrans" cxnId="{F8970C50-5B86-44E1-9498-C5ACF67A9CE2}">
      <dgm:prSet/>
      <dgm:spPr/>
      <dgm:t>
        <a:bodyPr/>
        <a:lstStyle/>
        <a:p>
          <a:endParaRPr lang="ru-RU"/>
        </a:p>
      </dgm:t>
    </dgm:pt>
    <dgm:pt modelId="{5895FC07-E489-404E-A40A-D378D47EDB9F}">
      <dgm:prSet custT="1"/>
      <dgm:spPr/>
      <dgm:t>
        <a:bodyPr/>
        <a:lstStyle/>
        <a:p>
          <a:r>
            <a:rPr lang="ru-RU" altLang="ru-RU" sz="1400" b="0" kern="1200" dirty="0">
              <a:solidFill>
                <a:schemeClr val="tx1"/>
              </a:solidFill>
            </a:rPr>
            <a:t>На </a:t>
          </a:r>
          <a:r>
            <a:rPr lang="ru-RU" sz="1400" b="0" kern="1200" dirty="0">
              <a:solidFill>
                <a:schemeClr val="tx1"/>
              </a:solidFill>
            </a:rPr>
            <a:t>2022 г. запланировано  18 </a:t>
          </a:r>
          <a:r>
            <a:rPr lang="ru-RU" sz="1400" b="0" kern="1200" dirty="0" err="1">
              <a:solidFill>
                <a:schemeClr val="tx1"/>
              </a:solidFill>
            </a:rPr>
            <a:t>тыс.руб</a:t>
          </a:r>
          <a:r>
            <a:rPr lang="ru-RU" sz="1400" b="0" kern="1200" dirty="0">
              <a:solidFill>
                <a:schemeClr val="tx1"/>
              </a:solidFill>
            </a:rPr>
            <a:t>.</a:t>
          </a:r>
          <a:endParaRPr lang="ru-RU" altLang="ru-RU" sz="1400" b="0" kern="1200" dirty="0">
            <a:solidFill>
              <a:schemeClr val="tx1"/>
            </a:solidFill>
          </a:endParaRPr>
        </a:p>
      </dgm:t>
    </dgm:pt>
    <dgm:pt modelId="{AF887852-EA21-4137-A6BF-E929D025AA70}" type="parTrans" cxnId="{B3193E87-80B8-4132-9DFE-6C4D734A7E06}">
      <dgm:prSet/>
      <dgm:spPr/>
      <dgm:t>
        <a:bodyPr/>
        <a:lstStyle/>
        <a:p>
          <a:endParaRPr lang="ru-RU"/>
        </a:p>
      </dgm:t>
    </dgm:pt>
    <dgm:pt modelId="{BE76BA6C-61D0-4C5A-BDC9-BE062A6A0F61}" type="sibTrans" cxnId="{B3193E87-80B8-4132-9DFE-6C4D734A7E06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</dgm:pt>
    <dgm:pt modelId="{8A7453B5-C67D-48A2-9A3D-3CD6D1D298C6}" type="pres">
      <dgm:prSet presAssocID="{56B866A4-3842-4954-8663-6C7751A8648B}" presName="comp" presStyleCnt="0"/>
      <dgm:spPr/>
    </dgm:pt>
    <dgm:pt modelId="{0F07E10E-736B-4041-AB69-EB6B1BF71B7D}" type="pres">
      <dgm:prSet presAssocID="{56B866A4-3842-4954-8663-6C7751A8648B}" presName="box" presStyleLbl="node1" presStyleIdx="0" presStyleCnt="3" custScaleY="120059" custLinFactNeighborX="-335" custLinFactNeighborY="15166"/>
      <dgm:spPr/>
    </dgm:pt>
    <dgm:pt modelId="{4CDD4987-850B-43C1-A4F8-5A8AAE9ECC29}" type="pres">
      <dgm:prSet presAssocID="{56B866A4-3842-4954-8663-6C7751A8648B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E9FCAC4-1662-4CF3-AC05-C2BFB1F5FA39}" type="pres">
      <dgm:prSet presAssocID="{56B866A4-3842-4954-8663-6C7751A8648B}" presName="text" presStyleLbl="node1" presStyleIdx="0" presStyleCnt="3">
        <dgm:presLayoutVars>
          <dgm:bulletEnabled val="1"/>
        </dgm:presLayoutVars>
      </dgm:prSet>
      <dgm:spPr/>
    </dgm:pt>
    <dgm:pt modelId="{CD70D4E8-95ED-429A-9606-04439A609C8B}" type="pres">
      <dgm:prSet presAssocID="{693F2BA1-976F-42EE-9011-5F29CC5C27C0}" presName="spacer" presStyleCnt="0"/>
      <dgm:spPr/>
    </dgm:pt>
    <dgm:pt modelId="{D1300767-5725-40F8-B5DE-13E599A2C4B4}" type="pres">
      <dgm:prSet presAssocID="{D192BA4F-6A87-4098-85A1-976B05B23C3C}" presName="comp" presStyleCnt="0"/>
      <dgm:spPr/>
    </dgm:pt>
    <dgm:pt modelId="{0F42B180-9CA3-4072-B22B-4A16C34F209B}" type="pres">
      <dgm:prSet presAssocID="{D192BA4F-6A87-4098-85A1-976B05B23C3C}" presName="box" presStyleLbl="node1" presStyleIdx="1" presStyleCnt="3" custScaleX="96654" custScaleY="2404" custLinFactNeighborX="-12939" custLinFactNeighborY="-2292"/>
      <dgm:spPr/>
    </dgm:pt>
    <dgm:pt modelId="{A7DFAE17-C8F3-4EE8-8DCF-583DB528EAB0}" type="pres">
      <dgm:prSet presAssocID="{D192BA4F-6A87-4098-85A1-976B05B23C3C}" presName="img" presStyleLbl="fgImgPlace1" presStyleIdx="1" presStyleCnt="3" custFlipVert="1" custFlipHor="0" custScaleX="2510" custScaleY="2275" custLinFactNeighborX="-5923" custLinFactNeighborY="3886"/>
      <dgm:spPr/>
    </dgm:pt>
    <dgm:pt modelId="{F11BC47E-E172-4EB2-A131-5415FB2D357D}" type="pres">
      <dgm:prSet presAssocID="{D192BA4F-6A87-4098-85A1-976B05B23C3C}" presName="text" presStyleLbl="node1" presStyleIdx="1" presStyleCnt="3">
        <dgm:presLayoutVars>
          <dgm:bulletEnabled val="1"/>
        </dgm:presLayoutVars>
      </dgm:prSet>
      <dgm:spPr/>
    </dgm:pt>
    <dgm:pt modelId="{B501E78F-9C13-4499-9E72-5050CD9E5CC2}" type="pres">
      <dgm:prSet presAssocID="{AF921ECD-CECD-4D43-8061-A7560DA6DF45}" presName="spacer" presStyleCnt="0"/>
      <dgm:spPr/>
    </dgm:pt>
    <dgm:pt modelId="{7AABE0EB-BAD5-44B5-B123-AF48B3E77560}" type="pres">
      <dgm:prSet presAssocID="{7A2DEA52-7867-4061-9456-15263BBEDDE3}" presName="comp" presStyleCnt="0"/>
      <dgm:spPr/>
    </dgm:pt>
    <dgm:pt modelId="{8CE3850F-421F-4CD6-98A2-D1F0120618F4}" type="pres">
      <dgm:prSet presAssocID="{7A2DEA52-7867-4061-9456-15263BBEDDE3}" presName="box" presStyleLbl="node1" presStyleIdx="2" presStyleCnt="3" custLinFactNeighborY="-2937"/>
      <dgm:spPr/>
    </dgm:pt>
    <dgm:pt modelId="{9A5488C8-2D68-45C0-8E20-C9B962162967}" type="pres">
      <dgm:prSet presAssocID="{7A2DEA52-7867-4061-9456-15263BBEDDE3}" presName="img" presStyleLbl="fgImgPlace1" presStyleIdx="2" presStyleCnt="3" custScaleX="8557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BFFF7AD-E4C1-4FE7-9DEA-464D723E62AE}" type="pres">
      <dgm:prSet presAssocID="{7A2DEA52-7867-4061-9456-15263BBEDDE3}" presName="text" presStyleLbl="node1" presStyleIdx="2" presStyleCnt="3">
        <dgm:presLayoutVars>
          <dgm:bulletEnabled val="1"/>
        </dgm:presLayoutVars>
      </dgm:prSet>
      <dgm:spPr/>
    </dgm:pt>
  </dgm:ptLst>
  <dgm:cxnLst>
    <dgm:cxn modelId="{AB767606-9A71-43B9-BBC2-00BBF9BC300C}" type="presOf" srcId="{94BC0D87-FEF9-4B6D-8DFB-9EB1D3692BC3}" destId="{9E9FCAC4-1662-4CF3-AC05-C2BFB1F5FA39}" srcOrd="1" destOrd="2" presId="urn:microsoft.com/office/officeart/2005/8/layout/vList4#10"/>
    <dgm:cxn modelId="{1C906209-A0BF-491C-8A35-33E3292FBCEA}" type="presOf" srcId="{94BC0D87-FEF9-4B6D-8DFB-9EB1D3692BC3}" destId="{0F07E10E-736B-4041-AB69-EB6B1BF71B7D}" srcOrd="0" destOrd="2" presId="urn:microsoft.com/office/officeart/2005/8/layout/vList4#10"/>
    <dgm:cxn modelId="{92AFB70B-5B00-4479-8567-6E8866CE3DE2}" type="presOf" srcId="{568479FF-65D4-45D4-9657-8644C58C3BD5}" destId="{0F07E10E-736B-4041-AB69-EB6B1BF71B7D}" srcOrd="0" destOrd="1" presId="urn:microsoft.com/office/officeart/2005/8/layout/vList4#10"/>
    <dgm:cxn modelId="{CC594012-F48D-40E8-ABE8-6E93CAB8C19B}" type="presOf" srcId="{F86953F9-70EB-4254-BE00-6C20C2E1253E}" destId="{EAB0F987-EF81-49ED-8366-F0932FFAEFCC}" srcOrd="0" destOrd="0" presId="urn:microsoft.com/office/officeart/2005/8/layout/vList4#10"/>
    <dgm:cxn modelId="{7B884128-1374-4F59-A2CC-CC9567DC1945}" type="presOf" srcId="{56B866A4-3842-4954-8663-6C7751A8648B}" destId="{0F07E10E-736B-4041-AB69-EB6B1BF71B7D}" srcOrd="0" destOrd="0" presId="urn:microsoft.com/office/officeart/2005/8/layout/vList4#10"/>
    <dgm:cxn modelId="{76B0A23E-5DA2-4818-A42F-672686D215D1}" srcId="{56B866A4-3842-4954-8663-6C7751A8648B}" destId="{94BC0D87-FEF9-4B6D-8DFB-9EB1D3692BC3}" srcOrd="1" destOrd="0" parTransId="{45A183F5-CB82-4E51-BE47-F0DEA885D597}" sibTransId="{68A9924D-C252-4722-9197-85D597EBD43C}"/>
    <dgm:cxn modelId="{CAA15540-B09C-45AC-97DE-F047E1DD9874}" type="presOf" srcId="{7653F6E2-AC46-4DD2-90A8-2CE2FECC73C9}" destId="{0F07E10E-736B-4041-AB69-EB6B1BF71B7D}" srcOrd="0" destOrd="3" presId="urn:microsoft.com/office/officeart/2005/8/layout/vList4#10"/>
    <dgm:cxn modelId="{1F478260-9FDD-41FE-94E5-3014D03A88C7}" type="presOf" srcId="{7A2DEA52-7867-4061-9456-15263BBEDDE3}" destId="{9BFFF7AD-E4C1-4FE7-9DEA-464D723E62AE}" srcOrd="1" destOrd="0" presId="urn:microsoft.com/office/officeart/2005/8/layout/vList4#10"/>
    <dgm:cxn modelId="{C006D46A-839D-4A99-B016-FB73C23E5713}" type="presOf" srcId="{D66A26EA-74FC-409B-BB58-CA3E780A30F9}" destId="{9E9FCAC4-1662-4CF3-AC05-C2BFB1F5FA39}" srcOrd="1" destOrd="5" presId="urn:microsoft.com/office/officeart/2005/8/layout/vList4#10"/>
    <dgm:cxn modelId="{F8970C50-5B86-44E1-9498-C5ACF67A9CE2}" srcId="{56B866A4-3842-4954-8663-6C7751A8648B}" destId="{D0A7C7D3-865D-4C8A-9321-06654D5B671E}" srcOrd="3" destOrd="0" parTransId="{FE3C5277-163E-4801-9DA4-136A5CC1C142}" sibTransId="{D5B36624-7BF8-4A25-8D9A-AD1C8D9DB9F7}"/>
    <dgm:cxn modelId="{B3FFD575-2508-4B51-9E20-423DFE0300CA}" type="presOf" srcId="{7A2DEA52-7867-4061-9456-15263BBEDDE3}" destId="{8CE3850F-421F-4CD6-98A2-D1F0120618F4}" srcOrd="0" destOrd="0" presId="urn:microsoft.com/office/officeart/2005/8/layout/vList4#10"/>
    <dgm:cxn modelId="{B3193E87-80B8-4132-9DFE-6C4D734A7E06}" srcId="{56B866A4-3842-4954-8663-6C7751A8648B}" destId="{5895FC07-E489-404E-A40A-D378D47EDB9F}" srcOrd="5" destOrd="0" parTransId="{AF887852-EA21-4137-A6BF-E929D025AA70}" sibTransId="{BE76BA6C-61D0-4C5A-BDC9-BE062A6A0F61}"/>
    <dgm:cxn modelId="{32702088-CE70-432B-B122-8EDF683E353C}" type="presOf" srcId="{D0A7C7D3-865D-4C8A-9321-06654D5B671E}" destId="{0F07E10E-736B-4041-AB69-EB6B1BF71B7D}" srcOrd="0" destOrd="4" presId="urn:microsoft.com/office/officeart/2005/8/layout/vList4#10"/>
    <dgm:cxn modelId="{53227694-A493-4C88-B16D-C28C9811C532}" type="presOf" srcId="{D192BA4F-6A87-4098-85A1-976B05B23C3C}" destId="{F11BC47E-E172-4EB2-A131-5415FB2D357D}" srcOrd="1" destOrd="0" presId="urn:microsoft.com/office/officeart/2005/8/layout/vList4#10"/>
    <dgm:cxn modelId="{8646D1A0-78DA-4D2B-A2CD-84F1EF311CBC}" type="presOf" srcId="{D192BA4F-6A87-4098-85A1-976B05B23C3C}" destId="{0F42B180-9CA3-4072-B22B-4A16C34F209B}" srcOrd="0" destOrd="0" presId="urn:microsoft.com/office/officeart/2005/8/layout/vList4#10"/>
    <dgm:cxn modelId="{456793A2-43A3-4CB5-BB8D-6B6DB1061D45}" type="presOf" srcId="{5895FC07-E489-404E-A40A-D378D47EDB9F}" destId="{9E9FCAC4-1662-4CF3-AC05-C2BFB1F5FA39}" srcOrd="1" destOrd="6" presId="urn:microsoft.com/office/officeart/2005/8/layout/vList4#10"/>
    <dgm:cxn modelId="{86FBFDA4-5A31-45C1-884B-8E14DACAF2BA}" type="presOf" srcId="{D0A7C7D3-865D-4C8A-9321-06654D5B671E}" destId="{9E9FCAC4-1662-4CF3-AC05-C2BFB1F5FA39}" srcOrd="1" destOrd="4" presId="urn:microsoft.com/office/officeart/2005/8/layout/vList4#10"/>
    <dgm:cxn modelId="{2D8CBCB2-57A4-431E-9223-3F2565AB96F4}" srcId="{56B866A4-3842-4954-8663-6C7751A8648B}" destId="{568479FF-65D4-45D4-9657-8644C58C3BD5}" srcOrd="0" destOrd="0" parTransId="{DAE2CE68-62D6-46B9-83E9-4A5D92F42FF1}" sibTransId="{A2177873-A64E-4940-88AD-D1B98CB39023}"/>
    <dgm:cxn modelId="{359C3EC5-F85B-4AFC-95E3-D8DD70B299A5}" srcId="{56B866A4-3842-4954-8663-6C7751A8648B}" destId="{7653F6E2-AC46-4DD2-90A8-2CE2FECC73C9}" srcOrd="2" destOrd="0" parTransId="{CAA1970C-987B-42F7-A85A-39E24ECAA925}" sibTransId="{CD0A7B14-9879-4A3C-9A27-004AFC15CF80}"/>
    <dgm:cxn modelId="{4DF038C6-9F3D-4AE8-A452-6679D58AE34E}" type="presOf" srcId="{56B866A4-3842-4954-8663-6C7751A8648B}" destId="{9E9FCAC4-1662-4CF3-AC05-C2BFB1F5FA39}" srcOrd="1" destOrd="0" presId="urn:microsoft.com/office/officeart/2005/8/layout/vList4#10"/>
    <dgm:cxn modelId="{0A6E10D3-4606-44A1-A520-555010AA6497}" srcId="{56B866A4-3842-4954-8663-6C7751A8648B}" destId="{D66A26EA-74FC-409B-BB58-CA3E780A30F9}" srcOrd="4" destOrd="0" parTransId="{4E1FBBF3-7E29-4C0B-9CBB-DA3CEE682D0B}" sibTransId="{CC3936D9-6D79-4DDC-B43B-18D8E93CE34A}"/>
    <dgm:cxn modelId="{6BB1C7DD-FA6B-4F12-8B2C-160C9BF2D730}" type="presOf" srcId="{D66A26EA-74FC-409B-BB58-CA3E780A30F9}" destId="{0F07E10E-736B-4041-AB69-EB6B1BF71B7D}" srcOrd="0" destOrd="5" presId="urn:microsoft.com/office/officeart/2005/8/layout/vList4#10"/>
    <dgm:cxn modelId="{88C5C6E2-2A3B-4CD6-9EE5-9E01A0C83662}" type="presOf" srcId="{5895FC07-E489-404E-A40A-D378D47EDB9F}" destId="{0F07E10E-736B-4041-AB69-EB6B1BF71B7D}" srcOrd="0" destOrd="6" presId="urn:microsoft.com/office/officeart/2005/8/layout/vList4#10"/>
    <dgm:cxn modelId="{F2CFC5E6-4A5F-48FF-AA5E-10514ECDE3CD}" srcId="{F86953F9-70EB-4254-BE00-6C20C2E1253E}" destId="{D192BA4F-6A87-4098-85A1-976B05B23C3C}" srcOrd="1" destOrd="0" parTransId="{E3117AC7-A796-4A58-81C5-F3985F0C57AD}" sibTransId="{AF921ECD-CECD-4D43-8061-A7560DA6DF45}"/>
    <dgm:cxn modelId="{0FDCFAEB-DEAE-454A-8905-B27B94F22D53}" type="presOf" srcId="{7653F6E2-AC46-4DD2-90A8-2CE2FECC73C9}" destId="{9E9FCAC4-1662-4CF3-AC05-C2BFB1F5FA39}" srcOrd="1" destOrd="3" presId="urn:microsoft.com/office/officeart/2005/8/layout/vList4#10"/>
    <dgm:cxn modelId="{73BF8EF2-C2A1-4F13-850D-F73240AA4CAB}" srcId="{F86953F9-70EB-4254-BE00-6C20C2E1253E}" destId="{56B866A4-3842-4954-8663-6C7751A8648B}" srcOrd="0" destOrd="0" parTransId="{ED1B5BAE-CD01-4EFE-AB8E-9DC445CBCB1F}" sibTransId="{693F2BA1-976F-42EE-9011-5F29CC5C27C0}"/>
    <dgm:cxn modelId="{1C6FF3F4-8530-455C-AA7D-96568909220A}" type="presOf" srcId="{568479FF-65D4-45D4-9657-8644C58C3BD5}" destId="{9E9FCAC4-1662-4CF3-AC05-C2BFB1F5FA39}" srcOrd="1" destOrd="1" presId="urn:microsoft.com/office/officeart/2005/8/layout/vList4#10"/>
    <dgm:cxn modelId="{F02560F5-EC59-4F99-BDC3-7D75F152FFC9}" srcId="{F86953F9-70EB-4254-BE00-6C20C2E1253E}" destId="{7A2DEA52-7867-4061-9456-15263BBEDDE3}" srcOrd="2" destOrd="0" parTransId="{8C58913E-5720-4577-85F6-A8BF96C3F75C}" sibTransId="{691AC694-FECF-454A-998B-B3327DA59928}"/>
    <dgm:cxn modelId="{202FF776-DAD4-41E7-9F03-7CAF8C19B9D8}" type="presParOf" srcId="{EAB0F987-EF81-49ED-8366-F0932FFAEFCC}" destId="{8A7453B5-C67D-48A2-9A3D-3CD6D1D298C6}" srcOrd="0" destOrd="0" presId="urn:microsoft.com/office/officeart/2005/8/layout/vList4#10"/>
    <dgm:cxn modelId="{B2E4905F-060F-4B48-84C6-73687E8F2182}" type="presParOf" srcId="{8A7453B5-C67D-48A2-9A3D-3CD6D1D298C6}" destId="{0F07E10E-736B-4041-AB69-EB6B1BF71B7D}" srcOrd="0" destOrd="0" presId="urn:microsoft.com/office/officeart/2005/8/layout/vList4#10"/>
    <dgm:cxn modelId="{A08EB3D8-C9A8-4DB3-B5E9-80AD42A526C5}" type="presParOf" srcId="{8A7453B5-C67D-48A2-9A3D-3CD6D1D298C6}" destId="{4CDD4987-850B-43C1-A4F8-5A8AAE9ECC29}" srcOrd="1" destOrd="0" presId="urn:microsoft.com/office/officeart/2005/8/layout/vList4#10"/>
    <dgm:cxn modelId="{2096BF65-496E-4E2E-B3E1-F1F0EC827550}" type="presParOf" srcId="{8A7453B5-C67D-48A2-9A3D-3CD6D1D298C6}" destId="{9E9FCAC4-1662-4CF3-AC05-C2BFB1F5FA39}" srcOrd="2" destOrd="0" presId="urn:microsoft.com/office/officeart/2005/8/layout/vList4#10"/>
    <dgm:cxn modelId="{A2CE1311-3A08-4B9F-B2A6-1D7B69774FE6}" type="presParOf" srcId="{EAB0F987-EF81-49ED-8366-F0932FFAEFCC}" destId="{CD70D4E8-95ED-429A-9606-04439A609C8B}" srcOrd="1" destOrd="0" presId="urn:microsoft.com/office/officeart/2005/8/layout/vList4#10"/>
    <dgm:cxn modelId="{B16B0F6F-8DCD-4BE2-8E66-511102C645BF}" type="presParOf" srcId="{EAB0F987-EF81-49ED-8366-F0932FFAEFCC}" destId="{D1300767-5725-40F8-B5DE-13E599A2C4B4}" srcOrd="2" destOrd="0" presId="urn:microsoft.com/office/officeart/2005/8/layout/vList4#10"/>
    <dgm:cxn modelId="{929959A0-F17E-4912-A377-DDB7C7802791}" type="presParOf" srcId="{D1300767-5725-40F8-B5DE-13E599A2C4B4}" destId="{0F42B180-9CA3-4072-B22B-4A16C34F209B}" srcOrd="0" destOrd="0" presId="urn:microsoft.com/office/officeart/2005/8/layout/vList4#10"/>
    <dgm:cxn modelId="{13C460AF-38F1-48A0-89DD-62A18080740D}" type="presParOf" srcId="{D1300767-5725-40F8-B5DE-13E599A2C4B4}" destId="{A7DFAE17-C8F3-4EE8-8DCF-583DB528EAB0}" srcOrd="1" destOrd="0" presId="urn:microsoft.com/office/officeart/2005/8/layout/vList4#10"/>
    <dgm:cxn modelId="{30F28B8C-3C6C-4C93-A57E-197BC224A3E8}" type="presParOf" srcId="{D1300767-5725-40F8-B5DE-13E599A2C4B4}" destId="{F11BC47E-E172-4EB2-A131-5415FB2D357D}" srcOrd="2" destOrd="0" presId="urn:microsoft.com/office/officeart/2005/8/layout/vList4#10"/>
    <dgm:cxn modelId="{39E66EF8-9EB7-47E3-913C-17484B6EF8BD}" type="presParOf" srcId="{EAB0F987-EF81-49ED-8366-F0932FFAEFCC}" destId="{B501E78F-9C13-4499-9E72-5050CD9E5CC2}" srcOrd="3" destOrd="0" presId="urn:microsoft.com/office/officeart/2005/8/layout/vList4#10"/>
    <dgm:cxn modelId="{AB860C6D-433C-470D-BA19-B438F9B4BEC1}" type="presParOf" srcId="{EAB0F987-EF81-49ED-8366-F0932FFAEFCC}" destId="{7AABE0EB-BAD5-44B5-B123-AF48B3E77560}" srcOrd="4" destOrd="0" presId="urn:microsoft.com/office/officeart/2005/8/layout/vList4#10"/>
    <dgm:cxn modelId="{3A528A6E-FB47-458F-9EFB-3D3D4105827C}" type="presParOf" srcId="{7AABE0EB-BAD5-44B5-B123-AF48B3E77560}" destId="{8CE3850F-421F-4CD6-98A2-D1F0120618F4}" srcOrd="0" destOrd="0" presId="urn:microsoft.com/office/officeart/2005/8/layout/vList4#10"/>
    <dgm:cxn modelId="{4EE91597-5BE4-4FAC-813B-8E0949757EFE}" type="presParOf" srcId="{7AABE0EB-BAD5-44B5-B123-AF48B3E77560}" destId="{9A5488C8-2D68-45C0-8E20-C9B962162967}" srcOrd="1" destOrd="0" presId="urn:microsoft.com/office/officeart/2005/8/layout/vList4#10"/>
    <dgm:cxn modelId="{22E2DF94-0E49-4467-84F3-73C45E35D4FA}" type="presParOf" srcId="{7AABE0EB-BAD5-44B5-B123-AF48B3E77560}" destId="{9BFFF7AD-E4C1-4FE7-9DEA-464D723E62AE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072909-6A97-4A19-B93F-ED53358F9284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206B77-7186-4AE0-9A14-449A731A57AA}">
      <dgm:prSet phldrT="[Текст]"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u-RU" sz="3200" b="1" dirty="0">
              <a:solidFill>
                <a:schemeClr val="tx1"/>
              </a:solidFill>
            </a:rPr>
            <a:t>Доходы  -</a:t>
          </a:r>
          <a:r>
            <a:rPr lang="en-US" sz="3200" b="1" dirty="0">
              <a:solidFill>
                <a:schemeClr val="tx1"/>
              </a:solidFill>
            </a:rPr>
            <a:t> </a:t>
          </a:r>
          <a:r>
            <a:rPr lang="ru-RU" sz="3200" b="1" dirty="0">
              <a:solidFill>
                <a:schemeClr val="tx1"/>
              </a:solidFill>
            </a:rPr>
            <a:t>Расходы = </a:t>
          </a:r>
          <a:r>
            <a:rPr lang="ru-RU" sz="3200" b="1" dirty="0">
              <a:solidFill>
                <a:srgbClr val="FF0000"/>
              </a:solidFill>
            </a:rPr>
            <a:t>Дефицит</a:t>
          </a:r>
          <a:r>
            <a:rPr lang="ru-RU" sz="3200" b="1" dirty="0">
              <a:solidFill>
                <a:srgbClr val="0000FF"/>
              </a:solidFill>
            </a:rPr>
            <a:t> (Профицит)</a:t>
          </a:r>
        </a:p>
      </dgm:t>
    </dgm:pt>
    <dgm:pt modelId="{C4BC99BF-9139-45EC-A10C-3B3ECC343056}" type="parTrans" cxnId="{15C221B8-B5A1-4AF2-B735-4F00A82E6EF8}">
      <dgm:prSet/>
      <dgm:spPr/>
      <dgm:t>
        <a:bodyPr/>
        <a:lstStyle/>
        <a:p>
          <a:endParaRPr lang="ru-RU" sz="1600"/>
        </a:p>
      </dgm:t>
    </dgm:pt>
    <dgm:pt modelId="{9567A325-6C91-49CC-94F7-7AE34A30D40C}" type="sibTrans" cxnId="{15C221B8-B5A1-4AF2-B735-4F00A82E6EF8}">
      <dgm:prSet/>
      <dgm:spPr/>
      <dgm:t>
        <a:bodyPr/>
        <a:lstStyle/>
        <a:p>
          <a:endParaRPr lang="ru-RU" sz="1600"/>
        </a:p>
      </dgm:t>
    </dgm:pt>
    <dgm:pt modelId="{64B6EFA4-F6D4-420A-90B9-36770CCD8E26}" type="pres">
      <dgm:prSet presAssocID="{0B072909-6A97-4A19-B93F-ED53358F9284}" presName="Name0" presStyleCnt="0">
        <dgm:presLayoutVars>
          <dgm:dir/>
          <dgm:animLvl val="lvl"/>
          <dgm:resizeHandles val="exact"/>
        </dgm:presLayoutVars>
      </dgm:prSet>
      <dgm:spPr/>
    </dgm:pt>
    <dgm:pt modelId="{B8DAA2C4-630E-477D-AAF8-7132A2FF4BAC}" type="pres">
      <dgm:prSet presAssocID="{CF206B77-7186-4AE0-9A14-449A731A57AA}" presName="vertFlow" presStyleCnt="0"/>
      <dgm:spPr/>
    </dgm:pt>
    <dgm:pt modelId="{C476FF95-585E-42B7-9AE7-C809069C7979}" type="pres">
      <dgm:prSet presAssocID="{CF206B77-7186-4AE0-9A14-449A731A57AA}" presName="header" presStyleLbl="node1" presStyleIdx="0" presStyleCnt="1" custScaleX="2000000" custScaleY="660901" custLinFactNeighborX="-8875" custLinFactNeighborY="25723"/>
      <dgm:spPr/>
    </dgm:pt>
  </dgm:ptLst>
  <dgm:cxnLst>
    <dgm:cxn modelId="{15C221B8-B5A1-4AF2-B735-4F00A82E6EF8}" srcId="{0B072909-6A97-4A19-B93F-ED53358F9284}" destId="{CF206B77-7186-4AE0-9A14-449A731A57AA}" srcOrd="0" destOrd="0" parTransId="{C4BC99BF-9139-45EC-A10C-3B3ECC343056}" sibTransId="{9567A325-6C91-49CC-94F7-7AE34A30D40C}"/>
    <dgm:cxn modelId="{B5A55CEE-F57C-48D4-BDF7-48BE4AD54BDA}" type="presOf" srcId="{CF206B77-7186-4AE0-9A14-449A731A57AA}" destId="{C476FF95-585E-42B7-9AE7-C809069C7979}" srcOrd="0" destOrd="0" presId="urn:microsoft.com/office/officeart/2005/8/layout/lProcess1"/>
    <dgm:cxn modelId="{B80531FC-A566-48F8-9F6A-3F7E20F46CC0}" type="presOf" srcId="{0B072909-6A97-4A19-B93F-ED53358F9284}" destId="{64B6EFA4-F6D4-420A-90B9-36770CCD8E26}" srcOrd="0" destOrd="0" presId="urn:microsoft.com/office/officeart/2005/8/layout/lProcess1"/>
    <dgm:cxn modelId="{4DF510A2-DC64-41C4-B764-B7CCB8E76521}" type="presParOf" srcId="{64B6EFA4-F6D4-420A-90B9-36770CCD8E26}" destId="{B8DAA2C4-630E-477D-AAF8-7132A2FF4BAC}" srcOrd="0" destOrd="0" presId="urn:microsoft.com/office/officeart/2005/8/layout/lProcess1"/>
    <dgm:cxn modelId="{4B6E127E-9F61-481D-89A1-E35A01BCFEB3}" type="presParOf" srcId="{B8DAA2C4-630E-477D-AAF8-7132A2FF4BAC}" destId="{C476FF95-585E-42B7-9AE7-C809069C7979}" srcOrd="0" destOrd="0" presId="urn:microsoft.com/office/officeart/2005/8/layout/lProcess1"/>
  </dgm:cxnLst>
  <dgm:bg/>
  <dgm:whole>
    <a:ln w="5715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FC226A-4706-4325-A716-3F85991824BC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altLang="ru-RU" sz="1600" b="1" u="none" kern="1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rPr>
            <a:t>Организация смотра-конкурса среди сельскохозяйственных предприятий АПК на лучшую готовность хозяйств к зимовке скота</a:t>
          </a:r>
          <a:endParaRPr lang="ru-RU" sz="1600" b="1" u="none" kern="1200" dirty="0">
            <a:solidFill>
              <a:srgbClr val="FFFFFF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gm:t>
    </dgm:pt>
    <dgm:pt modelId="{AF84EE1E-D446-433A-94D2-16E71AC2B7C3}" type="parTrans" cxnId="{D31F6776-EAC7-4FE3-A140-83443E6BD1E5}">
      <dgm:prSet/>
      <dgm:spPr/>
      <dgm:t>
        <a:bodyPr/>
        <a:lstStyle/>
        <a:p>
          <a:endParaRPr lang="ru-RU"/>
        </a:p>
      </dgm:t>
    </dgm:pt>
    <dgm:pt modelId="{61493514-4ED5-4C89-8208-4FB45AEC9446}" type="sibTrans" cxnId="{D31F6776-EAC7-4FE3-A140-83443E6BD1E5}">
      <dgm:prSet/>
      <dgm:spPr/>
      <dgm:t>
        <a:bodyPr/>
        <a:lstStyle/>
        <a:p>
          <a:endParaRPr lang="ru-RU"/>
        </a:p>
      </dgm:t>
    </dgm:pt>
    <dgm:pt modelId="{89FC9F59-0047-448C-9D12-2FA5CF6AB93C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altLang="ru-RU" sz="1400" b="0" kern="1200" dirty="0">
              <a:solidFill>
                <a:schemeClr val="tx1"/>
              </a:solidFill>
            </a:rPr>
            <a:t>Расходы запланированы на 2020 года (9тыс.руб.), освоено 9 тыс.руб.</a:t>
          </a:r>
          <a:endParaRPr lang="ru-RU" sz="1400" b="0" kern="1200" dirty="0">
            <a:solidFill>
              <a:schemeClr val="tx1"/>
            </a:solidFill>
          </a:endParaRPr>
        </a:p>
      </dgm:t>
    </dgm:pt>
    <dgm:pt modelId="{D80F4502-9042-47DA-9ED4-42E1860B642C}" type="parTrans" cxnId="{8BADDBCD-2896-4B8A-BEA3-40952ACEEE65}">
      <dgm:prSet/>
      <dgm:spPr/>
      <dgm:t>
        <a:bodyPr/>
        <a:lstStyle/>
        <a:p>
          <a:endParaRPr lang="ru-RU"/>
        </a:p>
      </dgm:t>
    </dgm:pt>
    <dgm:pt modelId="{CCAB510D-E277-4997-8175-F70452D4C0EE}" type="sibTrans" cxnId="{8BADDBCD-2896-4B8A-BEA3-40952ACEEE65}">
      <dgm:prSet/>
      <dgm:spPr/>
      <dgm:t>
        <a:bodyPr/>
        <a:lstStyle/>
        <a:p>
          <a:endParaRPr lang="ru-RU"/>
        </a:p>
      </dgm:t>
    </dgm:pt>
    <dgm:pt modelId="{56B866A4-3842-4954-8663-6C7751A8648B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endParaRPr lang="ru-RU" altLang="ru-RU" sz="1600" b="1" kern="1200" dirty="0">
            <a:solidFill>
              <a:srgbClr val="FF0000"/>
            </a:solidFill>
            <a:latin typeface="Calibri" pitchFamily="34" charset="0"/>
          </a:endParaRP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altLang="ru-RU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Организация и проведение конкурса среди предприятий АПК на лучшую постановку техники на зимнее хранение: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1400" kern="1200" dirty="0">
              <a:solidFill>
                <a:schemeClr val="tx1"/>
              </a:solidFill>
            </a:rPr>
            <a:t>Расходы запланированы на 2020 года (9 тыс.руб.), освоено 9 тыс.руб.</a:t>
          </a:r>
          <a:endParaRPr lang="ru-RU" sz="1400" kern="1200" dirty="0">
            <a:solidFill>
              <a:schemeClr val="tx1"/>
            </a:solidFill>
          </a:endParaRPr>
        </a:p>
      </dgm:t>
    </dgm:pt>
    <dgm:pt modelId="{ED1B5BAE-CD01-4EFE-AB8E-9DC445CBCB1F}" type="parTrans" cxnId="{73BF8EF2-C2A1-4F13-850D-F73240AA4CAB}">
      <dgm:prSet/>
      <dgm:spPr/>
      <dgm:t>
        <a:bodyPr/>
        <a:lstStyle/>
        <a:p>
          <a:endParaRPr lang="ru-RU"/>
        </a:p>
      </dgm:t>
    </dgm:pt>
    <dgm:pt modelId="{693F2BA1-976F-42EE-9011-5F29CC5C27C0}" type="sibTrans" cxnId="{73BF8EF2-C2A1-4F13-850D-F73240AA4CAB}">
      <dgm:prSet/>
      <dgm:spPr/>
      <dgm:t>
        <a:bodyPr/>
        <a:lstStyle/>
        <a:p>
          <a:endParaRPr lang="ru-RU"/>
        </a:p>
      </dgm:t>
    </dgm:pt>
    <dgm:pt modelId="{568479FF-65D4-45D4-9657-8644C58C3BD5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</a:rPr>
            <a:t>На 2021 г.  запланировано 0 </a:t>
          </a:r>
          <a:r>
            <a:rPr lang="ru-RU" sz="1400" kern="1200" dirty="0" err="1">
              <a:solidFill>
                <a:schemeClr val="tx1"/>
              </a:solidFill>
            </a:rPr>
            <a:t>тыс.руб</a:t>
          </a:r>
          <a:r>
            <a:rPr lang="ru-RU" sz="1400" kern="1200" dirty="0">
              <a:solidFill>
                <a:schemeClr val="tx1"/>
              </a:solidFill>
            </a:rPr>
            <a:t>.</a:t>
          </a:r>
          <a:endParaRPr lang="ru-RU" altLang="ru-RU" sz="1400" kern="1200" dirty="0">
            <a:solidFill>
              <a:schemeClr val="tx1"/>
            </a:solidFill>
          </a:endParaRPr>
        </a:p>
      </dgm:t>
    </dgm:pt>
    <dgm:pt modelId="{DAE2CE68-62D6-46B9-83E9-4A5D92F42FF1}" type="parTrans" cxnId="{2D8CBCB2-57A4-431E-9223-3F2565AB96F4}">
      <dgm:prSet/>
      <dgm:spPr/>
      <dgm:t>
        <a:bodyPr/>
        <a:lstStyle/>
        <a:p>
          <a:endParaRPr lang="ru-RU"/>
        </a:p>
      </dgm:t>
    </dgm:pt>
    <dgm:pt modelId="{A2177873-A64E-4940-88AD-D1B98CB39023}" type="sibTrans" cxnId="{2D8CBCB2-57A4-431E-9223-3F2565AB96F4}">
      <dgm:prSet/>
      <dgm:spPr/>
      <dgm:t>
        <a:bodyPr/>
        <a:lstStyle/>
        <a:p>
          <a:endParaRPr lang="ru-RU"/>
        </a:p>
      </dgm:t>
    </dgm:pt>
    <dgm:pt modelId="{D93C2F43-4798-4717-B1A5-3570B1C33099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</a:rPr>
            <a:t>На 2022 г.  запланировано  по 9 тыс.руб.</a:t>
          </a:r>
        </a:p>
      </dgm:t>
    </dgm:pt>
    <dgm:pt modelId="{5C72310D-5D7D-4A9D-A0B9-E092657F74AD}" type="parTrans" cxnId="{A33CBC1C-AB02-4ECE-BA35-17863F882243}">
      <dgm:prSet/>
      <dgm:spPr/>
      <dgm:t>
        <a:bodyPr/>
        <a:lstStyle/>
        <a:p>
          <a:endParaRPr lang="ru-RU"/>
        </a:p>
      </dgm:t>
    </dgm:pt>
    <dgm:pt modelId="{628F04C2-61DE-4F87-A8E9-44AD172EA8BB}" type="sibTrans" cxnId="{A33CBC1C-AB02-4ECE-BA35-17863F882243}">
      <dgm:prSet/>
      <dgm:spPr/>
      <dgm:t>
        <a:bodyPr/>
        <a:lstStyle/>
        <a:p>
          <a:endParaRPr lang="ru-RU"/>
        </a:p>
      </dgm:t>
    </dgm:pt>
    <dgm:pt modelId="{B91203D3-2749-4EF9-97C6-AA7764B32BE1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altLang="ru-RU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«Устойчивое развитие сельских территорий городского округа»:</a:t>
          </a:r>
        </a:p>
        <a:p>
          <a:r>
            <a:rPr lang="ru-RU" altLang="ru-RU" sz="1400" kern="1200" dirty="0">
              <a:solidFill>
                <a:schemeClr val="tx1"/>
              </a:solidFill>
            </a:rPr>
            <a:t>Расходы запланированы на 2020 год (2507,02 тыс.руб.), освоено 2507,02 </a:t>
          </a:r>
          <a:r>
            <a:rPr lang="ru-RU" altLang="ru-RU" sz="1400" kern="1200" dirty="0" err="1">
              <a:solidFill>
                <a:schemeClr val="tx1"/>
              </a:solidFill>
            </a:rPr>
            <a:t>тыс.руб</a:t>
          </a:r>
          <a:r>
            <a:rPr lang="ru-RU" altLang="ru-RU" sz="1400" kern="1200" dirty="0">
              <a:solidFill>
                <a:schemeClr val="tx1"/>
              </a:solidFill>
            </a:rPr>
            <a:t>.</a:t>
          </a:r>
        </a:p>
        <a:p>
          <a:r>
            <a:rPr lang="ru-RU" sz="1400" kern="1200" dirty="0">
              <a:solidFill>
                <a:schemeClr val="tx1"/>
              </a:solidFill>
            </a:rPr>
            <a:t>Ввод жилья для граждан проживающих на сельских территориях округа в </a:t>
          </a:r>
          <a:r>
            <a:rPr lang="ru-RU" altLang="ru-RU" sz="1400" kern="1200" dirty="0">
              <a:solidFill>
                <a:schemeClr val="tx1"/>
              </a:solidFill>
            </a:rPr>
            <a:t>2020 г. (</a:t>
          </a:r>
          <a:r>
            <a:rPr lang="ru-RU" sz="1400" kern="1200" dirty="0">
              <a:solidFill>
                <a:schemeClr val="tx1"/>
              </a:solidFill>
            </a:rPr>
            <a:t>приобретение – </a:t>
          </a:r>
          <a:r>
            <a:rPr lang="ru-RU" altLang="ru-RU" sz="1400" kern="1200" dirty="0">
              <a:solidFill>
                <a:schemeClr val="tx1"/>
              </a:solidFill>
            </a:rPr>
            <a:t>78,6 </a:t>
          </a:r>
          <a:r>
            <a:rPr lang="ru-RU" altLang="ru-RU" sz="1400" kern="1200" dirty="0" err="1">
              <a:solidFill>
                <a:schemeClr val="tx1"/>
              </a:solidFill>
            </a:rPr>
            <a:t>кв.м</a:t>
          </a:r>
          <a:r>
            <a:rPr lang="ru-RU" altLang="ru-RU" sz="1400" kern="1200" dirty="0">
              <a:solidFill>
                <a:schemeClr val="tx1"/>
              </a:solidFill>
            </a:rPr>
            <a:t>., строительство – 218,36 </a:t>
          </a:r>
          <a:r>
            <a:rPr lang="ru-RU" altLang="ru-RU" sz="1400" kern="1200" dirty="0" err="1">
              <a:solidFill>
                <a:schemeClr val="tx1"/>
              </a:solidFill>
            </a:rPr>
            <a:t>кв.м</a:t>
          </a:r>
          <a:r>
            <a:rPr lang="ru-RU" altLang="ru-RU" sz="1400" kern="1200" dirty="0">
              <a:solidFill>
                <a:schemeClr val="tx1"/>
              </a:solidFill>
            </a:rPr>
            <a:t>.) освоено 296,96 </a:t>
          </a:r>
          <a:r>
            <a:rPr lang="ru-RU" altLang="ru-RU" sz="1400" kern="1200" dirty="0" err="1">
              <a:solidFill>
                <a:schemeClr val="tx1"/>
              </a:solidFill>
            </a:rPr>
            <a:t>кв.м</a:t>
          </a:r>
          <a:r>
            <a:rPr lang="ru-RU" altLang="ru-RU" sz="1400" kern="1200" dirty="0">
              <a:solidFill>
                <a:schemeClr val="tx1"/>
              </a:solidFill>
            </a:rPr>
            <a:t>.</a:t>
          </a:r>
        </a:p>
        <a:p>
          <a:endParaRPr lang="ru-RU" altLang="ru-RU" sz="1400" kern="1200" dirty="0">
            <a:solidFill>
              <a:schemeClr val="tx1"/>
            </a:solidFill>
          </a:endParaRPr>
        </a:p>
        <a:p>
          <a:endParaRPr lang="ru-RU" altLang="ru-RU" sz="1400" kern="1200" dirty="0">
            <a:solidFill>
              <a:schemeClr val="tx1"/>
            </a:solidFill>
          </a:endParaRPr>
        </a:p>
        <a:p>
          <a:endParaRPr lang="ru-RU" altLang="ru-RU" sz="1400" kern="1200" dirty="0">
            <a:solidFill>
              <a:schemeClr val="tx1"/>
            </a:solidFill>
          </a:endParaRPr>
        </a:p>
        <a:p>
          <a:endParaRPr lang="ru-RU" altLang="ru-RU" sz="1400" kern="1200" dirty="0">
            <a:solidFill>
              <a:schemeClr val="tx1"/>
            </a:solidFill>
          </a:endParaRPr>
        </a:p>
      </dgm:t>
    </dgm:pt>
    <dgm:pt modelId="{2DA58A5C-625E-41A2-B93D-CFADE07AEE38}" type="parTrans" cxnId="{3CEE66C2-62BB-4C5A-A531-63EA73C171BD}">
      <dgm:prSet/>
      <dgm:spPr/>
      <dgm:t>
        <a:bodyPr/>
        <a:lstStyle/>
        <a:p>
          <a:endParaRPr lang="ru-RU"/>
        </a:p>
      </dgm:t>
    </dgm:pt>
    <dgm:pt modelId="{6D6B123B-4462-4D43-AE67-EE1E7A3D1289}" type="sibTrans" cxnId="{3CEE66C2-62BB-4C5A-A531-63EA73C171BD}">
      <dgm:prSet/>
      <dgm:spPr/>
      <dgm:t>
        <a:bodyPr/>
        <a:lstStyle/>
        <a:p>
          <a:endParaRPr lang="ru-RU"/>
        </a:p>
      </dgm:t>
    </dgm:pt>
    <dgm:pt modelId="{D9C7123E-B126-4DFC-871F-FD66A9752E4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</a:rPr>
            <a:t>На 2021 г.  запланировано 0 </a:t>
          </a:r>
          <a:r>
            <a:rPr lang="ru-RU" sz="1400" kern="1200" dirty="0" err="1">
              <a:solidFill>
                <a:schemeClr val="tx1"/>
              </a:solidFill>
            </a:rPr>
            <a:t>тыс.руб</a:t>
          </a:r>
          <a:r>
            <a:rPr lang="ru-RU" sz="1400" kern="1200" dirty="0">
              <a:solidFill>
                <a:schemeClr val="tx1"/>
              </a:solidFill>
            </a:rPr>
            <a:t>.</a:t>
          </a:r>
          <a:endParaRPr lang="ru-RU" sz="1400" b="0" kern="1200" dirty="0">
            <a:solidFill>
              <a:schemeClr val="tx1"/>
            </a:solidFill>
          </a:endParaRPr>
        </a:p>
      </dgm:t>
    </dgm:pt>
    <dgm:pt modelId="{9529AFA2-04AF-4AEB-869D-1DFF7B5E6E82}" type="parTrans" cxnId="{5CDED9A6-381A-4608-AD8B-1F67BE2893BE}">
      <dgm:prSet/>
      <dgm:spPr/>
      <dgm:t>
        <a:bodyPr/>
        <a:lstStyle/>
        <a:p>
          <a:endParaRPr lang="ru-RU"/>
        </a:p>
      </dgm:t>
    </dgm:pt>
    <dgm:pt modelId="{ABE8005C-F0BF-44C8-AF77-4C7A9FB61520}" type="sibTrans" cxnId="{5CDED9A6-381A-4608-AD8B-1F67BE2893BE}">
      <dgm:prSet/>
      <dgm:spPr/>
      <dgm:t>
        <a:bodyPr/>
        <a:lstStyle/>
        <a:p>
          <a:endParaRPr lang="ru-RU"/>
        </a:p>
      </dgm:t>
    </dgm:pt>
    <dgm:pt modelId="{819531C2-6500-477A-AD1F-F94F278A3C0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kern="1200" dirty="0">
              <a:solidFill>
                <a:schemeClr val="tx1"/>
              </a:solidFill>
            </a:rPr>
            <a:t>На 2022 г.  запланировано  по 9 </a:t>
          </a:r>
          <a:r>
            <a:rPr lang="ru-RU" sz="1400" kern="1200" dirty="0" err="1">
              <a:solidFill>
                <a:schemeClr val="tx1"/>
              </a:solidFill>
            </a:rPr>
            <a:t>тыс.руб</a:t>
          </a:r>
          <a:endParaRPr lang="ru-RU" sz="3600" kern="1200" dirty="0">
            <a:solidFill>
              <a:schemeClr val="tx1"/>
            </a:solidFill>
          </a:endParaRPr>
        </a:p>
      </dgm:t>
    </dgm:pt>
    <dgm:pt modelId="{91977721-1B78-4950-B533-76014EC9795B}" type="sibTrans" cxnId="{29B2F171-42EE-459E-9667-FDD2BBACA871}">
      <dgm:prSet/>
      <dgm:spPr/>
      <dgm:t>
        <a:bodyPr/>
        <a:lstStyle/>
        <a:p>
          <a:endParaRPr lang="ru-RU"/>
        </a:p>
      </dgm:t>
    </dgm:pt>
    <dgm:pt modelId="{B73CCFAB-B09F-452B-9260-947C2CF6EF97}" type="parTrans" cxnId="{29B2F171-42EE-459E-9667-FDD2BBACA871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</dgm:pt>
    <dgm:pt modelId="{232C8A3B-6B50-4189-94D4-087EB9B61DB6}" type="pres">
      <dgm:prSet presAssocID="{ADFC226A-4706-4325-A716-3F85991824BC}" presName="comp" presStyleCnt="0"/>
      <dgm:spPr/>
    </dgm:pt>
    <dgm:pt modelId="{A2CA7670-75B3-4BFD-A90A-A6EC7D7307F2}" type="pres">
      <dgm:prSet presAssocID="{ADFC226A-4706-4325-A716-3F85991824BC}" presName="box" presStyleLbl="node1" presStyleIdx="0" presStyleCnt="3" custScaleY="100983" custLinFactNeighborY="2790"/>
      <dgm:spPr/>
    </dgm:pt>
    <dgm:pt modelId="{E0C12E6D-D165-4727-A624-058D1F847324}" type="pres">
      <dgm:prSet presAssocID="{ADFC226A-4706-4325-A716-3F85991824BC}" presName="img" presStyleLbl="fgImgPlace1" presStyleIdx="0" presStyleCnt="3" custLinFactNeighborX="133" custLinFactNeighborY="40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455712E-D0F2-4A19-A78B-FFC2E7464105}" type="pres">
      <dgm:prSet presAssocID="{ADFC226A-4706-4325-A716-3F85991824BC}" presName="text" presStyleLbl="node1" presStyleIdx="0" presStyleCnt="3">
        <dgm:presLayoutVars>
          <dgm:bulletEnabled val="1"/>
        </dgm:presLayoutVars>
      </dgm:prSet>
      <dgm:spPr/>
    </dgm:pt>
    <dgm:pt modelId="{AD16D947-AD8F-4D02-A89C-BD7BBCBF302D}" type="pres">
      <dgm:prSet presAssocID="{61493514-4ED5-4C89-8208-4FB45AEC9446}" presName="spacer" presStyleCnt="0"/>
      <dgm:spPr/>
    </dgm:pt>
    <dgm:pt modelId="{8A7453B5-C67D-48A2-9A3D-3CD6D1D298C6}" type="pres">
      <dgm:prSet presAssocID="{56B866A4-3842-4954-8663-6C7751A8648B}" presName="comp" presStyleCnt="0"/>
      <dgm:spPr/>
    </dgm:pt>
    <dgm:pt modelId="{0F07E10E-736B-4041-AB69-EB6B1BF71B7D}" type="pres">
      <dgm:prSet presAssocID="{56B866A4-3842-4954-8663-6C7751A8648B}" presName="box" presStyleLbl="node1" presStyleIdx="1" presStyleCnt="3" custScaleY="120059" custLinFactNeighborY="1691"/>
      <dgm:spPr/>
    </dgm:pt>
    <dgm:pt modelId="{4CDD4987-850B-43C1-A4F8-5A8AAE9ECC29}" type="pres">
      <dgm:prSet presAssocID="{56B866A4-3842-4954-8663-6C7751A8648B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E9FCAC4-1662-4CF3-AC05-C2BFB1F5FA39}" type="pres">
      <dgm:prSet presAssocID="{56B866A4-3842-4954-8663-6C7751A8648B}" presName="text" presStyleLbl="node1" presStyleIdx="1" presStyleCnt="3">
        <dgm:presLayoutVars>
          <dgm:bulletEnabled val="1"/>
        </dgm:presLayoutVars>
      </dgm:prSet>
      <dgm:spPr/>
    </dgm:pt>
    <dgm:pt modelId="{CD70D4E8-95ED-429A-9606-04439A609C8B}" type="pres">
      <dgm:prSet presAssocID="{693F2BA1-976F-42EE-9011-5F29CC5C27C0}" presName="spacer" presStyleCnt="0"/>
      <dgm:spPr/>
    </dgm:pt>
    <dgm:pt modelId="{C48F95AB-E44A-4A0D-9908-61CEC7C8DBE2}" type="pres">
      <dgm:prSet presAssocID="{B91203D3-2749-4EF9-97C6-AA7764B32BE1}" presName="comp" presStyleCnt="0"/>
      <dgm:spPr/>
    </dgm:pt>
    <dgm:pt modelId="{911E8FE2-4D46-4E1C-91CF-510D04BC1A38}" type="pres">
      <dgm:prSet presAssocID="{B91203D3-2749-4EF9-97C6-AA7764B32BE1}" presName="box" presStyleLbl="node1" presStyleIdx="2" presStyleCnt="3" custScaleY="156331" custLinFactNeighborY="1988"/>
      <dgm:spPr/>
    </dgm:pt>
    <dgm:pt modelId="{A40BE1DD-B688-4595-ADF3-6E388BA28531}" type="pres">
      <dgm:prSet presAssocID="{B91203D3-2749-4EF9-97C6-AA7764B32BE1}" presName="img" presStyleLbl="fgImgPlace1" presStyleIdx="2" presStyleCnt="3" custLinFactNeighborX="-207" custLinFactNeighborY="-3231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83090C7-8964-4E61-A9DC-22D1CE8C7B3C}" type="pres">
      <dgm:prSet presAssocID="{B91203D3-2749-4EF9-97C6-AA7764B32BE1}" presName="text" presStyleLbl="node1" presStyleIdx="2" presStyleCnt="3">
        <dgm:presLayoutVars>
          <dgm:bulletEnabled val="1"/>
        </dgm:presLayoutVars>
      </dgm:prSet>
      <dgm:spPr/>
    </dgm:pt>
  </dgm:ptLst>
  <dgm:cxnLst>
    <dgm:cxn modelId="{B9C01A16-6805-466D-A911-03AC77BDECA2}" type="presOf" srcId="{D93C2F43-4798-4717-B1A5-3570B1C33099}" destId="{A2CA7670-75B3-4BFD-A90A-A6EC7D7307F2}" srcOrd="0" destOrd="3" presId="urn:microsoft.com/office/officeart/2005/8/layout/vList4#10"/>
    <dgm:cxn modelId="{E18D0A17-D5B6-489B-ABA3-F07CF196789E}" type="presOf" srcId="{819531C2-6500-477A-AD1F-F94F278A3C08}" destId="{0F07E10E-736B-4041-AB69-EB6B1BF71B7D}" srcOrd="0" destOrd="2" presId="urn:microsoft.com/office/officeart/2005/8/layout/vList4#10"/>
    <dgm:cxn modelId="{A33CBC1C-AB02-4ECE-BA35-17863F882243}" srcId="{ADFC226A-4706-4325-A716-3F85991824BC}" destId="{D93C2F43-4798-4717-B1A5-3570B1C33099}" srcOrd="2" destOrd="0" parTransId="{5C72310D-5D7D-4A9D-A0B9-E092657F74AD}" sibTransId="{628F04C2-61DE-4F87-A8E9-44AD172EA8BB}"/>
    <dgm:cxn modelId="{06BCBE65-0001-4860-BC92-C74F2280D0B4}" type="presOf" srcId="{B91203D3-2749-4EF9-97C6-AA7764B32BE1}" destId="{911E8FE2-4D46-4E1C-91CF-510D04BC1A38}" srcOrd="0" destOrd="0" presId="urn:microsoft.com/office/officeart/2005/8/layout/vList4#10"/>
    <dgm:cxn modelId="{6BBDC970-23E0-4CB4-B37E-4D8CA04A0AAC}" type="presOf" srcId="{B91203D3-2749-4EF9-97C6-AA7764B32BE1}" destId="{583090C7-8964-4E61-A9DC-22D1CE8C7B3C}" srcOrd="1" destOrd="0" presId="urn:microsoft.com/office/officeart/2005/8/layout/vList4#10"/>
    <dgm:cxn modelId="{29B2F171-42EE-459E-9667-FDD2BBACA871}" srcId="{56B866A4-3842-4954-8663-6C7751A8648B}" destId="{819531C2-6500-477A-AD1F-F94F278A3C08}" srcOrd="1" destOrd="0" parTransId="{B73CCFAB-B09F-452B-9260-947C2CF6EF97}" sibTransId="{91977721-1B78-4950-B533-76014EC9795B}"/>
    <dgm:cxn modelId="{D31F6776-EAC7-4FE3-A140-83443E6BD1E5}" srcId="{F86953F9-70EB-4254-BE00-6C20C2E1253E}" destId="{ADFC226A-4706-4325-A716-3F85991824BC}" srcOrd="0" destOrd="0" parTransId="{AF84EE1E-D446-433A-94D2-16E71AC2B7C3}" sibTransId="{61493514-4ED5-4C89-8208-4FB45AEC9446}"/>
    <dgm:cxn modelId="{74A2257F-C6EA-4799-B4FD-54775C9D7F4F}" type="presOf" srcId="{F86953F9-70EB-4254-BE00-6C20C2E1253E}" destId="{EAB0F987-EF81-49ED-8366-F0932FFAEFCC}" srcOrd="0" destOrd="0" presId="urn:microsoft.com/office/officeart/2005/8/layout/vList4#10"/>
    <dgm:cxn modelId="{54199F80-5123-4111-84B8-9188DD29E1D4}" type="presOf" srcId="{568479FF-65D4-45D4-9657-8644C58C3BD5}" destId="{9E9FCAC4-1662-4CF3-AC05-C2BFB1F5FA39}" srcOrd="1" destOrd="1" presId="urn:microsoft.com/office/officeart/2005/8/layout/vList4#10"/>
    <dgm:cxn modelId="{53A83C98-D834-4CA0-BC5D-2BCBE2CCD062}" type="presOf" srcId="{568479FF-65D4-45D4-9657-8644C58C3BD5}" destId="{0F07E10E-736B-4041-AB69-EB6B1BF71B7D}" srcOrd="0" destOrd="1" presId="urn:microsoft.com/office/officeart/2005/8/layout/vList4#10"/>
    <dgm:cxn modelId="{86EB70A1-D7AA-4079-814A-70865136E516}" type="presOf" srcId="{56B866A4-3842-4954-8663-6C7751A8648B}" destId="{0F07E10E-736B-4041-AB69-EB6B1BF71B7D}" srcOrd="0" destOrd="0" presId="urn:microsoft.com/office/officeart/2005/8/layout/vList4#10"/>
    <dgm:cxn modelId="{5CDED9A6-381A-4608-AD8B-1F67BE2893BE}" srcId="{ADFC226A-4706-4325-A716-3F85991824BC}" destId="{D9C7123E-B126-4DFC-871F-FD66A9752E4A}" srcOrd="1" destOrd="0" parTransId="{9529AFA2-04AF-4AEB-869D-1DFF7B5E6E82}" sibTransId="{ABE8005C-F0BF-44C8-AF77-4C7A9FB61520}"/>
    <dgm:cxn modelId="{B28FFAA6-B621-4F0C-88B1-3EB41EEED09D}" type="presOf" srcId="{89FC9F59-0047-448C-9D12-2FA5CF6AB93C}" destId="{9455712E-D0F2-4A19-A78B-FFC2E7464105}" srcOrd="1" destOrd="1" presId="urn:microsoft.com/office/officeart/2005/8/layout/vList4#10"/>
    <dgm:cxn modelId="{9097A4AF-8A0B-4B61-8550-C41D5A4E22C1}" type="presOf" srcId="{89FC9F59-0047-448C-9D12-2FA5CF6AB93C}" destId="{A2CA7670-75B3-4BFD-A90A-A6EC7D7307F2}" srcOrd="0" destOrd="1" presId="urn:microsoft.com/office/officeart/2005/8/layout/vList4#10"/>
    <dgm:cxn modelId="{2D8CBCB2-57A4-431E-9223-3F2565AB96F4}" srcId="{56B866A4-3842-4954-8663-6C7751A8648B}" destId="{568479FF-65D4-45D4-9657-8644C58C3BD5}" srcOrd="0" destOrd="0" parTransId="{DAE2CE68-62D6-46B9-83E9-4A5D92F42FF1}" sibTransId="{A2177873-A64E-4940-88AD-D1B98CB39023}"/>
    <dgm:cxn modelId="{CA2BC5B7-89FC-44F4-BC0F-B83F6D640A84}" type="presOf" srcId="{ADFC226A-4706-4325-A716-3F85991824BC}" destId="{A2CA7670-75B3-4BFD-A90A-A6EC7D7307F2}" srcOrd="0" destOrd="0" presId="urn:microsoft.com/office/officeart/2005/8/layout/vList4#10"/>
    <dgm:cxn modelId="{EB7B45B8-82FB-4A75-934E-B9C9A80605C8}" type="presOf" srcId="{D9C7123E-B126-4DFC-871F-FD66A9752E4A}" destId="{A2CA7670-75B3-4BFD-A90A-A6EC7D7307F2}" srcOrd="0" destOrd="2" presId="urn:microsoft.com/office/officeart/2005/8/layout/vList4#10"/>
    <dgm:cxn modelId="{5196D3BE-250C-43FE-8056-3867ECAD0F12}" type="presOf" srcId="{D93C2F43-4798-4717-B1A5-3570B1C33099}" destId="{9455712E-D0F2-4A19-A78B-FFC2E7464105}" srcOrd="1" destOrd="3" presId="urn:microsoft.com/office/officeart/2005/8/layout/vList4#10"/>
    <dgm:cxn modelId="{3CEE66C2-62BB-4C5A-A531-63EA73C171BD}" srcId="{F86953F9-70EB-4254-BE00-6C20C2E1253E}" destId="{B91203D3-2749-4EF9-97C6-AA7764B32BE1}" srcOrd="2" destOrd="0" parTransId="{2DA58A5C-625E-41A2-B93D-CFADE07AEE38}" sibTransId="{6D6B123B-4462-4D43-AE67-EE1E7A3D1289}"/>
    <dgm:cxn modelId="{8BADDBCD-2896-4B8A-BEA3-40952ACEEE65}" srcId="{ADFC226A-4706-4325-A716-3F85991824BC}" destId="{89FC9F59-0047-448C-9D12-2FA5CF6AB93C}" srcOrd="0" destOrd="0" parTransId="{D80F4502-9042-47DA-9ED4-42E1860B642C}" sibTransId="{CCAB510D-E277-4997-8175-F70452D4C0EE}"/>
    <dgm:cxn modelId="{ED8F91E3-61FA-4A4A-8E13-14D48D0D9372}" type="presOf" srcId="{D9C7123E-B126-4DFC-871F-FD66A9752E4A}" destId="{9455712E-D0F2-4A19-A78B-FFC2E7464105}" srcOrd="1" destOrd="2" presId="urn:microsoft.com/office/officeart/2005/8/layout/vList4#10"/>
    <dgm:cxn modelId="{37F28CF1-38E1-4776-9F36-094647BE2794}" type="presOf" srcId="{ADFC226A-4706-4325-A716-3F85991824BC}" destId="{9455712E-D0F2-4A19-A78B-FFC2E7464105}" srcOrd="1" destOrd="0" presId="urn:microsoft.com/office/officeart/2005/8/layout/vList4#10"/>
    <dgm:cxn modelId="{73BF8EF2-C2A1-4F13-850D-F73240AA4CAB}" srcId="{F86953F9-70EB-4254-BE00-6C20C2E1253E}" destId="{56B866A4-3842-4954-8663-6C7751A8648B}" srcOrd="1" destOrd="0" parTransId="{ED1B5BAE-CD01-4EFE-AB8E-9DC445CBCB1F}" sibTransId="{693F2BA1-976F-42EE-9011-5F29CC5C27C0}"/>
    <dgm:cxn modelId="{D2D237F3-6262-4A01-92C8-C568D323E8CE}" type="presOf" srcId="{819531C2-6500-477A-AD1F-F94F278A3C08}" destId="{9E9FCAC4-1662-4CF3-AC05-C2BFB1F5FA39}" srcOrd="1" destOrd="2" presId="urn:microsoft.com/office/officeart/2005/8/layout/vList4#10"/>
    <dgm:cxn modelId="{DD3066FD-A6D3-47EE-93D8-837021F59740}" type="presOf" srcId="{56B866A4-3842-4954-8663-6C7751A8648B}" destId="{9E9FCAC4-1662-4CF3-AC05-C2BFB1F5FA39}" srcOrd="1" destOrd="0" presId="urn:microsoft.com/office/officeart/2005/8/layout/vList4#10"/>
    <dgm:cxn modelId="{78301845-4089-44A8-9D0E-2FCD69954A53}" type="presParOf" srcId="{EAB0F987-EF81-49ED-8366-F0932FFAEFCC}" destId="{232C8A3B-6B50-4189-94D4-087EB9B61DB6}" srcOrd="0" destOrd="0" presId="urn:microsoft.com/office/officeart/2005/8/layout/vList4#10"/>
    <dgm:cxn modelId="{3A7A8E4A-F319-4953-B7E4-DACEEDFBF73D}" type="presParOf" srcId="{232C8A3B-6B50-4189-94D4-087EB9B61DB6}" destId="{A2CA7670-75B3-4BFD-A90A-A6EC7D7307F2}" srcOrd="0" destOrd="0" presId="urn:microsoft.com/office/officeart/2005/8/layout/vList4#10"/>
    <dgm:cxn modelId="{24ABDC91-6A63-4C29-BCBE-61AAD1DD3BBE}" type="presParOf" srcId="{232C8A3B-6B50-4189-94D4-087EB9B61DB6}" destId="{E0C12E6D-D165-4727-A624-058D1F847324}" srcOrd="1" destOrd="0" presId="urn:microsoft.com/office/officeart/2005/8/layout/vList4#10"/>
    <dgm:cxn modelId="{2733FE2B-FE8A-42B0-A6D7-2DFBD57D3202}" type="presParOf" srcId="{232C8A3B-6B50-4189-94D4-087EB9B61DB6}" destId="{9455712E-D0F2-4A19-A78B-FFC2E7464105}" srcOrd="2" destOrd="0" presId="urn:microsoft.com/office/officeart/2005/8/layout/vList4#10"/>
    <dgm:cxn modelId="{A3985207-CF17-4B49-9B0D-79F8C35B52C6}" type="presParOf" srcId="{EAB0F987-EF81-49ED-8366-F0932FFAEFCC}" destId="{AD16D947-AD8F-4D02-A89C-BD7BBCBF302D}" srcOrd="1" destOrd="0" presId="urn:microsoft.com/office/officeart/2005/8/layout/vList4#10"/>
    <dgm:cxn modelId="{39B8296C-7B5D-45BD-8228-6EA0B0B1B397}" type="presParOf" srcId="{EAB0F987-EF81-49ED-8366-F0932FFAEFCC}" destId="{8A7453B5-C67D-48A2-9A3D-3CD6D1D298C6}" srcOrd="2" destOrd="0" presId="urn:microsoft.com/office/officeart/2005/8/layout/vList4#10"/>
    <dgm:cxn modelId="{6745AAA5-E96C-4989-8112-BA91E9CAE9A3}" type="presParOf" srcId="{8A7453B5-C67D-48A2-9A3D-3CD6D1D298C6}" destId="{0F07E10E-736B-4041-AB69-EB6B1BF71B7D}" srcOrd="0" destOrd="0" presId="urn:microsoft.com/office/officeart/2005/8/layout/vList4#10"/>
    <dgm:cxn modelId="{C8412FEE-94CA-41F3-BA07-C74CDBC3319F}" type="presParOf" srcId="{8A7453B5-C67D-48A2-9A3D-3CD6D1D298C6}" destId="{4CDD4987-850B-43C1-A4F8-5A8AAE9ECC29}" srcOrd="1" destOrd="0" presId="urn:microsoft.com/office/officeart/2005/8/layout/vList4#10"/>
    <dgm:cxn modelId="{AD89EDC6-6B2D-40C8-82DE-0B6EEE074266}" type="presParOf" srcId="{8A7453B5-C67D-48A2-9A3D-3CD6D1D298C6}" destId="{9E9FCAC4-1662-4CF3-AC05-C2BFB1F5FA39}" srcOrd="2" destOrd="0" presId="urn:microsoft.com/office/officeart/2005/8/layout/vList4#10"/>
    <dgm:cxn modelId="{F0430D0F-52F7-45CC-A699-0622C6467EF7}" type="presParOf" srcId="{EAB0F987-EF81-49ED-8366-F0932FFAEFCC}" destId="{CD70D4E8-95ED-429A-9606-04439A609C8B}" srcOrd="3" destOrd="0" presId="urn:microsoft.com/office/officeart/2005/8/layout/vList4#10"/>
    <dgm:cxn modelId="{66D4A867-F4CF-479B-BD20-F88FEC1E470B}" type="presParOf" srcId="{EAB0F987-EF81-49ED-8366-F0932FFAEFCC}" destId="{C48F95AB-E44A-4A0D-9908-61CEC7C8DBE2}" srcOrd="4" destOrd="0" presId="urn:microsoft.com/office/officeart/2005/8/layout/vList4#10"/>
    <dgm:cxn modelId="{BEAC2CC7-D8B2-467A-AC99-91854D4EEB58}" type="presParOf" srcId="{C48F95AB-E44A-4A0D-9908-61CEC7C8DBE2}" destId="{911E8FE2-4D46-4E1C-91CF-510D04BC1A38}" srcOrd="0" destOrd="0" presId="urn:microsoft.com/office/officeart/2005/8/layout/vList4#10"/>
    <dgm:cxn modelId="{1FB2BBAC-C466-4079-8AA7-1A95444AD8F1}" type="presParOf" srcId="{C48F95AB-E44A-4A0D-9908-61CEC7C8DBE2}" destId="{A40BE1DD-B688-4595-ADF3-6E388BA28531}" srcOrd="1" destOrd="0" presId="urn:microsoft.com/office/officeart/2005/8/layout/vList4#10"/>
    <dgm:cxn modelId="{26EFBC64-AC51-4187-BDC8-2EA11C54639D}" type="presParOf" srcId="{C48F95AB-E44A-4A0D-9908-61CEC7C8DBE2}" destId="{583090C7-8964-4E61-A9DC-22D1CE8C7B3C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A4CA1E2-D11D-4AE8-BE38-0C74EADF6E6F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сохранение объема муниципального долга </a:t>
          </a:r>
          <a:r>
            <a:rPr lang="ru-RU" dirty="0" err="1"/>
            <a:t>Кувандыкского</a:t>
          </a:r>
          <a:r>
            <a:rPr lang="ru-RU" dirty="0"/>
            <a:t> городского округа на уровне, не превышающем объем доходов бюджета городского округа без учета объема безвозмездных поступлений;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992A2CE-518C-4BC3-9B48-148A6796F6F2}" type="parTrans" cxnId="{E2A685C8-1C6D-4449-9F91-814DE1DC225C}">
      <dgm:prSet/>
      <dgm:spPr/>
      <dgm:t>
        <a:bodyPr/>
        <a:lstStyle/>
        <a:p>
          <a:endParaRPr lang="ru-RU"/>
        </a:p>
      </dgm:t>
    </dgm:pt>
    <dgm:pt modelId="{CD1DE34C-ECEF-4D94-802F-1D2FC1DA40EB}" type="sibTrans" cxnId="{E2A685C8-1C6D-4449-9F91-814DE1DC225C}">
      <dgm:prSet/>
      <dgm:spPr/>
      <dgm:t>
        <a:bodyPr/>
        <a:lstStyle/>
        <a:p>
          <a:endParaRPr lang="ru-RU"/>
        </a:p>
      </dgm:t>
    </dgm:pt>
    <dgm:pt modelId="{1A56046C-9CF0-4E98-B73F-A3A33923C82A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отсутствие просроченных долговых обязательств, просроченной кредиторской задолженности, в том числе по исполнению обязательств перед гражданами;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A58E954-B3E2-4A27-8F15-7829B621F941}" type="parTrans" cxnId="{CBA7B2B6-C1C7-4FD6-8769-778762D1CEFA}">
      <dgm:prSet/>
      <dgm:spPr/>
      <dgm:t>
        <a:bodyPr/>
        <a:lstStyle/>
        <a:p>
          <a:endParaRPr lang="ru-RU"/>
        </a:p>
      </dgm:t>
    </dgm:pt>
    <dgm:pt modelId="{C3C051B5-B50F-48BA-AE6A-D5B71329F8EA}" type="sibTrans" cxnId="{CBA7B2B6-C1C7-4FD6-8769-778762D1CEFA}">
      <dgm:prSet/>
      <dgm:spPr/>
      <dgm:t>
        <a:bodyPr/>
        <a:lstStyle/>
        <a:p>
          <a:endParaRPr lang="ru-RU"/>
        </a:p>
      </dgm:t>
    </dgm:pt>
    <dgm:pt modelId="{70FADEBE-03CD-4C50-9D72-7F8101EEE0F3}">
      <dgm:prSet/>
      <dgm:spPr/>
      <dgm:t>
        <a:bodyPr/>
        <a:lstStyle/>
        <a:p>
          <a:r>
            <a:rPr lang="ru-RU" dirty="0"/>
            <a:t>минимизация замечаний со стороны контролирующих органов к порядку осуществления бюджетного процесса;</a:t>
          </a:r>
        </a:p>
      </dgm:t>
    </dgm:pt>
    <dgm:pt modelId="{E99AC0C8-6C51-4A8A-A870-1B1BA7B71496}" type="parTrans" cxnId="{CB555038-06F0-4DAB-A11D-9231690FFFF8}">
      <dgm:prSet/>
      <dgm:spPr/>
      <dgm:t>
        <a:bodyPr/>
        <a:lstStyle/>
        <a:p>
          <a:endParaRPr lang="ru-RU"/>
        </a:p>
      </dgm:t>
    </dgm:pt>
    <dgm:pt modelId="{C08D206A-02E6-42F3-B545-90E48829C94E}" type="sibTrans" cxnId="{CB555038-06F0-4DAB-A11D-9231690FFFF8}">
      <dgm:prSet/>
      <dgm:spPr/>
      <dgm:t>
        <a:bodyPr/>
        <a:lstStyle/>
        <a:p>
          <a:endParaRPr lang="ru-RU"/>
        </a:p>
      </dgm:t>
    </dgm:pt>
    <dgm:pt modelId="{8BF405E1-7F63-4DBA-BDD8-66C1E1B4A10C}">
      <dgm:prSet/>
      <dgm:spPr/>
      <dgm:t>
        <a:bodyPr/>
        <a:lstStyle/>
        <a:p>
          <a:r>
            <a:rPr lang="ru-RU" dirty="0"/>
            <a:t>повышение эффективности бюджетных расходов. </a:t>
          </a:r>
        </a:p>
      </dgm:t>
    </dgm:pt>
    <dgm:pt modelId="{D66A35F3-A79A-4DF7-9729-2257A3B58FBD}" type="parTrans" cxnId="{B93FA8CD-0434-48CB-8A82-28A2E879500F}">
      <dgm:prSet/>
      <dgm:spPr/>
      <dgm:t>
        <a:bodyPr/>
        <a:lstStyle/>
        <a:p>
          <a:endParaRPr lang="ru-RU"/>
        </a:p>
      </dgm:t>
    </dgm:pt>
    <dgm:pt modelId="{CCCC714E-6DDA-4A6B-BE4A-0C61FA0793B5}" type="sibTrans" cxnId="{B93FA8CD-0434-48CB-8A82-28A2E879500F}">
      <dgm:prSet/>
      <dgm:spPr/>
      <dgm:t>
        <a:bodyPr/>
        <a:lstStyle/>
        <a:p>
          <a:endParaRPr lang="ru-RU"/>
        </a:p>
      </dgm:t>
    </dgm:pt>
    <dgm:pt modelId="{902F33F5-66BE-490B-90BE-96B95D4582C5}">
      <dgm:prSet/>
      <dgm:spPr/>
      <dgm:t>
        <a:bodyPr/>
        <a:lstStyle/>
        <a:p>
          <a:r>
            <a:rPr lang="ru-RU" dirty="0"/>
            <a:t>исполнение расходных обязательств бюджета Кувандыкского городского округа к 2024г. 99,8%;</a:t>
          </a:r>
        </a:p>
      </dgm:t>
    </dgm:pt>
    <dgm:pt modelId="{A71318DA-AE1D-427F-8A08-F85F3F293403}" type="parTrans" cxnId="{42577BA9-34E4-441B-9604-A8003269BCFA}">
      <dgm:prSet/>
      <dgm:spPr/>
      <dgm:t>
        <a:bodyPr/>
        <a:lstStyle/>
        <a:p>
          <a:endParaRPr lang="ru-RU"/>
        </a:p>
      </dgm:t>
    </dgm:pt>
    <dgm:pt modelId="{32C410E1-40DD-47F7-8FDF-27DFD1DDF284}" type="sibTrans" cxnId="{42577BA9-34E4-441B-9604-A8003269BCFA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</dgm:pt>
    <dgm:pt modelId="{AE069D3E-D7C3-47C7-B5A7-64490B88A339}" type="pres">
      <dgm:prSet presAssocID="{5A4CA1E2-D11D-4AE8-BE38-0C74EADF6E6F}" presName="comp" presStyleCnt="0"/>
      <dgm:spPr/>
    </dgm:pt>
    <dgm:pt modelId="{FA8637BE-4C78-4A90-8EA9-FF147A0D6DB0}" type="pres">
      <dgm:prSet presAssocID="{5A4CA1E2-D11D-4AE8-BE38-0C74EADF6E6F}" presName="box" presStyleLbl="node1" presStyleIdx="0" presStyleCnt="5"/>
      <dgm:spPr/>
    </dgm:pt>
    <dgm:pt modelId="{2930AC06-D9EA-4450-9784-79CC83DEF5A6}" type="pres">
      <dgm:prSet presAssocID="{5A4CA1E2-D11D-4AE8-BE38-0C74EADF6E6F}" presName="img" presStyleLbl="fgImgPlace1" presStyleIdx="0" presStyleCnt="5" custScaleX="95808" custScaleY="1084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99AC2BC-6C4C-432F-912F-9815E5385E7E}" type="pres">
      <dgm:prSet presAssocID="{5A4CA1E2-D11D-4AE8-BE38-0C74EADF6E6F}" presName="text" presStyleLbl="node1" presStyleIdx="0" presStyleCnt="5">
        <dgm:presLayoutVars>
          <dgm:bulletEnabled val="1"/>
        </dgm:presLayoutVars>
      </dgm:prSet>
      <dgm:spPr/>
    </dgm:pt>
    <dgm:pt modelId="{B64A935E-C924-4D33-B7C2-3584ADA4283C}" type="pres">
      <dgm:prSet presAssocID="{CD1DE34C-ECEF-4D94-802F-1D2FC1DA40EB}" presName="spacer" presStyleCnt="0"/>
      <dgm:spPr/>
    </dgm:pt>
    <dgm:pt modelId="{21B36067-17EA-4EC0-8449-9F0355E635D1}" type="pres">
      <dgm:prSet presAssocID="{1A56046C-9CF0-4E98-B73F-A3A33923C82A}" presName="comp" presStyleCnt="0"/>
      <dgm:spPr/>
    </dgm:pt>
    <dgm:pt modelId="{DAAB083C-299D-4388-8A85-E26E6205AEBD}" type="pres">
      <dgm:prSet presAssocID="{1A56046C-9CF0-4E98-B73F-A3A33923C82A}" presName="box" presStyleLbl="node1" presStyleIdx="1" presStyleCnt="5"/>
      <dgm:spPr/>
    </dgm:pt>
    <dgm:pt modelId="{91A77631-7155-4946-9513-007DB4ABC26F}" type="pres">
      <dgm:prSet presAssocID="{1A56046C-9CF0-4E98-B73F-A3A33923C82A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0762731-C4BC-455B-B48F-ACA29C689B1F}" type="pres">
      <dgm:prSet presAssocID="{1A56046C-9CF0-4E98-B73F-A3A33923C82A}" presName="text" presStyleLbl="node1" presStyleIdx="1" presStyleCnt="5">
        <dgm:presLayoutVars>
          <dgm:bulletEnabled val="1"/>
        </dgm:presLayoutVars>
      </dgm:prSet>
      <dgm:spPr/>
    </dgm:pt>
    <dgm:pt modelId="{B2CA7D96-0EA1-4A76-BA38-47ECE518CD6A}" type="pres">
      <dgm:prSet presAssocID="{C3C051B5-B50F-48BA-AE6A-D5B71329F8EA}" presName="spacer" presStyleCnt="0"/>
      <dgm:spPr/>
    </dgm:pt>
    <dgm:pt modelId="{F34DA545-F1B8-4B54-8BF5-EF5274F6E392}" type="pres">
      <dgm:prSet presAssocID="{902F33F5-66BE-490B-90BE-96B95D4582C5}" presName="comp" presStyleCnt="0"/>
      <dgm:spPr/>
    </dgm:pt>
    <dgm:pt modelId="{20177E07-41B7-423D-8B93-E4678E547B2F}" type="pres">
      <dgm:prSet presAssocID="{902F33F5-66BE-490B-90BE-96B95D4582C5}" presName="box" presStyleLbl="node1" presStyleIdx="2" presStyleCnt="5"/>
      <dgm:spPr/>
    </dgm:pt>
    <dgm:pt modelId="{48A17DB8-AC72-4854-9F25-30208446CF7B}" type="pres">
      <dgm:prSet presAssocID="{902F33F5-66BE-490B-90BE-96B95D4582C5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1BFB3DD-52BD-4427-B3F6-901059A220D2}" type="pres">
      <dgm:prSet presAssocID="{902F33F5-66BE-490B-90BE-96B95D4582C5}" presName="text" presStyleLbl="node1" presStyleIdx="2" presStyleCnt="5">
        <dgm:presLayoutVars>
          <dgm:bulletEnabled val="1"/>
        </dgm:presLayoutVars>
      </dgm:prSet>
      <dgm:spPr/>
    </dgm:pt>
    <dgm:pt modelId="{232F2B4F-53CA-4808-8139-B7185407D75E}" type="pres">
      <dgm:prSet presAssocID="{32C410E1-40DD-47F7-8FDF-27DFD1DDF284}" presName="spacer" presStyleCnt="0"/>
      <dgm:spPr/>
    </dgm:pt>
    <dgm:pt modelId="{70603132-B6B2-4EF3-A096-1053CEA94262}" type="pres">
      <dgm:prSet presAssocID="{70FADEBE-03CD-4C50-9D72-7F8101EEE0F3}" presName="comp" presStyleCnt="0"/>
      <dgm:spPr/>
    </dgm:pt>
    <dgm:pt modelId="{61FBD203-128C-4049-9D68-2D186C1D995D}" type="pres">
      <dgm:prSet presAssocID="{70FADEBE-03CD-4C50-9D72-7F8101EEE0F3}" presName="box" presStyleLbl="node1" presStyleIdx="3" presStyleCnt="5"/>
      <dgm:spPr/>
    </dgm:pt>
    <dgm:pt modelId="{01067843-58A1-473D-94B0-993D2C021B72}" type="pres">
      <dgm:prSet presAssocID="{70FADEBE-03CD-4C50-9D72-7F8101EEE0F3}" presName="img" presStyleLbl="fgImgPlace1" presStyleIdx="3" presStyleCnt="5" custScaleX="95808" custScaleY="10071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42473FB-0AE1-417C-8165-73019968965E}" type="pres">
      <dgm:prSet presAssocID="{70FADEBE-03CD-4C50-9D72-7F8101EEE0F3}" presName="text" presStyleLbl="node1" presStyleIdx="3" presStyleCnt="5">
        <dgm:presLayoutVars>
          <dgm:bulletEnabled val="1"/>
        </dgm:presLayoutVars>
      </dgm:prSet>
      <dgm:spPr/>
    </dgm:pt>
    <dgm:pt modelId="{D3718F34-CEBD-49BD-9428-1AD43A2007F1}" type="pres">
      <dgm:prSet presAssocID="{C08D206A-02E6-42F3-B545-90E48829C94E}" presName="spacer" presStyleCnt="0"/>
      <dgm:spPr/>
    </dgm:pt>
    <dgm:pt modelId="{D40A3059-35BB-49C9-99BA-02067BD324F7}" type="pres">
      <dgm:prSet presAssocID="{8BF405E1-7F63-4DBA-BDD8-66C1E1B4A10C}" presName="comp" presStyleCnt="0"/>
      <dgm:spPr/>
    </dgm:pt>
    <dgm:pt modelId="{AA100E71-D0A3-4A53-9994-2D7A415165E6}" type="pres">
      <dgm:prSet presAssocID="{8BF405E1-7F63-4DBA-BDD8-66C1E1B4A10C}" presName="box" presStyleLbl="node1" presStyleIdx="4" presStyleCnt="5"/>
      <dgm:spPr/>
    </dgm:pt>
    <dgm:pt modelId="{B1D9F31B-778B-4972-88B1-AFBB4291E8BA}" type="pres">
      <dgm:prSet presAssocID="{8BF405E1-7F63-4DBA-BDD8-66C1E1B4A10C}" presName="img" presStyleLbl="fgImgPlace1" presStyleIdx="4" presStyleCnt="5" custScaleX="95808" custScaleY="10756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8F2C4017-B231-428B-B874-D9D4DCB3E154}" type="pres">
      <dgm:prSet presAssocID="{8BF405E1-7F63-4DBA-BDD8-66C1E1B4A10C}" presName="text" presStyleLbl="node1" presStyleIdx="4" presStyleCnt="5">
        <dgm:presLayoutVars>
          <dgm:bulletEnabled val="1"/>
        </dgm:presLayoutVars>
      </dgm:prSet>
      <dgm:spPr/>
    </dgm:pt>
  </dgm:ptLst>
  <dgm:cxnLst>
    <dgm:cxn modelId="{47A8952D-18D1-4B45-9A82-67988625217A}" type="presOf" srcId="{70FADEBE-03CD-4C50-9D72-7F8101EEE0F3}" destId="{61FBD203-128C-4049-9D68-2D186C1D995D}" srcOrd="0" destOrd="0" presId="urn:microsoft.com/office/officeart/2005/8/layout/vList4#10"/>
    <dgm:cxn modelId="{C833A236-9C35-433C-AA08-6F028DED8AE0}" type="presOf" srcId="{70FADEBE-03CD-4C50-9D72-7F8101EEE0F3}" destId="{442473FB-0AE1-417C-8165-73019968965E}" srcOrd="1" destOrd="0" presId="urn:microsoft.com/office/officeart/2005/8/layout/vList4#10"/>
    <dgm:cxn modelId="{CB555038-06F0-4DAB-A11D-9231690FFFF8}" srcId="{F86953F9-70EB-4254-BE00-6C20C2E1253E}" destId="{70FADEBE-03CD-4C50-9D72-7F8101EEE0F3}" srcOrd="3" destOrd="0" parTransId="{E99AC0C8-6C51-4A8A-A870-1B1BA7B71496}" sibTransId="{C08D206A-02E6-42F3-B545-90E48829C94E}"/>
    <dgm:cxn modelId="{5BE61761-44B3-459B-BC2D-5C4EF6AF698C}" type="presOf" srcId="{F86953F9-70EB-4254-BE00-6C20C2E1253E}" destId="{EAB0F987-EF81-49ED-8366-F0932FFAEFCC}" srcOrd="0" destOrd="0" presId="urn:microsoft.com/office/officeart/2005/8/layout/vList4#10"/>
    <dgm:cxn modelId="{D817A748-35A4-4A18-8631-7B0713CF24B4}" type="presOf" srcId="{5A4CA1E2-D11D-4AE8-BE38-0C74EADF6E6F}" destId="{FA8637BE-4C78-4A90-8EA9-FF147A0D6DB0}" srcOrd="0" destOrd="0" presId="urn:microsoft.com/office/officeart/2005/8/layout/vList4#10"/>
    <dgm:cxn modelId="{DFF5A270-3F02-4181-A5CB-AA5EB51441A5}" type="presOf" srcId="{902F33F5-66BE-490B-90BE-96B95D4582C5}" destId="{20177E07-41B7-423D-8B93-E4678E547B2F}" srcOrd="0" destOrd="0" presId="urn:microsoft.com/office/officeart/2005/8/layout/vList4#10"/>
    <dgm:cxn modelId="{B2B5E79D-1BA2-493D-AE5A-CFAD6D9B57CB}" type="presOf" srcId="{5A4CA1E2-D11D-4AE8-BE38-0C74EADF6E6F}" destId="{299AC2BC-6C4C-432F-912F-9815E5385E7E}" srcOrd="1" destOrd="0" presId="urn:microsoft.com/office/officeart/2005/8/layout/vList4#10"/>
    <dgm:cxn modelId="{34693BA4-C792-4A9A-AE74-B3CF54A008E1}" type="presOf" srcId="{902F33F5-66BE-490B-90BE-96B95D4582C5}" destId="{E1BFB3DD-52BD-4427-B3F6-901059A220D2}" srcOrd="1" destOrd="0" presId="urn:microsoft.com/office/officeart/2005/8/layout/vList4#10"/>
    <dgm:cxn modelId="{1D0CD0A6-EF3D-42BB-A11B-AF40F549A2EB}" type="presOf" srcId="{1A56046C-9CF0-4E98-B73F-A3A33923C82A}" destId="{F0762731-C4BC-455B-B48F-ACA29C689B1F}" srcOrd="1" destOrd="0" presId="urn:microsoft.com/office/officeart/2005/8/layout/vList4#10"/>
    <dgm:cxn modelId="{42577BA9-34E4-441B-9604-A8003269BCFA}" srcId="{F86953F9-70EB-4254-BE00-6C20C2E1253E}" destId="{902F33F5-66BE-490B-90BE-96B95D4582C5}" srcOrd="2" destOrd="0" parTransId="{A71318DA-AE1D-427F-8A08-F85F3F293403}" sibTransId="{32C410E1-40DD-47F7-8FDF-27DFD1DDF284}"/>
    <dgm:cxn modelId="{323FE5AF-E662-4BD9-8DE7-A6EBD482A243}" type="presOf" srcId="{8BF405E1-7F63-4DBA-BDD8-66C1E1B4A10C}" destId="{AA100E71-D0A3-4A53-9994-2D7A415165E6}" srcOrd="0" destOrd="0" presId="urn:microsoft.com/office/officeart/2005/8/layout/vList4#10"/>
    <dgm:cxn modelId="{CBA7B2B6-C1C7-4FD6-8769-778762D1CEFA}" srcId="{F86953F9-70EB-4254-BE00-6C20C2E1253E}" destId="{1A56046C-9CF0-4E98-B73F-A3A33923C82A}" srcOrd="1" destOrd="0" parTransId="{8A58E954-B3E2-4A27-8F15-7829B621F941}" sibTransId="{C3C051B5-B50F-48BA-AE6A-D5B71329F8EA}"/>
    <dgm:cxn modelId="{E2A685C8-1C6D-4449-9F91-814DE1DC225C}" srcId="{F86953F9-70EB-4254-BE00-6C20C2E1253E}" destId="{5A4CA1E2-D11D-4AE8-BE38-0C74EADF6E6F}" srcOrd="0" destOrd="0" parTransId="{D992A2CE-518C-4BC3-9B48-148A6796F6F2}" sibTransId="{CD1DE34C-ECEF-4D94-802F-1D2FC1DA40EB}"/>
    <dgm:cxn modelId="{B93FA8CD-0434-48CB-8A82-28A2E879500F}" srcId="{F86953F9-70EB-4254-BE00-6C20C2E1253E}" destId="{8BF405E1-7F63-4DBA-BDD8-66C1E1B4A10C}" srcOrd="4" destOrd="0" parTransId="{D66A35F3-A79A-4DF7-9729-2257A3B58FBD}" sibTransId="{CCCC714E-6DDA-4A6B-BE4A-0C61FA0793B5}"/>
    <dgm:cxn modelId="{D5ECDDD8-D44C-450E-BDE4-14FFC73B7F95}" type="presOf" srcId="{1A56046C-9CF0-4E98-B73F-A3A33923C82A}" destId="{DAAB083C-299D-4388-8A85-E26E6205AEBD}" srcOrd="0" destOrd="0" presId="urn:microsoft.com/office/officeart/2005/8/layout/vList4#10"/>
    <dgm:cxn modelId="{683BDBE5-9898-4BB0-82A3-73E46BE7F168}" type="presOf" srcId="{8BF405E1-7F63-4DBA-BDD8-66C1E1B4A10C}" destId="{8F2C4017-B231-428B-B874-D9D4DCB3E154}" srcOrd="1" destOrd="0" presId="urn:microsoft.com/office/officeart/2005/8/layout/vList4#10"/>
    <dgm:cxn modelId="{E99A4BD4-1BF6-495D-9BC7-CA7735505F74}" type="presParOf" srcId="{EAB0F987-EF81-49ED-8366-F0932FFAEFCC}" destId="{AE069D3E-D7C3-47C7-B5A7-64490B88A339}" srcOrd="0" destOrd="0" presId="urn:microsoft.com/office/officeart/2005/8/layout/vList4#10"/>
    <dgm:cxn modelId="{0B83C54F-38BD-4331-8252-34B257F268F4}" type="presParOf" srcId="{AE069D3E-D7C3-47C7-B5A7-64490B88A339}" destId="{FA8637BE-4C78-4A90-8EA9-FF147A0D6DB0}" srcOrd="0" destOrd="0" presId="urn:microsoft.com/office/officeart/2005/8/layout/vList4#10"/>
    <dgm:cxn modelId="{50C95309-E857-4A52-972B-ACEE6339D0EE}" type="presParOf" srcId="{AE069D3E-D7C3-47C7-B5A7-64490B88A339}" destId="{2930AC06-D9EA-4450-9784-79CC83DEF5A6}" srcOrd="1" destOrd="0" presId="urn:microsoft.com/office/officeart/2005/8/layout/vList4#10"/>
    <dgm:cxn modelId="{1B877748-FB87-4514-A451-CE488CF46D92}" type="presParOf" srcId="{AE069D3E-D7C3-47C7-B5A7-64490B88A339}" destId="{299AC2BC-6C4C-432F-912F-9815E5385E7E}" srcOrd="2" destOrd="0" presId="urn:microsoft.com/office/officeart/2005/8/layout/vList4#10"/>
    <dgm:cxn modelId="{A1616BF9-05CA-4D15-8E78-5E465AFF43C5}" type="presParOf" srcId="{EAB0F987-EF81-49ED-8366-F0932FFAEFCC}" destId="{B64A935E-C924-4D33-B7C2-3584ADA4283C}" srcOrd="1" destOrd="0" presId="urn:microsoft.com/office/officeart/2005/8/layout/vList4#10"/>
    <dgm:cxn modelId="{2DD6B5DD-797F-4BBF-919D-FDE37120C67F}" type="presParOf" srcId="{EAB0F987-EF81-49ED-8366-F0932FFAEFCC}" destId="{21B36067-17EA-4EC0-8449-9F0355E635D1}" srcOrd="2" destOrd="0" presId="urn:microsoft.com/office/officeart/2005/8/layout/vList4#10"/>
    <dgm:cxn modelId="{94655CBC-C227-455C-9348-4696480277FE}" type="presParOf" srcId="{21B36067-17EA-4EC0-8449-9F0355E635D1}" destId="{DAAB083C-299D-4388-8A85-E26E6205AEBD}" srcOrd="0" destOrd="0" presId="urn:microsoft.com/office/officeart/2005/8/layout/vList4#10"/>
    <dgm:cxn modelId="{7B18427F-5DD5-4446-B496-C424D977D644}" type="presParOf" srcId="{21B36067-17EA-4EC0-8449-9F0355E635D1}" destId="{91A77631-7155-4946-9513-007DB4ABC26F}" srcOrd="1" destOrd="0" presId="urn:microsoft.com/office/officeart/2005/8/layout/vList4#10"/>
    <dgm:cxn modelId="{13BCA889-1A0D-4B37-9C95-C25252A8DA26}" type="presParOf" srcId="{21B36067-17EA-4EC0-8449-9F0355E635D1}" destId="{F0762731-C4BC-455B-B48F-ACA29C689B1F}" srcOrd="2" destOrd="0" presId="urn:microsoft.com/office/officeart/2005/8/layout/vList4#10"/>
    <dgm:cxn modelId="{F4FCE86B-A376-42C9-AB91-55E827F8A4BF}" type="presParOf" srcId="{EAB0F987-EF81-49ED-8366-F0932FFAEFCC}" destId="{B2CA7D96-0EA1-4A76-BA38-47ECE518CD6A}" srcOrd="3" destOrd="0" presId="urn:microsoft.com/office/officeart/2005/8/layout/vList4#10"/>
    <dgm:cxn modelId="{DE85E28D-25A5-4760-B23B-B55C4C596522}" type="presParOf" srcId="{EAB0F987-EF81-49ED-8366-F0932FFAEFCC}" destId="{F34DA545-F1B8-4B54-8BF5-EF5274F6E392}" srcOrd="4" destOrd="0" presId="urn:microsoft.com/office/officeart/2005/8/layout/vList4#10"/>
    <dgm:cxn modelId="{2159BD22-9795-404B-9EEE-C13C4AB3249F}" type="presParOf" srcId="{F34DA545-F1B8-4B54-8BF5-EF5274F6E392}" destId="{20177E07-41B7-423D-8B93-E4678E547B2F}" srcOrd="0" destOrd="0" presId="urn:microsoft.com/office/officeart/2005/8/layout/vList4#10"/>
    <dgm:cxn modelId="{1EEC1019-CBA7-420E-A7F0-90AB8C747873}" type="presParOf" srcId="{F34DA545-F1B8-4B54-8BF5-EF5274F6E392}" destId="{48A17DB8-AC72-4854-9F25-30208446CF7B}" srcOrd="1" destOrd="0" presId="urn:microsoft.com/office/officeart/2005/8/layout/vList4#10"/>
    <dgm:cxn modelId="{45CA71B7-BF9D-4446-8664-4464E577B9C4}" type="presParOf" srcId="{F34DA545-F1B8-4B54-8BF5-EF5274F6E392}" destId="{E1BFB3DD-52BD-4427-B3F6-901059A220D2}" srcOrd="2" destOrd="0" presId="urn:microsoft.com/office/officeart/2005/8/layout/vList4#10"/>
    <dgm:cxn modelId="{6C63F835-F77D-4B88-A9CA-8E7BF606D4AA}" type="presParOf" srcId="{EAB0F987-EF81-49ED-8366-F0932FFAEFCC}" destId="{232F2B4F-53CA-4808-8139-B7185407D75E}" srcOrd="5" destOrd="0" presId="urn:microsoft.com/office/officeart/2005/8/layout/vList4#10"/>
    <dgm:cxn modelId="{7FC7C430-D18E-4B87-A0E9-8CC63546A98D}" type="presParOf" srcId="{EAB0F987-EF81-49ED-8366-F0932FFAEFCC}" destId="{70603132-B6B2-4EF3-A096-1053CEA94262}" srcOrd="6" destOrd="0" presId="urn:microsoft.com/office/officeart/2005/8/layout/vList4#10"/>
    <dgm:cxn modelId="{D5B559E0-071D-4D73-943B-9A97F1432691}" type="presParOf" srcId="{70603132-B6B2-4EF3-A096-1053CEA94262}" destId="{61FBD203-128C-4049-9D68-2D186C1D995D}" srcOrd="0" destOrd="0" presId="urn:microsoft.com/office/officeart/2005/8/layout/vList4#10"/>
    <dgm:cxn modelId="{FB14A57D-1742-4CA5-BF17-9CCB0F5A1D42}" type="presParOf" srcId="{70603132-B6B2-4EF3-A096-1053CEA94262}" destId="{01067843-58A1-473D-94B0-993D2C021B72}" srcOrd="1" destOrd="0" presId="urn:microsoft.com/office/officeart/2005/8/layout/vList4#10"/>
    <dgm:cxn modelId="{24891576-B8E7-4A52-AB8C-54C0A958BD0F}" type="presParOf" srcId="{70603132-B6B2-4EF3-A096-1053CEA94262}" destId="{442473FB-0AE1-417C-8165-73019968965E}" srcOrd="2" destOrd="0" presId="urn:microsoft.com/office/officeart/2005/8/layout/vList4#10"/>
    <dgm:cxn modelId="{CA524B9C-B52A-462C-AF2E-A4B89EFA64B2}" type="presParOf" srcId="{EAB0F987-EF81-49ED-8366-F0932FFAEFCC}" destId="{D3718F34-CEBD-49BD-9428-1AD43A2007F1}" srcOrd="7" destOrd="0" presId="urn:microsoft.com/office/officeart/2005/8/layout/vList4#10"/>
    <dgm:cxn modelId="{4E10ECC6-9D2C-449A-81D0-C39163DA260D}" type="presParOf" srcId="{EAB0F987-EF81-49ED-8366-F0932FFAEFCC}" destId="{D40A3059-35BB-49C9-99BA-02067BD324F7}" srcOrd="8" destOrd="0" presId="urn:microsoft.com/office/officeart/2005/8/layout/vList4#10"/>
    <dgm:cxn modelId="{F8E09296-E868-449F-BBAE-ECE93EEDF485}" type="presParOf" srcId="{D40A3059-35BB-49C9-99BA-02067BD324F7}" destId="{AA100E71-D0A3-4A53-9994-2D7A415165E6}" srcOrd="0" destOrd="0" presId="urn:microsoft.com/office/officeart/2005/8/layout/vList4#10"/>
    <dgm:cxn modelId="{1736588D-00FF-402F-8AFF-FEE4567E314E}" type="presParOf" srcId="{D40A3059-35BB-49C9-99BA-02067BD324F7}" destId="{B1D9F31B-778B-4972-88B1-AFBB4291E8BA}" srcOrd="1" destOrd="0" presId="urn:microsoft.com/office/officeart/2005/8/layout/vList4#10"/>
    <dgm:cxn modelId="{B7F7D544-2EC7-4133-907A-8F498AA1FE25}" type="presParOf" srcId="{D40A3059-35BB-49C9-99BA-02067BD324F7}" destId="{8F2C4017-B231-428B-B874-D9D4DCB3E154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ADFC226A-4706-4325-A716-3F85991824BC}">
      <dgm:prSet phldrT="[Текст]" custT="1"/>
      <dgm:spPr/>
      <dgm:t>
        <a:bodyPr/>
        <a:lstStyle/>
        <a:p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На дополнительное профессиональное образование (курсы повышения квалификации, семинары): </a:t>
          </a:r>
        </a:p>
        <a:p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в 2018 г. обучено 20 сотрудников на сумму 89,1 тыс. рублей;</a:t>
          </a:r>
        </a:p>
        <a:p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в 2019 г. обучено – 21 сотрудник на сумму 62,1 тыс.рублей;</a:t>
          </a:r>
        </a:p>
        <a:p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в 2020 г. обучено – 61 сотрудник на сумму 155,3 тыс. рублей.</a:t>
          </a:r>
          <a:endParaRPr lang="ru-RU" sz="1600" b="1" u="none" kern="1200" dirty="0"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  <a:p>
          <a:endParaRPr lang="ru-RU" sz="1600" b="1" u="none" kern="1200" dirty="0"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gm:t>
    </dgm:pt>
    <dgm:pt modelId="{AF84EE1E-D446-433A-94D2-16E71AC2B7C3}" type="parTrans" cxnId="{D31F6776-EAC7-4FE3-A140-83443E6BD1E5}">
      <dgm:prSet/>
      <dgm:spPr/>
      <dgm:t>
        <a:bodyPr/>
        <a:lstStyle/>
        <a:p>
          <a:endParaRPr lang="ru-RU"/>
        </a:p>
      </dgm:t>
    </dgm:pt>
    <dgm:pt modelId="{61493514-4ED5-4C89-8208-4FB45AEC9446}" type="sibTrans" cxnId="{D31F6776-EAC7-4FE3-A140-83443E6BD1E5}">
      <dgm:prSet/>
      <dgm:spPr/>
      <dgm:t>
        <a:bodyPr/>
        <a:lstStyle/>
        <a:p>
          <a:endParaRPr lang="ru-RU"/>
        </a:p>
      </dgm:t>
    </dgm:pt>
    <dgm:pt modelId="{56B866A4-3842-4954-8663-6C7751A8648B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На повышение уровня технической оснащенности органов исполнительной власти городского округа, задействованных</a:t>
          </a:r>
        </a:p>
        <a:p>
          <a:pPr>
            <a:spcAft>
              <a:spcPts val="0"/>
            </a:spcAft>
          </a:pPr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в бюджетном процессе (приобретение компьютерной техники, комплектующих для ПК ,периферийных устройств, программного обеспечения(информационных систем); техническое сопровождение и обновление  программных продуктов(информационных систем)) было использовано  в 2018 г.  - 2201,8 тыс.рублей, в 2019 г. – 1119,1 тыс.рублей в 2020 г. -2027,0 тыс.рублей.</a:t>
          </a:r>
          <a:endParaRPr lang="ru-RU" sz="1600" b="1" kern="1200" dirty="0">
            <a:effectLst/>
            <a:latin typeface="+mn-lt"/>
          </a:endParaRPr>
        </a:p>
      </dgm:t>
    </dgm:pt>
    <dgm:pt modelId="{ED1B5BAE-CD01-4EFE-AB8E-9DC445CBCB1F}" type="parTrans" cxnId="{73BF8EF2-C2A1-4F13-850D-F73240AA4CAB}">
      <dgm:prSet/>
      <dgm:spPr/>
      <dgm:t>
        <a:bodyPr/>
        <a:lstStyle/>
        <a:p>
          <a:endParaRPr lang="ru-RU"/>
        </a:p>
      </dgm:t>
    </dgm:pt>
    <dgm:pt modelId="{693F2BA1-976F-42EE-9011-5F29CC5C27C0}" type="sibTrans" cxnId="{73BF8EF2-C2A1-4F13-850D-F73240AA4CAB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</dgm:pt>
    <dgm:pt modelId="{232C8A3B-6B50-4189-94D4-087EB9B61DB6}" type="pres">
      <dgm:prSet presAssocID="{ADFC226A-4706-4325-A716-3F85991824BC}" presName="comp" presStyleCnt="0"/>
      <dgm:spPr/>
    </dgm:pt>
    <dgm:pt modelId="{A2CA7670-75B3-4BFD-A90A-A6EC7D7307F2}" type="pres">
      <dgm:prSet presAssocID="{ADFC226A-4706-4325-A716-3F85991824BC}" presName="box" presStyleLbl="node1" presStyleIdx="0" presStyleCnt="2" custScaleY="112755" custLinFactNeighborY="1455"/>
      <dgm:spPr/>
    </dgm:pt>
    <dgm:pt modelId="{E0C12E6D-D165-4727-A624-058D1F847324}" type="pres">
      <dgm:prSet presAssocID="{ADFC226A-4706-4325-A716-3F85991824BC}" presName="img" presStyleLbl="fgImgPlace1" presStyleIdx="0" presStyleCnt="2" custScaleX="105208" custScaleY="92014" custLinFactNeighborX="-3548" custLinFactNeighborY="465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455712E-D0F2-4A19-A78B-FFC2E7464105}" type="pres">
      <dgm:prSet presAssocID="{ADFC226A-4706-4325-A716-3F85991824BC}" presName="text" presStyleLbl="node1" presStyleIdx="0" presStyleCnt="2">
        <dgm:presLayoutVars>
          <dgm:bulletEnabled val="1"/>
        </dgm:presLayoutVars>
      </dgm:prSet>
      <dgm:spPr/>
    </dgm:pt>
    <dgm:pt modelId="{AD16D947-AD8F-4D02-A89C-BD7BBCBF302D}" type="pres">
      <dgm:prSet presAssocID="{61493514-4ED5-4C89-8208-4FB45AEC9446}" presName="spacer" presStyleCnt="0"/>
      <dgm:spPr/>
    </dgm:pt>
    <dgm:pt modelId="{8A7453B5-C67D-48A2-9A3D-3CD6D1D298C6}" type="pres">
      <dgm:prSet presAssocID="{56B866A4-3842-4954-8663-6C7751A8648B}" presName="comp" presStyleCnt="0"/>
      <dgm:spPr/>
    </dgm:pt>
    <dgm:pt modelId="{0F07E10E-736B-4041-AB69-EB6B1BF71B7D}" type="pres">
      <dgm:prSet presAssocID="{56B866A4-3842-4954-8663-6C7751A8648B}" presName="box" presStyleLbl="node1" presStyleIdx="1" presStyleCnt="2" custScaleY="120059" custLinFactNeighborX="-390" custLinFactNeighborY="-2948"/>
      <dgm:spPr/>
    </dgm:pt>
    <dgm:pt modelId="{4CDD4987-850B-43C1-A4F8-5A8AAE9ECC29}" type="pres">
      <dgm:prSet presAssocID="{56B866A4-3842-4954-8663-6C7751A8648B}" presName="img" presStyleLbl="fgImgPlace1" presStyleIdx="1" presStyleCnt="2" custScaleX="103937" custScaleY="83834" custLinFactNeighborX="-4183" custLinFactNeighborY="-352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E9FCAC4-1662-4CF3-AC05-C2BFB1F5FA39}" type="pres">
      <dgm:prSet presAssocID="{56B866A4-3842-4954-8663-6C7751A8648B}" presName="text" presStyleLbl="node1" presStyleIdx="1" presStyleCnt="2">
        <dgm:presLayoutVars>
          <dgm:bulletEnabled val="1"/>
        </dgm:presLayoutVars>
      </dgm:prSet>
      <dgm:spPr/>
    </dgm:pt>
  </dgm:ptLst>
  <dgm:cxnLst>
    <dgm:cxn modelId="{FCC3DA18-628C-497E-BC2D-E0FCA3222C42}" type="presOf" srcId="{56B866A4-3842-4954-8663-6C7751A8648B}" destId="{0F07E10E-736B-4041-AB69-EB6B1BF71B7D}" srcOrd="0" destOrd="0" presId="urn:microsoft.com/office/officeart/2005/8/layout/vList4#10"/>
    <dgm:cxn modelId="{24200476-DE52-4D2B-90AC-26CD3C75D844}" type="presOf" srcId="{ADFC226A-4706-4325-A716-3F85991824BC}" destId="{A2CA7670-75B3-4BFD-A90A-A6EC7D7307F2}" srcOrd="0" destOrd="0" presId="urn:microsoft.com/office/officeart/2005/8/layout/vList4#10"/>
    <dgm:cxn modelId="{D31F6776-EAC7-4FE3-A140-83443E6BD1E5}" srcId="{F86953F9-70EB-4254-BE00-6C20C2E1253E}" destId="{ADFC226A-4706-4325-A716-3F85991824BC}" srcOrd="0" destOrd="0" parTransId="{AF84EE1E-D446-433A-94D2-16E71AC2B7C3}" sibTransId="{61493514-4ED5-4C89-8208-4FB45AEC9446}"/>
    <dgm:cxn modelId="{7A9DD6E1-9288-46B7-A6ED-DBDD2D55DD9C}" type="presOf" srcId="{F86953F9-70EB-4254-BE00-6C20C2E1253E}" destId="{EAB0F987-EF81-49ED-8366-F0932FFAEFCC}" srcOrd="0" destOrd="0" presId="urn:microsoft.com/office/officeart/2005/8/layout/vList4#10"/>
    <dgm:cxn modelId="{D0B37DEA-DE27-4F77-A0A7-FAD78EEA1157}" type="presOf" srcId="{56B866A4-3842-4954-8663-6C7751A8648B}" destId="{9E9FCAC4-1662-4CF3-AC05-C2BFB1F5FA39}" srcOrd="1" destOrd="0" presId="urn:microsoft.com/office/officeart/2005/8/layout/vList4#10"/>
    <dgm:cxn modelId="{73BF8EF2-C2A1-4F13-850D-F73240AA4CAB}" srcId="{F86953F9-70EB-4254-BE00-6C20C2E1253E}" destId="{56B866A4-3842-4954-8663-6C7751A8648B}" srcOrd="1" destOrd="0" parTransId="{ED1B5BAE-CD01-4EFE-AB8E-9DC445CBCB1F}" sibTransId="{693F2BA1-976F-42EE-9011-5F29CC5C27C0}"/>
    <dgm:cxn modelId="{511A2BF4-F71A-4E54-8C3C-4182EBB24D60}" type="presOf" srcId="{ADFC226A-4706-4325-A716-3F85991824BC}" destId="{9455712E-D0F2-4A19-A78B-FFC2E7464105}" srcOrd="1" destOrd="0" presId="urn:microsoft.com/office/officeart/2005/8/layout/vList4#10"/>
    <dgm:cxn modelId="{242CCD2A-554E-4BA7-9284-E04C23F88449}" type="presParOf" srcId="{EAB0F987-EF81-49ED-8366-F0932FFAEFCC}" destId="{232C8A3B-6B50-4189-94D4-087EB9B61DB6}" srcOrd="0" destOrd="0" presId="urn:microsoft.com/office/officeart/2005/8/layout/vList4#10"/>
    <dgm:cxn modelId="{C9F28119-244A-4EAC-BCCD-BD4297935C33}" type="presParOf" srcId="{232C8A3B-6B50-4189-94D4-087EB9B61DB6}" destId="{A2CA7670-75B3-4BFD-A90A-A6EC7D7307F2}" srcOrd="0" destOrd="0" presId="urn:microsoft.com/office/officeart/2005/8/layout/vList4#10"/>
    <dgm:cxn modelId="{5AFADE56-E196-408C-9CF7-CC19E646BA49}" type="presParOf" srcId="{232C8A3B-6B50-4189-94D4-087EB9B61DB6}" destId="{E0C12E6D-D165-4727-A624-058D1F847324}" srcOrd="1" destOrd="0" presId="urn:microsoft.com/office/officeart/2005/8/layout/vList4#10"/>
    <dgm:cxn modelId="{AAE4739A-C14A-4F03-83CA-EEBA296194C0}" type="presParOf" srcId="{232C8A3B-6B50-4189-94D4-087EB9B61DB6}" destId="{9455712E-D0F2-4A19-A78B-FFC2E7464105}" srcOrd="2" destOrd="0" presId="urn:microsoft.com/office/officeart/2005/8/layout/vList4#10"/>
    <dgm:cxn modelId="{9C061CFE-EB0F-444E-AFEA-3908E1348C25}" type="presParOf" srcId="{EAB0F987-EF81-49ED-8366-F0932FFAEFCC}" destId="{AD16D947-AD8F-4D02-A89C-BD7BBCBF302D}" srcOrd="1" destOrd="0" presId="urn:microsoft.com/office/officeart/2005/8/layout/vList4#10"/>
    <dgm:cxn modelId="{4A6A20B6-99E3-4F68-9555-D39CC677643C}" type="presParOf" srcId="{EAB0F987-EF81-49ED-8366-F0932FFAEFCC}" destId="{8A7453B5-C67D-48A2-9A3D-3CD6D1D298C6}" srcOrd="2" destOrd="0" presId="urn:microsoft.com/office/officeart/2005/8/layout/vList4#10"/>
    <dgm:cxn modelId="{56803F49-8493-451E-B51B-F0ACA6CF8A62}" type="presParOf" srcId="{8A7453B5-C67D-48A2-9A3D-3CD6D1D298C6}" destId="{0F07E10E-736B-4041-AB69-EB6B1BF71B7D}" srcOrd="0" destOrd="0" presId="urn:microsoft.com/office/officeart/2005/8/layout/vList4#10"/>
    <dgm:cxn modelId="{63FF1E67-C747-4CC7-B62B-2D4B40640B15}" type="presParOf" srcId="{8A7453B5-C67D-48A2-9A3D-3CD6D1D298C6}" destId="{4CDD4987-850B-43C1-A4F8-5A8AAE9ECC29}" srcOrd="1" destOrd="0" presId="urn:microsoft.com/office/officeart/2005/8/layout/vList4#10"/>
    <dgm:cxn modelId="{7C9C9BB6-4A5F-4077-87EC-74ED811AA44F}" type="presParOf" srcId="{8A7453B5-C67D-48A2-9A3D-3CD6D1D298C6}" destId="{9E9FCAC4-1662-4CF3-AC05-C2BFB1F5FA39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99624-385A-4986-82E4-0E5D9C98A0E7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69FC09-F7D6-4AD2-8F4F-ECBA44AC97C9}">
      <dgm:prSet phldrT="[Текст]" custT="1"/>
      <dgm:spPr/>
      <dgm:t>
        <a:bodyPr/>
        <a:lstStyle/>
        <a:p>
          <a:r>
            <a:rPr lang="ru-RU" sz="1800" b="0" dirty="0"/>
            <a:t>Поступления от уплаты налогов, установленных Налоговым кодексом Российской Федерации</a:t>
          </a:r>
        </a:p>
        <a:p>
          <a:r>
            <a:rPr lang="ru-RU" sz="1600" b="0" dirty="0"/>
            <a:t>Например:</a:t>
          </a:r>
        </a:p>
        <a:p>
          <a:r>
            <a:rPr lang="ru-RU" sz="1600" b="0" dirty="0"/>
            <a:t>-налог на доходы физических лиц;</a:t>
          </a:r>
        </a:p>
        <a:p>
          <a:r>
            <a:rPr lang="ru-RU" sz="1600" b="0" dirty="0"/>
            <a:t>- Налог на имущество физических лиц;</a:t>
          </a:r>
        </a:p>
        <a:p>
          <a:r>
            <a:rPr lang="ru-RU" sz="1600" b="0" dirty="0"/>
            <a:t>-земельный налог и пр.</a:t>
          </a:r>
        </a:p>
      </dgm:t>
    </dgm:pt>
    <dgm:pt modelId="{59BDE913-D620-4B74-982C-00C6373F1F32}" type="parTrans" cxnId="{89B009AC-EA30-457C-957F-CD546E1DFEDB}">
      <dgm:prSet/>
      <dgm:spPr/>
      <dgm:t>
        <a:bodyPr/>
        <a:lstStyle/>
        <a:p>
          <a:endParaRPr lang="ru-RU"/>
        </a:p>
      </dgm:t>
    </dgm:pt>
    <dgm:pt modelId="{BB2467F6-3F46-4F25-A923-E90EFDDB55B4}" type="sibTrans" cxnId="{89B009AC-EA30-457C-957F-CD546E1DFEDB}">
      <dgm:prSet/>
      <dgm:spPr/>
      <dgm:t>
        <a:bodyPr/>
        <a:lstStyle/>
        <a:p>
          <a:endParaRPr lang="ru-RU"/>
        </a:p>
      </dgm:t>
    </dgm:pt>
    <dgm:pt modelId="{FAFB91DF-8E82-4232-B643-EB2C65F35758}">
      <dgm:prSet phldrT="[Текст]" custT="1"/>
      <dgm:spPr/>
      <dgm:t>
        <a:bodyPr/>
        <a:lstStyle/>
        <a:p>
          <a:r>
            <a:rPr lang="ru-RU" sz="2400" b="1" dirty="0"/>
            <a:t>Неналоговые доходы</a:t>
          </a:r>
        </a:p>
      </dgm:t>
    </dgm:pt>
    <dgm:pt modelId="{8601CCB7-480F-4725-8427-50994A0CAF8A}" type="parTrans" cxnId="{A64E8EE3-1B19-4E31-87FE-8D5D48664452}">
      <dgm:prSet/>
      <dgm:spPr/>
      <dgm:t>
        <a:bodyPr/>
        <a:lstStyle/>
        <a:p>
          <a:endParaRPr lang="ru-RU"/>
        </a:p>
      </dgm:t>
    </dgm:pt>
    <dgm:pt modelId="{CD0DF084-EE2A-4B59-BFA0-E9899D9FE9B6}" type="sibTrans" cxnId="{A64E8EE3-1B19-4E31-87FE-8D5D48664452}">
      <dgm:prSet/>
      <dgm:spPr/>
      <dgm:t>
        <a:bodyPr/>
        <a:lstStyle/>
        <a:p>
          <a:endParaRPr lang="ru-RU"/>
        </a:p>
      </dgm:t>
    </dgm:pt>
    <dgm:pt modelId="{895E9B4E-4E3B-4D5E-983C-8409BC063ADB}">
      <dgm:prSet phldrT="[Текст]" custT="1"/>
      <dgm:spPr/>
      <dgm:t>
        <a:bodyPr/>
        <a:lstStyle/>
        <a:p>
          <a:r>
            <a:rPr lang="ru-RU" sz="1800" dirty="0"/>
            <a:t>Поступления от уплаты других пошлин и сборов, установленных законодательством Российской Федерации, а также штрафов за нарушение законодательства</a:t>
          </a:r>
        </a:p>
        <a:p>
          <a:r>
            <a:rPr lang="ru-RU" sz="1600" dirty="0"/>
            <a:t>Например:</a:t>
          </a:r>
        </a:p>
        <a:p>
          <a:r>
            <a:rPr lang="ru-RU" sz="1600" dirty="0"/>
            <a:t>-доходы от использования муниципального имущества;</a:t>
          </a:r>
        </a:p>
        <a:p>
          <a:r>
            <a:rPr lang="ru-RU" sz="1600" dirty="0"/>
            <a:t>-плата за негативное воздействие на окружающую среду;</a:t>
          </a:r>
        </a:p>
        <a:p>
          <a:r>
            <a:rPr lang="ru-RU" sz="1600" dirty="0"/>
            <a:t>-штрафы за нарушение законодательства о налогах и сборах</a:t>
          </a:r>
        </a:p>
      </dgm:t>
    </dgm:pt>
    <dgm:pt modelId="{8DCD91B1-7DD0-4459-BF2C-C9E373EA0548}" type="parTrans" cxnId="{C7D56C0F-6168-428B-8567-65C8BD6D6C54}">
      <dgm:prSet/>
      <dgm:spPr/>
      <dgm:t>
        <a:bodyPr/>
        <a:lstStyle/>
        <a:p>
          <a:endParaRPr lang="ru-RU"/>
        </a:p>
      </dgm:t>
    </dgm:pt>
    <dgm:pt modelId="{1F06A38F-98B5-4EAD-BFA7-9A26F07903D7}" type="sibTrans" cxnId="{C7D56C0F-6168-428B-8567-65C8BD6D6C54}">
      <dgm:prSet/>
      <dgm:spPr/>
      <dgm:t>
        <a:bodyPr/>
        <a:lstStyle/>
        <a:p>
          <a:endParaRPr lang="ru-RU"/>
        </a:p>
      </dgm:t>
    </dgm:pt>
    <dgm:pt modelId="{C9AB00C8-6DB2-4FC1-ACBE-24A57862FF95}">
      <dgm:prSet phldrT="[Текст]" custT="1"/>
      <dgm:spPr/>
      <dgm:t>
        <a:bodyPr/>
        <a:lstStyle/>
        <a:p>
          <a:r>
            <a:rPr lang="ru-RU" sz="2400" b="1" dirty="0"/>
            <a:t>Безвозмездные поступления</a:t>
          </a:r>
        </a:p>
      </dgm:t>
    </dgm:pt>
    <dgm:pt modelId="{AC1BFFBE-5200-44E3-86C7-D1B00A88E30D}" type="parTrans" cxnId="{8BEF99E5-3E0C-4F7D-8512-857C60A1FAE8}">
      <dgm:prSet/>
      <dgm:spPr/>
      <dgm:t>
        <a:bodyPr/>
        <a:lstStyle/>
        <a:p>
          <a:endParaRPr lang="ru-RU"/>
        </a:p>
      </dgm:t>
    </dgm:pt>
    <dgm:pt modelId="{4FEBF62B-D37B-4104-8B91-E5779FB43924}" type="sibTrans" cxnId="{8BEF99E5-3E0C-4F7D-8512-857C60A1FAE8}">
      <dgm:prSet/>
      <dgm:spPr/>
      <dgm:t>
        <a:bodyPr/>
        <a:lstStyle/>
        <a:p>
          <a:endParaRPr lang="ru-RU"/>
        </a:p>
      </dgm:t>
    </dgm:pt>
    <dgm:pt modelId="{22A1FCC8-3861-4DD0-AAB6-70E2BC79F178}">
      <dgm:prSet phldrT="[Текст]" custT="1"/>
      <dgm:spPr/>
      <dgm:t>
        <a:bodyPr/>
        <a:lstStyle/>
        <a:p>
          <a:endParaRPr lang="ru-RU" sz="1800" dirty="0"/>
        </a:p>
        <a:p>
          <a:r>
            <a:rPr lang="ru-RU" sz="1800" dirty="0"/>
            <a:t>Поступления от других бюджетов (межбюджетные трансферты), организаций, граждан (кроме налоговых и неналоговых доходов)</a:t>
          </a:r>
        </a:p>
      </dgm:t>
    </dgm:pt>
    <dgm:pt modelId="{C9FAF606-F79B-4097-A3B8-09B9C683A707}" type="parTrans" cxnId="{2BE07BB2-3FFA-4095-92BB-A7E1C88C1D85}">
      <dgm:prSet/>
      <dgm:spPr/>
      <dgm:t>
        <a:bodyPr/>
        <a:lstStyle/>
        <a:p>
          <a:endParaRPr lang="ru-RU"/>
        </a:p>
      </dgm:t>
    </dgm:pt>
    <dgm:pt modelId="{A06112C7-BC63-4CAE-A3C3-1D2C03031AF0}" type="sibTrans" cxnId="{2BE07BB2-3FFA-4095-92BB-A7E1C88C1D85}">
      <dgm:prSet/>
      <dgm:spPr/>
      <dgm:t>
        <a:bodyPr/>
        <a:lstStyle/>
        <a:p>
          <a:endParaRPr lang="ru-RU"/>
        </a:p>
      </dgm:t>
    </dgm:pt>
    <dgm:pt modelId="{F8332B26-60B2-47E2-81FF-681AC5E09D29}">
      <dgm:prSet phldrT="[Текст]" custT="1"/>
      <dgm:spPr/>
      <dgm:t>
        <a:bodyPr/>
        <a:lstStyle/>
        <a:p>
          <a:r>
            <a:rPr lang="ru-RU" sz="2400" b="1" dirty="0"/>
            <a:t>Налоговые доходы</a:t>
          </a:r>
        </a:p>
      </dgm:t>
    </dgm:pt>
    <dgm:pt modelId="{0E783131-9856-4206-A84D-ECFD53146A37}" type="sibTrans" cxnId="{FE614D22-E5F9-4A83-BAFB-AB8392CFF9F8}">
      <dgm:prSet/>
      <dgm:spPr/>
      <dgm:t>
        <a:bodyPr/>
        <a:lstStyle/>
        <a:p>
          <a:endParaRPr lang="ru-RU"/>
        </a:p>
      </dgm:t>
    </dgm:pt>
    <dgm:pt modelId="{BCAE9CA1-3511-4012-B89A-0BE307178B20}" type="parTrans" cxnId="{FE614D22-E5F9-4A83-BAFB-AB8392CFF9F8}">
      <dgm:prSet/>
      <dgm:spPr/>
      <dgm:t>
        <a:bodyPr/>
        <a:lstStyle/>
        <a:p>
          <a:endParaRPr lang="ru-RU"/>
        </a:p>
      </dgm:t>
    </dgm:pt>
    <dgm:pt modelId="{0C6CB58E-3A46-41F8-8677-DBFEDC2AF4F2}" type="pres">
      <dgm:prSet presAssocID="{E7099624-385A-4986-82E4-0E5D9C98A0E7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E7B6352E-95F5-46C3-A628-0F6A63750BAB}" type="pres">
      <dgm:prSet presAssocID="{F8332B26-60B2-47E2-81FF-681AC5E09D29}" presName="parentText1" presStyleLbl="node1" presStyleIdx="0" presStyleCnt="3" custLinFactNeighborX="-5" custLinFactNeighborY="-21274">
        <dgm:presLayoutVars>
          <dgm:chMax/>
          <dgm:chPref val="3"/>
          <dgm:bulletEnabled val="1"/>
        </dgm:presLayoutVars>
      </dgm:prSet>
      <dgm:spPr/>
    </dgm:pt>
    <dgm:pt modelId="{0CB16A5F-D337-4CD5-B63D-B6EDBFCFC6E4}" type="pres">
      <dgm:prSet presAssocID="{F8332B26-60B2-47E2-81FF-681AC5E09D29}" presName="childText1" presStyleLbl="solidAlignAcc1" presStyleIdx="0" presStyleCnt="3" custScaleX="91033" custScaleY="128508" custLinFactNeighborX="-3228" custLinFactNeighborY="397">
        <dgm:presLayoutVars>
          <dgm:chMax val="0"/>
          <dgm:chPref val="0"/>
          <dgm:bulletEnabled val="1"/>
        </dgm:presLayoutVars>
      </dgm:prSet>
      <dgm:spPr/>
    </dgm:pt>
    <dgm:pt modelId="{3E775962-4960-4C24-B07C-C31AC946F57A}" type="pres">
      <dgm:prSet presAssocID="{FAFB91DF-8E82-4232-B643-EB2C65F35758}" presName="parentText2" presStyleLbl="node1" presStyleIdx="1" presStyleCnt="3" custScaleX="103912" custLinFactNeighborX="-672" custLinFactNeighborY="-19707">
        <dgm:presLayoutVars>
          <dgm:chMax/>
          <dgm:chPref val="3"/>
          <dgm:bulletEnabled val="1"/>
        </dgm:presLayoutVars>
      </dgm:prSet>
      <dgm:spPr/>
    </dgm:pt>
    <dgm:pt modelId="{A5CF51DB-3767-4C0F-960B-705FA989A5D3}" type="pres">
      <dgm:prSet presAssocID="{FAFB91DF-8E82-4232-B643-EB2C65F35758}" presName="childText2" presStyleLbl="solidAlignAcc1" presStyleIdx="1" presStyleCnt="3" custScaleX="119490" custScaleY="165766" custLinFactNeighborX="3840" custLinFactNeighborY="16416">
        <dgm:presLayoutVars>
          <dgm:chMax val="0"/>
          <dgm:chPref val="0"/>
          <dgm:bulletEnabled val="1"/>
        </dgm:presLayoutVars>
      </dgm:prSet>
      <dgm:spPr/>
    </dgm:pt>
    <dgm:pt modelId="{131CFDF6-D49C-4CF7-ACF7-7B0A6AAE73AD}" type="pres">
      <dgm:prSet presAssocID="{C9AB00C8-6DB2-4FC1-ACBE-24A57862FF95}" presName="parentText3" presStyleLbl="node1" presStyleIdx="2" presStyleCnt="3" custScaleX="90798" custScaleY="130952" custLinFactNeighborX="9012" custLinFactNeighborY="4892">
        <dgm:presLayoutVars>
          <dgm:chMax/>
          <dgm:chPref val="3"/>
          <dgm:bulletEnabled val="1"/>
        </dgm:presLayoutVars>
      </dgm:prSet>
      <dgm:spPr/>
    </dgm:pt>
    <dgm:pt modelId="{5F03E9FC-EBB3-4980-99DE-F170BAD676EA}" type="pres">
      <dgm:prSet presAssocID="{C9AB00C8-6DB2-4FC1-ACBE-24A57862FF95}" presName="childText3" presStyleLbl="solidAlignAcc1" presStyleIdx="2" presStyleCnt="3" custScaleX="83709" custScaleY="133397" custLinFactNeighborX="8347" custLinFactNeighborY="21195">
        <dgm:presLayoutVars>
          <dgm:chMax val="0"/>
          <dgm:chPref val="0"/>
          <dgm:bulletEnabled val="1"/>
        </dgm:presLayoutVars>
      </dgm:prSet>
      <dgm:spPr/>
    </dgm:pt>
  </dgm:ptLst>
  <dgm:cxnLst>
    <dgm:cxn modelId="{0B58EC01-108C-44DA-9227-C58EE8EDBCEF}" type="presOf" srcId="{6169FC09-F7D6-4AD2-8F4F-ECBA44AC97C9}" destId="{0CB16A5F-D337-4CD5-B63D-B6EDBFCFC6E4}" srcOrd="0" destOrd="0" presId="urn:microsoft.com/office/officeart/2009/3/layout/IncreasingArrowsProcess"/>
    <dgm:cxn modelId="{0D8CC80A-8ABF-44D4-9782-7B2DB4C7E0F8}" type="presOf" srcId="{895E9B4E-4E3B-4D5E-983C-8409BC063ADB}" destId="{A5CF51DB-3767-4C0F-960B-705FA989A5D3}" srcOrd="0" destOrd="0" presId="urn:microsoft.com/office/officeart/2009/3/layout/IncreasingArrowsProcess"/>
    <dgm:cxn modelId="{C7D56C0F-6168-428B-8567-65C8BD6D6C54}" srcId="{FAFB91DF-8E82-4232-B643-EB2C65F35758}" destId="{895E9B4E-4E3B-4D5E-983C-8409BC063ADB}" srcOrd="0" destOrd="0" parTransId="{8DCD91B1-7DD0-4459-BF2C-C9E373EA0548}" sibTransId="{1F06A38F-98B5-4EAD-BFA7-9A26F07903D7}"/>
    <dgm:cxn modelId="{A411BD1A-BAD5-4D49-95B2-D43054B0B294}" type="presOf" srcId="{F8332B26-60B2-47E2-81FF-681AC5E09D29}" destId="{E7B6352E-95F5-46C3-A628-0F6A63750BAB}" srcOrd="0" destOrd="0" presId="urn:microsoft.com/office/officeart/2009/3/layout/IncreasingArrowsProcess"/>
    <dgm:cxn modelId="{FE614D22-E5F9-4A83-BAFB-AB8392CFF9F8}" srcId="{E7099624-385A-4986-82E4-0E5D9C98A0E7}" destId="{F8332B26-60B2-47E2-81FF-681AC5E09D29}" srcOrd="0" destOrd="0" parTransId="{BCAE9CA1-3511-4012-B89A-0BE307178B20}" sibTransId="{0E783131-9856-4206-A84D-ECFD53146A37}"/>
    <dgm:cxn modelId="{89B009AC-EA30-457C-957F-CD546E1DFEDB}" srcId="{F8332B26-60B2-47E2-81FF-681AC5E09D29}" destId="{6169FC09-F7D6-4AD2-8F4F-ECBA44AC97C9}" srcOrd="0" destOrd="0" parTransId="{59BDE913-D620-4B74-982C-00C6373F1F32}" sibTransId="{BB2467F6-3F46-4F25-A923-E90EFDDB55B4}"/>
    <dgm:cxn modelId="{2BE07BB2-3FFA-4095-92BB-A7E1C88C1D85}" srcId="{C9AB00C8-6DB2-4FC1-ACBE-24A57862FF95}" destId="{22A1FCC8-3861-4DD0-AAB6-70E2BC79F178}" srcOrd="0" destOrd="0" parTransId="{C9FAF606-F79B-4097-A3B8-09B9C683A707}" sibTransId="{A06112C7-BC63-4CAE-A3C3-1D2C03031AF0}"/>
    <dgm:cxn modelId="{900091BA-E5C6-4CF4-908C-4FEFDCEBD423}" type="presOf" srcId="{E7099624-385A-4986-82E4-0E5D9C98A0E7}" destId="{0C6CB58E-3A46-41F8-8677-DBFEDC2AF4F2}" srcOrd="0" destOrd="0" presId="urn:microsoft.com/office/officeart/2009/3/layout/IncreasingArrowsProcess"/>
    <dgm:cxn modelId="{2B01A9C6-6C3D-4E66-BB6B-C9F98889D2B2}" type="presOf" srcId="{C9AB00C8-6DB2-4FC1-ACBE-24A57862FF95}" destId="{131CFDF6-D49C-4CF7-ACF7-7B0A6AAE73AD}" srcOrd="0" destOrd="0" presId="urn:microsoft.com/office/officeart/2009/3/layout/IncreasingArrowsProcess"/>
    <dgm:cxn modelId="{1AAFFDD0-C7E1-4CD9-A46A-07EEFCB35E4E}" type="presOf" srcId="{FAFB91DF-8E82-4232-B643-EB2C65F35758}" destId="{3E775962-4960-4C24-B07C-C31AC946F57A}" srcOrd="0" destOrd="0" presId="urn:microsoft.com/office/officeart/2009/3/layout/IncreasingArrowsProcess"/>
    <dgm:cxn modelId="{BD1162D4-FBAC-4179-A78E-7756A8EA3C32}" type="presOf" srcId="{22A1FCC8-3861-4DD0-AAB6-70E2BC79F178}" destId="{5F03E9FC-EBB3-4980-99DE-F170BAD676EA}" srcOrd="0" destOrd="0" presId="urn:microsoft.com/office/officeart/2009/3/layout/IncreasingArrowsProcess"/>
    <dgm:cxn modelId="{A64E8EE3-1B19-4E31-87FE-8D5D48664452}" srcId="{E7099624-385A-4986-82E4-0E5D9C98A0E7}" destId="{FAFB91DF-8E82-4232-B643-EB2C65F35758}" srcOrd="1" destOrd="0" parTransId="{8601CCB7-480F-4725-8427-50994A0CAF8A}" sibTransId="{CD0DF084-EE2A-4B59-BFA0-E9899D9FE9B6}"/>
    <dgm:cxn modelId="{8BEF99E5-3E0C-4F7D-8512-857C60A1FAE8}" srcId="{E7099624-385A-4986-82E4-0E5D9C98A0E7}" destId="{C9AB00C8-6DB2-4FC1-ACBE-24A57862FF95}" srcOrd="2" destOrd="0" parTransId="{AC1BFFBE-5200-44E3-86C7-D1B00A88E30D}" sibTransId="{4FEBF62B-D37B-4104-8B91-E5779FB43924}"/>
    <dgm:cxn modelId="{F4BE7F67-ED9F-4546-8772-02341B7DA246}" type="presParOf" srcId="{0C6CB58E-3A46-41F8-8677-DBFEDC2AF4F2}" destId="{E7B6352E-95F5-46C3-A628-0F6A63750BAB}" srcOrd="0" destOrd="0" presId="urn:microsoft.com/office/officeart/2009/3/layout/IncreasingArrowsProcess"/>
    <dgm:cxn modelId="{263520C6-FBA1-4E65-A825-32412F75425B}" type="presParOf" srcId="{0C6CB58E-3A46-41F8-8677-DBFEDC2AF4F2}" destId="{0CB16A5F-D337-4CD5-B63D-B6EDBFCFC6E4}" srcOrd="1" destOrd="0" presId="urn:microsoft.com/office/officeart/2009/3/layout/IncreasingArrowsProcess"/>
    <dgm:cxn modelId="{5EB609D9-1026-4387-B375-F2885CAAC1B1}" type="presParOf" srcId="{0C6CB58E-3A46-41F8-8677-DBFEDC2AF4F2}" destId="{3E775962-4960-4C24-B07C-C31AC946F57A}" srcOrd="2" destOrd="0" presId="urn:microsoft.com/office/officeart/2009/3/layout/IncreasingArrowsProcess"/>
    <dgm:cxn modelId="{0A4355B2-6BF8-4EF8-A0FD-692931A20A26}" type="presParOf" srcId="{0C6CB58E-3A46-41F8-8677-DBFEDC2AF4F2}" destId="{A5CF51DB-3767-4C0F-960B-705FA989A5D3}" srcOrd="3" destOrd="0" presId="urn:microsoft.com/office/officeart/2009/3/layout/IncreasingArrowsProcess"/>
    <dgm:cxn modelId="{7A26AD5F-1448-466E-8492-0605EB1C0C7B}" type="presParOf" srcId="{0C6CB58E-3A46-41F8-8677-DBFEDC2AF4F2}" destId="{131CFDF6-D49C-4CF7-ACF7-7B0A6AAE73AD}" srcOrd="4" destOrd="0" presId="urn:microsoft.com/office/officeart/2009/3/layout/IncreasingArrowsProcess"/>
    <dgm:cxn modelId="{F15535F2-5FF1-499D-B355-B892193DA78D}" type="presParOf" srcId="{0C6CB58E-3A46-41F8-8677-DBFEDC2AF4F2}" destId="{5F03E9FC-EBB3-4980-99DE-F170BAD676E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282464-0A3A-4AB2-AB6C-D98493617523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C53B1-AB53-4F88-B36B-17F1244B77A1}">
      <dgm:prSet phldrT="[Текст]"/>
      <dgm:spPr/>
      <dgm:t>
        <a:bodyPr/>
        <a:lstStyle/>
        <a:p>
          <a:r>
            <a:rPr lang="ru-RU" dirty="0"/>
            <a:t>Расходы бюджета</a:t>
          </a:r>
        </a:p>
      </dgm:t>
    </dgm:pt>
    <dgm:pt modelId="{DBCB9CE0-89CA-4A95-8802-8EF903131196}" type="parTrans" cxnId="{4E30ED3E-75EA-415C-8593-E2BD9B72EE75}">
      <dgm:prSet/>
      <dgm:spPr/>
      <dgm:t>
        <a:bodyPr/>
        <a:lstStyle/>
        <a:p>
          <a:endParaRPr lang="ru-RU"/>
        </a:p>
      </dgm:t>
    </dgm:pt>
    <dgm:pt modelId="{608D0036-E4A6-4DB3-91C1-C76C7EFBEE82}" type="sibTrans" cxnId="{4E30ED3E-75EA-415C-8593-E2BD9B72EE75}">
      <dgm:prSet/>
      <dgm:spPr/>
      <dgm:t>
        <a:bodyPr/>
        <a:lstStyle/>
        <a:p>
          <a:endParaRPr lang="ru-RU"/>
        </a:p>
      </dgm:t>
    </dgm:pt>
    <dgm:pt modelId="{9522D137-8690-4439-949C-E5E3FD77DF88}">
      <dgm:prSet phldrT="[Текст]" custT="1"/>
      <dgm:spPr/>
      <dgm:t>
        <a:bodyPr/>
        <a:lstStyle/>
        <a:p>
          <a:r>
            <a:rPr lang="ru-RU" sz="2800" dirty="0"/>
            <a:t>По расходным полномочиям</a:t>
          </a:r>
        </a:p>
      </dgm:t>
    </dgm:pt>
    <dgm:pt modelId="{59DD4A5A-38BF-45AE-8B84-E5B0833B518B}" type="parTrans" cxnId="{FE0BB08C-8712-454E-8780-470A119572C0}">
      <dgm:prSet/>
      <dgm:spPr/>
      <dgm:t>
        <a:bodyPr/>
        <a:lstStyle/>
        <a:p>
          <a:endParaRPr lang="ru-RU"/>
        </a:p>
      </dgm:t>
    </dgm:pt>
    <dgm:pt modelId="{DE0764C0-387E-466F-8FB9-DDD5C5281FAA}" type="sibTrans" cxnId="{FE0BB08C-8712-454E-8780-470A119572C0}">
      <dgm:prSet/>
      <dgm:spPr/>
      <dgm:t>
        <a:bodyPr/>
        <a:lstStyle/>
        <a:p>
          <a:endParaRPr lang="ru-RU"/>
        </a:p>
      </dgm:t>
    </dgm:pt>
    <dgm:pt modelId="{8779A18F-C266-43A8-8057-65896DFCD76D}">
      <dgm:prSet phldrT="[Текст]" custT="1"/>
      <dgm:spPr/>
      <dgm:t>
        <a:bodyPr/>
        <a:lstStyle/>
        <a:p>
          <a:r>
            <a:rPr lang="ru-RU" sz="2800" dirty="0"/>
            <a:t>По функциям ОМС</a:t>
          </a:r>
        </a:p>
      </dgm:t>
    </dgm:pt>
    <dgm:pt modelId="{4D443319-4773-4B19-94C1-22F23713BB68}" type="parTrans" cxnId="{6F12EB6E-2D93-4C58-9162-8E4D0A12CB7A}">
      <dgm:prSet/>
      <dgm:spPr/>
      <dgm:t>
        <a:bodyPr/>
        <a:lstStyle/>
        <a:p>
          <a:endParaRPr lang="ru-RU"/>
        </a:p>
      </dgm:t>
    </dgm:pt>
    <dgm:pt modelId="{8B973018-3FB2-4626-950F-B6D402E22C62}" type="sibTrans" cxnId="{6F12EB6E-2D93-4C58-9162-8E4D0A12CB7A}">
      <dgm:prSet/>
      <dgm:spPr/>
      <dgm:t>
        <a:bodyPr/>
        <a:lstStyle/>
        <a:p>
          <a:endParaRPr lang="ru-RU"/>
        </a:p>
      </dgm:t>
    </dgm:pt>
    <dgm:pt modelId="{586E67D1-AC4B-4AC1-B3B1-761E764EDF6C}">
      <dgm:prSet phldrT="[Текст]" custT="1"/>
      <dgm:spPr/>
      <dgm:t>
        <a:bodyPr/>
        <a:lstStyle/>
        <a:p>
          <a:r>
            <a:rPr lang="ru-RU" sz="2800" dirty="0"/>
            <a:t>По муниципальным программам</a:t>
          </a:r>
        </a:p>
      </dgm:t>
    </dgm:pt>
    <dgm:pt modelId="{219E5F2C-628B-41D9-82A1-2E8B32C1FF56}" type="parTrans" cxnId="{8930775D-5DD1-49DB-9447-35CA4779601C}">
      <dgm:prSet/>
      <dgm:spPr/>
      <dgm:t>
        <a:bodyPr/>
        <a:lstStyle/>
        <a:p>
          <a:endParaRPr lang="ru-RU"/>
        </a:p>
      </dgm:t>
    </dgm:pt>
    <dgm:pt modelId="{279793D9-44F5-4953-820C-47AD4C43669F}" type="sibTrans" cxnId="{8930775D-5DD1-49DB-9447-35CA4779601C}">
      <dgm:prSet/>
      <dgm:spPr/>
      <dgm:t>
        <a:bodyPr/>
        <a:lstStyle/>
        <a:p>
          <a:endParaRPr lang="ru-RU"/>
        </a:p>
      </dgm:t>
    </dgm:pt>
    <dgm:pt modelId="{106063FE-F8EE-4559-A192-EE13218422B9}">
      <dgm:prSet phldrT="[Текст]" custT="1"/>
      <dgm:spPr/>
      <dgm:t>
        <a:bodyPr/>
        <a:lstStyle/>
        <a:p>
          <a:r>
            <a:rPr lang="ru-RU" sz="2800" dirty="0"/>
            <a:t>По ведомствам</a:t>
          </a:r>
        </a:p>
      </dgm:t>
    </dgm:pt>
    <dgm:pt modelId="{2F234A40-3CC4-4067-BDC7-1794831CDF10}" type="parTrans" cxnId="{93A27ACE-13A4-4447-B678-3A0D3D978691}">
      <dgm:prSet/>
      <dgm:spPr/>
      <dgm:t>
        <a:bodyPr/>
        <a:lstStyle/>
        <a:p>
          <a:endParaRPr lang="ru-RU"/>
        </a:p>
      </dgm:t>
    </dgm:pt>
    <dgm:pt modelId="{DCE0F7DE-A8C4-45A7-BFBC-FADA656A7BC1}" type="sibTrans" cxnId="{93A27ACE-13A4-4447-B678-3A0D3D978691}">
      <dgm:prSet/>
      <dgm:spPr/>
      <dgm:t>
        <a:bodyPr/>
        <a:lstStyle/>
        <a:p>
          <a:endParaRPr lang="ru-RU"/>
        </a:p>
      </dgm:t>
    </dgm:pt>
    <dgm:pt modelId="{5D190F74-B62E-44AC-838C-0DF3F03B98BE}" type="pres">
      <dgm:prSet presAssocID="{B9282464-0A3A-4AB2-AB6C-D9849361752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26BA46-213E-43D9-B526-67A2379B9018}" type="pres">
      <dgm:prSet presAssocID="{597C53B1-AB53-4F88-B36B-17F1244B77A1}" presName="vertOne" presStyleCnt="0"/>
      <dgm:spPr/>
    </dgm:pt>
    <dgm:pt modelId="{D62C92B9-85A2-4665-989A-64878FD13456}" type="pres">
      <dgm:prSet presAssocID="{597C53B1-AB53-4F88-B36B-17F1244B77A1}" presName="txOne" presStyleLbl="node0" presStyleIdx="0" presStyleCnt="1">
        <dgm:presLayoutVars>
          <dgm:chPref val="3"/>
        </dgm:presLayoutVars>
      </dgm:prSet>
      <dgm:spPr/>
    </dgm:pt>
    <dgm:pt modelId="{FB28DDCA-5E17-409A-979D-D0A83B2CCF36}" type="pres">
      <dgm:prSet presAssocID="{597C53B1-AB53-4F88-B36B-17F1244B77A1}" presName="parTransOne" presStyleCnt="0"/>
      <dgm:spPr/>
    </dgm:pt>
    <dgm:pt modelId="{EA26F2E5-CE6A-4BA7-8B8E-B81F79A9E4FE}" type="pres">
      <dgm:prSet presAssocID="{597C53B1-AB53-4F88-B36B-17F1244B77A1}" presName="horzOne" presStyleCnt="0"/>
      <dgm:spPr/>
    </dgm:pt>
    <dgm:pt modelId="{A5861ED1-DCA9-4002-A34A-0D92E8866E41}" type="pres">
      <dgm:prSet presAssocID="{9522D137-8690-4439-949C-E5E3FD77DF88}" presName="vertTwo" presStyleCnt="0"/>
      <dgm:spPr/>
    </dgm:pt>
    <dgm:pt modelId="{1A9492CD-6E00-4ACC-8AD3-56E2D1D3BFCC}" type="pres">
      <dgm:prSet presAssocID="{9522D137-8690-4439-949C-E5E3FD77DF88}" presName="txTwo" presStyleLbl="node2" presStyleIdx="0" presStyleCnt="2">
        <dgm:presLayoutVars>
          <dgm:chPref val="3"/>
        </dgm:presLayoutVars>
      </dgm:prSet>
      <dgm:spPr/>
    </dgm:pt>
    <dgm:pt modelId="{CA0BD8EB-4E85-4021-86FF-634F18077B2F}" type="pres">
      <dgm:prSet presAssocID="{9522D137-8690-4439-949C-E5E3FD77DF88}" presName="parTransTwo" presStyleCnt="0"/>
      <dgm:spPr/>
    </dgm:pt>
    <dgm:pt modelId="{5A089E0E-2369-412A-AD8A-620C6EE342E9}" type="pres">
      <dgm:prSet presAssocID="{9522D137-8690-4439-949C-E5E3FD77DF88}" presName="horzTwo" presStyleCnt="0"/>
      <dgm:spPr/>
    </dgm:pt>
    <dgm:pt modelId="{5AF109DC-E959-4E9A-A367-84424A346B8D}" type="pres">
      <dgm:prSet presAssocID="{8779A18F-C266-43A8-8057-65896DFCD76D}" presName="vertThree" presStyleCnt="0"/>
      <dgm:spPr/>
    </dgm:pt>
    <dgm:pt modelId="{6E4B38ED-08DA-4F4B-B366-89D7FC57939C}" type="pres">
      <dgm:prSet presAssocID="{8779A18F-C266-43A8-8057-65896DFCD76D}" presName="txThree" presStyleLbl="node3" presStyleIdx="0" presStyleCnt="2">
        <dgm:presLayoutVars>
          <dgm:chPref val="3"/>
        </dgm:presLayoutVars>
      </dgm:prSet>
      <dgm:spPr/>
    </dgm:pt>
    <dgm:pt modelId="{1DA05E4B-3FD7-450D-A5B5-09369A515E00}" type="pres">
      <dgm:prSet presAssocID="{8779A18F-C266-43A8-8057-65896DFCD76D}" presName="horzThree" presStyleCnt="0"/>
      <dgm:spPr/>
    </dgm:pt>
    <dgm:pt modelId="{A6208263-C054-4487-A08D-1352284BD6AF}" type="pres">
      <dgm:prSet presAssocID="{DE0764C0-387E-466F-8FB9-DDD5C5281FAA}" presName="sibSpaceTwo" presStyleCnt="0"/>
      <dgm:spPr/>
    </dgm:pt>
    <dgm:pt modelId="{8A91D26C-C2E5-479D-A904-0B1F72AB40E9}" type="pres">
      <dgm:prSet presAssocID="{586E67D1-AC4B-4AC1-B3B1-761E764EDF6C}" presName="vertTwo" presStyleCnt="0"/>
      <dgm:spPr/>
    </dgm:pt>
    <dgm:pt modelId="{973397D3-4283-49CE-B4B9-812C33562102}" type="pres">
      <dgm:prSet presAssocID="{586E67D1-AC4B-4AC1-B3B1-761E764EDF6C}" presName="txTwo" presStyleLbl="node2" presStyleIdx="1" presStyleCnt="2">
        <dgm:presLayoutVars>
          <dgm:chPref val="3"/>
        </dgm:presLayoutVars>
      </dgm:prSet>
      <dgm:spPr/>
    </dgm:pt>
    <dgm:pt modelId="{C30D5D71-2C33-4C4F-B699-48C257FE9021}" type="pres">
      <dgm:prSet presAssocID="{586E67D1-AC4B-4AC1-B3B1-761E764EDF6C}" presName="parTransTwo" presStyleCnt="0"/>
      <dgm:spPr/>
    </dgm:pt>
    <dgm:pt modelId="{C437BBFC-76A9-47FA-B0FD-224670CCE7F8}" type="pres">
      <dgm:prSet presAssocID="{586E67D1-AC4B-4AC1-B3B1-761E764EDF6C}" presName="horzTwo" presStyleCnt="0"/>
      <dgm:spPr/>
    </dgm:pt>
    <dgm:pt modelId="{2B1C50DD-FC44-4D74-9FF7-9A3FFEF24408}" type="pres">
      <dgm:prSet presAssocID="{106063FE-F8EE-4559-A192-EE13218422B9}" presName="vertThree" presStyleCnt="0"/>
      <dgm:spPr/>
    </dgm:pt>
    <dgm:pt modelId="{4351A67C-177E-4956-AC99-5F0AB908610F}" type="pres">
      <dgm:prSet presAssocID="{106063FE-F8EE-4559-A192-EE13218422B9}" presName="txThree" presStyleLbl="node3" presStyleIdx="1" presStyleCnt="2">
        <dgm:presLayoutVars>
          <dgm:chPref val="3"/>
        </dgm:presLayoutVars>
      </dgm:prSet>
      <dgm:spPr/>
    </dgm:pt>
    <dgm:pt modelId="{527299C4-9742-42E8-B40E-FE582880D232}" type="pres">
      <dgm:prSet presAssocID="{106063FE-F8EE-4559-A192-EE13218422B9}" presName="horzThree" presStyleCnt="0"/>
      <dgm:spPr/>
    </dgm:pt>
  </dgm:ptLst>
  <dgm:cxnLst>
    <dgm:cxn modelId="{6BC8B806-1A1B-4136-91A8-9FB4E7122833}" type="presOf" srcId="{9522D137-8690-4439-949C-E5E3FD77DF88}" destId="{1A9492CD-6E00-4ACC-8AD3-56E2D1D3BFCC}" srcOrd="0" destOrd="0" presId="urn:microsoft.com/office/officeart/2005/8/layout/hierarchy4"/>
    <dgm:cxn modelId="{E1E7C125-70F9-4467-BB8F-7E0A75B4F2FD}" type="presOf" srcId="{8779A18F-C266-43A8-8057-65896DFCD76D}" destId="{6E4B38ED-08DA-4F4B-B366-89D7FC57939C}" srcOrd="0" destOrd="0" presId="urn:microsoft.com/office/officeart/2005/8/layout/hierarchy4"/>
    <dgm:cxn modelId="{6FC24D38-5FC6-4450-AB2B-690AD0C38082}" type="presOf" srcId="{106063FE-F8EE-4559-A192-EE13218422B9}" destId="{4351A67C-177E-4956-AC99-5F0AB908610F}" srcOrd="0" destOrd="0" presId="urn:microsoft.com/office/officeart/2005/8/layout/hierarchy4"/>
    <dgm:cxn modelId="{2E54893C-ACF6-44D5-B305-723D674D118A}" type="presOf" srcId="{B9282464-0A3A-4AB2-AB6C-D98493617523}" destId="{5D190F74-B62E-44AC-838C-0DF3F03B98BE}" srcOrd="0" destOrd="0" presId="urn:microsoft.com/office/officeart/2005/8/layout/hierarchy4"/>
    <dgm:cxn modelId="{4E30ED3E-75EA-415C-8593-E2BD9B72EE75}" srcId="{B9282464-0A3A-4AB2-AB6C-D98493617523}" destId="{597C53B1-AB53-4F88-B36B-17F1244B77A1}" srcOrd="0" destOrd="0" parTransId="{DBCB9CE0-89CA-4A95-8802-8EF903131196}" sibTransId="{608D0036-E4A6-4DB3-91C1-C76C7EFBEE82}"/>
    <dgm:cxn modelId="{7D2BA25B-47E7-430D-9B57-4486165B4FF8}" type="presOf" srcId="{597C53B1-AB53-4F88-B36B-17F1244B77A1}" destId="{D62C92B9-85A2-4665-989A-64878FD13456}" srcOrd="0" destOrd="0" presId="urn:microsoft.com/office/officeart/2005/8/layout/hierarchy4"/>
    <dgm:cxn modelId="{8930775D-5DD1-49DB-9447-35CA4779601C}" srcId="{597C53B1-AB53-4F88-B36B-17F1244B77A1}" destId="{586E67D1-AC4B-4AC1-B3B1-761E764EDF6C}" srcOrd="1" destOrd="0" parTransId="{219E5F2C-628B-41D9-82A1-2E8B32C1FF56}" sibTransId="{279793D9-44F5-4953-820C-47AD4C43669F}"/>
    <dgm:cxn modelId="{6F12EB6E-2D93-4C58-9162-8E4D0A12CB7A}" srcId="{9522D137-8690-4439-949C-E5E3FD77DF88}" destId="{8779A18F-C266-43A8-8057-65896DFCD76D}" srcOrd="0" destOrd="0" parTransId="{4D443319-4773-4B19-94C1-22F23713BB68}" sibTransId="{8B973018-3FB2-4626-950F-B6D402E22C62}"/>
    <dgm:cxn modelId="{FE0BB08C-8712-454E-8780-470A119572C0}" srcId="{597C53B1-AB53-4F88-B36B-17F1244B77A1}" destId="{9522D137-8690-4439-949C-E5E3FD77DF88}" srcOrd="0" destOrd="0" parTransId="{59DD4A5A-38BF-45AE-8B84-E5B0833B518B}" sibTransId="{DE0764C0-387E-466F-8FB9-DDD5C5281FAA}"/>
    <dgm:cxn modelId="{579638AC-1B11-4393-9C84-706AE1F434D1}" type="presOf" srcId="{586E67D1-AC4B-4AC1-B3B1-761E764EDF6C}" destId="{973397D3-4283-49CE-B4B9-812C33562102}" srcOrd="0" destOrd="0" presId="urn:microsoft.com/office/officeart/2005/8/layout/hierarchy4"/>
    <dgm:cxn modelId="{93A27ACE-13A4-4447-B678-3A0D3D978691}" srcId="{586E67D1-AC4B-4AC1-B3B1-761E764EDF6C}" destId="{106063FE-F8EE-4559-A192-EE13218422B9}" srcOrd="0" destOrd="0" parTransId="{2F234A40-3CC4-4067-BDC7-1794831CDF10}" sibTransId="{DCE0F7DE-A8C4-45A7-BFBC-FADA656A7BC1}"/>
    <dgm:cxn modelId="{A054CBCE-0C4F-4C0F-9AD7-F0467DA4CFBB}" type="presParOf" srcId="{5D190F74-B62E-44AC-838C-0DF3F03B98BE}" destId="{D326BA46-213E-43D9-B526-67A2379B9018}" srcOrd="0" destOrd="0" presId="urn:microsoft.com/office/officeart/2005/8/layout/hierarchy4"/>
    <dgm:cxn modelId="{D4F767DF-AF68-412E-AE23-5FFB8D3BCE3F}" type="presParOf" srcId="{D326BA46-213E-43D9-B526-67A2379B9018}" destId="{D62C92B9-85A2-4665-989A-64878FD13456}" srcOrd="0" destOrd="0" presId="urn:microsoft.com/office/officeart/2005/8/layout/hierarchy4"/>
    <dgm:cxn modelId="{1602D65C-7920-4E28-9228-CF12EFE5ACEF}" type="presParOf" srcId="{D326BA46-213E-43D9-B526-67A2379B9018}" destId="{FB28DDCA-5E17-409A-979D-D0A83B2CCF36}" srcOrd="1" destOrd="0" presId="urn:microsoft.com/office/officeart/2005/8/layout/hierarchy4"/>
    <dgm:cxn modelId="{3E6C5C2E-B4C4-4F9D-8E00-5B7A5E1AF323}" type="presParOf" srcId="{D326BA46-213E-43D9-B526-67A2379B9018}" destId="{EA26F2E5-CE6A-4BA7-8B8E-B81F79A9E4FE}" srcOrd="2" destOrd="0" presId="urn:microsoft.com/office/officeart/2005/8/layout/hierarchy4"/>
    <dgm:cxn modelId="{101486C0-649B-4533-8E16-1D563F4CBE9B}" type="presParOf" srcId="{EA26F2E5-CE6A-4BA7-8B8E-B81F79A9E4FE}" destId="{A5861ED1-DCA9-4002-A34A-0D92E8866E41}" srcOrd="0" destOrd="0" presId="urn:microsoft.com/office/officeart/2005/8/layout/hierarchy4"/>
    <dgm:cxn modelId="{680ED48C-5AE5-4E92-861D-7D12C62A6C2C}" type="presParOf" srcId="{A5861ED1-DCA9-4002-A34A-0D92E8866E41}" destId="{1A9492CD-6E00-4ACC-8AD3-56E2D1D3BFCC}" srcOrd="0" destOrd="0" presId="urn:microsoft.com/office/officeart/2005/8/layout/hierarchy4"/>
    <dgm:cxn modelId="{56BB1450-0A8E-499D-811D-6E0DD0E1366A}" type="presParOf" srcId="{A5861ED1-DCA9-4002-A34A-0D92E8866E41}" destId="{CA0BD8EB-4E85-4021-86FF-634F18077B2F}" srcOrd="1" destOrd="0" presId="urn:microsoft.com/office/officeart/2005/8/layout/hierarchy4"/>
    <dgm:cxn modelId="{07E58461-4DB5-488F-9420-E079130AD68A}" type="presParOf" srcId="{A5861ED1-DCA9-4002-A34A-0D92E8866E41}" destId="{5A089E0E-2369-412A-AD8A-620C6EE342E9}" srcOrd="2" destOrd="0" presId="urn:microsoft.com/office/officeart/2005/8/layout/hierarchy4"/>
    <dgm:cxn modelId="{98D39D9C-DAD4-4614-87A5-B02D54FDBFBD}" type="presParOf" srcId="{5A089E0E-2369-412A-AD8A-620C6EE342E9}" destId="{5AF109DC-E959-4E9A-A367-84424A346B8D}" srcOrd="0" destOrd="0" presId="urn:microsoft.com/office/officeart/2005/8/layout/hierarchy4"/>
    <dgm:cxn modelId="{8EB1150F-DDBE-4935-9D39-B408C9ECFE78}" type="presParOf" srcId="{5AF109DC-E959-4E9A-A367-84424A346B8D}" destId="{6E4B38ED-08DA-4F4B-B366-89D7FC57939C}" srcOrd="0" destOrd="0" presId="urn:microsoft.com/office/officeart/2005/8/layout/hierarchy4"/>
    <dgm:cxn modelId="{277604E2-CEA8-4FDA-AE88-6995C515C03F}" type="presParOf" srcId="{5AF109DC-E959-4E9A-A367-84424A346B8D}" destId="{1DA05E4B-3FD7-450D-A5B5-09369A515E00}" srcOrd="1" destOrd="0" presId="urn:microsoft.com/office/officeart/2005/8/layout/hierarchy4"/>
    <dgm:cxn modelId="{299B081C-C479-44C5-B841-F704FEB2149D}" type="presParOf" srcId="{EA26F2E5-CE6A-4BA7-8B8E-B81F79A9E4FE}" destId="{A6208263-C054-4487-A08D-1352284BD6AF}" srcOrd="1" destOrd="0" presId="urn:microsoft.com/office/officeart/2005/8/layout/hierarchy4"/>
    <dgm:cxn modelId="{94BAA84F-0304-4F30-84F1-DE2CD0A4FFAA}" type="presParOf" srcId="{EA26F2E5-CE6A-4BA7-8B8E-B81F79A9E4FE}" destId="{8A91D26C-C2E5-479D-A904-0B1F72AB40E9}" srcOrd="2" destOrd="0" presId="urn:microsoft.com/office/officeart/2005/8/layout/hierarchy4"/>
    <dgm:cxn modelId="{47F1A9E5-1657-4170-BE59-7B7BF88D5B19}" type="presParOf" srcId="{8A91D26C-C2E5-479D-A904-0B1F72AB40E9}" destId="{973397D3-4283-49CE-B4B9-812C33562102}" srcOrd="0" destOrd="0" presId="urn:microsoft.com/office/officeart/2005/8/layout/hierarchy4"/>
    <dgm:cxn modelId="{DA299EEF-39D5-42A3-B7C2-6058AE7F726A}" type="presParOf" srcId="{8A91D26C-C2E5-479D-A904-0B1F72AB40E9}" destId="{C30D5D71-2C33-4C4F-B699-48C257FE9021}" srcOrd="1" destOrd="0" presId="urn:microsoft.com/office/officeart/2005/8/layout/hierarchy4"/>
    <dgm:cxn modelId="{A4343EAB-C3F9-4C6F-B2F4-728628E7C797}" type="presParOf" srcId="{8A91D26C-C2E5-479D-A904-0B1F72AB40E9}" destId="{C437BBFC-76A9-47FA-B0FD-224670CCE7F8}" srcOrd="2" destOrd="0" presId="urn:microsoft.com/office/officeart/2005/8/layout/hierarchy4"/>
    <dgm:cxn modelId="{A187ECE8-A24A-4CA1-AEC0-75B919C03D21}" type="presParOf" srcId="{C437BBFC-76A9-47FA-B0FD-224670CCE7F8}" destId="{2B1C50DD-FC44-4D74-9FF7-9A3FFEF24408}" srcOrd="0" destOrd="0" presId="urn:microsoft.com/office/officeart/2005/8/layout/hierarchy4"/>
    <dgm:cxn modelId="{6F0ADD42-A6D7-4F12-AFE8-C39936A9F518}" type="presParOf" srcId="{2B1C50DD-FC44-4D74-9FF7-9A3FFEF24408}" destId="{4351A67C-177E-4956-AC99-5F0AB908610F}" srcOrd="0" destOrd="0" presId="urn:microsoft.com/office/officeart/2005/8/layout/hierarchy4"/>
    <dgm:cxn modelId="{FD059145-6640-44C5-ABCD-5DD61D93EF11}" type="presParOf" srcId="{2B1C50DD-FC44-4D74-9FF7-9A3FFEF24408}" destId="{527299C4-9742-42E8-B40E-FE582880D23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135D51-16D4-4CB1-8644-DBF552F3D61E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A319C-776E-4B73-BA22-6100A38330BF}">
      <dgm:prSet phldrT="[Текст]" custT="1"/>
      <dgm:spPr/>
      <dgm:t>
        <a:bodyPr/>
        <a:lstStyle/>
        <a:p>
          <a:r>
            <a:rPr lang="ru-RU" sz="2000" dirty="0"/>
            <a:t>Послание Президента Российской Федерации Федеральному Собранию Российской Федерации, определяющие бюджетную политику (требования к бюджетной политике) в Российской Федерации</a:t>
          </a:r>
        </a:p>
      </dgm:t>
    </dgm:pt>
    <dgm:pt modelId="{75DA8E3C-B3A6-4EF3-89B9-AB2C2185C8FE}" type="parTrans" cxnId="{35D256AB-38F2-4D33-8496-ED203A49CBDC}">
      <dgm:prSet/>
      <dgm:spPr/>
      <dgm:t>
        <a:bodyPr/>
        <a:lstStyle/>
        <a:p>
          <a:endParaRPr lang="ru-RU"/>
        </a:p>
      </dgm:t>
    </dgm:pt>
    <dgm:pt modelId="{C96F85DE-7A0E-4F47-95C6-C3532B74D821}" type="sibTrans" cxnId="{35D256AB-38F2-4D33-8496-ED203A49CBDC}">
      <dgm:prSet/>
      <dgm:spPr/>
      <dgm:t>
        <a:bodyPr/>
        <a:lstStyle/>
        <a:p>
          <a:endParaRPr lang="ru-RU"/>
        </a:p>
      </dgm:t>
    </dgm:pt>
    <dgm:pt modelId="{D29F8D5B-72B3-4629-8FB5-121A4AACA154}">
      <dgm:prSet custT="1"/>
      <dgm:spPr/>
      <dgm:t>
        <a:bodyPr/>
        <a:lstStyle/>
        <a:p>
          <a:r>
            <a:rPr lang="ru-RU" sz="2000" dirty="0"/>
            <a:t>Инвестиционное Послание Губернатора Оренбургской  области</a:t>
          </a:r>
        </a:p>
        <a:p>
          <a:r>
            <a:rPr lang="ru-RU" sz="2000" dirty="0"/>
            <a:t>Сценарные условия функционирования Российской и региональной экономики</a:t>
          </a:r>
          <a:endParaRPr lang="ru-RU" altLang="ru-RU" sz="2000" b="1" dirty="0"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998D80C6-BF6D-454F-BDFC-AA8E17CEC019}" type="parTrans" cxnId="{FA98A5AA-8966-48A1-A010-E94720AA5AB9}">
      <dgm:prSet/>
      <dgm:spPr/>
      <dgm:t>
        <a:bodyPr/>
        <a:lstStyle/>
        <a:p>
          <a:endParaRPr lang="ru-RU"/>
        </a:p>
      </dgm:t>
    </dgm:pt>
    <dgm:pt modelId="{6704043E-4361-474E-B64C-C155E2A28F90}" type="sibTrans" cxnId="{FA98A5AA-8966-48A1-A010-E94720AA5AB9}">
      <dgm:prSet/>
      <dgm:spPr/>
      <dgm:t>
        <a:bodyPr/>
        <a:lstStyle/>
        <a:p>
          <a:endParaRPr lang="ru-RU"/>
        </a:p>
      </dgm:t>
    </dgm:pt>
    <dgm:pt modelId="{35012FB2-333C-4F29-A0CF-7E9A21FD4F1F}">
      <dgm:prSet custT="1"/>
      <dgm:spPr/>
      <dgm:t>
        <a:bodyPr/>
        <a:lstStyle/>
        <a:p>
          <a:r>
            <a:rPr lang="ru-RU" sz="2000" dirty="0"/>
            <a:t>Прогноз социально-экономического развития округа   </a:t>
          </a:r>
        </a:p>
        <a:p>
          <a:r>
            <a:rPr lang="ru-RU" sz="2000" dirty="0"/>
            <a:t>Основные направления налоговой, бюджетной и долговой политики</a:t>
          </a:r>
        </a:p>
      </dgm:t>
    </dgm:pt>
    <dgm:pt modelId="{9F749467-5FC5-4396-8D68-F0423162FEC6}" type="parTrans" cxnId="{34C6888F-39D2-4D6A-BDF1-CB8393558556}">
      <dgm:prSet/>
      <dgm:spPr/>
      <dgm:t>
        <a:bodyPr/>
        <a:lstStyle/>
        <a:p>
          <a:endParaRPr lang="ru-RU"/>
        </a:p>
      </dgm:t>
    </dgm:pt>
    <dgm:pt modelId="{52A337DE-BEE1-489B-A1B5-ADDEA9AD0FBA}" type="sibTrans" cxnId="{34C6888F-39D2-4D6A-BDF1-CB8393558556}">
      <dgm:prSet/>
      <dgm:spPr/>
      <dgm:t>
        <a:bodyPr/>
        <a:lstStyle/>
        <a:p>
          <a:endParaRPr lang="ru-RU"/>
        </a:p>
      </dgm:t>
    </dgm:pt>
    <dgm:pt modelId="{4E78167F-C1B9-48A0-BC33-17B42572E972}" type="pres">
      <dgm:prSet presAssocID="{58135D51-16D4-4CB1-8644-DBF552F3D61E}" presName="linear" presStyleCnt="0">
        <dgm:presLayoutVars>
          <dgm:dir/>
          <dgm:resizeHandles val="exact"/>
        </dgm:presLayoutVars>
      </dgm:prSet>
      <dgm:spPr/>
    </dgm:pt>
    <dgm:pt modelId="{9B558385-964A-403B-AC6B-3E033F25662F}" type="pres">
      <dgm:prSet presAssocID="{10EA319C-776E-4B73-BA22-6100A38330BF}" presName="comp" presStyleCnt="0"/>
      <dgm:spPr/>
    </dgm:pt>
    <dgm:pt modelId="{13DF1032-41AF-47B4-A712-FD8219439BEA}" type="pres">
      <dgm:prSet presAssocID="{10EA319C-776E-4B73-BA22-6100A38330BF}" presName="box" presStyleLbl="node1" presStyleIdx="0" presStyleCnt="3" custLinFactNeighborY="-4211"/>
      <dgm:spPr/>
    </dgm:pt>
    <dgm:pt modelId="{B1CE2777-CEAD-463A-8EF3-03EB1802BD81}" type="pres">
      <dgm:prSet presAssocID="{10EA319C-776E-4B73-BA22-6100A38330BF}" presName="img" presStyleLbl="fgImgPlace1" presStyleIdx="0" presStyleCnt="3" custScaleX="103073" custScaleY="85526" custLinFactNeighborX="-409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4CE824B-70FD-4BBD-8E34-8788A51F510F}" type="pres">
      <dgm:prSet presAssocID="{10EA319C-776E-4B73-BA22-6100A38330BF}" presName="text" presStyleLbl="node1" presStyleIdx="0" presStyleCnt="3">
        <dgm:presLayoutVars>
          <dgm:bulletEnabled val="1"/>
        </dgm:presLayoutVars>
      </dgm:prSet>
      <dgm:spPr/>
    </dgm:pt>
    <dgm:pt modelId="{42ABD8B6-8101-4E5A-A090-D97E11E99C04}" type="pres">
      <dgm:prSet presAssocID="{C96F85DE-7A0E-4F47-95C6-C3532B74D821}" presName="spacer" presStyleCnt="0"/>
      <dgm:spPr/>
    </dgm:pt>
    <dgm:pt modelId="{F30F87F0-B921-42FA-9128-ED402BFD4142}" type="pres">
      <dgm:prSet presAssocID="{D29F8D5B-72B3-4629-8FB5-121A4AACA154}" presName="comp" presStyleCnt="0"/>
      <dgm:spPr/>
    </dgm:pt>
    <dgm:pt modelId="{E5F73EEE-6A55-4229-BB8C-9D5A8161D780}" type="pres">
      <dgm:prSet presAssocID="{D29F8D5B-72B3-4629-8FB5-121A4AACA154}" presName="box" presStyleLbl="node1" presStyleIdx="1" presStyleCnt="3"/>
      <dgm:spPr/>
    </dgm:pt>
    <dgm:pt modelId="{263E2263-D0D2-4271-B76E-F8E403C5761F}" type="pres">
      <dgm:prSet presAssocID="{D29F8D5B-72B3-4629-8FB5-121A4AACA154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E9A87A88-FBA0-4CE7-88AC-070DD47B3FBD}" type="pres">
      <dgm:prSet presAssocID="{D29F8D5B-72B3-4629-8FB5-121A4AACA154}" presName="text" presStyleLbl="node1" presStyleIdx="1" presStyleCnt="3">
        <dgm:presLayoutVars>
          <dgm:bulletEnabled val="1"/>
        </dgm:presLayoutVars>
      </dgm:prSet>
      <dgm:spPr/>
    </dgm:pt>
    <dgm:pt modelId="{20C400DC-99B8-4ED2-8224-78584B7881D8}" type="pres">
      <dgm:prSet presAssocID="{6704043E-4361-474E-B64C-C155E2A28F90}" presName="spacer" presStyleCnt="0"/>
      <dgm:spPr/>
    </dgm:pt>
    <dgm:pt modelId="{A2EAFE7B-89F2-4109-A018-6A345A6AD35E}" type="pres">
      <dgm:prSet presAssocID="{35012FB2-333C-4F29-A0CF-7E9A21FD4F1F}" presName="comp" presStyleCnt="0"/>
      <dgm:spPr/>
    </dgm:pt>
    <dgm:pt modelId="{E2225B64-348C-4A63-BFCE-2C1BEE7E25E2}" type="pres">
      <dgm:prSet presAssocID="{35012FB2-333C-4F29-A0CF-7E9A21FD4F1F}" presName="box" presStyleLbl="node1" presStyleIdx="2" presStyleCnt="3"/>
      <dgm:spPr/>
    </dgm:pt>
    <dgm:pt modelId="{E59BBAAB-58A3-42A9-A3C7-0C5CC5CD7FC0}" type="pres">
      <dgm:prSet presAssocID="{35012FB2-333C-4F29-A0CF-7E9A21FD4F1F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D941EF6-BA89-443F-BEBC-3533CCCA124C}" type="pres">
      <dgm:prSet presAssocID="{35012FB2-333C-4F29-A0CF-7E9A21FD4F1F}" presName="text" presStyleLbl="node1" presStyleIdx="2" presStyleCnt="3">
        <dgm:presLayoutVars>
          <dgm:bulletEnabled val="1"/>
        </dgm:presLayoutVars>
      </dgm:prSet>
      <dgm:spPr/>
    </dgm:pt>
  </dgm:ptLst>
  <dgm:cxnLst>
    <dgm:cxn modelId="{833E2B0D-BC1C-4CAF-A0C2-91DDA0DA5967}" type="presOf" srcId="{D29F8D5B-72B3-4629-8FB5-121A4AACA154}" destId="{E9A87A88-FBA0-4CE7-88AC-070DD47B3FBD}" srcOrd="1" destOrd="0" presId="urn:microsoft.com/office/officeart/2005/8/layout/vList4#2"/>
    <dgm:cxn modelId="{3598E363-E015-457F-B7D8-130A17C1FCB7}" type="presOf" srcId="{58135D51-16D4-4CB1-8644-DBF552F3D61E}" destId="{4E78167F-C1B9-48A0-BC33-17B42572E972}" srcOrd="0" destOrd="0" presId="urn:microsoft.com/office/officeart/2005/8/layout/vList4#2"/>
    <dgm:cxn modelId="{56FC6773-B685-423E-BF76-7E6FBCCBAD03}" type="presOf" srcId="{35012FB2-333C-4F29-A0CF-7E9A21FD4F1F}" destId="{3D941EF6-BA89-443F-BEBC-3533CCCA124C}" srcOrd="1" destOrd="0" presId="urn:microsoft.com/office/officeart/2005/8/layout/vList4#2"/>
    <dgm:cxn modelId="{64B37286-7396-42EE-9BC6-F552C5508C25}" type="presOf" srcId="{35012FB2-333C-4F29-A0CF-7E9A21FD4F1F}" destId="{E2225B64-348C-4A63-BFCE-2C1BEE7E25E2}" srcOrd="0" destOrd="0" presId="urn:microsoft.com/office/officeart/2005/8/layout/vList4#2"/>
    <dgm:cxn modelId="{E929B286-AF97-46F7-834D-968C74BF80D9}" type="presOf" srcId="{10EA319C-776E-4B73-BA22-6100A38330BF}" destId="{54CE824B-70FD-4BBD-8E34-8788A51F510F}" srcOrd="1" destOrd="0" presId="urn:microsoft.com/office/officeart/2005/8/layout/vList4#2"/>
    <dgm:cxn modelId="{34C6888F-39D2-4D6A-BDF1-CB8393558556}" srcId="{58135D51-16D4-4CB1-8644-DBF552F3D61E}" destId="{35012FB2-333C-4F29-A0CF-7E9A21FD4F1F}" srcOrd="2" destOrd="0" parTransId="{9F749467-5FC5-4396-8D68-F0423162FEC6}" sibTransId="{52A337DE-BEE1-489B-A1B5-ADDEA9AD0FBA}"/>
    <dgm:cxn modelId="{FA98A5AA-8966-48A1-A010-E94720AA5AB9}" srcId="{58135D51-16D4-4CB1-8644-DBF552F3D61E}" destId="{D29F8D5B-72B3-4629-8FB5-121A4AACA154}" srcOrd="1" destOrd="0" parTransId="{998D80C6-BF6D-454F-BDFC-AA8E17CEC019}" sibTransId="{6704043E-4361-474E-B64C-C155E2A28F90}"/>
    <dgm:cxn modelId="{35D256AB-38F2-4D33-8496-ED203A49CBDC}" srcId="{58135D51-16D4-4CB1-8644-DBF552F3D61E}" destId="{10EA319C-776E-4B73-BA22-6100A38330BF}" srcOrd="0" destOrd="0" parTransId="{75DA8E3C-B3A6-4EF3-89B9-AB2C2185C8FE}" sibTransId="{C96F85DE-7A0E-4F47-95C6-C3532B74D821}"/>
    <dgm:cxn modelId="{99F3E1BD-4EE1-4000-AEFB-EC540B54E716}" type="presOf" srcId="{D29F8D5B-72B3-4629-8FB5-121A4AACA154}" destId="{E5F73EEE-6A55-4229-BB8C-9D5A8161D780}" srcOrd="0" destOrd="0" presId="urn:microsoft.com/office/officeart/2005/8/layout/vList4#2"/>
    <dgm:cxn modelId="{D347FBFB-6232-47FE-8E73-E4195C8DE37E}" type="presOf" srcId="{10EA319C-776E-4B73-BA22-6100A38330BF}" destId="{13DF1032-41AF-47B4-A712-FD8219439BEA}" srcOrd="0" destOrd="0" presId="urn:microsoft.com/office/officeart/2005/8/layout/vList4#2"/>
    <dgm:cxn modelId="{386033E3-CEA5-4A0C-B9CC-2C4E4C5EAF0D}" type="presParOf" srcId="{4E78167F-C1B9-48A0-BC33-17B42572E972}" destId="{9B558385-964A-403B-AC6B-3E033F25662F}" srcOrd="0" destOrd="0" presId="urn:microsoft.com/office/officeart/2005/8/layout/vList4#2"/>
    <dgm:cxn modelId="{DBFD4839-74CE-4F1A-B17C-4DBC88BDE0B6}" type="presParOf" srcId="{9B558385-964A-403B-AC6B-3E033F25662F}" destId="{13DF1032-41AF-47B4-A712-FD8219439BEA}" srcOrd="0" destOrd="0" presId="urn:microsoft.com/office/officeart/2005/8/layout/vList4#2"/>
    <dgm:cxn modelId="{404B7EA7-43CE-4487-93A6-BE3EAA5E35F1}" type="presParOf" srcId="{9B558385-964A-403B-AC6B-3E033F25662F}" destId="{B1CE2777-CEAD-463A-8EF3-03EB1802BD81}" srcOrd="1" destOrd="0" presId="urn:microsoft.com/office/officeart/2005/8/layout/vList4#2"/>
    <dgm:cxn modelId="{510E362F-622E-406C-8E8B-F85CD27466E4}" type="presParOf" srcId="{9B558385-964A-403B-AC6B-3E033F25662F}" destId="{54CE824B-70FD-4BBD-8E34-8788A51F510F}" srcOrd="2" destOrd="0" presId="urn:microsoft.com/office/officeart/2005/8/layout/vList4#2"/>
    <dgm:cxn modelId="{53E2D23B-0F98-4E2A-A958-965B39EDCBEF}" type="presParOf" srcId="{4E78167F-C1B9-48A0-BC33-17B42572E972}" destId="{42ABD8B6-8101-4E5A-A090-D97E11E99C04}" srcOrd="1" destOrd="0" presId="urn:microsoft.com/office/officeart/2005/8/layout/vList4#2"/>
    <dgm:cxn modelId="{8C552AE7-4A53-4681-9F18-BFCD33E69A56}" type="presParOf" srcId="{4E78167F-C1B9-48A0-BC33-17B42572E972}" destId="{F30F87F0-B921-42FA-9128-ED402BFD4142}" srcOrd="2" destOrd="0" presId="urn:microsoft.com/office/officeart/2005/8/layout/vList4#2"/>
    <dgm:cxn modelId="{1E78F106-A1A9-47A4-9BA8-767962E61BAF}" type="presParOf" srcId="{F30F87F0-B921-42FA-9128-ED402BFD4142}" destId="{E5F73EEE-6A55-4229-BB8C-9D5A8161D780}" srcOrd="0" destOrd="0" presId="urn:microsoft.com/office/officeart/2005/8/layout/vList4#2"/>
    <dgm:cxn modelId="{B747B8CE-6D88-471D-B222-468AB114676C}" type="presParOf" srcId="{F30F87F0-B921-42FA-9128-ED402BFD4142}" destId="{263E2263-D0D2-4271-B76E-F8E403C5761F}" srcOrd="1" destOrd="0" presId="urn:microsoft.com/office/officeart/2005/8/layout/vList4#2"/>
    <dgm:cxn modelId="{BDC6B681-B8E9-434F-ADDD-27E018701FA6}" type="presParOf" srcId="{F30F87F0-B921-42FA-9128-ED402BFD4142}" destId="{E9A87A88-FBA0-4CE7-88AC-070DD47B3FBD}" srcOrd="2" destOrd="0" presId="urn:microsoft.com/office/officeart/2005/8/layout/vList4#2"/>
    <dgm:cxn modelId="{400B8A1D-CECF-4F6F-A03A-2E312E77A40B}" type="presParOf" srcId="{4E78167F-C1B9-48A0-BC33-17B42572E972}" destId="{20C400DC-99B8-4ED2-8224-78584B7881D8}" srcOrd="3" destOrd="0" presId="urn:microsoft.com/office/officeart/2005/8/layout/vList4#2"/>
    <dgm:cxn modelId="{4A7B7B0A-F000-4009-8165-080C30B48D7F}" type="presParOf" srcId="{4E78167F-C1B9-48A0-BC33-17B42572E972}" destId="{A2EAFE7B-89F2-4109-A018-6A345A6AD35E}" srcOrd="4" destOrd="0" presId="urn:microsoft.com/office/officeart/2005/8/layout/vList4#2"/>
    <dgm:cxn modelId="{0359BCF1-9355-4965-A327-F9EBF1DA48C1}" type="presParOf" srcId="{A2EAFE7B-89F2-4109-A018-6A345A6AD35E}" destId="{E2225B64-348C-4A63-BFCE-2C1BEE7E25E2}" srcOrd="0" destOrd="0" presId="urn:microsoft.com/office/officeart/2005/8/layout/vList4#2"/>
    <dgm:cxn modelId="{E8A89916-B2A7-4166-ADCA-8C905D345B45}" type="presParOf" srcId="{A2EAFE7B-89F2-4109-A018-6A345A6AD35E}" destId="{E59BBAAB-58A3-42A9-A3C7-0C5CC5CD7FC0}" srcOrd="1" destOrd="0" presId="urn:microsoft.com/office/officeart/2005/8/layout/vList4#2"/>
    <dgm:cxn modelId="{23743D29-EC28-4F1B-B364-F58D79420A0B}" type="presParOf" srcId="{A2EAFE7B-89F2-4109-A018-6A345A6AD35E}" destId="{3D941EF6-BA89-443F-BEBC-3533CCCA124C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FC226A-4706-4325-A716-3F85991824BC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 счёт средств местного бюджета на содержание дорог Кувандыкского городского округа общей стоимостью 27 462 912,93 рубля</a:t>
          </a:r>
        </a:p>
        <a:p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- выполнен ямочный ремонт улично-дорожной сети Кувандыкского городского округа;</a:t>
          </a:r>
        </a:p>
        <a:p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- выполнено </a:t>
          </a:r>
          <a:r>
            <a:rPr lang="ru-RU" sz="1100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грейдирование</a:t>
          </a: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дорог Кувандыкского городского округа без добавления нового материала общей площадью 374,6 тыс. м².;</a:t>
          </a:r>
        </a:p>
        <a:p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- выполнена очистка дорог от снега и его вывоз.</a:t>
          </a:r>
          <a:endParaRPr lang="ru-RU" sz="1100" b="1" u="none" kern="1200" dirty="0">
            <a:solidFill>
              <a:srgbClr val="FF0000"/>
            </a:solidFill>
            <a:effectLst>
              <a:outerShdw blurRad="38100" dist="38100" dir="2700000" algn="tl">
                <a:srgbClr val="000000"/>
              </a:outerShdw>
            </a:effectLst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AF84EE1E-D446-433A-94D2-16E71AC2B7C3}" type="parTrans" cxnId="{D31F6776-EAC7-4FE3-A140-83443E6BD1E5}">
      <dgm:prSet/>
      <dgm:spPr/>
      <dgm:t>
        <a:bodyPr/>
        <a:lstStyle/>
        <a:p>
          <a:endParaRPr lang="ru-RU"/>
        </a:p>
      </dgm:t>
    </dgm:pt>
    <dgm:pt modelId="{61493514-4ED5-4C89-8208-4FB45AEC9446}" type="sibTrans" cxnId="{D31F6776-EAC7-4FE3-A140-83443E6BD1E5}">
      <dgm:prSet/>
      <dgm:spPr/>
      <dgm:t>
        <a:bodyPr/>
        <a:lstStyle/>
        <a:p>
          <a:endParaRPr lang="ru-RU"/>
        </a:p>
      </dgm:t>
    </dgm:pt>
    <dgm:pt modelId="{56B866A4-3842-4954-8663-6C7751A8648B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100" kern="1200" dirty="0">
              <a:solidFill>
                <a:srgbClr val="FF0000"/>
              </a:solidFill>
            </a:rPr>
            <a:t>За счёт средств областного и местного бюджета общей стоимостью 12 714 210,53 рубля произведен ремонт асфальтобетонного покрытия дорог на территории  г. Кувандыка ул. Новая, ул. Кленовая, ул. Кирова, ул. С. </a:t>
          </a:r>
          <a:r>
            <a:rPr lang="ru-RU" sz="1100" kern="1200" dirty="0" err="1">
              <a:solidFill>
                <a:srgbClr val="FF0000"/>
              </a:solidFill>
            </a:rPr>
            <a:t>Юлаева</a:t>
          </a:r>
          <a:r>
            <a:rPr lang="ru-RU" sz="1100" kern="1200" dirty="0">
              <a:solidFill>
                <a:srgbClr val="FF0000"/>
              </a:solidFill>
            </a:rPr>
            <a:t>, ул. Горсоветская, ул. Юбилейная , с. Новоуральск, пер. Зеленый, с. Зиянчурино, ул. Первомайская , с. Новопокровка, ул. Мира, г. Кувандык, ул. М. Горького протяженностью 3,785 км.</a:t>
          </a:r>
        </a:p>
        <a:p>
          <a:r>
            <a:rPr lang="ru-RU" sz="1100" kern="1200" dirty="0">
              <a:solidFill>
                <a:srgbClr val="FF0000"/>
              </a:solidFill>
            </a:rPr>
            <a:t>Ремонт  дорог на территории  Кувандыкского городского округа ст. Сара, ул. Чкалова (</a:t>
          </a:r>
          <a:r>
            <a:rPr lang="ru-RU" sz="1100" kern="1200" dirty="0" err="1">
              <a:solidFill>
                <a:srgbClr val="FF0000"/>
              </a:solidFill>
            </a:rPr>
            <a:t>грейдирование</a:t>
          </a:r>
          <a:r>
            <a:rPr lang="ru-RU" sz="1100" kern="1200" dirty="0">
              <a:solidFill>
                <a:srgbClr val="FF0000"/>
              </a:solidFill>
            </a:rPr>
            <a:t> с добавлением нового материала) протяженностью 0,670 км.</a:t>
          </a:r>
        </a:p>
        <a:p>
          <a:pPr>
            <a:spcAft>
              <a:spcPts val="0"/>
            </a:spcAft>
          </a:pPr>
          <a:endParaRPr lang="ru-RU" sz="1100" kern="1200" dirty="0">
            <a:solidFill>
              <a:srgbClr val="FF0000"/>
            </a:solidFill>
          </a:endParaRPr>
        </a:p>
        <a:p>
          <a:pPr>
            <a:spcAft>
              <a:spcPts val="0"/>
            </a:spcAft>
          </a:pPr>
          <a:endParaRPr lang="ru-RU" sz="1100" b="0" kern="1200" dirty="0">
            <a:solidFill>
              <a:srgbClr val="FF0000"/>
            </a:solidFill>
            <a:latin typeface="Calibri" pitchFamily="34" charset="0"/>
          </a:endParaRPr>
        </a:p>
      </dgm:t>
    </dgm:pt>
    <dgm:pt modelId="{ED1B5BAE-CD01-4EFE-AB8E-9DC445CBCB1F}" type="parTrans" cxnId="{73BF8EF2-C2A1-4F13-850D-F73240AA4CAB}">
      <dgm:prSet/>
      <dgm:spPr/>
      <dgm:t>
        <a:bodyPr/>
        <a:lstStyle/>
        <a:p>
          <a:endParaRPr lang="ru-RU"/>
        </a:p>
      </dgm:t>
    </dgm:pt>
    <dgm:pt modelId="{693F2BA1-976F-42EE-9011-5F29CC5C27C0}" type="sibTrans" cxnId="{73BF8EF2-C2A1-4F13-850D-F73240AA4CAB}">
      <dgm:prSet/>
      <dgm:spPr/>
      <dgm:t>
        <a:bodyPr/>
        <a:lstStyle/>
        <a:p>
          <a:endParaRPr lang="ru-RU"/>
        </a:p>
      </dgm:t>
    </dgm:pt>
    <dgm:pt modelId="{D192BA4F-6A87-4098-85A1-976B05B23C3C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 счёт средств местного бюджета направленных на эксплуатацию и ремонт технических средств организации дорожного движения на территории муниципального образования Кувандыкский городской округ  общей стоимостью </a:t>
          </a:r>
          <a:r>
            <a:rPr lang="ru-RU" sz="1100" b="0" i="0" kern="1200" dirty="0">
              <a:solidFill>
                <a:srgbClr val="FF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rPr>
            <a:t>10 086 541,54  </a:t>
          </a: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рублей  выполнены следующие мероприятия:</a:t>
          </a:r>
        </a:p>
        <a:p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 текущем году установлен 41 дорожный знак, а также выполнен ремонт дорожных знаков. Обустроен пешеходный переход вблизи МБОУ «Уральская СОШ (Кувандыкский городской округ, п. Урал, пер. Школьный, д.2.</a:t>
          </a:r>
        </a:p>
        <a:p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Выполнена разметка пешеходных переходов вблизи учебных учреждений общей протяженностью 249 метров.</a:t>
          </a:r>
        </a:p>
        <a:p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 рамках </a:t>
          </a:r>
          <a:r>
            <a:rPr lang="ru-RU" sz="1100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энергосервисного</a:t>
          </a: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контракта проведена замена светильников старого образца на новые энергосберегающие в количестве 2246 штук.</a:t>
          </a:r>
        </a:p>
        <a:p>
          <a:endParaRPr lang="ru-RU" sz="105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921ECD-CECD-4D43-8061-A7560DA6DF45}" type="sibTrans" cxnId="{F2CFC5E6-4A5F-48FF-AA5E-10514ECDE3CD}">
      <dgm:prSet/>
      <dgm:spPr/>
      <dgm:t>
        <a:bodyPr/>
        <a:lstStyle/>
        <a:p>
          <a:endParaRPr lang="ru-RU"/>
        </a:p>
      </dgm:t>
    </dgm:pt>
    <dgm:pt modelId="{E3117AC7-A796-4A58-81C5-F3985F0C57AD}" type="parTrans" cxnId="{F2CFC5E6-4A5F-48FF-AA5E-10514ECDE3CD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</dgm:pt>
    <dgm:pt modelId="{232C8A3B-6B50-4189-94D4-087EB9B61DB6}" type="pres">
      <dgm:prSet presAssocID="{ADFC226A-4706-4325-A716-3F85991824BC}" presName="comp" presStyleCnt="0"/>
      <dgm:spPr/>
    </dgm:pt>
    <dgm:pt modelId="{A2CA7670-75B3-4BFD-A90A-A6EC7D7307F2}" type="pres">
      <dgm:prSet presAssocID="{ADFC226A-4706-4325-A716-3F85991824BC}" presName="box" presStyleLbl="node1" presStyleIdx="0" presStyleCnt="3" custScaleY="83151" custLinFactNeighborX="-12939" custLinFactNeighborY="1099"/>
      <dgm:spPr/>
    </dgm:pt>
    <dgm:pt modelId="{E0C12E6D-D165-4727-A624-058D1F847324}" type="pres">
      <dgm:prSet presAssocID="{ADFC226A-4706-4325-A716-3F85991824BC}" presName="img" presStyleLbl="fgImgPlace1" presStyleIdx="0" presStyleCnt="3" custLinFactNeighborX="133" custLinFactNeighborY="40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455712E-D0F2-4A19-A78B-FFC2E7464105}" type="pres">
      <dgm:prSet presAssocID="{ADFC226A-4706-4325-A716-3F85991824BC}" presName="text" presStyleLbl="node1" presStyleIdx="0" presStyleCnt="3">
        <dgm:presLayoutVars>
          <dgm:bulletEnabled val="1"/>
        </dgm:presLayoutVars>
      </dgm:prSet>
      <dgm:spPr/>
    </dgm:pt>
    <dgm:pt modelId="{AD16D947-AD8F-4D02-A89C-BD7BBCBF302D}" type="pres">
      <dgm:prSet presAssocID="{61493514-4ED5-4C89-8208-4FB45AEC9446}" presName="spacer" presStyleCnt="0"/>
      <dgm:spPr/>
    </dgm:pt>
    <dgm:pt modelId="{8A7453B5-C67D-48A2-9A3D-3CD6D1D298C6}" type="pres">
      <dgm:prSet presAssocID="{56B866A4-3842-4954-8663-6C7751A8648B}" presName="comp" presStyleCnt="0"/>
      <dgm:spPr/>
    </dgm:pt>
    <dgm:pt modelId="{0F07E10E-736B-4041-AB69-EB6B1BF71B7D}" type="pres">
      <dgm:prSet presAssocID="{56B866A4-3842-4954-8663-6C7751A8648B}" presName="box" presStyleLbl="node1" presStyleIdx="1" presStyleCnt="3" custScaleY="120059"/>
      <dgm:spPr/>
    </dgm:pt>
    <dgm:pt modelId="{4CDD4987-850B-43C1-A4F8-5A8AAE9ECC29}" type="pres">
      <dgm:prSet presAssocID="{56B866A4-3842-4954-8663-6C7751A8648B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E9FCAC4-1662-4CF3-AC05-C2BFB1F5FA39}" type="pres">
      <dgm:prSet presAssocID="{56B866A4-3842-4954-8663-6C7751A8648B}" presName="text" presStyleLbl="node1" presStyleIdx="1" presStyleCnt="3">
        <dgm:presLayoutVars>
          <dgm:bulletEnabled val="1"/>
        </dgm:presLayoutVars>
      </dgm:prSet>
      <dgm:spPr/>
    </dgm:pt>
    <dgm:pt modelId="{CD70D4E8-95ED-429A-9606-04439A609C8B}" type="pres">
      <dgm:prSet presAssocID="{693F2BA1-976F-42EE-9011-5F29CC5C27C0}" presName="spacer" presStyleCnt="0"/>
      <dgm:spPr/>
    </dgm:pt>
    <dgm:pt modelId="{D1300767-5725-40F8-B5DE-13E599A2C4B4}" type="pres">
      <dgm:prSet presAssocID="{D192BA4F-6A87-4098-85A1-976B05B23C3C}" presName="comp" presStyleCnt="0"/>
      <dgm:spPr/>
    </dgm:pt>
    <dgm:pt modelId="{0F42B180-9CA3-4072-B22B-4A16C34F209B}" type="pres">
      <dgm:prSet presAssocID="{D192BA4F-6A87-4098-85A1-976B05B23C3C}" presName="box" presStyleLbl="node1" presStyleIdx="2" presStyleCnt="3" custScaleY="150237" custLinFactNeighborY="-9740"/>
      <dgm:spPr/>
    </dgm:pt>
    <dgm:pt modelId="{A7DFAE17-C8F3-4EE8-8DCF-583DB528EAB0}" type="pres">
      <dgm:prSet presAssocID="{D192BA4F-6A87-4098-85A1-976B05B23C3C}" presName="img" presStyleLbl="fgImgPlace1" presStyleIdx="2" presStyleCnt="3" custScaleY="13448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11BC47E-E172-4EB2-A131-5415FB2D357D}" type="pres">
      <dgm:prSet presAssocID="{D192BA4F-6A87-4098-85A1-976B05B23C3C}" presName="text" presStyleLbl="node1" presStyleIdx="2" presStyleCnt="3">
        <dgm:presLayoutVars>
          <dgm:bulletEnabled val="1"/>
        </dgm:presLayoutVars>
      </dgm:prSet>
      <dgm:spPr/>
    </dgm:pt>
  </dgm:ptLst>
  <dgm:cxnLst>
    <dgm:cxn modelId="{AB2EB40A-D216-4400-955C-97CD61EBEE92}" type="presOf" srcId="{56B866A4-3842-4954-8663-6C7751A8648B}" destId="{9E9FCAC4-1662-4CF3-AC05-C2BFB1F5FA39}" srcOrd="1" destOrd="0" presId="urn:microsoft.com/office/officeart/2005/8/layout/vList4#10"/>
    <dgm:cxn modelId="{D31F6776-EAC7-4FE3-A140-83443E6BD1E5}" srcId="{F86953F9-70EB-4254-BE00-6C20C2E1253E}" destId="{ADFC226A-4706-4325-A716-3F85991824BC}" srcOrd="0" destOrd="0" parTransId="{AF84EE1E-D446-433A-94D2-16E71AC2B7C3}" sibTransId="{61493514-4ED5-4C89-8208-4FB45AEC9446}"/>
    <dgm:cxn modelId="{63C84558-EF00-431A-A44D-04C8ED9A051B}" type="presOf" srcId="{D192BA4F-6A87-4098-85A1-976B05B23C3C}" destId="{0F42B180-9CA3-4072-B22B-4A16C34F209B}" srcOrd="0" destOrd="0" presId="urn:microsoft.com/office/officeart/2005/8/layout/vList4#10"/>
    <dgm:cxn modelId="{821B0CA7-5126-4480-908D-44E99897FD93}" type="presOf" srcId="{F86953F9-70EB-4254-BE00-6C20C2E1253E}" destId="{EAB0F987-EF81-49ED-8366-F0932FFAEFCC}" srcOrd="0" destOrd="0" presId="urn:microsoft.com/office/officeart/2005/8/layout/vList4#10"/>
    <dgm:cxn modelId="{29189BAC-0EE6-4F48-9E13-C581DC928B83}" type="presOf" srcId="{ADFC226A-4706-4325-A716-3F85991824BC}" destId="{9455712E-D0F2-4A19-A78B-FFC2E7464105}" srcOrd="1" destOrd="0" presId="urn:microsoft.com/office/officeart/2005/8/layout/vList4#10"/>
    <dgm:cxn modelId="{107CEDE2-8E32-49ED-AB38-7586AB501F45}" type="presOf" srcId="{56B866A4-3842-4954-8663-6C7751A8648B}" destId="{0F07E10E-736B-4041-AB69-EB6B1BF71B7D}" srcOrd="0" destOrd="0" presId="urn:microsoft.com/office/officeart/2005/8/layout/vList4#10"/>
    <dgm:cxn modelId="{F2CFC5E6-4A5F-48FF-AA5E-10514ECDE3CD}" srcId="{F86953F9-70EB-4254-BE00-6C20C2E1253E}" destId="{D192BA4F-6A87-4098-85A1-976B05B23C3C}" srcOrd="2" destOrd="0" parTransId="{E3117AC7-A796-4A58-81C5-F3985F0C57AD}" sibTransId="{AF921ECD-CECD-4D43-8061-A7560DA6DF45}"/>
    <dgm:cxn modelId="{73BF8EF2-C2A1-4F13-850D-F73240AA4CAB}" srcId="{F86953F9-70EB-4254-BE00-6C20C2E1253E}" destId="{56B866A4-3842-4954-8663-6C7751A8648B}" srcOrd="1" destOrd="0" parTransId="{ED1B5BAE-CD01-4EFE-AB8E-9DC445CBCB1F}" sibTransId="{693F2BA1-976F-42EE-9011-5F29CC5C27C0}"/>
    <dgm:cxn modelId="{46BDE8FC-3192-4C11-A7A1-E2E391E0F0D7}" type="presOf" srcId="{D192BA4F-6A87-4098-85A1-976B05B23C3C}" destId="{F11BC47E-E172-4EB2-A131-5415FB2D357D}" srcOrd="1" destOrd="0" presId="urn:microsoft.com/office/officeart/2005/8/layout/vList4#10"/>
    <dgm:cxn modelId="{5217F0FF-88BF-4AE4-93A0-87FF6449C691}" type="presOf" srcId="{ADFC226A-4706-4325-A716-3F85991824BC}" destId="{A2CA7670-75B3-4BFD-A90A-A6EC7D7307F2}" srcOrd="0" destOrd="0" presId="urn:microsoft.com/office/officeart/2005/8/layout/vList4#10"/>
    <dgm:cxn modelId="{66B9A2D6-A9A7-4365-BA3C-48D1083B2401}" type="presParOf" srcId="{EAB0F987-EF81-49ED-8366-F0932FFAEFCC}" destId="{232C8A3B-6B50-4189-94D4-087EB9B61DB6}" srcOrd="0" destOrd="0" presId="urn:microsoft.com/office/officeart/2005/8/layout/vList4#10"/>
    <dgm:cxn modelId="{60197A1D-C7D2-482B-AC04-0FC197C1B776}" type="presParOf" srcId="{232C8A3B-6B50-4189-94D4-087EB9B61DB6}" destId="{A2CA7670-75B3-4BFD-A90A-A6EC7D7307F2}" srcOrd="0" destOrd="0" presId="urn:microsoft.com/office/officeart/2005/8/layout/vList4#10"/>
    <dgm:cxn modelId="{B40FC723-262F-4E45-B460-5DE3DEA40A0B}" type="presParOf" srcId="{232C8A3B-6B50-4189-94D4-087EB9B61DB6}" destId="{E0C12E6D-D165-4727-A624-058D1F847324}" srcOrd="1" destOrd="0" presId="urn:microsoft.com/office/officeart/2005/8/layout/vList4#10"/>
    <dgm:cxn modelId="{14AA3894-D6F0-468A-B63C-4260E0A9F76E}" type="presParOf" srcId="{232C8A3B-6B50-4189-94D4-087EB9B61DB6}" destId="{9455712E-D0F2-4A19-A78B-FFC2E7464105}" srcOrd="2" destOrd="0" presId="urn:microsoft.com/office/officeart/2005/8/layout/vList4#10"/>
    <dgm:cxn modelId="{55C77508-C643-435B-A349-410D4C739F6D}" type="presParOf" srcId="{EAB0F987-EF81-49ED-8366-F0932FFAEFCC}" destId="{AD16D947-AD8F-4D02-A89C-BD7BBCBF302D}" srcOrd="1" destOrd="0" presId="urn:microsoft.com/office/officeart/2005/8/layout/vList4#10"/>
    <dgm:cxn modelId="{71CFD7A6-DC3D-4ED1-8CB9-939D0FBD7E7E}" type="presParOf" srcId="{EAB0F987-EF81-49ED-8366-F0932FFAEFCC}" destId="{8A7453B5-C67D-48A2-9A3D-3CD6D1D298C6}" srcOrd="2" destOrd="0" presId="urn:microsoft.com/office/officeart/2005/8/layout/vList4#10"/>
    <dgm:cxn modelId="{81E3F9F1-4230-4934-96CB-D90AAC4D976B}" type="presParOf" srcId="{8A7453B5-C67D-48A2-9A3D-3CD6D1D298C6}" destId="{0F07E10E-736B-4041-AB69-EB6B1BF71B7D}" srcOrd="0" destOrd="0" presId="urn:microsoft.com/office/officeart/2005/8/layout/vList4#10"/>
    <dgm:cxn modelId="{9F701371-C06A-4197-9E56-DECC09DC6F12}" type="presParOf" srcId="{8A7453B5-C67D-48A2-9A3D-3CD6D1D298C6}" destId="{4CDD4987-850B-43C1-A4F8-5A8AAE9ECC29}" srcOrd="1" destOrd="0" presId="urn:microsoft.com/office/officeart/2005/8/layout/vList4#10"/>
    <dgm:cxn modelId="{F2CDB48D-9C3E-4700-A36A-3FDDC25F7780}" type="presParOf" srcId="{8A7453B5-C67D-48A2-9A3D-3CD6D1D298C6}" destId="{9E9FCAC4-1662-4CF3-AC05-C2BFB1F5FA39}" srcOrd="2" destOrd="0" presId="urn:microsoft.com/office/officeart/2005/8/layout/vList4#10"/>
    <dgm:cxn modelId="{9849B8A6-CAC2-4961-A01D-4EE443915E89}" type="presParOf" srcId="{EAB0F987-EF81-49ED-8366-F0932FFAEFCC}" destId="{CD70D4E8-95ED-429A-9606-04439A609C8B}" srcOrd="3" destOrd="0" presId="urn:microsoft.com/office/officeart/2005/8/layout/vList4#10"/>
    <dgm:cxn modelId="{A91EEBD2-6974-4F50-BAF9-F624C1857CFF}" type="presParOf" srcId="{EAB0F987-EF81-49ED-8366-F0932FFAEFCC}" destId="{D1300767-5725-40F8-B5DE-13E599A2C4B4}" srcOrd="4" destOrd="0" presId="urn:microsoft.com/office/officeart/2005/8/layout/vList4#10"/>
    <dgm:cxn modelId="{912C4640-10D2-4BCB-A088-18F2404B62D0}" type="presParOf" srcId="{D1300767-5725-40F8-B5DE-13E599A2C4B4}" destId="{0F42B180-9CA3-4072-B22B-4A16C34F209B}" srcOrd="0" destOrd="0" presId="urn:microsoft.com/office/officeart/2005/8/layout/vList4#10"/>
    <dgm:cxn modelId="{10287C5D-2DA6-4FB6-9852-7C853616330F}" type="presParOf" srcId="{D1300767-5725-40F8-B5DE-13E599A2C4B4}" destId="{A7DFAE17-C8F3-4EE8-8DCF-583DB528EAB0}" srcOrd="1" destOrd="0" presId="urn:microsoft.com/office/officeart/2005/8/layout/vList4#10"/>
    <dgm:cxn modelId="{320F64E1-827B-4C90-9B76-219608123353}" type="presParOf" srcId="{D1300767-5725-40F8-B5DE-13E599A2C4B4}" destId="{F11BC47E-E172-4EB2-A131-5415FB2D357D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6953F9-70EB-4254-BE00-6C20C2E1253E}" type="doc">
      <dgm:prSet loTypeId="urn:microsoft.com/office/officeart/2005/8/layout/vList4#10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2BA4F-6A87-4098-85A1-976B05B23C3C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Выполнение работ по ямочному ремонту асфальтобетонного покрытия дорог на территории Кувандыкского городского округа Оренбургской области .</a:t>
          </a:r>
        </a:p>
        <a:p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Установка и ремонт дорожных знаков Мероприятия  по эксплуатации и ремонту светофорных объектов</a:t>
          </a:r>
        </a:p>
        <a:p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Оборудование пешеходных переходов, дорожная разметка пешеходных переходов, в том числе термопластиком</a:t>
          </a:r>
          <a:r>
            <a:rPr lang="ru-RU" sz="1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</a:p>
        <a:p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Оснащение и обслуживание системы наружного наблюдения объектов транспортной инфраструктуры с наибольшей концентрацией ДТП 350 000 рублей</a:t>
          </a:r>
        </a:p>
        <a:p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Ремонт асфальтобетонного покрытия  дорог на территории  Кувандыкского городского округа Оренбургской области в г. Кувандык ул. Молодежная, ул. Мичурина общей стоимостью 8 022 498 рублей</a:t>
          </a:r>
        </a:p>
        <a:p>
          <a:endParaRPr lang="ru-RU" sz="1400" b="0" kern="12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F921ECD-CECD-4D43-8061-A7560DA6DF45}" type="sibTrans" cxnId="{F2CFC5E6-4A5F-48FF-AA5E-10514ECDE3CD}">
      <dgm:prSet/>
      <dgm:spPr/>
      <dgm:t>
        <a:bodyPr/>
        <a:lstStyle/>
        <a:p>
          <a:endParaRPr lang="ru-RU"/>
        </a:p>
      </dgm:t>
    </dgm:pt>
    <dgm:pt modelId="{E3117AC7-A796-4A58-81C5-F3985F0C57AD}" type="parTrans" cxnId="{F2CFC5E6-4A5F-48FF-AA5E-10514ECDE3CD}">
      <dgm:prSet/>
      <dgm:spPr/>
      <dgm:t>
        <a:bodyPr/>
        <a:lstStyle/>
        <a:p>
          <a:endParaRPr lang="ru-RU"/>
        </a:p>
      </dgm:t>
    </dgm:pt>
    <dgm:pt modelId="{EAB0F987-EF81-49ED-8366-F0932FFAEFCC}" type="pres">
      <dgm:prSet presAssocID="{F86953F9-70EB-4254-BE00-6C20C2E1253E}" presName="linear" presStyleCnt="0">
        <dgm:presLayoutVars>
          <dgm:dir/>
          <dgm:resizeHandles val="exact"/>
        </dgm:presLayoutVars>
      </dgm:prSet>
      <dgm:spPr/>
    </dgm:pt>
    <dgm:pt modelId="{D1300767-5725-40F8-B5DE-13E599A2C4B4}" type="pres">
      <dgm:prSet presAssocID="{D192BA4F-6A87-4098-85A1-976B05B23C3C}" presName="comp" presStyleCnt="0"/>
      <dgm:spPr/>
    </dgm:pt>
    <dgm:pt modelId="{0F42B180-9CA3-4072-B22B-4A16C34F209B}" type="pres">
      <dgm:prSet presAssocID="{D192BA4F-6A87-4098-85A1-976B05B23C3C}" presName="box" presStyleLbl="node1" presStyleIdx="0" presStyleCnt="1" custScaleX="97433" custScaleY="95129" custLinFactNeighborY="-9740"/>
      <dgm:spPr/>
    </dgm:pt>
    <dgm:pt modelId="{A7DFAE17-C8F3-4EE8-8DCF-583DB528EAB0}" type="pres">
      <dgm:prSet presAssocID="{D192BA4F-6A87-4098-85A1-976B05B23C3C}" presName="img" presStyleLbl="fgImgPlace1" presStyleIdx="0" presStyleCnt="1" custScaleX="111898" custScaleY="73408" custLinFactNeighborX="-12548" custLinFactNeighborY="209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11BC47E-E172-4EB2-A131-5415FB2D357D}" type="pres">
      <dgm:prSet presAssocID="{D192BA4F-6A87-4098-85A1-976B05B23C3C}" presName="text" presStyleLbl="node1" presStyleIdx="0" presStyleCnt="1">
        <dgm:presLayoutVars>
          <dgm:bulletEnabled val="1"/>
        </dgm:presLayoutVars>
      </dgm:prSet>
      <dgm:spPr/>
    </dgm:pt>
  </dgm:ptLst>
  <dgm:cxnLst>
    <dgm:cxn modelId="{16631616-0148-4ACC-838D-96158415ECF7}" type="presOf" srcId="{D192BA4F-6A87-4098-85A1-976B05B23C3C}" destId="{0F42B180-9CA3-4072-B22B-4A16C34F209B}" srcOrd="0" destOrd="0" presId="urn:microsoft.com/office/officeart/2005/8/layout/vList4#10"/>
    <dgm:cxn modelId="{DC7A8C26-9516-4A82-8D29-A45D772DCB41}" type="presOf" srcId="{D192BA4F-6A87-4098-85A1-976B05B23C3C}" destId="{F11BC47E-E172-4EB2-A131-5415FB2D357D}" srcOrd="1" destOrd="0" presId="urn:microsoft.com/office/officeart/2005/8/layout/vList4#10"/>
    <dgm:cxn modelId="{D6868D9B-B887-425D-A704-C2AB3A3EC107}" type="presOf" srcId="{F86953F9-70EB-4254-BE00-6C20C2E1253E}" destId="{EAB0F987-EF81-49ED-8366-F0932FFAEFCC}" srcOrd="0" destOrd="0" presId="urn:microsoft.com/office/officeart/2005/8/layout/vList4#10"/>
    <dgm:cxn modelId="{F2CFC5E6-4A5F-48FF-AA5E-10514ECDE3CD}" srcId="{F86953F9-70EB-4254-BE00-6C20C2E1253E}" destId="{D192BA4F-6A87-4098-85A1-976B05B23C3C}" srcOrd="0" destOrd="0" parTransId="{E3117AC7-A796-4A58-81C5-F3985F0C57AD}" sibTransId="{AF921ECD-CECD-4D43-8061-A7560DA6DF45}"/>
    <dgm:cxn modelId="{0CAC05DD-04FA-4CC7-A3C1-23BD26A09632}" type="presParOf" srcId="{EAB0F987-EF81-49ED-8366-F0932FFAEFCC}" destId="{D1300767-5725-40F8-B5DE-13E599A2C4B4}" srcOrd="0" destOrd="0" presId="urn:microsoft.com/office/officeart/2005/8/layout/vList4#10"/>
    <dgm:cxn modelId="{0D94B51A-51D7-4574-BBBD-A48031421B29}" type="presParOf" srcId="{D1300767-5725-40F8-B5DE-13E599A2C4B4}" destId="{0F42B180-9CA3-4072-B22B-4A16C34F209B}" srcOrd="0" destOrd="0" presId="urn:microsoft.com/office/officeart/2005/8/layout/vList4#10"/>
    <dgm:cxn modelId="{8E9696F1-CF7D-4643-938C-E3AEC42ABADE}" type="presParOf" srcId="{D1300767-5725-40F8-B5DE-13E599A2C4B4}" destId="{A7DFAE17-C8F3-4EE8-8DCF-583DB528EAB0}" srcOrd="1" destOrd="0" presId="urn:microsoft.com/office/officeart/2005/8/layout/vList4#10"/>
    <dgm:cxn modelId="{A539B123-5CB4-4BC2-A4C6-B9A5DDE209BD}" type="presParOf" srcId="{D1300767-5725-40F8-B5DE-13E599A2C4B4}" destId="{F11BC47E-E172-4EB2-A131-5415FB2D357D}" srcOrd="2" destOrd="0" presId="urn:microsoft.com/office/officeart/2005/8/layout/vList4#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410AA4-776C-4625-8CE9-182863972531}" type="doc">
      <dgm:prSet loTypeId="urn:microsoft.com/office/officeart/2005/8/layout/pList2#7" loCatId="list" qsTypeId="urn:microsoft.com/office/officeart/2005/8/quickstyle/3d3" qsCatId="3D" csTypeId="urn:microsoft.com/office/officeart/2005/8/colors/accent1_2" csCatId="accent1" phldr="1"/>
      <dgm:spPr/>
    </dgm:pt>
    <dgm:pt modelId="{2CED8D5F-AEAB-4ED9-901E-580B00262235}">
      <dgm:prSet phldrT="[Текст]" custT="1"/>
      <dgm:spPr/>
      <dgm:t>
        <a:bodyPr/>
        <a:lstStyle/>
        <a:p>
          <a:r>
            <a:rPr lang="ru-RU" altLang="ru-RU" sz="900" b="1" dirty="0">
              <a:latin typeface="Arial" charset="0"/>
            </a:rPr>
            <a:t>За 2020 год произведены расходы на:</a:t>
          </a:r>
        </a:p>
        <a:p>
          <a:r>
            <a:rPr lang="ru-RU" sz="900" b="1" dirty="0">
              <a:latin typeface="Arial" charset="0"/>
            </a:rPr>
            <a:t>- осуществление пропаганды в области безопасности жизнедеятельности населения - 60 тыс.руб.</a:t>
          </a:r>
        </a:p>
        <a:p>
          <a:r>
            <a:rPr lang="ru-RU" sz="900" b="1" dirty="0">
              <a:latin typeface="Arial" charset="0"/>
            </a:rPr>
            <a:t>-очистка пожарных гидрантов  - 150 тыс.руб.</a:t>
          </a:r>
        </a:p>
        <a:p>
          <a:r>
            <a:rPr lang="ru-RU" sz="900" b="1" dirty="0">
              <a:latin typeface="Arial" charset="0"/>
            </a:rPr>
            <a:t>- Проверка  и составление актов противопожарного состояния – 150 тыс.руб.</a:t>
          </a:r>
        </a:p>
        <a:p>
          <a:r>
            <a:rPr lang="ru-RU" sz="900" b="1" dirty="0">
              <a:latin typeface="Arial" charset="0"/>
            </a:rPr>
            <a:t>- проведение опашки населенных пунктов – 210 тыс. руб.</a:t>
          </a:r>
        </a:p>
        <a:p>
          <a:r>
            <a:rPr lang="ru-RU" sz="900" b="1" dirty="0">
              <a:latin typeface="Arial" charset="0"/>
            </a:rPr>
            <a:t>- поддержание в готовности системы оповещения – 260 тыс.руб.</a:t>
          </a:r>
        </a:p>
        <a:p>
          <a:r>
            <a:rPr lang="ru-RU" sz="900" b="1" dirty="0">
              <a:latin typeface="Arial" charset="0"/>
            </a:rPr>
            <a:t>-закупка УПВД«Ермак» - 139,219 тыс.руб.</a:t>
          </a:r>
        </a:p>
        <a:p>
          <a:r>
            <a:rPr lang="ru-RU" sz="900" b="1" dirty="0">
              <a:latin typeface="Arial" charset="0"/>
            </a:rPr>
            <a:t>-приобретение противопожарного оборудования – 58 тыс.руб.</a:t>
          </a:r>
        </a:p>
        <a:p>
          <a:r>
            <a:rPr lang="ru-RU" sz="900" b="1" dirty="0">
              <a:latin typeface="Arial" charset="0"/>
            </a:rPr>
            <a:t>- создание резерва ГСМ – 100 тыс.руб.</a:t>
          </a:r>
        </a:p>
        <a:p>
          <a:r>
            <a:rPr lang="ru-RU" sz="900" b="1" dirty="0">
              <a:latin typeface="Arial" charset="0"/>
            </a:rPr>
            <a:t>-обучение руководящего состава) в УМЦ </a:t>
          </a:r>
        </a:p>
        <a:p>
          <a:r>
            <a:rPr lang="ru-RU" sz="900" b="1" dirty="0">
              <a:latin typeface="Arial" charset="0"/>
            </a:rPr>
            <a:t>2 человека 13176 тыс.руб.</a:t>
          </a:r>
        </a:p>
        <a:p>
          <a:r>
            <a:rPr lang="ru-RU" sz="900" b="1" dirty="0">
              <a:latin typeface="Arial" charset="0"/>
            </a:rPr>
            <a:t>- создание и использование средств резервного фонда для ликвидации ЧС –не использовался.</a:t>
          </a:r>
        </a:p>
        <a:p>
          <a:r>
            <a:rPr lang="ru-RU" sz="900" b="1" i="1" dirty="0">
              <a:latin typeface="Arial" charset="0"/>
            </a:rPr>
            <a:t>В 2021 году планируется:</a:t>
          </a:r>
        </a:p>
        <a:p>
          <a:r>
            <a:rPr lang="ru-RU" sz="900" b="1" i="1" dirty="0">
              <a:latin typeface="Arial" charset="0"/>
            </a:rPr>
            <a:t>-расширить осуществление пропаганды в области жизнедеятельности населения.</a:t>
          </a:r>
        </a:p>
        <a:p>
          <a:r>
            <a:rPr lang="ru-RU" sz="900" b="1" i="1" dirty="0">
              <a:latin typeface="Arial" charset="0"/>
            </a:rPr>
            <a:t>- проверка  и составление актов противопожарного состояния – 150 тыс.руб.</a:t>
          </a:r>
        </a:p>
        <a:p>
          <a:r>
            <a:rPr lang="ru-RU" sz="900" b="1" i="1" dirty="0">
              <a:latin typeface="Arial" charset="0"/>
            </a:rPr>
            <a:t>- обеспечение доступа к сети наружного противопожарного водоснабжения - 90 тыс.руб.</a:t>
          </a:r>
        </a:p>
        <a:p>
          <a:r>
            <a:rPr lang="ru-RU" sz="900" b="1" i="1" dirty="0">
              <a:latin typeface="Arial" charset="0"/>
            </a:rPr>
            <a:t>-опашка территорий - 210 тыс.руб.</a:t>
          </a:r>
        </a:p>
      </dgm:t>
    </dgm:pt>
    <dgm:pt modelId="{4F3FCE57-9495-42C1-971C-C669D68DA6D6}" type="parTrans" cxnId="{C4377924-738B-4851-A923-963107A400A4}">
      <dgm:prSet/>
      <dgm:spPr/>
      <dgm:t>
        <a:bodyPr/>
        <a:lstStyle/>
        <a:p>
          <a:endParaRPr lang="ru-RU"/>
        </a:p>
      </dgm:t>
    </dgm:pt>
    <dgm:pt modelId="{6456FD15-6593-4760-AE3C-DC3CC152B96B}" type="sibTrans" cxnId="{C4377924-738B-4851-A923-963107A400A4}">
      <dgm:prSet/>
      <dgm:spPr/>
      <dgm:t>
        <a:bodyPr/>
        <a:lstStyle/>
        <a:p>
          <a:endParaRPr lang="ru-RU"/>
        </a:p>
      </dgm:t>
    </dgm:pt>
    <dgm:pt modelId="{5364F011-D10D-4611-BA13-EE7261306C28}">
      <dgm:prSet phldrT="[Текст]" custT="1"/>
      <dgm:spPr/>
      <dgm:t>
        <a:bodyPr/>
        <a:lstStyle/>
        <a:p>
          <a:r>
            <a:rPr lang="ru-RU" sz="1200" b="1" dirty="0"/>
            <a:t>-прочистка русел рек и ручьев  в том числе -</a:t>
          </a:r>
          <a:r>
            <a:rPr lang="ru-RU" sz="1200" b="1" dirty="0" err="1"/>
            <a:t>Мулдакай</a:t>
          </a:r>
          <a:r>
            <a:rPr lang="ru-RU" sz="1200" b="1" dirty="0"/>
            <a:t>, </a:t>
          </a:r>
          <a:r>
            <a:rPr lang="ru-RU" sz="1200" b="1" dirty="0" err="1"/>
            <a:t>Кувандычка</a:t>
          </a:r>
          <a:r>
            <a:rPr lang="ru-RU" sz="1200" b="1" dirty="0"/>
            <a:t>  100 тыс. </a:t>
          </a:r>
          <a:r>
            <a:rPr lang="ru-RU" sz="1200" b="1" dirty="0" err="1"/>
            <a:t>руб</a:t>
          </a:r>
          <a:endParaRPr lang="ru-RU" sz="1200" b="1" dirty="0"/>
        </a:p>
        <a:p>
          <a:r>
            <a:rPr lang="ru-RU" sz="1200" b="1" dirty="0"/>
            <a:t>-очистка водопропускных труб, очистка русел рек и ручьев, очистка сточных канав 100 </a:t>
          </a:r>
          <a:r>
            <a:rPr lang="ru-RU" sz="1200" b="1" dirty="0" err="1"/>
            <a:t>тыс</a:t>
          </a:r>
          <a:r>
            <a:rPr lang="ru-RU" sz="1200" b="1" dirty="0"/>
            <a:t> руб.</a:t>
          </a:r>
        </a:p>
        <a:p>
          <a:r>
            <a:rPr lang="ru-RU" sz="1200" b="1" dirty="0"/>
            <a:t>-изготовление  и размещение аншлагов у водоемов – 15 </a:t>
          </a:r>
          <a:r>
            <a:rPr lang="ru-RU" sz="1200" b="1" dirty="0" err="1"/>
            <a:t>тыс</a:t>
          </a:r>
          <a:r>
            <a:rPr lang="ru-RU" sz="1200" b="1" dirty="0"/>
            <a:t> .руб.</a:t>
          </a:r>
          <a:r>
            <a:rPr lang="ru-RU" sz="1200" b="1" i="1" dirty="0">
              <a:latin typeface="Arial" charset="0"/>
            </a:rPr>
            <a:t>–</a:t>
          </a:r>
          <a:r>
            <a:rPr lang="ru-RU" sz="1200" b="1" i="0" dirty="0">
              <a:latin typeface="+mj-lt"/>
            </a:rPr>
            <a:t> создание резерва ГСМ ГСМ – 100 тыс.руб.</a:t>
          </a:r>
        </a:p>
        <a:p>
          <a:endParaRPr lang="ru-RU" sz="1000" b="1" dirty="0"/>
        </a:p>
      </dgm:t>
    </dgm:pt>
    <dgm:pt modelId="{67758EC5-15B5-4D23-9E60-96098C95DC1A}" type="parTrans" cxnId="{2E8003CD-FB42-4E7E-AD06-0241EB770B10}">
      <dgm:prSet/>
      <dgm:spPr/>
      <dgm:t>
        <a:bodyPr/>
        <a:lstStyle/>
        <a:p>
          <a:endParaRPr lang="ru-RU"/>
        </a:p>
      </dgm:t>
    </dgm:pt>
    <dgm:pt modelId="{A08CB34E-4BEF-41E8-A3F0-8C3E282B9E74}" type="sibTrans" cxnId="{2E8003CD-FB42-4E7E-AD06-0241EB770B10}">
      <dgm:prSet/>
      <dgm:spPr/>
      <dgm:t>
        <a:bodyPr/>
        <a:lstStyle/>
        <a:p>
          <a:endParaRPr lang="ru-RU"/>
        </a:p>
      </dgm:t>
    </dgm:pt>
    <dgm:pt modelId="{EDF01DF2-4C1A-4498-BB49-64D7F76B7910}" type="pres">
      <dgm:prSet presAssocID="{6F410AA4-776C-4625-8CE9-182863972531}" presName="Name0" presStyleCnt="0">
        <dgm:presLayoutVars>
          <dgm:dir/>
          <dgm:resizeHandles val="exact"/>
        </dgm:presLayoutVars>
      </dgm:prSet>
      <dgm:spPr/>
    </dgm:pt>
    <dgm:pt modelId="{3202A4BA-B20C-40E0-A410-DB379BB466BF}" type="pres">
      <dgm:prSet presAssocID="{6F410AA4-776C-4625-8CE9-182863972531}" presName="bkgdShp" presStyleLbl="alignAccFollowNode1" presStyleIdx="0" presStyleCnt="1" custScaleX="98387" custScaleY="54883" custLinFactNeighborX="-2010" custLinFactNeighborY="-17507"/>
      <dgm:spPr/>
    </dgm:pt>
    <dgm:pt modelId="{DB78F900-3AE2-4E1E-8D2C-F95CFF4F380B}" type="pres">
      <dgm:prSet presAssocID="{6F410AA4-776C-4625-8CE9-182863972531}" presName="linComp" presStyleCnt="0"/>
      <dgm:spPr/>
    </dgm:pt>
    <dgm:pt modelId="{FE914C63-F265-4657-8F9A-BD5D49829545}" type="pres">
      <dgm:prSet presAssocID="{2CED8D5F-AEAB-4ED9-901E-580B00262235}" presName="compNode" presStyleCnt="0"/>
      <dgm:spPr/>
    </dgm:pt>
    <dgm:pt modelId="{CEF0D6BE-BA6B-4CE0-990E-D772CB75BE9F}" type="pres">
      <dgm:prSet presAssocID="{2CED8D5F-AEAB-4ED9-901E-580B00262235}" presName="node" presStyleLbl="node1" presStyleIdx="0" presStyleCnt="2" custScaleX="376436" custScaleY="113232" custLinFactNeighborX="2482" custLinFactNeighborY="-5375">
        <dgm:presLayoutVars>
          <dgm:bulletEnabled val="1"/>
        </dgm:presLayoutVars>
      </dgm:prSet>
      <dgm:spPr/>
    </dgm:pt>
    <dgm:pt modelId="{B3341978-0365-4771-8097-DF99B79052D5}" type="pres">
      <dgm:prSet presAssocID="{2CED8D5F-AEAB-4ED9-901E-580B00262235}" presName="invisiNode" presStyleLbl="node1" presStyleIdx="0" presStyleCnt="2"/>
      <dgm:spPr/>
    </dgm:pt>
    <dgm:pt modelId="{A31B8A29-1168-4447-853F-500071E38817}" type="pres">
      <dgm:prSet presAssocID="{2CED8D5F-AEAB-4ED9-901E-580B00262235}" presName="imagNode" presStyleLbl="fgImgPlace1" presStyleIdx="0" presStyleCnt="2" custScaleX="379296" custScaleY="190642" custLinFactNeighborX="-11201" custLinFactNeighborY="272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1CD44F4-82DF-406D-B2FA-E3780248EC68}" type="pres">
      <dgm:prSet presAssocID="{6456FD15-6593-4760-AE3C-DC3CC152B96B}" presName="sibTrans" presStyleLbl="sibTrans2D1" presStyleIdx="0" presStyleCnt="0"/>
      <dgm:spPr/>
    </dgm:pt>
    <dgm:pt modelId="{6DF83D7D-8A72-411A-BE02-B29D42EAE132}" type="pres">
      <dgm:prSet presAssocID="{5364F011-D10D-4611-BA13-EE7261306C28}" presName="compNode" presStyleCnt="0"/>
      <dgm:spPr/>
    </dgm:pt>
    <dgm:pt modelId="{51F26AF7-5230-495E-901A-3C36DC96B945}" type="pres">
      <dgm:prSet presAssocID="{5364F011-D10D-4611-BA13-EE7261306C28}" presName="node" presStyleLbl="node1" presStyleIdx="1" presStyleCnt="2" custScaleX="149948" custScaleY="97749" custLinFactNeighborX="2100" custLinFactNeighborY="-11440">
        <dgm:presLayoutVars>
          <dgm:bulletEnabled val="1"/>
        </dgm:presLayoutVars>
      </dgm:prSet>
      <dgm:spPr/>
    </dgm:pt>
    <dgm:pt modelId="{082E4943-C3C7-4805-8938-77A0C6E6E826}" type="pres">
      <dgm:prSet presAssocID="{5364F011-D10D-4611-BA13-EE7261306C28}" presName="invisiNode" presStyleLbl="node1" presStyleIdx="1" presStyleCnt="2"/>
      <dgm:spPr/>
    </dgm:pt>
    <dgm:pt modelId="{156BC91C-7DE9-42A4-82E5-C792EEC9461F}" type="pres">
      <dgm:prSet presAssocID="{5364F011-D10D-4611-BA13-EE7261306C28}" presName="imagNode" presStyleLbl="fgImgPlace1" presStyleIdx="1" presStyleCnt="2" custScaleX="140928" custScaleY="114004" custLinFactNeighborX="1107" custLinFactNeighborY="-109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E5F8F509-0A5B-40A6-975C-1F6B1E55E961}" type="presOf" srcId="{6456FD15-6593-4760-AE3C-DC3CC152B96B}" destId="{01CD44F4-82DF-406D-B2FA-E3780248EC68}" srcOrd="0" destOrd="0" presId="urn:microsoft.com/office/officeart/2005/8/layout/pList2#7"/>
    <dgm:cxn modelId="{C4377924-738B-4851-A923-963107A400A4}" srcId="{6F410AA4-776C-4625-8CE9-182863972531}" destId="{2CED8D5F-AEAB-4ED9-901E-580B00262235}" srcOrd="0" destOrd="0" parTransId="{4F3FCE57-9495-42C1-971C-C669D68DA6D6}" sibTransId="{6456FD15-6593-4760-AE3C-DC3CC152B96B}"/>
    <dgm:cxn modelId="{4F18514B-93F0-4123-868A-3B25C18CDD0D}" type="presOf" srcId="{6F410AA4-776C-4625-8CE9-182863972531}" destId="{EDF01DF2-4C1A-4498-BB49-64D7F76B7910}" srcOrd="0" destOrd="0" presId="urn:microsoft.com/office/officeart/2005/8/layout/pList2#7"/>
    <dgm:cxn modelId="{5FC2EBA7-9A96-495C-8AB8-51223D231BED}" type="presOf" srcId="{2CED8D5F-AEAB-4ED9-901E-580B00262235}" destId="{CEF0D6BE-BA6B-4CE0-990E-D772CB75BE9F}" srcOrd="0" destOrd="0" presId="urn:microsoft.com/office/officeart/2005/8/layout/pList2#7"/>
    <dgm:cxn modelId="{2E8003CD-FB42-4E7E-AD06-0241EB770B10}" srcId="{6F410AA4-776C-4625-8CE9-182863972531}" destId="{5364F011-D10D-4611-BA13-EE7261306C28}" srcOrd="1" destOrd="0" parTransId="{67758EC5-15B5-4D23-9E60-96098C95DC1A}" sibTransId="{A08CB34E-4BEF-41E8-A3F0-8C3E282B9E74}"/>
    <dgm:cxn modelId="{BBFD35E7-9F46-403F-8C33-CD662511E31F}" type="presOf" srcId="{5364F011-D10D-4611-BA13-EE7261306C28}" destId="{51F26AF7-5230-495E-901A-3C36DC96B945}" srcOrd="0" destOrd="0" presId="urn:microsoft.com/office/officeart/2005/8/layout/pList2#7"/>
    <dgm:cxn modelId="{2093A09D-EAEA-4AC9-8418-1BCB37B32F8C}" type="presParOf" srcId="{EDF01DF2-4C1A-4498-BB49-64D7F76B7910}" destId="{3202A4BA-B20C-40E0-A410-DB379BB466BF}" srcOrd="0" destOrd="0" presId="urn:microsoft.com/office/officeart/2005/8/layout/pList2#7"/>
    <dgm:cxn modelId="{05ACEDD4-4665-4DA5-8FFB-1BA899DAD954}" type="presParOf" srcId="{EDF01DF2-4C1A-4498-BB49-64D7F76B7910}" destId="{DB78F900-3AE2-4E1E-8D2C-F95CFF4F380B}" srcOrd="1" destOrd="0" presId="urn:microsoft.com/office/officeart/2005/8/layout/pList2#7"/>
    <dgm:cxn modelId="{C5FBA42F-5F9F-4F5F-A7E5-992962357444}" type="presParOf" srcId="{DB78F900-3AE2-4E1E-8D2C-F95CFF4F380B}" destId="{FE914C63-F265-4657-8F9A-BD5D49829545}" srcOrd="0" destOrd="0" presId="urn:microsoft.com/office/officeart/2005/8/layout/pList2#7"/>
    <dgm:cxn modelId="{75B459AB-7AC2-4564-8A71-DEFA7DE03298}" type="presParOf" srcId="{FE914C63-F265-4657-8F9A-BD5D49829545}" destId="{CEF0D6BE-BA6B-4CE0-990E-D772CB75BE9F}" srcOrd="0" destOrd="0" presId="urn:microsoft.com/office/officeart/2005/8/layout/pList2#7"/>
    <dgm:cxn modelId="{D5F849CB-DC18-4F20-9320-3334DBE560BF}" type="presParOf" srcId="{FE914C63-F265-4657-8F9A-BD5D49829545}" destId="{B3341978-0365-4771-8097-DF99B79052D5}" srcOrd="1" destOrd="0" presId="urn:microsoft.com/office/officeart/2005/8/layout/pList2#7"/>
    <dgm:cxn modelId="{4433FFC3-CC19-4AD7-A05F-73DEEC53FB5D}" type="presParOf" srcId="{FE914C63-F265-4657-8F9A-BD5D49829545}" destId="{A31B8A29-1168-4447-853F-500071E38817}" srcOrd="2" destOrd="0" presId="urn:microsoft.com/office/officeart/2005/8/layout/pList2#7"/>
    <dgm:cxn modelId="{1F311ED7-7C31-4E37-99DC-65388D6FC24B}" type="presParOf" srcId="{DB78F900-3AE2-4E1E-8D2C-F95CFF4F380B}" destId="{01CD44F4-82DF-406D-B2FA-E3780248EC68}" srcOrd="1" destOrd="0" presId="urn:microsoft.com/office/officeart/2005/8/layout/pList2#7"/>
    <dgm:cxn modelId="{A18F64D2-7AAE-4E06-B286-1D8DB6BE8DC0}" type="presParOf" srcId="{DB78F900-3AE2-4E1E-8D2C-F95CFF4F380B}" destId="{6DF83D7D-8A72-411A-BE02-B29D42EAE132}" srcOrd="2" destOrd="0" presId="urn:microsoft.com/office/officeart/2005/8/layout/pList2#7"/>
    <dgm:cxn modelId="{283CA12E-D24F-4461-A927-BC53CFC2C429}" type="presParOf" srcId="{6DF83D7D-8A72-411A-BE02-B29D42EAE132}" destId="{51F26AF7-5230-495E-901A-3C36DC96B945}" srcOrd="0" destOrd="0" presId="urn:microsoft.com/office/officeart/2005/8/layout/pList2#7"/>
    <dgm:cxn modelId="{8E022F9D-BC3E-40AB-9E0A-1F51E04538D0}" type="presParOf" srcId="{6DF83D7D-8A72-411A-BE02-B29D42EAE132}" destId="{082E4943-C3C7-4805-8938-77A0C6E6E826}" srcOrd="1" destOrd="0" presId="urn:microsoft.com/office/officeart/2005/8/layout/pList2#7"/>
    <dgm:cxn modelId="{C7F211AE-4321-4447-8BA8-8E32913A0F98}" type="presParOf" srcId="{6DF83D7D-8A72-411A-BE02-B29D42EAE132}" destId="{156BC91C-7DE9-42A4-82E5-C792EEC9461F}" srcOrd="2" destOrd="0" presId="urn:microsoft.com/office/officeart/2005/8/layout/pList2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F410AA4-776C-4625-8CE9-182863972531}" type="doc">
      <dgm:prSet loTypeId="urn:microsoft.com/office/officeart/2005/8/layout/pList2#8" loCatId="list" qsTypeId="urn:microsoft.com/office/officeart/2005/8/quickstyle/simple1" qsCatId="simple" csTypeId="urn:microsoft.com/office/officeart/2005/8/colors/accent1_2" csCatId="accent1" phldr="1"/>
      <dgm:spPr/>
    </dgm:pt>
    <dgm:pt modelId="{2CED8D5F-AEAB-4ED9-901E-580B00262235}">
      <dgm:prSet phldrT="[Текст]" custT="1"/>
      <dgm:spPr/>
      <dgm:t>
        <a:bodyPr/>
        <a:lstStyle/>
        <a:p>
          <a:r>
            <a:rPr lang="ru-RU" altLang="ru-RU" sz="1400" b="1" dirty="0"/>
            <a:t> </a:t>
          </a:r>
          <a:r>
            <a:rPr lang="ru-RU" altLang="ru-RU" sz="1200" b="1" dirty="0"/>
            <a:t>ЕДДС(ЕДИНАЯ ДЕЖУРНО-ДИСПЕТЧЕРСКАЯ СЛУЖБА) (МКУ «ЕДДС Кувандыкского городского округа Оренбургской области)  учреждение создано для повышения готовности администрации и служб района к реагированию на угрозу или возникновение чрезвычайных ситуаций, эффективности взаимодействия привлекаемых сил и средств районных служб при их совместных действиях по предупреждению и ликвидации чрезвычайных ситуаций – 2 ,8  мл. </a:t>
          </a:r>
          <a:r>
            <a:rPr lang="ru-RU" altLang="ru-RU" sz="1200" b="1" dirty="0" err="1"/>
            <a:t>руб</a:t>
          </a:r>
          <a:endParaRPr lang="ru-RU" altLang="ru-RU" sz="1200" b="1" dirty="0"/>
        </a:p>
        <a:p>
          <a:endParaRPr lang="ru-RU" altLang="ru-RU" sz="1200" b="1" dirty="0"/>
        </a:p>
      </dgm:t>
    </dgm:pt>
    <dgm:pt modelId="{4F3FCE57-9495-42C1-971C-C669D68DA6D6}" type="parTrans" cxnId="{C4377924-738B-4851-A923-963107A400A4}">
      <dgm:prSet/>
      <dgm:spPr/>
      <dgm:t>
        <a:bodyPr/>
        <a:lstStyle/>
        <a:p>
          <a:endParaRPr lang="ru-RU"/>
        </a:p>
      </dgm:t>
    </dgm:pt>
    <dgm:pt modelId="{6456FD15-6593-4760-AE3C-DC3CC152B96B}" type="sibTrans" cxnId="{C4377924-738B-4851-A923-963107A400A4}">
      <dgm:prSet/>
      <dgm:spPr/>
      <dgm:t>
        <a:bodyPr/>
        <a:lstStyle/>
        <a:p>
          <a:endParaRPr lang="ru-RU"/>
        </a:p>
      </dgm:t>
    </dgm:pt>
    <dgm:pt modelId="{EDF01DF2-4C1A-4498-BB49-64D7F76B7910}" type="pres">
      <dgm:prSet presAssocID="{6F410AA4-776C-4625-8CE9-182863972531}" presName="Name0" presStyleCnt="0">
        <dgm:presLayoutVars>
          <dgm:dir/>
          <dgm:resizeHandles val="exact"/>
        </dgm:presLayoutVars>
      </dgm:prSet>
      <dgm:spPr/>
    </dgm:pt>
    <dgm:pt modelId="{3202A4BA-B20C-40E0-A410-DB379BB466BF}" type="pres">
      <dgm:prSet presAssocID="{6F410AA4-776C-4625-8CE9-182863972531}" presName="bkgdShp" presStyleLbl="alignAccFollowNode1" presStyleIdx="0" presStyleCnt="1" custLinFactNeighborX="-2388" custLinFactNeighborY="-741"/>
      <dgm:spPr/>
    </dgm:pt>
    <dgm:pt modelId="{DB78F900-3AE2-4E1E-8D2C-F95CFF4F380B}" type="pres">
      <dgm:prSet presAssocID="{6F410AA4-776C-4625-8CE9-182863972531}" presName="linComp" presStyleCnt="0"/>
      <dgm:spPr/>
    </dgm:pt>
    <dgm:pt modelId="{FE914C63-F265-4657-8F9A-BD5D49829545}" type="pres">
      <dgm:prSet presAssocID="{2CED8D5F-AEAB-4ED9-901E-580B00262235}" presName="compNode" presStyleCnt="0"/>
      <dgm:spPr/>
    </dgm:pt>
    <dgm:pt modelId="{CEF0D6BE-BA6B-4CE0-990E-D772CB75BE9F}" type="pres">
      <dgm:prSet presAssocID="{2CED8D5F-AEAB-4ED9-901E-580B00262235}" presName="node" presStyleLbl="node1" presStyleIdx="0" presStyleCnt="1" custScaleX="113625" custScaleY="113485" custLinFactNeighborX="-893" custLinFactNeighborY="-9875">
        <dgm:presLayoutVars>
          <dgm:bulletEnabled val="1"/>
        </dgm:presLayoutVars>
      </dgm:prSet>
      <dgm:spPr/>
    </dgm:pt>
    <dgm:pt modelId="{B3341978-0365-4771-8097-DF99B79052D5}" type="pres">
      <dgm:prSet presAssocID="{2CED8D5F-AEAB-4ED9-901E-580B00262235}" presName="invisiNode" presStyleLbl="node1" presStyleIdx="0" presStyleCnt="1"/>
      <dgm:spPr/>
    </dgm:pt>
    <dgm:pt modelId="{A31B8A29-1168-4447-853F-500071E38817}" type="pres">
      <dgm:prSet presAssocID="{2CED8D5F-AEAB-4ED9-901E-580B00262235}" presName="imagNode" presStyleLbl="fgImgPlace1" presStyleIdx="0" presStyleCnt="1" custScaleY="95562" custLinFactNeighborX="-2260" custLinFactNeighborY="-739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4377924-738B-4851-A923-963107A400A4}" srcId="{6F410AA4-776C-4625-8CE9-182863972531}" destId="{2CED8D5F-AEAB-4ED9-901E-580B00262235}" srcOrd="0" destOrd="0" parTransId="{4F3FCE57-9495-42C1-971C-C669D68DA6D6}" sibTransId="{6456FD15-6593-4760-AE3C-DC3CC152B96B}"/>
    <dgm:cxn modelId="{B335C14F-1CA6-4AEE-939E-411FB1777389}" type="presOf" srcId="{6F410AA4-776C-4625-8CE9-182863972531}" destId="{EDF01DF2-4C1A-4498-BB49-64D7F76B7910}" srcOrd="0" destOrd="0" presId="urn:microsoft.com/office/officeart/2005/8/layout/pList2#8"/>
    <dgm:cxn modelId="{0291C9A4-1FC5-46CC-AA24-756035441D6C}" type="presOf" srcId="{2CED8D5F-AEAB-4ED9-901E-580B00262235}" destId="{CEF0D6BE-BA6B-4CE0-990E-D772CB75BE9F}" srcOrd="0" destOrd="0" presId="urn:microsoft.com/office/officeart/2005/8/layout/pList2#8"/>
    <dgm:cxn modelId="{40B13D8C-3976-47D0-BD4A-A04B89DEA520}" type="presParOf" srcId="{EDF01DF2-4C1A-4498-BB49-64D7F76B7910}" destId="{3202A4BA-B20C-40E0-A410-DB379BB466BF}" srcOrd="0" destOrd="0" presId="urn:microsoft.com/office/officeart/2005/8/layout/pList2#8"/>
    <dgm:cxn modelId="{950EF73D-E105-406C-9BD7-06F71EE94480}" type="presParOf" srcId="{EDF01DF2-4C1A-4498-BB49-64D7F76B7910}" destId="{DB78F900-3AE2-4E1E-8D2C-F95CFF4F380B}" srcOrd="1" destOrd="0" presId="urn:microsoft.com/office/officeart/2005/8/layout/pList2#8"/>
    <dgm:cxn modelId="{0D06D77B-301E-4ED9-BC42-2B15EA991FA3}" type="presParOf" srcId="{DB78F900-3AE2-4E1E-8D2C-F95CFF4F380B}" destId="{FE914C63-F265-4657-8F9A-BD5D49829545}" srcOrd="0" destOrd="0" presId="urn:microsoft.com/office/officeart/2005/8/layout/pList2#8"/>
    <dgm:cxn modelId="{84C73A5C-5C9F-4148-AC14-C873FC6C182D}" type="presParOf" srcId="{FE914C63-F265-4657-8F9A-BD5D49829545}" destId="{CEF0D6BE-BA6B-4CE0-990E-D772CB75BE9F}" srcOrd="0" destOrd="0" presId="urn:microsoft.com/office/officeart/2005/8/layout/pList2#8"/>
    <dgm:cxn modelId="{AF065D29-B8A5-4BEE-A5CA-E49042ABBFDA}" type="presParOf" srcId="{FE914C63-F265-4657-8F9A-BD5D49829545}" destId="{B3341978-0365-4771-8097-DF99B79052D5}" srcOrd="1" destOrd="0" presId="urn:microsoft.com/office/officeart/2005/8/layout/pList2#8"/>
    <dgm:cxn modelId="{B494A008-C748-41A8-A2D9-C1853EA609AF}" type="presParOf" srcId="{FE914C63-F265-4657-8F9A-BD5D49829545}" destId="{A31B8A29-1168-4447-853F-500071E38817}" srcOrd="2" destOrd="0" presId="urn:microsoft.com/office/officeart/2005/8/layout/pList2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4896-C91C-42DF-AA1A-627F2B38839A}">
      <dsp:nvSpPr>
        <dsp:cNvPr id="0" name=""/>
        <dsp:cNvSpPr/>
      </dsp:nvSpPr>
      <dsp:spPr>
        <a:xfrm rot="16200000" flipH="1">
          <a:off x="229264" y="-1150492"/>
          <a:ext cx="2438403" cy="230098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F919A-89E4-47F9-99CC-2EC97BD022FF}">
      <dsp:nvSpPr>
        <dsp:cNvPr id="0" name=""/>
        <dsp:cNvSpPr/>
      </dsp:nvSpPr>
      <dsp:spPr>
        <a:xfrm>
          <a:off x="316146" y="630405"/>
          <a:ext cx="4584386" cy="2722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FF0000"/>
              </a:solidFill>
            </a:rPr>
            <a:t>Бюджет</a:t>
          </a:r>
          <a:r>
            <a:rPr lang="ru-RU" sz="2400" b="1" kern="1200" dirty="0"/>
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FF0000"/>
              </a:solidFill>
            </a:rPr>
            <a:t>(гл.1 статья 6 Бюджетного кодекса РФ)</a:t>
          </a:r>
        </a:p>
      </dsp:txBody>
      <dsp:txXfrm>
        <a:off x="316146" y="630405"/>
        <a:ext cx="4584386" cy="27223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B5387-7850-4E05-AA71-0F100EB581A1}">
      <dsp:nvSpPr>
        <dsp:cNvPr id="0" name=""/>
        <dsp:cNvSpPr/>
      </dsp:nvSpPr>
      <dsp:spPr>
        <a:xfrm>
          <a:off x="1961" y="0"/>
          <a:ext cx="1924965" cy="3600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Централизованная клубная система</a:t>
          </a:r>
        </a:p>
      </dsp:txBody>
      <dsp:txXfrm>
        <a:off x="1961" y="0"/>
        <a:ext cx="1924965" cy="1080120"/>
      </dsp:txXfrm>
    </dsp:sp>
    <dsp:sp modelId="{C6B00E4D-79CF-47FA-AEDD-9BBC6870B2B4}">
      <dsp:nvSpPr>
        <dsp:cNvPr id="0" name=""/>
        <dsp:cNvSpPr/>
      </dsp:nvSpPr>
      <dsp:spPr>
        <a:xfrm>
          <a:off x="194458" y="1081174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2 городских ДК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3</a:t>
          </a:r>
          <a:r>
            <a:rPr lang="en-US" sz="1100" b="1" kern="1200" dirty="0"/>
            <a:t>2</a:t>
          </a:r>
          <a:r>
            <a:rPr lang="ru-RU" sz="1100" b="1" kern="1200" dirty="0"/>
            <a:t> сельских СДК и СК</a:t>
          </a:r>
        </a:p>
      </dsp:txBody>
      <dsp:txXfrm>
        <a:off x="194458" y="1081174"/>
        <a:ext cx="1539972" cy="1085569"/>
      </dsp:txXfrm>
    </dsp:sp>
    <dsp:sp modelId="{77DDF018-35E7-49E1-B647-E0B6899A4F08}">
      <dsp:nvSpPr>
        <dsp:cNvPr id="0" name=""/>
        <dsp:cNvSpPr/>
      </dsp:nvSpPr>
      <dsp:spPr>
        <a:xfrm>
          <a:off x="194458" y="2333755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55234,1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тыс. руб.</a:t>
          </a:r>
        </a:p>
      </dsp:txBody>
      <dsp:txXfrm>
        <a:off x="194458" y="2333755"/>
        <a:ext cx="1539972" cy="1085569"/>
      </dsp:txXfrm>
    </dsp:sp>
    <dsp:sp modelId="{297D03B5-6E8F-4D31-ACAB-A51072B433BD}">
      <dsp:nvSpPr>
        <dsp:cNvPr id="0" name=""/>
        <dsp:cNvSpPr/>
      </dsp:nvSpPr>
      <dsp:spPr>
        <a:xfrm>
          <a:off x="2071299" y="0"/>
          <a:ext cx="1924965" cy="3600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Централизованная библиотечная система</a:t>
          </a:r>
        </a:p>
      </dsp:txBody>
      <dsp:txXfrm>
        <a:off x="2071299" y="0"/>
        <a:ext cx="1924965" cy="1080120"/>
      </dsp:txXfrm>
    </dsp:sp>
    <dsp:sp modelId="{95C73483-7257-46EE-B317-4E5029E4BA31}">
      <dsp:nvSpPr>
        <dsp:cNvPr id="0" name=""/>
        <dsp:cNvSpPr/>
      </dsp:nvSpPr>
      <dsp:spPr>
        <a:xfrm>
          <a:off x="2263796" y="1081174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Центральная библиотека, Центральная детская библиотека, 6 городских и 29 сельских филиалов </a:t>
          </a:r>
        </a:p>
      </dsp:txBody>
      <dsp:txXfrm>
        <a:off x="2263796" y="1081174"/>
        <a:ext cx="1539972" cy="1085569"/>
      </dsp:txXfrm>
    </dsp:sp>
    <dsp:sp modelId="{DDC90C0E-A394-4D2E-9D34-5BC34B1946D8}">
      <dsp:nvSpPr>
        <dsp:cNvPr id="0" name=""/>
        <dsp:cNvSpPr/>
      </dsp:nvSpPr>
      <dsp:spPr>
        <a:xfrm>
          <a:off x="2263796" y="2333755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</a:t>
          </a:r>
          <a:r>
            <a:rPr lang="ru-RU" sz="2400" b="1" kern="1200" dirty="0"/>
            <a:t>9609,0</a:t>
          </a:r>
          <a:r>
            <a:rPr lang="ru-RU" sz="2800" b="1" kern="1200" dirty="0">
              <a:solidFill>
                <a:schemeClr val="bg1"/>
              </a:solidFill>
            </a:rPr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bg1"/>
              </a:solidFill>
            </a:rPr>
            <a:t>тыс. руб.</a:t>
          </a:r>
        </a:p>
      </dsp:txBody>
      <dsp:txXfrm>
        <a:off x="2263796" y="2333755"/>
        <a:ext cx="1539972" cy="1085569"/>
      </dsp:txXfrm>
    </dsp:sp>
    <dsp:sp modelId="{80D920F3-7C77-44E6-BD2B-52320EDC59F8}">
      <dsp:nvSpPr>
        <dsp:cNvPr id="0" name=""/>
        <dsp:cNvSpPr/>
      </dsp:nvSpPr>
      <dsp:spPr>
        <a:xfrm>
          <a:off x="4140638" y="0"/>
          <a:ext cx="1924965" cy="3600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Музейно-выставочный центр</a:t>
          </a:r>
        </a:p>
      </dsp:txBody>
      <dsp:txXfrm>
        <a:off x="4140638" y="0"/>
        <a:ext cx="1924965" cy="1080120"/>
      </dsp:txXfrm>
    </dsp:sp>
    <dsp:sp modelId="{ADE3AB92-0FA6-4B36-B1C3-E1BC739E8AA1}">
      <dsp:nvSpPr>
        <dsp:cNvPr id="0" name=""/>
        <dsp:cNvSpPr/>
      </dsp:nvSpPr>
      <dsp:spPr>
        <a:xfrm>
          <a:off x="4333134" y="1081174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1 музей</a:t>
          </a:r>
        </a:p>
      </dsp:txBody>
      <dsp:txXfrm>
        <a:off x="4333134" y="1081174"/>
        <a:ext cx="1539972" cy="1085569"/>
      </dsp:txXfrm>
    </dsp:sp>
    <dsp:sp modelId="{AC40BA3E-3F84-4DC9-8B9B-C9F9E3659C87}">
      <dsp:nvSpPr>
        <dsp:cNvPr id="0" name=""/>
        <dsp:cNvSpPr/>
      </dsp:nvSpPr>
      <dsp:spPr>
        <a:xfrm>
          <a:off x="4333134" y="2333755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2061,6</a:t>
          </a:r>
          <a:r>
            <a:rPr lang="en-US" sz="2400" b="1" kern="1200" dirty="0"/>
            <a:t> </a:t>
          </a:r>
          <a:r>
            <a:rPr lang="ru-RU" sz="1900" kern="1200" dirty="0"/>
            <a:t>тыс. руб.</a:t>
          </a:r>
        </a:p>
      </dsp:txBody>
      <dsp:txXfrm>
        <a:off x="4333134" y="2333755"/>
        <a:ext cx="1539972" cy="1085569"/>
      </dsp:txXfrm>
    </dsp:sp>
    <dsp:sp modelId="{DC3AC0C0-0670-4047-B096-11E8337578D4}">
      <dsp:nvSpPr>
        <dsp:cNvPr id="0" name=""/>
        <dsp:cNvSpPr/>
      </dsp:nvSpPr>
      <dsp:spPr>
        <a:xfrm>
          <a:off x="6209976" y="0"/>
          <a:ext cx="1924965" cy="36003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Детская школа искусств</a:t>
          </a:r>
        </a:p>
      </dsp:txBody>
      <dsp:txXfrm>
        <a:off x="6209976" y="0"/>
        <a:ext cx="1924965" cy="1080120"/>
      </dsp:txXfrm>
    </dsp:sp>
    <dsp:sp modelId="{DE509957-DC7D-4167-8CDB-47A45D28B160}">
      <dsp:nvSpPr>
        <dsp:cNvPr id="0" name=""/>
        <dsp:cNvSpPr/>
      </dsp:nvSpPr>
      <dsp:spPr>
        <a:xfrm>
          <a:off x="6402473" y="1081174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bg1"/>
              </a:solidFill>
            </a:rPr>
            <a:t>1 учреждение дополнительного образования</a:t>
          </a:r>
        </a:p>
      </dsp:txBody>
      <dsp:txXfrm>
        <a:off x="6402473" y="1081174"/>
        <a:ext cx="1539972" cy="1085569"/>
      </dsp:txXfrm>
    </dsp:sp>
    <dsp:sp modelId="{969F073C-0C78-4FB5-9AE8-E9EC1F9E5AE0}">
      <dsp:nvSpPr>
        <dsp:cNvPr id="0" name=""/>
        <dsp:cNvSpPr/>
      </dsp:nvSpPr>
      <dsp:spPr>
        <a:xfrm>
          <a:off x="6402473" y="2333755"/>
          <a:ext cx="1539972" cy="108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19183,6 </a:t>
          </a:r>
          <a:r>
            <a:rPr lang="ru-RU" sz="1800" kern="1200" dirty="0"/>
            <a:t>тыс. руб.</a:t>
          </a:r>
        </a:p>
      </dsp:txBody>
      <dsp:txXfrm>
        <a:off x="6402473" y="2333755"/>
        <a:ext cx="1539972" cy="108556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36032-D34A-4155-BE23-78B5E70082A7}">
      <dsp:nvSpPr>
        <dsp:cNvPr id="0" name=""/>
        <dsp:cNvSpPr/>
      </dsp:nvSpPr>
      <dsp:spPr>
        <a:xfrm>
          <a:off x="663353" y="0"/>
          <a:ext cx="3435753" cy="3435753"/>
        </a:xfrm>
        <a:prstGeom prst="triangl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34568-E5CE-45E3-A579-878F8CC98EC9}">
      <dsp:nvSpPr>
        <dsp:cNvPr id="0" name=""/>
        <dsp:cNvSpPr/>
      </dsp:nvSpPr>
      <dsp:spPr>
        <a:xfrm>
          <a:off x="3358" y="211823"/>
          <a:ext cx="4564741" cy="6454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Достижение уровня средней заработной платы 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работников музея - не ниже средней заработной платы по области</a:t>
          </a:r>
        </a:p>
      </dsp:txBody>
      <dsp:txXfrm>
        <a:off x="3358" y="211823"/>
        <a:ext cx="4564741" cy="645415"/>
      </dsp:txXfrm>
    </dsp:sp>
    <dsp:sp modelId="{A60C4F2B-9F60-4649-B8FC-5C4367DBAEB5}">
      <dsp:nvSpPr>
        <dsp:cNvPr id="0" name=""/>
        <dsp:cNvSpPr/>
      </dsp:nvSpPr>
      <dsp:spPr>
        <a:xfrm>
          <a:off x="565978" y="1013465"/>
          <a:ext cx="3548662" cy="4897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+mn-lt"/>
            </a:rPr>
            <a:t>Количество открытых в отчетном году выставок </a:t>
          </a:r>
          <a:r>
            <a:rPr lang="en-US" sz="1400" b="1" kern="1200" dirty="0">
              <a:latin typeface="+mn-lt"/>
            </a:rPr>
            <a:t>- 31</a:t>
          </a:r>
          <a:r>
            <a:rPr lang="ru-RU" sz="1400" b="1" kern="1200" dirty="0">
              <a:latin typeface="+mn-lt"/>
            </a:rPr>
            <a:t> ед.</a:t>
          </a:r>
        </a:p>
      </dsp:txBody>
      <dsp:txXfrm>
        <a:off x="565978" y="1013465"/>
        <a:ext cx="3548662" cy="489718"/>
      </dsp:txXfrm>
    </dsp:sp>
    <dsp:sp modelId="{7D612BD9-310F-4313-B076-6C349BD1F06B}">
      <dsp:nvSpPr>
        <dsp:cNvPr id="0" name=""/>
        <dsp:cNvSpPr/>
      </dsp:nvSpPr>
      <dsp:spPr>
        <a:xfrm>
          <a:off x="635756" y="1631397"/>
          <a:ext cx="3390794" cy="4733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Количество экскурсий – 185 ед.</a:t>
          </a:r>
        </a:p>
      </dsp:txBody>
      <dsp:txXfrm>
        <a:off x="635756" y="1631397"/>
        <a:ext cx="3390794" cy="473322"/>
      </dsp:txXfrm>
    </dsp:sp>
    <dsp:sp modelId="{51B5E022-F06A-47E4-B66A-7B9048CB46CD}">
      <dsp:nvSpPr>
        <dsp:cNvPr id="0" name=""/>
        <dsp:cNvSpPr/>
      </dsp:nvSpPr>
      <dsp:spPr>
        <a:xfrm>
          <a:off x="0" y="2236685"/>
          <a:ext cx="5029344" cy="4369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Количество посещений – не менее 6,2 тыс. ед.</a:t>
          </a:r>
          <a:endParaRPr lang="ru-RU" sz="1400" kern="1200" dirty="0"/>
        </a:p>
      </dsp:txBody>
      <dsp:txXfrm>
        <a:off x="0" y="2236685"/>
        <a:ext cx="5029344" cy="436913"/>
      </dsp:txXfrm>
    </dsp:sp>
    <dsp:sp modelId="{E66F82D0-C99E-4394-9ED6-E210146DB7EB}">
      <dsp:nvSpPr>
        <dsp:cNvPr id="0" name=""/>
        <dsp:cNvSpPr/>
      </dsp:nvSpPr>
      <dsp:spPr>
        <a:xfrm>
          <a:off x="416575" y="2802103"/>
          <a:ext cx="3862030" cy="4702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Увеличение количества культурно-просветительских мероприятий</a:t>
          </a:r>
        </a:p>
      </dsp:txBody>
      <dsp:txXfrm>
        <a:off x="416575" y="2802103"/>
        <a:ext cx="3862030" cy="47028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BD2C2-95B8-4612-ABAD-6C22C61993A1}">
      <dsp:nvSpPr>
        <dsp:cNvPr id="0" name=""/>
        <dsp:cNvSpPr/>
      </dsp:nvSpPr>
      <dsp:spPr>
        <a:xfrm>
          <a:off x="400208" y="0"/>
          <a:ext cx="3553220" cy="3553220"/>
        </a:xfrm>
        <a:prstGeom prst="triangle">
          <a:avLst/>
        </a:prstGeom>
        <a:solidFill>
          <a:srgbClr val="99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4B771-94B7-465B-820C-8C9718B44F46}">
      <dsp:nvSpPr>
        <dsp:cNvPr id="0" name=""/>
        <dsp:cNvSpPr/>
      </dsp:nvSpPr>
      <dsp:spPr>
        <a:xfrm>
          <a:off x="284003" y="303444"/>
          <a:ext cx="3692924" cy="7366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Достижение уровня средней заработной платы работников  культуры – не ниже средней заработной платы по области</a:t>
          </a:r>
        </a:p>
      </dsp:txBody>
      <dsp:txXfrm>
        <a:off x="284003" y="303444"/>
        <a:ext cx="3692924" cy="736658"/>
      </dsp:txXfrm>
    </dsp:sp>
    <dsp:sp modelId="{40C89ABA-FE32-485D-9666-F221842DF85D}">
      <dsp:nvSpPr>
        <dsp:cNvPr id="0" name=""/>
        <dsp:cNvSpPr/>
      </dsp:nvSpPr>
      <dsp:spPr>
        <a:xfrm>
          <a:off x="477454" y="1227329"/>
          <a:ext cx="3306021" cy="6752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Проведение не менее 3277 культурно-массовых мероприятий</a:t>
          </a:r>
        </a:p>
      </dsp:txBody>
      <dsp:txXfrm>
        <a:off x="477454" y="1227329"/>
        <a:ext cx="3306021" cy="675289"/>
      </dsp:txXfrm>
    </dsp:sp>
    <dsp:sp modelId="{F2F0362F-8285-46B4-ACCE-2566B2DC2C83}">
      <dsp:nvSpPr>
        <dsp:cNvPr id="0" name=""/>
        <dsp:cNvSpPr/>
      </dsp:nvSpPr>
      <dsp:spPr>
        <a:xfrm>
          <a:off x="477466" y="2028955"/>
          <a:ext cx="3236525" cy="6657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Организация работы клубных  формирований - 3</a:t>
          </a:r>
          <a:r>
            <a:rPr lang="en-US" sz="1400" b="1" kern="1200" dirty="0"/>
            <a:t>3</a:t>
          </a:r>
          <a:r>
            <a:rPr lang="ru-RU" sz="1400" b="1" kern="1200" dirty="0"/>
            <a:t>0 ед.</a:t>
          </a:r>
        </a:p>
      </dsp:txBody>
      <dsp:txXfrm>
        <a:off x="477466" y="2028955"/>
        <a:ext cx="3236525" cy="665779"/>
      </dsp:txXfrm>
    </dsp:sp>
    <dsp:sp modelId="{47A842D7-14B1-4D36-A6E1-6940017E80D5}">
      <dsp:nvSpPr>
        <dsp:cNvPr id="0" name=""/>
        <dsp:cNvSpPr/>
      </dsp:nvSpPr>
      <dsp:spPr>
        <a:xfrm>
          <a:off x="902292" y="2782405"/>
          <a:ext cx="2467939" cy="5611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Количество посетивших мероприятия-не менее 207,4 тыс.чел.</a:t>
          </a:r>
        </a:p>
      </dsp:txBody>
      <dsp:txXfrm>
        <a:off x="902292" y="2782405"/>
        <a:ext cx="2467939" cy="56117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36032-D34A-4155-BE23-78B5E70082A7}">
      <dsp:nvSpPr>
        <dsp:cNvPr id="0" name=""/>
        <dsp:cNvSpPr/>
      </dsp:nvSpPr>
      <dsp:spPr>
        <a:xfrm>
          <a:off x="1760279" y="0"/>
          <a:ext cx="3456383" cy="3456383"/>
        </a:xfrm>
        <a:prstGeom prst="triangl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34568-E5CE-45E3-A579-878F8CC98EC9}">
      <dsp:nvSpPr>
        <dsp:cNvPr id="0" name=""/>
        <dsp:cNvSpPr/>
      </dsp:nvSpPr>
      <dsp:spPr>
        <a:xfrm>
          <a:off x="1096321" y="219738"/>
          <a:ext cx="4592151" cy="7624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Достижение уровня средней заработной платы библиотечных работников - не ниже средней заработной платы по области</a:t>
          </a:r>
        </a:p>
      </dsp:txBody>
      <dsp:txXfrm>
        <a:off x="1096321" y="219738"/>
        <a:ext cx="4592151" cy="762462"/>
      </dsp:txXfrm>
    </dsp:sp>
    <dsp:sp modelId="{A60C4F2B-9F60-4649-B8FC-5C4367DBAEB5}">
      <dsp:nvSpPr>
        <dsp:cNvPr id="0" name=""/>
        <dsp:cNvSpPr/>
      </dsp:nvSpPr>
      <dsp:spPr>
        <a:xfrm>
          <a:off x="1656029" y="1111844"/>
          <a:ext cx="3569971" cy="4664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Увеличение библиотечного фонда – более 2 тыс. экз.</a:t>
          </a:r>
        </a:p>
      </dsp:txBody>
      <dsp:txXfrm>
        <a:off x="1656029" y="1111844"/>
        <a:ext cx="3569971" cy="466491"/>
      </dsp:txXfrm>
    </dsp:sp>
    <dsp:sp modelId="{7D612BD9-310F-4313-B076-6C349BD1F06B}">
      <dsp:nvSpPr>
        <dsp:cNvPr id="0" name=""/>
        <dsp:cNvSpPr/>
      </dsp:nvSpPr>
      <dsp:spPr>
        <a:xfrm>
          <a:off x="1732516" y="1719642"/>
          <a:ext cx="3411155" cy="45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Число пользователей 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библиотек - около 18,5 тыс. чел.</a:t>
          </a:r>
        </a:p>
      </dsp:txBody>
      <dsp:txXfrm>
        <a:off x="1732516" y="1719642"/>
        <a:ext cx="3411155" cy="450873"/>
      </dsp:txXfrm>
    </dsp:sp>
    <dsp:sp modelId="{51B5E022-F06A-47E4-B66A-7B9048CB46CD}">
      <dsp:nvSpPr>
        <dsp:cNvPr id="0" name=""/>
        <dsp:cNvSpPr/>
      </dsp:nvSpPr>
      <dsp:spPr>
        <a:xfrm>
          <a:off x="917263" y="2296224"/>
          <a:ext cx="5059544" cy="4161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Количество посещений – 2</a:t>
          </a:r>
          <a:r>
            <a:rPr lang="en-US" sz="1400" b="1" kern="1200" dirty="0"/>
            <a:t>86</a:t>
          </a:r>
          <a:r>
            <a:rPr lang="ru-RU" sz="1400" b="1" kern="1200" dirty="0"/>
            <a:t>,</a:t>
          </a:r>
          <a:r>
            <a:rPr lang="en-US" sz="1400" b="1" kern="1200" dirty="0"/>
            <a:t>6</a:t>
          </a:r>
          <a:r>
            <a:rPr lang="ru-RU" sz="1400" b="1" kern="1200" dirty="0"/>
            <a:t> тыс. ед.</a:t>
          </a:r>
          <a:endParaRPr lang="ru-RU" sz="1400" kern="1200" dirty="0"/>
        </a:p>
      </dsp:txBody>
      <dsp:txXfrm>
        <a:off x="917263" y="2296224"/>
        <a:ext cx="5059544" cy="416191"/>
      </dsp:txXfrm>
    </dsp:sp>
    <dsp:sp modelId="{E66F82D0-C99E-4394-9ED6-E210146DB7EB}">
      <dsp:nvSpPr>
        <dsp:cNvPr id="0" name=""/>
        <dsp:cNvSpPr/>
      </dsp:nvSpPr>
      <dsp:spPr>
        <a:xfrm>
          <a:off x="1512019" y="2834825"/>
          <a:ext cx="3885221" cy="4479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Увеличение количества культурно-просветительских мероприятий</a:t>
          </a:r>
        </a:p>
      </dsp:txBody>
      <dsp:txXfrm>
        <a:off x="1512019" y="2834825"/>
        <a:ext cx="3885221" cy="4479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98084-36EB-4921-9BF2-C2F061834754}">
      <dsp:nvSpPr>
        <dsp:cNvPr id="0" name=""/>
        <dsp:cNvSpPr/>
      </dsp:nvSpPr>
      <dsp:spPr>
        <a:xfrm>
          <a:off x="-399409" y="0"/>
          <a:ext cx="3429000" cy="3429000"/>
        </a:xfrm>
        <a:prstGeom prst="triangl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76839-5EF5-4ED9-B00B-7B7B82BA1FD3}">
      <dsp:nvSpPr>
        <dsp:cNvPr id="0" name=""/>
        <dsp:cNvSpPr/>
      </dsp:nvSpPr>
      <dsp:spPr>
        <a:xfrm>
          <a:off x="204465" y="344330"/>
          <a:ext cx="4281598" cy="63412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Достижение уровня заработной платы педагогических работников в сфере культуры – не ниже средней заработной платы по области</a:t>
          </a:r>
        </a:p>
      </dsp:txBody>
      <dsp:txXfrm>
        <a:off x="204465" y="344330"/>
        <a:ext cx="4281598" cy="634129"/>
      </dsp:txXfrm>
    </dsp:sp>
    <dsp:sp modelId="{A19AF121-71AB-4B1B-A239-BC493FFF23A8}">
      <dsp:nvSpPr>
        <dsp:cNvPr id="0" name=""/>
        <dsp:cNvSpPr/>
      </dsp:nvSpPr>
      <dsp:spPr>
        <a:xfrm>
          <a:off x="204454" y="1061644"/>
          <a:ext cx="4277831" cy="5662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Увеличение контингента учащихся в учреждениях дополнительного образования – не менее 417 чел.</a:t>
          </a:r>
        </a:p>
      </dsp:txBody>
      <dsp:txXfrm>
        <a:off x="204454" y="1061644"/>
        <a:ext cx="4277831" cy="566209"/>
      </dsp:txXfrm>
    </dsp:sp>
    <dsp:sp modelId="{7E9454EF-4331-4732-AC05-60BD1B28FCA8}">
      <dsp:nvSpPr>
        <dsp:cNvPr id="0" name=""/>
        <dsp:cNvSpPr/>
      </dsp:nvSpPr>
      <dsp:spPr>
        <a:xfrm>
          <a:off x="282586" y="1709898"/>
          <a:ext cx="4293857" cy="56742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Участие в конкурсах и фестивалях</a:t>
          </a:r>
        </a:p>
      </dsp:txBody>
      <dsp:txXfrm>
        <a:off x="282586" y="1709898"/>
        <a:ext cx="4293857" cy="567423"/>
      </dsp:txXfrm>
    </dsp:sp>
    <dsp:sp modelId="{AA432CA8-E24B-4179-865B-0235496BBBA3}">
      <dsp:nvSpPr>
        <dsp:cNvPr id="0" name=""/>
        <dsp:cNvSpPr/>
      </dsp:nvSpPr>
      <dsp:spPr>
        <a:xfrm>
          <a:off x="285974" y="2359367"/>
          <a:ext cx="4287081" cy="6421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Реализация </a:t>
          </a:r>
          <a:r>
            <a:rPr lang="ru-RU" sz="1400" b="1" kern="1200" dirty="0" err="1"/>
            <a:t>предпрофессиональных</a:t>
          </a:r>
          <a:r>
            <a:rPr lang="ru-RU" sz="1400" b="1" kern="1200" dirty="0"/>
            <a:t> и </a:t>
          </a:r>
          <a:r>
            <a:rPr lang="ru-RU" sz="1400" b="1" kern="1200" dirty="0" err="1"/>
            <a:t>общеразвивающих</a:t>
          </a:r>
          <a:r>
            <a:rPr lang="ru-RU" sz="1400" b="1" kern="1200" dirty="0"/>
            <a:t> программ</a:t>
          </a:r>
        </a:p>
      </dsp:txBody>
      <dsp:txXfrm>
        <a:off x="285974" y="2359367"/>
        <a:ext cx="4287081" cy="64211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A8BC5-0154-41F6-BADE-C5723CAEFC84}">
      <dsp:nvSpPr>
        <dsp:cNvPr id="0" name=""/>
        <dsp:cNvSpPr/>
      </dsp:nvSpPr>
      <dsp:spPr>
        <a:xfrm>
          <a:off x="2729342" y="1240473"/>
          <a:ext cx="2995645" cy="2995645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Финансовое обеспечение муниципальной подпрограммы в 2020 году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itchFamily="18" charset="0"/>
              <a:cs typeface="Times New Roman" pitchFamily="18" charset="0"/>
            </a:rPr>
            <a:t>447,4                                                                                                 </a:t>
          </a:r>
          <a:r>
            <a:rPr lang="ru-RU" sz="1600" b="1" kern="1200" dirty="0">
              <a:latin typeface="Times New Roman" pitchFamily="18" charset="0"/>
              <a:cs typeface="Times New Roman" pitchFamily="18" charset="0"/>
            </a:rPr>
            <a:t>тыс. руб.</a:t>
          </a:r>
        </a:p>
      </dsp:txBody>
      <dsp:txXfrm>
        <a:off x="3168044" y="1679175"/>
        <a:ext cx="2118241" cy="2118241"/>
      </dsp:txXfrm>
    </dsp:sp>
    <dsp:sp modelId="{6F2307FA-E2F9-439A-899B-8E7BC66DFD02}">
      <dsp:nvSpPr>
        <dsp:cNvPr id="0" name=""/>
        <dsp:cNvSpPr/>
      </dsp:nvSpPr>
      <dsp:spPr>
        <a:xfrm>
          <a:off x="3428601" y="-132086"/>
          <a:ext cx="1597128" cy="1839056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/>
            <a:t>Доля молодых людей в возрасте 14-35 лет, участвующих в мероприятиях творческой направленности, в общем количестве молодежи до  41,0%</a:t>
          </a:r>
          <a:endParaRPr lang="ru-RU" sz="1050" b="1" kern="1200" dirty="0"/>
        </a:p>
      </dsp:txBody>
      <dsp:txXfrm>
        <a:off x="3662495" y="137238"/>
        <a:ext cx="1129340" cy="1300408"/>
      </dsp:txXfrm>
    </dsp:sp>
    <dsp:sp modelId="{1DB98FB8-C086-49C8-8E69-F17514D5D591}">
      <dsp:nvSpPr>
        <dsp:cNvPr id="0" name=""/>
        <dsp:cNvSpPr/>
      </dsp:nvSpPr>
      <dsp:spPr>
        <a:xfrm>
          <a:off x="5698161" y="662318"/>
          <a:ext cx="1788310" cy="3628070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/>
              <a:ea typeface="Times New Roman"/>
              <a:cs typeface="Times New Roman"/>
            </a:rPr>
            <a:t>Доля молодых людей в возрасте от 14 до 35 лет, участвующей  в мероприятиях, направленных на противодействия злоупотреблению наркотиками в общем количестве молодёжи до 8,0% </a:t>
          </a:r>
          <a:endParaRPr lang="ru-RU" sz="1400" b="1" kern="1200" dirty="0"/>
        </a:p>
      </dsp:txBody>
      <dsp:txXfrm>
        <a:off x="5960053" y="1193637"/>
        <a:ext cx="1264526" cy="2565432"/>
      </dsp:txXfrm>
    </dsp:sp>
    <dsp:sp modelId="{77F74EBC-1BEA-4939-BF76-33007644387D}">
      <dsp:nvSpPr>
        <dsp:cNvPr id="0" name=""/>
        <dsp:cNvSpPr/>
      </dsp:nvSpPr>
      <dsp:spPr>
        <a:xfrm flipH="1">
          <a:off x="2033497" y="3656301"/>
          <a:ext cx="3020539" cy="1687072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/>
            <a:t>Доля молодых людей в возрасте 14-35 лет, принимающих участие в добровольческой деятельности, в общем количестве молодежи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/>
            <a:t> до 7,0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%</a:t>
          </a:r>
          <a:endParaRPr lang="ru-RU" sz="1050" b="1" kern="1200" dirty="0"/>
        </a:p>
      </dsp:txBody>
      <dsp:txXfrm>
        <a:off x="2475845" y="3903367"/>
        <a:ext cx="2135843" cy="1192940"/>
      </dsp:txXfrm>
    </dsp:sp>
    <dsp:sp modelId="{7650F47D-D770-42CC-AC61-2AA0ECAAC6D6}">
      <dsp:nvSpPr>
        <dsp:cNvPr id="0" name=""/>
        <dsp:cNvSpPr/>
      </dsp:nvSpPr>
      <dsp:spPr>
        <a:xfrm>
          <a:off x="983254" y="876636"/>
          <a:ext cx="2135131" cy="2859148"/>
        </a:xfrm>
        <a:prstGeom prst="ellipse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Доля молодых людей в возрасте 14-35 лет, участвующих в мероприятиях по патриотическому воспитанию, в общем количестве молодежи до 40,0  %</a:t>
          </a:r>
          <a:endParaRPr lang="ru-RU" sz="1200" b="1" kern="1200" dirty="0"/>
        </a:p>
      </dsp:txBody>
      <dsp:txXfrm>
        <a:off x="1295937" y="1295349"/>
        <a:ext cx="1509765" cy="202172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A8BC5-0154-41F6-BADE-C5723CAEFC84}">
      <dsp:nvSpPr>
        <dsp:cNvPr id="0" name=""/>
        <dsp:cNvSpPr/>
      </dsp:nvSpPr>
      <dsp:spPr>
        <a:xfrm>
          <a:off x="2708924" y="1352634"/>
          <a:ext cx="3075529" cy="307552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</a:rPr>
            <a:t>Финансирование мероприятий физической культуры, массового спорта и туризма в 2019 году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</a:rPr>
            <a:t>9 млн. 250 тыс. руб.</a:t>
          </a:r>
        </a:p>
      </dsp:txBody>
      <dsp:txXfrm>
        <a:off x="3159325" y="1803035"/>
        <a:ext cx="2174727" cy="2174727"/>
      </dsp:txXfrm>
    </dsp:sp>
    <dsp:sp modelId="{6F2307FA-E2F9-439A-899B-8E7BC66DFD02}">
      <dsp:nvSpPr>
        <dsp:cNvPr id="0" name=""/>
        <dsp:cNvSpPr/>
      </dsp:nvSpPr>
      <dsp:spPr>
        <a:xfrm>
          <a:off x="3342536" y="-72433"/>
          <a:ext cx="1838751" cy="1739011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</a:rPr>
            <a:t>Более 5,5 тыс. участников комплексных физкультурных,    спортивных мероприятий</a:t>
          </a:r>
          <a:endParaRPr lang="ru-RU" sz="1000" b="1" kern="1200" dirty="0"/>
        </a:p>
      </dsp:txBody>
      <dsp:txXfrm>
        <a:off x="3611815" y="182239"/>
        <a:ext cx="1300193" cy="1229667"/>
      </dsp:txXfrm>
    </dsp:sp>
    <dsp:sp modelId="{1DB98FB8-C086-49C8-8E69-F17514D5D591}">
      <dsp:nvSpPr>
        <dsp:cNvPr id="0" name=""/>
        <dsp:cNvSpPr/>
      </dsp:nvSpPr>
      <dsp:spPr>
        <a:xfrm>
          <a:off x="5271359" y="2521430"/>
          <a:ext cx="1606010" cy="1656372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</a:rPr>
            <a:t>5,5  тыс. участников городских чемпионатов, первенств и турниров по видам спорта</a:t>
          </a:r>
          <a:endParaRPr lang="ru-RU" sz="1000" b="1" kern="1200" dirty="0"/>
        </a:p>
      </dsp:txBody>
      <dsp:txXfrm>
        <a:off x="5506554" y="2764000"/>
        <a:ext cx="1135620" cy="1171232"/>
      </dsp:txXfrm>
    </dsp:sp>
    <dsp:sp modelId="{53BC325B-2D92-45F5-B624-6871E357FF5D}">
      <dsp:nvSpPr>
        <dsp:cNvPr id="0" name=""/>
        <dsp:cNvSpPr/>
      </dsp:nvSpPr>
      <dsp:spPr>
        <a:xfrm>
          <a:off x="2270961" y="3988602"/>
          <a:ext cx="1655342" cy="1628446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</a:rPr>
            <a:t>2500 чел. участников мероприятий, посвященных знаменатель-</a:t>
          </a:r>
          <a:r>
            <a:rPr lang="ru-RU" sz="1400" b="1" kern="1200" dirty="0" err="1">
              <a:solidFill>
                <a:srgbClr val="000000"/>
              </a:solidFill>
            </a:rPr>
            <a:t>ным</a:t>
          </a:r>
          <a:r>
            <a:rPr lang="ru-RU" sz="1400" b="1" kern="1200" dirty="0">
              <a:solidFill>
                <a:srgbClr val="000000"/>
              </a:solidFill>
            </a:rPr>
            <a:t> датам</a:t>
          </a:r>
          <a:endParaRPr lang="ru-RU" sz="1000" b="1" kern="1200" dirty="0"/>
        </a:p>
      </dsp:txBody>
      <dsp:txXfrm>
        <a:off x="2513380" y="4227082"/>
        <a:ext cx="1170504" cy="1151486"/>
      </dsp:txXfrm>
    </dsp:sp>
    <dsp:sp modelId="{7650F47D-D770-42CC-AC61-2AA0ECAAC6D6}">
      <dsp:nvSpPr>
        <dsp:cNvPr id="0" name=""/>
        <dsp:cNvSpPr/>
      </dsp:nvSpPr>
      <dsp:spPr>
        <a:xfrm>
          <a:off x="1413708" y="2164228"/>
          <a:ext cx="1584281" cy="1455263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1255 участников 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Мероприятий посвященный к «Всероссийскому  дню физкультурника</a:t>
          </a:r>
        </a:p>
      </dsp:txBody>
      <dsp:txXfrm>
        <a:off x="1645721" y="2377346"/>
        <a:ext cx="1120255" cy="102902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A8BC5-0154-41F6-BADE-C5723CAEFC84}">
      <dsp:nvSpPr>
        <dsp:cNvPr id="0" name=""/>
        <dsp:cNvSpPr/>
      </dsp:nvSpPr>
      <dsp:spPr>
        <a:xfrm>
          <a:off x="2708924" y="1352634"/>
          <a:ext cx="3075529" cy="307552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</a:rPr>
            <a:t>Финансирование мероприятий физической культуры, массового спорта и туризма в 2020 году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FF0000"/>
              </a:solidFill>
            </a:rPr>
            <a:t>9 млн. 250 тыс. руб.</a:t>
          </a:r>
        </a:p>
      </dsp:txBody>
      <dsp:txXfrm>
        <a:off x="3159325" y="1803035"/>
        <a:ext cx="2174727" cy="2174727"/>
      </dsp:txXfrm>
    </dsp:sp>
    <dsp:sp modelId="{6F2307FA-E2F9-439A-899B-8E7BC66DFD02}">
      <dsp:nvSpPr>
        <dsp:cNvPr id="0" name=""/>
        <dsp:cNvSpPr/>
      </dsp:nvSpPr>
      <dsp:spPr>
        <a:xfrm>
          <a:off x="3342536" y="-72433"/>
          <a:ext cx="1838751" cy="1739011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</a:rPr>
            <a:t>Более 5,5 тыс. участников комплексных физкультурных,    спортивных мероприятий</a:t>
          </a:r>
          <a:endParaRPr lang="ru-RU" sz="1000" b="1" kern="1200" dirty="0"/>
        </a:p>
      </dsp:txBody>
      <dsp:txXfrm>
        <a:off x="3611815" y="182239"/>
        <a:ext cx="1300193" cy="1229667"/>
      </dsp:txXfrm>
    </dsp:sp>
    <dsp:sp modelId="{1DB98FB8-C086-49C8-8E69-F17514D5D591}">
      <dsp:nvSpPr>
        <dsp:cNvPr id="0" name=""/>
        <dsp:cNvSpPr/>
      </dsp:nvSpPr>
      <dsp:spPr>
        <a:xfrm>
          <a:off x="5271359" y="2521430"/>
          <a:ext cx="1606010" cy="1656372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</a:rPr>
            <a:t>5,5  тыс. участников городских чемпионатов, первенств и турниров по видам спорта</a:t>
          </a:r>
          <a:endParaRPr lang="ru-RU" sz="1000" b="1" kern="1200" dirty="0"/>
        </a:p>
      </dsp:txBody>
      <dsp:txXfrm>
        <a:off x="5506554" y="2764000"/>
        <a:ext cx="1135620" cy="1171232"/>
      </dsp:txXfrm>
    </dsp:sp>
    <dsp:sp modelId="{53BC325B-2D92-45F5-B624-6871E357FF5D}">
      <dsp:nvSpPr>
        <dsp:cNvPr id="0" name=""/>
        <dsp:cNvSpPr/>
      </dsp:nvSpPr>
      <dsp:spPr>
        <a:xfrm>
          <a:off x="2270961" y="3988602"/>
          <a:ext cx="1655342" cy="1628446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0000"/>
              </a:solidFill>
            </a:rPr>
            <a:t>2500 чел. участников мероприятий, посвященных знаменатель-</a:t>
          </a:r>
          <a:r>
            <a:rPr lang="ru-RU" sz="1400" b="1" kern="1200" dirty="0" err="1">
              <a:solidFill>
                <a:srgbClr val="000000"/>
              </a:solidFill>
            </a:rPr>
            <a:t>ным</a:t>
          </a:r>
          <a:r>
            <a:rPr lang="ru-RU" sz="1400" b="1" kern="1200" dirty="0">
              <a:solidFill>
                <a:srgbClr val="000000"/>
              </a:solidFill>
            </a:rPr>
            <a:t> датам</a:t>
          </a:r>
          <a:endParaRPr lang="ru-RU" sz="1000" b="1" kern="1200" dirty="0"/>
        </a:p>
      </dsp:txBody>
      <dsp:txXfrm>
        <a:off x="2513380" y="4227082"/>
        <a:ext cx="1170504" cy="1151486"/>
      </dsp:txXfrm>
    </dsp:sp>
    <dsp:sp modelId="{7650F47D-D770-42CC-AC61-2AA0ECAAC6D6}">
      <dsp:nvSpPr>
        <dsp:cNvPr id="0" name=""/>
        <dsp:cNvSpPr/>
      </dsp:nvSpPr>
      <dsp:spPr>
        <a:xfrm>
          <a:off x="1413708" y="2164228"/>
          <a:ext cx="1584281" cy="1455263"/>
        </a:xfrm>
        <a:prstGeom prst="ellipse">
          <a:avLst/>
        </a:prstGeom>
        <a:solidFill>
          <a:schemeClr val="accent1">
            <a:lumMod val="40000"/>
            <a:lumOff val="6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1300 участников 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Мероприятий посвященный к «Всероссийскому  дню физкультурника</a:t>
          </a:r>
        </a:p>
      </dsp:txBody>
      <dsp:txXfrm>
        <a:off x="1645721" y="2377346"/>
        <a:ext cx="1120255" cy="102902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FD027-79CD-4F92-8152-5D90D180FC56}">
      <dsp:nvSpPr>
        <dsp:cNvPr id="0" name=""/>
        <dsp:cNvSpPr/>
      </dsp:nvSpPr>
      <dsp:spPr>
        <a:xfrm>
          <a:off x="0" y="0"/>
          <a:ext cx="8928992" cy="138102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A799A-0063-4898-82E6-636E12BD72A9}">
      <dsp:nvSpPr>
        <dsp:cNvPr id="0" name=""/>
        <dsp:cNvSpPr/>
      </dsp:nvSpPr>
      <dsp:spPr>
        <a:xfrm>
          <a:off x="484653" y="0"/>
          <a:ext cx="2014032" cy="15076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3E0EF-F3E5-4299-8DEC-2DBDD2C5842A}">
      <dsp:nvSpPr>
        <dsp:cNvPr id="0" name=""/>
        <dsp:cNvSpPr/>
      </dsp:nvSpPr>
      <dsp:spPr>
        <a:xfrm rot="10800000">
          <a:off x="227540" y="1287923"/>
          <a:ext cx="2438759" cy="26595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400" b="1" kern="1200" dirty="0"/>
            <a:t>Организация физкультурно-спортивной работы по месту жительства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На территории муниципального образования </a:t>
          </a:r>
          <a:r>
            <a:rPr lang="ru-RU" sz="1200" kern="1200" dirty="0" err="1"/>
            <a:t>Кувандыкский</a:t>
          </a:r>
          <a:r>
            <a:rPr lang="ru-RU" sz="1200" kern="1200" dirty="0"/>
            <a:t> городской  округ действуют 15 коллективов физической культуры, численность занимающихся составляет  5570 человек. На проведение мероприятий в 2020 году запланировано 450 </a:t>
          </a:r>
          <a:r>
            <a:rPr lang="ru-RU" sz="1200" kern="1200" dirty="0" err="1"/>
            <a:t>тыс</a:t>
          </a:r>
          <a:r>
            <a:rPr lang="ru-RU" sz="1200" kern="1200" dirty="0"/>
            <a:t> .руб.</a:t>
          </a:r>
          <a:endParaRPr lang="ru-RU" altLang="ru-RU" sz="12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200" kern="1200" dirty="0"/>
        </a:p>
      </dsp:txBody>
      <dsp:txXfrm rot="10800000">
        <a:off x="302540" y="1287923"/>
        <a:ext cx="2288759" cy="2584519"/>
      </dsp:txXfrm>
    </dsp:sp>
    <dsp:sp modelId="{2E7195FD-E585-4978-97FE-D9A56D60FE7A}">
      <dsp:nvSpPr>
        <dsp:cNvPr id="0" name=""/>
        <dsp:cNvSpPr/>
      </dsp:nvSpPr>
      <dsp:spPr>
        <a:xfrm>
          <a:off x="3685872" y="0"/>
          <a:ext cx="2181910" cy="15136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C1A8F-9A3C-4A8C-97A6-5948FCFF69E3}">
      <dsp:nvSpPr>
        <dsp:cNvPr id="0" name=""/>
        <dsp:cNvSpPr/>
      </dsp:nvSpPr>
      <dsp:spPr>
        <a:xfrm rot="10800000">
          <a:off x="2862332" y="1370937"/>
          <a:ext cx="3827810" cy="254883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b="1" kern="1200" dirty="0"/>
            <a:t>Организация работы с инвалидами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/>
            <a:t>Общая численность лиц с ограниченными возможностями по городу и району составляет  6 659 человек, из них занимающихся физической культурой и спортом в  </a:t>
          </a:r>
          <a:r>
            <a:rPr lang="ru-RU" sz="1200" kern="1200" dirty="0" err="1"/>
            <a:t>Кувандыкском</a:t>
          </a:r>
          <a:r>
            <a:rPr lang="ru-RU" sz="1200" kern="1200" dirty="0"/>
            <a:t> городском округе составляет 724 человека. Проведено 7 спортивных мероприятий для лиц с ограниченными возможностями.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kern="1200" dirty="0"/>
            <a:t>Ежегодно лица с ограниченными возможностями МО </a:t>
          </a:r>
          <a:r>
            <a:rPr lang="ru-RU" sz="1200" kern="1200" dirty="0" err="1"/>
            <a:t>Кувандыкский</a:t>
          </a:r>
          <a:r>
            <a:rPr lang="ru-RU" sz="1200" kern="1200" dirty="0"/>
            <a:t> городской округ участвуют в областных спартакиадах и отдельных соревнованиях, проводимых различными областными организациями</a:t>
          </a:r>
          <a:endParaRPr lang="ru-RU" altLang="ru-RU" sz="1200" kern="1200" dirty="0"/>
        </a:p>
        <a:p>
          <a:pPr lvl="0" algn="ctr">
            <a:spcBef>
              <a:spcPct val="0"/>
            </a:spcBef>
            <a:buNone/>
          </a:pPr>
          <a:endParaRPr lang="ru-RU" altLang="ru-RU" sz="1000" kern="1200" dirty="0"/>
        </a:p>
      </dsp:txBody>
      <dsp:txXfrm rot="10800000">
        <a:off x="2940717" y="1370937"/>
        <a:ext cx="3671040" cy="2470448"/>
      </dsp:txXfrm>
    </dsp:sp>
    <dsp:sp modelId="{FA23E4C4-C6F1-4031-AD14-F35B2A9680FB}">
      <dsp:nvSpPr>
        <dsp:cNvPr id="0" name=""/>
        <dsp:cNvSpPr/>
      </dsp:nvSpPr>
      <dsp:spPr>
        <a:xfrm>
          <a:off x="6997519" y="0"/>
          <a:ext cx="1503088" cy="15658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75D222-6D8C-413F-8074-18B217E0894A}">
      <dsp:nvSpPr>
        <dsp:cNvPr id="0" name=""/>
        <dsp:cNvSpPr/>
      </dsp:nvSpPr>
      <dsp:spPr>
        <a:xfrm rot="10800000">
          <a:off x="6841426" y="1512162"/>
          <a:ext cx="1815276" cy="23605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kern="1200" dirty="0"/>
            <a:t>Проведение мероприятий по внедрению и тестированию населения в рамках Всероссийского физкультурно-спортивного комплекса «Готов к труду и обороне» (ГТО)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200" kern="1200" dirty="0"/>
            <a:t>450 участников тестирования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000" kern="1200" dirty="0"/>
        </a:p>
      </dsp:txBody>
      <dsp:txXfrm rot="10800000">
        <a:off x="6897252" y="1512162"/>
        <a:ext cx="1703624" cy="230470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7E10E-736B-4041-AB69-EB6B1BF71B7D}">
      <dsp:nvSpPr>
        <dsp:cNvPr id="0" name=""/>
        <dsp:cNvSpPr/>
      </dsp:nvSpPr>
      <dsp:spPr>
        <a:xfrm>
          <a:off x="0" y="381003"/>
          <a:ext cx="9108504" cy="301614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rPr>
            <a:t>Организация и проведение конкурсов, в подотрасли растениеводства по окончании посевных и уборочных работ: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altLang="ru-RU" sz="1600" b="1" kern="1200" dirty="0">
            <a:solidFill>
              <a:srgbClr val="FF0000"/>
            </a:solidFill>
            <a:latin typeface="Cambria Math" pitchFamily="18" charset="0"/>
            <a:ea typeface="Cambria Math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1400" b="0" kern="1200" dirty="0">
              <a:solidFill>
                <a:schemeClr val="tx1"/>
              </a:solidFill>
            </a:rPr>
            <a:t>Расходы запланированы на 2020 года (18 тыс.руб.), освоено 18 тыс.руб.</a:t>
          </a:r>
          <a:endParaRPr lang="ru-RU" sz="1400" b="0" kern="1200" dirty="0">
            <a:solidFill>
              <a:srgbClr val="FF0000"/>
            </a:solidFill>
            <a:latin typeface="Calibri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altLang="ru-RU" sz="1400" b="0" kern="1200" dirty="0">
              <a:solidFill>
                <a:schemeClr val="tx1"/>
              </a:solidFill>
            </a:rPr>
            <a:t>среди трактористов-машинистов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altLang="ru-RU" sz="1400" b="0" kern="1200" dirty="0">
              <a:solidFill>
                <a:schemeClr val="tx1"/>
              </a:solidFill>
            </a:rPr>
            <a:t>среди  водителей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altLang="ru-RU" sz="1400" b="0" kern="1200" dirty="0">
              <a:solidFill>
                <a:schemeClr val="tx1"/>
              </a:solidFill>
            </a:rPr>
            <a:t>среди  комбайнеров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endParaRPr lang="ru-RU" altLang="ru-RU" sz="1400" b="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altLang="ru-RU" sz="1400" b="0" kern="1200" dirty="0">
              <a:solidFill>
                <a:schemeClr val="tx1"/>
              </a:solidFill>
            </a:rPr>
            <a:t>На </a:t>
          </a:r>
          <a:r>
            <a:rPr lang="ru-RU" sz="1400" b="0" kern="1200" dirty="0">
              <a:solidFill>
                <a:schemeClr val="tx1"/>
              </a:solidFill>
            </a:rPr>
            <a:t> 2021 г. запланировано 0 </a:t>
          </a:r>
          <a:r>
            <a:rPr lang="ru-RU" sz="1400" b="0" kern="1200" dirty="0" err="1">
              <a:solidFill>
                <a:schemeClr val="tx1"/>
              </a:solidFill>
            </a:rPr>
            <a:t>тыс.руб</a:t>
          </a:r>
          <a:r>
            <a:rPr lang="ru-RU" sz="1400" b="0" kern="1200" dirty="0">
              <a:solidFill>
                <a:schemeClr val="tx1"/>
              </a:solidFill>
            </a:rPr>
            <a:t>.</a:t>
          </a:r>
          <a:endParaRPr lang="ru-RU" altLang="ru-RU" sz="1400" b="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ru-RU" sz="1400" b="0" kern="1200" dirty="0">
              <a:solidFill>
                <a:schemeClr val="tx1"/>
              </a:solidFill>
            </a:rPr>
            <a:t>На </a:t>
          </a:r>
          <a:r>
            <a:rPr lang="ru-RU" sz="1400" b="0" kern="1200" dirty="0">
              <a:solidFill>
                <a:schemeClr val="tx1"/>
              </a:solidFill>
            </a:rPr>
            <a:t>2022 г. запланировано  18 </a:t>
          </a:r>
          <a:r>
            <a:rPr lang="ru-RU" sz="1400" b="0" kern="1200" dirty="0" err="1">
              <a:solidFill>
                <a:schemeClr val="tx1"/>
              </a:solidFill>
            </a:rPr>
            <a:t>тыс.руб</a:t>
          </a:r>
          <a:r>
            <a:rPr lang="ru-RU" sz="1400" b="0" kern="1200" dirty="0">
              <a:solidFill>
                <a:schemeClr val="tx1"/>
              </a:solidFill>
            </a:rPr>
            <a:t>.</a:t>
          </a:r>
          <a:endParaRPr lang="ru-RU" altLang="ru-RU" sz="1400" b="0" kern="1200" dirty="0">
            <a:solidFill>
              <a:schemeClr val="tx1"/>
            </a:solidFill>
          </a:endParaRPr>
        </a:p>
      </dsp:txBody>
      <dsp:txXfrm>
        <a:off x="2072922" y="381003"/>
        <a:ext cx="7035581" cy="3016144"/>
      </dsp:txXfrm>
    </dsp:sp>
    <dsp:sp modelId="{4CDD4987-850B-43C1-A4F8-5A8AAE9ECC29}">
      <dsp:nvSpPr>
        <dsp:cNvPr id="0" name=""/>
        <dsp:cNvSpPr/>
      </dsp:nvSpPr>
      <dsp:spPr>
        <a:xfrm>
          <a:off x="251221" y="503184"/>
          <a:ext cx="1821700" cy="20097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2B180-9CA3-4072-B22B-4A16C34F209B}">
      <dsp:nvSpPr>
        <dsp:cNvPr id="0" name=""/>
        <dsp:cNvSpPr/>
      </dsp:nvSpPr>
      <dsp:spPr>
        <a:xfrm>
          <a:off x="0" y="3209786"/>
          <a:ext cx="8803733" cy="6039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u="none" kern="1200" dirty="0">
            <a:solidFill>
              <a:srgbClr val="FF0000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sp:txBody>
      <dsp:txXfrm>
        <a:off x="2003562" y="3209786"/>
        <a:ext cx="6800170" cy="60393"/>
      </dsp:txXfrm>
    </dsp:sp>
    <dsp:sp modelId="{A7DFAE17-C8F3-4EE8-8DCF-583DB528EAB0}">
      <dsp:nvSpPr>
        <dsp:cNvPr id="0" name=""/>
        <dsp:cNvSpPr/>
      </dsp:nvSpPr>
      <dsp:spPr>
        <a:xfrm flipV="1">
          <a:off x="1031310" y="3352802"/>
          <a:ext cx="45724" cy="4572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3850F-421F-4CD6-98A2-D1F0120618F4}">
      <dsp:nvSpPr>
        <dsp:cNvPr id="0" name=""/>
        <dsp:cNvSpPr/>
      </dsp:nvSpPr>
      <dsp:spPr>
        <a:xfrm>
          <a:off x="0" y="3505198"/>
          <a:ext cx="9108504" cy="251221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600" b="1" kern="1200" dirty="0">
            <a:solidFill>
              <a:srgbClr val="FF0000"/>
            </a:solidFill>
            <a:latin typeface="Calibri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600" b="1" kern="1200" dirty="0">
            <a:solidFill>
              <a:srgbClr val="FF0000"/>
            </a:solidFill>
            <a:latin typeface="Calibri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Организация и проведение конкурсов, в подотрасли животноводства: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400" b="0" kern="1200" dirty="0">
              <a:solidFill>
                <a:schemeClr val="tx1"/>
              </a:solidFill>
              <a:latin typeface="+mn-lt"/>
            </a:rPr>
            <a:t>Расходы запланированы на 2020 года (6 </a:t>
          </a:r>
          <a:r>
            <a:rPr lang="ru-RU" altLang="ru-RU" sz="1400" b="0" kern="1200" dirty="0" err="1">
              <a:solidFill>
                <a:schemeClr val="tx1"/>
              </a:solidFill>
              <a:latin typeface="+mn-lt"/>
            </a:rPr>
            <a:t>тыс.руб</a:t>
          </a:r>
          <a:r>
            <a:rPr lang="ru-RU" altLang="ru-RU" sz="1400" b="0" kern="1200" dirty="0">
              <a:solidFill>
                <a:schemeClr val="tx1"/>
              </a:solidFill>
              <a:latin typeface="+mn-lt"/>
            </a:rPr>
            <a:t>.), освоено 6 тыс.руб.</a:t>
          </a:r>
          <a:endParaRPr lang="ru-RU" sz="1400" b="0" kern="1200" dirty="0">
            <a:solidFill>
              <a:srgbClr val="FF0000"/>
            </a:solidFill>
            <a:latin typeface="+mn-lt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400" b="0" kern="1200" dirty="0">
              <a:solidFill>
                <a:schemeClr val="tx1"/>
              </a:solidFill>
              <a:latin typeface="+mn-lt"/>
            </a:rPr>
            <a:t>- среди операторов по откорму, нагулу и выращиванию КРС;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400" b="0" kern="1200" dirty="0">
              <a:solidFill>
                <a:schemeClr val="tx1"/>
              </a:solidFill>
            </a:rPr>
            <a:t>На </a:t>
          </a:r>
          <a:r>
            <a:rPr lang="ru-RU" sz="1400" b="0" kern="1200" dirty="0">
              <a:solidFill>
                <a:schemeClr val="tx1"/>
              </a:solidFill>
            </a:rPr>
            <a:t> 2021 г. запланировано 0 </a:t>
          </a:r>
          <a:r>
            <a:rPr lang="ru-RU" sz="1400" b="0" kern="1200" dirty="0" err="1">
              <a:solidFill>
                <a:schemeClr val="tx1"/>
              </a:solidFill>
            </a:rPr>
            <a:t>тыс.руб</a:t>
          </a:r>
          <a:r>
            <a:rPr lang="ru-RU" sz="1400" b="0" kern="1200" dirty="0">
              <a:solidFill>
                <a:schemeClr val="tx1"/>
              </a:solidFill>
            </a:rPr>
            <a:t>.</a:t>
          </a:r>
          <a:endParaRPr lang="ru-RU" altLang="ru-RU" sz="1400" b="0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400" b="0" kern="1200" dirty="0">
              <a:solidFill>
                <a:schemeClr val="tx1"/>
              </a:solidFill>
            </a:rPr>
            <a:t>На </a:t>
          </a:r>
          <a:r>
            <a:rPr lang="ru-RU" sz="1400" b="0" kern="1200" dirty="0">
              <a:solidFill>
                <a:schemeClr val="tx1"/>
              </a:solidFill>
            </a:rPr>
            <a:t>2022 г. запланировано  6 </a:t>
          </a:r>
          <a:r>
            <a:rPr lang="ru-RU" sz="1400" b="0" kern="1200" dirty="0" err="1">
              <a:solidFill>
                <a:schemeClr val="tx1"/>
              </a:solidFill>
            </a:rPr>
            <a:t>тыс.руб</a:t>
          </a:r>
          <a:r>
            <a:rPr lang="ru-RU" sz="1400" b="0" kern="1200" dirty="0">
              <a:solidFill>
                <a:schemeClr val="tx1"/>
              </a:solidFill>
            </a:rPr>
            <a:t>.</a:t>
          </a:r>
          <a:endParaRPr lang="ru-RU" altLang="ru-RU" sz="1400" b="0" kern="1200" dirty="0">
            <a:solidFill>
              <a:schemeClr val="tx1"/>
            </a:solidFill>
            <a:latin typeface="Calibri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600" b="0" kern="1200" dirty="0">
            <a:solidFill>
              <a:schemeClr val="tx1"/>
            </a:solidFill>
            <a:latin typeface="Calibri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600" b="1" kern="1200" dirty="0">
            <a:solidFill>
              <a:srgbClr val="FF0000"/>
            </a:solidFill>
            <a:latin typeface="Calibri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solidFill>
              <a:schemeClr val="tx1"/>
            </a:solidFill>
          </a:endParaRPr>
        </a:p>
      </dsp:txBody>
      <dsp:txXfrm>
        <a:off x="2072922" y="3505198"/>
        <a:ext cx="7035581" cy="2512218"/>
      </dsp:txXfrm>
    </dsp:sp>
    <dsp:sp modelId="{9A5488C8-2D68-45C0-8E20-C9B962162967}">
      <dsp:nvSpPr>
        <dsp:cNvPr id="0" name=""/>
        <dsp:cNvSpPr/>
      </dsp:nvSpPr>
      <dsp:spPr>
        <a:xfrm>
          <a:off x="382602" y="3830204"/>
          <a:ext cx="1558938" cy="20097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6FF95-585E-42B7-9AE7-C809069C7979}">
      <dsp:nvSpPr>
        <dsp:cNvPr id="0" name=""/>
        <dsp:cNvSpPr/>
      </dsp:nvSpPr>
      <dsp:spPr>
        <a:xfrm>
          <a:off x="0" y="26754"/>
          <a:ext cx="8899921" cy="73524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tx1"/>
              </a:solidFill>
            </a:rPr>
            <a:t>Доходы  -</a:t>
          </a:r>
          <a:r>
            <a:rPr lang="en-US" sz="3200" b="1" kern="1200" dirty="0">
              <a:solidFill>
                <a:schemeClr val="tx1"/>
              </a:solidFill>
            </a:rPr>
            <a:t> </a:t>
          </a:r>
          <a:r>
            <a:rPr lang="ru-RU" sz="3200" b="1" kern="1200" dirty="0">
              <a:solidFill>
                <a:schemeClr val="tx1"/>
              </a:solidFill>
            </a:rPr>
            <a:t>Расходы = </a:t>
          </a:r>
          <a:r>
            <a:rPr lang="ru-RU" sz="3200" b="1" kern="1200" dirty="0">
              <a:solidFill>
                <a:srgbClr val="FF0000"/>
              </a:solidFill>
            </a:rPr>
            <a:t>Дефицит</a:t>
          </a:r>
          <a:r>
            <a:rPr lang="ru-RU" sz="3200" b="1" kern="1200" dirty="0">
              <a:solidFill>
                <a:srgbClr val="0000FF"/>
              </a:solidFill>
            </a:rPr>
            <a:t> (Профицит)</a:t>
          </a:r>
        </a:p>
      </dsp:txBody>
      <dsp:txXfrm>
        <a:off x="21535" y="48289"/>
        <a:ext cx="8856851" cy="69217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A7670-75B3-4BFD-A90A-A6EC7D7307F2}">
      <dsp:nvSpPr>
        <dsp:cNvPr id="0" name=""/>
        <dsp:cNvSpPr/>
      </dsp:nvSpPr>
      <dsp:spPr>
        <a:xfrm>
          <a:off x="0" y="42244"/>
          <a:ext cx="9108504" cy="152902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600" b="1" u="none" kern="1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rPr>
            <a:t>Организация смотра-конкурса среди сельскохозяйственных предприятий АПК на лучшую готовность хозяйств к зимовке скота</a:t>
          </a:r>
          <a:endParaRPr lang="ru-RU" sz="1600" b="1" u="none" kern="1200" dirty="0">
            <a:solidFill>
              <a:srgbClr val="FFFFFF"/>
            </a:solidFill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altLang="ru-RU" sz="1400" b="0" kern="1200" dirty="0">
              <a:solidFill>
                <a:schemeClr val="tx1"/>
              </a:solidFill>
            </a:rPr>
            <a:t>Расходы запланированы на 2020 года (9тыс.руб.), освоено 9 тыс.руб.</a:t>
          </a:r>
          <a:endParaRPr lang="ru-RU" sz="1400" b="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На 2021 г.  запланировано 0 </a:t>
          </a:r>
          <a:r>
            <a:rPr lang="ru-RU" sz="1400" kern="1200" dirty="0" err="1">
              <a:solidFill>
                <a:schemeClr val="tx1"/>
              </a:solidFill>
            </a:rPr>
            <a:t>тыс.руб</a:t>
          </a:r>
          <a:r>
            <a:rPr lang="ru-RU" sz="1400" kern="1200" dirty="0">
              <a:solidFill>
                <a:schemeClr val="tx1"/>
              </a:solidFill>
            </a:rPr>
            <a:t>.</a:t>
          </a:r>
          <a:endParaRPr lang="ru-RU" sz="1400" b="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На 2022 г.  запланировано  по 9 тыс.руб.</a:t>
          </a:r>
        </a:p>
      </dsp:txBody>
      <dsp:txXfrm>
        <a:off x="1973115" y="42244"/>
        <a:ext cx="7135388" cy="1529026"/>
      </dsp:txXfrm>
    </dsp:sp>
    <dsp:sp modelId="{E0C12E6D-D165-4727-A624-058D1F847324}">
      <dsp:nvSpPr>
        <dsp:cNvPr id="0" name=""/>
        <dsp:cNvSpPr/>
      </dsp:nvSpPr>
      <dsp:spPr>
        <a:xfrm>
          <a:off x="153837" y="208071"/>
          <a:ext cx="1821700" cy="12113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7E10E-736B-4041-AB69-EB6B1BF71B7D}">
      <dsp:nvSpPr>
        <dsp:cNvPr id="0" name=""/>
        <dsp:cNvSpPr/>
      </dsp:nvSpPr>
      <dsp:spPr>
        <a:xfrm>
          <a:off x="0" y="1706044"/>
          <a:ext cx="9108504" cy="181786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altLang="ru-RU" sz="1600" b="1" kern="1200" dirty="0">
            <a:solidFill>
              <a:srgbClr val="FF0000"/>
            </a:solidFill>
            <a:latin typeface="Calibri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Организация и проведение конкурса среди предприятий АПК на лучшую постановку техники на зимнее хранение: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1400" kern="1200" dirty="0">
              <a:solidFill>
                <a:schemeClr val="tx1"/>
              </a:solidFill>
            </a:rPr>
            <a:t>Расходы запланированы на 2020 года (9 тыс.руб.), освоено 9 тыс.руб.</a:t>
          </a:r>
          <a:endParaRPr 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На 2021 г.  запланировано 0 </a:t>
          </a:r>
          <a:r>
            <a:rPr lang="ru-RU" sz="1400" kern="1200" dirty="0" err="1">
              <a:solidFill>
                <a:schemeClr val="tx1"/>
              </a:solidFill>
            </a:rPr>
            <a:t>тыс.руб</a:t>
          </a:r>
          <a:r>
            <a:rPr lang="ru-RU" sz="1400" kern="1200" dirty="0">
              <a:solidFill>
                <a:schemeClr val="tx1"/>
              </a:solidFill>
            </a:rPr>
            <a:t>.</a:t>
          </a:r>
          <a:endParaRPr lang="ru-RU" altLang="ru-RU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400" kern="1200" dirty="0">
              <a:solidFill>
                <a:schemeClr val="tx1"/>
              </a:solidFill>
            </a:rPr>
            <a:t>На 2022 г.  запланировано  по 9 </a:t>
          </a:r>
          <a:r>
            <a:rPr lang="ru-RU" sz="1400" kern="1200" dirty="0" err="1">
              <a:solidFill>
                <a:schemeClr val="tx1"/>
              </a:solidFill>
            </a:rPr>
            <a:t>тыс.руб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1973115" y="1706044"/>
        <a:ext cx="7135388" cy="1817864"/>
      </dsp:txXfrm>
    </dsp:sp>
    <dsp:sp modelId="{4CDD4987-850B-43C1-A4F8-5A8AAE9ECC29}">
      <dsp:nvSpPr>
        <dsp:cNvPr id="0" name=""/>
        <dsp:cNvSpPr/>
      </dsp:nvSpPr>
      <dsp:spPr>
        <a:xfrm>
          <a:off x="151414" y="1983715"/>
          <a:ext cx="1821700" cy="12113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E8FE2-4D46-4E1C-91CF-510D04BC1A38}">
      <dsp:nvSpPr>
        <dsp:cNvPr id="0" name=""/>
        <dsp:cNvSpPr/>
      </dsp:nvSpPr>
      <dsp:spPr>
        <a:xfrm>
          <a:off x="0" y="3654214"/>
          <a:ext cx="9108504" cy="236707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rPr>
            <a:t>«Устойчивое развитие сельских территорий городского округа»: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400" kern="1200" dirty="0">
              <a:solidFill>
                <a:schemeClr val="tx1"/>
              </a:solidFill>
            </a:rPr>
            <a:t>Расходы запланированы на 2020 год (2507,02 тыс.руб.), освоено 2507,02 </a:t>
          </a:r>
          <a:r>
            <a:rPr lang="ru-RU" altLang="ru-RU" sz="1400" kern="1200" dirty="0" err="1">
              <a:solidFill>
                <a:schemeClr val="tx1"/>
              </a:solidFill>
            </a:rPr>
            <a:t>тыс.руб</a:t>
          </a:r>
          <a:r>
            <a:rPr lang="ru-RU" altLang="ru-RU" sz="1400" kern="1200" dirty="0">
              <a:solidFill>
                <a:schemeClr val="tx1"/>
              </a:solidFill>
            </a:rPr>
            <a:t>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Ввод жилья для граждан проживающих на сельских территориях округа в </a:t>
          </a:r>
          <a:r>
            <a:rPr lang="ru-RU" altLang="ru-RU" sz="1400" kern="1200" dirty="0">
              <a:solidFill>
                <a:schemeClr val="tx1"/>
              </a:solidFill>
            </a:rPr>
            <a:t>2020 г. (</a:t>
          </a:r>
          <a:r>
            <a:rPr lang="ru-RU" sz="1400" kern="1200" dirty="0">
              <a:solidFill>
                <a:schemeClr val="tx1"/>
              </a:solidFill>
            </a:rPr>
            <a:t>приобретение – </a:t>
          </a:r>
          <a:r>
            <a:rPr lang="ru-RU" altLang="ru-RU" sz="1400" kern="1200" dirty="0">
              <a:solidFill>
                <a:schemeClr val="tx1"/>
              </a:solidFill>
            </a:rPr>
            <a:t>78,6 </a:t>
          </a:r>
          <a:r>
            <a:rPr lang="ru-RU" altLang="ru-RU" sz="1400" kern="1200" dirty="0" err="1">
              <a:solidFill>
                <a:schemeClr val="tx1"/>
              </a:solidFill>
            </a:rPr>
            <a:t>кв.м</a:t>
          </a:r>
          <a:r>
            <a:rPr lang="ru-RU" altLang="ru-RU" sz="1400" kern="1200" dirty="0">
              <a:solidFill>
                <a:schemeClr val="tx1"/>
              </a:solidFill>
            </a:rPr>
            <a:t>., строительство – 218,36 </a:t>
          </a:r>
          <a:r>
            <a:rPr lang="ru-RU" altLang="ru-RU" sz="1400" kern="1200" dirty="0" err="1">
              <a:solidFill>
                <a:schemeClr val="tx1"/>
              </a:solidFill>
            </a:rPr>
            <a:t>кв.м</a:t>
          </a:r>
          <a:r>
            <a:rPr lang="ru-RU" altLang="ru-RU" sz="1400" kern="1200" dirty="0">
              <a:solidFill>
                <a:schemeClr val="tx1"/>
              </a:solidFill>
            </a:rPr>
            <a:t>.) освоено 296,96 </a:t>
          </a:r>
          <a:r>
            <a:rPr lang="ru-RU" altLang="ru-RU" sz="1400" kern="1200" dirty="0" err="1">
              <a:solidFill>
                <a:schemeClr val="tx1"/>
              </a:solidFill>
            </a:rPr>
            <a:t>кв.м</a:t>
          </a:r>
          <a:r>
            <a:rPr lang="ru-RU" altLang="ru-RU" sz="1400" kern="1200" dirty="0">
              <a:solidFill>
                <a:schemeClr val="tx1"/>
              </a:solidFill>
            </a:rPr>
            <a:t>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400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400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400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400" kern="1200" dirty="0">
            <a:solidFill>
              <a:schemeClr val="tx1"/>
            </a:solidFill>
          </a:endParaRPr>
        </a:p>
      </dsp:txBody>
      <dsp:txXfrm>
        <a:off x="1973115" y="3654214"/>
        <a:ext cx="7135388" cy="2367073"/>
      </dsp:txXfrm>
    </dsp:sp>
    <dsp:sp modelId="{A40BE1DD-B688-4595-ADF3-6E388BA28531}">
      <dsp:nvSpPr>
        <dsp:cNvPr id="0" name=""/>
        <dsp:cNvSpPr/>
      </dsp:nvSpPr>
      <dsp:spPr>
        <a:xfrm>
          <a:off x="147643" y="3836174"/>
          <a:ext cx="1821700" cy="12113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637BE-4C78-4A90-8EA9-FF147A0D6DB0}">
      <dsp:nvSpPr>
        <dsp:cNvPr id="0" name=""/>
        <dsp:cNvSpPr/>
      </dsp:nvSpPr>
      <dsp:spPr>
        <a:xfrm>
          <a:off x="0" y="0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/>
            <a:t>сохранение объема муниципального долга </a:t>
          </a:r>
          <a:r>
            <a:rPr lang="ru-RU" sz="1700" kern="1200" dirty="0" err="1"/>
            <a:t>Кувандыкского</a:t>
          </a:r>
          <a:r>
            <a:rPr lang="ru-RU" sz="1700" kern="1200" dirty="0"/>
            <a:t> городского округа на уровне, не превышающем объем доходов бюджета городского округа без учета объема безвозмездных поступлений;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1935922" y="0"/>
        <a:ext cx="7172581" cy="1142218"/>
      </dsp:txXfrm>
    </dsp:sp>
    <dsp:sp modelId="{2930AC06-D9EA-4450-9784-79CC83DEF5A6}">
      <dsp:nvSpPr>
        <dsp:cNvPr id="0" name=""/>
        <dsp:cNvSpPr/>
      </dsp:nvSpPr>
      <dsp:spPr>
        <a:xfrm>
          <a:off x="152404" y="75418"/>
          <a:ext cx="1745335" cy="9913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B083C-299D-4388-8A85-E26E6205AEBD}">
      <dsp:nvSpPr>
        <dsp:cNvPr id="0" name=""/>
        <dsp:cNvSpPr/>
      </dsp:nvSpPr>
      <dsp:spPr>
        <a:xfrm>
          <a:off x="0" y="1256440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5105758"/>
            <a:satOff val="-5996"/>
            <a:lumOff val="23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/>
            <a:t>отсутствие просроченных долговых обязательств, просроченной кредиторской задолженности, в том числе по исполнению обязательств перед гражданами;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1935922" y="1256440"/>
        <a:ext cx="7172581" cy="1142218"/>
      </dsp:txXfrm>
    </dsp:sp>
    <dsp:sp modelId="{91A77631-7155-4946-9513-007DB4ABC26F}">
      <dsp:nvSpPr>
        <dsp:cNvPr id="0" name=""/>
        <dsp:cNvSpPr/>
      </dsp:nvSpPr>
      <dsp:spPr>
        <a:xfrm>
          <a:off x="114221" y="1370662"/>
          <a:ext cx="1821700" cy="9137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77E07-41B7-423D-8B93-E4678E547B2F}">
      <dsp:nvSpPr>
        <dsp:cNvPr id="0" name=""/>
        <dsp:cNvSpPr/>
      </dsp:nvSpPr>
      <dsp:spPr>
        <a:xfrm>
          <a:off x="0" y="2512881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10211516"/>
            <a:satOff val="-11993"/>
            <a:lumOff val="4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исполнение расходных обязательств бюджета Кувандыкского городского округа к 2024г. 99,8%;</a:t>
          </a:r>
        </a:p>
      </dsp:txBody>
      <dsp:txXfrm>
        <a:off x="1935922" y="2512881"/>
        <a:ext cx="7172581" cy="1142218"/>
      </dsp:txXfrm>
    </dsp:sp>
    <dsp:sp modelId="{48A17DB8-AC72-4854-9F25-30208446CF7B}">
      <dsp:nvSpPr>
        <dsp:cNvPr id="0" name=""/>
        <dsp:cNvSpPr/>
      </dsp:nvSpPr>
      <dsp:spPr>
        <a:xfrm>
          <a:off x="114221" y="2627102"/>
          <a:ext cx="1821700" cy="9137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BD203-128C-4049-9D68-2D186C1D995D}">
      <dsp:nvSpPr>
        <dsp:cNvPr id="0" name=""/>
        <dsp:cNvSpPr/>
      </dsp:nvSpPr>
      <dsp:spPr>
        <a:xfrm>
          <a:off x="0" y="3769321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15317274"/>
            <a:satOff val="-17989"/>
            <a:lumOff val="69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минимизация замечаний со стороны контролирующих органов к порядку осуществления бюджетного процесса;</a:t>
          </a:r>
        </a:p>
      </dsp:txBody>
      <dsp:txXfrm>
        <a:off x="1935922" y="3769321"/>
        <a:ext cx="7172581" cy="1142218"/>
      </dsp:txXfrm>
    </dsp:sp>
    <dsp:sp modelId="{01067843-58A1-473D-94B0-993D2C021B72}">
      <dsp:nvSpPr>
        <dsp:cNvPr id="0" name=""/>
        <dsp:cNvSpPr/>
      </dsp:nvSpPr>
      <dsp:spPr>
        <a:xfrm>
          <a:off x="152404" y="3880262"/>
          <a:ext cx="1745335" cy="9203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00E71-D0A3-4A53-9994-2D7A415165E6}">
      <dsp:nvSpPr>
        <dsp:cNvPr id="0" name=""/>
        <dsp:cNvSpPr/>
      </dsp:nvSpPr>
      <dsp:spPr>
        <a:xfrm>
          <a:off x="0" y="5025762"/>
          <a:ext cx="9108504" cy="1142218"/>
        </a:xfrm>
        <a:prstGeom prst="roundRect">
          <a:avLst>
            <a:gd name="adj" fmla="val 10000"/>
          </a:avLst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повышение эффективности бюджетных расходов. </a:t>
          </a:r>
        </a:p>
      </dsp:txBody>
      <dsp:txXfrm>
        <a:off x="1935922" y="5025762"/>
        <a:ext cx="7172581" cy="1142218"/>
      </dsp:txXfrm>
    </dsp:sp>
    <dsp:sp modelId="{B1D9F31B-778B-4972-88B1-AFBB4291E8BA}">
      <dsp:nvSpPr>
        <dsp:cNvPr id="0" name=""/>
        <dsp:cNvSpPr/>
      </dsp:nvSpPr>
      <dsp:spPr>
        <a:xfrm>
          <a:off x="152404" y="5105402"/>
          <a:ext cx="1745335" cy="98293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A7670-75B3-4BFD-A90A-A6EC7D7307F2}">
      <dsp:nvSpPr>
        <dsp:cNvPr id="0" name=""/>
        <dsp:cNvSpPr/>
      </dsp:nvSpPr>
      <dsp:spPr>
        <a:xfrm>
          <a:off x="0" y="33314"/>
          <a:ext cx="9108504" cy="258173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shade val="50000"/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accent1">
                <a:shade val="50000"/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На дополнительное профессиональное образование (курсы повышения квалификации, семинары):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в 2018 г. обучено 20 сотрудников на сумму 89,1 тыс. рублей;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в 2019 г. обучено – 21 сотрудник на сумму 62,1 тыс.рублей;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в 2020 г. обучено – 61 сотрудник на сумму 155,3 тыс. рублей.</a:t>
          </a:r>
          <a:endParaRPr lang="ru-RU" sz="1600" b="1" u="none" kern="1200" dirty="0"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u="none" kern="1200" dirty="0">
            <a:effectLst>
              <a:outerShdw blurRad="38100" dist="38100" dir="2700000" algn="tl">
                <a:srgbClr val="000000"/>
              </a:outerShdw>
            </a:effectLst>
            <a:latin typeface="+mn-lt"/>
            <a:ea typeface="+mn-ea"/>
            <a:cs typeface="+mn-cs"/>
          </a:endParaRPr>
        </a:p>
      </dsp:txBody>
      <dsp:txXfrm>
        <a:off x="2050669" y="33314"/>
        <a:ext cx="7057834" cy="2581732"/>
      </dsp:txXfrm>
    </dsp:sp>
    <dsp:sp modelId="{E0C12E6D-D165-4727-A624-058D1F847324}">
      <dsp:nvSpPr>
        <dsp:cNvPr id="0" name=""/>
        <dsp:cNvSpPr/>
      </dsp:nvSpPr>
      <dsp:spPr>
        <a:xfrm>
          <a:off x="116897" y="533402"/>
          <a:ext cx="1916574" cy="16854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F07E10E-736B-4041-AB69-EB6B1BF71B7D}">
      <dsp:nvSpPr>
        <dsp:cNvPr id="0" name=""/>
        <dsp:cNvSpPr/>
      </dsp:nvSpPr>
      <dsp:spPr>
        <a:xfrm>
          <a:off x="0" y="2743201"/>
          <a:ext cx="9108504" cy="27489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shade val="50000"/>
                <a:hueOff val="-568983"/>
                <a:satOff val="-30245"/>
                <a:lumOff val="47767"/>
                <a:alphaOff val="0"/>
                <a:tint val="30000"/>
                <a:satMod val="300000"/>
              </a:schemeClr>
              <a:schemeClr val="accent1">
                <a:shade val="50000"/>
                <a:hueOff val="-568983"/>
                <a:satOff val="-30245"/>
                <a:lumOff val="47767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На повышение уровня технической оснащенности органов исполнительной власти городского округа, задействованных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u="none" kern="1200" dirty="0">
              <a:effectLst/>
              <a:latin typeface="+mn-lt"/>
              <a:ea typeface="+mn-ea"/>
              <a:cs typeface="+mn-cs"/>
            </a:rPr>
            <a:t>в бюджетном процессе (приобретение компьютерной техники, комплектующих для ПК ,периферийных устройств, программного обеспечения(информационных систем); техническое сопровождение и обновление  программных продуктов(информационных систем)) было использовано  в 2018 г.  - 2201,8 тыс.рублей, в 2019 г. – 1119,1 тыс.рублей в 2020 г. -2027,0 тыс.рублей.</a:t>
          </a:r>
          <a:endParaRPr lang="ru-RU" sz="1600" b="1" kern="1200" dirty="0">
            <a:effectLst/>
            <a:latin typeface="+mn-lt"/>
          </a:endParaRPr>
        </a:p>
      </dsp:txBody>
      <dsp:txXfrm>
        <a:off x="2050669" y="2743201"/>
        <a:ext cx="7057834" cy="2748971"/>
      </dsp:txXfrm>
    </dsp:sp>
    <dsp:sp modelId="{4CDD4987-850B-43C1-A4F8-5A8AAE9ECC29}">
      <dsp:nvSpPr>
        <dsp:cNvPr id="0" name=""/>
        <dsp:cNvSpPr/>
      </dsp:nvSpPr>
      <dsp:spPr>
        <a:xfrm>
          <a:off x="116906" y="3352804"/>
          <a:ext cx="1893421" cy="153562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6352E-95F5-46C3-A628-0F6A63750BAB}">
      <dsp:nvSpPr>
        <dsp:cNvPr id="0" name=""/>
        <dsp:cNvSpPr/>
      </dsp:nvSpPr>
      <dsp:spPr>
        <a:xfrm>
          <a:off x="-33782" y="456148"/>
          <a:ext cx="8734316" cy="127204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3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Налоговые доходы</a:t>
          </a:r>
        </a:p>
      </dsp:txBody>
      <dsp:txXfrm>
        <a:off x="-33782" y="774160"/>
        <a:ext cx="8416304" cy="636025"/>
      </dsp:txXfrm>
    </dsp:sp>
    <dsp:sp modelId="{0CB16A5F-D337-4CD5-B63D-B6EDBFCFC6E4}">
      <dsp:nvSpPr>
        <dsp:cNvPr id="0" name=""/>
        <dsp:cNvSpPr/>
      </dsp:nvSpPr>
      <dsp:spPr>
        <a:xfrm>
          <a:off x="0" y="1368140"/>
          <a:ext cx="2448942" cy="31490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/>
            <a:t>Поступления от уплаты налогов, установленных Налоговым кодексом Российской Федерации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Например: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-налог на доходы физических лиц;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- Налог на имущество физических лиц;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-земельный налог и пр.</a:t>
          </a:r>
        </a:p>
      </dsp:txBody>
      <dsp:txXfrm>
        <a:off x="0" y="1368140"/>
        <a:ext cx="2448942" cy="3149005"/>
      </dsp:txXfrm>
    </dsp:sp>
    <dsp:sp modelId="{3E775962-4960-4C24-B07C-C31AC946F57A}">
      <dsp:nvSpPr>
        <dsp:cNvPr id="0" name=""/>
        <dsp:cNvSpPr/>
      </dsp:nvSpPr>
      <dsp:spPr>
        <a:xfrm>
          <a:off x="2497547" y="900097"/>
          <a:ext cx="6280594" cy="127204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3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Неналоговые доходы</a:t>
          </a:r>
        </a:p>
      </dsp:txBody>
      <dsp:txXfrm>
        <a:off x="2497547" y="1218109"/>
        <a:ext cx="5962582" cy="636025"/>
      </dsp:txXfrm>
    </dsp:sp>
    <dsp:sp modelId="{A5CF51DB-3767-4C0F-960B-705FA989A5D3}">
      <dsp:nvSpPr>
        <dsp:cNvPr id="0" name=""/>
        <dsp:cNvSpPr/>
      </dsp:nvSpPr>
      <dsp:spPr>
        <a:xfrm>
          <a:off x="2497532" y="1728200"/>
          <a:ext cx="3214483" cy="4061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Поступления от уплаты других пошлин и сборов, установленных законодательством Российской Федерации, а также штрафов за нарушение законодательства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Например: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-доходы от использования муниципального имущества;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-плата за негативное воздействие на окружающую среду;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-штрафы за нарушение законодательства о налогах и сборах</a:t>
          </a:r>
        </a:p>
      </dsp:txBody>
      <dsp:txXfrm>
        <a:off x="2497532" y="1728200"/>
        <a:ext cx="3214483" cy="4061988"/>
      </dsp:txXfrm>
    </dsp:sp>
    <dsp:sp modelId="{131CFDF6-D49C-4CF7-ACF7-7B0A6AAE73AD}">
      <dsp:nvSpPr>
        <dsp:cNvPr id="0" name=""/>
        <dsp:cNvSpPr/>
      </dsp:nvSpPr>
      <dsp:spPr>
        <a:xfrm>
          <a:off x="5739631" y="1440163"/>
          <a:ext cx="3045344" cy="166577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0193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Безвозмездные поступления</a:t>
          </a:r>
        </a:p>
      </dsp:txBody>
      <dsp:txXfrm>
        <a:off x="5739631" y="1856607"/>
        <a:ext cx="2628901" cy="832887"/>
      </dsp:txXfrm>
    </dsp:sp>
    <dsp:sp modelId="{5F03E9FC-EBB3-4980-99DE-F170BAD676EA}">
      <dsp:nvSpPr>
        <dsp:cNvPr id="0" name=""/>
        <dsp:cNvSpPr/>
      </dsp:nvSpPr>
      <dsp:spPr>
        <a:xfrm>
          <a:off x="5790233" y="2664301"/>
          <a:ext cx="2251914" cy="32209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Поступления от других бюджетов (межбюджетные трансферты), организаций, граждан (кроме налоговых и неналоговых доходов)</a:t>
          </a:r>
        </a:p>
      </dsp:txBody>
      <dsp:txXfrm>
        <a:off x="5790233" y="2664301"/>
        <a:ext cx="2251914" cy="32209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C92B9-85A2-4665-989A-64878FD13456}">
      <dsp:nvSpPr>
        <dsp:cNvPr id="0" name=""/>
        <dsp:cNvSpPr/>
      </dsp:nvSpPr>
      <dsp:spPr>
        <a:xfrm>
          <a:off x="2870" y="2135"/>
          <a:ext cx="7771122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300" kern="1200" dirty="0"/>
            <a:t>Расходы бюджета</a:t>
          </a:r>
        </a:p>
      </dsp:txBody>
      <dsp:txXfrm>
        <a:off x="44457" y="43722"/>
        <a:ext cx="7687948" cy="1336698"/>
      </dsp:txXfrm>
    </dsp:sp>
    <dsp:sp modelId="{1A9492CD-6E00-4ACC-8AD3-56E2D1D3BFCC}">
      <dsp:nvSpPr>
        <dsp:cNvPr id="0" name=""/>
        <dsp:cNvSpPr/>
      </dsp:nvSpPr>
      <dsp:spPr>
        <a:xfrm>
          <a:off x="2870" y="1558315"/>
          <a:ext cx="3728945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По расходным полномочиям</a:t>
          </a:r>
        </a:p>
      </dsp:txBody>
      <dsp:txXfrm>
        <a:off x="44457" y="1599902"/>
        <a:ext cx="3645771" cy="1336698"/>
      </dsp:txXfrm>
    </dsp:sp>
    <dsp:sp modelId="{6E4B38ED-08DA-4F4B-B366-89D7FC57939C}">
      <dsp:nvSpPr>
        <dsp:cNvPr id="0" name=""/>
        <dsp:cNvSpPr/>
      </dsp:nvSpPr>
      <dsp:spPr>
        <a:xfrm>
          <a:off x="2870" y="3114496"/>
          <a:ext cx="3728945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По функциям ОМС</a:t>
          </a:r>
        </a:p>
      </dsp:txBody>
      <dsp:txXfrm>
        <a:off x="44457" y="3156083"/>
        <a:ext cx="3645771" cy="1336698"/>
      </dsp:txXfrm>
    </dsp:sp>
    <dsp:sp modelId="{973397D3-4283-49CE-B4B9-812C33562102}">
      <dsp:nvSpPr>
        <dsp:cNvPr id="0" name=""/>
        <dsp:cNvSpPr/>
      </dsp:nvSpPr>
      <dsp:spPr>
        <a:xfrm>
          <a:off x="4045047" y="1558315"/>
          <a:ext cx="3728945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По муниципальным программам</a:t>
          </a:r>
        </a:p>
      </dsp:txBody>
      <dsp:txXfrm>
        <a:off x="4086634" y="1599902"/>
        <a:ext cx="3645771" cy="1336698"/>
      </dsp:txXfrm>
    </dsp:sp>
    <dsp:sp modelId="{4351A67C-177E-4956-AC99-5F0AB908610F}">
      <dsp:nvSpPr>
        <dsp:cNvPr id="0" name=""/>
        <dsp:cNvSpPr/>
      </dsp:nvSpPr>
      <dsp:spPr>
        <a:xfrm>
          <a:off x="4045047" y="3114496"/>
          <a:ext cx="3728945" cy="1419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По ведомствам</a:t>
          </a:r>
        </a:p>
      </dsp:txBody>
      <dsp:txXfrm>
        <a:off x="4086634" y="3156083"/>
        <a:ext cx="3645771" cy="13366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F1032-41AF-47B4-A712-FD8219439BEA}">
      <dsp:nvSpPr>
        <dsp:cNvPr id="0" name=""/>
        <dsp:cNvSpPr/>
      </dsp:nvSpPr>
      <dsp:spPr>
        <a:xfrm>
          <a:off x="0" y="0"/>
          <a:ext cx="8784976" cy="1710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Послание Президента Российской Федерации Федеральному Собранию Российской Федерации, определяющие бюджетную политику (требования к бюджетной политике) в Российской Федерации</a:t>
          </a:r>
        </a:p>
      </dsp:txBody>
      <dsp:txXfrm>
        <a:off x="1928014" y="0"/>
        <a:ext cx="6856961" cy="1710190"/>
      </dsp:txXfrm>
    </dsp:sp>
    <dsp:sp modelId="{B1CE2777-CEAD-463A-8EF3-03EB1802BD81}">
      <dsp:nvSpPr>
        <dsp:cNvPr id="0" name=""/>
        <dsp:cNvSpPr/>
      </dsp:nvSpPr>
      <dsp:spPr>
        <a:xfrm>
          <a:off x="72003" y="270032"/>
          <a:ext cx="1810987" cy="11701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73EEE-6A55-4229-BB8C-9D5A8161D780}">
      <dsp:nvSpPr>
        <dsp:cNvPr id="0" name=""/>
        <dsp:cNvSpPr/>
      </dsp:nvSpPr>
      <dsp:spPr>
        <a:xfrm>
          <a:off x="0" y="1881209"/>
          <a:ext cx="8784976" cy="1710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Инвестиционное Послание Губернатора Оренбургской  области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Сценарные условия функционирования Российской и региональной экономики</a:t>
          </a:r>
          <a:endParaRPr lang="ru-RU" altLang="ru-RU" sz="2000" b="1" kern="1200" dirty="0">
            <a:effectLst>
              <a:outerShdw blurRad="38100" dist="38100" dir="2700000" algn="tl">
                <a:srgbClr val="C0C0C0"/>
              </a:outerShdw>
            </a:effectLst>
          </a:endParaRPr>
        </a:p>
      </dsp:txBody>
      <dsp:txXfrm>
        <a:off x="1928014" y="1881209"/>
        <a:ext cx="6856961" cy="1710189"/>
      </dsp:txXfrm>
    </dsp:sp>
    <dsp:sp modelId="{263E2263-D0D2-4271-B76E-F8E403C5761F}">
      <dsp:nvSpPr>
        <dsp:cNvPr id="0" name=""/>
        <dsp:cNvSpPr/>
      </dsp:nvSpPr>
      <dsp:spPr>
        <a:xfrm>
          <a:off x="171018" y="2052228"/>
          <a:ext cx="1756995" cy="13681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25B64-348C-4A63-BFCE-2C1BEE7E25E2}">
      <dsp:nvSpPr>
        <dsp:cNvPr id="0" name=""/>
        <dsp:cNvSpPr/>
      </dsp:nvSpPr>
      <dsp:spPr>
        <a:xfrm>
          <a:off x="0" y="3762417"/>
          <a:ext cx="8784976" cy="1710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Прогноз социально-экономического развития округа 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Основные направления налоговой, бюджетной и долговой политики</a:t>
          </a:r>
        </a:p>
      </dsp:txBody>
      <dsp:txXfrm>
        <a:off x="1928014" y="3762417"/>
        <a:ext cx="6856961" cy="1710189"/>
      </dsp:txXfrm>
    </dsp:sp>
    <dsp:sp modelId="{E59BBAAB-58A3-42A9-A3C7-0C5CC5CD7FC0}">
      <dsp:nvSpPr>
        <dsp:cNvPr id="0" name=""/>
        <dsp:cNvSpPr/>
      </dsp:nvSpPr>
      <dsp:spPr>
        <a:xfrm>
          <a:off x="171018" y="3933437"/>
          <a:ext cx="1756995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A7670-75B3-4BFD-A90A-A6EC7D7307F2}">
      <dsp:nvSpPr>
        <dsp:cNvPr id="0" name=""/>
        <dsp:cNvSpPr/>
      </dsp:nvSpPr>
      <dsp:spPr>
        <a:xfrm>
          <a:off x="0" y="18150"/>
          <a:ext cx="9108504" cy="137327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 счёт средств местного бюджета на содержание дорог Кувандыкского городского округа общей стоимостью 27 462 912,93 рубля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- выполнен ямочный ремонт улично-дорожной сети Кувандыкского городского округа;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- выполнено </a:t>
          </a:r>
          <a:r>
            <a:rPr lang="ru-RU" sz="1100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грейдирование</a:t>
          </a: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дорог Кувандыкского городского округа без добавления нового материала общей площадью 374,6 тыс. м².;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- выполнена очистка дорог от снега и его вывоз.</a:t>
          </a:r>
          <a:endParaRPr lang="ru-RU" sz="1100" b="1" u="none" kern="1200" dirty="0">
            <a:solidFill>
              <a:srgbClr val="FF0000"/>
            </a:solidFill>
            <a:effectLst>
              <a:outerShdw blurRad="38100" dist="38100" dir="2700000" algn="tl">
                <a:srgbClr val="000000"/>
              </a:outerShdw>
            </a:effectLst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986855" y="18150"/>
        <a:ext cx="7121648" cy="1373276"/>
      </dsp:txXfrm>
    </dsp:sp>
    <dsp:sp modelId="{E0C12E6D-D165-4727-A624-058D1F847324}">
      <dsp:nvSpPr>
        <dsp:cNvPr id="0" name=""/>
        <dsp:cNvSpPr/>
      </dsp:nvSpPr>
      <dsp:spPr>
        <a:xfrm>
          <a:off x="167577" y="79701"/>
          <a:ext cx="1821700" cy="13212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7E10E-736B-4041-AB69-EB6B1BF71B7D}">
      <dsp:nvSpPr>
        <dsp:cNvPr id="0" name=""/>
        <dsp:cNvSpPr/>
      </dsp:nvSpPr>
      <dsp:spPr>
        <a:xfrm>
          <a:off x="0" y="1538431"/>
          <a:ext cx="9108504" cy="198282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buNone/>
          </a:pPr>
          <a:r>
            <a:rPr lang="ru-RU" sz="1100" kern="1200" dirty="0">
              <a:solidFill>
                <a:srgbClr val="FF0000"/>
              </a:solidFill>
            </a:rPr>
            <a:t>За счёт средств областного и местного бюджета общей стоимостью 12 714 210,53 рубля произведен ремонт асфальтобетонного покрытия дорог на территории  г. Кувандыка ул. Новая, ул. Кленовая, ул. Кирова, ул. С. </a:t>
          </a:r>
          <a:r>
            <a:rPr lang="ru-RU" sz="1100" kern="1200" dirty="0" err="1">
              <a:solidFill>
                <a:srgbClr val="FF0000"/>
              </a:solidFill>
            </a:rPr>
            <a:t>Юлаева</a:t>
          </a:r>
          <a:r>
            <a:rPr lang="ru-RU" sz="1100" kern="1200" dirty="0">
              <a:solidFill>
                <a:srgbClr val="FF0000"/>
              </a:solidFill>
            </a:rPr>
            <a:t>, ул. Горсоветская, ул. Юбилейная , с. Новоуральск, пер. Зеленый, с. Зиянчурино, ул. Первомайская , с. Новопокровка, ул. Мира, г. Кувандык, ул. М. Горького протяженностью 3,785 км.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buNone/>
          </a:pPr>
          <a:r>
            <a:rPr lang="ru-RU" sz="1100" kern="1200" dirty="0">
              <a:solidFill>
                <a:srgbClr val="FF0000"/>
              </a:solidFill>
            </a:rPr>
            <a:t>Ремонт  дорог на территории  Кувандыкского городского округа ст. Сара, ул. Чкалова (</a:t>
          </a:r>
          <a:r>
            <a:rPr lang="ru-RU" sz="1100" kern="1200" dirty="0" err="1">
              <a:solidFill>
                <a:srgbClr val="FF0000"/>
              </a:solidFill>
            </a:rPr>
            <a:t>грейдирование</a:t>
          </a:r>
          <a:r>
            <a:rPr lang="ru-RU" sz="1100" kern="1200" dirty="0">
              <a:solidFill>
                <a:srgbClr val="FF0000"/>
              </a:solidFill>
            </a:rPr>
            <a:t> с добавлением нового материала) протяженностью 0,670 км.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100" kern="1200" dirty="0">
            <a:solidFill>
              <a:srgbClr val="FF0000"/>
            </a:solidFill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100" b="0" kern="1200" dirty="0">
            <a:solidFill>
              <a:srgbClr val="FF0000"/>
            </a:solidFill>
            <a:latin typeface="Calibri" pitchFamily="34" charset="0"/>
          </a:endParaRPr>
        </a:p>
      </dsp:txBody>
      <dsp:txXfrm>
        <a:off x="1986855" y="1538431"/>
        <a:ext cx="7121648" cy="1982829"/>
      </dsp:txXfrm>
    </dsp:sp>
    <dsp:sp modelId="{4CDD4987-850B-43C1-A4F8-5A8AAE9ECC29}">
      <dsp:nvSpPr>
        <dsp:cNvPr id="0" name=""/>
        <dsp:cNvSpPr/>
      </dsp:nvSpPr>
      <dsp:spPr>
        <a:xfrm>
          <a:off x="165154" y="1869227"/>
          <a:ext cx="1821700" cy="13212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2B180-9CA3-4072-B22B-4A16C34F209B}">
      <dsp:nvSpPr>
        <dsp:cNvPr id="0" name=""/>
        <dsp:cNvSpPr/>
      </dsp:nvSpPr>
      <dsp:spPr>
        <a:xfrm>
          <a:off x="0" y="3525554"/>
          <a:ext cx="9108504" cy="24812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За счёт средств местного бюджета направленных на эксплуатацию и ремонт технических средств организации дорожного движения на территории муниципального образования Кувандыкский городской округ  общей стоимостью </a:t>
          </a:r>
          <a:r>
            <a:rPr lang="ru-RU" sz="1100" b="0" i="0" kern="1200" dirty="0">
              <a:solidFill>
                <a:srgbClr val="FF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rPr>
            <a:t>10 086 541,54  </a:t>
          </a: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рублей  выполнены следующие мероприятия: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 текущем году установлен 41 дорожный знак, а также выполнен ремонт дорожных знаков. Обустроен пешеходный переход вблизи МБОУ «Уральская СОШ (Кувандыкский городской округ, п. Урал, пер. Школьный, д.2.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Выполнена разметка пешеходных переходов вблизи учебных учреждений общей протяженностью 249 метров.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В рамках </a:t>
          </a:r>
          <a:r>
            <a:rPr lang="ru-RU" sz="1100" kern="1200" dirty="0" err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энергосервисного</a:t>
          </a:r>
          <a:r>
            <a:rPr lang="ru-RU" sz="1100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контракта проведена замена светильников старого образца на новые энергосберегающие в количестве 2246 штук.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86855" y="3525554"/>
        <a:ext cx="7121648" cy="2481232"/>
      </dsp:txXfrm>
    </dsp:sp>
    <dsp:sp modelId="{A7DFAE17-C8F3-4EE8-8DCF-583DB528EAB0}">
      <dsp:nvSpPr>
        <dsp:cNvPr id="0" name=""/>
        <dsp:cNvSpPr/>
      </dsp:nvSpPr>
      <dsp:spPr>
        <a:xfrm>
          <a:off x="165154" y="4038599"/>
          <a:ext cx="1821700" cy="17768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2B180-9CA3-4072-B22B-4A16C34F209B}">
      <dsp:nvSpPr>
        <dsp:cNvPr id="0" name=""/>
        <dsp:cNvSpPr/>
      </dsp:nvSpPr>
      <dsp:spPr>
        <a:xfrm>
          <a:off x="116907" y="0"/>
          <a:ext cx="8874688" cy="587155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Выполнение работ по ямочному ремонту асфальтобетонного покрытия дорог на территории Кувандыкского городского округа Оренбургской области 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Установка и ремонт дорожных знаков Мероприятия  по эксплуатации и ремонту светофорных объектов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Оборудование пешеходных переходов, дорожная разметка пешеходных переходов, в том числе термопластиком</a:t>
          </a:r>
          <a:r>
            <a:rPr lang="ru-RU" sz="14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Оснащение и обслуживание системы наружного наблюдения объектов транспортной инфраструктуры с наибольшей концентрацией ДТП 350 000 рублей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chemeClr val="tx1">
                  <a:lumMod val="85000"/>
                  <a:lumOff val="15000"/>
                </a:schemeClr>
              </a:solidFill>
            </a:rPr>
            <a:t>- Ремонт асфальтобетонного покрытия  дорог на территории  Кувандыкского городского округа Оренбургской области в г. Кувандык ул. Молодежная, ул. Мичурина общей стоимостью 8 022 498 рублей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2493221" y="0"/>
        <a:ext cx="6498374" cy="5871552"/>
      </dsp:txXfrm>
    </dsp:sp>
    <dsp:sp modelId="{A7DFAE17-C8F3-4EE8-8DCF-583DB528EAB0}">
      <dsp:nvSpPr>
        <dsp:cNvPr id="0" name=""/>
        <dsp:cNvSpPr/>
      </dsp:nvSpPr>
      <dsp:spPr>
        <a:xfrm>
          <a:off x="280260" y="1227064"/>
          <a:ext cx="2038446" cy="36247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2A4BA-B20C-40E0-A410-DB379BB466BF}">
      <dsp:nvSpPr>
        <dsp:cNvPr id="0" name=""/>
        <dsp:cNvSpPr/>
      </dsp:nvSpPr>
      <dsp:spPr>
        <a:xfrm>
          <a:off x="0" y="115570"/>
          <a:ext cx="8784967" cy="12556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B8A29-1168-4447-853F-500071E38817}">
      <dsp:nvSpPr>
        <dsp:cNvPr id="0" name=""/>
        <dsp:cNvSpPr/>
      </dsp:nvSpPr>
      <dsp:spPr>
        <a:xfrm>
          <a:off x="101141" y="-274479"/>
          <a:ext cx="5893401" cy="31985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F0D6BE-BA6B-4CE0-990E-D772CB75BE9F}">
      <dsp:nvSpPr>
        <dsp:cNvPr id="0" name=""/>
        <dsp:cNvSpPr/>
      </dsp:nvSpPr>
      <dsp:spPr>
        <a:xfrm rot="10800000">
          <a:off x="335963" y="2087715"/>
          <a:ext cx="5848963" cy="316626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900" b="1" kern="1200" dirty="0">
              <a:latin typeface="Arial" charset="0"/>
            </a:rPr>
            <a:t>За 2020 год произведены расходы на: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 осуществление пропаганды в области безопасности жизнедеятельности населения - 60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-очистка пожарных гидрантов  - 150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 Проверка  и составление актов противопожарного состояния – 150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 проведение опашки населенных пунктов – 210 тыс. 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 поддержание в готовности системы оповещения – 260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-закупка УПВД«Ермак» - 139,219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-приобретение противопожарного оборудования – 58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 создание резерва ГСМ – 100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-обучение руководящего состава) в УМЦ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2 человека 13176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>
              <a:latin typeface="Arial" charset="0"/>
            </a:rPr>
            <a:t>- создание и использование средств резервного фонда для ликвидации ЧС –не использовался.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i="1" kern="1200" dirty="0">
              <a:latin typeface="Arial" charset="0"/>
            </a:rPr>
            <a:t>В 2021 году планируется: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i="1" kern="1200" dirty="0">
              <a:latin typeface="Arial" charset="0"/>
            </a:rPr>
            <a:t>-расширить осуществление пропаганды в области жизнедеятельности населения.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i="1" kern="1200" dirty="0">
              <a:latin typeface="Arial" charset="0"/>
            </a:rPr>
            <a:t>- проверка  и составление актов противопожарного состояния – 150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i="1" kern="1200" dirty="0">
              <a:latin typeface="Arial" charset="0"/>
            </a:rPr>
            <a:t>- обеспечение доступа к сети наружного противопожарного водоснабжения - 90 тыс.руб.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i="1" kern="1200" dirty="0">
              <a:latin typeface="Arial" charset="0"/>
            </a:rPr>
            <a:t>-опашка территорий - 210 тыс.руб.</a:t>
          </a:r>
        </a:p>
      </dsp:txBody>
      <dsp:txXfrm rot="10800000">
        <a:off x="433336" y="2087715"/>
        <a:ext cx="5654217" cy="3068889"/>
      </dsp:txXfrm>
    </dsp:sp>
    <dsp:sp modelId="{156BC91C-7DE9-42A4-82E5-C792EEC9461F}">
      <dsp:nvSpPr>
        <dsp:cNvPr id="0" name=""/>
        <dsp:cNvSpPr/>
      </dsp:nvSpPr>
      <dsp:spPr>
        <a:xfrm>
          <a:off x="6411234" y="19138"/>
          <a:ext cx="2189702" cy="19127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F26AF7-5230-495E-901A-3C36DC96B945}">
      <dsp:nvSpPr>
        <dsp:cNvPr id="0" name=""/>
        <dsp:cNvSpPr/>
      </dsp:nvSpPr>
      <dsp:spPr>
        <a:xfrm rot="10800000">
          <a:off x="6356588" y="2015165"/>
          <a:ext cx="2329852" cy="273331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-прочистка русел рек и ручьев  в том числе -</a:t>
          </a:r>
          <a:r>
            <a:rPr lang="ru-RU" sz="1200" b="1" kern="1200" dirty="0" err="1"/>
            <a:t>Мулдакай</a:t>
          </a:r>
          <a:r>
            <a:rPr lang="ru-RU" sz="1200" b="1" kern="1200" dirty="0"/>
            <a:t>, </a:t>
          </a:r>
          <a:r>
            <a:rPr lang="ru-RU" sz="1200" b="1" kern="1200" dirty="0" err="1"/>
            <a:t>Кувандычка</a:t>
          </a:r>
          <a:r>
            <a:rPr lang="ru-RU" sz="1200" b="1" kern="1200" dirty="0"/>
            <a:t>  100 тыс. </a:t>
          </a:r>
          <a:r>
            <a:rPr lang="ru-RU" sz="1200" b="1" kern="1200" dirty="0" err="1"/>
            <a:t>руб</a:t>
          </a:r>
          <a:endParaRPr lang="ru-RU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-очистка водопропускных труб, очистка русел рек и ручьев, очистка сточных канав 100 </a:t>
          </a:r>
          <a:r>
            <a:rPr lang="ru-RU" sz="1200" b="1" kern="1200" dirty="0" err="1"/>
            <a:t>тыс</a:t>
          </a:r>
          <a:r>
            <a:rPr lang="ru-RU" sz="1200" b="1" kern="1200" dirty="0"/>
            <a:t> руб.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-изготовление  и размещение аншлагов у водоемов – 15 </a:t>
          </a:r>
          <a:r>
            <a:rPr lang="ru-RU" sz="1200" b="1" kern="1200" dirty="0" err="1"/>
            <a:t>тыс</a:t>
          </a:r>
          <a:r>
            <a:rPr lang="ru-RU" sz="1200" b="1" kern="1200" dirty="0"/>
            <a:t> .руб.</a:t>
          </a:r>
          <a:r>
            <a:rPr lang="ru-RU" sz="1200" b="1" i="1" kern="1200" dirty="0">
              <a:latin typeface="Arial" charset="0"/>
            </a:rPr>
            <a:t>–</a:t>
          </a:r>
          <a:r>
            <a:rPr lang="ru-RU" sz="1200" b="1" i="0" kern="1200" dirty="0">
              <a:latin typeface="+mj-lt"/>
            </a:rPr>
            <a:t> создание резерва ГСМ ГСМ – 100 тыс.руб.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b="1" kern="1200" dirty="0"/>
        </a:p>
      </dsp:txBody>
      <dsp:txXfrm rot="10800000">
        <a:off x="6428239" y="2015165"/>
        <a:ext cx="2186550" cy="26616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2A4BA-B20C-40E0-A410-DB379BB466BF}">
      <dsp:nvSpPr>
        <dsp:cNvPr id="0" name=""/>
        <dsp:cNvSpPr/>
      </dsp:nvSpPr>
      <dsp:spPr>
        <a:xfrm>
          <a:off x="0" y="0"/>
          <a:ext cx="3168351" cy="26570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B8A29-1168-4447-853F-500071E38817}">
      <dsp:nvSpPr>
        <dsp:cNvPr id="0" name=""/>
        <dsp:cNvSpPr/>
      </dsp:nvSpPr>
      <dsp:spPr>
        <a:xfrm>
          <a:off x="216033" y="144017"/>
          <a:ext cx="2617952" cy="18620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0D6BE-BA6B-4CE0-990E-D772CB75BE9F}">
      <dsp:nvSpPr>
        <dsp:cNvPr id="0" name=""/>
        <dsp:cNvSpPr/>
      </dsp:nvSpPr>
      <dsp:spPr>
        <a:xfrm rot="10800000">
          <a:off x="73473" y="2007948"/>
          <a:ext cx="2974648" cy="368549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400" b="1" kern="1200" dirty="0"/>
            <a:t> </a:t>
          </a:r>
          <a:r>
            <a:rPr lang="ru-RU" altLang="ru-RU" sz="1200" b="1" kern="1200" dirty="0"/>
            <a:t>ЕДДС(ЕДИНАЯ ДЕЖУРНО-ДИСПЕТЧЕРСКАЯ СЛУЖБА) (МКУ «ЕДДС Кувандыкского городского округа Оренбургской области)  учреждение создано для повышения готовности администрации и служб района к реагированию на угрозу или возникновение чрезвычайных ситуаций, эффективности взаимодействия привлекаемых сил и средств районных служб при их совместных действиях по предупреждению и ликвидации чрезвычайных ситуаций – 2 ,8  мл. </a:t>
          </a:r>
          <a:r>
            <a:rPr lang="ru-RU" altLang="ru-RU" sz="1200" b="1" kern="1200" dirty="0" err="1"/>
            <a:t>руб</a:t>
          </a:r>
          <a:endParaRPr lang="ru-RU" altLang="ru-RU" sz="12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altLang="ru-RU" sz="1200" b="1" kern="1200" dirty="0"/>
        </a:p>
      </dsp:txBody>
      <dsp:txXfrm rot="10800000">
        <a:off x="164954" y="2007948"/>
        <a:ext cx="2791686" cy="3594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0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#7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#8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0.16327</cdr:x>
      <cdr:y>0.39606</cdr:y>
    </cdr:from>
    <cdr:to>
      <cdr:x>0.2449</cdr:x>
      <cdr:y>0.52939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52128" y="855577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0.38776</cdr:x>
      <cdr:y>0.34707</cdr:y>
    </cdr:from>
    <cdr:to>
      <cdr:x>0.46939</cdr:x>
      <cdr:y>0.4804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736304" y="749746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C154C-9900-44AD-BEA2-8CC3EF0EF798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50475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31599"/>
            <a:ext cx="2950475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4137D-B9BA-4FE8-BEAE-A042873FE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3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845127-111F-4992-9879-8B36C4485CDE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103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117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C9E0-6356-4AE1-8CD2-E80B8A92393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118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45616-05D4-4FA7-A94D-D52D35595CA4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1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A6617-4DC8-4CF1-AF8A-34D017252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D0A21-4082-4F07-92DA-303CEC205A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0FE5C-7411-4DC4-8038-72A74509C536}" type="datetimeFigureOut">
              <a:rPr lang="ru-RU"/>
              <a:pPr>
                <a:defRPr/>
              </a:pPr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C7A42-0344-4A67-9F54-DDEDD1A51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38353A-FF35-43D2-A202-B59DBFAD33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hyperlink" Target="mailto:ovvo@mail.orb.ru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519DCFB3AF2554BB0C1A93980E19BC6FD1D453F81DFFBBCD80F345B0B57778A5E1B21173F7AAAFBAA7F80AE103wEqF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10.xml"/><Relationship Id="rId7" Type="http://schemas.openxmlformats.org/officeDocument/2006/relationships/hyperlink" Target="http://wunderkind-blog.ru/wp-content/uploads/2013/10/shkola_iskusstv.jpg" TargetMode="Externa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39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8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rlopat.pnzreg.ru/files/lopatino_pnzreg_ru/foto_muz_shkoly.jpg" TargetMode="Externa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4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53.jpeg"/><Relationship Id="rId7" Type="http://schemas.openxmlformats.org/officeDocument/2006/relationships/diagramLayout" Target="../diagrams/layout15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5" Type="http://schemas.openxmlformats.org/officeDocument/2006/relationships/image" Target="../media/image55.jpeg"/><Relationship Id="rId10" Type="http://schemas.microsoft.com/office/2007/relationships/diagramDrawing" Target="../diagrams/drawing15.xml"/><Relationship Id="rId4" Type="http://schemas.openxmlformats.org/officeDocument/2006/relationships/image" Target="../media/image54.jpeg"/><Relationship Id="rId9" Type="http://schemas.openxmlformats.org/officeDocument/2006/relationships/diagramColors" Target="../diagrams/colors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64.jpeg"/><Relationship Id="rId7" Type="http://schemas.openxmlformats.org/officeDocument/2006/relationships/diagramLayout" Target="../diagrams/layout16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6.xml"/><Relationship Id="rId5" Type="http://schemas.openxmlformats.org/officeDocument/2006/relationships/image" Target="../media/image66.jpeg"/><Relationship Id="rId10" Type="http://schemas.microsoft.com/office/2007/relationships/diagramDrawing" Target="../diagrams/drawing16.xml"/><Relationship Id="rId4" Type="http://schemas.openxmlformats.org/officeDocument/2006/relationships/image" Target="../media/image65.jpeg"/><Relationship Id="rId9" Type="http://schemas.openxmlformats.org/officeDocument/2006/relationships/diagramColors" Target="../diagrams/colors1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3" Type="http://schemas.openxmlformats.org/officeDocument/2006/relationships/image" Target="../media/image64.jpeg"/><Relationship Id="rId7" Type="http://schemas.openxmlformats.org/officeDocument/2006/relationships/diagramLayout" Target="../diagrams/layout17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7.xml"/><Relationship Id="rId5" Type="http://schemas.openxmlformats.org/officeDocument/2006/relationships/image" Target="../media/image66.jpeg"/><Relationship Id="rId10" Type="http://schemas.microsoft.com/office/2007/relationships/diagramDrawing" Target="../diagrams/drawing17.xml"/><Relationship Id="rId4" Type="http://schemas.openxmlformats.org/officeDocument/2006/relationships/image" Target="../media/image65.jpeg"/><Relationship Id="rId9" Type="http://schemas.openxmlformats.org/officeDocument/2006/relationships/diagramColors" Target="../diagrams/colors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chart" Target="../charts/chart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ING\Desktop\Flag_of_Kuvandyksky_rayon_(Orenburg_oblast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9808"/>
            <a:ext cx="9144000" cy="61081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-304800"/>
            <a:ext cx="7772400" cy="2286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Georgia" pitchFamily="18" charset="0"/>
              </a:rPr>
              <a:t>Бюджет для граждан по бюджету Кувандыкского городского округа на 2021-2023 гг.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sz="quarter" idx="1"/>
          </p:nvPr>
        </p:nvSpPr>
        <p:spPr>
          <a:xfrm>
            <a:off x="7010400" y="1981200"/>
            <a:ext cx="1981200" cy="1524000"/>
          </a:xfrm>
        </p:spPr>
        <p:txBody>
          <a:bodyPr>
            <a:normAutofit fontScale="77500" lnSpcReduction="20000"/>
          </a:bodyPr>
          <a:lstStyle/>
          <a:p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для граждан</a:t>
            </a:r>
          </a:p>
          <a:p>
            <a:r>
              <a:rPr lang="ru-RU" sz="2000" b="1" i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2019(исполнение) – 2020(факт на 1.01.2021  год )          2021-2023 (план)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0" name="Блок-схема: внутренняя память 9"/>
          <p:cNvSpPr/>
          <p:nvPr/>
        </p:nvSpPr>
        <p:spPr>
          <a:xfrm>
            <a:off x="34107" y="44624"/>
            <a:ext cx="9121261" cy="715489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Основные характеристики бюджета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19577800"/>
              </p:ext>
            </p:extLst>
          </p:nvPr>
        </p:nvGraphicFramePr>
        <p:xfrm>
          <a:off x="237747" y="685800"/>
          <a:ext cx="8906253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Блок-схема: магнитный диск 2"/>
          <p:cNvSpPr/>
          <p:nvPr/>
        </p:nvSpPr>
        <p:spPr>
          <a:xfrm>
            <a:off x="827584" y="3052885"/>
            <a:ext cx="1760888" cy="752229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Доходы</a:t>
            </a: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3531192" y="2636912"/>
            <a:ext cx="2448272" cy="1584176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Расходы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9186" y="2880727"/>
            <a:ext cx="67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&lt;</a:t>
            </a:r>
            <a:endParaRPr lang="ru-RU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72952" y="2808107"/>
            <a:ext cx="67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=</a:t>
            </a:r>
            <a:endParaRPr lang="ru-RU" sz="7200" b="1" dirty="0"/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6449015" y="2780928"/>
            <a:ext cx="2425533" cy="1271917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Дефицит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1400" b="1" dirty="0"/>
              <a:t>(доходы меньше расходов)</a:t>
            </a:r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377605" y="4653136"/>
            <a:ext cx="2353525" cy="1656184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Доходы</a:t>
            </a:r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3642286" y="5071498"/>
            <a:ext cx="1904905" cy="792280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Расходы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6122" y="4824330"/>
            <a:ext cx="67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&gt;</a:t>
            </a:r>
            <a:endParaRPr lang="ru-RU" sz="7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96136" y="4824331"/>
            <a:ext cx="670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=</a:t>
            </a:r>
            <a:endParaRPr lang="ru-RU" sz="7200" b="1" dirty="0"/>
          </a:p>
        </p:txBody>
      </p:sp>
      <p:sp>
        <p:nvSpPr>
          <p:cNvPr id="17" name="Блок-схема: магнитный диск 16"/>
          <p:cNvSpPr/>
          <p:nvPr/>
        </p:nvSpPr>
        <p:spPr>
          <a:xfrm>
            <a:off x="6466946" y="4797152"/>
            <a:ext cx="2425533" cy="1340973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Профицит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1400" b="1" dirty="0"/>
              <a:t>(доходы больше расходов)</a:t>
            </a:r>
          </a:p>
        </p:txBody>
      </p:sp>
    </p:spTree>
    <p:extLst>
      <p:ext uri="{BB962C8B-B14F-4D97-AF65-F5344CB8AC3E}">
        <p14:creationId xmlns:p14="http://schemas.microsoft.com/office/powerpoint/2010/main" val="10641451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Краткий отчет по проделанным мероприятиям в 2020 году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267200" cy="4572000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Проводится работа по увеличению количества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граждан, зафиксировавших свой статус, с учетом введения нового налогового режима.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Разработан и реализуется план информационной кампании по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странице для бизнеса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Инстаграмм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в группе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Ватсап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действует рубрика «Вопрос-ответ», размещаются публикации о налоге на профессиональный доход, даются разъяснения по новому режиму: кто и как может зарегистрироваться, плюсы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самозанятости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Информирование о новом налоговом режиме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проводится на местной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телерадио-компании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«Аргус». Статья о специальном налоговом режиме «Как зарегистрироваться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размещена в газете «Новый путь».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 сведению налоговой службы с 01.07.2020 года на территории округа в статусе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зарегистрировалось на 01.12.2020 года 163 человека.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Проводится работа по увеличению количества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граждан, зафиксировавших свой статус, с учетом введения нового налогового режима.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Разработан и реализуется план информационной кампании по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странице для бизнеса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Инстаграмм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в группе в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Ватсап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действует рубрика «Вопрос-ответ», размещаются публикации о налоге на профессиональный доход, даются разъяснения по новому режиму: кто и как может зарегистрироваться, плюсы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самозанятости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Информирование о новом налоговом режиме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проводится на местной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телерадио-компании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«Аргус». Статья о специальном налоговом режиме «Как зарегистрироваться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» размещена в газете «Новый путь».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По сведению налоговой службы с 01.07.2020 года на территории округа в статусе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зарегистрировалось на 01.12.2020 года 163 человека.</a:t>
            </a:r>
          </a:p>
          <a:p>
            <a:endParaRPr lang="ru-RU" dirty="0"/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428596" y="806405"/>
            <a:ext cx="42196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2020 году в целях поддержки малого бизнеса для преодоления последствий пандемии 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организованы прямые линии по мерам поддержки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МСП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проводится информирование предпринимателей-получателей субсидий.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28596" y="2076608"/>
            <a:ext cx="41434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2020 году участие в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вебинарах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«Встреча с представителями ОЗОН», «Бизнес-чаепитие с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бизнес-тренером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Майклом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Бэнгом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онлайн-семинар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1С,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онлайн-семинары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«Для плательщиков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ЕНВД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«Финансовый план в кризис», «Как составить финансовый прогноз в условиях неопределенности», «Маркировка товаров», «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Роспотребнадзор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отвечает на вопросы предпринимателей» приняли 19 субъектов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МСП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субъект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МСП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принял участие в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онлайн-марафоне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Сверхэффективность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1 субъект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МСП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вебинаре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Самозанятый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предприниматель».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августе 2020 года 2 предпринимателя приняли участие в конкурсе «Молодой предприниматель»,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Кандауров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Максим вышел в полуфинал регионального этапа конкурса.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ноябре-декабре Школьники округа участвуют в конкурсе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бизнес-идей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среди школьников «Мой первый бизнес».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предпринимателей приняли участие в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онлайн-программе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наставничеству «#Делай бизнес».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предпринимателя приняли участие в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вебинаре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«Переход с </a:t>
            </a:r>
            <a:r>
              <a:rPr kumimoji="0" lang="ru-RU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ЕНВД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Выбор оптимального режима налогообложения».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центре «Мой бизнес» предприниматели воспользовались услугами по открытию франшизы, услугами рекламы, сертификации, получили консультации партнеров и по горячей линии.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Поддержим наших! Саринский хлеб!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648200"/>
            <a:ext cx="4419600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101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69269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"Развитие сельского хозяйства и регулирование рынков сельскохозяйственной продукции, сырья и продовольствия </a:t>
            </a:r>
            <a:r>
              <a:rPr lang="ru-RU" sz="1600" b="1" dirty="0" err="1">
                <a:solidFill>
                  <a:sysClr val="windowText" lastClr="000000"/>
                </a:solidFill>
              </a:rPr>
              <a:t>Кувандыкского</a:t>
            </a:r>
            <a:r>
              <a:rPr lang="ru-RU" sz="1600" b="1" dirty="0">
                <a:solidFill>
                  <a:sysClr val="windowText" lastClr="000000"/>
                </a:solidFill>
              </a:rPr>
              <a:t> городского округа" на 2019-2024 годы"</a:t>
            </a: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239998"/>
              </p:ext>
            </p:extLst>
          </p:nvPr>
        </p:nvGraphicFramePr>
        <p:xfrm>
          <a:off x="35496" y="876101"/>
          <a:ext cx="8956104" cy="6042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598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0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«Развитие сельского хозяйства и регулирование рынков сельскохозяйственной продукции, сырья и продовольствия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 городского округа" на 2019-2024 годы»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304,5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3683,5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3770,6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1 "Развитие отраслей агропромышленного комплекса»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«Организация и проведение конкурсов в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подотрасли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растениеводства по окончании просевных и уборочных работ»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«Стимулирование роста производительности труда в сельском хозяйстве»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«Проведение мероприятий по популяризации сельскохозяйственного производства»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Подпрограмма 2 "Техническая и технологическая модернизация, инновационное развитие"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5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 Поддержка предприятий АПК в целях  эффективного использования техники и оборудования»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8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Подпрограмма 3 "Отлов и содержание безнадзорных животных, защита населения от болезней, общих для человека и животных"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250,5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445,6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445,6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"Проведение мероприятий по отлову и содержанию безнадзорных домашних животных"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250,5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445,6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445,6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"Защита населения от болезней, общих для человека и животных"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"Развитие сельскохозяйственного производства"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3195,9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3325,0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"Создание условий для развития сельскохозяйственного производства, расширения рынка сельскохозяйственной продукции, сырья и продовольствия"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3195,9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3325,0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0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5 «Создание условий для обеспечения доступным и комфортным жильем сельского населения»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67200" y="692696"/>
            <a:ext cx="864096" cy="43204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7"/>
            <a:ext cx="86044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/>
              </a:rPr>
              <a:t>Финансирование программы, тыс.руб.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102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836712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«</a:t>
            </a:r>
            <a:r>
              <a:rPr lang="ru-RU" sz="1600" b="1" dirty="0">
                <a:solidFill>
                  <a:sysClr val="windowText" lastClr="000000"/>
                </a:solidFill>
              </a:rPr>
              <a:t>Развитие сельского хозяйства и регулирование рынков сельскохозяйственной продукции, сырья и продовольствия </a:t>
            </a:r>
            <a:r>
              <a:rPr lang="ru-RU" sz="1600" b="1" dirty="0" err="1">
                <a:solidFill>
                  <a:sysClr val="windowText" lastClr="000000"/>
                </a:solidFill>
              </a:rPr>
              <a:t>Кувандыкского</a:t>
            </a:r>
            <a:r>
              <a:rPr lang="ru-RU" sz="1600" b="1" dirty="0">
                <a:solidFill>
                  <a:sysClr val="windowText" lastClr="000000"/>
                </a:solidFill>
              </a:rPr>
              <a:t> городского округа" на 2019-2024 годы</a:t>
            </a:r>
            <a:r>
              <a:rPr lang="ru-RU" sz="1600" b="1" dirty="0">
                <a:solidFill>
                  <a:schemeClr val="tx1"/>
                </a:solidFill>
              </a:rPr>
              <a:t>».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565242"/>
              </p:ext>
            </p:extLst>
          </p:nvPr>
        </p:nvGraphicFramePr>
        <p:xfrm>
          <a:off x="0" y="1283600"/>
          <a:ext cx="9144001" cy="5789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61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102,1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103,2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103,4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Количество мероприятий по популяризации сельскохозяйственного производства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2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Среднемесячная заработная плата работников сельского хозяйства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16558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17485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18272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8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Количество семей, проживающих в сельской местности и улучшивших жилищные условия с государственной поддержкой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3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Рентабельность сельскохозяйственных организаций (с учетом субсидий)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28,15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18,1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8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Размер посевных площадей зерновых, зернобобовых, масличных и кормовых культур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109500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102800,3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105202,4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Валовой сбор зерновых и зернобобовых культур в хозяйствах всех категорий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73681,7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90485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105700,1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8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Валовой сбор масличных культур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хозяйствах всех категорий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7126,4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4946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5136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5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Площадь озимых зерновых культур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2300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Внесение минеральных удобрений в действующем веществе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258,7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472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Производство скота и птицы на убой в хозяйствах всех категорий (в живом весе)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550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Производство молока всех видов сельскохозяйственных предприятий, КФХ, включая ИП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1984,8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1900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1" y="836712"/>
            <a:ext cx="9143998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повышение конкурентоспособности производимой сельскохозяйственной продукции и создание условий для устойчивого развития сельских территорий</a:t>
            </a:r>
          </a:p>
          <a:p>
            <a:pPr algn="ctr" defTabSz="913984">
              <a:defRPr/>
            </a:pP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103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714034"/>
              </p:ext>
            </p:extLst>
          </p:nvPr>
        </p:nvGraphicFramePr>
        <p:xfrm>
          <a:off x="0" y="-21105"/>
          <a:ext cx="9144001" cy="6469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4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Прирост производства молока  в хозяйствах всех категорий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Сохранение поголовья молочных коров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642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2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Численность товарного поголовья коров специализированных мясных пород в сельскохозяйственных предприятиях, КФХ, включая ИП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1765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Прирост маточного поголовья овец и коз в сельскохозяйственных предприятиях, КФХ, включая ИП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7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застрахованной посевной (посадочной) площади в общей посевной (посадочной) площади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застрахованного поголовья сельскохозяйственных животных в общем поголовье с/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животных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6,4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Тракторы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Зерноуборочные комбайны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3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Кормоуборочные комбайны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отловленных безнадзорных животных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отремонтированных и закрытых объектов уничтожения биологических отходов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Индекс производительности труда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94,0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Ввод (приобретение) жилья для граждан, проживающих в сельской местности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183682"/>
              </p:ext>
            </p:extLst>
          </p:nvPr>
        </p:nvGraphicFramePr>
        <p:xfrm>
          <a:off x="357158" y="2000240"/>
          <a:ext cx="8115328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Состояние сельского хозяйства Кувандыкский городской округ </a:t>
            </a:r>
            <a:b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01 декабря 2020 г.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(количество)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105</a:t>
            </a:fld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-27384"/>
            <a:ext cx="9073048" cy="1246584"/>
          </a:xfrm>
          <a:prstGeom prst="flowChartInternal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Основные показатели результативности </a:t>
            </a: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«Развитие сельского хозяйства и регулирование рынков сельскохозяйственной продукции, сырья  и продовольствия Кувандыкского городского округа»</a:t>
            </a:r>
            <a:endParaRPr lang="ru-RU" altLang="ru-RU" sz="1600" b="1" dirty="0">
              <a:solidFill>
                <a:sysClr val="windowText" lastClr="000000"/>
              </a:solidFill>
            </a:endParaRPr>
          </a:p>
          <a:p>
            <a:pPr algn="ctr"/>
            <a:endParaRPr lang="ru-RU" alt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494175948"/>
              </p:ext>
            </p:extLst>
          </p:nvPr>
        </p:nvGraphicFramePr>
        <p:xfrm>
          <a:off x="4536524" y="1203960"/>
          <a:ext cx="439248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69568129"/>
              </p:ext>
            </p:extLst>
          </p:nvPr>
        </p:nvGraphicFramePr>
        <p:xfrm>
          <a:off x="216619" y="1219200"/>
          <a:ext cx="4319905" cy="2592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55527815"/>
              </p:ext>
            </p:extLst>
          </p:nvPr>
        </p:nvGraphicFramePr>
        <p:xfrm>
          <a:off x="219794" y="3810000"/>
          <a:ext cx="4316730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62006236"/>
              </p:ext>
            </p:extLst>
          </p:nvPr>
        </p:nvGraphicFramePr>
        <p:xfrm>
          <a:off x="4536524" y="3810000"/>
          <a:ext cx="4384675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122212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106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025560486"/>
              </p:ext>
            </p:extLst>
          </p:nvPr>
        </p:nvGraphicFramePr>
        <p:xfrm>
          <a:off x="35496" y="762000"/>
          <a:ext cx="9108504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000" b="1" dirty="0">
                <a:solidFill>
                  <a:schemeClr val="tx1"/>
                </a:solidFill>
              </a:rPr>
              <a:t>Организация проведения конкурсов среди предприятий АПК городского округа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475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107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626332386"/>
              </p:ext>
            </p:extLst>
          </p:nvPr>
        </p:nvGraphicFramePr>
        <p:xfrm>
          <a:off x="35496" y="836712"/>
          <a:ext cx="9108504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0" y="43413"/>
            <a:ext cx="9134408" cy="714356"/>
          </a:xfrm>
          <a:prstGeom prst="flowChartInternalStorag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sz="2000" b="1" dirty="0">
                <a:solidFill>
                  <a:schemeClr val="tx1"/>
                </a:solidFill>
              </a:rPr>
              <a:t>Организация проведения конкурсов среди предприятий АПК городского округа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475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108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69269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"Управление муниципальными финансами и муниципальным долгом </a:t>
            </a:r>
            <a:r>
              <a:rPr lang="ru-RU" sz="1600" b="1" dirty="0" err="1">
                <a:solidFill>
                  <a:sysClr val="windowText" lastClr="000000"/>
                </a:solidFill>
              </a:rPr>
              <a:t>Кувандыкского</a:t>
            </a:r>
            <a:r>
              <a:rPr lang="ru-RU" sz="1600" b="1" dirty="0">
                <a:solidFill>
                  <a:sysClr val="windowText" lastClr="000000"/>
                </a:solidFill>
              </a:rPr>
              <a:t> городского округа Оренбургской области на 2019-2024 годы"</a:t>
            </a: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397331"/>
              </p:ext>
            </p:extLst>
          </p:nvPr>
        </p:nvGraphicFramePr>
        <p:xfrm>
          <a:off x="35496" y="876101"/>
          <a:ext cx="8956104" cy="5791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9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5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«Управление муниципальными финансами и муниципальным долгом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 городского округа Оренбургской области на 2019-2024 годы»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31419,0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36308,1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36345,4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1 «Организация составления и исполнения бюджета городского округа»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28324,7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31645,5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32980,7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6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 Организация составления и исполнения бюджета городского округа»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28324,7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31645,5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3200,7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«Стабилизация финансовой ситуации и финансовое обеспечение непредвиденных расходов в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Кувандыкском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городском округе»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9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Подпрограмма  2 "Управление муниципальным долгом и муниципальными финансовыми активами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городского округа Оренбургской области»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20,7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«Обслуживание муниципального долга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городского округа»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20,7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Подпрограмма 3 «Повышения эффективности бюджетных расходов»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1326,7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2559,2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1112,8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«Повышение эффективности распределения бюджетных средств»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1326,7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2559,2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1112,8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67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"Организация и осуществление муниципального финансового контроля в финансово-бюджетной сфере"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1740,4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2079,6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2231,3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425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мероприятие. "Организация и осуществление внутреннего финансового контроля в финансово-бюджетной сфере за соблюдением бюджетного законодательства, иных нормативных правовых актов, регулирующих бюджетные правоотношения."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866,4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1029,8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1177,2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69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"Экспертно аналитические мероприятия внешнего финансового контроля в финансово-бюджетной сфере  за соблюдением бюджетного законодательства 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874,0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1049,7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1054,1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67200" y="692696"/>
            <a:ext cx="864096" cy="43204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7"/>
            <a:ext cx="86044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/>
              </a:rPr>
              <a:t>Финансирование программы, тыс.руб.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109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54868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«</a:t>
            </a:r>
            <a:r>
              <a:rPr lang="ru-RU" sz="1600" b="1" dirty="0">
                <a:solidFill>
                  <a:sysClr val="windowText" lastClr="000000"/>
                </a:solidFill>
              </a:rPr>
              <a:t>Экономическое развитие муниципального образования Кувандыкский городской округ на 2019-2024 годы</a:t>
            </a:r>
            <a:r>
              <a:rPr lang="ru-RU" sz="1600" b="1" dirty="0">
                <a:solidFill>
                  <a:schemeClr val="tx1"/>
                </a:solidFill>
              </a:rPr>
              <a:t>».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736366"/>
              </p:ext>
            </p:extLst>
          </p:nvPr>
        </p:nvGraphicFramePr>
        <p:xfrm>
          <a:off x="0" y="1196751"/>
          <a:ext cx="9144001" cy="5924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613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3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Удельный вес расходов бюджета городского округа, формируемых программным методом, в общем объеме расходов бюджета городского округа в соответствующем финансовом году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25755" algn="l"/>
                          <a:tab pos="421005" algn="l"/>
                        </a:tabLs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3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Отношение объема муниципального долга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городского округа по состоянию на 1января года, следующего за отчетным, к общему годовому объему доходов бюджета городского округа  в отчетном финансовом году (без учета объема безвозмездных поступлений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Рейтинг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городского округа по качеству управления муниципальными финансами по данным Министерства финансов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Соотношение количества представлений и предписаний, направленных объектам контроля, к количеству контрольных мероприятий, при проведении которых установлены финансовые нарушения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100.0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работников финансового управления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городского округа, принимающих участие в мероприятиях по повышению финансовой грамотности населения округа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дней нарушения сроков представления проекта бюджета городского округа  в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городского округа.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2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Исполнение бюджета городского округа по доходам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65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Исполнение бюджета городского округа по расходам 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Просроченная кредиторская задолженность по обязательствам бюджета городского округа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4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Средняя оценка качества финансового менеджмента главных распорядителей средств бюджета городского округа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60,67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8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Наличие бюджетного прогноза городского округа на долгосрочный период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1" y="476672"/>
            <a:ext cx="9143998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обеспечение долгосрочной сбалансированности и устойчивости бюджетной системы </a:t>
            </a:r>
            <a:r>
              <a:rPr lang="ru-RU" sz="1200" dirty="0" err="1"/>
              <a:t>Кувандыкского</a:t>
            </a:r>
            <a:r>
              <a:rPr lang="ru-RU" sz="1200" dirty="0"/>
              <a:t> городского округа.                                                  </a:t>
            </a:r>
          </a:p>
          <a:p>
            <a:pPr algn="ctr" defTabSz="913984">
              <a:defRPr/>
            </a:pP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00069559"/>
              </p:ext>
            </p:extLst>
          </p:nvPr>
        </p:nvGraphicFramePr>
        <p:xfrm>
          <a:off x="274259" y="836712"/>
          <a:ext cx="8784976" cy="6114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0" name="Блок-схема: внутренняя память 9"/>
          <p:cNvSpPr/>
          <p:nvPr/>
        </p:nvSpPr>
        <p:spPr>
          <a:xfrm>
            <a:off x="22739" y="-4591"/>
            <a:ext cx="9121261" cy="481263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Доходы бюджета</a:t>
            </a:r>
          </a:p>
        </p:txBody>
      </p:sp>
      <p:sp>
        <p:nvSpPr>
          <p:cNvPr id="37" name="Рамка 36"/>
          <p:cNvSpPr/>
          <p:nvPr/>
        </p:nvSpPr>
        <p:spPr>
          <a:xfrm>
            <a:off x="274259" y="620688"/>
            <a:ext cx="8042157" cy="792088"/>
          </a:xfrm>
          <a:prstGeom prst="frame">
            <a:avLst>
              <a:gd name="adj1" fmla="val 6316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Доходы бюджета </a:t>
            </a:r>
            <a:r>
              <a:rPr lang="ru-RU" sz="2000" b="1" dirty="0">
                <a:solidFill>
                  <a:schemeClr val="tx1"/>
                </a:solidFill>
              </a:rPr>
              <a:t>– безвозмездные и безвозвратные поступления   денежных средств в бюджет</a:t>
            </a:r>
            <a:r>
              <a:rPr lang="ru-RU" sz="2000" b="1" dirty="0"/>
              <a:t>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987824" y="1412776"/>
            <a:ext cx="2520280" cy="568424"/>
          </a:xfrm>
          <a:prstGeom prst="downArrow">
            <a:avLst>
              <a:gd name="adj1" fmla="val 50000"/>
              <a:gd name="adj2" fmla="val 5377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281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18823"/>
              </p:ext>
            </p:extLst>
          </p:nvPr>
        </p:nvGraphicFramePr>
        <p:xfrm>
          <a:off x="0" y="-21105"/>
          <a:ext cx="9144001" cy="6801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4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Наличие НПА по использованию средств резервного фонда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да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да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да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Наличие в проекте бюджета городского округа на очередной финансовый год и на плановый период программы муниципальных внутренних заимствований и программы муниципальных гарантий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2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Отношение годовой  суммы платежей на погашение и обслуживание муниципального долга Кувандыкского городского округа к доходам бюджета городского округа (без учета объема   безвозмездных поступлений)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Доля расходов на обслуживание муниципального долга Кувандыкского городского округа в общем объеме расходов бюджета городского округа, за исключением объема расходов, которые осуществляются за счет субвенций, предоставляемых из бюджетов бюджетной системы Российской Федерации 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Количество заключенных с профессиональными участниками финансового рынка контрактов в целях осуществления заимствований Кувандыкского городского округа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7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соответствие объема муниципального долга и расходов на его обслуживание ограничениям, установленным Бюджетным кодексом Российской Федерации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публикаций о размере муниципального долга, размещенных на сайте администрации МО Кувандыкский городской округ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Отношение дефицита бюджета городского округа (за вычетом снижения остатков средств на счетах по учету средств бюджета) к общему годовому объему доходов бюджета городского округа (без учета объема   безвозмездных поступлений *)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Отношение муниципального долга (за вычетом выданных гарантий) к доходам бюджета без учета объема безвозмездных поступлений и поступлений по дополнительным нормативам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3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Отношение объема просроченной кредиторской задолженности местного бюджета и муниципальных учреждений к расходам бюджета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Доля бюджетных инвестиций в общем объеме расходов бюджета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1,7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Процент абсолютного отклонения фактического объема доходов (без учета безвозмездных поступлений) за отчетный год от первоначального плана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утвержденной методики формализованного прогнозирования доходов бюджета по основным налогам и сборам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134729"/>
              </p:ext>
            </p:extLst>
          </p:nvPr>
        </p:nvGraphicFramePr>
        <p:xfrm>
          <a:off x="0" y="-21105"/>
          <a:ext cx="9144001" cy="7128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4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25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Отношение прироста расходов бюджета в отчетном финансовом году, не обеспеченных соответствующим приростом доходов бюджета, к объему расходов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-3,4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8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просроченной кредиторской задолженности по долговым обязательствам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нет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27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кредиторской задолженности по страховым взносам в государственные внебюджетные фонды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нет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Соблюдение бюджетного законодательства при утверждении объема условно-утвержденных расходов бюджета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Прирост объема доходов автономных и бюджетных учреждений от приносящей доход деятельности, процентов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19,4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7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расходов на осуществление бюджетных инвестиций в рамках программ (рассчитывается без учета межбюджетных трансфертов)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руководителей органов местного самоуправления, руководителей учреждений для которых оплата их труда определяется с учетом результатов их профессиональной деятельности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установленного порядка определения предельных объемов бюджетных ассигнований, доводимых до главных распорядителей бюджетных средств в процессе составления проекта бюджета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программ, по которым утвержденный объем финансирования изменился в  течение отчетного года более чем на 10 процентов от первоначального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3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 абсолютного отклонения утвержденного объема расходов бюджета на первый год планового периода от объема расходов соответствующего года при его утверждении на очередной финансовый год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программ, принятых в отчетном году, проекты которых прошли публичные обсуждения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423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услуг по осуществлению юридически значимых действий, предоставляемых в электронной форме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93,5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Публикация данных мониторинга качества финансового управления главных распорядителей бюджетных средств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муниципальных учреждений, выполнивших муниципальное задание на 100 процентов, в общем количестве муниципальных учреждений, которым установлены муниципальные задания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272732"/>
              </p:ext>
            </p:extLst>
          </p:nvPr>
        </p:nvGraphicFramePr>
        <p:xfrm>
          <a:off x="0" y="-21105"/>
          <a:ext cx="9144001" cy="71607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4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0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2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39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Проведение независимой оценки соответствия качества фактически предоставленных муниципальных услуг утвержденным требованиям к качеству, изучение мнения населения о качестве предоставляемых муниципальных услуг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8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учреждений, в которых соотношение средней заработной платы руководителей учреждения и их заместителей к средней заработной плате работников учреждения превышает 5 раз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41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Размещение информации на специализированном сайте в сети "Интернет", на котором размещается информация о муниципальных финансах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</a:t>
                      </a: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Интернет-портала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оказания услуг по осуществлению юридически значимых действий в электронной форме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0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сайта в сети "Интернет", имеющего функцию обратной связи с потребителями услуг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7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учреждений, информация о результатах деятельности которых за отчетный год размещена в сети "Интернет"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органов местного самоуправления, информация о результатах деятельности которых размещена в сети "Интернет"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Размещение в сети Интернет брошюры "Бюджет для граждан", разработанной на основе утвержденного решения о бюджете на текущий год и на плановый период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4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Размещение в сети Интернет брошюры "Бюджет для граждан", разработанной на основе отчета об исполнении решения о бюджете за отчетный год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3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Реализация на территории муниципального образования проектов поддержки местных инициатив, направленных на решение вопросов местного значения при непосредственном участии граждан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Соотношение объема проверенных средств бюджета городского округа к общей сумме расходов бюджета городского округа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Соотношение количества проверенных учреждений и организаций от общего числа запланированных контрольных мероприятий в соответствующем году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Соотношение количества проведенных внешних проверок годовых отчетов главных распорядителей бюджетных средств к общему количеству ГРБС на территории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Кувандыкского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8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проведенных мероприятий, направленных на повышение финансовой грамотности населения </a:t>
                      </a:r>
                      <a:r>
                        <a:rPr lang="ru-RU" sz="1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городского округа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113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62337634"/>
              </p:ext>
            </p:extLst>
          </p:nvPr>
        </p:nvGraphicFramePr>
        <p:xfrm>
          <a:off x="0" y="685800"/>
          <a:ext cx="9108504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000" u="sng" dirty="0"/>
              <a:t>Ожидаемые результаты реализации Программы: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267475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62337634"/>
              </p:ext>
            </p:extLst>
          </p:nvPr>
        </p:nvGraphicFramePr>
        <p:xfrm>
          <a:off x="35496" y="609600"/>
          <a:ext cx="9108504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/>
              <a:t>Показатели (индикаторы) программы  в 2018 -2019 году:</a:t>
            </a:r>
            <a:r>
              <a:rPr lang="ru-RU" sz="20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066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267475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115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90872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программа«</a:t>
            </a:r>
            <a:r>
              <a:rPr lang="ru-RU" sz="1600" b="1" dirty="0" err="1">
                <a:solidFill>
                  <a:sysClr val="windowText" lastClr="000000"/>
                </a:solidFill>
              </a:rPr>
              <a:t>Энергоэффективность</a:t>
            </a:r>
            <a:r>
              <a:rPr lang="ru-RU" sz="1600" b="1" dirty="0">
                <a:solidFill>
                  <a:sysClr val="windowText" lastClr="000000"/>
                </a:solidFill>
              </a:rPr>
              <a:t> и развитие энергетики в муниципальном образовании Кувандыкский городской округ» на 2019- 2024 годы"</a:t>
            </a: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992028"/>
              </p:ext>
            </p:extLst>
          </p:nvPr>
        </p:nvGraphicFramePr>
        <p:xfrm>
          <a:off x="0" y="908720"/>
          <a:ext cx="9144000" cy="1742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0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9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8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9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</a:rPr>
                        <a:t>Энергоэффективность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 и развитие энергетики в муниципальном образовании Кувандыкский городской округ» на 2019- 2024 годы"»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165,6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 Энергосбережение  и повышение энергетической эффективности в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Кувандыкском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городском округе"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165,6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692697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/>
              </a:rPr>
              <a:t>Финансирование программы, тыс.руб.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0" y="2708921"/>
            <a:ext cx="9143999" cy="72008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ysClr val="windowText" lastClr="000000"/>
                </a:solidFill>
              </a:rPr>
              <a:t>программа«</a:t>
            </a:r>
            <a:r>
              <a:rPr lang="ru-RU" sz="1600" b="1" dirty="0" err="1">
                <a:solidFill>
                  <a:sysClr val="windowText" lastClr="000000"/>
                </a:solidFill>
              </a:rPr>
              <a:t>Энергоэффективность</a:t>
            </a:r>
            <a:r>
              <a:rPr lang="ru-RU" sz="1600" b="1" dirty="0">
                <a:solidFill>
                  <a:sysClr val="windowText" lastClr="000000"/>
                </a:solidFill>
              </a:rPr>
              <a:t> и развитие энергетики в муниципальном образовании Кувандыкский городской округ» на 2019- 2024 годы"»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1" y="3429000"/>
            <a:ext cx="9143998" cy="50405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Формирование целостной и эффективной системы управления энергосбережением и повышение энергетической эффективности МО Кувандыкский городской округ.  </a:t>
            </a:r>
          </a:p>
          <a:p>
            <a:pPr algn="ctr" defTabSz="913984">
              <a:defRPr/>
            </a:pP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980004"/>
              </p:ext>
            </p:extLst>
          </p:nvPr>
        </p:nvGraphicFramePr>
        <p:xfrm>
          <a:off x="0" y="3933057"/>
          <a:ext cx="9144001" cy="3005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20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2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Доля объема энергетических ресурсов, потребляемых муниципальными учреждениями, расчеты за которые осуществляются с использованием приборов учета энергетических ресурсов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51,96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51,96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Доля учреждений, прошедших квалифицированное энергетическое обследование и получивших энергетические паспорта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Доля учреждений, прошедших квалифицированное техническое обслуживание и метрологическое обеспечение узлов учета и регулирования энергоресурсов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Доля обученных ответственных специалистов методам энергосбережения, техническо-экономической оценке энергосберегающих мероприятий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116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90872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"Реализация муниципальной политики в муниципальном образовании Кувандыкский городской округ Оренбургской области" на 2019 год и на перспективу до 2024 года</a:t>
            </a: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913613"/>
              </p:ext>
            </p:extLst>
          </p:nvPr>
        </p:nvGraphicFramePr>
        <p:xfrm>
          <a:off x="0" y="1124744"/>
          <a:ext cx="8956104" cy="57332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14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8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2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«Реализация муниципальной политики в муниципальном образовании Кувандыкский городской округ Оренбургской области" на 2019 год и на перспективу до 2024 года»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162256,3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170890,7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164506,1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5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1 "Осуществление финансово-хозяйственного, организационно-технического, правового, документационного, аналитического и информационного обеспечения исполнения полномочий органов местного самоуправления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городского округа Оренбургской области"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43830,1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47550,1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44213,8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"Обеспечение деятельности органов местного самоуправления администрации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городского округа Оренбургской области"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40995,6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44678,6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35972,9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"Осуществления отдельных государственных полномочий муниципальным образованием Кувандыкский городской округ Оренбургской области"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843,3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923,1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933,3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"Осуществление переданных полномочий по государственной регистрации актов гражданского состояния"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1991,2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1948,4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1807,6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2 "Осуществление административно-хозяйственного и автотранспортного обеспечения органов местного самоуправления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городского округа Оренбургской области"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118426,2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123340,5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120292,3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"Административно-хозяйственное и автотранспортное обеспечение органов местного самоуправления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городского округа Оренбургской области"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118426,2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123340,5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120292,3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11960" y="836712"/>
            <a:ext cx="864096" cy="57606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692697"/>
            <a:ext cx="32403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/>
              </a:rPr>
              <a:t>Финансирование программы, тыс.руб.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117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90872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ysClr val="windowText" lastClr="000000"/>
                </a:solidFill>
              </a:rPr>
              <a:t>«"Реализация муниципальной политики в муниципальном образовании Кувандыкский городской округ Оренбургской области" на 2019 год и на перспективу до 2024 года»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45444"/>
              </p:ext>
            </p:extLst>
          </p:nvPr>
        </p:nvGraphicFramePr>
        <p:xfrm>
          <a:off x="0" y="1597455"/>
          <a:ext cx="9144001" cy="5118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5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8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4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контрольных обращений граждан, рассмотренных в установленные сроки, от общего количества обращений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indent="-3092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indent="-3092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indent="-3092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4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Количество поступивших от контролирующих органов предписаний по исполнению переданных полномочий по формированию торгового реестра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indent="-3092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indent="-3092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indent="-3092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4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Своевременное хозяйственное обслуживание административных зданий, служебных и иных помещений, занимаемых органами местного самоуправления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1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несовершеннолетних, имеющих статус находящихся в социально опасном положении и вовлеченных в различные виды занятости и досуга, в общем количестве несовершеннолетних, учитываемых КНД и ЗП и нуждающихся в организации занятости и досуга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5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направленных в органы и учреждения системы профилактики безнадзорности и правонарушений несовершеннолетних постановлений КНД и ЗП по вопросам защиты прав несовершеннолетних и исполненных в полной мере (сроки исполнения, качество и т.д.) в общем количестве направленных постановлений КНД и ЗП по вопросам защиты прав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1" y="764704"/>
            <a:ext cx="9143998" cy="9361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создание условий для повышения эффективности реализации муниципальной политики в муниципальном образовании Кувандыкский городской округ Оренбургской области</a:t>
            </a: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118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759581"/>
              </p:ext>
            </p:extLst>
          </p:nvPr>
        </p:nvGraphicFramePr>
        <p:xfrm>
          <a:off x="0" y="-31330"/>
          <a:ext cx="9144001" cy="4521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737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внесенных в торговый реестр торговых объектов хозяйствующих субъектов, осуществляющих торговую деятельность и поставки товаров (за исключением производителей товаров), в запланированном для внесения в торговый реестр количестве торговых объектов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взысканных штрафов от общего количества наложенных административной комиссией штрафов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Количество зарегистрированных актов гражданского состояния в отчетном периоде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1408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1410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иных юридически значимых действий в отчетном периоде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2975 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2975 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2980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Площадь зданий и сооружений, находящихся в использовании  у МКУ «ПЭО» и соответствующих санитарным нормам и правилам противопожарной безопасности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6828,0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6828,0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6828,0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2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муниципальных учреждений, являющихся потребителями услуг, предоставляемых МКУ «ПЭО»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119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90872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"Формирование комфортной городской среды на территории муниципального образования Кувандыкский городской округ"</a:t>
            </a: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121860"/>
              </p:ext>
            </p:extLst>
          </p:nvPr>
        </p:nvGraphicFramePr>
        <p:xfrm>
          <a:off x="0" y="948117"/>
          <a:ext cx="9050052" cy="21759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2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8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5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59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5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"Формирование комфортной городской среды на территории муниципального образования Кувандыкский городской округ"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21240,4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10241,5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17750,1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Благоустройство общественной территории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6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Реализация мероприятий регионального проекта «Формирование комфортной городской среды»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20740,4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10241,5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17750,1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6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856127223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11960" y="836712"/>
            <a:ext cx="864096" cy="57606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692697"/>
            <a:ext cx="32403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/>
              </a:rPr>
              <a:t>Финансирование программы, тыс.руб.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Блок-схема: внутренняя память 6"/>
          <p:cNvSpPr/>
          <p:nvPr/>
        </p:nvSpPr>
        <p:spPr>
          <a:xfrm>
            <a:off x="0" y="2924942"/>
            <a:ext cx="8964488" cy="576065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ysClr val="windowText" lastClr="000000"/>
                </a:solidFill>
              </a:rPr>
              <a:t>"Формирование комфортной городской среды на территории муниципального образования Кувандыкский городской округ"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Скругленный прямоугольник 4"/>
          <p:cNvSpPr/>
          <p:nvPr/>
        </p:nvSpPr>
        <p:spPr>
          <a:xfrm>
            <a:off x="1" y="3429000"/>
            <a:ext cx="8964487" cy="50405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Формирование и поддержание высокого качества городской среды,  создание инфраструктуры с продуманным дизайном, учитывающей потребности  жителей округа.</a:t>
            </a:r>
          </a:p>
          <a:p>
            <a:pPr algn="ctr" defTabSz="913984">
              <a:defRPr/>
            </a:pP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675889"/>
              </p:ext>
            </p:extLst>
          </p:nvPr>
        </p:nvGraphicFramePr>
        <p:xfrm>
          <a:off x="1" y="3933057"/>
          <a:ext cx="8964489" cy="2829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8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5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0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95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8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благоустроенных дворовых территорий в год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70" marR="39370" marT="39370" marB="647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Площадь благоустроенных дворовых территорий, в год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2641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70" marR="39370" marT="39370" marB="6477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1099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благоустроенных общественных территорий (парки, скверы и т.д.),  в год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70" marR="39370" marT="39370" marB="6477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0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Площадь благоустроенных общественных территорий, в год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70" marR="39370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18370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770" marR="39370" marT="39370" marB="6477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         4203 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7875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25832" y="0"/>
            <a:ext cx="9121261" cy="548680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Межбюджетные трансферты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843210"/>
              </p:ext>
            </p:extLst>
          </p:nvPr>
        </p:nvGraphicFramePr>
        <p:xfrm>
          <a:off x="323528" y="1844824"/>
          <a:ext cx="8496944" cy="47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8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dirty="0"/>
                        <a:t>Виды межбюджетных трансфертов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000" dirty="0"/>
                        <a:t>Определение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6045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Дотации</a:t>
                      </a:r>
                      <a:r>
                        <a:rPr lang="ru-RU" sz="2000" b="1" dirty="0"/>
                        <a:t> (от лат. “</a:t>
                      </a:r>
                      <a:r>
                        <a:rPr lang="en-US" sz="2000" b="1" dirty="0"/>
                        <a:t>Dotatio</a:t>
                      </a:r>
                      <a:r>
                        <a:rPr lang="ru-RU" sz="2000" b="1" dirty="0"/>
                        <a:t>» – дар, пожертвование)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Предоставляются</a:t>
                      </a:r>
                      <a:r>
                        <a:rPr lang="ru-RU" sz="2000" b="1" baseline="0" dirty="0"/>
                        <a:t> без определения конкретной цели их использования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0623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Субвенции </a:t>
                      </a:r>
                      <a:r>
                        <a:rPr lang="ru-RU" sz="2000" b="1" dirty="0"/>
                        <a:t>(от лат «</a:t>
                      </a:r>
                      <a:r>
                        <a:rPr lang="en-US" sz="2000" b="1" dirty="0"/>
                        <a:t>Subvenire</a:t>
                      </a:r>
                      <a:r>
                        <a:rPr lang="ru-RU" sz="2000" b="1" dirty="0"/>
                        <a:t>» - приходить</a:t>
                      </a:r>
                      <a:r>
                        <a:rPr lang="ru-RU" sz="2000" b="1" baseline="0" dirty="0"/>
                        <a:t> на помощь)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Предоставляются</a:t>
                      </a:r>
                      <a:r>
                        <a:rPr lang="ru-RU" sz="2000" b="1" baseline="0" dirty="0"/>
                        <a:t> на финансирование «переданных» другим публично-правовым образованиям полномочий</a:t>
                      </a:r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6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Субсидии</a:t>
                      </a:r>
                      <a:r>
                        <a:rPr lang="ru-RU" sz="2000" b="1" dirty="0"/>
                        <a:t> (от лат «</a:t>
                      </a:r>
                      <a:r>
                        <a:rPr lang="en-US" sz="2000" b="1" dirty="0"/>
                        <a:t>Subsidium</a:t>
                      </a:r>
                      <a:r>
                        <a:rPr lang="ru-RU" sz="2000" b="1" dirty="0"/>
                        <a:t>» - поддержка</a:t>
                      </a:r>
                      <a:r>
                        <a:rPr lang="ru-RU" sz="2000" b="1" baseline="0" dirty="0"/>
                        <a:t>)</a:t>
                      </a:r>
                      <a:endParaRPr lang="ru-RU" sz="2000" b="1" dirty="0"/>
                    </a:p>
                    <a:p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Предоставляются на условиях долевого софинансирования расходов других бюджетов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Рамка 7"/>
          <p:cNvSpPr/>
          <p:nvPr/>
        </p:nvSpPr>
        <p:spPr>
          <a:xfrm>
            <a:off x="118873" y="620688"/>
            <a:ext cx="8845615" cy="954106"/>
          </a:xfrm>
          <a:prstGeom prst="frame">
            <a:avLst>
              <a:gd name="adj1" fmla="val 30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Межбюджетные трансферты</a:t>
            </a:r>
            <a:r>
              <a:rPr lang="ru-RU" sz="2000" b="1" dirty="0">
                <a:solidFill>
                  <a:schemeClr val="tx1"/>
                </a:solidFill>
              </a:rPr>
              <a:t>– денежные средства, перечисляемые </a:t>
            </a:r>
            <a:r>
              <a:rPr lang="ru-RU" sz="2000" b="1">
                <a:solidFill>
                  <a:schemeClr val="tx1"/>
                </a:solidFill>
              </a:rPr>
              <a:t>из одного </a:t>
            </a:r>
            <a:r>
              <a:rPr lang="ru-RU" sz="2000" b="1" dirty="0">
                <a:solidFill>
                  <a:schemeClr val="tx1"/>
                </a:solidFill>
              </a:rPr>
              <a:t>бюджета бюджетной системы Российской </a:t>
            </a:r>
            <a:r>
              <a:rPr lang="ru-RU" sz="2000" b="1">
                <a:solidFill>
                  <a:schemeClr val="tx1"/>
                </a:solidFill>
              </a:rPr>
              <a:t>Федерации другому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100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228600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60649"/>
            <a:ext cx="889248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Выполненные работы в 2020 году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Работы по благоустройству общественной территории «Пешеходная  зона от дома№1 до дома №5 по ул. Маршала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Жукова» на территории г. Кувандыка   в Западном микрорайоне   завершены.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Пешеходные дорожки  и площадки,  примыкающие  к магазинам, выложены из тротуарной плитки (брусчатка).   Проезды и территории, примыкающие к торцам  магазинов,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засфальтированы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Вдоль дороги  тротуар из асфальтобетонной смеси, соединяющий  улицу Маршала Жукова с улицей 1Мая. Участок тротуара, прилегающий к оврагу,  огражден пешеходным ограждением.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Возле магазинов предусмотрены парковочные места, не мешающие прогулочным зонам.  Парковки отгорожены  от прогулочной зоны  живой изгородью из кизильника.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Также, установлены на  общественной территории торшерные светильники  в количестве 30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торговые прилавки,    фигуры скульптурной композиции «Дама с кавалером»,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 всей территории пешеходной зоны установлены скамьи для отдыха, предусмотрены навесы с качелями для ожидания, отдыха или переждать непогоду,  установлены урны с контейнером.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Дополнительно предусмотрено озеленение территории: дуб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черешчатый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клен красный, рябина. На газонах высаживается можжевельник и засыпается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мульчой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исключая открытый грунт.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400" dirty="0"/>
              <a:t> 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 descr="C:\Users\ARMGKXKEV\Desktop\Screenshot_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15" y="3886200"/>
            <a:ext cx="2548269" cy="2827784"/>
          </a:xfrm>
          <a:prstGeom prst="rect">
            <a:avLst/>
          </a:prstGeom>
          <a:noFill/>
        </p:spPr>
      </p:pic>
      <p:pic>
        <p:nvPicPr>
          <p:cNvPr id="5" name="Picture 3" descr="C:\Users\ARMGKXKEV\Desktop\image-5-Куванды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149172"/>
            <a:ext cx="2757264" cy="2708828"/>
          </a:xfrm>
          <a:prstGeom prst="rect">
            <a:avLst/>
          </a:prstGeom>
          <a:noFill/>
        </p:spPr>
      </p:pic>
      <p:pic>
        <p:nvPicPr>
          <p:cNvPr id="8" name="Picture 2" descr="C:\Users\ARMGKXKEV\Desktop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1170" y="3886200"/>
            <a:ext cx="2459632" cy="2567136"/>
          </a:xfrm>
          <a:prstGeom prst="rect">
            <a:avLst/>
          </a:prstGeom>
          <a:noFill/>
        </p:spPr>
      </p:pic>
      <p:pic>
        <p:nvPicPr>
          <p:cNvPr id="9" name="Picture 2" descr="C:\Users\ARMGKXKEV\Desktop\image-1-Куванды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4610781"/>
            <a:ext cx="2483768" cy="2247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Расчет бюджетных ассигнований  на исполнение публичных нормативных </a:t>
            </a:r>
            <a:r>
              <a:rPr lang="ru-RU" sz="1800" b="1" dirty="0"/>
              <a:t>обязательств муниципального образования Кувандыкский городской округ</a:t>
            </a:r>
            <a:br>
              <a:rPr lang="ru-RU" sz="1800" dirty="0"/>
            </a:br>
            <a:r>
              <a:rPr lang="ru-RU" sz="1800" b="1" dirty="0"/>
              <a:t>на 2021 год</a:t>
            </a:r>
            <a:endParaRPr lang="ru-RU" sz="1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0" y="990600"/>
          <a:ext cx="9144000" cy="6169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целевой статьи (код)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Размер выплаты            (тыс. рублей)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выплат в год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Оценка численности получателей                     (тыс. человек)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Объем бюджетных </a:t>
                      </a:r>
                      <a:r>
                        <a:rPr kumimoji="0" lang="ru-RU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ассигно-ваний</a:t>
                      </a:r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(тыс. руб.)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Среднегодовой размер выплаты на одного человека               (тыс. руб./год)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Пенсия за выслугу лет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(Код целевой статьи 5520020030)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10,659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0,043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5500,0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127,9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Субвенция  на выплату денежных средств опекунам на содержание детей, находящихся под опекой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(Код целевой статьи 02 6 0188110)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6,416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0,117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9008,1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77,0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Субвенция  на выплату приемной семье на содержание подопечных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(Код целевой статьи 02 6 0188121)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6,416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0,091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7006,3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77,0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Компенсация части родительской платы за содержание ребенка в образовательных учреждениях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(Код целевой статьи 02 1 02 80190)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0,266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1,702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5428,6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3,2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Выплата единовременного пособия при всех формах устройства детей, оставшихся без попечения родителей, в семье граждан Российской федерации (код целевой статьи 02 6 01 52600)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23,020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0,039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905,2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23,0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356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«Региональные и приоритетные проекты в </a:t>
            </a:r>
            <a:r>
              <a:rPr lang="ru-RU" sz="2400" dirty="0" err="1"/>
              <a:t>Кувандыкском</a:t>
            </a:r>
            <a:r>
              <a:rPr lang="ru-RU" sz="2400" dirty="0"/>
              <a:t> городском округе в 2020 году»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0" y="883096"/>
          <a:ext cx="9144000" cy="670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984">
                <a:tc>
                  <a:txBody>
                    <a:bodyPr/>
                    <a:lstStyle/>
                    <a:p>
                      <a:r>
                        <a:rPr lang="ru-RU" sz="1400" dirty="0"/>
                        <a:t>Проект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Мероприятие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Объект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Сумма, тыс.руб.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262">
                <a:tc rowSpan="3">
                  <a:txBody>
                    <a:bodyPr/>
                    <a:lstStyle/>
                    <a:p>
                      <a:r>
                        <a:rPr lang="ru-RU" sz="1400" dirty="0"/>
                        <a:t>Региональный проект "Успех каждого ребенка"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Капитальный ремонт спортивного зала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400" dirty="0"/>
                        <a:t>МБОУ "</a:t>
                      </a:r>
                      <a:r>
                        <a:rPr lang="ru-RU" sz="1400" dirty="0" err="1"/>
                        <a:t>Куруильская</a:t>
                      </a:r>
                      <a:r>
                        <a:rPr lang="ru-RU" sz="1400" dirty="0"/>
                        <a:t> СОШ"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400" dirty="0"/>
                        <a:t>2105,34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400" dirty="0"/>
                        <a:t>Создание условий для занятий физической культурой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58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489,57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315">
                <a:tc>
                  <a:txBody>
                    <a:bodyPr/>
                    <a:lstStyle/>
                    <a:p>
                      <a:r>
                        <a:rPr lang="ru-RU" sz="1400" dirty="0"/>
                        <a:t>Региональный проект "Цифровая культура"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Создание виртуальных концертных залов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МБУК "ЦКС" (ДК "Криолит")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300,0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1879">
                <a:tc>
                  <a:txBody>
                    <a:bodyPr/>
                    <a:lstStyle/>
                    <a:p>
                      <a:r>
                        <a:rPr lang="ru-RU" sz="1400" dirty="0"/>
                        <a:t>Региональный проект "Формирование комфортной городской среды"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Реализация программ формирования комфортной городской среды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Благоустройство общественной территории "Пешеходная зона от дома №1 до дома №5 по ул.М.Жукова"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10526,32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 rowSpan="6">
                  <a:txBody>
                    <a:bodyPr/>
                    <a:lstStyle/>
                    <a:p>
                      <a:r>
                        <a:rPr lang="ru-RU" sz="1400" dirty="0"/>
                        <a:t>Приоритетный проект "Вовлечение жителей МО Оренбургской области в процесс выбора и реализации проектов развития общественной инфраструктуры, основанных на местных инициативах"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Ремонт ограждения места захоронения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д. </a:t>
                      </a:r>
                      <a:r>
                        <a:rPr lang="ru-RU" sz="1400" dirty="0" err="1"/>
                        <a:t>Рамазаново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225,6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Ремонт ограждения места захоронения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с. Зиянчурино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586,1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Ремонт водопровода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д. Первомайск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770,0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Ремонт ограждения места захоронения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с. </a:t>
                      </a:r>
                      <a:r>
                        <a:rPr lang="ru-RU" sz="1400" dirty="0" err="1"/>
                        <a:t>Кайракла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406,9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Ремонт водопровода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с.Новосимбирка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1035,6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Ремонт водопровода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с. </a:t>
                      </a:r>
                      <a:r>
                        <a:rPr lang="ru-RU" sz="1400" dirty="0" err="1"/>
                        <a:t>Чукари-Ивановка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1005,6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5782">
                <a:tc rowSpan="3">
                  <a:txBody>
                    <a:bodyPr/>
                    <a:lstStyle/>
                    <a:p>
                      <a:r>
                        <a:rPr lang="ru-RU" sz="1400" dirty="0"/>
                        <a:t>Приоритетный проект "Доступная среда"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Создание условий для инклюзивного образования детей-инвалидов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400" dirty="0"/>
                        <a:t>МБДОУ "Детский сад №14 "Золотая рыбка"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400" dirty="0"/>
                        <a:t>1063,12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400" dirty="0"/>
                        <a:t>Обеспечение условий доступности приоритетных объектов и услуг для инвалидов и других МГН "Доступная среда"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12484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198,0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05800" cy="9604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dirty="0"/>
              <a:t>Контакты финансового управления администрации Кувандыкский городской округ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143000"/>
            <a:ext cx="7696200" cy="5562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r>
              <a:rPr lang="ru-RU" sz="3700" b="1" dirty="0"/>
              <a:t>НАЧАЛЬНИК ФИНАНСОВОГО УПРАВЛЕНИЯ – Терещенко Елена Анатольевна  </a:t>
            </a:r>
            <a:r>
              <a:rPr lang="en-US" sz="3700" b="1" dirty="0"/>
              <a:t>E-mail: </a:t>
            </a:r>
            <a:r>
              <a:rPr lang="en-US" sz="3700" b="1" dirty="0">
                <a:hlinkClick r:id="rId2"/>
              </a:rPr>
              <a:t>ovvo@mail.orb.ru</a:t>
            </a:r>
            <a:r>
              <a:rPr lang="ru-RU" sz="3700" b="1" dirty="0"/>
              <a:t> телефон : 8 -35361-23-3-03</a:t>
            </a:r>
            <a:endParaRPr lang="ru-RU" sz="3700" dirty="0"/>
          </a:p>
          <a:p>
            <a:r>
              <a:rPr lang="ru-RU" sz="3700" b="1" i="1" dirty="0"/>
              <a:t>Бюджетный отдел:</a:t>
            </a:r>
            <a:endParaRPr lang="ru-RU" sz="3700" dirty="0"/>
          </a:p>
          <a:p>
            <a:r>
              <a:rPr lang="ru-RU" sz="3700" b="1" dirty="0" err="1"/>
              <a:t>Руфанова</a:t>
            </a:r>
            <a:r>
              <a:rPr lang="ru-RU" sz="3700" b="1" dirty="0"/>
              <a:t> Елена Михайловна</a:t>
            </a:r>
            <a:r>
              <a:rPr lang="ru-RU" sz="3700" dirty="0"/>
              <a:t> - Зам. начальника финансового управления - начальник бюджетного отдела. Телефон (35361) 2-36-94, Электронный адрес: emr@mail.orb.ru</a:t>
            </a:r>
            <a:br>
              <a:rPr lang="ru-RU" sz="3700" dirty="0"/>
            </a:br>
            <a:r>
              <a:rPr lang="ru-RU" sz="3700" b="1" dirty="0"/>
              <a:t>Щетинина Наталья Андреевна</a:t>
            </a:r>
            <a:r>
              <a:rPr lang="ru-RU" sz="3700" dirty="0"/>
              <a:t> - Главный специалист, Электронный адрес: natsh@mail.orb.ru</a:t>
            </a:r>
            <a:br>
              <a:rPr lang="ru-RU" sz="3700" dirty="0"/>
            </a:br>
            <a:r>
              <a:rPr lang="ru-RU" sz="3700" b="1" dirty="0" err="1"/>
              <a:t>Геленко</a:t>
            </a:r>
            <a:r>
              <a:rPr lang="ru-RU" sz="3700" b="1" dirty="0"/>
              <a:t> Елена Юрьевна</a:t>
            </a:r>
            <a:r>
              <a:rPr lang="ru-RU" sz="3700" dirty="0"/>
              <a:t> - Главный специалист, Электронный адрес: euge@mail.orb.ru</a:t>
            </a:r>
            <a:br>
              <a:rPr lang="ru-RU" sz="3700" dirty="0"/>
            </a:br>
            <a:r>
              <a:rPr lang="ru-RU" sz="3700" b="1" dirty="0"/>
              <a:t> Тарасенко Ольга Дмитриевна</a:t>
            </a:r>
            <a:r>
              <a:rPr lang="ru-RU" sz="3700" dirty="0"/>
              <a:t> - Главный специалист. Телефон (35361 ) 2-19-24,</a:t>
            </a:r>
          </a:p>
          <a:p>
            <a:r>
              <a:rPr lang="ru-RU" sz="3700" b="1" dirty="0" err="1"/>
              <a:t>Галабаева</a:t>
            </a:r>
            <a:r>
              <a:rPr lang="ru-RU" sz="3700" b="1" dirty="0"/>
              <a:t> Оксана Юрьевна </a:t>
            </a:r>
            <a:r>
              <a:rPr lang="ru-RU" sz="3700" dirty="0"/>
              <a:t>- Главный специалист</a:t>
            </a:r>
          </a:p>
          <a:p>
            <a:r>
              <a:rPr lang="ru-RU" sz="3700" b="1" dirty="0"/>
              <a:t>Данилов Александр Викторович</a:t>
            </a:r>
            <a:r>
              <a:rPr lang="ru-RU" sz="3700" dirty="0"/>
              <a:t> - Ведущий специалист, Телефон (35361 ) 2-36-32</a:t>
            </a:r>
          </a:p>
          <a:p>
            <a:r>
              <a:rPr lang="ru-RU" sz="3700" b="1" i="1" dirty="0"/>
              <a:t>Сектор казначейского исполнения бюджета:</a:t>
            </a:r>
            <a:endParaRPr lang="ru-RU" sz="3700" dirty="0"/>
          </a:p>
          <a:p>
            <a:r>
              <a:rPr lang="ru-RU" sz="3700" b="1" dirty="0"/>
              <a:t>Казакова Юнна Александровна</a:t>
            </a:r>
            <a:r>
              <a:rPr lang="ru-RU" sz="3700" dirty="0"/>
              <a:t> - Главный специалист. Телефон (35361) 2-19-24, Электронный адрес: </a:t>
            </a:r>
            <a:r>
              <a:rPr lang="ru-RU" sz="3700" dirty="0" err="1"/>
              <a:t>uak@mail.orb.ru</a:t>
            </a:r>
            <a:br>
              <a:rPr lang="ru-RU" sz="3700" dirty="0"/>
            </a:br>
            <a:r>
              <a:rPr lang="ru-RU" sz="3700" dirty="0"/>
              <a:t> </a:t>
            </a:r>
            <a:r>
              <a:rPr lang="ru-RU" sz="3700" b="1" dirty="0"/>
              <a:t>Дёмина Ольга Николаевна</a:t>
            </a:r>
            <a:r>
              <a:rPr lang="ru-RU" sz="3700" dirty="0"/>
              <a:t> - Главный специалист, Электронный адрес: </a:t>
            </a:r>
            <a:r>
              <a:rPr lang="ru-RU" sz="3700" dirty="0" err="1"/>
              <a:t>ond@mail.orb.ru</a:t>
            </a:r>
            <a:endParaRPr lang="ru-RU" sz="3700" dirty="0"/>
          </a:p>
          <a:p>
            <a:r>
              <a:rPr lang="ru-RU" sz="3700" b="1" i="1" dirty="0"/>
              <a:t>Отдел бухгалтерского учета и отчетности по бюджету:</a:t>
            </a:r>
            <a:endParaRPr lang="ru-RU" sz="3700" dirty="0"/>
          </a:p>
          <a:p>
            <a:r>
              <a:rPr lang="ru-RU" sz="3700" b="1" dirty="0"/>
              <a:t>Сарак Ольга Викторовна</a:t>
            </a:r>
            <a:r>
              <a:rPr lang="ru-RU" sz="3700" dirty="0"/>
              <a:t>- Начальник отдела бухгалтерского учета и отчетности по бюджету. Телефон (35361) 2-35-00, Электронный адрес: lvsk@mail.orb.ru</a:t>
            </a:r>
            <a:br>
              <a:rPr lang="ru-RU" sz="3700" dirty="0"/>
            </a:br>
            <a:r>
              <a:rPr lang="ru-RU" sz="3700" b="1" dirty="0"/>
              <a:t>Гарифуллина Мария Сергеевна</a:t>
            </a:r>
            <a:r>
              <a:rPr lang="ru-RU" sz="3700" dirty="0"/>
              <a:t> – Главный специалист, Электронный адрес: msg@mail.orb.ru</a:t>
            </a:r>
            <a:br>
              <a:rPr lang="ru-RU" sz="3700" dirty="0"/>
            </a:br>
            <a:r>
              <a:rPr lang="ru-RU" sz="3700" b="1" dirty="0"/>
              <a:t>Викторова Ольга Сергеевна</a:t>
            </a:r>
            <a:r>
              <a:rPr lang="ru-RU" sz="3700" dirty="0"/>
              <a:t>– Ведущий специалист.</a:t>
            </a:r>
          </a:p>
          <a:p>
            <a:r>
              <a:rPr lang="ru-RU" sz="3700" b="1" i="1" dirty="0"/>
              <a:t>Отдел доходов и отраслевого финансирования</a:t>
            </a:r>
            <a:endParaRPr lang="ru-RU" sz="3700" dirty="0"/>
          </a:p>
          <a:p>
            <a:r>
              <a:rPr lang="ru-RU" sz="3700" dirty="0"/>
              <a:t> </a:t>
            </a:r>
            <a:r>
              <a:rPr lang="ru-RU" sz="3700" b="1" dirty="0"/>
              <a:t>Анциферова Наталья Викторовна</a:t>
            </a:r>
            <a:r>
              <a:rPr lang="ru-RU" sz="3700" dirty="0"/>
              <a:t> - Начальник отдела доходов и отраслевого финансирования.</a:t>
            </a:r>
            <a:br>
              <a:rPr lang="ru-RU" sz="3700" dirty="0"/>
            </a:br>
            <a:r>
              <a:rPr lang="ru-RU" sz="3700" dirty="0"/>
              <a:t> Телефон (35361) 2-35-79, Электронный адрес: </a:t>
            </a:r>
            <a:r>
              <a:rPr lang="ru-RU" sz="3700" dirty="0" err="1"/>
              <a:t>nvan@mail.orb.ru</a:t>
            </a:r>
            <a:endParaRPr lang="ru-RU" sz="3700" dirty="0"/>
          </a:p>
          <a:p>
            <a:r>
              <a:rPr lang="ru-RU" sz="3700" b="1" dirty="0"/>
              <a:t>Журавлева Анна Леонидовна</a:t>
            </a:r>
            <a:r>
              <a:rPr lang="ru-RU" sz="3700" dirty="0"/>
              <a:t> – Главный специалист, Электронный адрес: alzh@mail.orb.ru</a:t>
            </a:r>
            <a:br>
              <a:rPr lang="ru-RU" sz="3700" dirty="0"/>
            </a:br>
            <a:r>
              <a:rPr lang="ru-RU" sz="3700" dirty="0"/>
              <a:t> </a:t>
            </a:r>
          </a:p>
          <a:p>
            <a:r>
              <a:rPr lang="ru-RU" sz="3700" dirty="0"/>
              <a:t> Электронный адрес: </a:t>
            </a:r>
            <a:r>
              <a:rPr lang="en-US" sz="3700" dirty="0">
                <a:hlinkClick r:id="rId2"/>
              </a:rPr>
              <a:t>ovvo@mail.orb.ru</a:t>
            </a:r>
            <a:r>
              <a:rPr lang="en-US" sz="3700" dirty="0"/>
              <a:t> </a:t>
            </a:r>
            <a:r>
              <a:rPr lang="ru-RU" sz="3700" b="1" dirty="0"/>
              <a:t>, местонахождение  г.Кувандык ул.Оренбургская  20,  4 этаж</a:t>
            </a:r>
          </a:p>
          <a:p>
            <a:r>
              <a:rPr lang="ru-RU" sz="3700" b="1" dirty="0"/>
              <a:t>Режим работы финансового управления : пн.-пт.  С 8:00-17:00 перерыв на обед  13:00-14:00</a:t>
            </a:r>
          </a:p>
          <a:p>
            <a:r>
              <a:rPr lang="ru-RU" sz="3700" b="1" dirty="0"/>
              <a:t>Прием граждан осуществляется  первую и третью среду  месяца с  14:00-17:00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42818240"/>
              </p:ext>
            </p:extLst>
          </p:nvPr>
        </p:nvGraphicFramePr>
        <p:xfrm>
          <a:off x="653248" y="1988840"/>
          <a:ext cx="777686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Рамка 5"/>
          <p:cNvSpPr/>
          <p:nvPr/>
        </p:nvSpPr>
        <p:spPr>
          <a:xfrm>
            <a:off x="298385" y="228600"/>
            <a:ext cx="8845615" cy="1080120"/>
          </a:xfrm>
          <a:prstGeom prst="frame">
            <a:avLst>
              <a:gd name="adj1" fmla="val 494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Расходы бюджета </a:t>
            </a:r>
            <a:r>
              <a:rPr lang="ru-RU" sz="2400" b="1" dirty="0">
                <a:solidFill>
                  <a:schemeClr val="tx1"/>
                </a:solidFill>
              </a:rPr>
              <a:t>– выплачиваемые из бюджета  денежные  средства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59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7" name="Блок-схема: внутренняя память 6"/>
          <p:cNvSpPr/>
          <p:nvPr/>
        </p:nvSpPr>
        <p:spPr>
          <a:xfrm>
            <a:off x="22739" y="44624"/>
            <a:ext cx="9121261" cy="504056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Расходные полномочия</a:t>
            </a:r>
          </a:p>
        </p:txBody>
      </p:sp>
      <p:sp>
        <p:nvSpPr>
          <p:cNvPr id="5" name="Рамка 4"/>
          <p:cNvSpPr/>
          <p:nvPr/>
        </p:nvSpPr>
        <p:spPr>
          <a:xfrm>
            <a:off x="22739" y="620688"/>
            <a:ext cx="9121261" cy="864096"/>
          </a:xfrm>
          <a:prstGeom prst="frame">
            <a:avLst>
              <a:gd name="adj1" fmla="val 494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Расходное обязательство </a:t>
            </a:r>
            <a:r>
              <a:rPr lang="ru-RU" sz="2000" b="1" dirty="0">
                <a:solidFill>
                  <a:schemeClr val="tx1"/>
                </a:solidFill>
              </a:rPr>
              <a:t>– обязанность выплатить денежные средства из  соответствующего бюджета 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065461"/>
              </p:ext>
            </p:extLst>
          </p:nvPr>
        </p:nvGraphicFramePr>
        <p:xfrm>
          <a:off x="179512" y="1628800"/>
          <a:ext cx="8856984" cy="49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2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3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dirty="0"/>
                        <a:t>Расходные полномочия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160">
                <a:tc>
                  <a:txBody>
                    <a:bodyPr/>
                    <a:lstStyle/>
                    <a:p>
                      <a:r>
                        <a:rPr lang="ru-RU" sz="2000" b="1">
                          <a:solidFill>
                            <a:srgbClr val="FF0000"/>
                          </a:solidFill>
                        </a:rPr>
                        <a:t>Государственные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полномочия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Вопросы, отнесенные федеральным законодательством к компетенции субъекта РФ, переданные для осуществления на уровень </a:t>
                      </a:r>
                      <a:r>
                        <a:rPr lang="ru-RU" sz="16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органов местного </a:t>
                      </a:r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самоуправления в установленном порядке </a:t>
                      </a:r>
                      <a:r>
                        <a:rPr lang="ru-RU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(осуществляются за счет субвенций)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8587">
                <a:tc>
                  <a:txBody>
                    <a:bodyPr/>
                    <a:lstStyle/>
                    <a:p>
                      <a:r>
                        <a:rPr lang="ru-RU" sz="2000" b="1" kern="12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Вопросы местного </a:t>
                      </a:r>
                      <a:r>
                        <a:rPr lang="ru-RU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значения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Вопросы непосредственного обеспечения жизнедеятельности населения муниципального образования, решение которых в соответствии с Конституцией РФ и Федеральным законом  № 131 - ФЗ  осуществляется органами местного самоуправления самостоятельно   </a:t>
                      </a:r>
                      <a:r>
                        <a:rPr lang="ru-RU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(за счет собственных доходов местных бюджетов)</a:t>
                      </a:r>
                      <a:endParaRPr lang="ru-RU" sz="1600" b="1" i="1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51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</a:rPr>
                        <a:t>Дополнительные расходные обязательства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Вопросы, не отнесенные к компетенции </a:t>
                      </a:r>
                      <a:r>
                        <a:rPr lang="ru-RU" sz="16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органов местного </a:t>
                      </a:r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самоуправления других муниципальных образований, </a:t>
                      </a:r>
                      <a:r>
                        <a:rPr lang="ru-RU" sz="16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органов государственной </a:t>
                      </a:r>
                      <a:r>
                        <a:rPr lang="ru-R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власти и не исключенные из их компетенции федеральными законами и законами субъектов РФ </a:t>
                      </a:r>
                      <a:r>
                        <a:rPr lang="ru-RU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(осуществляются за счет собственных доходов местных бюджетов)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479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Блок-схема: внутренняя память 6"/>
          <p:cNvSpPr/>
          <p:nvPr/>
        </p:nvSpPr>
        <p:spPr>
          <a:xfrm>
            <a:off x="-1318" y="0"/>
            <a:ext cx="9144000" cy="841303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Документы на основании которых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составляется проект бюджета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504216878"/>
              </p:ext>
            </p:extLst>
          </p:nvPr>
        </p:nvGraphicFramePr>
        <p:xfrm>
          <a:off x="178194" y="1124744"/>
          <a:ext cx="878497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3479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8229600" cy="304800"/>
          </a:xfrm>
        </p:spPr>
        <p:txBody>
          <a:bodyPr>
            <a:noAutofit/>
          </a:bodyPr>
          <a:lstStyle/>
          <a:p>
            <a:r>
              <a:rPr lang="ru-RU" sz="2400" b="1" dirty="0"/>
              <a:t>ЭТАПЫ  БЮДЖЕТНОГО  ПРОЦЕССА</a:t>
            </a:r>
            <a:br>
              <a:rPr lang="ru-RU" sz="3200" b="1" dirty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" y="2514600"/>
          <a:ext cx="1592580" cy="1498600"/>
        </p:xfrm>
        <a:graphic>
          <a:graphicData uri="http://schemas.openxmlformats.org/drawingml/2006/table">
            <a:tbl>
              <a:tblPr/>
              <a:tblGrid>
                <a:gridCol w="1592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46200">
                <a:tc>
                  <a:txBody>
                    <a:bodyPr/>
                    <a:lstStyle/>
                    <a:p>
                      <a:pPr algn="l">
                        <a:lnSpc>
                          <a:spcPts val="900"/>
                        </a:lnSpc>
                        <a:spcAft>
                          <a:spcPts val="90"/>
                        </a:spcAft>
                      </a:pPr>
                      <a:r>
                        <a:rPr lang="ru-RU" sz="900" b="1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Бюджетный процесс</a:t>
                      </a:r>
                      <a:endParaRPr lang="ru-RU" sz="900" b="1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Деятельность по подготовке проектов бюджетов, утверждению и исполнению бюджетов, контролю исполнения, осуществлению бюджетного учета, составлению, внешней проверке, рассмотрению и утверждению бюджетной отчетности</a:t>
                      </a: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981200" y="2362201"/>
          <a:ext cx="1676400" cy="28194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194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375"/>
                        </a:spcAft>
                      </a:pPr>
                      <a:r>
                        <a:rPr lang="en-US" sz="1300" b="1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 I </a:t>
                      </a:r>
                      <a:r>
                        <a:rPr lang="ru-RU" sz="1300" b="0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ФЕВРАЛЬ-ОКТЯБРЬ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Начальный этап бюджетного процесса. На этом этапе составляется прогноз социально-экономического развития ГО, определяются основные характеристики бюджета на очередной финансовый год и плановый период, налоговая и бюджетная политика на предстоящий год, основные методы и направления покрытия дефицита бюджета, долговая политика ГО, а также распределение бюджетных ассигнований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733800" y="2362201"/>
          <a:ext cx="1676400" cy="26670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400"/>
                        </a:spcAft>
                      </a:pPr>
                      <a:r>
                        <a:rPr lang="en-US" sz="1300" b="0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</a:t>
                      </a:r>
                      <a:r>
                        <a:rPr lang="en-US" sz="1300" b="1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II </a:t>
                      </a:r>
                      <a:r>
                        <a:rPr lang="ru-RU" sz="1300" b="1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НО</a:t>
                      </a:r>
                      <a:r>
                        <a:rPr lang="ru-RU" sz="1300" b="0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ЯБРЬ-ДЕКАБРЬ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Подготовленный проект бюджета рассматривается</a:t>
                      </a:r>
                      <a:r>
                        <a:rPr lang="ru-RU" sz="900" b="0" i="0" u="none" strike="noStrike" spc="0" baseline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 на публичных слушаниях ,комиссиях по бюджету депутатов ГО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. В результате согласования всех спорных вопросов проект бюджета утверждается 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 Unicode MS"/>
                        </a:rPr>
                        <a:t>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направляется на подпись главе ГО. 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486400" y="2362200"/>
          <a:ext cx="1600200" cy="236220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22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375"/>
                        </a:spcAft>
                      </a:pPr>
                      <a:r>
                        <a:rPr lang="en-US" sz="1300" b="1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III</a:t>
                      </a:r>
                      <a:r>
                        <a:rPr lang="en-US" sz="1300" b="0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</a:t>
                      </a:r>
                      <a:r>
                        <a:rPr lang="ru-RU" sz="1300" b="0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ЯНВАРЬ-ДЕКАБРЬ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Исполнение бюджета организуется на основе сводной бюджетной росписи и кассового плана. Бюджет исполняется по доходам, расходам</a:t>
                      </a:r>
                      <a:r>
                        <a:rPr lang="ru-RU" sz="900" b="0" i="0" u="none" strike="noStrike" spc="0" baseline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 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 Unicode MS"/>
                        </a:rPr>
                        <a:t>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источникам финансирования дефицита бюджета на основе принципов единства кассы 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Arial Unicode MS"/>
                        </a:rPr>
                        <a:t>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подведомственности расходов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277739" y="2362201"/>
          <a:ext cx="1866261" cy="2590800"/>
        </p:xfrm>
        <a:graphic>
          <a:graphicData uri="http://schemas.openxmlformats.org/drawingml/2006/table">
            <a:tbl>
              <a:tblPr/>
              <a:tblGrid>
                <a:gridCol w="1866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908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330"/>
                        </a:spcAft>
                      </a:pPr>
                      <a:r>
                        <a:rPr lang="en-US" sz="1200" b="1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IV </a:t>
                      </a:r>
                      <a:r>
                        <a:rPr lang="en-US" sz="1200" b="0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</a:t>
                      </a:r>
                      <a:r>
                        <a:rPr lang="ru-RU" sz="1200" b="0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ФЕВРАЛЬ-ИЮНЬ</a:t>
                      </a:r>
                      <a:endParaRPr lang="ru-RU" sz="12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По итогам текущего финансового года составляется бюджетная отчетность об исполнении бюджета, направляемая для проверки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Arial Unicode MS"/>
                        </a:rPr>
                        <a:t>в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органы финансового контроля, а затем на рассмотрение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latin typeface="Arial Unicode MS"/>
                        </a:rPr>
                        <a:t>и </a:t>
                      </a: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утверждение в представительный орган</a:t>
                      </a:r>
                      <a:endParaRPr lang="ru-RU" sz="90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52400" y="5486400"/>
          <a:ext cx="8991600" cy="990600"/>
        </p:xfrm>
        <a:graphic>
          <a:graphicData uri="http://schemas.openxmlformats.org/drawingml/2006/table">
            <a:tbl>
              <a:tblPr/>
              <a:tblGrid>
                <a:gridCol w="899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280"/>
                        </a:spcAft>
                      </a:pPr>
                      <a:r>
                        <a:rPr lang="en-US" sz="1300" b="0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</a:t>
                      </a:r>
                      <a:r>
                        <a:rPr lang="en-US" sz="1300" b="1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 V   </a:t>
                      </a:r>
                      <a:r>
                        <a:rPr lang="ru-RU" sz="1300" b="0" i="0" u="none" strike="noStrike" spc="0" dirty="0">
                          <a:solidFill>
                            <a:srgbClr val="000000"/>
                          </a:solidFill>
                          <a:latin typeface="Arial Narrow"/>
                          <a:ea typeface="Arial Narrow"/>
                          <a:cs typeface="Arial Narrow"/>
                        </a:rPr>
                        <a:t>ЯНВАРЬ-ДЕКАБРЬ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1140"/>
                        </a:spcAft>
                      </a:pPr>
                      <a:r>
                        <a:rPr lang="ru-RU" sz="900" b="0" i="0" u="none" strike="noStrike" spc="0" dirty="0">
                          <a:solidFill>
                            <a:srgbClr val="000000"/>
                          </a:solidFill>
                          <a:latin typeface="Tahoma"/>
                          <a:ea typeface="Tahoma"/>
                          <a:cs typeface="Tahoma"/>
                        </a:rPr>
                        <a:t>Деятельность органов государственной власти, направленная на обеспечение соблюдения бюджетного законодательства Российской Федерации и иных нормативных правовых актов, регулирующих бюджетные правоотношения</a:t>
                      </a:r>
                      <a:endParaRPr lang="ru-RU" sz="1200" b="0" dirty="0">
                        <a:solidFill>
                          <a:srgbClr val="000000"/>
                        </a:solidFill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1143000" y="609600"/>
            <a:ext cx="7010400" cy="160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/>
              <a:t>Основные направления бюджетной политики Кувандыкского городского округа на 2021 и плановый период 2022-2023 годов.	Доходы.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648200"/>
          </a:xfrm>
        </p:spPr>
        <p:txBody>
          <a:bodyPr>
            <a:normAutofit fontScale="40000" lnSpcReduction="20000"/>
          </a:bodyPr>
          <a:lstStyle/>
          <a:p>
            <a:pPr hangingPunct="0"/>
            <a:r>
              <a:rPr lang="ru-RU" dirty="0"/>
              <a:t>Налоговая политика бюджета муниципального образования Кувандыкский городской округ в 2021 году будет сформирована на базе налоговой политики Оренбургской области и направлена на обеспечение полноты поступлений налоговых и неналоговых доходов, необходимых для сбалансированного исполнения местного бюджета, за счет предприятий промышленного сектора и повышения предпринимательской активности.</a:t>
            </a:r>
          </a:p>
          <a:p>
            <a:r>
              <a:rPr lang="ru-RU" dirty="0"/>
              <a:t>Для обеспечения стабильного социально-экономического развития муниципального образования Кувандыкский городской округ путем привлечения инвестиций и создания новых рабочих мест на территории округа установлены специальные налоговые условия для инвестиционных проектов и специальных инвестиционных контрактов.</a:t>
            </a:r>
          </a:p>
          <a:p>
            <a:r>
              <a:rPr lang="ru-RU" dirty="0"/>
              <a:t>Планируется продолжить работу по переходу к налогообложению объектов недвижимого имущества исходя из их кадастровой стоимости.</a:t>
            </a:r>
          </a:p>
          <a:p>
            <a:r>
              <a:rPr lang="ru-RU" dirty="0"/>
              <a:t>Планируется расширение перечня доходных источников, подлежащих зачислению в муниципальный дорожный фонд, в том числе за счет денежных взысканий (штрафов) за нарушение законодательства Российской Федерации о безопасности дорожного движения.</a:t>
            </a:r>
          </a:p>
          <a:p>
            <a:r>
              <a:rPr lang="ru-RU" dirty="0"/>
              <a:t>В 2021 - 2023 годах планируется проведение комплекса мер в области улучшения администрирования доходов бюджета, в том числе за счет дальнейшей </a:t>
            </a:r>
            <a:r>
              <a:rPr lang="ru-RU" dirty="0" err="1"/>
              <a:t>цифровизации</a:t>
            </a:r>
            <a:r>
              <a:rPr lang="ru-RU" dirty="0"/>
              <a:t> налогового администрирования и интеграции всех источников информации и потоков данных в единое информационное пространство с последующей автоматизацией ее анализа на основе внедрения современных технологий обработки больших массивов. При этом особое внимание будет уделяться повышению собираемости </a:t>
            </a:r>
            <a:r>
              <a:rPr lang="ru-RU" dirty="0" err="1"/>
              <a:t>зарплатных</a:t>
            </a:r>
            <a:r>
              <a:rPr lang="ru-RU" dirty="0"/>
              <a:t> налогов, а также созданию единой информационной среды налоговых органов.</a:t>
            </a:r>
          </a:p>
          <a:p>
            <a:r>
              <a:rPr lang="ru-RU" dirty="0"/>
              <a:t>В целях улучшения условий исполнения физическими лицами обязанности по уплате платежей, регулируемых Налоговым </a:t>
            </a:r>
            <a:r>
              <a:rPr lang="ru-RU" dirty="0">
                <a:hlinkClick r:id="rId2"/>
              </a:rPr>
              <a:t>кодексом</a:t>
            </a:r>
            <a:r>
              <a:rPr lang="ru-RU" dirty="0"/>
              <a:t> Российской Федерации, планируется предоставление им права:</a:t>
            </a:r>
          </a:p>
          <a:p>
            <a:r>
              <a:rPr lang="ru-RU" dirty="0"/>
              <a:t>уплаты таких платежей через многофункциональные центры предоставления государственных и муниципальных услуг в случаях, когда регионом на них возложены соответствующие функции;</a:t>
            </a:r>
          </a:p>
          <a:p>
            <a:r>
              <a:rPr lang="ru-RU" dirty="0"/>
              <a:t>добровольного перечисления в бюджетную систему Российской Федерации единого платежа в счет предстоящей уплаты транспортного налога, земельного налога и налога на имущество физических лиц.</a:t>
            </a:r>
          </a:p>
          <a:p>
            <a:pPr hangingPunct="0"/>
            <a:r>
              <a:rPr lang="ru-RU" dirty="0"/>
              <a:t>Налоговая политика будет направлена на проведение целенаправленной и эффективной работы с администраторами доходов бюджета с целью пополнения доходами бюджета городского округа, выявления скрытых резервов, повышения уровня собираемости налогов, сокращения недоимки и усиления дисциплины налогоплательщиков.</a:t>
            </a:r>
          </a:p>
          <a:p>
            <a:pPr hangingPunct="0"/>
            <a:r>
              <a:rPr lang="ru-RU" dirty="0"/>
              <a:t>Особое внимание необходимо уделять увеличению доходного потенциала за счет повышения эффективности использования имущества, в том числе земельного фонда, и снижения недоимки по налоговым и неналоговым поступлениям.</a:t>
            </a:r>
          </a:p>
          <a:p>
            <a:pPr hangingPunct="0"/>
            <a:r>
              <a:rPr lang="ru-RU" dirty="0"/>
              <a:t>Результатами проводимой работы должно стать дальнейшее увеличение платежей в бюджеты всех уровней, обеление соответствующих секторов экономики.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dirty="0"/>
              <a:t>Основные направления бюджетной политики Кувандыкского городского округа на 2021 и плановый период 2022-2023 годов.	Расходы.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990600"/>
            <a:ext cx="8915400" cy="5867400"/>
          </a:xfrm>
        </p:spPr>
        <p:txBody>
          <a:bodyPr>
            <a:noAutofit/>
          </a:bodyPr>
          <a:lstStyle/>
          <a:p>
            <a:r>
              <a:rPr lang="ru-RU" sz="1050" dirty="0"/>
              <a:t>Формирование бюджетных ассигнований бюджета городского округа на 2021 год и на плановый период 2022 и 2023годов будет осуществляться с учетом необходимости решения задач, поставленных в Указе Президента от 7 мая 2018 года, приоритетного направления бюджетных средств на реализацию национальных проектов.</a:t>
            </a:r>
          </a:p>
          <a:p>
            <a:r>
              <a:rPr lang="ru-RU" sz="1050" dirty="0"/>
              <a:t>В соответствии с соглашением, заключенным с Министерством финансов Оренбургской области, о мерах по обеспечению устойчивого социально-экономического развития и оздоровлению муниципальных финансов  муниципального образования Кувандыкский городской округ, для </a:t>
            </a:r>
            <a:r>
              <a:rPr lang="ru-RU" sz="1050" dirty="0" err="1"/>
              <a:t>Кувандыкского</a:t>
            </a:r>
            <a:r>
              <a:rPr lang="ru-RU" sz="1050" dirty="0"/>
              <a:t> городского округа установлены мероприятия и значения показателей, обязательные к реализации и достижению.</a:t>
            </a:r>
          </a:p>
          <a:p>
            <a:r>
              <a:rPr lang="ru-RU" sz="1050" dirty="0"/>
              <a:t>Формирование расходов бюджета городского округа  на 2021–2023 годы будет осуществляться исходя из следующих приоритетов.</a:t>
            </a:r>
          </a:p>
          <a:p>
            <a:r>
              <a:rPr lang="ru-RU" sz="1050" dirty="0"/>
              <a:t>Планирование расходов бюджета городского округа  на 2021 год и на плановый период 2022 и 2023 годов на оплату труда отдельным категориям работников бюджетной сферы, поименованным в указах, осуществляется с сохранением уровня соотношений заработной платы к прогнозируемому на 2020 год среднемесячному доходу от трудовой деятельности в регионе.</a:t>
            </a:r>
          </a:p>
          <a:p>
            <a:r>
              <a:rPr lang="ru-RU" sz="1050" dirty="0"/>
              <a:t>Объем расходов на оплату труда должен учитывать обеспечение минимального размера оплаты труда в соответствии с решениями, принятыми на федеральном уровне.</a:t>
            </a:r>
          </a:p>
          <a:p>
            <a:r>
              <a:rPr lang="ru-RU" sz="1050" dirty="0"/>
              <a:t>Средства на выполнение публичных нормативных обязательств должны быть запланированы в полном объеме с учетом изменения численности получателей социальных выплат.</a:t>
            </a:r>
          </a:p>
          <a:p>
            <a:r>
              <a:rPr lang="ru-RU" sz="1050" dirty="0"/>
              <a:t>В целях обеспечения прозрачности и открытости муниципальных финансов, повышения доступности и понятности информация о бюджете будет продолжена регулярная практика публикации </a:t>
            </a:r>
            <a:r>
              <a:rPr lang="ru-RU" sz="1050" dirty="0" err="1"/>
              <a:t>интернет-брошюры</a:t>
            </a:r>
            <a:r>
              <a:rPr lang="ru-RU" sz="1050" dirty="0"/>
              <a:t> «Бюджет для граждан» к решению Совета депутатов о бюджете на очередной финансовый год и плановый период, а также размещение на сайте администрации актуальной информации об исполнении бюджета городского округа, муниципальном долге, реализации проектов инициативного </a:t>
            </a:r>
            <a:r>
              <a:rPr lang="ru-RU" sz="1050" dirty="0" err="1"/>
              <a:t>бюджетирования</a:t>
            </a:r>
            <a:r>
              <a:rPr lang="ru-RU" sz="1050" dirty="0"/>
              <a:t> и прочей информации о деятельности финансового управления.</a:t>
            </a:r>
          </a:p>
          <a:p>
            <a:r>
              <a:rPr lang="ru-RU" sz="1050" dirty="0"/>
              <a:t> Работа по содействию реализации проектов  инициативного </a:t>
            </a:r>
            <a:r>
              <a:rPr lang="ru-RU" sz="1050" dirty="0" err="1"/>
              <a:t>бюджетирования</a:t>
            </a:r>
            <a:r>
              <a:rPr lang="ru-RU" sz="1050" dirty="0"/>
              <a:t> в городском округе будет продолжена и в 2021–2023 годах. </a:t>
            </a:r>
          </a:p>
          <a:p>
            <a:r>
              <a:rPr lang="ru-RU" sz="1050" dirty="0"/>
              <a:t>В условиях экономии бюджетных средств одним из важных направлений бюджетной политики в текущем финансовом году и на предстоящие            3 года будет являться минимизация дефицита бюджета городского округа по фактическим значениям.</a:t>
            </a:r>
          </a:p>
          <a:p>
            <a:r>
              <a:rPr lang="ru-RU" sz="1050" dirty="0"/>
              <a:t>В целях минимизации имеющихся рисков несбалансированности муниципального бюджета органы местного самоуправления должны обеспечить направление дополнительных поступлений по доходам на снижение бюджетного дефицита, а не на увеличение расходных обязательств.</a:t>
            </a:r>
          </a:p>
          <a:p>
            <a:pPr hangingPunct="0"/>
            <a:r>
              <a:rPr lang="ru-RU" sz="1050" dirty="0"/>
              <a:t>Источниками финансирования погашения долговых обязательств </a:t>
            </a:r>
            <a:r>
              <a:rPr lang="ru-RU" sz="1050" dirty="0" err="1"/>
              <a:t>Кувандыкского</a:t>
            </a:r>
            <a:r>
              <a:rPr lang="ru-RU" sz="1050" dirty="0"/>
              <a:t> городского округа  будут являться  кредиты от кредитных организаций, изменение остатков средств на счетах по учету средств бюджета городского округа и прочие источники финансирования.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800" dirty="0"/>
              <a:t>Основные параметры бюджета Кувандыкского городского округа в 2019-2023 гг. (млн.рублей)</a:t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555215"/>
              </p:ext>
            </p:extLst>
          </p:nvPr>
        </p:nvGraphicFramePr>
        <p:xfrm>
          <a:off x="228600" y="990600"/>
          <a:ext cx="8686800" cy="548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/>
              <a:t>Кувандыкский городской округ</a:t>
            </a: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5257800" cy="5943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1800" dirty="0"/>
              <a:t>Общая численность постоянно проживающего населения составляет 39,3 тыс.человек, из которых 59,3% - горожане и 40,7% - сельские жители.</a:t>
            </a:r>
          </a:p>
          <a:p>
            <a:r>
              <a:rPr lang="ru-RU" sz="1600" dirty="0"/>
              <a:t>Промышленность муниципального образования представлена:</a:t>
            </a:r>
          </a:p>
          <a:p>
            <a:r>
              <a:rPr lang="ru-RU" sz="1600" dirty="0"/>
              <a:t>- отрасль  производства машин и оборудования: ПАО «Кувандыкский завод КПО «Долина», ООО «</a:t>
            </a:r>
            <a:r>
              <a:rPr lang="ru-RU" sz="1600" dirty="0" err="1"/>
              <a:t>Южноуральский</a:t>
            </a:r>
            <a:r>
              <a:rPr lang="ru-RU" sz="1600" dirty="0"/>
              <a:t> механический завод»;</a:t>
            </a:r>
          </a:p>
          <a:p>
            <a:r>
              <a:rPr lang="ru-RU" sz="1600" dirty="0"/>
              <a:t>- пищевая промышленность представлена: ООО «</a:t>
            </a:r>
            <a:r>
              <a:rPr lang="ru-RU" sz="1600" dirty="0" err="1"/>
              <a:t>Хлебокомбинат</a:t>
            </a:r>
            <a:r>
              <a:rPr lang="ru-RU" sz="1600" dirty="0"/>
              <a:t>», АО «</a:t>
            </a:r>
            <a:r>
              <a:rPr lang="ru-RU" sz="1600" dirty="0" err="1"/>
              <a:t>Дубиновское</a:t>
            </a:r>
            <a:r>
              <a:rPr lang="ru-RU" sz="1600" dirty="0"/>
              <a:t> ХПП», </a:t>
            </a:r>
          </a:p>
          <a:p>
            <a:r>
              <a:rPr lang="ru-RU" sz="1600" dirty="0"/>
              <a:t>- издательская и полиграфическая деятельность: Редакция газеты «Новый путь» - Кувандыкский филиал ГУП «РИА «Оренбуржье»;</a:t>
            </a:r>
          </a:p>
          <a:p>
            <a:r>
              <a:rPr lang="ru-RU" sz="1600" dirty="0"/>
              <a:t>- обработка древесины и производство изделий из дерева: ГБУ «Кувандыкский лесхоз»,</a:t>
            </a:r>
          </a:p>
          <a:p>
            <a:r>
              <a:rPr lang="ru-RU" sz="1600" dirty="0"/>
              <a:t>- химическая промышленность: АО «Южно-Уральский завод магниевых соединений». </a:t>
            </a:r>
          </a:p>
          <a:p>
            <a:r>
              <a:rPr lang="ru-RU" sz="1600" dirty="0"/>
              <a:t>- Обеспечение электрической энергией, газом и паром; кондиционирование воздуха, а так же водоснабжение; водоотведение, организация сбора и утилизации отходов по ликвидации загрязнений:  ООО «</a:t>
            </a:r>
            <a:r>
              <a:rPr lang="ru-RU" sz="1600" dirty="0" err="1"/>
              <a:t>ЭнергоРесурс</a:t>
            </a:r>
            <a:r>
              <a:rPr lang="ru-RU" sz="1600" dirty="0"/>
              <a:t>» и ООО «Инженерные системы».</a:t>
            </a:r>
          </a:p>
          <a:p>
            <a:pPr>
              <a:lnSpc>
                <a:spcPct val="80000"/>
              </a:lnSpc>
            </a:pPr>
            <a:r>
              <a:rPr lang="ru-RU" sz="1400" dirty="0"/>
              <a:t>Численность трудовых ресурсов в 2019 году составила – 21,234 тысяч человек, в 2020 году ожидается на уровне 21,236 тысяч рублей.</a:t>
            </a:r>
          </a:p>
          <a:p>
            <a:pPr>
              <a:lnSpc>
                <a:spcPct val="80000"/>
              </a:lnSpc>
            </a:pPr>
            <a:r>
              <a:rPr lang="ru-RU" sz="1600" dirty="0"/>
              <a:t>Из них доля занятых на предприятиях обрабатывающей промышленности составила 13%, в сельском хозяйстве – 5,6%, в предприятиях транспорта и связи – 16%, в здравоохранении – 15%, в образовании – 21%. </a:t>
            </a:r>
          </a:p>
          <a:p>
            <a:pPr>
              <a:lnSpc>
                <a:spcPct val="80000"/>
              </a:lnSpc>
            </a:pPr>
            <a:endParaRPr lang="ru-RU" sz="1800" dirty="0"/>
          </a:p>
          <a:p>
            <a:pPr>
              <a:lnSpc>
                <a:spcPct val="80000"/>
              </a:lnSpc>
            </a:pPr>
            <a:endParaRPr lang="ru-RU" sz="1800" dirty="0"/>
          </a:p>
        </p:txBody>
      </p:sp>
      <p:pic>
        <p:nvPicPr>
          <p:cNvPr id="41985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0188" y="1258888"/>
            <a:ext cx="350996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166698"/>
            <a:ext cx="3455987" cy="230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1645" cy="631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42515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Структура доходов бюджета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96385333"/>
              </p:ext>
            </p:extLst>
          </p:nvPr>
        </p:nvGraphicFramePr>
        <p:xfrm>
          <a:off x="0" y="609601"/>
          <a:ext cx="914400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047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2019 год факт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2020 год факт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2021 год  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2022 год 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2023 год  прогноз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047">
                <a:tc>
                  <a:txBody>
                    <a:bodyPr/>
                    <a:lstStyle/>
                    <a:p>
                      <a:r>
                        <a:rPr lang="ru-RU" sz="1600" dirty="0"/>
                        <a:t>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296,2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303,6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297,1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309,8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326,4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047">
                <a:tc>
                  <a:txBody>
                    <a:bodyPr/>
                    <a:lstStyle/>
                    <a:p>
                      <a:r>
                        <a:rPr lang="ru-RU" sz="1600" dirty="0"/>
                        <a:t>Неналоговые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20,5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17,3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17,9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15,3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15,3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600" dirty="0"/>
                        <a:t>Дотации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354,0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282,2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245,3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81,0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75,7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600" dirty="0"/>
                        <a:t>Субсидии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78,2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63,6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91,2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42,3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36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600" dirty="0"/>
                        <a:t>Субвенции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341,5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328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322,1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310,8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310,7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600" b="0" dirty="0"/>
                        <a:t>Иные МБТ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/>
                        <a:t>-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/>
                        <a:t>9,7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/>
                        <a:t>27,0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/>
                        <a:t>27,0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/>
                        <a:t>27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600" b="1" dirty="0"/>
                        <a:t>ВСЕГО: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1090,4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1004,4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1000,6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786,2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791,1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8683764"/>
              </p:ext>
            </p:extLst>
          </p:nvPr>
        </p:nvGraphicFramePr>
        <p:xfrm>
          <a:off x="152400" y="3962400"/>
          <a:ext cx="85344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42515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Структура налоговых и неналоговых доходов бюджета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59442485"/>
              </p:ext>
            </p:extLst>
          </p:nvPr>
        </p:nvGraphicFramePr>
        <p:xfrm>
          <a:off x="0" y="609601"/>
          <a:ext cx="914400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047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2019 год факт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2020 год факт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2021 год  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2022 год 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2023 год  прогноз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НДФЛ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189,7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201,2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200,6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213,9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228,8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Акцизы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19,9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22,4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24,1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УСН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33,0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35,6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32,8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33,7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ЕНВД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ЕСХН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33,2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33,9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30,4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28,7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28,7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Доходы, получаемые в виде арендной либо иной платы за имущество (землю)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имущества, находящегося в государственной и муниципальной собственности (земли)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876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собственных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доходов: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316,6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326,6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325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341,7</a:t>
                      </a:r>
                    </a:p>
                  </a:txBody>
                  <a:tcPr anchor="b" anchorCtr="1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868362"/>
          </a:xfrm>
        </p:spPr>
        <p:txBody>
          <a:bodyPr>
            <a:normAutofit fontScale="90000"/>
          </a:bodyPr>
          <a:lstStyle/>
          <a:p>
            <a:r>
              <a:rPr lang="ru-RU" dirty="0"/>
              <a:t>Динамика налоговых и неналоговых доходов бюджета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88071426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57755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Расходы бюджета по разделам, млн.руб.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333600"/>
              </p:ext>
            </p:extLst>
          </p:nvPr>
        </p:nvGraphicFramePr>
        <p:xfrm>
          <a:off x="-1" y="762000"/>
          <a:ext cx="9144000" cy="60569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87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6444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2019 год факт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2020 год 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2021 год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2022 год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2023 год прогноз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23">
                <a:tc>
                  <a:txBody>
                    <a:bodyPr/>
                    <a:lstStyle/>
                    <a:p>
                      <a:r>
                        <a:rPr lang="ru-RU" sz="1600" dirty="0"/>
                        <a:t>Общегосударственные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216,9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225,1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199,6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145,9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145,8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714">
                <a:tc>
                  <a:txBody>
                    <a:bodyPr/>
                    <a:lstStyle/>
                    <a:p>
                      <a:r>
                        <a:rPr lang="ru-RU" sz="1600" dirty="0"/>
                        <a:t>Национальная безопасность и правоохранительная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4,2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123">
                <a:tc>
                  <a:txBody>
                    <a:bodyPr/>
                    <a:lstStyle/>
                    <a:p>
                      <a:r>
                        <a:rPr lang="ru-RU" sz="1600" dirty="0"/>
                        <a:t>Национальная экономика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91,2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67,8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79,5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72">
                <a:tc>
                  <a:txBody>
                    <a:bodyPr/>
                    <a:lstStyle/>
                    <a:p>
                      <a:r>
                        <a:rPr lang="ru-RU" sz="1600" dirty="0"/>
                        <a:t>Жилищно-коммунальное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67,0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48,9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43,2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17,2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123">
                <a:tc>
                  <a:txBody>
                    <a:bodyPr/>
                    <a:lstStyle/>
                    <a:p>
                      <a:r>
                        <a:rPr lang="ru-RU" sz="1600" dirty="0"/>
                        <a:t>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527,1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505,2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511,2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436,9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430,5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123">
                <a:tc>
                  <a:txBody>
                    <a:bodyPr/>
                    <a:lstStyle/>
                    <a:p>
                      <a:r>
                        <a:rPr lang="ru-RU" sz="1600" dirty="0"/>
                        <a:t>Культура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78,3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79,8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83,4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123">
                <a:tc>
                  <a:txBody>
                    <a:bodyPr/>
                    <a:lstStyle/>
                    <a:p>
                      <a:r>
                        <a:rPr lang="ru-RU" sz="1600" dirty="0"/>
                        <a:t>Социальная политика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79,3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72,1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73,0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123">
                <a:tc>
                  <a:txBody>
                    <a:bodyPr/>
                    <a:lstStyle/>
                    <a:p>
                      <a:r>
                        <a:rPr lang="ru-RU" sz="1600" dirty="0"/>
                        <a:t>Физическая культура и 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6714">
                <a:tc>
                  <a:txBody>
                    <a:bodyPr/>
                    <a:lstStyle/>
                    <a:p>
                      <a:r>
                        <a:rPr lang="ru-RU" sz="1600" dirty="0"/>
                        <a:t>Обслуживание государственного и муниципального долга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618">
                <a:tc>
                  <a:txBody>
                    <a:bodyPr/>
                    <a:lstStyle/>
                    <a:p>
                      <a:r>
                        <a:rPr lang="ru-RU" sz="1600" b="1" dirty="0"/>
                        <a:t>ИТОГО РАСХОДОВ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1080,6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1021,0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1008,7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775,3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770,1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46714">
                <a:tc>
                  <a:txBody>
                    <a:bodyPr/>
                    <a:lstStyle/>
                    <a:p>
                      <a:r>
                        <a:rPr lang="ru-RU" sz="1600" b="1" dirty="0"/>
                        <a:t>Результат «доходы</a:t>
                      </a:r>
                      <a:r>
                        <a:rPr lang="ru-RU" sz="1600" b="1" baseline="0" dirty="0"/>
                        <a:t> – расходы» (дефицит «-», </a:t>
                      </a:r>
                      <a:r>
                        <a:rPr lang="ru-RU" sz="1600" b="1" baseline="0" dirty="0" err="1"/>
                        <a:t>профицит</a:t>
                      </a:r>
                      <a:r>
                        <a:rPr lang="ru-RU" sz="1600" b="1" baseline="0" dirty="0"/>
                        <a:t> «+»)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-8,0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-8,0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расходов бюджета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7228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991600" cy="57755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Проект расходов бюджета по подразделам, млн.руб.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459955"/>
              </p:ext>
            </p:extLst>
          </p:nvPr>
        </p:nvGraphicFramePr>
        <p:xfrm>
          <a:off x="-1" y="762000"/>
          <a:ext cx="9144001" cy="58607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08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6444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2020 год 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2021 год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2022 год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2023 год прогноз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23">
                <a:tc>
                  <a:txBody>
                    <a:bodyPr/>
                    <a:lstStyle/>
                    <a:p>
                      <a:r>
                        <a:rPr lang="ru-RU" sz="1600" b="1" dirty="0"/>
                        <a:t>01 00 Общегосударственные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225,1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199,6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145,9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145,8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714">
                <a:tc>
                  <a:txBody>
                    <a:bodyPr/>
                    <a:lstStyle/>
                    <a:p>
                      <a:r>
                        <a:rPr lang="ru-RU" sz="1400" dirty="0"/>
                        <a:t>01</a:t>
                      </a:r>
                      <a:r>
                        <a:rPr lang="ru-RU" sz="1400" baseline="0" dirty="0"/>
                        <a:t> 02 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714">
                <a:tc>
                  <a:txBody>
                    <a:bodyPr/>
                    <a:lstStyle/>
                    <a:p>
                      <a:r>
                        <a:rPr lang="ru-RU" sz="1400" dirty="0"/>
                        <a:t>01 03 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400" dirty="0"/>
                    </a:p>
                    <a:p>
                      <a:pPr algn="r"/>
                      <a:r>
                        <a:rPr lang="ru-RU" sz="1400" dirty="0"/>
                        <a:t>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714">
                <a:tc>
                  <a:txBody>
                    <a:bodyPr/>
                    <a:lstStyle/>
                    <a:p>
                      <a:r>
                        <a:rPr lang="ru-RU" sz="1400" dirty="0"/>
                        <a:t>01 04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46,7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36,4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27,2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400" dirty="0"/>
                        <a:t>01 05 Судебная система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714">
                <a:tc>
                  <a:txBody>
                    <a:bodyPr/>
                    <a:lstStyle/>
                    <a:p>
                      <a:r>
                        <a:rPr lang="ru-RU" sz="1400" dirty="0"/>
                        <a:t>01 06 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8,2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ru-RU" sz="1400" dirty="0"/>
                        <a:t>01 07 Обеспечение проведения выборов и референдумов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886">
                <a:tc>
                  <a:txBody>
                    <a:bodyPr/>
                    <a:lstStyle/>
                    <a:p>
                      <a:r>
                        <a:rPr lang="ru-RU" sz="1400" dirty="0"/>
                        <a:t>01 11 Резервные фонды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ru-RU" sz="1400" dirty="0"/>
                        <a:t>01 13 Другие общегосударственные вопросы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160,2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146,88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108,8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108,7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991600" cy="577552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Проект расходов бюджета по подразделам, млн.руб.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6377172"/>
              </p:ext>
            </p:extLst>
          </p:nvPr>
        </p:nvGraphicFramePr>
        <p:xfrm>
          <a:off x="-1" y="762000"/>
          <a:ext cx="9144001" cy="62010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08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6444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2020 год 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2021 год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2022 год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2023 год прогноз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23">
                <a:tc>
                  <a:txBody>
                    <a:bodyPr/>
                    <a:lstStyle/>
                    <a:p>
                      <a:r>
                        <a:rPr lang="ru-RU" sz="1600" b="1" dirty="0"/>
                        <a:t>03 00 Национальная безопасность и правоохранительная деятельность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12,9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10,8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4,2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03 04 Органы юстиции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03 10 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9,0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03 14 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871">
                <a:tc>
                  <a:txBody>
                    <a:bodyPr/>
                    <a:lstStyle/>
                    <a:p>
                      <a:r>
                        <a:rPr lang="ru-RU" sz="1600" b="1" dirty="0"/>
                        <a:t>04 00 Национальная экономика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67,8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79,5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54,1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55,0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400" dirty="0"/>
                        <a:t>04 05 Сельское хозяйство и рыболовство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400" dirty="0"/>
                        <a:t>04 08 Транспорт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400" dirty="0"/>
                        <a:t>04 09 Дорожное хозяйство (дорожные фонды)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50,3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61,9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48,5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49,4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400" dirty="0"/>
                        <a:t>04 12 Другие вопросы в области национальной экономики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5,2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600" b="1" dirty="0"/>
                        <a:t>05 00 Жилищно-коммунальное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48,9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43,2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17,2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17,2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400" dirty="0"/>
                        <a:t>05 01 Жилищное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400" dirty="0"/>
                        <a:t>05 02 Коммунальное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400" dirty="0"/>
                        <a:t>05 03 Благоустройство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553">
                <a:tc>
                  <a:txBody>
                    <a:bodyPr/>
                    <a:lstStyle/>
                    <a:p>
                      <a:r>
                        <a:rPr lang="ru-RU" sz="1400" dirty="0"/>
                        <a:t>05 05 Другие вопросы в области жилищно-коммунального хозяйства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23780"/>
              </p:ext>
            </p:extLst>
          </p:nvPr>
        </p:nvGraphicFramePr>
        <p:xfrm>
          <a:off x="-1" y="1"/>
          <a:ext cx="9144001" cy="68853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08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5397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2020 год 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2021 год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2022 год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2023 год прогноз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40">
                <a:tc>
                  <a:txBody>
                    <a:bodyPr/>
                    <a:lstStyle/>
                    <a:p>
                      <a:r>
                        <a:rPr lang="ru-RU" sz="1600" b="1" dirty="0"/>
                        <a:t>07 00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505,2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511,2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436,9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430,5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206">
                <a:tc>
                  <a:txBody>
                    <a:bodyPr/>
                    <a:lstStyle/>
                    <a:p>
                      <a:r>
                        <a:rPr lang="ru-RU" sz="1600" dirty="0"/>
                        <a:t>07 01 Дошкольное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124,4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113,4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97,3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97,3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954">
                <a:tc>
                  <a:txBody>
                    <a:bodyPr/>
                    <a:lstStyle/>
                    <a:p>
                      <a:r>
                        <a:rPr lang="ru-RU" sz="1600" dirty="0"/>
                        <a:t>07 02 Общее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317,4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339,3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285,4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285,6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040">
                <a:tc>
                  <a:txBody>
                    <a:bodyPr/>
                    <a:lstStyle/>
                    <a:p>
                      <a:r>
                        <a:rPr lang="ru-RU" sz="1600" dirty="0"/>
                        <a:t>07 03 Дополнительное образование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48,4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44,0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37,3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678">
                <a:tc>
                  <a:txBody>
                    <a:bodyPr/>
                    <a:lstStyle/>
                    <a:p>
                      <a:r>
                        <a:rPr lang="ru-RU" sz="1600" dirty="0"/>
                        <a:t>07</a:t>
                      </a:r>
                      <a:r>
                        <a:rPr lang="ru-RU" sz="1600" baseline="0" dirty="0"/>
                        <a:t> 07 Молодежная политика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0,9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954">
                <a:tc>
                  <a:txBody>
                    <a:bodyPr/>
                    <a:lstStyle/>
                    <a:p>
                      <a:r>
                        <a:rPr lang="ru-RU" sz="1600" dirty="0"/>
                        <a:t>07 09 Другие вопросы в области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9,5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9,3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931">
                <a:tc>
                  <a:txBody>
                    <a:bodyPr/>
                    <a:lstStyle/>
                    <a:p>
                      <a:r>
                        <a:rPr lang="ru-RU" sz="1600" b="1" dirty="0"/>
                        <a:t>08 00 Культура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83,4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53,2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53,2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ru-RU" sz="1600" dirty="0"/>
                        <a:t>08 01 Культура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78,1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81,7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2250">
                <a:tc>
                  <a:txBody>
                    <a:bodyPr/>
                    <a:lstStyle/>
                    <a:p>
                      <a:r>
                        <a:rPr lang="ru-RU" sz="1600" dirty="0"/>
                        <a:t>08 04 Другие вопросы в области культуры, кинематографии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435">
                <a:tc>
                  <a:txBody>
                    <a:bodyPr/>
                    <a:lstStyle/>
                    <a:p>
                      <a:r>
                        <a:rPr lang="ru-RU" sz="1600" b="1" dirty="0"/>
                        <a:t>10 00 Социальная политика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57,3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57,7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435">
                <a:tc>
                  <a:txBody>
                    <a:bodyPr/>
                    <a:lstStyle/>
                    <a:p>
                      <a:r>
                        <a:rPr lang="ru-RU" sz="1600" dirty="0"/>
                        <a:t>10 01 Пенсионное обеспечение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435">
                <a:tc>
                  <a:txBody>
                    <a:bodyPr/>
                    <a:lstStyle/>
                    <a:p>
                      <a:r>
                        <a:rPr lang="ru-RU" sz="1600" dirty="0"/>
                        <a:t>10 04 Охрана семьи и детства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66,6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67,5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dirty="0"/>
                        <a:t>57,7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6040">
                <a:tc>
                  <a:txBody>
                    <a:bodyPr/>
                    <a:lstStyle/>
                    <a:p>
                      <a:r>
                        <a:rPr lang="ru-RU" sz="1600" b="1" dirty="0"/>
                        <a:t>11 00 Физическая культура и 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5628">
                <a:tc>
                  <a:txBody>
                    <a:bodyPr/>
                    <a:lstStyle/>
                    <a:p>
                      <a:r>
                        <a:rPr lang="ru-RU" sz="1600" b="1" dirty="0"/>
                        <a:t>13 00 Обслуживание государственного и муниципального долга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1182">
                <a:tc>
                  <a:txBody>
                    <a:bodyPr/>
                    <a:lstStyle/>
                    <a:p>
                      <a:r>
                        <a:rPr lang="ru-RU" sz="1600" b="1" dirty="0"/>
                        <a:t>ИТОГО РАСХОДОВ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1021,0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/>
                        <a:t>1008,7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775,3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770,1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04800"/>
            <a:ext cx="8915400" cy="6759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Структура расходов бюджета в проекте 2021 года, млн.руб.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16573068"/>
              </p:ext>
            </p:extLst>
          </p:nvPr>
        </p:nvGraphicFramePr>
        <p:xfrm>
          <a:off x="179512" y="1196752"/>
          <a:ext cx="576064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8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143071"/>
            <a:ext cx="3347864" cy="523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19200" y="762000"/>
            <a:ext cx="7924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</a:t>
            </a:r>
            <a:endParaRPr lang="ru-RU" dirty="0"/>
          </a:p>
        </p:txBody>
      </p:sp>
      <p:pic>
        <p:nvPicPr>
          <p:cNvPr id="4099" name="Picture 4" descr="\\Server1\документы\Отдел экономики\gorod\13.03.06\PICT000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143125" y="-1219200"/>
            <a:ext cx="11287125" cy="9144000"/>
          </a:xfrm>
        </p:spPr>
      </p:pic>
      <p:sp>
        <p:nvSpPr>
          <p:cNvPr id="4" name="Прямоугольник 3"/>
          <p:cNvSpPr/>
          <p:nvPr/>
        </p:nvSpPr>
        <p:spPr>
          <a:xfrm>
            <a:off x="2714625" y="0"/>
            <a:ext cx="4714875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Промышленность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ru-RU" dirty="0">
              <a:latin typeface="Arial" charset="0"/>
              <a:cs typeface="Arial" charset="0"/>
            </a:endParaRPr>
          </a:p>
        </p:txBody>
      </p:sp>
      <p:graphicFrame>
        <p:nvGraphicFramePr>
          <p:cNvPr id="7210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857031"/>
              </p:ext>
            </p:extLst>
          </p:nvPr>
        </p:nvGraphicFramePr>
        <p:xfrm>
          <a:off x="-2057404" y="4724400"/>
          <a:ext cx="11201403" cy="3200400"/>
        </p:xfrm>
        <a:graphic>
          <a:graphicData uri="http://schemas.openxmlformats.org/drawingml/2006/table">
            <a:tbl>
              <a:tblPr/>
              <a:tblGrid>
                <a:gridCol w="2895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4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 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 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 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0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33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Индекс промышленного производства, </a:t>
                      </a:r>
                      <a:r>
                        <a:rPr kumimoji="0" lang="ru-RU" sz="1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 к предыдущему году в сопоставимых ценах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93,1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85,1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104,2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101,3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102,3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102,0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102,9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102,1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103,7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5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, млн.руб.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665,8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998,00</a:t>
                      </a:r>
                      <a:endParaRPr lang="ru-RU" sz="14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1 081,30</a:t>
                      </a:r>
                      <a:endParaRPr lang="ru-RU" sz="14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1 151,50</a:t>
                      </a:r>
                      <a:endParaRPr lang="ru-RU" sz="14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1 151,30</a:t>
                      </a:r>
                      <a:endParaRPr lang="ru-RU" sz="14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1 232,40</a:t>
                      </a:r>
                      <a:endParaRPr lang="ru-RU" sz="14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1 235,50</a:t>
                      </a:r>
                      <a:endParaRPr lang="ru-RU" sz="14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1 320,20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1 335,30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5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Потребление электроэнергии, </a:t>
                      </a:r>
                      <a:r>
                        <a:rPr kumimoji="0" lang="ru-RU" sz="14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млн.кВт.ч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61,21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61,53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61,63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61,69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61,69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61,75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61,75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61,82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61,82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/>
              <a:t>Основные распорядители бюджета</a:t>
            </a:r>
          </a:p>
        </p:txBody>
      </p:sp>
      <p:grpSp>
        <p:nvGrpSpPr>
          <p:cNvPr id="2" name="Organization Chart 9">
            <a:extLst>
              <a:ext uri="{FF2B5EF4-FFF2-40B4-BE49-F238E27FC236}">
                <a16:creationId xmlns:a16="http://schemas.microsoft.com/office/drawing/2014/main" id="{29CCFB01-D30A-45E9-B462-AD2A1A468F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388" y="1557338"/>
            <a:ext cx="8810625" cy="4248150"/>
            <a:chOff x="-7884" y="988"/>
            <a:chExt cx="43846" cy="602"/>
          </a:xfrm>
        </p:grpSpPr>
        <p:cxnSp>
          <p:nvCxnSpPr>
            <p:cNvPr id="351236" name="_s351236">
              <a:extLst>
                <a:ext uri="{FF2B5EF4-FFF2-40B4-BE49-F238E27FC236}">
                  <a16:creationId xmlns:a16="http://schemas.microsoft.com/office/drawing/2014/main" id="{74217163-D770-4F9E-88E2-019577347E00}"/>
                </a:ext>
              </a:extLst>
            </p:cNvPr>
            <p:cNvCxnSpPr>
              <a:cxnSpLocks noChangeShapeType="1"/>
              <a:stCxn id="9" idx="0"/>
              <a:endCxn id="3" idx="2"/>
            </p:cNvCxnSpPr>
            <p:nvPr/>
          </p:nvCxnSpPr>
          <p:spPr bwMode="auto">
            <a:xfrm rot="5400000" flipH="1">
              <a:off x="16556" y="-1237"/>
              <a:ext cx="101" cy="5135"/>
            </a:xfrm>
            <a:prstGeom prst="bentConnector3">
              <a:avLst>
                <a:gd name="adj1" fmla="val 16037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1237" name="_s351237">
              <a:extLst>
                <a:ext uri="{FF2B5EF4-FFF2-40B4-BE49-F238E27FC236}">
                  <a16:creationId xmlns:a16="http://schemas.microsoft.com/office/drawing/2014/main" id="{E7B99D89-5D55-4ABC-9920-3A674B386940}"/>
                </a:ext>
              </a:extLst>
            </p:cNvPr>
            <p:cNvCxnSpPr>
              <a:cxnSpLocks noChangeShapeType="1"/>
              <a:stCxn id="8" idx="0"/>
              <a:endCxn id="3" idx="2"/>
            </p:cNvCxnSpPr>
            <p:nvPr/>
          </p:nvCxnSpPr>
          <p:spPr bwMode="auto">
            <a:xfrm rot="5400000" flipH="1">
              <a:off x="21683" y="-6364"/>
              <a:ext cx="101" cy="15390"/>
            </a:xfrm>
            <a:prstGeom prst="bentConnector3">
              <a:avLst>
                <a:gd name="adj1" fmla="val 16037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1238" name="_s351238">
              <a:extLst>
                <a:ext uri="{FF2B5EF4-FFF2-40B4-BE49-F238E27FC236}">
                  <a16:creationId xmlns:a16="http://schemas.microsoft.com/office/drawing/2014/main" id="{7DA3C3B5-995B-4FE7-A14A-24FEAC2BCFB8}"/>
                </a:ext>
              </a:extLst>
            </p:cNvPr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16200000">
              <a:off x="11425" y="-1233"/>
              <a:ext cx="101" cy="5127"/>
            </a:xfrm>
            <a:prstGeom prst="bentConnector3">
              <a:avLst>
                <a:gd name="adj1" fmla="val 16037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1239" name="_s351239">
              <a:extLst>
                <a:ext uri="{FF2B5EF4-FFF2-40B4-BE49-F238E27FC236}">
                  <a16:creationId xmlns:a16="http://schemas.microsoft.com/office/drawing/2014/main" id="{B4E9EBD1-C8D5-4E7A-88DF-917A7E8354BA}"/>
                </a:ext>
              </a:extLst>
            </p:cNvPr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16200000">
              <a:off x="6293" y="-6364"/>
              <a:ext cx="101" cy="15390"/>
            </a:xfrm>
            <a:prstGeom prst="bentConnector3">
              <a:avLst>
                <a:gd name="adj1" fmla="val 16037"/>
              </a:avLst>
            </a:prstGeom>
            <a:noFill/>
            <a:ln w="28575">
              <a:solidFill>
                <a:srgbClr val="54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351240">
              <a:extLst>
                <a:ext uri="{FF2B5EF4-FFF2-40B4-BE49-F238E27FC236}">
                  <a16:creationId xmlns:a16="http://schemas.microsoft.com/office/drawing/2014/main" id="{81C55AC3-DA7F-460F-BB00-DE0A23FFC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884" y="988"/>
              <a:ext cx="43846" cy="29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9F67F"/>
                </a:gs>
                <a:gs pos="100000">
                  <a:srgbClr val="FFCC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vert="horz" wrap="none" lIns="3928" tIns="1965" rIns="3928" bIns="196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Главные распорядители бюджетных средств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(ГРБС)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" name="_s351241">
              <a:extLst>
                <a:ext uri="{FF2B5EF4-FFF2-40B4-BE49-F238E27FC236}">
                  <a16:creationId xmlns:a16="http://schemas.microsoft.com/office/drawing/2014/main" id="{BA7F7BC5-D629-468D-854D-361556ED2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432" y="1381"/>
              <a:ext cx="10160" cy="2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vert="horz" wrap="none" lIns="3928" tIns="1965" rIns="3928" bIns="196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Администрация</a:t>
              </a:r>
            </a:p>
          </p:txBody>
        </p:sp>
        <p:sp>
          <p:nvSpPr>
            <p:cNvPr id="6" name="_s351242">
              <a:extLst>
                <a:ext uri="{FF2B5EF4-FFF2-40B4-BE49-F238E27FC236}">
                  <a16:creationId xmlns:a16="http://schemas.microsoft.com/office/drawing/2014/main" id="{CCDBF892-C4E3-4E73-9CD3-997F3B5B3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9" y="1381"/>
              <a:ext cx="10160" cy="2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vert="horz" wrap="none" lIns="3928" tIns="1965" rIns="3928" bIns="1965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Финансовое управление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	</a:t>
              </a:r>
            </a:p>
          </p:txBody>
        </p:sp>
        <p:sp>
          <p:nvSpPr>
            <p:cNvPr id="8" name="_s351243">
              <a:extLst>
                <a:ext uri="{FF2B5EF4-FFF2-40B4-BE49-F238E27FC236}">
                  <a16:creationId xmlns:a16="http://schemas.microsoft.com/office/drawing/2014/main" id="{2AE7102C-A032-4C50-937C-353AF1202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1" y="1381"/>
              <a:ext cx="10160" cy="2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vert="horz" wrap="none" lIns="3910" tIns="2173" rIns="3910" bIns="217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Отдел культуры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_s351244">
              <a:extLst>
                <a:ext uri="{FF2B5EF4-FFF2-40B4-BE49-F238E27FC236}">
                  <a16:creationId xmlns:a16="http://schemas.microsoft.com/office/drawing/2014/main" id="{DE3E6899-D34F-4CFF-BD68-031E992A2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90" y="1381"/>
              <a:ext cx="10160" cy="20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vert="horz" wrap="none" lIns="11037" tIns="5519" rIns="11037" bIns="5519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Управление образования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683568" y="1916832"/>
            <a:ext cx="1944216" cy="1296144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5486617"/>
              <a:satOff val="-8797"/>
              <a:lumOff val="150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6732240" y="1844824"/>
            <a:ext cx="1872208" cy="1296144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Расходы бюджета по ведомственной структуре, млн.руб.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38769085"/>
              </p:ext>
            </p:extLst>
          </p:nvPr>
        </p:nvGraphicFramePr>
        <p:xfrm>
          <a:off x="-1" y="990600"/>
          <a:ext cx="9143999" cy="309495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98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9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2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60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ru-RU" sz="1400" dirty="0"/>
                        <a:t>ГРБС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2019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2020 год 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2021 год прогноз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2022 год</a:t>
                      </a:r>
                      <a:r>
                        <a:rPr lang="ru-RU" sz="1600" baseline="0" dirty="0"/>
                        <a:t> прогноз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2023 год прогноз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212">
                <a:tc>
                  <a:txBody>
                    <a:bodyPr/>
                    <a:lstStyle/>
                    <a:p>
                      <a:r>
                        <a:rPr lang="ru-RU" sz="1400" dirty="0"/>
                        <a:t>Администрация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426,0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388,5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347,2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177,3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177,6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091">
                <a:tc>
                  <a:txBody>
                    <a:bodyPr/>
                    <a:lstStyle/>
                    <a:p>
                      <a:r>
                        <a:rPr lang="ru-RU" sz="1400" dirty="0"/>
                        <a:t>Совет депутатов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12">
                <a:tc>
                  <a:txBody>
                    <a:bodyPr/>
                    <a:lstStyle/>
                    <a:p>
                      <a:r>
                        <a:rPr lang="ru-RU" sz="1400" dirty="0"/>
                        <a:t>Финансовое управление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6,8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212">
                <a:tc>
                  <a:txBody>
                    <a:bodyPr/>
                    <a:lstStyle/>
                    <a:p>
                      <a:r>
                        <a:rPr lang="ru-RU" sz="1400" dirty="0"/>
                        <a:t>Отдел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97,5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99,3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103,7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76,2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69,7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212">
                <a:tc>
                  <a:txBody>
                    <a:bodyPr/>
                    <a:lstStyle/>
                    <a:p>
                      <a:r>
                        <a:rPr lang="ru-RU" sz="1400" dirty="0"/>
                        <a:t>Управление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545,4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509,3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528,1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450,7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450,8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212">
                <a:tc>
                  <a:txBody>
                    <a:bodyPr/>
                    <a:lstStyle/>
                    <a:p>
                      <a:r>
                        <a:rPr lang="ru-RU" sz="1400" b="1" dirty="0"/>
                        <a:t>ИТОГО расходов: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1080,6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1010,3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992,2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712,2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/>
                        <a:t>706,1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5357678"/>
              </p:ext>
            </p:extLst>
          </p:nvPr>
        </p:nvGraphicFramePr>
        <p:xfrm>
          <a:off x="467544" y="4292600"/>
          <a:ext cx="8219256" cy="2232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/>
              <a:t>Источники финансирования дефицита бюджета</a:t>
            </a:r>
          </a:p>
        </p:txBody>
      </p:sp>
      <p:graphicFrame>
        <p:nvGraphicFramePr>
          <p:cNvPr id="17515" name="Group 10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89595032"/>
              </p:ext>
            </p:extLst>
          </p:nvPr>
        </p:nvGraphicFramePr>
        <p:xfrm>
          <a:off x="914400" y="1447800"/>
          <a:ext cx="3749674" cy="4686935"/>
        </p:xfrm>
        <a:graphic>
          <a:graphicData uri="http://schemas.openxmlformats.org/drawingml/2006/table">
            <a:tbl>
              <a:tblPr/>
              <a:tblGrid>
                <a:gridCol w="2037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</a:t>
                      </a:r>
                    </a:p>
                  </a:txBody>
                  <a:tcPr marL="44114" marR="441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2022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Источники финансирования дефицита бюджета</a:t>
                      </a:r>
                    </a:p>
                  </a:txBody>
                  <a:tcPr marL="44114" marR="441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2651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44114" marR="441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44114" marR="441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ИСТОЧНИКИ ВНУТРЕННЕГО ФИНАНСИРОВАНИЯ ДЕФИЦИТОВ  БЮДЖЕТОВ</a:t>
                      </a:r>
                    </a:p>
                  </a:txBody>
                  <a:tcPr marL="44114" marR="441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Кредиты кредитных организаций</a:t>
                      </a:r>
                    </a:p>
                  </a:txBody>
                  <a:tcPr marL="44114" marR="441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Бюджетные кредиты от других бюджетов бюджетной системы Российской Федерации </a:t>
                      </a:r>
                    </a:p>
                  </a:txBody>
                  <a:tcPr marL="44114" marR="441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marL="44114" marR="441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44114" marR="441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990600"/>
            <a:ext cx="3981450" cy="5562600"/>
          </a:xfrm>
        </p:spPr>
        <p:txBody>
          <a:bodyPr>
            <a:noAutofit/>
          </a:bodyPr>
          <a:lstStyle/>
          <a:p>
            <a:r>
              <a:rPr lang="ru-RU" sz="1100" dirty="0"/>
              <a:t>Верхний предел муниципального долга </a:t>
            </a:r>
            <a:r>
              <a:rPr lang="ru-RU" sz="1100" dirty="0" err="1"/>
              <a:t>Кувандыкского</a:t>
            </a:r>
            <a:r>
              <a:rPr lang="ru-RU" sz="1100" dirty="0"/>
              <a:t> городского округа по состоянию на 01.01.2020 года сложился в размере 28 000,0 тыс. рублей. По состоянию на 01.01.2021 года верхний предел муниципального долга городского округа ожидается – 20 000,0 тыс. рублей; на 01.01.2022 года – 28 000 тыс. рублей, на 01.01.2023 года – 28 000 тыс. рублей, на 01.01.2024 года – 28 000 тыс. рублей.</a:t>
            </a:r>
          </a:p>
          <a:p>
            <a:r>
              <a:rPr lang="ru-RU" sz="1100" dirty="0"/>
              <a:t>Верхний предел муниципального долга </a:t>
            </a:r>
            <a:r>
              <a:rPr lang="ru-RU" sz="1100" dirty="0" err="1"/>
              <a:t>Кувандыкского</a:t>
            </a:r>
            <a:r>
              <a:rPr lang="ru-RU" sz="1100" dirty="0"/>
              <a:t> городского округа Оренбургской области по муниципальным гарантиям </a:t>
            </a:r>
            <a:r>
              <a:rPr lang="ru-RU" sz="1100" dirty="0" err="1"/>
              <a:t>Кувандыкского</a:t>
            </a:r>
            <a:r>
              <a:rPr lang="ru-RU" sz="1100" dirty="0"/>
              <a:t> городского округа Оренбургской области в очередном финансовом году и плановом периоде не планируется в соответствии с пунктом 1,2 подпункт 4 проекта решения о бюджете городского округа на 2021 и плановый период 2022-2023годы. </a:t>
            </a:r>
          </a:p>
          <a:p>
            <a:r>
              <a:rPr lang="ru-RU" sz="1100" dirty="0"/>
              <a:t>Расходы на обслуживание муниципального долга </a:t>
            </a:r>
            <a:r>
              <a:rPr lang="ru-RU" sz="1100" dirty="0" err="1"/>
              <a:t>Кувандыкского</a:t>
            </a:r>
            <a:r>
              <a:rPr lang="ru-RU" sz="1100" dirty="0"/>
              <a:t> городского округа Оренбургской области в 2021 году запланированы в сумме 21,2 тыс.рублей, в 2022 году –  в сумме 491,6,7 тыс.рублей, в 2023 году – в сумме 543,2 тыс. рублей.</a:t>
            </a:r>
          </a:p>
          <a:p>
            <a:r>
              <a:rPr lang="ru-RU" sz="1100" dirty="0"/>
              <a:t>В целях своевременного погашения бюджетных кредитов в 2021 году и плановом периоде 2022 и 2023 годов предполагается осуществление заимствований в виде кредитов от кредитных организаций:</a:t>
            </a:r>
          </a:p>
          <a:p>
            <a:r>
              <a:rPr lang="ru-RU" sz="1100" dirty="0"/>
              <a:t>2021 год в сумме 9 000,0 тыс. рублей;</a:t>
            </a:r>
          </a:p>
          <a:p>
            <a:r>
              <a:rPr lang="ru-RU" sz="1100" dirty="0"/>
              <a:t>2022 год в сумме 1 000 ,0 тыс. рублей;</a:t>
            </a:r>
          </a:p>
          <a:p>
            <a:r>
              <a:rPr lang="ru-RU" sz="1100" dirty="0"/>
              <a:t>2023 год в сумме 1 000,0 тыс. рублей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000"/>
              <a:t>Муниципальный долг и просроченная кредиторская задолженность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2476500"/>
          </a:xfrm>
        </p:spPr>
        <p:txBody>
          <a:bodyPr/>
          <a:lstStyle/>
          <a:p>
            <a:pPr marL="358775" lvl="2" indent="0">
              <a:lnSpc>
                <a:spcPct val="80000"/>
              </a:lnSpc>
              <a:defRPr/>
            </a:pPr>
            <a:r>
              <a:rPr lang="ru-RU" sz="1800" dirty="0"/>
              <a:t>По состоянию на 01.01.2020 года муниципальный долг администрации муниципального образования Кувандыкский городской округ составляет 28,0 млн. рублей, в том числе бюджетные кредиты 28,0 млн.рублей. В течении 2020 года погашено 8,0 млн.рублей. Муниципальный долг на 31.12.2020 года – 20,0 млн.рублей ; в т.ч. бюджетный кредит – 20,0 млн.руб. .</a:t>
            </a:r>
          </a:p>
          <a:p>
            <a:pPr marL="358775" lvl="2" indent="0" eaLnBrk="1" hangingPunct="1">
              <a:lnSpc>
                <a:spcPct val="80000"/>
              </a:lnSpc>
              <a:defRPr/>
            </a:pPr>
            <a:r>
              <a:rPr lang="ru-RU" sz="1800" dirty="0"/>
              <a:t>В течение  2020 года  муниципальные гарантии не выдавались.</a:t>
            </a:r>
          </a:p>
          <a:p>
            <a:pPr marL="358775" lvl="2" indent="0" eaLnBrk="1" hangingPunct="1">
              <a:lnSpc>
                <a:spcPct val="80000"/>
              </a:lnSpc>
              <a:defRPr/>
            </a:pPr>
            <a:r>
              <a:rPr lang="ru-RU" sz="1800" b="1" dirty="0"/>
              <a:t>Просроченная кредиторская задолженность бюджета на 01.01.2021</a:t>
            </a:r>
            <a:r>
              <a:rPr lang="ru-RU" sz="1800" dirty="0"/>
              <a:t> </a:t>
            </a:r>
            <a:r>
              <a:rPr lang="ru-RU" sz="1800" b="1" dirty="0"/>
              <a:t>года  </a:t>
            </a:r>
            <a:r>
              <a:rPr lang="ru-RU" sz="1800" dirty="0"/>
              <a:t>отсутствует. </a:t>
            </a:r>
          </a:p>
        </p:txBody>
      </p:sp>
      <p:pic>
        <p:nvPicPr>
          <p:cNvPr id="22532" name="Picture 7" descr="hd_pic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4292600"/>
            <a:ext cx="6840537" cy="1512888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/>
              <a:t>Долговая нагрузка на бюджет, млн.руб.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28525512"/>
              </p:ext>
            </p:extLst>
          </p:nvPr>
        </p:nvGraphicFramePr>
        <p:xfrm>
          <a:off x="457200" y="980727"/>
          <a:ext cx="8003230" cy="16814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70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0168">
                <a:tc>
                  <a:txBody>
                    <a:bodyPr/>
                    <a:lstStyle/>
                    <a:p>
                      <a:r>
                        <a:rPr lang="ru-RU" sz="1400" dirty="0"/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2020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2022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2023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592">
                <a:tc>
                  <a:txBody>
                    <a:bodyPr/>
                    <a:lstStyle/>
                    <a:p>
                      <a:r>
                        <a:rPr lang="ru-RU" sz="1400" b="1" dirty="0"/>
                        <a:t>Бюджетный</a:t>
                      </a:r>
                      <a:r>
                        <a:rPr lang="ru-RU" sz="1400" b="1" baseline="0" dirty="0"/>
                        <a:t> кредит, в т.ч.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28,0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20,0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23,9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23,9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353">
                <a:tc>
                  <a:txBody>
                    <a:bodyPr/>
                    <a:lstStyle/>
                    <a:p>
                      <a:r>
                        <a:rPr lang="ru-RU" sz="1400" dirty="0"/>
                        <a:t>Погашение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225">
                <a:tc>
                  <a:txBody>
                    <a:bodyPr/>
                    <a:lstStyle/>
                    <a:p>
                      <a:r>
                        <a:rPr lang="ru-RU" sz="1400" dirty="0"/>
                        <a:t>Получение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/>
                        <a:t>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113">
                <a:tc>
                  <a:txBody>
                    <a:bodyPr/>
                    <a:lstStyle/>
                    <a:p>
                      <a:r>
                        <a:rPr lang="ru-RU" sz="1400" b="1" dirty="0"/>
                        <a:t>Коммерческий кредит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Содержимое 5" descr="x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55776" y="3212976"/>
            <a:ext cx="4371864" cy="2737304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69269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</a:t>
            </a:r>
            <a:r>
              <a:rPr lang="ru-RU" sz="1600" b="1" dirty="0">
                <a:solidFill>
                  <a:schemeClr val="tx1"/>
                </a:solidFill>
              </a:rPr>
              <a:t>«Развитие дорожного хозяйства муниципального образования Кувандыкский городской округ на 2019-2024 годы».</a:t>
            </a:r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5450"/>
              </p:ext>
            </p:extLst>
          </p:nvPr>
        </p:nvGraphicFramePr>
        <p:xfrm>
          <a:off x="152399" y="1628802"/>
          <a:ext cx="8839201" cy="5149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6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24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4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«Развитие дорожного хозяйства муниципального образования Кувандыкский городской округ на 2019-2024 годы»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80974,2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49406,5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61886,3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3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1 «Развитие дорожной инфраструктуры  муниципального образования Кувандыкский городской округ на 2019-2024 годы 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66306,2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38113,5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52153,0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Основное мероприятие «Содержание автомобильных дорог общего пользования и искусственных сооружений на них»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21329,3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  <a:p>
                      <a:pPr algn="ctr" fontAlgn="b"/>
                      <a:endParaRPr lang="ru-RU" sz="14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1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«Капитальный ремонт и ремонт автомобильных дорог общего пользования и искусственных сооружений на них»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44976,9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38113,5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52153,0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87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Подпрограмма 2 «Повышение безопасности дорожного движения муниципального образования Кувандыкский городской округ на 2019-2024 годы»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14668,0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11293,0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9733,3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«Развитие аппаратно- программного комплекса  «Безопасный город»»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266,7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05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«Эксплуатация и ремонт технических средств организации дорожного движения на территории муниципального образования»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14318,0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11026,3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9700,0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67200" y="692696"/>
            <a:ext cx="864096" cy="93610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692697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/>
              </a:rPr>
              <a:t>Финансирование программы, тыс.руб.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54868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«Развитие дорожного хозяйства муниципального образования Кувандыкский городской округ на 2019-2024 годы».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278662"/>
              </p:ext>
            </p:extLst>
          </p:nvPr>
        </p:nvGraphicFramePr>
        <p:xfrm>
          <a:off x="0" y="1844824"/>
          <a:ext cx="9144001" cy="5248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6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прогноз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Протяженность автомобильных дорог общего пользования местного значения с твердым покрытием, км.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367,955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379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388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случаев ДТП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36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Протяженность автомобильных дорог общего пользования местного  значения,  соответствующих нормативным требованиям к транспортно-эксплуатационным показателям, км.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102,455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102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2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сельских населенных пунктов, имеющих связь по дорогам с твердым покрытием с дорогами общего пользования, ед.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79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3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километров, на которых проведен капитальный ремонт и ремонт автомобильных дорог общего пользования населенных пунктов, км.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4,455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7,5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7,5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2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"Развитие аппаратно-программного комплекса "Безопасный город», шт.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Дорожная разметка пешеходных переходов в т. ч. (термопластиком), км.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0,249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2,5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2,5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Установка и ремонт дорожных знаков, шт.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65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пешеходных переходов, шт.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Эксплуатация и ремонт светофорных объектов, шт.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27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Оборудование пешеходных переходов возле детских образовательных учреждений, шт.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4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Финансовое обеспечение освещения автомобильных дорог городского округа, кВт. ч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160000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1600000</a:t>
                      </a:r>
                      <a:endParaRPr lang="ru-RU" sz="10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1600000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1" y="476672"/>
            <a:ext cx="9143998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</a:rPr>
              <a:t>Цель: </a:t>
            </a:r>
            <a:r>
              <a:rPr lang="ru-RU" sz="1200" dirty="0"/>
              <a:t>развитие современной и эффективной инфраструктуры автомобильных дорог общего пользования местного значения, обеспечивающей благоприятные условия для развития экономики и социальной сферы Кувандыкского городского округа, а также  повышение безопасности дорожного движения на автомобильных дорогах местного значения за счет выполнения комплекса мероприятий, направленных на сокращение смертности от дорожно-транспортных происшествий (ДТП).</a:t>
            </a: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267200" y="1196752"/>
            <a:ext cx="864096" cy="648072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37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633972929"/>
              </p:ext>
            </p:extLst>
          </p:nvPr>
        </p:nvGraphicFramePr>
        <p:xfrm>
          <a:off x="35496" y="685800"/>
          <a:ext cx="9108504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/>
              <a:t>Фактические показатели выполнения работ по программе  в 2020 году:</a:t>
            </a:r>
            <a:r>
              <a:rPr lang="ru-RU" sz="2000" dirty="0"/>
              <a:t> </a:t>
            </a:r>
          </a:p>
        </p:txBody>
      </p:sp>
      <p:pic>
        <p:nvPicPr>
          <p:cNvPr id="7" name="Рисунок 6" descr="aI5JWWw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9" y="762000"/>
            <a:ext cx="1828801" cy="13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47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38</a:t>
            </a:fld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67608691"/>
              </p:ext>
            </p:extLst>
          </p:nvPr>
        </p:nvGraphicFramePr>
        <p:xfrm>
          <a:off x="35496" y="685800"/>
          <a:ext cx="9108504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Блок-схема: внутренняя память 12"/>
          <p:cNvSpPr/>
          <p:nvPr/>
        </p:nvSpPr>
        <p:spPr>
          <a:xfrm>
            <a:off x="9592" y="0"/>
            <a:ext cx="9134408" cy="71435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/>
              <a:t>Планируемые  работы по программе(</a:t>
            </a:r>
            <a:r>
              <a:rPr lang="ru-RU" sz="2000" b="1" dirty="0" err="1"/>
              <a:t>руб</a:t>
            </a:r>
            <a:r>
              <a:rPr lang="ru-RU" sz="2000" b="1" dirty="0"/>
              <a:t>)   на 2021 год:</a:t>
            </a:r>
            <a:r>
              <a:rPr lang="ru-R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747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69269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«Развитие системы образования муниципального образования Кувандыкский городской округ Оренбургской области » на 2019-2024 годы </a:t>
            </a: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929987"/>
              </p:ext>
            </p:extLst>
          </p:nvPr>
        </p:nvGraphicFramePr>
        <p:xfrm>
          <a:off x="35496" y="1052737"/>
          <a:ext cx="8956104" cy="5838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98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«Развитие системы образования муниципального образования Кувандыкский городской округ Оренбургской области » на 2019-2024 годы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545032,3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509242,2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528122,7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Подпрограмма 1 "Развитие дошкольного образования  детей»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133311,3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121211,8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118122,5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«Повышение доступности  дошкольных образовательных услуг»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125917,5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117024,4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111967,5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7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«Финансовое обеспечение выплаты компенсации части родительской платы за присмотр и уход за детьми, посещающими образовательные организации, реализующие образовательную программу дошкольного образования»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5001,8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3359,6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5510,1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7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«Финансовое обеспечение полномочия по воспитанию и обучению детей-инвалидов в образовательных организациях, реализующих программу дошкольного образования, а также предоставление компенсации затрат родителей на обучение детей-инвалидов на дому»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671,9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615,7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644,9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 Финансовое обеспечение социально-значимых мероприятий»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1720,1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212,1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Подпрограмма  «Развитие общего и дополнительного образования детей»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348813,3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331599,7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341353,8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«Развитие общего образования»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306818,6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296512,8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309450,5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«Развитие дополнительного и неформального образования, и социализации детей»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29049,4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30238,8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28113,5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64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«Выявление и поддержка одаренных детей и молодежи»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«Развитие физической культуры и спорта в образовательных учреждениях Кувандыкского городского округа»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 Финансовое обеспечение социально-значимых мероприятий»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4892,5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2943,8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проект «Современная школа»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5573,6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67200" y="692696"/>
            <a:ext cx="864096" cy="72008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692697"/>
            <a:ext cx="82809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/>
              </a:rPr>
              <a:t>Финансирование программы, тыс.руб.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868362"/>
          </a:xfrm>
        </p:spPr>
        <p:txBody>
          <a:bodyPr>
            <a:normAutofit fontScale="90000"/>
          </a:bodyPr>
          <a:lstStyle/>
          <a:p>
            <a:r>
              <a:rPr lang="ru-RU" dirty="0"/>
              <a:t>Сельское хозяйство </a:t>
            </a:r>
            <a:r>
              <a:rPr lang="ru-RU" dirty="0" err="1"/>
              <a:t>Кувандыкского</a:t>
            </a:r>
            <a:r>
              <a:rPr lang="ru-RU" dirty="0"/>
              <a:t> городского округа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95300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На территории муниципального образования Кувандыкский городской округ на 1 января 2020 года сельскохозяйственным производством было занято 20 сельскохозяйственных организаций и 10 работающих КФХ, 62 индивидуальных предпринимателей и 6984 ЛПХ, в том числе 58 включены в реестр </a:t>
            </a:r>
            <a:r>
              <a:rPr lang="ru-RU" dirty="0" err="1"/>
              <a:t>сельхозтоваропроизводителей</a:t>
            </a:r>
            <a:r>
              <a:rPr lang="ru-RU" dirty="0"/>
              <a:t> на получение государственной поддержки в рамках муниципальной программы развития сельского хозяйства. </a:t>
            </a:r>
          </a:p>
          <a:p>
            <a:r>
              <a:rPr lang="ru-RU" dirty="0"/>
              <a:t>Площадь сельскохозяйственных угодий района - 464,0 тыс. га, в том числе пашни – 178 тыс. га, сенокосы – 35,4 тыс. га, пастбища –250,3 тыс.га. и многолетние насаждения 284 га.</a:t>
            </a:r>
          </a:p>
          <a:p>
            <a:r>
              <a:rPr lang="ru-RU" dirty="0"/>
              <a:t>На территории </a:t>
            </a:r>
            <a:r>
              <a:rPr lang="ru-RU" dirty="0" err="1"/>
              <a:t>Кувандыкского</a:t>
            </a:r>
            <a:r>
              <a:rPr lang="ru-RU" dirty="0"/>
              <a:t> городского округа 2 крупных, 3 средних предприятий, 4 малых и микро предприятий занимаются животноводством.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29058" name="Picture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38588"/>
            <a:ext cx="4267200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905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85800"/>
            <a:ext cx="42672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-58452" y="-315046"/>
            <a:ext cx="9144000" cy="33265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ru-RU" altLang="ru-RU" sz="1400" b="1" dirty="0">
                <a:solidFill>
                  <a:sysClr val="windowText" lastClr="000000"/>
                </a:solidFill>
              </a:rPr>
              <a:t>Продолжение таблицы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06963"/>
              </p:ext>
            </p:extLst>
          </p:nvPr>
        </p:nvGraphicFramePr>
        <p:xfrm>
          <a:off x="-58452" y="17610"/>
          <a:ext cx="9173307" cy="7220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0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54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6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регионального проекта «Успех каждого ребенка»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2461,1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1857,2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2659,8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Подпрограмма "Совершенствование организации питания  в образовательных организациях </a:t>
                      </a:r>
                      <a:r>
                        <a:rPr lang="ru-RU" sz="12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городского округа Оренбургской области на 2019-2024 годы"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10915,1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14117,3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26800,3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 "Дополнительное финансовое обеспечение мероприятий по организации питания детей  в образовательных организациях 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городского округа Оренбургской области на 2019-2024 годы"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2319,2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1391,3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915,5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 Организация питания в общеобразовательных организациях»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8595,8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15392,9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25884,8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0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"Комплексная безопасность образовательных организаций </a:t>
                      </a:r>
                      <a:r>
                        <a:rPr lang="ru-RU" sz="1200" b="1" dirty="0" err="1">
                          <a:latin typeface="Times New Roman" pitchFamily="18" charset="0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 городского округа Оренбургской области на 2019-2024 годы"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6493,7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5177,4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«Проведение мероприятий по обеспечению противопожарной безопасности в образовательных организациях»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1882,3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"Создание антитеррористической безопасности в образовательных организациях"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6147,7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2964,7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5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"Создание безопасных санитарно-эпидемиологических условий в образовательных организациях"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345,9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3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"Проведение противоаварийных мероприятий в образовательных организациях"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5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Подпрограмма "Патриотическое воспитание юных граждан </a:t>
                      </a:r>
                      <a:r>
                        <a:rPr lang="ru-RU" sz="12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городского округа на 2019-2024 годы"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53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Подпрограмма " Защита прав детей, поддержка детей-сирот и детей с ограниченными возможностями здоровья"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26548,2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25405,9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25247,1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90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«Выполнение  полномочий по организации и осуществлению деятельности по опеке и попечительству над несовершеннолетними»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25182,1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24505,7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25247,1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3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Приоритетный проект Оренбургской области «Создание универсальной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безбарьерной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среды для инклюзивного образования детей-инвалидов»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1366,1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2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Подпрограмма "Организация отдыха и оздоровления детей 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9669,7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1589,2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7139,4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2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«Организация оздоровления и отдыха детей в каникулярное время»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1589,2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7139,4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703055500"/>
                  </a:ext>
                </a:extLst>
              </a:tr>
              <a:tr h="212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Подпрограмма "Обеспечение деятельности в сфере образования"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9196,0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10141,1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9459,6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41B494-D899-47DB-A9C7-20730D83B1A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B3FD623-1299-4244-A0A3-14D396AD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Блок-схема: внутренняя память 8">
            <a:extLst>
              <a:ext uri="{FF2B5EF4-FFF2-40B4-BE49-F238E27FC236}">
                <a16:creationId xmlns:a16="http://schemas.microsoft.com/office/drawing/2014/main" id="{DA612283-FB61-4FE2-AC92-7602B2DA4AF4}"/>
              </a:ext>
            </a:extLst>
          </p:cNvPr>
          <p:cNvSpPr/>
          <p:nvPr/>
        </p:nvSpPr>
        <p:spPr>
          <a:xfrm>
            <a:off x="-17585" y="27898"/>
            <a:ext cx="9144000" cy="33265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ru-RU" altLang="ru-RU" sz="1400" b="1" dirty="0">
                <a:solidFill>
                  <a:sysClr val="windowText" lastClr="000000"/>
                </a:solidFill>
              </a:rPr>
              <a:t>Продолжение таблицы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6FBFDA96-9E67-4606-B0CB-1236596AA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02562"/>
              </p:ext>
            </p:extLst>
          </p:nvPr>
        </p:nvGraphicFramePr>
        <p:xfrm>
          <a:off x="-46892" y="372277"/>
          <a:ext cx="9173307" cy="6783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0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657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1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0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«Руководство и управление в сфере установленных функций»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3503,9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3521,3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 Финансовое обеспечение осуществления отдельных государственных полномочий»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1384,8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1427,0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 мероприятие «Обеспечение деятельности подведомственных учреждений»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5252,4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4511,3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4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4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74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39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9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4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4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703055500"/>
                  </a:ext>
                </a:extLst>
              </a:tr>
              <a:tr h="194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117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836712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«</a:t>
            </a:r>
            <a:r>
              <a:rPr lang="ru-RU" sz="1600" b="1" dirty="0">
                <a:solidFill>
                  <a:sysClr val="windowText" lastClr="000000"/>
                </a:solidFill>
              </a:rPr>
              <a:t>Развитие системы образования муниципального образования Кувандыкский городской округ Оренбургской области » на 2019-2024 годы </a:t>
            </a:r>
            <a:r>
              <a:rPr lang="ru-RU" sz="1600" b="1" dirty="0">
                <a:solidFill>
                  <a:schemeClr val="tx1"/>
                </a:solidFill>
              </a:rPr>
              <a:t>».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514439"/>
              </p:ext>
            </p:extLst>
          </p:nvPr>
        </p:nvGraphicFramePr>
        <p:xfrm>
          <a:off x="0" y="1189891"/>
          <a:ext cx="9144001" cy="6075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16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935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Доступность дошкольного образования (отношение численности детей в возрасте от 2 мес. до 7 лет (включительно), получающих дошкольное образование в текущем году, к сумме численности детей в возрасте от 2 мес. до 7 лет (включительно), получающих дошкольное образование в текущем году, и численности детей в возрасте от  2 мес. до 7 лет (включительно), находящихся в очереди на получение в текущем году дошкольного образования), %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99,5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99,7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  <a:tab pos="177419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Региональный проект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услуг психолого-педагогической, методической и консультативной помощи родителям (законным представителям) детей,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единиц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  <a:tab pos="177419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Региональный проект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граждан, положительно оценивающих качество услуг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психолого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– педагогической,  методической и консультативной помощи, в общем числе обратившихся за получением услуги, %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65,0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9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Удельный вес численности обучающихся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муниципальных общеобразовательных организаций в соответствии с ФГОС,  в общей численности обучающихся в ОО  общего образования, %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95,0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3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Доступность дошкольного образования для детей в  возрасте от 2 мес. до 3 лет (отношение численности детей в возрасте от 2 мес. до 3 лет, получающих дошкольное образование в текущем году, к сумме численности детей в возрасте  от 2 мес. до 3 лет, получающих дошкольное образование в текущем году, и численности детей в возрасте от  2 мес. до 3 лет, находящихся  в очереди на получение в текущем году дошкольного образования), %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7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Доступность дошкольного образования  для детей в возрасте 3-7 лет (отношение численности детей в возрасте 3-7 лет, получающих дошкольное образование в текущем году, к сумме  численности детей в возрасте 3-7 лет,  получающих дошкольное образование  в текущем году,  и численности детей в возрасте 3-7 лет, находящихся в очереди на получение в текущем году дошкольного образования)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1" y="764704"/>
            <a:ext cx="9143998" cy="43204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Внедрение современной  модели образования, обеспечивающей доступность качественного образования, соответствующего требованиям инновационного </a:t>
            </a:r>
            <a:r>
              <a:rPr lang="ru-RU" sz="1200" dirty="0" err="1"/>
              <a:t>социально-ориетированного</a:t>
            </a:r>
            <a:r>
              <a:rPr lang="ru-RU" sz="1200" dirty="0"/>
              <a:t> развития Оренбургской области и </a:t>
            </a:r>
            <a:r>
              <a:rPr lang="ru-RU" sz="1200" dirty="0" err="1"/>
              <a:t>Кувандыкского</a:t>
            </a:r>
            <a:r>
              <a:rPr lang="ru-RU" sz="1200" dirty="0"/>
              <a:t> городского округа.</a:t>
            </a: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r"/>
            <a:r>
              <a:rPr lang="ru-RU" sz="1400" dirty="0"/>
              <a:t>Продолжение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" y="1412777"/>
          <a:ext cx="9144000" cy="5553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4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  <a:tab pos="1774190" algn="l"/>
                        </a:tabLs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родителей (законных представителей), воспользовавшихся правом на получение компенсации части родительской платы за присмотр и уход за детьми в образовательных организациях, реализующих основную образовательную программу дошкольного образования, от общей численности родителей (законных представителей), имеющих указанное право, %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96,5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97,5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97,5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4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Численность детей, посещающих муниципальные образовательные организации, осуществляющие  образовательную деятельность по образовательным программам дошкольного образования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1775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1665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1600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Численность воспитанников, проживающих в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Кувандыкском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городском округе, в возрасте до 3 лет, посещающих  ДОО округа, осуществляющие  образовательную деятельность по образовательным программам дошкольного образования, присмотр и уход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4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Отношение среднемесячной заработной платы педагогических работников муниципальных ДОО к средней заработной плате в общем образовании в Оренбургской области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5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  <a:tab pos="177419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Удельный вес численности руководителей муниципальных организаций дошкольного образования, прошедших в течение последних трех лет повышение квалификации или профессиональную переподготовку, в общей численности педагогических работников ДОО.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  <a:tab pos="177419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Численность детей – инвалидов в ОО, осуществляющих образовательную деятельность по  образовательным  программам дошкольного образования.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  <a:tab pos="177419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услуг психолого-педагогической, методической и консультативной помощи родителям (законным представителям) детей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84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  <a:tab pos="177419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граждан, положительно оценивающих качество услуг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психолого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– педагогической,  методической и консультативной помощи, в общем числе обратившихся за получением услуги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130799"/>
              </p:ext>
            </p:extLst>
          </p:nvPr>
        </p:nvGraphicFramePr>
        <p:xfrm>
          <a:off x="1" y="548680"/>
          <a:ext cx="9143998" cy="1031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2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r"/>
            <a:r>
              <a:rPr lang="ru-RU" sz="1400" dirty="0"/>
              <a:t>Продолжение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" y="1124743"/>
          <a:ext cx="9144000" cy="5928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Удельный вес численности обучающихся,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обеспеченных комфортными условиями обучения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Доля выпускников муниципальных общеобразовательных организаций, не сдавших единый государственный экзамен, в общей численности выпускников муниципальных общеобразовательных организаций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Отношение среднего балла ЕГЭ в 10 процентах школ с лучшими результатами ЕГЭ к среднему баллу ЕГЭ  в 10 процентах школ с худшими результатами ЕГЭ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1, 35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1, 36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1,33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5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Удельный вес выпускников муниципальных ООО, не получивших аттестат о среднем общем образовании, в общей численности выпускников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Охват детей в возрасте 5–18 лет программами дополнительного образования    (удельный вес  численности детей, получающих услуги дополнительного образования, в общей численности детей в возрасте 5–18 лет)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95,0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5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Удельный вес  количества ОО, в которых проведено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Calibri"/>
                        </a:rPr>
                        <a:t>тьютерское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 обучение по государственно - общественному управлению и созданы органы коллегиального управления с участием общественности (родителей, работодателей), в общем количестве ОО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Отношение средней заработной платы педагогических работников муниципальных ООДО округа к среднемесячной заработной плате учителей в Оренбургской области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5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Удельный вес численности обучающихся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по программам общего образования, участвующих в олимпиадах и конкурсах различных уровней, в общей численности обучающихся по программам общего образования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Удельный вес численности обучающихся, охваченных профильным обучением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81,0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83,0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84,0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9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Удельный вес численности детей-инвалидов, обучающихся по программам общего образования на дому с использованием дистанционных образовательных технологий, в общей численности детей-инвалидов, которым не противопоказано обучение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21997"/>
              </p:ext>
            </p:extLst>
          </p:nvPr>
        </p:nvGraphicFramePr>
        <p:xfrm>
          <a:off x="1" y="336821"/>
          <a:ext cx="9143998" cy="1031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2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r"/>
            <a:r>
              <a:rPr lang="ru-RU" sz="1400" dirty="0"/>
              <a:t>Продолжение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" y="1124743"/>
          <a:ext cx="9144000" cy="5678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  <a:cs typeface="Calibri"/>
                        </a:rPr>
                        <a:t>Удельный вес численности детей с ограниченными  возможностями здоровья, обучающихся  по программам общего образования в инклюзивных классах и в Ресурсном центре</a:t>
                      </a:r>
                      <a:endParaRPr lang="ru-RU" sz="1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1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  <a:cs typeface="Times New Roman"/>
                        </a:rPr>
                        <a:t>4,0</a:t>
                      </a:r>
                      <a:endParaRPr lang="ru-RU" sz="1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Охват детей 5-18  лет программами дополнительного образования      физкультурно-спортивной направленности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27,0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26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29,0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Участие обучающихся в мероприятиях  физкультурно-спортивной направленности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74,0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75,0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80,0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5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Удельный вес численности учителей в возрасте до 35 лет в общей численности учителей общеобразовательных организаций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11,4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Удельный вес численности руководителей муниципальных общеобразовательных организаций и организаций дополнительного образования, прошедших в течение последних трех лет повышение квалификации или профессиональную переподготовку, в общей численности руководителей ООО и ООДО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58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Удельный вес числа образовательных организаций, обеспечивающих предоставление нормативно закрепленного перечня сведений о своей деятельности на официальных сайтах в сети Интернет, в общем числе образовательных организаций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Количество  уровней образования, на которых реализуются механизмы внешней оценки качества образования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8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828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общеобразовательных организаций, расположенных в сельской местности, в которых отремонтирован  спортивный зал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828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обучающихся, занимающихся физической культурой и спортом во внеурочное время (начальное, основное, среднее образование), в общем количестве обучающихся, за исключением дошкольного образования;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828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спортивных клубов, созданных в общеобразовательных организациях, расположенных  в сельской местности, для занятия физической культуры и спортом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  <a:tab pos="177419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услуг психолого-педагогической, методической и консультативной помощи родителям (законным представителям) детей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2,5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359638"/>
              </p:ext>
            </p:extLst>
          </p:nvPr>
        </p:nvGraphicFramePr>
        <p:xfrm>
          <a:off x="1" y="336821"/>
          <a:ext cx="9143998" cy="1031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2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r"/>
            <a:r>
              <a:rPr lang="ru-RU" sz="1400" dirty="0"/>
              <a:t>Продолжение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" y="1124743"/>
          <a:ext cx="9144000" cy="57035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8125" algn="l"/>
                          <a:tab pos="417830" algn="l"/>
                          <a:tab pos="1774190" algn="l"/>
                        </a:tabLs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  <a:cs typeface="Times New Roman"/>
                        </a:rPr>
                        <a:t>Доля граждан, положительно оценивающих качество услуг </a:t>
                      </a:r>
                      <a:r>
                        <a:rPr lang="ru-RU" sz="1200" b="0" dirty="0" err="1">
                          <a:latin typeface="Times New Roman"/>
                          <a:ea typeface="Times New Roman"/>
                          <a:cs typeface="Times New Roman"/>
                        </a:rPr>
                        <a:t>психолого</a:t>
                      </a:r>
                      <a:r>
                        <a:rPr lang="ru-RU" sz="1200" b="0" dirty="0">
                          <a:latin typeface="Times New Roman"/>
                          <a:ea typeface="Times New Roman"/>
                          <a:cs typeface="Times New Roman"/>
                        </a:rPr>
                        <a:t> – педагогической,  методической и консультативной помощи, в общем числе обратившихся за получением услуги</a:t>
                      </a:r>
                      <a:endParaRPr lang="ru-RU" sz="1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65,0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Количество детей, охваченных основными и дополнительными общеобразовательными программами  цифрового, естественно – научного и гуманитарного  профилей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250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250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обновленных школьных автобусов, соответствующих требованиям законодательства Российской Федерации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5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Доля обучающихся, которым предоставлена возможность организованной транспортной доставки до общеобразовательного учреждения, в общей численности обучающихся, нуждающихся в подвозе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педагогических работников ОО, получивших ежемесячное денежное вознаграждение за классное руководство из расчета пять тысяч рублей в месяц с учетом страховых взносов в государственные внебюджетные фонды, а также районных коэффициентов и процентных надбавок, в общей численности педагогических работников такой категории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Охват горячим питанием обучающихся  общеобразовательных организаций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Охват бесплатным горячим питанием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5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ОО, обеспечивающих питание обучающихся 5−11 классов во время обучения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1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 dirty="0">
                          <a:latin typeface="Times New Roman"/>
                          <a:ea typeface="Times New Roman"/>
                          <a:cs typeface="Times New Roman"/>
                        </a:rPr>
                        <a:t>Удельный вес численности  работников школьных пищеблоков, квалифицированных для работы на современном технологическом оборудовании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78,0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обучающихся, получающих начальное общее образование в  муниципальных ОО, получающих бесплатное горячее питание, к общему количеству обучающихся, получающих начальное общее образование в муниципальных ОО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пищеблоков общеобразовательных организаций, оснащенных современным технологическим оборудованием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78,0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998084"/>
              </p:ext>
            </p:extLst>
          </p:nvPr>
        </p:nvGraphicFramePr>
        <p:xfrm>
          <a:off x="1" y="336821"/>
          <a:ext cx="9143998" cy="1031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2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r"/>
            <a:r>
              <a:rPr lang="ru-RU" sz="1400" dirty="0"/>
              <a:t>Продолжение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" y="1124743"/>
          <a:ext cx="9144000" cy="5305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  <a:cs typeface="Times New Roman"/>
                        </a:rPr>
                        <a:t>Доля общеобразовательных организаций, использующих в рационе питания детей продукты, обогащенные витаминами и </a:t>
                      </a:r>
                      <a:r>
                        <a:rPr lang="ru-RU" sz="1200" b="0" dirty="0" err="1">
                          <a:latin typeface="Times New Roman"/>
                          <a:ea typeface="Times New Roman"/>
                          <a:cs typeface="Times New Roman"/>
                        </a:rPr>
                        <a:t>микронутриентами</a:t>
                      </a:r>
                      <a:endParaRPr lang="ru-RU" sz="1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79,0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82,0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84,0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Удельный вес численности участников образовательного процесса, прошедших обучение в рамках программ  формирования культуры здорового питания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93,6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94,0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94,5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Улучшение  качества питания детей дошкольного возраста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Улучшение  качества питания детей в общеобразовательных школах округа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Обеспечение  учащихся пришкольных интернатов горячим питанием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образовательных организаций, полностью соответствующих требованиям пожарной безопасности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образовательных </a:t>
                      </a:r>
                      <a:r>
                        <a:rPr lang="ru-RU" sz="1200" spc="-15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организаций,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полностью соответствующих требованиям антитеррористической безопасности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82,0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84,0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88,0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5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образовательных </a:t>
                      </a:r>
                      <a:r>
                        <a:rPr lang="ru-RU" sz="1200" spc="-15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организаций, в которых созданы безопасные санитарно-эпидемиологические условия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1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Доля образовательных </a:t>
                      </a:r>
                      <a:r>
                        <a:rPr lang="ru-RU" sz="1200" spc="-15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организаций, не имеющих случаев травматизма во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время учебно-воспитательного процесса в общем числе ОО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" dirty="0">
                          <a:latin typeface="Times New Roman"/>
                          <a:ea typeface="Times New Roman"/>
                          <a:cs typeface="Times New Roman"/>
                        </a:rPr>
                        <a:t>Увеличение  численности участников образовательного процесса, охваченных профилактической работой по  изучению правил дорожного движения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4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Высокая степень  готовности граждан 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к  выполнению  своего  гражданского  и        патриотического долга во всем многообразии форм его проявления. 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83,0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83,0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83,0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1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массовых мероприятий, проводимых по патриотическому воспитанию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1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учащейся молодежи, принимающей участие в массовых мероприятиях по патриотиче­скому воспитанию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2800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2820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8120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молодежи допризывного возраста, участвующей в мероприятиях патриотической направленности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928081"/>
              </p:ext>
            </p:extLst>
          </p:nvPr>
        </p:nvGraphicFramePr>
        <p:xfrm>
          <a:off x="1" y="336821"/>
          <a:ext cx="9143998" cy="1031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2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pPr algn="r"/>
            <a:r>
              <a:rPr lang="ru-RU" sz="1400" dirty="0"/>
              <a:t>Продолжение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" y="1124743"/>
          <a:ext cx="9144000" cy="5695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9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Удельный вес детей-сирот и детей, оставшихся без попечения родителей, воспитывающихся в семьях граждан, от общего числа детей этой категории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  <a:cs typeface="Times New Roman"/>
                        </a:rPr>
                        <a:t>Доля детей инвалидов в возрасте от 5 до 18 лет, получающих дополнительное образование, в общей  численности детей- инвалидов такого возраста</a:t>
                      </a:r>
                      <a:endParaRPr lang="ru-RU" sz="1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Calibri"/>
                        </a:rPr>
                        <a:t>Д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оля дошкольных образовательных организаций, в которых создана универсальная 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безбарьерная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среда для инклюзивного  образования детей- инвалидов, в общем количестве дошкольных образовательных организаций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детей инвалидов в возрасте от 1,5 года до 7 лет, охваченных дошкольным образованием, в общей  численности детей такого возраста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образовательных организаций, в которых созданы условия для получения детьми-  инвалидами качественного образования, в общем количестве образовательных организаций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20,1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tabLst>
                          <a:tab pos="291465" algn="l"/>
                        </a:tabLs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оздоровительных лагерей, в которых созданы условия, гарантирующие охрану и укрепление здоровья детей и подростков 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9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tabLst>
                          <a:tab pos="291465" algn="l"/>
                        </a:tabLs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детей в возрасте от 6 до 18 лет, охваченных всеми формами отдыха и оздоровления, к общему числу детей в возрасте от 6 до 18 лет, проживающих в  городском округе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tabLst>
                          <a:tab pos="291465" algn="l"/>
                        </a:tabLs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детей в возрасте от 6 до 18 лет, охваченных отдыхом и оздоровлением детей в загородных лагерях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9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tabLst>
                          <a:tab pos="291465" algn="l"/>
                        </a:tabLs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детей в возрасте от 6 до 18 лет, охваченных отдыхом и оздоровлением детей в санаторных лагерях, к общему числу детей в возрасте от 6 до 18 лет из малообеспеченных семей, проживающих в городском округе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8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tabLst>
                          <a:tab pos="291465" algn="l"/>
                        </a:tabLs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несовершеннолетних граждан в возрасте от 14 до 18 лет, участвовавших во  временных работах в свободное от учебы время, проживающих в  городском округе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Снижение количества правонарушений, совершаемых несовершеннолетними на улицах и в общественных местах                                                                                  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509753"/>
              </p:ext>
            </p:extLst>
          </p:nvPr>
        </p:nvGraphicFramePr>
        <p:xfrm>
          <a:off x="1" y="336821"/>
          <a:ext cx="9143998" cy="1031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2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1400" dirty="0"/>
              <a:t>Продолжение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04212546"/>
              </p:ext>
            </p:extLst>
          </p:nvPr>
        </p:nvGraphicFramePr>
        <p:xfrm>
          <a:off x="0" y="1052736"/>
          <a:ext cx="9144001" cy="2294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6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89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72</a:t>
                      </a:r>
                    </a:p>
                  </a:txBody>
                  <a:tcPr marL="30290" marR="3029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5580" algn="l"/>
                          <a:tab pos="29146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учащихся общеобразовательных школ, охваченных мероприятиями отдыха в оздоровительных лагерях с дневным пребыванием на базе общеобразовательных организаций, к общему числу учащихся, проживающих в  городском округе.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73</a:t>
                      </a:r>
                    </a:p>
                  </a:txBody>
                  <a:tcPr marL="30290" marR="3029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ru-RU" sz="1200" b="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услуг, оказываемых управлением образования, размещенных на портале государственных услуг</a:t>
                      </a:r>
                      <a:endParaRPr lang="ru-RU" sz="10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0290" marR="3029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74</a:t>
                      </a:r>
                    </a:p>
                  </a:txBody>
                  <a:tcPr marL="30290" marR="3029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регламентов, разработанных управлением образования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0290" marR="3029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75</a:t>
                      </a:r>
                    </a:p>
                  </a:txBody>
                  <a:tcPr marL="30290" marR="3029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Сокращение доли расходов на административно- управленческие функции от общей суммы расходов в сфере образования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0290" marR="3029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933724"/>
              </p:ext>
            </p:extLst>
          </p:nvPr>
        </p:nvGraphicFramePr>
        <p:xfrm>
          <a:off x="1" y="336821"/>
          <a:ext cx="9143998" cy="1031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2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john-deere-wallpaper-16677-17216-hd-wallpapers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"/>
            <a:ext cx="8458200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0" y="3352800"/>
            <a:ext cx="9144000" cy="3505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14625" y="0"/>
            <a:ext cx="47148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ru-RU" dirty="0">
              <a:latin typeface="Arial" charset="0"/>
              <a:cs typeface="Arial" charset="0"/>
            </a:endParaRPr>
          </a:p>
        </p:txBody>
      </p:sp>
      <p:graphicFrame>
        <p:nvGraphicFramePr>
          <p:cNvPr id="7210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857031"/>
              </p:ext>
            </p:extLst>
          </p:nvPr>
        </p:nvGraphicFramePr>
        <p:xfrm>
          <a:off x="0" y="3352799"/>
          <a:ext cx="9143997" cy="3505200"/>
        </p:xfrm>
        <a:graphic>
          <a:graphicData uri="http://schemas.openxmlformats.org/drawingml/2006/table">
            <a:tbl>
              <a:tblPr/>
              <a:tblGrid>
                <a:gridCol w="1752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81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970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 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 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 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Продукция сельского хозяйства, 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млн. руб.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2820,70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4 175,63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4 430,98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4 607,18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4 756,20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5 000,99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5 117,13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5 289,58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5 531,44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3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Индекс производства продукции сельского хозяйства, 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 к предыдущему году в сопоставимых ценах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59,87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121,95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105,64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100,17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103,41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101,20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103,65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101,41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103,64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725602"/>
          </a:xfrm>
        </p:spPr>
        <p:txBody>
          <a:bodyPr>
            <a:normAutofit/>
          </a:bodyPr>
          <a:lstStyle/>
          <a:p>
            <a:r>
              <a:rPr lang="ru-RU" sz="3200" b="1" dirty="0"/>
              <a:t>Содержание одного обучающегося/воспитанника в год, тыс. рублей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143116"/>
          <a:ext cx="8229600" cy="419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внутренняя память 5"/>
          <p:cNvSpPr/>
          <p:nvPr/>
        </p:nvSpPr>
        <p:spPr>
          <a:xfrm>
            <a:off x="-142875" y="0"/>
            <a:ext cx="9286875" cy="928688"/>
          </a:xfrm>
          <a:prstGeom prst="flowChartInternalStorag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Муниципальная программа «Развитие  системы образования муниципального образования Кувандыкский городской округ»</a:t>
            </a: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51050" y="549275"/>
            <a:ext cx="7092950" cy="863600"/>
          </a:xfrm>
          <a:prstGeom prst="rect">
            <a:avLst/>
          </a:prstGeom>
          <a:noFill/>
        </p:spPr>
        <p:txBody>
          <a:bodyPr lIns="0" rIns="0" bIns="0" anchor="b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800" b="1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          </a:t>
            </a:r>
            <a:br>
              <a:rPr lang="ru-RU" altLang="ru-RU" sz="3800" b="1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</a:br>
            <a:r>
              <a:rPr lang="ru-RU" altLang="ru-RU" sz="19200" b="1" u="sng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Система образования   </a:t>
            </a:r>
            <a:br>
              <a:rPr lang="ru-RU" altLang="ru-RU" sz="19200" b="1" u="sng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</a:br>
            <a:r>
              <a:rPr lang="ru-RU" altLang="ru-RU" sz="5000" b="1" dirty="0">
                <a:solidFill>
                  <a:srgbClr val="FFCC66"/>
                </a:solidFill>
                <a:latin typeface="+mj-lt"/>
                <a:ea typeface="+mj-ea"/>
                <a:cs typeface="+mj-cs"/>
              </a:rPr>
              <a:t>         </a:t>
            </a:r>
            <a:br>
              <a:rPr lang="ru-RU" altLang="ru-RU" sz="3800" b="1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</a:br>
            <a:endParaRPr lang="ru-RU" altLang="ru-RU" sz="3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79475" y="272891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 b="1">
              <a:solidFill>
                <a:schemeClr val="hlink"/>
              </a:solidFill>
              <a:latin typeface="Cambria" pitchFamily="18" charset="0"/>
            </a:endParaRPr>
          </a:p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619250" y="4076700"/>
            <a:ext cx="612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>
                <a:latin typeface="Cambria" pitchFamily="18" charset="0"/>
              </a:rPr>
              <a:t>     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072313" y="1504950"/>
            <a:ext cx="18415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Cambria" pitchFamily="18" charset="0"/>
            </a:endParaRPr>
          </a:p>
          <a:p>
            <a:endParaRPr lang="ru-RU" altLang="ru-RU" sz="1600" b="1">
              <a:solidFill>
                <a:srgbClr val="336699"/>
              </a:solidFill>
              <a:latin typeface="Cambria" pitchFamily="18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 rot="-4163182">
            <a:off x="6472238" y="2681287"/>
            <a:ext cx="4587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latin typeface="Cambria" pitchFamily="18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300788" y="2997200"/>
            <a:ext cx="2873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492500" y="1989138"/>
            <a:ext cx="9366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latin typeface="Cambria" pitchFamily="18" charset="0"/>
            </a:endParaRP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7451725" y="2349500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 rot="14245961" flipV="1">
            <a:off x="6684169" y="3775869"/>
            <a:ext cx="2006600" cy="442912"/>
            <a:chOff x="2532" y="1051"/>
            <a:chExt cx="893" cy="246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528" y="1060"/>
              <a:ext cx="742" cy="186"/>
              <a:chOff x="1565" y="2568"/>
              <a:chExt cx="1118" cy="279"/>
            </a:xfrm>
          </p:grpSpPr>
          <p:sp>
            <p:nvSpPr>
              <p:cNvPr id="8279" name="AutoShape 13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80" name="AutoShape 14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81" name="AutoShape 15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82" name="AutoShape 16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 rot="1353540">
              <a:off x="2680" y="1110"/>
              <a:ext cx="742" cy="186"/>
              <a:chOff x="1565" y="2568"/>
              <a:chExt cx="1118" cy="279"/>
            </a:xfrm>
          </p:grpSpPr>
          <p:sp>
            <p:nvSpPr>
              <p:cNvPr id="8275" name="AutoShape 18"/>
              <p:cNvSpPr>
                <a:spLocks noChangeArrowheads="1"/>
              </p:cNvSpPr>
              <p:nvPr/>
            </p:nvSpPr>
            <p:spPr bwMode="gray">
              <a:xfrm rot="5263130">
                <a:off x="1859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76" name="AutoShape 19"/>
              <p:cNvSpPr>
                <a:spLocks noChangeArrowheads="1"/>
              </p:cNvSpPr>
              <p:nvPr/>
            </p:nvSpPr>
            <p:spPr bwMode="gray">
              <a:xfrm rot="6078281">
                <a:off x="1995" y="2274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77" name="AutoShape 20"/>
              <p:cNvSpPr>
                <a:spLocks noChangeArrowheads="1"/>
              </p:cNvSpPr>
              <p:nvPr/>
            </p:nvSpPr>
            <p:spPr bwMode="gray">
              <a:xfrm rot="6373927">
                <a:off x="2071" y="229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  <p:sp>
            <p:nvSpPr>
              <p:cNvPr id="8278" name="AutoShape 21"/>
              <p:cNvSpPr>
                <a:spLocks noChangeArrowheads="1"/>
              </p:cNvSpPr>
              <p:nvPr/>
            </p:nvSpPr>
            <p:spPr bwMode="gray">
              <a:xfrm rot="6906312">
                <a:off x="2161" y="2326"/>
                <a:ext cx="227" cy="816"/>
              </a:xfrm>
              <a:prstGeom prst="moon">
                <a:avLst>
                  <a:gd name="adj" fmla="val 49773"/>
                </a:avLst>
              </a:prstGeom>
              <a:solidFill>
                <a:srgbClr val="FFFFFF">
                  <a:alpha val="705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>
                  <a:latin typeface="Cambria" pitchFamily="18" charset="0"/>
                </a:endParaRPr>
              </a:p>
            </p:txBody>
          </p:sp>
        </p:grpSp>
      </p:grpSp>
      <p:sp>
        <p:nvSpPr>
          <p:cNvPr id="8203" name="Text Box 22"/>
          <p:cNvSpPr txBox="1">
            <a:spLocks noChangeArrowheads="1"/>
          </p:cNvSpPr>
          <p:nvPr/>
        </p:nvSpPr>
        <p:spPr bwMode="auto">
          <a:xfrm>
            <a:off x="8080375" y="25130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04" name="Text Box 23"/>
          <p:cNvSpPr txBox="1">
            <a:spLocks noChangeArrowheads="1"/>
          </p:cNvSpPr>
          <p:nvPr/>
        </p:nvSpPr>
        <p:spPr bwMode="auto">
          <a:xfrm>
            <a:off x="4211638" y="4221163"/>
            <a:ext cx="9556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  <a:latin typeface="Cambria" pitchFamily="18" charset="0"/>
              </a:rPr>
              <a:t>17,8%</a:t>
            </a:r>
          </a:p>
        </p:txBody>
      </p:sp>
      <p:sp>
        <p:nvSpPr>
          <p:cNvPr id="8205" name="Oval 33"/>
          <p:cNvSpPr>
            <a:spLocks noChangeArrowheads="1"/>
          </p:cNvSpPr>
          <p:nvPr/>
        </p:nvSpPr>
        <p:spPr bwMode="auto">
          <a:xfrm>
            <a:off x="7667625" y="2565400"/>
            <a:ext cx="914400" cy="9144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06" name="Text Box 38"/>
          <p:cNvSpPr txBox="1">
            <a:spLocks noChangeArrowheads="1"/>
          </p:cNvSpPr>
          <p:nvPr/>
        </p:nvSpPr>
        <p:spPr bwMode="auto">
          <a:xfrm>
            <a:off x="6516688" y="3284538"/>
            <a:ext cx="22320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1600" b="1">
              <a:solidFill>
                <a:srgbClr val="336699"/>
              </a:solidFill>
              <a:latin typeface="Cambria" pitchFamily="18" charset="0"/>
            </a:endParaRPr>
          </a:p>
          <a:p>
            <a:pPr algn="ctr"/>
            <a:r>
              <a:rPr lang="ru-RU" altLang="ru-RU" sz="1600" b="1">
                <a:solidFill>
                  <a:srgbClr val="336699"/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8207" name="Text Box 41"/>
          <p:cNvSpPr txBox="1">
            <a:spLocks noChangeArrowheads="1"/>
          </p:cNvSpPr>
          <p:nvPr/>
        </p:nvSpPr>
        <p:spPr bwMode="auto">
          <a:xfrm>
            <a:off x="755650" y="3284538"/>
            <a:ext cx="25923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336699"/>
                </a:solidFill>
                <a:latin typeface="Cambria" pitchFamily="18" charset="0"/>
              </a:rPr>
              <a:t>   </a:t>
            </a:r>
            <a:endParaRPr lang="ru-RU" altLang="ru-RU" sz="1400" b="1">
              <a:solidFill>
                <a:srgbClr val="336699"/>
              </a:solidFill>
              <a:latin typeface="Cambria" pitchFamily="18" charset="0"/>
            </a:endParaRPr>
          </a:p>
        </p:txBody>
      </p:sp>
      <p:pic>
        <p:nvPicPr>
          <p:cNvPr id="8208" name="Picture 54" descr="Отсканировано 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21240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755650" y="1844675"/>
            <a:ext cx="3600450" cy="466725"/>
            <a:chOff x="752" y="1413"/>
            <a:chExt cx="1321" cy="294"/>
          </a:xfrm>
        </p:grpSpPr>
        <p:sp>
          <p:nvSpPr>
            <p:cNvPr id="28" name="AutoShape 5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AutoShape 5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0" name="AutoShape 5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8210" name="AutoShape 59"/>
          <p:cNvSpPr>
            <a:spLocks noChangeArrowheads="1"/>
          </p:cNvSpPr>
          <p:nvPr/>
        </p:nvSpPr>
        <p:spPr bwMode="gray">
          <a:xfrm>
            <a:off x="611188" y="2565400"/>
            <a:ext cx="3641725" cy="2808288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11" name="AutoShape 61"/>
          <p:cNvSpPr>
            <a:spLocks noChangeArrowheads="1"/>
          </p:cNvSpPr>
          <p:nvPr/>
        </p:nvSpPr>
        <p:spPr bwMode="gray">
          <a:xfrm>
            <a:off x="827088" y="2708275"/>
            <a:ext cx="3240087" cy="428625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>
              <a:latin typeface="Cambria" pitchFamily="18" charset="0"/>
            </a:endParaRPr>
          </a:p>
        </p:txBody>
      </p: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5508625" y="1773238"/>
            <a:ext cx="3384550" cy="538162"/>
            <a:chOff x="3623" y="1413"/>
            <a:chExt cx="1321" cy="294"/>
          </a:xfrm>
        </p:grpSpPr>
        <p:sp>
          <p:nvSpPr>
            <p:cNvPr id="34" name="AutoShape 64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AutoShape 65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AutoShape 66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8213" name="AutoShape 70"/>
          <p:cNvSpPr>
            <a:spLocks noChangeArrowheads="1"/>
          </p:cNvSpPr>
          <p:nvPr/>
        </p:nvSpPr>
        <p:spPr bwMode="gray">
          <a:xfrm>
            <a:off x="5508625" y="2492375"/>
            <a:ext cx="3455988" cy="3024188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38" name="AutoShape 71"/>
          <p:cNvSpPr>
            <a:spLocks noChangeArrowheads="1"/>
          </p:cNvSpPr>
          <p:nvPr/>
        </p:nvSpPr>
        <p:spPr bwMode="gray">
          <a:xfrm>
            <a:off x="5580063" y="2565400"/>
            <a:ext cx="3240087" cy="2879725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15" name="AutoShape 73"/>
          <p:cNvSpPr>
            <a:spLocks noChangeArrowheads="1"/>
          </p:cNvSpPr>
          <p:nvPr/>
        </p:nvSpPr>
        <p:spPr bwMode="blackGray">
          <a:xfrm rot="-10793605" flipH="1" flipV="1">
            <a:off x="4356100" y="2922588"/>
            <a:ext cx="1152525" cy="755650"/>
          </a:xfrm>
          <a:prstGeom prst="rightArrow">
            <a:avLst>
              <a:gd name="adj1" fmla="val 46509"/>
              <a:gd name="adj2" fmla="val 33512"/>
            </a:avLst>
          </a:prstGeom>
          <a:gradFill rotWithShape="1">
            <a:gsLst>
              <a:gs pos="0">
                <a:srgbClr val="FFFF00">
                  <a:alpha val="42000"/>
                </a:srgbClr>
              </a:gs>
              <a:gs pos="100000">
                <a:srgbClr val="7676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16" name="AutoShape 74"/>
          <p:cNvSpPr>
            <a:spLocks noChangeArrowheads="1"/>
          </p:cNvSpPr>
          <p:nvPr/>
        </p:nvSpPr>
        <p:spPr bwMode="blackGray">
          <a:xfrm rot="10793605" flipV="1">
            <a:off x="4356100" y="4076700"/>
            <a:ext cx="1079500" cy="755650"/>
          </a:xfrm>
          <a:prstGeom prst="rightArrow">
            <a:avLst>
              <a:gd name="adj1" fmla="val 46509"/>
              <a:gd name="adj2" fmla="val 31389"/>
            </a:avLst>
          </a:prstGeom>
          <a:gradFill rotWithShape="1">
            <a:gsLst>
              <a:gs pos="0">
                <a:srgbClr val="FF99CC">
                  <a:alpha val="60001"/>
                </a:srgbClr>
              </a:gs>
              <a:gs pos="100000">
                <a:srgbClr val="76475E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17" name="Rectangle 78"/>
          <p:cNvSpPr>
            <a:spLocks noChangeArrowheads="1"/>
          </p:cNvSpPr>
          <p:nvPr/>
        </p:nvSpPr>
        <p:spPr bwMode="gray">
          <a:xfrm>
            <a:off x="900113" y="2781300"/>
            <a:ext cx="2952750" cy="313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ru-RU" sz="1400" b="1" dirty="0">
                <a:solidFill>
                  <a:srgbClr val="000000"/>
                </a:solidFill>
                <a:latin typeface="Perpetua" pitchFamily="18" charset="0"/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  <a:latin typeface="Cambria" pitchFamily="18" charset="0"/>
              </a:rPr>
              <a:t>29</a:t>
            </a:r>
            <a:r>
              <a:rPr lang="ru-RU" altLang="ru-RU" sz="1600" b="1" dirty="0">
                <a:solidFill>
                  <a:srgbClr val="000000"/>
                </a:solidFill>
                <a:latin typeface="Cambria" pitchFamily="18" charset="0"/>
              </a:rPr>
              <a:t> школ – 4 571  </a:t>
            </a:r>
            <a:r>
              <a:rPr lang="ru-RU" altLang="ru-RU" sz="1600" b="1" dirty="0" err="1">
                <a:solidFill>
                  <a:srgbClr val="000000"/>
                </a:solidFill>
                <a:latin typeface="Cambria" pitchFamily="18" charset="0"/>
              </a:rPr>
              <a:t>обуч-ся</a:t>
            </a:r>
            <a:endParaRPr lang="en-US" altLang="ru-RU" sz="1600" b="1" dirty="0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22554" name="Text Box 18"/>
          <p:cNvSpPr txBox="1">
            <a:spLocks noChangeArrowheads="1"/>
          </p:cNvSpPr>
          <p:nvPr/>
        </p:nvSpPr>
        <p:spPr bwMode="white">
          <a:xfrm>
            <a:off x="5695950" y="1860550"/>
            <a:ext cx="30956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b="1">
                <a:latin typeface="+mn-lt"/>
                <a:cs typeface="+mn-cs"/>
              </a:rPr>
              <a:t>ФИНАНСИРОВАНИЕ</a:t>
            </a:r>
            <a:endParaRPr lang="en-US" altLang="ru-RU" b="1">
              <a:latin typeface="+mn-lt"/>
              <a:cs typeface="+mn-cs"/>
            </a:endParaRPr>
          </a:p>
        </p:txBody>
      </p:sp>
      <p:sp>
        <p:nvSpPr>
          <p:cNvPr id="22555" name="Text Box 18"/>
          <p:cNvSpPr txBox="1">
            <a:spLocks noChangeArrowheads="1"/>
          </p:cNvSpPr>
          <p:nvPr/>
        </p:nvSpPr>
        <p:spPr bwMode="white">
          <a:xfrm>
            <a:off x="755650" y="1854200"/>
            <a:ext cx="36004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b="1">
                <a:solidFill>
                  <a:srgbClr val="F8F8F8"/>
                </a:solidFill>
                <a:latin typeface="+mn-lt"/>
                <a:cs typeface="+mn-cs"/>
              </a:rPr>
              <a:t>СЕТЬ УЧРЕЖДЕНИЙ</a:t>
            </a:r>
            <a:endParaRPr lang="en-US" altLang="ru-RU" sz="1600" b="1">
              <a:solidFill>
                <a:srgbClr val="F8F8F8"/>
              </a:solidFill>
              <a:latin typeface="+mn-lt"/>
              <a:cs typeface="+mn-cs"/>
            </a:endParaRPr>
          </a:p>
        </p:txBody>
      </p:sp>
      <p:sp>
        <p:nvSpPr>
          <p:cNvPr id="8220" name="Text Box 81"/>
          <p:cNvSpPr txBox="1">
            <a:spLocks noChangeArrowheads="1"/>
          </p:cNvSpPr>
          <p:nvPr/>
        </p:nvSpPr>
        <p:spPr bwMode="gray">
          <a:xfrm>
            <a:off x="1187450" y="3141663"/>
            <a:ext cx="3149600" cy="1035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ru-RU" sz="1400" b="1">
                <a:solidFill>
                  <a:srgbClr val="000000"/>
                </a:solidFill>
                <a:latin typeface="Perpetua" pitchFamily="18" charset="0"/>
              </a:rPr>
              <a:t> </a:t>
            </a:r>
            <a:r>
              <a:rPr lang="ru-RU" altLang="ru-RU" sz="1400" b="1">
                <a:solidFill>
                  <a:srgbClr val="000000"/>
                </a:solidFill>
                <a:latin typeface="Cambria" pitchFamily="18" charset="0"/>
              </a:rPr>
              <a:t>10 средних            1 гимназия </a:t>
            </a:r>
            <a:endParaRPr lang="en-US" altLang="ru-RU" sz="1400" b="1">
              <a:solidFill>
                <a:srgbClr val="000000"/>
              </a:solidFill>
              <a:latin typeface="Perpetua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altLang="ru-RU" sz="1400" b="1">
                <a:solidFill>
                  <a:srgbClr val="000000"/>
                </a:solidFill>
                <a:latin typeface="Cambria" pitchFamily="18" charset="0"/>
              </a:rPr>
              <a:t> 16 основных         1 Вечерняя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altLang="ru-RU" sz="1400" b="1">
                <a:solidFill>
                  <a:srgbClr val="000000"/>
                </a:solidFill>
                <a:latin typeface="Cambria" pitchFamily="18" charset="0"/>
              </a:rPr>
              <a:t> 1 начальная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altLang="ru-RU" sz="1400" b="1">
                <a:solidFill>
                  <a:srgbClr val="000000"/>
                </a:solidFill>
                <a:latin typeface="Cambria" pitchFamily="18" charset="0"/>
              </a:rPr>
              <a:t>  </a:t>
            </a:r>
            <a:endParaRPr lang="en-US" altLang="ru-RU" sz="1400" b="1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8221" name="AutoShape 82"/>
          <p:cNvSpPr>
            <a:spLocks noChangeArrowheads="1"/>
          </p:cNvSpPr>
          <p:nvPr/>
        </p:nvSpPr>
        <p:spPr bwMode="gray">
          <a:xfrm>
            <a:off x="755650" y="3933825"/>
            <a:ext cx="3311525" cy="428625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22" name="Rectangle 83"/>
          <p:cNvSpPr>
            <a:spLocks noChangeArrowheads="1"/>
          </p:cNvSpPr>
          <p:nvPr/>
        </p:nvSpPr>
        <p:spPr bwMode="gray">
          <a:xfrm>
            <a:off x="900113" y="4005263"/>
            <a:ext cx="3095625" cy="534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ru-RU" sz="1600" b="1" dirty="0">
                <a:solidFill>
                  <a:srgbClr val="000000"/>
                </a:solidFill>
                <a:latin typeface="Perpetua" pitchFamily="18" charset="0"/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  <a:latin typeface="Cambria" pitchFamily="18" charset="0"/>
              </a:rPr>
              <a:t>19 детских садов– 1665 детей</a:t>
            </a:r>
            <a:endParaRPr lang="en-US" altLang="ru-RU" sz="1600" b="1" dirty="0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8223" name="AutoShape 84"/>
          <p:cNvSpPr>
            <a:spLocks noChangeArrowheads="1"/>
          </p:cNvSpPr>
          <p:nvPr/>
        </p:nvSpPr>
        <p:spPr bwMode="gray">
          <a:xfrm>
            <a:off x="755650" y="4508500"/>
            <a:ext cx="3384550" cy="433388"/>
          </a:xfrm>
          <a:prstGeom prst="roundRect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 w="57150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24" name="Rectangle 86"/>
          <p:cNvSpPr>
            <a:spLocks noChangeArrowheads="1"/>
          </p:cNvSpPr>
          <p:nvPr/>
        </p:nvSpPr>
        <p:spPr bwMode="gray">
          <a:xfrm>
            <a:off x="684213" y="4508500"/>
            <a:ext cx="4032250" cy="86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ru-RU" sz="1600" b="1">
                <a:solidFill>
                  <a:srgbClr val="000000"/>
                </a:solidFill>
                <a:latin typeface="Perpetua" pitchFamily="18" charset="0"/>
              </a:rPr>
              <a:t> </a:t>
            </a:r>
            <a:r>
              <a:rPr lang="ru-RU" altLang="ru-RU" sz="1600" b="1">
                <a:solidFill>
                  <a:srgbClr val="000000"/>
                </a:solidFill>
                <a:latin typeface="Cambria" pitchFamily="18" charset="0"/>
              </a:rPr>
              <a:t>2  учреждения дополнительного образования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altLang="ru-RU" sz="1200" b="1">
                <a:solidFill>
                  <a:srgbClr val="000000"/>
                </a:solidFill>
                <a:latin typeface="Cambria" pitchFamily="18" charset="0"/>
              </a:rPr>
              <a:t>Дом пионеров и школьников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ru-RU" altLang="ru-RU" sz="1200" b="1">
                <a:solidFill>
                  <a:srgbClr val="000000"/>
                </a:solidFill>
                <a:latin typeface="Cambria" pitchFamily="18" charset="0"/>
              </a:rPr>
              <a:t>Детско- юношеская спортивная школа</a:t>
            </a:r>
            <a:endParaRPr lang="en-US" altLang="ru-RU" sz="1200" b="1">
              <a:solidFill>
                <a:srgbClr val="000000"/>
              </a:solidFill>
              <a:latin typeface="Perpetua" pitchFamily="18" charset="0"/>
            </a:endParaRPr>
          </a:p>
        </p:txBody>
      </p:sp>
      <p:grpSp>
        <p:nvGrpSpPr>
          <p:cNvPr id="8" name="Group 89"/>
          <p:cNvGrpSpPr>
            <a:grpSpLocks/>
          </p:cNvGrpSpPr>
          <p:nvPr/>
        </p:nvGrpSpPr>
        <p:grpSpPr bwMode="auto">
          <a:xfrm>
            <a:off x="5651500" y="2636838"/>
            <a:ext cx="168275" cy="168275"/>
            <a:chOff x="2928" y="2208"/>
            <a:chExt cx="262" cy="262"/>
          </a:xfrm>
        </p:grpSpPr>
        <p:sp>
          <p:nvSpPr>
            <p:cNvPr id="22595" name="Oval 90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C0C6D3"/>
                </a:gs>
                <a:gs pos="100000">
                  <a:srgbClr val="223864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>
                <a:latin typeface="+mn-lt"/>
                <a:cs typeface="+mn-cs"/>
              </a:endParaRPr>
            </a:p>
          </p:txBody>
        </p:sp>
        <p:sp>
          <p:nvSpPr>
            <p:cNvPr id="52" name="Oval 91"/>
            <p:cNvSpPr>
              <a:spLocks noChangeArrowheads="1"/>
            </p:cNvSpPr>
            <p:nvPr/>
          </p:nvSpPr>
          <p:spPr bwMode="gray">
            <a:xfrm>
              <a:off x="2948" y="2230"/>
              <a:ext cx="220" cy="2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8226" name="Rectangle 92"/>
          <p:cNvSpPr>
            <a:spLocks noChangeArrowheads="1"/>
          </p:cNvSpPr>
          <p:nvPr/>
        </p:nvSpPr>
        <p:spPr bwMode="gray">
          <a:xfrm>
            <a:off x="5867400" y="25654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altLang="ru-RU" sz="1400" b="1" dirty="0">
                <a:solidFill>
                  <a:srgbClr val="990000"/>
                </a:solidFill>
                <a:latin typeface="Cambria" pitchFamily="18" charset="0"/>
              </a:rPr>
              <a:t>Расходы – </a:t>
            </a:r>
            <a:r>
              <a:rPr lang="ru-RU" altLang="ru-RU" sz="1400" b="1" dirty="0">
                <a:solidFill>
                  <a:srgbClr val="990000"/>
                </a:solidFill>
              </a:rPr>
              <a:t>517 423,5</a:t>
            </a:r>
            <a:r>
              <a:rPr lang="ru-RU" altLang="ru-RU" sz="1400" b="1" dirty="0">
                <a:solidFill>
                  <a:srgbClr val="990000"/>
                </a:solidFill>
                <a:latin typeface="Cambria" pitchFamily="18" charset="0"/>
              </a:rPr>
              <a:t>тыс. руб.</a:t>
            </a:r>
            <a:endParaRPr lang="en-US" altLang="ru-RU" sz="1400" b="1" dirty="0">
              <a:solidFill>
                <a:srgbClr val="990000"/>
              </a:solidFill>
              <a:latin typeface="Cambria" pitchFamily="18" charset="0"/>
            </a:endParaRPr>
          </a:p>
        </p:txBody>
      </p:sp>
      <p:grpSp>
        <p:nvGrpSpPr>
          <p:cNvPr id="9" name="Group 94"/>
          <p:cNvGrpSpPr>
            <a:grpSpLocks/>
          </p:cNvGrpSpPr>
          <p:nvPr/>
        </p:nvGrpSpPr>
        <p:grpSpPr bwMode="auto">
          <a:xfrm>
            <a:off x="5651500" y="4508500"/>
            <a:ext cx="168275" cy="168275"/>
            <a:chOff x="2928" y="2208"/>
            <a:chExt cx="262" cy="262"/>
          </a:xfrm>
        </p:grpSpPr>
        <p:sp>
          <p:nvSpPr>
            <p:cNvPr id="22593" name="Oval 95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C0C6D3"/>
                </a:gs>
                <a:gs pos="100000">
                  <a:srgbClr val="223864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>
                <a:latin typeface="+mn-lt"/>
                <a:cs typeface="+mn-cs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gray">
            <a:xfrm>
              <a:off x="2948" y="2230"/>
              <a:ext cx="220" cy="2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8228" name="Rectangle 97"/>
          <p:cNvSpPr>
            <a:spLocks noChangeArrowheads="1"/>
          </p:cNvSpPr>
          <p:nvPr/>
        </p:nvSpPr>
        <p:spPr bwMode="gray">
          <a:xfrm>
            <a:off x="5867400" y="4437063"/>
            <a:ext cx="259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Arial" charset="0"/>
              <a:buNone/>
            </a:pPr>
            <a:r>
              <a:rPr lang="ru-RU" altLang="ru-RU" sz="1600" b="1">
                <a:solidFill>
                  <a:srgbClr val="990000"/>
                </a:solidFill>
                <a:latin typeface="Cambria" pitchFamily="18" charset="0"/>
              </a:rPr>
              <a:t>Ремонтные работы</a:t>
            </a:r>
            <a:r>
              <a:rPr lang="ru-RU" altLang="ru-RU" sz="1600" b="1">
                <a:solidFill>
                  <a:srgbClr val="051E9D"/>
                </a:solidFill>
                <a:latin typeface="Cambria" pitchFamily="18" charset="0"/>
              </a:rPr>
              <a:t> </a:t>
            </a:r>
            <a:endParaRPr lang="en-US" altLang="ru-RU" sz="1600" b="1">
              <a:solidFill>
                <a:srgbClr val="051E9D"/>
              </a:solidFill>
              <a:latin typeface="Perpetua" pitchFamily="18" charset="0"/>
            </a:endParaRPr>
          </a:p>
        </p:txBody>
      </p:sp>
      <p:sp>
        <p:nvSpPr>
          <p:cNvPr id="8229" name="AutoShape 103"/>
          <p:cNvSpPr>
            <a:spLocks noChangeArrowheads="1"/>
          </p:cNvSpPr>
          <p:nvPr/>
        </p:nvSpPr>
        <p:spPr bwMode="gray">
          <a:xfrm rot="21584743" flipV="1">
            <a:off x="4787900" y="5805488"/>
            <a:ext cx="1293813" cy="793750"/>
          </a:xfrm>
          <a:prstGeom prst="chevron">
            <a:avLst>
              <a:gd name="adj" fmla="val 56393"/>
            </a:avLst>
          </a:prstGeom>
          <a:solidFill>
            <a:srgbClr val="666633"/>
          </a:solidFill>
          <a:ln w="9525">
            <a:miter lim="800000"/>
            <a:headEnd/>
            <a:tailEnd/>
          </a:ln>
          <a:scene3d>
            <a:camera prst="legacyPerspectiveBottom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666633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endParaRPr lang="ru-RU" altLang="ru-RU">
              <a:latin typeface="Cambria" pitchFamily="18" charset="0"/>
            </a:endParaRPr>
          </a:p>
        </p:txBody>
      </p:sp>
      <p:sp>
        <p:nvSpPr>
          <p:cNvPr id="8230" name="AutoShape 104"/>
          <p:cNvSpPr>
            <a:spLocks noChangeArrowheads="1"/>
          </p:cNvSpPr>
          <p:nvPr/>
        </p:nvSpPr>
        <p:spPr bwMode="gray">
          <a:xfrm flipV="1">
            <a:off x="0" y="5805488"/>
            <a:ext cx="1403350" cy="719137"/>
          </a:xfrm>
          <a:prstGeom prst="chevron">
            <a:avLst>
              <a:gd name="adj" fmla="val 67514"/>
            </a:avLst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Bottom"/>
            <a:lightRig rig="legacyFlat2" dir="t"/>
          </a:scene3d>
          <a:sp3d extrusionH="430200" prstMaterial="legacyPlastic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endParaRPr lang="ru-RU" altLang="ru-RU">
              <a:latin typeface="Cambria" pitchFamily="18" charset="0"/>
            </a:endParaRPr>
          </a:p>
        </p:txBody>
      </p:sp>
      <p:sp>
        <p:nvSpPr>
          <p:cNvPr id="8231" name="Text Box 115"/>
          <p:cNvSpPr txBox="1">
            <a:spLocks noChangeArrowheads="1"/>
          </p:cNvSpPr>
          <p:nvPr/>
        </p:nvSpPr>
        <p:spPr bwMode="gray">
          <a:xfrm>
            <a:off x="6011863" y="6021388"/>
            <a:ext cx="3132137" cy="103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 dirty="0">
                <a:latin typeface="Cambria" pitchFamily="18" charset="0"/>
              </a:rPr>
              <a:t>13 автобусами из  33 населенных пунктов (301 ребенок)</a:t>
            </a:r>
            <a:endParaRPr lang="ru-RU" altLang="ru-RU" sz="1600" dirty="0">
              <a:latin typeface="Cambria" pitchFamily="18" charset="0"/>
            </a:endParaRPr>
          </a:p>
          <a:p>
            <a:r>
              <a:rPr lang="ru-RU" altLang="ru-RU" sz="1400" dirty="0">
                <a:solidFill>
                  <a:srgbClr val="1C1C1C"/>
                </a:solidFill>
                <a:latin typeface="Cambria" pitchFamily="18" charset="0"/>
              </a:rPr>
              <a:t>- </a:t>
            </a:r>
            <a:endParaRPr lang="en-US" altLang="ru-RU" sz="1400" dirty="0">
              <a:solidFill>
                <a:srgbClr val="1C1C1C"/>
              </a:solidFill>
              <a:latin typeface="Perpetua" pitchFamily="18" charset="0"/>
            </a:endParaRPr>
          </a:p>
        </p:txBody>
      </p:sp>
      <p:sp>
        <p:nvSpPr>
          <p:cNvPr id="8232" name="Text Box 123"/>
          <p:cNvSpPr txBox="1">
            <a:spLocks noChangeArrowheads="1"/>
          </p:cNvSpPr>
          <p:nvPr/>
        </p:nvSpPr>
        <p:spPr bwMode="auto">
          <a:xfrm>
            <a:off x="5559425" y="5969000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Cambria" pitchFamily="18" charset="0"/>
            </a:endParaRPr>
          </a:p>
        </p:txBody>
      </p:sp>
      <p:sp>
        <p:nvSpPr>
          <p:cNvPr id="8233" name="Text Box 124"/>
          <p:cNvSpPr txBox="1">
            <a:spLocks noChangeArrowheads="1"/>
          </p:cNvSpPr>
          <p:nvPr/>
        </p:nvSpPr>
        <p:spPr bwMode="auto">
          <a:xfrm>
            <a:off x="5148263" y="6021388"/>
            <a:ext cx="100806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 dirty="0">
                <a:latin typeface="Cambria" pitchFamily="18" charset="0"/>
              </a:rPr>
              <a:t> 2020 г</a:t>
            </a:r>
            <a:r>
              <a:rPr lang="ru-RU" altLang="ru-RU" sz="1400" b="1" dirty="0">
                <a:solidFill>
                  <a:schemeClr val="bg1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8234" name="Text Box 81"/>
          <p:cNvSpPr txBox="1">
            <a:spLocks noChangeArrowheads="1"/>
          </p:cNvSpPr>
          <p:nvPr/>
        </p:nvSpPr>
        <p:spPr bwMode="gray">
          <a:xfrm>
            <a:off x="5867400" y="2852738"/>
            <a:ext cx="2736850" cy="15927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300" b="1" dirty="0">
                <a:solidFill>
                  <a:srgbClr val="000000"/>
                </a:solidFill>
              </a:rPr>
              <a:t> </a:t>
            </a:r>
            <a:r>
              <a:rPr lang="ru-RU" altLang="ru-RU" sz="1300" b="1" dirty="0">
                <a:solidFill>
                  <a:srgbClr val="1C1C1C"/>
                </a:solidFill>
              </a:rPr>
              <a:t> </a:t>
            </a:r>
            <a:r>
              <a:rPr lang="ru-RU" altLang="ru-RU" sz="1300" b="1" dirty="0">
                <a:solidFill>
                  <a:srgbClr val="010413"/>
                </a:solidFill>
              </a:rPr>
              <a:t>Общеобразовательные      учреждения </a:t>
            </a:r>
            <a:r>
              <a:rPr lang="ru-RU" altLang="ru-RU" sz="1300" b="1" dirty="0">
                <a:solidFill>
                  <a:srgbClr val="010413"/>
                </a:solidFill>
                <a:latin typeface="Cambria" pitchFamily="18" charset="0"/>
              </a:rPr>
              <a:t>–</a:t>
            </a:r>
            <a:r>
              <a:rPr lang="ru-RU" altLang="ru-RU" sz="1300" b="1" dirty="0">
                <a:solidFill>
                  <a:srgbClr val="010413"/>
                </a:solidFill>
              </a:rPr>
              <a:t> 62,0 %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300" b="1" dirty="0">
                <a:solidFill>
                  <a:srgbClr val="010413"/>
                </a:solidFill>
              </a:rPr>
              <a:t> Дошкольные учреждения  - 24 %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300" b="1" dirty="0">
                <a:solidFill>
                  <a:srgbClr val="010413"/>
                </a:solidFill>
              </a:rPr>
              <a:t> Учреждения дополнительного образования – 6 %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300" b="1" dirty="0">
                <a:solidFill>
                  <a:srgbClr val="010413"/>
                </a:solidFill>
              </a:rPr>
              <a:t> Другие расходы – 8 %</a:t>
            </a:r>
            <a:endParaRPr lang="en-US" altLang="ru-RU" sz="1300" b="1" dirty="0">
              <a:solidFill>
                <a:srgbClr val="010413"/>
              </a:solidFill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endParaRPr lang="en-US" altLang="ru-RU" sz="1300" b="1" dirty="0">
              <a:solidFill>
                <a:srgbClr val="010413"/>
              </a:solidFill>
            </a:endParaRPr>
          </a:p>
        </p:txBody>
      </p:sp>
      <p:sp>
        <p:nvSpPr>
          <p:cNvPr id="8235" name="Text Box 81"/>
          <p:cNvSpPr txBox="1">
            <a:spLocks noChangeArrowheads="1"/>
          </p:cNvSpPr>
          <p:nvPr/>
        </p:nvSpPr>
        <p:spPr bwMode="gray">
          <a:xfrm>
            <a:off x="5472113" y="4724400"/>
            <a:ext cx="367188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b="1" dirty="0">
                <a:solidFill>
                  <a:srgbClr val="010413"/>
                </a:solidFill>
                <a:latin typeface="Cambria" pitchFamily="18" charset="0"/>
              </a:rPr>
              <a:t> текущий ремонт – 14 объектов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b="1" dirty="0">
                <a:solidFill>
                  <a:srgbClr val="010413"/>
                </a:solidFill>
                <a:latin typeface="Cambria" pitchFamily="18" charset="0"/>
              </a:rPr>
              <a:t> косметический ремонт – 100%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ru-RU" altLang="ru-RU" sz="1600" b="1" dirty="0">
                <a:solidFill>
                  <a:srgbClr val="010413"/>
                </a:solidFill>
                <a:latin typeface="Cambria" pitchFamily="18" charset="0"/>
              </a:rPr>
              <a:t> капитальный ремонт – 2 объекта</a:t>
            </a:r>
            <a:endParaRPr lang="en-US" altLang="ru-RU" sz="1600" b="1" dirty="0">
              <a:solidFill>
                <a:srgbClr val="010413"/>
              </a:solidFill>
              <a:latin typeface="Perpetua" pitchFamily="18" charset="0"/>
            </a:endParaRPr>
          </a:p>
        </p:txBody>
      </p:sp>
      <p:grpSp>
        <p:nvGrpSpPr>
          <p:cNvPr id="10" name="Group 55"/>
          <p:cNvGrpSpPr>
            <a:grpSpLocks/>
          </p:cNvGrpSpPr>
          <p:nvPr/>
        </p:nvGrpSpPr>
        <p:grpSpPr bwMode="auto">
          <a:xfrm>
            <a:off x="1116013" y="5516563"/>
            <a:ext cx="2447925" cy="360362"/>
            <a:chOff x="752" y="1413"/>
            <a:chExt cx="1321" cy="294"/>
          </a:xfrm>
        </p:grpSpPr>
        <p:sp>
          <p:nvSpPr>
            <p:cNvPr id="68" name="AutoShape 5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12700">
              <a:noFill/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9" name="AutoShape 5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0" name="AutoShape 5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71" name="Text Box 10"/>
          <p:cNvSpPr txBox="1">
            <a:spLocks noChangeArrowheads="1"/>
          </p:cNvSpPr>
          <p:nvPr/>
        </p:nvSpPr>
        <p:spPr bwMode="gray">
          <a:xfrm>
            <a:off x="1403350" y="5516563"/>
            <a:ext cx="20161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ru-RU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altLang="ru-RU" dirty="0">
                <a:latin typeface="Arial" charset="0"/>
              </a:rPr>
              <a:t> </a:t>
            </a:r>
            <a:endParaRPr lang="en-US" altLang="ru-RU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5940425" y="5589588"/>
            <a:ext cx="2592388" cy="360362"/>
            <a:chOff x="3623" y="1413"/>
            <a:chExt cx="1321" cy="294"/>
          </a:xfrm>
        </p:grpSpPr>
        <p:sp>
          <p:nvSpPr>
            <p:cNvPr id="73" name="AutoShape 64"/>
            <p:cNvSpPr>
              <a:spLocks noChangeArrowheads="1"/>
            </p:cNvSpPr>
            <p:nvPr/>
          </p:nvSpPr>
          <p:spPr bwMode="gray">
            <a:xfrm>
              <a:off x="3623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8902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902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accent1"/>
              </a:solidFill>
              <a:round/>
              <a:headEnd/>
              <a:tailEnd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4" name="AutoShape 65"/>
            <p:cNvSpPr>
              <a:spLocks noChangeArrowheads="1"/>
            </p:cNvSpPr>
            <p:nvPr/>
          </p:nvSpPr>
          <p:spPr bwMode="gray">
            <a:xfrm flipH="1">
              <a:off x="4878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5" name="AutoShape 66"/>
            <p:cNvSpPr>
              <a:spLocks noChangeArrowheads="1"/>
            </p:cNvSpPr>
            <p:nvPr/>
          </p:nvSpPr>
          <p:spPr bwMode="gray">
            <a:xfrm>
              <a:off x="363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76" name="Text Box 114"/>
          <p:cNvSpPr txBox="1">
            <a:spLocks noChangeArrowheads="1"/>
          </p:cNvSpPr>
          <p:nvPr/>
        </p:nvSpPr>
        <p:spPr bwMode="gray">
          <a:xfrm>
            <a:off x="5867400" y="5589588"/>
            <a:ext cx="27352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ru-RU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altLang="ru-RU" dirty="0">
                <a:latin typeface="Arial" charset="0"/>
              </a:rPr>
              <a:t> </a:t>
            </a:r>
            <a:r>
              <a:rPr lang="ru-RU" altLang="ru-RU" b="1" dirty="0">
                <a:latin typeface="Arial" charset="0"/>
              </a:rPr>
              <a:t>Подвоз учащихся </a:t>
            </a:r>
            <a:endParaRPr lang="en-US" altLang="ru-RU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240" name="TextBox 2"/>
          <p:cNvSpPr txBox="1">
            <a:spLocks noChangeArrowheads="1"/>
          </p:cNvSpPr>
          <p:nvPr/>
        </p:nvSpPr>
        <p:spPr bwMode="auto">
          <a:xfrm>
            <a:off x="3563938" y="1143000"/>
            <a:ext cx="2520950" cy="523220"/>
          </a:xfrm>
          <a:prstGeom prst="rect">
            <a:avLst/>
          </a:prstGeom>
          <a:solidFill>
            <a:schemeClr val="accent1">
              <a:alpha val="63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 dirty="0">
                <a:latin typeface="Cambria" pitchFamily="18" charset="0"/>
              </a:rPr>
              <a:t>2020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Лента лицом вверх 8"/>
          <p:cNvSpPr>
            <a:spLocks noChangeArrowheads="1"/>
          </p:cNvSpPr>
          <p:nvPr/>
        </p:nvSpPr>
        <p:spPr bwMode="auto">
          <a:xfrm>
            <a:off x="1187450" y="481013"/>
            <a:ext cx="7848600" cy="1944687"/>
          </a:xfrm>
          <a:prstGeom prst="ribbon2">
            <a:avLst>
              <a:gd name="adj1" fmla="val 16667"/>
              <a:gd name="adj2" fmla="val 64204"/>
            </a:avLst>
          </a:prstGeom>
          <a:gradFill rotWithShape="1">
            <a:gsLst>
              <a:gs pos="0">
                <a:srgbClr val="376EA5"/>
              </a:gs>
              <a:gs pos="50000">
                <a:srgbClr val="19334C"/>
              </a:gs>
              <a:gs pos="100000">
                <a:srgbClr val="376EA5"/>
              </a:gs>
            </a:gsLst>
            <a:lin ang="5400000" scaled="1"/>
          </a:gra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</a:rPr>
              <a:t>Выполнение майских Указов Президента РФ</a:t>
            </a:r>
          </a:p>
          <a:p>
            <a:pPr algn="ctr">
              <a:buFont typeface="Wingdings" pitchFamily="2" charset="2"/>
              <a:buNone/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</a:rPr>
              <a:t>2020 год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39750" y="2514600"/>
            <a:ext cx="8208963" cy="4343400"/>
          </a:xfrm>
          <a:prstGeom prst="rect">
            <a:avLst/>
          </a:prstGeom>
          <a:gradFill rotWithShape="1">
            <a:gsLst>
              <a:gs pos="0">
                <a:srgbClr val="376EA5"/>
              </a:gs>
              <a:gs pos="50000">
                <a:srgbClr val="376EA5">
                  <a:gamma/>
                  <a:shade val="46275"/>
                  <a:invGamma/>
                </a:srgbClr>
              </a:gs>
              <a:gs pos="100000">
                <a:srgbClr val="376EA5"/>
              </a:gs>
            </a:gsLst>
            <a:lin ang="5400000" scaled="1"/>
          </a:gra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kern="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609600" y="2590800"/>
            <a:ext cx="4538663" cy="4308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kern="0" dirty="0">
                <a:solidFill>
                  <a:srgbClr val="FFFFFF"/>
                </a:solidFill>
                <a:cs typeface="+mn-cs"/>
              </a:rPr>
              <a:t>Среднемесячная заработная плата: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kern="0" dirty="0">
              <a:solidFill>
                <a:srgbClr val="FFFFFF"/>
              </a:solidFill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FFFFFF"/>
                </a:solidFill>
                <a:cs typeface="+mn-cs"/>
              </a:rPr>
              <a:t>Педагогические работники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FFFFFF"/>
                </a:solidFill>
                <a:cs typeface="+mn-cs"/>
              </a:rPr>
              <a:t>образовательных организаций                                                             общего образования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kern="0" dirty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FFFFFF"/>
                </a:solidFill>
                <a:latin typeface="Tahoma" pitchFamily="34" charset="0"/>
                <a:cs typeface="+mn-cs"/>
              </a:rPr>
              <a:t>Педагогические работники дополнительного образования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kern="0" dirty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kern="0" dirty="0">
                <a:solidFill>
                  <a:srgbClr val="FFFFFF"/>
                </a:solidFill>
                <a:latin typeface="Tahoma" pitchFamily="34" charset="0"/>
                <a:cs typeface="+mn-cs"/>
              </a:rPr>
              <a:t>Педагогические работники дошкольных образовательных </a:t>
            </a:r>
            <a:r>
              <a:rPr lang="ru-RU" altLang="ru-RU" b="1" kern="0" dirty="0" err="1">
                <a:solidFill>
                  <a:srgbClr val="FFFFFF"/>
                </a:solidFill>
                <a:latin typeface="Tahoma" pitchFamily="34" charset="0"/>
                <a:cs typeface="+mn-cs"/>
              </a:rPr>
              <a:t>органзаций</a:t>
            </a:r>
            <a:endParaRPr lang="ru-RU" altLang="ru-RU" b="1" kern="0" dirty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b="1" kern="0" dirty="0">
              <a:solidFill>
                <a:srgbClr val="FFFFFF"/>
              </a:solidFill>
              <a:latin typeface="Tahoma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6416675" y="3500438"/>
            <a:ext cx="2057400" cy="611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6769100" y="3195638"/>
            <a:ext cx="2889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2400" b="1">
              <a:solidFill>
                <a:schemeClr val="bg1"/>
              </a:solidFill>
              <a:latin typeface="Cambria" pitchFamily="18" charset="0"/>
            </a:endParaRPr>
          </a:p>
          <a:p>
            <a:r>
              <a:rPr lang="ru-RU" altLang="ru-RU" sz="2400" b="1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ru-RU" altLang="ru-RU" sz="2000" b="1">
                <a:solidFill>
                  <a:schemeClr val="bg1"/>
                </a:solidFill>
                <a:latin typeface="Calibri" pitchFamily="34" charset="0"/>
              </a:rPr>
              <a:t>100</a:t>
            </a:r>
            <a:r>
              <a:rPr lang="ru-RU" altLang="ru-RU" sz="2400" b="1">
                <a:solidFill>
                  <a:schemeClr val="bg1"/>
                </a:solidFill>
                <a:latin typeface="Cambria" pitchFamily="18" charset="0"/>
              </a:rPr>
              <a:t>%</a:t>
            </a:r>
          </a:p>
        </p:txBody>
      </p:sp>
      <p:sp>
        <p:nvSpPr>
          <p:cNvPr id="9" name="Овал 8"/>
          <p:cNvSpPr/>
          <p:nvPr/>
        </p:nvSpPr>
        <p:spPr>
          <a:xfrm>
            <a:off x="6507163" y="4368800"/>
            <a:ext cx="1979612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100</a:t>
            </a:r>
            <a:r>
              <a:rPr lang="ru-RU" sz="24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%</a:t>
            </a:r>
          </a:p>
        </p:txBody>
      </p:sp>
      <p:sp>
        <p:nvSpPr>
          <p:cNvPr id="10" name="Овал 9"/>
          <p:cNvSpPr/>
          <p:nvPr/>
        </p:nvSpPr>
        <p:spPr>
          <a:xfrm>
            <a:off x="6507163" y="5343525"/>
            <a:ext cx="1979612" cy="576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100%</a:t>
            </a:r>
          </a:p>
        </p:txBody>
      </p:sp>
      <p:pic>
        <p:nvPicPr>
          <p:cNvPr id="7177" name="Picture 4" descr="http://newsroom.su/wp-content/uploads/2016/05/Bezimen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1835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системы образования муниципального образования Кувандыкский городской округ»</a:t>
            </a:r>
            <a:endParaRPr lang="ru-RU" alt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900113" y="1412875"/>
            <a:ext cx="7772400" cy="45720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z="2400" b="1">
                <a:solidFill>
                  <a:srgbClr val="0000FF"/>
                </a:solidFill>
              </a:rPr>
              <a:t>Средняя заработная плата педагогических работников  образовательных организаций в Кувандыкском городском округе,руб</a:t>
            </a:r>
            <a:r>
              <a:rPr lang="ru-RU" altLang="ru-RU" sz="2800" b="1">
                <a:solidFill>
                  <a:srgbClr val="0000FF"/>
                </a:solidFill>
              </a:rPr>
              <a:t>.</a:t>
            </a:r>
            <a:endParaRPr lang="ru-RU" altLang="ru-RU" sz="2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14313"/>
            <a:ext cx="8229600" cy="10541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Капитальный и текущий ремонт образовательных организаций в муниципальном образовании Кувандыкский городской округ в 2020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57224" y="1417320"/>
          <a:ext cx="7500990" cy="4940633"/>
        </p:xfrm>
        <a:graphic>
          <a:graphicData uri="http://schemas.openxmlformats.org/drawingml/2006/table">
            <a:tbl>
              <a:tblPr/>
              <a:tblGrid>
                <a:gridCol w="4267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5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Образовательная организация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</a:rPr>
                        <a:t>Наименование работ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МБОУ «Куруильская СОШ» 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Ремонт кровли здания 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МБОУ 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Зиянчуринская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СОШ» 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Ремонт здания, ремонт кровли, ремонт помещений спортивного зала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МБОУ 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Новосаринская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ООШ» 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Ремонт системы отопления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МБОУ 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Краснознаменская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ООШ» 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Ремонт кровли здания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МБДОУ «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Новоуральский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детский сад» 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Изготовление теневого навеса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14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МБДОУ «Детский сад № 14 «Золотая рыбка» 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Капитальный ремонт помещений по программе «Доступная среда»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14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МБОУ «Куруильская СОШ»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Капитальный ремонт спортивных помещений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МБОУ 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Краснознаменская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ООШ»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Ремонт помещений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МБОУ 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Зиянчуринская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СОШ»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Ремонт спортивного зала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МБУДО "ДЮСШ"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Текущий ремонт 1 этажа здания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МБУДО "ДПШ"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Текущий ремонт 2 этажа здания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914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МАДОУ «Детский сад № 5 «Колокольчик»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Капитальный ремонт силовой части внутреннего электроснабжения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МБОУ «Ильинская ООШ»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Ремонт помещений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49149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МБОУ «Приуральская СОШ»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Приобретение материалов для установки ограждения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МАОУ «Начальная школа»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Монтаж системы видеонаблюдения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4574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МБОУ 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Новосимбирская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СОШ»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Монтаж системы АПС</a:t>
                      </a:r>
                    </a:p>
                  </a:txBody>
                  <a:tcPr marL="66989" marR="669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071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школьников в муниципальном образовании Кувандыкский городской округ</a:t>
            </a:r>
            <a:br>
              <a:rPr lang="ru-RU"/>
            </a:br>
            <a:endParaRPr lang="ru-RU"/>
          </a:p>
        </p:txBody>
      </p:sp>
      <p:pic>
        <p:nvPicPr>
          <p:cNvPr id="31747" name="Содержимое 12" descr="i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714500"/>
            <a:ext cx="3092450" cy="3929063"/>
          </a:xfrm>
        </p:spPr>
      </p:pic>
      <p:sp>
        <p:nvSpPr>
          <p:cNvPr id="31748" name="Содержимое 6"/>
          <p:cNvSpPr>
            <a:spLocks noGrp="1"/>
          </p:cNvSpPr>
          <p:nvPr>
            <p:ph sz="half" idx="2"/>
          </p:nvPr>
        </p:nvSpPr>
        <p:spPr>
          <a:xfrm>
            <a:off x="3786188" y="1285875"/>
            <a:ext cx="4900612" cy="48402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Охват горячим питанием обучающихся ОО</a:t>
            </a:r>
          </a:p>
          <a:p>
            <a:pPr eaLnBrk="1" hangingPunct="1">
              <a:buFont typeface="Arial" charset="0"/>
              <a:buNone/>
            </a:pPr>
            <a:endParaRPr lang="ru-RU" altLang="ru-RU" sz="2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ru-RU" altLang="ru-RU" sz="2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ru-RU" altLang="ru-RU" sz="2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endParaRPr lang="ru-RU" altLang="ru-RU" sz="2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altLang="ru-RU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Охват вторым горячим питанием обучающихся ОО</a:t>
            </a:r>
          </a:p>
          <a:p>
            <a:pPr algn="ctr" eaLnBrk="1" hangingPunct="1">
              <a:buFont typeface="Arial" charset="0"/>
              <a:buNone/>
            </a:pPr>
            <a:endParaRPr lang="ru-RU" altLang="ru-RU" sz="2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ru-RU" altLang="ru-RU" sz="2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ru-RU" altLang="ru-RU" sz="2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143375" y="2214563"/>
          <a:ext cx="4286252" cy="1571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58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2018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2020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81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100 %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43375" y="4714875"/>
          <a:ext cx="4214812" cy="1428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r>
                        <a:rPr lang="ru-RU" sz="1800" dirty="0"/>
                        <a:t>2017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2018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2019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2020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45 %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47 %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45 %</a:t>
                      </a:r>
                    </a:p>
                  </a:txBody>
                  <a:tcPr marL="91439" marR="914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10 %</a:t>
                      </a:r>
                    </a:p>
                  </a:txBody>
                  <a:tcPr marL="91439" marR="9143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85010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Оптимизация сети ОО </a:t>
            </a: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0" y="1237195"/>
          <a:ext cx="4427985" cy="4865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9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92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2017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2018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2019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2020</a:t>
                      </a:r>
                    </a:p>
                  </a:txBody>
                  <a:tcPr marL="46590" marR="46590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97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Кол-во ОО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46590" marR="46590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735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Изменение типа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1 СОШ в ООШ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1 СОШ в  ООШ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90" marR="46590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356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Реорганизация</a:t>
                      </a: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ОО</a:t>
                      </a:r>
                    </a:p>
                    <a:p>
                      <a:pPr algn="ctr"/>
                      <a:endParaRPr lang="ru-RU" sz="14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Перевод д/с в ОО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90" marR="46590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735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Ликвидация ОО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3 ДОУ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1 ДОУ</a:t>
                      </a:r>
                    </a:p>
                  </a:txBody>
                  <a:tcPr marL="46590" marR="46590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2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46590" marR="46590" marT="45727" marB="45727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46590" marR="46590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 системы образования МО Кувандыкский городской округ в сравнении со </a:t>
            </a:r>
            <a:r>
              <a:rPr 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среднеобластными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4" cy="399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Муниципальный 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показа-тель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Arial" charset="0"/>
                        </a:rPr>
                        <a:t>Областной показатель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Наполняемость классов (кол –во учащихся на  класс)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учащихся, приходящегося на одного учителя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средней наполняемости ОО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202,5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78581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Сведения о контингенте обучающихся в ОО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городского округа</a:t>
            </a:r>
          </a:p>
        </p:txBody>
      </p:sp>
      <p:graphicFrame>
        <p:nvGraphicFramePr>
          <p:cNvPr id="95332" name="Group 100"/>
          <p:cNvGraphicFramePr>
            <a:graphicFrameLocks noGrp="1"/>
          </p:cNvGraphicFramePr>
          <p:nvPr>
            <p:ph idx="1"/>
          </p:nvPr>
        </p:nvGraphicFramePr>
        <p:xfrm>
          <a:off x="142875" y="1143001"/>
          <a:ext cx="8858250" cy="4537719"/>
        </p:xfrm>
        <a:graphic>
          <a:graphicData uri="http://schemas.openxmlformats.org/drawingml/2006/table">
            <a:tbl>
              <a:tblPr/>
              <a:tblGrid>
                <a:gridCol w="1098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2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6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77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7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77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77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2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24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9965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40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116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НОШ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ООШ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СОШ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Веч.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ОО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об-ся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29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1.09.2017 г. (2017/2018 учебный год)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(+ 47 в к/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4730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(47 в к/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4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1.09.2018 г. (2018/2019 учебный год)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3349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4592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(+33 в к/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4655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(33 в к/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1.09.2019г (2019-2020 учебный год)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4521 (+26 в к/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4576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(26 в к/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1.09.2020г (2020-2021 учебный год)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(+22 в к/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4571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(26 в к/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90872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</a:t>
            </a:r>
            <a:r>
              <a:rPr lang="ru-RU" sz="1600" b="1" dirty="0">
                <a:solidFill>
                  <a:schemeClr val="tx1"/>
                </a:solidFill>
              </a:rPr>
              <a:t> «Обеспечение доступным и комфортным жильем населения на территории муниципального образования Кувандыкский городской округ на 2019-2024 годы»».</a:t>
            </a:r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553783"/>
              </p:ext>
            </p:extLst>
          </p:nvPr>
        </p:nvGraphicFramePr>
        <p:xfrm>
          <a:off x="0" y="1124744"/>
          <a:ext cx="8956104" cy="5769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1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9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«Обеспечение доступным и комфортным жильем населения на территории муниципального образования Кувандыкский городской округ на 2019-2024 годы»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47402,7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45134,8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33663,9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1 «Обеспечение жильем молодых семей в муниципальном образовании Кувандыкский городской округ»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11756,0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9548,0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10694,5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«Мероприятия по обеспечению жильем молодых семей в муниципальном образовании Кувандыкский городской округ по основному списку»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11756,0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9548,0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10694,5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2 «Социальная поддержка отдельных категорий граждан и совершенствование социальной защиты детей-сирот»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35646,7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35586,8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22969,4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«Оказание мер социальной поддержки детям -сиротам и детям, оставшихся без попечения родителей, лицам из числа указанной категории детей на территории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городского округа»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26847,1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26766,7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20329,0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«Обеспечение  жильем отдельных категорий граждан в соответствии с действующим законодательством»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8799,6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8820,1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2640,4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3 «Обеспечение жильем малоимущих граждан на территории муниципального образования Кувандыкский городской округ 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Основное мероприятие « Мероприятия по обеспечению жильем малоимущих граждан на территории муниципального образования Кувандыкский городской округ"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4 «Переселение граждан из аварийного жилищного фонда муниципального образования Кувандыкский городской округ 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9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«Мероприятия по переселению граждан из многоквартирных домов, признанных в установленном порядке аварийными и подлежащих сносу или реконструкции в связи с физическим износом»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11960" y="836712"/>
            <a:ext cx="864096" cy="57606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692697"/>
            <a:ext cx="32403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/>
              </a:rPr>
              <a:t>Финансирование программы, тыс.руб.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Торговля и предпринимательство </a:t>
            </a:r>
            <a:r>
              <a:rPr lang="ru-RU" dirty="0" err="1"/>
              <a:t>Кувандыкского</a:t>
            </a:r>
            <a:r>
              <a:rPr lang="ru-RU" dirty="0"/>
              <a:t> городского округа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4419600" cy="548640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В структуре розничной торговли возрастает активность в деятельности сетевых компаний. Сетевая торговля в округе представлена: «Магнит» (5 магазинов сети), «Магнит </a:t>
            </a:r>
            <a:r>
              <a:rPr lang="ru-RU" dirty="0" err="1"/>
              <a:t>Косметик</a:t>
            </a:r>
            <a:r>
              <a:rPr lang="ru-RU" dirty="0"/>
              <a:t>» (2 магазина сети), «Пятерочка» (5 магазина сети), «</a:t>
            </a:r>
            <a:r>
              <a:rPr lang="ru-RU" dirty="0" err="1"/>
              <a:t>КрасноеБелое</a:t>
            </a:r>
            <a:r>
              <a:rPr lang="ru-RU" dirty="0"/>
              <a:t>» (4 магазина сети), «Светофор» (1 магазин сети), «Экспресс» (4 магазина сети), «DNS» (1 магазин), «Центр Садовода» (1 магазин), «</a:t>
            </a:r>
            <a:r>
              <a:rPr lang="ru-RU" dirty="0" err="1"/>
              <a:t>Юничел</a:t>
            </a:r>
            <a:r>
              <a:rPr lang="ru-RU" dirty="0"/>
              <a:t>» (1 магазин), «Изумруд» (1 магазин).</a:t>
            </a:r>
          </a:p>
          <a:p>
            <a:r>
              <a:rPr lang="ru-RU" dirty="0"/>
              <a:t>       В сфере торговли в настоящее время на территории функционирует 187 стационарных торговых объекта, с общей площадью 37,011 тыс.кв.м; в том числе в городе - 126 торговых объекта стационарной торговой сети, общей площадью – 35,1366 тыс.кв.м. </a:t>
            </a:r>
          </a:p>
          <a:p>
            <a:r>
              <a:rPr lang="ru-RU" dirty="0"/>
              <a:t>Продовольственных магазинов 15, непродовольственных 59, со смешанным ассортиментом 113. </a:t>
            </a:r>
          </a:p>
          <a:p>
            <a:r>
              <a:rPr lang="ru-RU" dirty="0"/>
              <a:t>     В городе активно развивается торговля: по продаже бытовой техники - «Айсберг», «Орион», «</a:t>
            </a:r>
            <a:r>
              <a:rPr lang="ru-RU" dirty="0" err="1"/>
              <a:t>Техноград</a:t>
            </a:r>
            <a:r>
              <a:rPr lang="ru-RU" dirty="0"/>
              <a:t>», «Электроника», «DNS», «Березка»; мебели - «Империя мебели»,  «Двенадцать стульев», «Уют», «Орион», «Гранд», «Гольфстрим»;  строительных материалов: «Бегемот», «Орион», «Зори Урала», «</a:t>
            </a:r>
            <a:r>
              <a:rPr lang="ru-RU" dirty="0" err="1"/>
              <a:t>Металлоснаб</a:t>
            </a:r>
            <a:r>
              <a:rPr lang="ru-RU" dirty="0"/>
              <a:t>», «Экспресс строй»; продаже мобильных телефонов: «</a:t>
            </a:r>
            <a:r>
              <a:rPr lang="ru-RU" dirty="0" err="1"/>
              <a:t>Евросеть</a:t>
            </a:r>
            <a:r>
              <a:rPr lang="ru-RU" dirty="0"/>
              <a:t>», «</a:t>
            </a:r>
            <a:r>
              <a:rPr lang="ru-RU" dirty="0" err="1"/>
              <a:t>Билайн</a:t>
            </a:r>
            <a:r>
              <a:rPr lang="ru-RU" dirty="0"/>
              <a:t>», «Мегафон», «МТС», «Точка </a:t>
            </a:r>
            <a:r>
              <a:rPr lang="ru-RU" dirty="0" err="1"/>
              <a:t>Ру</a:t>
            </a:r>
            <a:r>
              <a:rPr lang="ru-RU" dirty="0"/>
              <a:t>», «Связной», «Теле2».</a:t>
            </a:r>
          </a:p>
        </p:txBody>
      </p:sp>
      <p:pic>
        <p:nvPicPr>
          <p:cNvPr id="43008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447800"/>
            <a:ext cx="4343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083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9954" y="3773550"/>
            <a:ext cx="4555445" cy="255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90872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«Обеспечение доступным и комфортным жильем населения на территории муниципального образования Кувандыкский городской округ на 2019-2024 годы».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623032"/>
              </p:ext>
            </p:extLst>
          </p:nvPr>
        </p:nvGraphicFramePr>
        <p:xfrm>
          <a:off x="0" y="1484789"/>
          <a:ext cx="9144001" cy="4583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28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прогноз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0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молодых семей, улучшивших жилищные условия в рамках программы,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семей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граждан, переселенных из аварийного жилищного фонда, человек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0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граждан отнесенные к отдельным категориям, улучшивших свои жилищные условия, человек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малоимущих граждан, улучшивших жилищные условия, человек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оплаченных свидетельств на приобретение жилья в общем количестве свидетельств на приобретение жилья, выданных молодым семьям,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предоставленных жилых помещений по договорам социального найма, шт.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61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детей-сирот и детей, оставшихся без попечения родителей, получившие жилое помещение, чел.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 предоставленных жилых помещений по договорам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найма, шт.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предоставленных  жилых помещений по договорам социального найма, на праве собственности , шт.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1" y="764704"/>
            <a:ext cx="9143998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Повышение доступности жилья и качества жилищного обеспечения населения, создание безопасных и благоприятных условий для проживания граждан, в том числе с учетом исполнения государственных обязательств по обеспечению жильем отдельных категорий граждан. </a:t>
            </a: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Всего выделено в 2020 году </a:t>
            </a:r>
            <a:r>
              <a:rPr lang="ru-RU" b="1" dirty="0"/>
              <a:t>44 424 700 </a:t>
            </a:r>
            <a:r>
              <a:rPr lang="ru-RU" dirty="0"/>
              <a:t>рублей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2133600"/>
            <a:ext cx="1981200" cy="1524000"/>
          </a:xfrm>
        </p:spPr>
        <p:txBody>
          <a:bodyPr>
            <a:normAutofit fontScale="47500" lnSpcReduction="20000"/>
          </a:bodyPr>
          <a:lstStyle/>
          <a:p>
            <a:r>
              <a:rPr lang="ru-RU" sz="4400" dirty="0"/>
              <a:t>Получили социальные выплаты 11 молодых семей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362200" y="2133600"/>
            <a:ext cx="1981200" cy="1524000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Получили жилые помещения</a:t>
            </a:r>
            <a:r>
              <a:rPr kumimoji="0" lang="ru-RU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25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сирот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48200" y="2133600"/>
            <a:ext cx="1981200" cy="2159496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7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Получили социальные выплаты 2 семьи иных категорий граждан 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(многодетные, вынужденные переселенцы)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781800" y="2133600"/>
            <a:ext cx="2057400" cy="1676400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Получили жилые помещения 10 семей</a:t>
            </a:r>
            <a:r>
              <a:rPr kumimoji="0" lang="ru-RU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отдельных категорий граждан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09600" y="4953000"/>
            <a:ext cx="8229600" cy="152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Построен 1 </a:t>
            </a:r>
            <a:r>
              <a:rPr lang="ru-RU" sz="4400" dirty="0"/>
              <a:t>восьми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квартирный дом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1066800" y="13716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114800" y="1371600"/>
            <a:ext cx="609600" cy="365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971800" y="14478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334000" y="14478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391400" y="1371600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dirty="0"/>
              <a:t>Всего выделено на 2021 год </a:t>
            </a:r>
            <a:r>
              <a:rPr lang="ru-RU" b="1" dirty="0">
                <a:solidFill>
                  <a:srgbClr val="FF0000"/>
                </a:solidFill>
              </a:rPr>
              <a:t>30 863 300 </a:t>
            </a:r>
            <a:r>
              <a:rPr lang="ru-RU" dirty="0">
                <a:solidFill>
                  <a:srgbClr val="FF0000"/>
                </a:solidFill>
              </a:rPr>
              <a:t>рублей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33400" y="4267200"/>
            <a:ext cx="8229600" cy="15240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Планируется обеспечить жильем 50 семей различных категорий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3352800" y="1556793"/>
            <a:ext cx="2286000" cy="2743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Краткий отчет по проделанным мероприятиям в 2020 году с фотографиями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4474840" cy="5184575"/>
          </a:xfrm>
        </p:spPr>
        <p:txBody>
          <a:bodyPr>
            <a:normAutofit fontScale="92500" lnSpcReduction="10000"/>
          </a:bodyPr>
          <a:lstStyle/>
          <a:p>
            <a:r>
              <a:rPr lang="ru-RU" sz="1400" dirty="0"/>
              <a:t>- 11 молодых семей (47 человек) получили социальные выплаты на приобретение (строительство) жилья и на погашение ипотечного кредитования ; </a:t>
            </a:r>
          </a:p>
          <a:p>
            <a:endParaRPr lang="ru-RU" sz="1400" dirty="0"/>
          </a:p>
          <a:p>
            <a:r>
              <a:rPr lang="ru-RU" sz="1400" dirty="0"/>
              <a:t>- 10 семей (15 человек) отдельных категорий граждан получили жилые помещения по договорам социального найма на вторичном рынке;</a:t>
            </a:r>
          </a:p>
          <a:p>
            <a:r>
              <a:rPr lang="ru-RU" sz="1400" dirty="0"/>
              <a:t>- 2 семьи (6 человек) по категориям: «Многодетные семьи, имеющие трех и более несовершеннолетних детей» и «Вынужденные переселенцы» получили социальные выплаты на приобретение (строительство) жилья;</a:t>
            </a:r>
          </a:p>
          <a:p>
            <a:endParaRPr lang="ru-RU" sz="1400" dirty="0"/>
          </a:p>
          <a:p>
            <a:r>
              <a:rPr lang="ru-RU" sz="1400" dirty="0"/>
              <a:t>- 25 детей-сирот получили жилые помещения по договорам найма </a:t>
            </a:r>
            <a:r>
              <a:rPr lang="ru-RU" sz="1400" dirty="0" err="1"/>
              <a:t>спецжилфонда</a:t>
            </a:r>
            <a:r>
              <a:rPr lang="ru-RU" sz="1400" dirty="0"/>
              <a:t> на вторичном и первичных рынках;</a:t>
            </a:r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- поставлены на учет в качестве нуждающихся в улучшении жилищных условий 65 семей, сняты с учета нуждающихся – 174 семьи по различным основаниям.</a:t>
            </a:r>
          </a:p>
        </p:txBody>
      </p:sp>
      <p:pic>
        <p:nvPicPr>
          <p:cNvPr id="1029" name="Picture 5" descr="C:\Users\ARMGILOTREA\Desktop\фото вручение М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62" y="1340768"/>
            <a:ext cx="37433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RMGILOTREA\Desktop\IMG_20200826_102903_resized_20200826_122200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85" y="4077072"/>
            <a:ext cx="28575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64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1196752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</a:t>
            </a:r>
            <a:r>
              <a:rPr lang="ru-RU" sz="1600" b="1" dirty="0">
                <a:solidFill>
                  <a:schemeClr val="tx1"/>
                </a:solidFill>
              </a:rPr>
              <a:t>«Обеспечение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муниципального образования Кувандыкский городской округ на 2019-2024 годы»</a:t>
            </a:r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300545"/>
              </p:ext>
            </p:extLst>
          </p:nvPr>
        </p:nvGraphicFramePr>
        <p:xfrm>
          <a:off x="35496" y="2123218"/>
          <a:ext cx="8956104" cy="4734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11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62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«Обеспечение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муниципального образования Кувандыкский городской округ на 2019-2024 годы»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9069,6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11114,1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8984,8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 Обеспечение первичных мер пожарной безопасности в пределах  населенных пунктов городского округа»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6300,0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7263,2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5306,0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1.2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 Обеспечение безаварийного пропуска паводковых вод и безопасность людей на водных объектах»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313,6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«Обеспечение деятельности  служб для   защиты населения и территории от чрезвычайных ситуаций  на  территории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городского округа»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2430,7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3524,1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3624,8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2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 Обучение населения действиям в условиях чрезвычайных ситуаций природного и техногенного характера»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83968" y="1196752"/>
            <a:ext cx="864096" cy="93610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268760"/>
            <a:ext cx="806489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/>
              </a:rPr>
              <a:t>Финансирование программы, тыс.руб.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65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980728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«Обеспечение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муниципального образования Кувандыкский городской округ на 2019-2024 годы».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85223"/>
              </p:ext>
            </p:extLst>
          </p:nvPr>
        </p:nvGraphicFramePr>
        <p:xfrm>
          <a:off x="0" y="2060848"/>
          <a:ext cx="9144001" cy="5555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67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5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прогноз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4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Информирование    населения об угрозе  и возникновения  ЧС,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кол.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тыс.чел.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15500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16300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 чрезвычайных ситуаций, в том числе в период паводка, пожаров,</a:t>
                      </a:r>
                      <a:r>
                        <a:rPr lang="ru-RU" sz="1200" baseline="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кол.ед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ЧС/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пож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1/65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1/62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2/70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2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Обучение населения мерам пожарной безопасности,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кол.чел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17500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19500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4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Количество погибших, травмированных, пострадавших при чрезвычайных ситуациях, пожарах,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кол. чел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.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14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5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Снижение экономического ущерба от чрезвычайных ситуаций и пожаров,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тыс.руб.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2,500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3000,0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7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Обучение населения и руководящего состава действиям в условиях ЧС,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кол.чел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3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4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Количество муниципальных служащих, прошедших обучение по вопросам профилактики терроризма и  экстремизма, чел.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1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Доля жителей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Calibri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 городского круга, охваченных мероприятиями информационного характера о принимаемых органами власти мерах антитеррористического характера и правилах поведения в случае угрозы возникновения террористического акта, чел.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18500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19500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Отсутствие вступивших в законную силу приговоров и постановлений (приговоров) о совершении правонарушений террористической и экстремистской направленности, чел.</a:t>
                      </a:r>
                      <a:endParaRPr lang="ru-RU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Calibri"/>
                        </a:rPr>
                        <a:t>0</a:t>
                      </a:r>
                      <a:endParaRPr lang="ru-RU" sz="1200" dirty="0"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1" y="1124744"/>
            <a:ext cx="9143998" cy="7920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Минимизация социального, экономического и экологического ущерба, наносимого населению, экономике и природной среде от ведения и вследствие ведения военных действий, совершения террористических акций, чрезвычайных ситуаций природного и техногенного характера, пожаров и происшествий на водных объектах.</a:t>
            </a:r>
          </a:p>
          <a:p>
            <a:pPr algn="ctr" defTabSz="913984">
              <a:defRPr/>
            </a:pP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66</a:t>
            </a:fld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-27384"/>
            <a:ext cx="9144000" cy="792088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altLang="ru-RU" sz="1200" b="1" dirty="0">
                <a:solidFill>
                  <a:prstClr val="black"/>
                </a:solidFill>
              </a:rPr>
              <a:t>«Обеспечение мероприятий гражданской обороны, пожарной безопасности и безопасности людей  на водных объектах, предупреждения и ликвидации чрезвычайных ситуаций на территории муниципального образования Кувандыкский городской округ»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64247104"/>
              </p:ext>
            </p:extLst>
          </p:nvPr>
        </p:nvGraphicFramePr>
        <p:xfrm>
          <a:off x="215008" y="1524000"/>
          <a:ext cx="8928992" cy="508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81000" y="836712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9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/>
              </a:rPr>
              <a:t>Обеспечение первичных мер пожарной безопасности в пределах  населенных пунктов городского округа</a:t>
            </a:r>
            <a:endParaRPr lang="ru-RU" altLang="ru-RU" sz="1600" b="1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12160" y="764704"/>
            <a:ext cx="2520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9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/>
              </a:rPr>
              <a:t>Обеспечение безаварийного пропуска паводковых вод и безопасность людей на водных объектах</a:t>
            </a:r>
            <a:endParaRPr lang="ru-RU" altLang="ru-RU" sz="1400" b="1" dirty="0">
              <a:solidFill>
                <a:srgbClr val="00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72650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67</a:t>
            </a:fld>
            <a:endParaRPr lang="ru-RU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-27384"/>
            <a:ext cx="9144000" cy="792088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«Обеспечение безопасности на территории </a:t>
            </a:r>
            <a:r>
              <a:rPr lang="ru-RU" b="1" dirty="0" err="1">
                <a:solidFill>
                  <a:schemeClr val="tx1"/>
                </a:solidFill>
              </a:rPr>
              <a:t>Кувандыкского</a:t>
            </a:r>
            <a:r>
              <a:rPr lang="ru-RU" b="1" dirty="0">
                <a:solidFill>
                  <a:schemeClr val="tx1"/>
                </a:solidFill>
              </a:rPr>
              <a:t> ГО»</a:t>
            </a:r>
            <a:endParaRPr lang="ru-RU" alt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980728"/>
            <a:ext cx="51411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Arial" charset="0"/>
              </a:rPr>
              <a:t>В целях обеспечения пожарной безопасности на территории МО Кувандыкский городской округ выделяются денежные средства - субсидии некоммерческой организации, созданной в форме общественного объединения противопожарной направленности, в размере 6,0. мл. руб.</a:t>
            </a:r>
            <a:endParaRPr lang="ru-RU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772906235"/>
              </p:ext>
            </p:extLst>
          </p:nvPr>
        </p:nvGraphicFramePr>
        <p:xfrm>
          <a:off x="5868144" y="836712"/>
          <a:ext cx="316835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па 11"/>
          <p:cNvGrpSpPr/>
          <p:nvPr/>
        </p:nvGrpSpPr>
        <p:grpSpPr>
          <a:xfrm>
            <a:off x="3276600" y="2667002"/>
            <a:ext cx="2592292" cy="4038598"/>
            <a:chOff x="296453" y="2379723"/>
            <a:chExt cx="2736311" cy="2075324"/>
          </a:xfrm>
        </p:grpSpPr>
        <p:sp>
          <p:nvSpPr>
            <p:cNvPr id="14" name="Прямоугольник с двумя скругленными соседними углами 13"/>
            <p:cNvSpPr/>
            <p:nvPr/>
          </p:nvSpPr>
          <p:spPr>
            <a:xfrm rot="10800000">
              <a:off x="296453" y="2417232"/>
              <a:ext cx="2736311" cy="2037815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376887" y="2379723"/>
              <a:ext cx="2610971" cy="19456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t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600" b="1" kern="1200" dirty="0"/>
                <a:t>На обслуживании ОО «Региональная добровольная пожарная охрана Оренбургской области» руководитель А.А.Тараненко находятся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600" b="1" kern="1200" dirty="0"/>
                <a:t>15 АРС и 1 УПВД «Ермак» на базе автомобиля УАЗ, штатная численность - 34 чел.</a:t>
              </a:r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323528" y="2564904"/>
            <a:ext cx="2880320" cy="2952328"/>
          </a:xfrm>
          <a:prstGeom prst="roundRect">
            <a:avLst>
              <a:gd name="adj" fmla="val 10000"/>
            </a:avLst>
          </a:prstGeom>
          <a:blipFill rotWithShape="0">
            <a:blip r:embed="rId7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837137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E4DDA-0E8A-451A-B2CD-04EAA17F0EF6}" type="slidenum">
              <a:rPr lang="ru-RU"/>
              <a:pPr>
                <a:defRPr/>
              </a:pPr>
              <a:t>68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69215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"Развитие культуры муниципального образования Кувандыкский городской округ на 2019-2024 годы»</a:t>
            </a: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30787"/>
              </p:ext>
            </p:extLst>
          </p:nvPr>
        </p:nvGraphicFramePr>
        <p:xfrm>
          <a:off x="34925" y="1412875"/>
          <a:ext cx="8956675" cy="5786440"/>
        </p:xfrm>
        <a:graphic>
          <a:graphicData uri="http://schemas.openxmlformats.org/drawingml/2006/table">
            <a:tbl>
              <a:tblPr/>
              <a:tblGrid>
                <a:gridCol w="43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9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92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программы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в 2019 году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года</a:t>
                      </a:r>
                    </a:p>
                  </a:txBody>
                  <a:tcPr marL="68580" marR="68580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2021 года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программе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культуры  муниципального  образования Кувандыкский городской округ на  2019-2024 годы»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97497,5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99344,4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103704,3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1 «Подпрограмма "Поддержка современного искусства и народного творчества»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55234,1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55712,4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58712,9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 Обеспечение деятельности (оказание услуг) муниципальных учреждений в сфере культуры»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49916,6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51115,8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53303,4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"Финансовое обеспечение социально-значимых мероприятий"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1617,9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597,0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500,0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"Цифровая культура"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Приоритетный проект  Оренбургской области "Культура малой Родины"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3699,6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3699,6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3563,2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приоритетного проекта Оренбургской области «Вовлечение жителей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муниципаль-ных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образований Оренбургской области в процесс выбора и реализации инициативных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проетов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1346,3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01328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2 «Подпрограмма "Развитие дополнительного образования в сфере культуры и искусства"»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19183,6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19310,3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20284,0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 Обеспечение деятельности муниципального бюджетного учреждения дополнительного образования «Детская школа искусств»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19183,6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19310,1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20284,0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проект "Культурная среда"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"Организация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музейно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выставочного обслуживания"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2061,6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2286,6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2362,1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«Обеспечение деятельности (оказание услуг) муниципальных учреждений в сфере музейно-выставочного обслуживания населения»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2061,6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2286,6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2362,1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67200" y="692150"/>
            <a:ext cx="863600" cy="720725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34" name="Прямоугольник 10"/>
          <p:cNvSpPr>
            <a:spLocks noChangeArrowheads="1"/>
          </p:cNvSpPr>
          <p:nvPr/>
        </p:nvSpPr>
        <p:spPr bwMode="auto">
          <a:xfrm>
            <a:off x="5364163" y="692150"/>
            <a:ext cx="32400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Финансирование программы, тыс.руб.</a:t>
            </a:r>
            <a:endParaRPr lang="ru-RU"/>
          </a:p>
          <a:p>
            <a:endParaRPr lang="ru-RU" sz="20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1345F4-EF07-42B5-958F-49635FC67EA5}" type="slidenum">
              <a:rPr lang="ru-RU"/>
              <a:pPr>
                <a:defRPr/>
              </a:pPr>
              <a:t>69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036050" cy="69215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>
                <a:solidFill>
                  <a:sysClr val="windowText" lastClr="000000"/>
                </a:solidFill>
              </a:rPr>
              <a:t>Продолжение таблицы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357978"/>
              </p:ext>
            </p:extLst>
          </p:nvPr>
        </p:nvGraphicFramePr>
        <p:xfrm>
          <a:off x="34925" y="692150"/>
          <a:ext cx="8956675" cy="3595372"/>
        </p:xfrm>
        <a:graphic>
          <a:graphicData uri="http://schemas.openxmlformats.org/drawingml/2006/table">
            <a:tbl>
              <a:tblPr/>
              <a:tblGrid>
                <a:gridCol w="43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9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8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программы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в 2019 году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года</a:t>
                      </a:r>
                    </a:p>
                  </a:txBody>
                  <a:tcPr marL="68580" marR="68580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2021 года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"Библиотечно-информационное обслуживание населения»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19609,0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20341,2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20664,4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«Обеспечение деятельности (оказание услуг) муниципальных учреждений в сфере библиотечного обслуживания населения»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19352,6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20148,7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20664,4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«Обеспечение комплектования книжных фондов библиотек Кувандыкского городского округа»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85,9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4.3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«Обеспечение подключения общедоступных библиотек Кувандыкского городского округа к сети Интернет и развитие системы библиотечного дела с учетом задачи расширения информационных технологий и оцифровки»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170,5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192,5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"Обеспечение реализации программы"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1409,3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1693,9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1680,9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 Управление в сфере культуры и искусства»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1409,3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1693,9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1680,9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9144000" cy="542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b="1" dirty="0"/>
              <a:t>Торговля и услуги населению</a:t>
            </a:r>
            <a:r>
              <a:rPr lang="ru-RU" altLang="ru-RU" sz="1800" u="sng" dirty="0">
                <a:solidFill>
                  <a:srgbClr val="000066"/>
                </a:solidFill>
                <a:effectLst/>
              </a:rPr>
              <a:t>(в ценах соответствующих лет), млн.руб.</a:t>
            </a:r>
          </a:p>
        </p:txBody>
      </p:sp>
      <p:graphicFrame>
        <p:nvGraphicFramePr>
          <p:cNvPr id="14392" name="Group 5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51837139"/>
              </p:ext>
            </p:extLst>
          </p:nvPr>
        </p:nvGraphicFramePr>
        <p:xfrm>
          <a:off x="228598" y="685800"/>
          <a:ext cx="8763004" cy="2727960"/>
        </p:xfrm>
        <a:graphic>
          <a:graphicData uri="http://schemas.openxmlformats.org/drawingml/2006/table">
            <a:tbl>
              <a:tblPr/>
              <a:tblGrid>
                <a:gridCol w="1752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20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1вар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1вар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2вар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2вар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2 806,97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3 045,95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3 086,52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3 255,19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3 271,09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3 456,55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3 483,63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3 677,49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3 717,17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Оборот общественного питания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135,54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175,05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126,21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133,11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134,67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140,93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144,12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149,49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154,38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 платных услуг населению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899,71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939,69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834,81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896,86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919,39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952,28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987,70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1 015,10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1 060,06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20" name="Picture 35" descr="C:\Users\экономика4\Desktop\файлы\0_37029_2c1a88a4_X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3429000"/>
            <a:ext cx="4000500" cy="3143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321" name="Picture 36" descr="C:\Users\экономика4\Desktop\файлы\31.03 kzktadqhg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3429000"/>
            <a:ext cx="4071938" cy="3143250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54868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«</a:t>
            </a:r>
            <a:r>
              <a:rPr lang="ru-RU" sz="1600" b="1" dirty="0">
                <a:solidFill>
                  <a:sysClr val="windowText" lastClr="000000"/>
                </a:solidFill>
              </a:rPr>
              <a:t>Развитие культуры  муниципального  образования Кувандыкский городской округ на  2019-2024 годы</a:t>
            </a:r>
            <a:r>
              <a:rPr lang="ru-RU" sz="1600" b="1" dirty="0">
                <a:solidFill>
                  <a:schemeClr val="tx1"/>
                </a:solidFill>
              </a:rPr>
              <a:t>».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615181"/>
              </p:ext>
            </p:extLst>
          </p:nvPr>
        </p:nvGraphicFramePr>
        <p:xfrm>
          <a:off x="0" y="1196751"/>
          <a:ext cx="9144001" cy="5483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613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посещений культурно-массовых мероприятий (на 0,1% по сравнению с предыдущим годом)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229765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215850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216066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учащихся МБУДО «ДШИ»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8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выставок, осуществляемых музеем </a:t>
                      </a:r>
                      <a:endParaRPr lang="ru-RU" sz="10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читателей на 1 тыс. человек населения не менее 50% населения к 2024 г.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подведомственных учреждений, выполнивших муниципальное задание в объеме не менее 95 %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9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коллективов художественной самодеятельности и любительских объединений к 2024 г.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Доля населения, занимающегося творческой деятельностью на непрофессиональной основе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Сохранность контингента учащихся не менее 90 %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Обеспеченность образовательного процесса педагогическими кадрами по всем имеющимся специализациям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1295" algn="l"/>
                          <a:tab pos="614045" algn="l"/>
                        </a:tabLs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музейных предметов основного музейного фонда, представленных зрителю на экспозициях и выставках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3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посещений музейного учреждения на 1 жителя в год 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посещений библиотек на 1 жителя в год 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выданных экземпляров из библиотечного фонда  на 1 жителя в год 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8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ru-RU" sz="1200" b="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Выполнение плана проведения мероприятий</a:t>
                      </a:r>
                      <a:endParaRPr lang="ru-RU" sz="10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1" y="476672"/>
            <a:ext cx="9143998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Сохранение и развитие культуры и искусства, историко-культурного наследия и творческого потенциала в муниципальном образовании Кувандыкский городской округ.</a:t>
            </a: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6EA89EA-6A2A-46F5-A34C-892915C799CC}" type="slidenum">
              <a:rPr lang="ru-RU" altLang="ru-RU"/>
              <a:pPr>
                <a:defRPr/>
              </a:pPr>
              <a:t>71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0" y="0"/>
            <a:ext cx="9180513" cy="692150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округ</a:t>
            </a: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»</a:t>
            </a:r>
          </a:p>
        </p:txBody>
      </p:sp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662551" y="3001714"/>
          <a:ext cx="813690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22" name="Text Box 9"/>
          <p:cNvSpPr txBox="1">
            <a:spLocks/>
          </p:cNvSpPr>
          <p:nvPr/>
        </p:nvSpPr>
        <p:spPr bwMode="auto">
          <a:xfrm>
            <a:off x="0" y="62071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Расходы муниципального бюджета на развитие культуры и искусства в 2019 году </a:t>
            </a:r>
          </a:p>
        </p:txBody>
      </p:sp>
      <p:pic>
        <p:nvPicPr>
          <p:cNvPr id="9223" name="Picture 31" descr="Школа искусств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8025" y="1093788"/>
            <a:ext cx="16859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http://laurelwoodbooks.com/images/LLAT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2713" y="1262063"/>
            <a:ext cx="20193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6" descr="http://фряноводк.рф/files/pic/bau-o6fjaN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6263" y="1128713"/>
            <a:ext cx="19097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24" descr="http://irost45.ru/uploads/news/1271/6104339ca092c9b64e429ba3d8d880e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22825" y="1092200"/>
            <a:ext cx="1976438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A0BD6C2-F2BF-48BC-AC43-B68FFB200C72}" type="slidenum">
              <a:rPr lang="ru-RU" altLang="ru-RU"/>
              <a:pPr>
                <a:defRPr/>
              </a:pPr>
              <a:t>72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6350" y="-9525"/>
            <a:ext cx="9180513" cy="701675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округ</a:t>
            </a: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»</a:t>
            </a:r>
          </a:p>
        </p:txBody>
      </p:sp>
      <p:sp>
        <p:nvSpPr>
          <p:cNvPr id="1030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  <p:sp>
        <p:nvSpPr>
          <p:cNvPr id="1031" name="Text Box 9"/>
          <p:cNvSpPr txBox="1">
            <a:spLocks/>
          </p:cNvSpPr>
          <p:nvPr/>
        </p:nvSpPr>
        <p:spPr bwMode="auto">
          <a:xfrm>
            <a:off x="468313" y="692150"/>
            <a:ext cx="8353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Результативность предоставления услуг музея населению в 201</a:t>
            </a:r>
            <a:r>
              <a:rPr lang="en-US" altLang="ru-RU" sz="16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9</a:t>
            </a:r>
            <a:r>
              <a:rPr lang="ru-RU" altLang="ru-RU" sz="16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 году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4015863" y="3422247"/>
          <a:ext cx="5128137" cy="3435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33" name="TextBox 6"/>
          <p:cNvSpPr txBox="1">
            <a:spLocks noChangeArrowheads="1"/>
          </p:cNvSpPr>
          <p:nvPr/>
        </p:nvSpPr>
        <p:spPr bwMode="auto">
          <a:xfrm>
            <a:off x="479425" y="3992563"/>
            <a:ext cx="3168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>
                <a:latin typeface="Calibri" pitchFamily="34" charset="0"/>
              </a:rPr>
              <a:t>.</a:t>
            </a:r>
          </a:p>
        </p:txBody>
      </p:sp>
      <p:pic>
        <p:nvPicPr>
          <p:cNvPr id="1034" name="Picture 24" descr="http://irost45.ru/uploads/news/1271/6104339ca092c9b64e429ba3d8d880e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513" y="1023938"/>
            <a:ext cx="29654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Рисунок 13"/>
          <p:cNvPicPr>
            <a:picLocks noChangeAspect="1" noChangeArrowheads="1"/>
          </p:cNvPicPr>
          <p:nvPr/>
        </p:nvPicPr>
        <p:blipFill>
          <a:blip r:embed="rId2" cstate="print"/>
          <a:srcRect l="1340" t="4623" r="3348" b="5780"/>
          <a:stretch>
            <a:fillRect/>
          </a:stretch>
        </p:blipFill>
        <p:spPr bwMode="auto">
          <a:xfrm>
            <a:off x="4140200" y="3429000"/>
            <a:ext cx="49482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20B34D7-DCEA-4B15-B548-DAC75FBE1380}" type="slidenum">
              <a:rPr lang="ru-RU" altLang="ru-RU"/>
              <a:pPr>
                <a:defRPr/>
              </a:pPr>
              <a:t>73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-36513" y="4763"/>
            <a:ext cx="9180513" cy="615950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округ</a:t>
            </a: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»</a:t>
            </a:r>
          </a:p>
        </p:txBody>
      </p:sp>
      <p:sp>
        <p:nvSpPr>
          <p:cNvPr id="2054" name="Text Box 9"/>
          <p:cNvSpPr txBox="1">
            <a:spLocks/>
          </p:cNvSpPr>
          <p:nvPr/>
        </p:nvSpPr>
        <p:spPr bwMode="auto">
          <a:xfrm>
            <a:off x="215900" y="620713"/>
            <a:ext cx="89281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5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Результативность предоставления культурно-досуговых услуг населению в </a:t>
            </a:r>
            <a:r>
              <a:rPr lang="en-US" altLang="ru-RU" sz="15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2019</a:t>
            </a:r>
            <a:r>
              <a:rPr lang="ru-RU" altLang="ru-RU" sz="15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году</a:t>
            </a:r>
          </a:p>
        </p:txBody>
      </p:sp>
      <p:graphicFrame>
        <p:nvGraphicFramePr>
          <p:cNvPr id="16" name="Схема 15"/>
          <p:cNvGraphicFramePr/>
          <p:nvPr/>
        </p:nvGraphicFramePr>
        <p:xfrm>
          <a:off x="255948" y="3284984"/>
          <a:ext cx="5578287" cy="355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6" name="Picture 16" descr="http://фряноводк.рф/files/pic/bau-o6fjaN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847725"/>
            <a:ext cx="272097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5" descr="http://stroka.info/userfiles/board/large/000132679-20121220084217-mHUVmkJprqXex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4171950"/>
            <a:ext cx="3052762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BA43D4C-4240-488D-BCF2-FF447FF5A08B}" type="slidenum">
              <a:rPr lang="ru-RU" altLang="ru-RU"/>
              <a:pPr>
                <a:defRPr/>
              </a:pPr>
              <a:t>74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6350" y="-9525"/>
            <a:ext cx="9180513" cy="63023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округ</a:t>
            </a: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»</a:t>
            </a:r>
          </a:p>
        </p:txBody>
      </p:sp>
      <p:sp>
        <p:nvSpPr>
          <p:cNvPr id="3079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  <p:sp>
        <p:nvSpPr>
          <p:cNvPr id="3080" name="Text Box 9"/>
          <p:cNvSpPr txBox="1">
            <a:spLocks/>
          </p:cNvSpPr>
          <p:nvPr/>
        </p:nvSpPr>
        <p:spPr bwMode="auto">
          <a:xfrm>
            <a:off x="420688" y="590550"/>
            <a:ext cx="8353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Результативность предоставления библиотечных услуг населению в 201</a:t>
            </a:r>
            <a:r>
              <a:rPr lang="en-US" altLang="ru-RU" sz="16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9 </a:t>
            </a:r>
          </a:p>
          <a:p>
            <a:pPr algn="ctr"/>
            <a:r>
              <a:rPr lang="ru-RU" altLang="ru-RU" sz="16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году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2699792" y="3284984"/>
          <a:ext cx="7344816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82" name="TextBox 6"/>
          <p:cNvSpPr txBox="1">
            <a:spLocks noChangeArrowheads="1"/>
          </p:cNvSpPr>
          <p:nvPr/>
        </p:nvSpPr>
        <p:spPr bwMode="auto">
          <a:xfrm>
            <a:off x="785813" y="1285875"/>
            <a:ext cx="3168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>
                <a:latin typeface="Calibri" pitchFamily="34" charset="0"/>
              </a:rPr>
              <a:t>Количество посещений (тыс.ед.)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7" descr="_3201677-03874f6c0d8ed4f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928688"/>
            <a:ext cx="30718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C347955-D9AB-4AE0-9FBF-86AD6AAE7515}" type="slidenum">
              <a:rPr lang="ru-RU" altLang="ru-RU"/>
              <a:pPr>
                <a:defRPr/>
              </a:pPr>
              <a:t>75</a:t>
            </a:fld>
            <a:endParaRPr lang="ru-RU" altLang="ru-RU"/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-36513" y="4763"/>
            <a:ext cx="9180513" cy="687387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культуры муниципального образования  Кувандыкский городской округ</a:t>
            </a:r>
            <a:r>
              <a:rPr lang="ru-RU" sz="2000" b="1" dirty="0">
                <a:solidFill>
                  <a:schemeClr val="tx1"/>
                </a:solidFill>
                <a:cs typeface="Arial" pitchFamily="34" charset="0"/>
              </a:rPr>
              <a:t>»</a:t>
            </a:r>
          </a:p>
        </p:txBody>
      </p:sp>
      <p:sp>
        <p:nvSpPr>
          <p:cNvPr id="4102" name="TextBox 2"/>
          <p:cNvSpPr txBox="1">
            <a:spLocks noChangeArrowheads="1"/>
          </p:cNvSpPr>
          <p:nvPr/>
        </p:nvSpPr>
        <p:spPr bwMode="auto">
          <a:xfrm>
            <a:off x="1116013" y="908050"/>
            <a:ext cx="71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bg1"/>
                </a:solidFill>
                <a:latin typeface="Calibri" pitchFamily="34" charset="0"/>
              </a:rPr>
              <a:t>46%</a:t>
            </a:r>
          </a:p>
        </p:txBody>
      </p:sp>
      <p:sp>
        <p:nvSpPr>
          <p:cNvPr id="4103" name="Text Box 9"/>
          <p:cNvSpPr txBox="1">
            <a:spLocks/>
          </p:cNvSpPr>
          <p:nvPr/>
        </p:nvSpPr>
        <p:spPr bwMode="auto">
          <a:xfrm>
            <a:off x="323850" y="620713"/>
            <a:ext cx="882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Результативность предоставления услуг дополнительного образования населению в </a:t>
            </a:r>
            <a:r>
              <a:rPr lang="en-US" altLang="ru-RU" sz="14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2019</a:t>
            </a:r>
            <a:r>
              <a:rPr lang="ru-RU" altLang="ru-RU" sz="1400" b="1">
                <a:solidFill>
                  <a:srgbClr val="FF0000"/>
                </a:solidFill>
                <a:latin typeface="Calibri" pitchFamily="34" charset="0"/>
                <a:ea typeface="ヒラギノ角ゴ ProN W3"/>
                <a:cs typeface="ヒラギノ角ゴ ProN W3"/>
                <a:sym typeface="Gill Sans Light"/>
              </a:rPr>
              <a:t>году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323528" y="3429000"/>
          <a:ext cx="4177034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5" name="Picture 29" descr="В Детской школе искусств села Лопатино прошел педагогический совет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75" y="3779838"/>
            <a:ext cx="2798763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28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Краткий отчет по проделанным мероприятиям в 2020 году</a:t>
            </a:r>
            <a:endParaRPr lang="ru-RU" sz="240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357188" y="571500"/>
            <a:ext cx="8643937" cy="10001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1600">
                <a:solidFill>
                  <a:schemeClr val="tx2"/>
                </a:solidFill>
              </a:rPr>
              <a:t>В связи со сложившейся эпидемической ситуацией, связанной с распространением короновирусной инфекцией, наложением запрета на проведение массовых мероприятий работа учреждений культуры в 2020 году велась, в основном, в онлайн - режиме.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357188" y="1428750"/>
            <a:ext cx="66436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schemeClr val="tx2"/>
                </a:solidFill>
                <a:latin typeface="+mn-lt"/>
              </a:rPr>
              <a:t>Культурно - </a:t>
            </a:r>
            <a:r>
              <a:rPr lang="ru-RU" sz="1600" b="1" dirty="0" err="1">
                <a:solidFill>
                  <a:schemeClr val="tx2"/>
                </a:solidFill>
                <a:latin typeface="+mn-lt"/>
              </a:rPr>
              <a:t>досуговыми</a:t>
            </a:r>
            <a:r>
              <a:rPr lang="ru-RU" sz="1600" b="1" dirty="0">
                <a:solidFill>
                  <a:schemeClr val="tx2"/>
                </a:solidFill>
                <a:latin typeface="+mn-lt"/>
              </a:rPr>
              <a:t> учреждениями</a:t>
            </a:r>
            <a:r>
              <a:rPr lang="ru-RU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+mn-lt"/>
              </a:rPr>
              <a:t>Кувандыкского</a:t>
            </a:r>
            <a:r>
              <a:rPr lang="ru-RU" sz="1600" dirty="0">
                <a:solidFill>
                  <a:schemeClr val="tx2"/>
                </a:solidFill>
                <a:latin typeface="+mn-lt"/>
              </a:rPr>
              <a:t> городского округа в первом квартале в обычном режиме было проведено 779 мероприятий, в том числе крупные : шоу «Две звезды», муниципальный фестиваль народного творчества «Обильный край, благословенный», народное гуляние «Масленица», а также  познавательные, </a:t>
            </a:r>
            <a:r>
              <a:rPr lang="ru-RU" sz="1600" dirty="0" err="1">
                <a:solidFill>
                  <a:schemeClr val="tx2"/>
                </a:solidFill>
                <a:latin typeface="+mn-lt"/>
              </a:rPr>
              <a:t>конкурсно-игровые</a:t>
            </a:r>
            <a:r>
              <a:rPr lang="ru-RU" sz="1600" dirty="0">
                <a:solidFill>
                  <a:schemeClr val="tx2"/>
                </a:solidFill>
                <a:latin typeface="+mn-lt"/>
              </a:rPr>
              <a:t>, развлекательные программы, беседы, викторины и фольклорные праздники для населения. </a:t>
            </a:r>
            <a:endParaRPr lang="ru-RU" sz="16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357188" y="3286125"/>
            <a:ext cx="478631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2"/>
                </a:solidFill>
                <a:latin typeface="+mn-lt"/>
              </a:rPr>
              <a:t>С апреля месяца клубной системой в режим </a:t>
            </a:r>
            <a:r>
              <a:rPr lang="ru-RU" sz="1600" dirty="0" err="1">
                <a:solidFill>
                  <a:schemeClr val="tx2"/>
                </a:solidFill>
                <a:latin typeface="+mn-lt"/>
              </a:rPr>
              <a:t>онлайн</a:t>
            </a:r>
            <a:r>
              <a:rPr lang="ru-RU" sz="1600" dirty="0">
                <a:solidFill>
                  <a:schemeClr val="tx2"/>
                </a:solidFill>
                <a:latin typeface="+mn-lt"/>
              </a:rPr>
              <a:t> проведено около 900 мероприятий разной направленности (интернет конкурс гитарной песни «Кувандык 2020», творческая площадка ко дню защиты детей, фестиваль народного творчества «Играй, </a:t>
            </a:r>
            <a:r>
              <a:rPr lang="ru-RU" sz="1600" dirty="0" err="1">
                <a:solidFill>
                  <a:schemeClr val="tx2"/>
                </a:solidFill>
                <a:latin typeface="+mn-lt"/>
              </a:rPr>
              <a:t>Кувандыкская</a:t>
            </a:r>
            <a:r>
              <a:rPr lang="ru-RU" sz="1600" dirty="0">
                <a:solidFill>
                  <a:schemeClr val="tx2"/>
                </a:solidFill>
                <a:latin typeface="+mn-lt"/>
              </a:rPr>
              <a:t> гармонь!», блок праздничных мероприятий ко Дню города, мероприятия ко Дню народного единства, творческий проект «Славим героев войны»), информация о которых размещалась в социальных сетях, на официальном сайте ЦКС, администрации городского округа.</a:t>
            </a:r>
            <a:endParaRPr lang="ru-RU" sz="16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10246" name="Рисунок 12" descr="Масленица 2.JPG"/>
          <p:cNvPicPr>
            <a:picLocks noChangeAspect="1"/>
          </p:cNvPicPr>
          <p:nvPr/>
        </p:nvPicPr>
        <p:blipFill>
          <a:blip r:embed="rId2" cstate="print"/>
          <a:srcRect l="10661" t="25000" r="4411" b="19118"/>
          <a:stretch>
            <a:fillRect/>
          </a:stretch>
        </p:blipFill>
        <p:spPr bwMode="auto">
          <a:xfrm>
            <a:off x="5072063" y="4500563"/>
            <a:ext cx="385762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Рисунок 13" descr="Обильный 2.JPG"/>
          <p:cNvPicPr>
            <a:picLocks noChangeAspect="1"/>
          </p:cNvPicPr>
          <p:nvPr/>
        </p:nvPicPr>
        <p:blipFill>
          <a:blip r:embed="rId3" cstate="print"/>
          <a:srcRect l="23810" r="20238" b="4761"/>
          <a:stretch>
            <a:fillRect/>
          </a:stretch>
        </p:blipFill>
        <p:spPr bwMode="auto">
          <a:xfrm>
            <a:off x="6796088" y="1500188"/>
            <a:ext cx="2127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3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Краткий отчет по проделанным мероприятиям в 2020 году</a:t>
            </a:r>
            <a:endParaRPr lang="ru-RU" sz="240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457200" y="785813"/>
            <a:ext cx="8472488" cy="27146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1600">
                <a:solidFill>
                  <a:schemeClr val="tx2"/>
                </a:solidFill>
              </a:rPr>
              <a:t>В 2020 году сотрудниками </a:t>
            </a:r>
            <a:r>
              <a:rPr lang="ru-RU" sz="1600" b="1">
                <a:solidFill>
                  <a:schemeClr val="tx2"/>
                </a:solidFill>
              </a:rPr>
              <a:t>библиотечной системы</a:t>
            </a:r>
            <a:r>
              <a:rPr lang="ru-RU" sz="1600">
                <a:solidFill>
                  <a:schemeClr val="tx2"/>
                </a:solidFill>
              </a:rPr>
              <a:t> проводились мероприятия по всем направлениям деятельности, особое внимание уделялось мероприятиям, посвященным Году памяти и славы (уроки мужества, патриотические вечера и др.). В первом квартале мероприятия проводились в  обычном режиме, а последующие три квартала в связи с ограничительными мерами работа велась в онлайн – режиме: на сайте Централизованной библиотечной системы и в аккаунтах социальных сетей сотрудники системы продолжали взаимодействовать с пользователями путем виртуальных книжных выставок, созданных ими видеороликов различной тематики, тематических и информационных заметок, виртуальных путешествий и других форм работы онлайн, принимали участие в различных онлайн  акциях всероссийского и областного масштаба.</a:t>
            </a:r>
          </a:p>
        </p:txBody>
      </p:sp>
      <p:pic>
        <p:nvPicPr>
          <p:cNvPr id="11268" name="Рисунок 7" descr="Зиянчуринская модельная библиотека.png"/>
          <p:cNvPicPr>
            <a:picLocks noChangeAspect="1"/>
          </p:cNvPicPr>
          <p:nvPr/>
        </p:nvPicPr>
        <p:blipFill>
          <a:blip r:embed="rId2" cstate="print"/>
          <a:srcRect l="25000" t="17751" r="28906" b="7487"/>
          <a:stretch>
            <a:fillRect/>
          </a:stretch>
        </p:blipFill>
        <p:spPr bwMode="auto">
          <a:xfrm>
            <a:off x="5857875" y="3929063"/>
            <a:ext cx="29749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8" descr="муниципальная военно-патриотическая игра «Дорогами Победы»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3643313"/>
            <a:ext cx="45005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Краткий отчет по проделанным мероприятиям в 2020 году</a:t>
            </a:r>
            <a:endParaRPr lang="ru-RU" sz="240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457200" y="857250"/>
            <a:ext cx="4471988" cy="2643188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ru-RU" sz="1600" b="1">
                <a:solidFill>
                  <a:schemeClr val="tx2"/>
                </a:solidFill>
              </a:rPr>
              <a:t>Музейно-выставочным центром</a:t>
            </a:r>
            <a:r>
              <a:rPr lang="ru-RU" sz="1600">
                <a:solidFill>
                  <a:schemeClr val="tx2"/>
                </a:solidFill>
              </a:rPr>
              <a:t> были проведены мероприятия, охватывающие разные возрастные категории с учетом интересов посетителей. Информация о мероприятиях, проведенных в музее и в онлайн - режиме размещаются на официальном сайте учреждения, в социальных сетях, а также на городском канале UTV и местного ТВ «Аргус». Большая часть работы МВЦ была направлена на патриотическое воспитание (музейные часы, мероприятия, экскурсии, мастер-классы, выставки, акции).Всего музеем было проведено 29 выставок и экспозиций. В течение года велась работа по сбору экспонатов, работа по внесению предметов в Государственный каталог Музейного Фонда Российской Федерации.</a:t>
            </a:r>
          </a:p>
        </p:txBody>
      </p:sp>
      <p:pic>
        <p:nvPicPr>
          <p:cNvPr id="12292" name="Рисунок 5" descr="Наши герои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785813"/>
            <a:ext cx="3619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Рисунок 3" descr="Ночь искуств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86200"/>
            <a:ext cx="3705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6" descr="выставка художников.jpg"/>
          <p:cNvPicPr>
            <a:picLocks noChangeAspect="1"/>
          </p:cNvPicPr>
          <p:nvPr/>
        </p:nvPicPr>
        <p:blipFill>
          <a:blip r:embed="rId4" cstate="print"/>
          <a:srcRect t="25000" r="10156" b="12500"/>
          <a:stretch>
            <a:fillRect/>
          </a:stretch>
        </p:blipFill>
        <p:spPr bwMode="auto">
          <a:xfrm>
            <a:off x="457200" y="3200400"/>
            <a:ext cx="40719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28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</a:rPr>
              <a:t>Планируемые работы в 2021 году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457200" y="571500"/>
            <a:ext cx="8401050" cy="5857875"/>
          </a:xfrm>
        </p:spPr>
        <p:txBody>
          <a:bodyPr/>
          <a:lstStyle/>
          <a:p>
            <a:pPr eaLnBrk="1" hangingPunct="1"/>
            <a:r>
              <a:rPr lang="ru-RU" sz="1600">
                <a:solidFill>
                  <a:schemeClr val="tx2"/>
                </a:solidFill>
              </a:rPr>
              <a:t>В 2021 году всеми учреждениями культуры городского округа планируется проводить работу согласно годовых планов. </a:t>
            </a:r>
            <a:r>
              <a:rPr lang="ru-RU" sz="1600" b="1">
                <a:solidFill>
                  <a:schemeClr val="tx2"/>
                </a:solidFill>
              </a:rPr>
              <a:t>Культурно - досуговыми учреждениями</a:t>
            </a:r>
            <a:r>
              <a:rPr lang="ru-RU" sz="1600">
                <a:solidFill>
                  <a:schemeClr val="tx2"/>
                </a:solidFill>
              </a:rPr>
              <a:t> будут проводиться мероприятия к рождественских праздникам, посвященные Дню защитника Отечества, Международному женскому дню, Дням Победы, России, города, народного единства, праздничных новогодних мероприятий, фестивали гитарной песни и «Играй, Кувандыкская гармонь».</a:t>
            </a:r>
          </a:p>
          <a:p>
            <a:pPr eaLnBrk="1" hangingPunct="1"/>
            <a:endParaRPr lang="ru-RU" sz="1600">
              <a:solidFill>
                <a:schemeClr val="tx2"/>
              </a:solidFill>
            </a:endParaRPr>
          </a:p>
          <a:p>
            <a:pPr eaLnBrk="1" hangingPunct="1"/>
            <a:r>
              <a:rPr lang="ru-RU" sz="1600">
                <a:solidFill>
                  <a:schemeClr val="tx2"/>
                </a:solidFill>
              </a:rPr>
              <a:t>В  планах </a:t>
            </a:r>
            <a:r>
              <a:rPr lang="ru-RU" sz="1600" b="1">
                <a:solidFill>
                  <a:schemeClr val="tx2"/>
                </a:solidFill>
              </a:rPr>
              <a:t>библиотек </a:t>
            </a:r>
            <a:r>
              <a:rPr lang="ru-RU" sz="1600">
                <a:solidFill>
                  <a:schemeClr val="tx2"/>
                </a:solidFill>
              </a:rPr>
              <a:t>городского округа на 2021 год  продолжить информационно-библиотечную  массовую деятельность по всем направлениям. Особое внимание уделить мероприятиям, посвященным  800-летию со дня рождения Великого Князя Александра Невского, 115-летию со дня рождения М. Джалиля, 60-летию со дня первого полета человека в космос.</a:t>
            </a:r>
          </a:p>
          <a:p>
            <a:pPr eaLnBrk="1" hangingPunct="1"/>
            <a:endParaRPr lang="ru-RU" sz="1600">
              <a:solidFill>
                <a:schemeClr val="tx2"/>
              </a:solidFill>
            </a:endParaRPr>
          </a:p>
          <a:p>
            <a:pPr eaLnBrk="1" hangingPunct="1"/>
            <a:r>
              <a:rPr lang="ru-RU" sz="1600">
                <a:solidFill>
                  <a:schemeClr val="tx2"/>
                </a:solidFill>
              </a:rPr>
              <a:t>В 2021 году </a:t>
            </a:r>
            <a:r>
              <a:rPr lang="ru-RU" sz="1600" b="1">
                <a:solidFill>
                  <a:schemeClr val="tx2"/>
                </a:solidFill>
              </a:rPr>
              <a:t>музейно-выставочный центр</a:t>
            </a:r>
            <a:r>
              <a:rPr lang="ru-RU" sz="1600">
                <a:solidFill>
                  <a:schemeClr val="tx2"/>
                </a:solidFill>
              </a:rPr>
              <a:t> проведет ряд мероприятий, приуроченных к юбилею Кувандыкского музея, 60-летие со дня полета Ю. А. Гагарина в космос, ежегодные всероссийские акции, 35-летие  со дня катастрофы на Чернобыльской АЭС (1986), Года музеев в России.</a:t>
            </a:r>
          </a:p>
          <a:p>
            <a:pPr eaLnBrk="1" hangingPunct="1"/>
            <a:endParaRPr lang="ru-RU" sz="1600">
              <a:solidFill>
                <a:schemeClr val="tx2"/>
              </a:solidFill>
            </a:endParaRPr>
          </a:p>
          <a:p>
            <a:pPr eaLnBrk="1" hangingPunct="1"/>
            <a:r>
              <a:rPr lang="ru-RU" sz="1600">
                <a:solidFill>
                  <a:schemeClr val="tx2"/>
                </a:solidFill>
              </a:rPr>
              <a:t>В 2021 году в </a:t>
            </a:r>
            <a:r>
              <a:rPr lang="ru-RU" sz="1600" b="1">
                <a:solidFill>
                  <a:schemeClr val="tx2"/>
                </a:solidFill>
              </a:rPr>
              <a:t>Детской школе искусств</a:t>
            </a:r>
            <a:r>
              <a:rPr lang="ru-RU" sz="1600">
                <a:solidFill>
                  <a:schemeClr val="tx2"/>
                </a:solidFill>
              </a:rPr>
              <a:t> образовательный процесс пройдет согласно утвержденным образовательным программам. ДШИ планирует провести около 10 мероприятий (конкурсы, концерты, выставки), в том числе в онлайн-режиме. </a:t>
            </a:r>
          </a:p>
          <a:p>
            <a:pPr eaLnBrk="1" hangingPunct="1">
              <a:buFont typeface="Arial" pitchFamily="34" charset="0"/>
              <a:buNone/>
            </a:pPr>
            <a:endParaRPr lang="ru-RU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320336" cy="14374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u="sng" dirty="0">
                <a:solidFill>
                  <a:srgbClr val="000066"/>
                </a:solidFill>
                <a:effectLst/>
              </a:rPr>
              <a:t>Динамика денежных доходов населения </a:t>
            </a:r>
            <a:r>
              <a:rPr lang="ru-RU" altLang="ru-RU" sz="2800" u="sng" dirty="0" err="1">
                <a:solidFill>
                  <a:srgbClr val="000066"/>
                </a:solidFill>
                <a:effectLst/>
              </a:rPr>
              <a:t>Кувандыкского</a:t>
            </a:r>
            <a:r>
              <a:rPr lang="ru-RU" altLang="ru-RU" sz="2800" u="sng" dirty="0">
                <a:solidFill>
                  <a:srgbClr val="000066"/>
                </a:solidFill>
                <a:effectLst/>
              </a:rPr>
              <a:t> городского округа, млн.руб.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4739645"/>
          <a:ext cx="9143999" cy="822954"/>
        </p:xfrm>
        <a:graphic>
          <a:graphicData uri="http://schemas.openxmlformats.org/drawingml/2006/table">
            <a:tbl>
              <a:tblPr/>
              <a:tblGrid>
                <a:gridCol w="2590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61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2019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1вар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 вар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 вар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2022 2 вар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вар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2023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вар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" y="5486400"/>
          <a:ext cx="9143998" cy="1371600"/>
        </p:xfrm>
        <a:graphic>
          <a:graphicData uri="http://schemas.openxmlformats.org/drawingml/2006/table">
            <a:tbl>
              <a:tblPr/>
              <a:tblGrid>
                <a:gridCol w="2590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Реальные денежные доходы населения в % к предыдущему году по МО Кувандыкский городской округ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98,30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98,17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99,58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100,51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100,62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101,43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100,91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101,61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69269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"Развитие  физической культуры, спорта и туризма и повышение эффективности реализации молодежной политики в </a:t>
            </a:r>
            <a:r>
              <a:rPr lang="ru-RU" sz="1600" b="1" dirty="0" err="1">
                <a:solidFill>
                  <a:sysClr val="windowText" lastClr="000000"/>
                </a:solidFill>
              </a:rPr>
              <a:t>Кувандыкском</a:t>
            </a:r>
            <a:r>
              <a:rPr lang="ru-RU" sz="1600" b="1" dirty="0">
                <a:solidFill>
                  <a:sysClr val="windowText" lastClr="000000"/>
                </a:solidFill>
              </a:rPr>
              <a:t> городском округе на 2019-2024 годы»</a:t>
            </a: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265630"/>
              </p:ext>
            </p:extLst>
          </p:nvPr>
        </p:nvGraphicFramePr>
        <p:xfrm>
          <a:off x="35496" y="1124743"/>
          <a:ext cx="8956104" cy="5798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88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«Развитие  физической культуры, спорта и туризма и повышение эффективности реализации молодежной политики в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</a:rPr>
                        <a:t>Кувандыкском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 городском округе на 2019-2024 годы»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9939,8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9488,7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8060,1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1 «Молодежь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городского округа" на 2019–2024годы»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418,5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81,9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 мероприятие "Комплекс мероприятий по гражданско-патриотическому воспитанию молодежи «Служу Отечеству»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78,1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 мероприятие  «Мероприятия по поддержке талантливой молодежи, молодежных социально- позитивных инициатив, молодежных общественных объединений»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86,9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7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«Проведение мероприятий «Трудовая смена» по организации  временной занятости молодежи»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236,5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 Укрепление института молодой семьи и деятельность   клуба молодых семей «Аист» городского округа»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2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1.5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Основное мероприятие "Трудовое воспитание и повышение профессионального мастерства с привлечением молодежи к выполнению социально-значимых мероприятий"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2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2 «Комплексные меры по совершенствованию системы  физической культуры, спорта и туризма  в 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</a:rPr>
                        <a:t>Кувандыкском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 городском округе» на 2019–2024 годы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9482,9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9359,1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8030,1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2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«Организация и проведение семинаров, совещаний, конференций и иных мероприятий, по вопросам физической культуры, спорта и туризма»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2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«Размещение информационно пропагандистских материалов в местах массового пребывания людей, способствующих привлечению населения к занятию спортом»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67200" y="692696"/>
            <a:ext cx="864096" cy="504056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7"/>
            <a:ext cx="86044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/>
              </a:rPr>
              <a:t>Финансирование программы, тыс.руб.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69269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ru-RU" altLang="ru-RU" sz="1400" b="1" dirty="0">
                <a:solidFill>
                  <a:sysClr val="windowText" lastClr="000000"/>
                </a:solidFill>
              </a:rPr>
              <a:t>Продолжение таблицы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798143"/>
              </p:ext>
            </p:extLst>
          </p:nvPr>
        </p:nvGraphicFramePr>
        <p:xfrm>
          <a:off x="35496" y="692698"/>
          <a:ext cx="8956104" cy="4643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8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«Проведение физкультурных  и массово-спортивных мероприятий среди всех возрастных и социальных групп населения в соответствии с календарным планом физкультурных и спортивных мероприятий городского округа»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1001,8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680,0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«Проведение  спартакиады среди работников учреждений образования»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«Подготовка кадров спортивного резерва»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2.6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«Финансовое обеспечение предоставления муниципальных услуг муниципальным учреждением в области спорта»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8463,2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8679,1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8030,1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4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Подпрограмма 3 «Профилактические  меры противодействия злоупотреблению  наркотиками  в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Кувандыкском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городском округе на 2019–2024 годы»"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6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«Комплекс  профилактических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мероприятий,направленных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на мотивацию к здоровому образу жизни»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38,4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6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Подпрограмма «Совершенствование и закрепление медицинских кадров в муниципальном образовании Кувандыкский городской округ на  2019–2024 годы»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6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"Возмещение затрат по найму жилья врачу-специалисту прибывшему на работу в учреждения здравоохранения, находящиеся на территории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городского округа"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908720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«</a:t>
            </a:r>
            <a:r>
              <a:rPr lang="ru-RU" sz="1600" b="1" dirty="0">
                <a:solidFill>
                  <a:sysClr val="windowText" lastClr="000000"/>
                </a:solidFill>
              </a:rPr>
              <a:t>Развитие  физической культуры, спорта и туризма и повышение эффективности реализации молодежной политики в </a:t>
            </a:r>
            <a:r>
              <a:rPr lang="ru-RU" sz="1600" b="1" dirty="0" err="1">
                <a:solidFill>
                  <a:sysClr val="windowText" lastClr="000000"/>
                </a:solidFill>
              </a:rPr>
              <a:t>Кувандыкском</a:t>
            </a:r>
            <a:r>
              <a:rPr lang="ru-RU" sz="1600" b="1" dirty="0">
                <a:solidFill>
                  <a:sysClr val="windowText" lastClr="000000"/>
                </a:solidFill>
              </a:rPr>
              <a:t> городском округе на 2019-2024 годы</a:t>
            </a:r>
            <a:r>
              <a:rPr lang="ru-RU" sz="1600" b="1" dirty="0">
                <a:solidFill>
                  <a:schemeClr val="tx1"/>
                </a:solidFill>
              </a:rPr>
              <a:t>».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795336"/>
              </p:ext>
            </p:extLst>
          </p:nvPr>
        </p:nvGraphicFramePr>
        <p:xfrm>
          <a:off x="0" y="1594882"/>
          <a:ext cx="9144001" cy="4988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050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4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620"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молодых людей  в возрасте 14-35 лет, участвующих в мероприятиях творческой и патриотической направленности, в общем количестве молодежи: с 17% в 2019 году до 19% в 2024году;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17,5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18,0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18,5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 жителей  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Кувандыкского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округа,  систематически занимающихся физической культурой и спортом, в общей численности населения городской округа:  с 30,4% в 2019 году до 36,2% в 2024году;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46,0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46,3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35,8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8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165"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молодых людей в возрасте от 14 до 35 лет, участвующей  в мероприятиях, направленных на противодействия злоупотреблению наркотиками в общем количестве молодёжи;: с 6,0% в 2019 году до 8,0% в 2024году;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4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Обеспеченность врачами на 10 тысяч населения до 22 человек  в 2024году;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4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молодых людей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в возрасте 14-35 лет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участвующих в мероприятиях по патриотическому воспитанию, в общем количестве молодежи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  <a:tab pos="61404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40,0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4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молодых людей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 в возрасте 14-35 лет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участвующих в мероприятиях творческой направленности, в общем количестве молодежи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39,6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  <a:tab pos="61404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41,0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подростков, занятых во временных работах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107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2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молодых людей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 в возрасте 14-35 лет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принимающих участие в мероприятиях, пропагандирующих семейные ценности  в общем количестве молодежи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  <a:tab pos="614045" algn="l"/>
                        </a:tabLs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21,2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4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молодых людей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в возрасте 14-18 лет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участвующих в мероприятиях по трудовому воспитанию  в  количестве молодежи данной возрастной категории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1" y="908720"/>
            <a:ext cx="9143998" cy="64807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создание условий для формирования и реализации комплексных мер ,направленных на  здоровый образ жизни  жителей </a:t>
            </a:r>
            <a:r>
              <a:rPr lang="ru-RU" sz="1200" dirty="0" err="1"/>
              <a:t>Кувандыкского</a:t>
            </a:r>
            <a:r>
              <a:rPr lang="ru-RU" sz="1200" dirty="0"/>
              <a:t> городского округа</a:t>
            </a: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222314"/>
              </p:ext>
            </p:extLst>
          </p:nvPr>
        </p:nvGraphicFramePr>
        <p:xfrm>
          <a:off x="0" y="-198010"/>
          <a:ext cx="9144001" cy="6621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098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0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10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проводимых совещаний и конференций по вопросам физической культуры, спорта и туризма количество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Изготовление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баннерной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продукции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лиц систематически занимающихся физической культурой и спортом от общего количества населения.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46,0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46,3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46,8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лиц данной категории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15,1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18,7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лиц работников учреждений образования принявших участие в спартакиаде в общей численности лиц данной категории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4,4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3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Число спортсменов городского округа, включенных в основные и резервные составы  сборных команд области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Доля фактического количества посетителей МАУ «Спортивный центр»</a:t>
                      </a:r>
                      <a:endParaRPr lang="ru-RU" sz="1200" dirty="0">
                        <a:latin typeface="@SimSun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2480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0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проводимых мероприятий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МАУ «Спортивный центр»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Arial"/>
                        </a:rPr>
                        <a:t>28</a:t>
                      </a:r>
                      <a:endParaRPr lang="ru-RU" sz="1000" dirty="0">
                        <a:latin typeface="@SimSun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32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молодых людей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в возрасте от 14 до 35 лет, участвующей  в мероприятиях, направленных на противодействие злоупотребления наркотиками, в общем количестве молодёжи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0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 молодых специалистов привлечённых на работу в медицинские учреждения округа с 2 чел. в 2019году до 3чел. в 2024году;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60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врачей всех специальностей,  приехавших работать в медицинские учреждениях округа с 4 чел. в 2019</a:t>
                      </a: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году до 5 чел. в 2024году.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https://pp.vk.me/c628227/v628227827/7dca/J9wZNDCu4h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09" y="3770298"/>
            <a:ext cx="4613805" cy="307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https://pp.vk.me/c628227/v628227477/af0e/HBf7-r5dx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291"/>
            <a:ext cx="4538309" cy="3023007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  <a:ln>
            <a:noFill/>
          </a:ln>
        </p:spPr>
      </p:pic>
      <p:pic>
        <p:nvPicPr>
          <p:cNvPr id="13" name="Picture 14" descr="https://pp.vk.me/c628227/v628227827/7b42/LBvSWrKxRN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087"/>
            <a:ext cx="4514496" cy="313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s://pp.vk.me/c627116/v627116031/112d5/RCGiLLVqg1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5973"/>
            <a:ext cx="4572000" cy="300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84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232073931"/>
              </p:ext>
            </p:extLst>
          </p:nvPr>
        </p:nvGraphicFramePr>
        <p:xfrm>
          <a:off x="374036" y="980728"/>
          <a:ext cx="828092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Блок-схема: внутренняя память 8"/>
          <p:cNvSpPr/>
          <p:nvPr/>
        </p:nvSpPr>
        <p:spPr>
          <a:xfrm>
            <a:off x="-36512" y="4208"/>
            <a:ext cx="9180512" cy="760496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ПОДПРОГРАММА«Молодежь Кувандыкского городского округа» 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011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>
            <a:normAutofit/>
          </a:bodyPr>
          <a:lstStyle/>
          <a:p>
            <a:r>
              <a:rPr lang="ru-RU" dirty="0"/>
              <a:t>Мероприятия 2020 года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228600" y="838200"/>
            <a:ext cx="4434840" cy="3200400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>В январе  2020г по всей России прошла акция памяти «Блокадный хлеб». Отдел по молодежной политике  присоединился к акции и 27-28 января и  провел ряд мероприятий, посвященных снятию блокады Ленинграда.  В их числе публичные чтения малыми сообществами  «Детской книги войны», литературно-музыкальная композиция «Блокадный Ленинград», с использованием стихотворений поэтов блокадников Ольги </a:t>
            </a:r>
            <a:r>
              <a:rPr lang="ru-RU" dirty="0" err="1"/>
              <a:t>Берггольц</a:t>
            </a:r>
            <a:r>
              <a:rPr lang="ru-RU" dirty="0"/>
              <a:t>, Анны Ахматовой, Эдуарда Асадова, Елены </a:t>
            </a:r>
            <a:r>
              <a:rPr lang="ru-RU" dirty="0" err="1"/>
              <a:t>Вечтомовой</a:t>
            </a:r>
            <a:r>
              <a:rPr lang="ru-RU" dirty="0"/>
              <a:t>. Все мероприятия проходили камерно, чтобы достучаться до каждого современного подростка, объяснить цену хлеба, который мы перестали  трепетно беречь. А в годы войны – это была единственная возможность выжить.  Детская порция хлеба составляла 125 грамм. 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4419600" y="3352800"/>
            <a:ext cx="4495800" cy="3200400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>4 февраля 2020г. на базе Гимназии № 1 провели традиционный конкурс допризывной молодежи «А ну-ка, парни!», посвященный Дню защитника Отечества и открытию Года памяти и славы в </a:t>
            </a:r>
            <a:r>
              <a:rPr lang="ru-RU" dirty="0" err="1"/>
              <a:t>Кувандыкском</a:t>
            </a:r>
            <a:r>
              <a:rPr lang="ru-RU" dirty="0"/>
              <a:t> городском округе. Конкурс собрал военно-патриотические объединения средних общеобразовательных школ </a:t>
            </a:r>
            <a:r>
              <a:rPr lang="ru-RU" dirty="0" err="1"/>
              <a:t>Кувандыкского</a:t>
            </a:r>
            <a:r>
              <a:rPr lang="ru-RU" dirty="0"/>
              <a:t> городского округа: ВПО «Долг» МАОУ «Средняя общеобразовательная школа № 2, руководитель </a:t>
            </a:r>
            <a:r>
              <a:rPr lang="ru-RU" dirty="0" err="1"/>
              <a:t>А.Н.Вахитов</a:t>
            </a:r>
            <a:r>
              <a:rPr lang="ru-RU" dirty="0"/>
              <a:t>.),</a:t>
            </a:r>
          </a:p>
          <a:p>
            <a:r>
              <a:rPr lang="ru-RU" dirty="0"/>
              <a:t>ВПО «Витязь» (МАОУ «Гимназия № 1», руководитель Р.Т.Ильясов),</a:t>
            </a:r>
          </a:p>
          <a:p>
            <a:r>
              <a:rPr lang="ru-RU" dirty="0"/>
              <a:t>ВПО «Авангард» (МАОУ «</a:t>
            </a:r>
            <a:r>
              <a:rPr lang="ru-RU" dirty="0" err="1"/>
              <a:t>сош</a:t>
            </a:r>
            <a:r>
              <a:rPr lang="ru-RU" dirty="0"/>
              <a:t> № 5», руководитель </a:t>
            </a:r>
            <a:r>
              <a:rPr lang="ru-RU" dirty="0" err="1"/>
              <a:t>Н.У.Тукабайов</a:t>
            </a:r>
            <a:r>
              <a:rPr lang="ru-RU" dirty="0"/>
              <a:t>),</a:t>
            </a:r>
          </a:p>
          <a:p>
            <a:r>
              <a:rPr lang="ru-RU" dirty="0"/>
              <a:t>ВПО «Каскад» (МБОУ «</a:t>
            </a:r>
            <a:r>
              <a:rPr lang="ru-RU" dirty="0" err="1"/>
              <a:t>сош</a:t>
            </a:r>
            <a:r>
              <a:rPr lang="ru-RU" dirty="0"/>
              <a:t> №1», руководитель А.Л.Торопов),</a:t>
            </a:r>
          </a:p>
          <a:p>
            <a:r>
              <a:rPr lang="ru-RU" dirty="0"/>
              <a:t>ВПО «Доблесть» (МБОУ «</a:t>
            </a:r>
            <a:r>
              <a:rPr lang="ru-RU" dirty="0" err="1"/>
              <a:t>Мухамедьяровская</a:t>
            </a:r>
            <a:r>
              <a:rPr lang="ru-RU" dirty="0"/>
              <a:t> </a:t>
            </a:r>
            <a:r>
              <a:rPr lang="ru-RU" dirty="0" err="1"/>
              <a:t>сош</a:t>
            </a:r>
            <a:r>
              <a:rPr lang="ru-RU" dirty="0"/>
              <a:t>», </a:t>
            </a:r>
            <a:r>
              <a:rPr lang="ru-RU" dirty="0" err="1"/>
              <a:t>руководительР.Ф</a:t>
            </a:r>
            <a:r>
              <a:rPr lang="ru-RU" dirty="0"/>
              <a:t>. </a:t>
            </a:r>
            <a:r>
              <a:rPr lang="ru-RU" dirty="0" err="1"/>
              <a:t>Усманова</a:t>
            </a:r>
            <a:r>
              <a:rPr lang="ru-RU" dirty="0"/>
              <a:t>),</a:t>
            </a:r>
          </a:p>
          <a:p>
            <a:r>
              <a:rPr lang="ru-RU" dirty="0"/>
              <a:t>ВПО «Константа» (</a:t>
            </a:r>
            <a:r>
              <a:rPr lang="ru-RU" dirty="0" err="1"/>
              <a:t>Ибрагимовская</a:t>
            </a:r>
            <a:r>
              <a:rPr lang="ru-RU" dirty="0"/>
              <a:t> </a:t>
            </a:r>
            <a:r>
              <a:rPr lang="ru-RU" dirty="0" err="1"/>
              <a:t>сош</a:t>
            </a:r>
            <a:r>
              <a:rPr lang="ru-RU" dirty="0"/>
              <a:t>, руководитель </a:t>
            </a:r>
            <a:r>
              <a:rPr lang="ru-RU" dirty="0" err="1"/>
              <a:t>Р.А.Тутынина</a:t>
            </a:r>
            <a:r>
              <a:rPr lang="ru-RU" dirty="0"/>
              <a:t>) Победителей по итогам конкурса наградил военный комиссар М.А.Резвых.  Все победители  получили медали, грамоты и памятные подарки администрации муниципального образования Кувандыкский городской округ. Руководитель исполкома  местного отделения  партии «Единая Россия»  </a:t>
            </a:r>
            <a:r>
              <a:rPr lang="ru-RU" dirty="0" err="1"/>
              <a:t>Т.Г.Живайкина</a:t>
            </a:r>
            <a:r>
              <a:rPr lang="ru-RU" dirty="0"/>
              <a:t>  наградила лучшего командира отделения, которым стал Анатолий </a:t>
            </a:r>
            <a:r>
              <a:rPr lang="ru-RU" dirty="0" err="1"/>
              <a:t>Гашицкий</a:t>
            </a:r>
            <a:r>
              <a:rPr lang="ru-RU" dirty="0"/>
              <a:t> ВПО «Витязь», МАОУ «Гимназия №1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D:\Мальцева\Отчеты отдела\2020\отчет Блокадная акция\акция Блокадный хлеб (3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438400"/>
            <a:ext cx="35052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альцева\Отчеты отдела\2020\ОТЧЕТЫ по акции ДОЛГ- ОМП\А ну-ка, парни\А ну-ка, парни 2020 (26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85801"/>
            <a:ext cx="4038600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533400"/>
            <a:ext cx="4358640" cy="350520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12 февраля 2020 года в  спортивном зале «Криолит» прошла спартакиада по отдельным видам спорта среди участников </a:t>
            </a:r>
            <a:r>
              <a:rPr lang="ru-RU" dirty="0" err="1"/>
              <a:t>общественнывх</a:t>
            </a:r>
            <a:r>
              <a:rPr lang="ru-RU" dirty="0"/>
              <a:t> организаций </a:t>
            </a:r>
            <a:r>
              <a:rPr lang="ru-RU" dirty="0" err="1"/>
              <a:t>Кувандыкского</a:t>
            </a:r>
            <a:r>
              <a:rPr lang="ru-RU" dirty="0"/>
              <a:t> городского округа, посвященная 31 годовщине со дня вывода Советских войск из Афганистана15 февраля 2020 года ветераны афганской войны  традиционно встретились у обелиска  павшим воинам – интернационалистам, где прошел митинг, посвященный 31 годовщине вывода советских войск из Афганистана. На митинге присутствовали общественная организация «Боевое братство», военнослужащие пограничной заставы, детские военно-патриотические  объединения, общественная организация «Содружество ветеранов и отслуживших в пограничных войсках».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33950" y="685800"/>
            <a:ext cx="3749040" cy="533400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Условия пандемии внесли коррективы в работу отдела по молодежной политике. Несмотря на работу отдела в качестве волонтеров акции «#Мы Вместе»отдел по молодежной работе продолжил свою деятельность в </a:t>
            </a:r>
            <a:r>
              <a:rPr lang="ru-RU" dirty="0" err="1"/>
              <a:t>онлайн</a:t>
            </a:r>
            <a:r>
              <a:rPr lang="ru-RU" dirty="0"/>
              <a:t> формате. </a:t>
            </a:r>
          </a:p>
          <a:p>
            <a:r>
              <a:rPr lang="ru-RU" dirty="0"/>
              <a:t>21 июня 2020г. на Холме Славы в </a:t>
            </a:r>
            <a:r>
              <a:rPr lang="ru-RU" dirty="0" err="1"/>
              <a:t>Кувандыкском</a:t>
            </a:r>
            <a:r>
              <a:rPr lang="ru-RU" dirty="0"/>
              <a:t> </a:t>
            </a:r>
            <a:r>
              <a:rPr lang="ru-RU" dirty="0" err="1"/>
              <a:t>гродском</a:t>
            </a:r>
            <a:r>
              <a:rPr lang="ru-RU" dirty="0"/>
              <a:t> округе состоялась акция «Свеча памяти». В акции приняли участие волонтеры и администрация муниципального образования Кувандыкский городской округ. Волонтеры выложили  и зажгли свечи в слове «ПОМНИМ».</a:t>
            </a:r>
          </a:p>
        </p:txBody>
      </p:sp>
      <p:pic>
        <p:nvPicPr>
          <p:cNvPr id="5" name="Рисунок 4" descr="D:\Мальцева\Отчеты отдела\2020\ОТЧЕТЫ по акции ДОЛГ- ОМП\Отчет - фото Афганцы\IMG-20200215-WA00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429000"/>
            <a:ext cx="45085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альцева\Отчеты отдела\2020\День памяти и скорби\ПОМНИМ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657600"/>
            <a:ext cx="35052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52400" y="1981200"/>
            <a:ext cx="3733800" cy="4572000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15 июня, начал работу региональный штаб Всероссийского общественного корпуса «Волонтеры Конституции». В </a:t>
            </a:r>
            <a:r>
              <a:rPr lang="ru-RU" dirty="0" err="1"/>
              <a:t>Кувандыкском</a:t>
            </a:r>
            <a:r>
              <a:rPr lang="ru-RU" dirty="0"/>
              <a:t> городском округе волонтеры работают на информационной  точке, находящейся в торговом центре «Светофор» по ул. Заводская 2А/2.  Информационная  точка организована в соответствии с санитарными требованиями, добровольцы обеспечены средствами индивидуальной защиты и антисептиками. Добровольцы помогают разобраться в планируемых изменениях в Основной Закон страны, рассказывают об общероссийском голосовании по вопросу одобрения изменений в Конституцию Российской Федерации. Волонтеры также информируют о возможности присоединиться к добровольческим движениям и проектам. Приглашают принять  участие во всероссийских акциях «Красная гвоздика», «Мечты победителей», «Внуки по переписке». Также добровольцы расскажут о всероссийских движениях «Волонтеры-медики», «Волонтеры культуры» и «ЭКА».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038600" y="228600"/>
            <a:ext cx="5105400" cy="5867400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Ежегодно 22 августа в России празднуется День Флага. В этот день отдел по молодежной политике устраивает акции «Гордо реет </a:t>
            </a:r>
            <a:r>
              <a:rPr lang="ru-RU" dirty="0" err="1"/>
              <a:t>триколор</a:t>
            </a:r>
            <a:r>
              <a:rPr lang="ru-RU" dirty="0"/>
              <a:t>», в которых участвует  молодежь </a:t>
            </a:r>
            <a:r>
              <a:rPr lang="ru-RU" dirty="0" err="1"/>
              <a:t>Кувандыкского</a:t>
            </a:r>
            <a:r>
              <a:rPr lang="ru-RU" dirty="0"/>
              <a:t> городского округа.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3 сентября на Холме Славы был зажжен Вечный огонь и возложены цветы к мемориалу Родина – мать. </a:t>
            </a:r>
          </a:p>
          <a:p>
            <a:r>
              <a:rPr lang="ru-RU" dirty="0"/>
              <a:t>18 сентября 2020г. силами волонтеров приведен в порядок памятник павшим красноармейцам в 1918 году по улице Северной г.Кувандыка.</a:t>
            </a:r>
          </a:p>
          <a:p>
            <a:r>
              <a:rPr lang="ru-RU" dirty="0"/>
              <a:t>5 декабря 2020 года отдел по молодежной политике администрации муниципального образования Кувандыкский городской округ провел акцию «Не будь равнодушным! Становись волонтером!», посвященную Международному дню добровольцев. </a:t>
            </a:r>
          </a:p>
          <a:p>
            <a:r>
              <a:rPr lang="ru-RU" dirty="0"/>
              <a:t>8 декабря 2020 года в малом зале администрации муниципального образования Кувандыкский городской округ прошло награждение волонтеров  медалями «За бескорыстный вклад в организацию Общероссийской акции взаимопомощи «#</a:t>
            </a:r>
            <a:r>
              <a:rPr lang="ru-RU" dirty="0" err="1"/>
              <a:t>МыВместе</a:t>
            </a:r>
            <a:r>
              <a:rPr lang="ru-RU" dirty="0"/>
              <a:t>» в </a:t>
            </a:r>
            <a:r>
              <a:rPr lang="ru-RU" dirty="0" err="1"/>
              <a:t>Кувандыкском</a:t>
            </a:r>
            <a:r>
              <a:rPr lang="ru-RU" dirty="0"/>
              <a:t> городском округе.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D:\Мальцева\Отчеты отдела\2020\Волонтеры Конституции\Волонтеры Конституции Кувандыкский ГО 18.06.2020г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альцева\Отчеты отдела\2020\Отчет акции Цветы памяти\Акция Цветы памяти (1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762000"/>
            <a:ext cx="236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альцева\Отчеты отдела\2020\отчет награждения волонтеров  акции Мы вместе\IMG_97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800600"/>
            <a:ext cx="281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89" y="764704"/>
            <a:ext cx="3370505" cy="20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pp.vk.me/c627117/v627117477/10cca/c-u1AheFmm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47" y="4892790"/>
            <a:ext cx="3363151" cy="199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3" y="2351516"/>
            <a:ext cx="2996107" cy="450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429" y="2783422"/>
            <a:ext cx="3397123" cy="224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" y="529308"/>
            <a:ext cx="3042694" cy="38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88</a:t>
            </a:fld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23518322"/>
              </p:ext>
            </p:extLst>
          </p:nvPr>
        </p:nvGraphicFramePr>
        <p:xfrm>
          <a:off x="372213" y="764704"/>
          <a:ext cx="8742985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Блок-схема: внутренняя память 14"/>
          <p:cNvSpPr/>
          <p:nvPr/>
        </p:nvSpPr>
        <p:spPr>
          <a:xfrm>
            <a:off x="0" y="4208"/>
            <a:ext cx="9144000" cy="760496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b="1" dirty="0">
                <a:solidFill>
                  <a:schemeClr val="tx1"/>
                </a:solidFill>
              </a:rPr>
              <a:t>«Комплексные меры по совершенствованию системы физической культуры, спорта и туризма в </a:t>
            </a:r>
            <a:r>
              <a:rPr lang="ru-RU" b="1" dirty="0" err="1">
                <a:solidFill>
                  <a:schemeClr val="tx1"/>
                </a:solidFill>
              </a:rPr>
              <a:t>Кувандыкском</a:t>
            </a:r>
            <a:r>
              <a:rPr lang="ru-RU" b="1" dirty="0">
                <a:solidFill>
                  <a:schemeClr val="tx1"/>
                </a:solidFill>
              </a:rPr>
              <a:t> городском округе» </a:t>
            </a:r>
            <a:endParaRPr lang="ru-RU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89" y="764704"/>
            <a:ext cx="3370505" cy="201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pp.vk.me/c627117/v627117477/10cca/c-u1AheFmm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47" y="4892790"/>
            <a:ext cx="3363151" cy="199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3" y="2351516"/>
            <a:ext cx="2996107" cy="450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429" y="2783422"/>
            <a:ext cx="3397123" cy="224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" y="529308"/>
            <a:ext cx="3042694" cy="38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89</a:t>
            </a:fld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23518322"/>
              </p:ext>
            </p:extLst>
          </p:nvPr>
        </p:nvGraphicFramePr>
        <p:xfrm>
          <a:off x="372213" y="764704"/>
          <a:ext cx="8742985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Блок-схема: внутренняя память 14"/>
          <p:cNvSpPr/>
          <p:nvPr/>
        </p:nvSpPr>
        <p:spPr>
          <a:xfrm>
            <a:off x="0" y="4208"/>
            <a:ext cx="9144000" cy="760496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b="1" dirty="0">
                <a:solidFill>
                  <a:schemeClr val="tx1"/>
                </a:solidFill>
              </a:rPr>
              <a:t>«Комплексные меры по совершенствованию системы физической культуры, спорта и туризма в </a:t>
            </a:r>
            <a:r>
              <a:rPr lang="ru-RU" b="1" dirty="0" err="1">
                <a:solidFill>
                  <a:schemeClr val="tx1"/>
                </a:solidFill>
              </a:rPr>
              <a:t>Кувандыкском</a:t>
            </a:r>
            <a:r>
              <a:rPr lang="ru-RU" b="1" dirty="0">
                <a:solidFill>
                  <a:schemeClr val="tx1"/>
                </a:solidFill>
              </a:rPr>
              <a:t> городском округе» </a:t>
            </a:r>
            <a:endParaRPr lang="ru-RU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198588570"/>
              </p:ext>
            </p:extLst>
          </p:nvPr>
        </p:nvGraphicFramePr>
        <p:xfrm>
          <a:off x="152400" y="2895600"/>
          <a:ext cx="5181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0" name="Блок-схема: внутренняя память 9"/>
          <p:cNvSpPr/>
          <p:nvPr/>
        </p:nvSpPr>
        <p:spPr>
          <a:xfrm>
            <a:off x="22739" y="-4591"/>
            <a:ext cx="9144000" cy="720080"/>
          </a:xfrm>
          <a:prstGeom prst="flowChartInternalStorag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Бюджет</a:t>
            </a:r>
          </a:p>
        </p:txBody>
      </p:sp>
      <p:pic>
        <p:nvPicPr>
          <p:cNvPr id="18436" name="Picture 4" descr="http://dmee.ru/tw_files2/urls_1/39/d-38479/38479_html_m372685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20399"/>
            <a:ext cx="3101461" cy="359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магнитный диск 1"/>
          <p:cNvSpPr/>
          <p:nvPr/>
        </p:nvSpPr>
        <p:spPr>
          <a:xfrm>
            <a:off x="5436096" y="4077072"/>
            <a:ext cx="720080" cy="36004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7380312" y="4077072"/>
            <a:ext cx="720080" cy="36004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4341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90</a:t>
            </a:fld>
            <a:endParaRPr lang="ru-RU" dirty="0"/>
          </a:p>
        </p:txBody>
      </p:sp>
      <p:sp>
        <p:nvSpPr>
          <p:cNvPr id="15" name="Блок-схема: внутренняя память 14"/>
          <p:cNvSpPr/>
          <p:nvPr/>
        </p:nvSpPr>
        <p:spPr>
          <a:xfrm>
            <a:off x="0" y="8546"/>
            <a:ext cx="9144000" cy="688488"/>
          </a:xfrm>
          <a:prstGeom prst="flowChartInternalStorag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«Развитие физической культуры, спорта и туризма в </a:t>
            </a:r>
            <a:r>
              <a:rPr lang="ru-RU" b="1" dirty="0" err="1">
                <a:solidFill>
                  <a:schemeClr val="tx1"/>
                </a:solidFill>
              </a:rPr>
              <a:t>Кувандыкском</a:t>
            </a:r>
            <a:r>
              <a:rPr lang="ru-RU" b="1" dirty="0">
                <a:solidFill>
                  <a:schemeClr val="tx1"/>
                </a:solidFill>
              </a:rPr>
              <a:t> городском округе»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43717827"/>
              </p:ext>
            </p:extLst>
          </p:nvPr>
        </p:nvGraphicFramePr>
        <p:xfrm>
          <a:off x="107504" y="692696"/>
          <a:ext cx="8928992" cy="429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11398043"/>
              </p:ext>
            </p:extLst>
          </p:nvPr>
        </p:nvGraphicFramePr>
        <p:xfrm>
          <a:off x="1115616" y="4581128"/>
          <a:ext cx="705678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5364088" y="5301208"/>
            <a:ext cx="57606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  <p:sp>
        <p:nvSpPr>
          <p:cNvPr id="9" name="TextBox 1"/>
          <p:cNvSpPr txBox="1"/>
          <p:nvPr/>
        </p:nvSpPr>
        <p:spPr>
          <a:xfrm>
            <a:off x="6948264" y="5249586"/>
            <a:ext cx="57606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151822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Краткий отчет по проделанным мероприятиям в 2020 году с фотографиями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/>
              <a:t>В настоящее время МАУ «Спортивный центр» </a:t>
            </a:r>
            <a:r>
              <a:rPr lang="ru-RU" dirty="0" err="1"/>
              <a:t>Кувандыкского</a:t>
            </a:r>
            <a:r>
              <a:rPr lang="ru-RU" dirty="0"/>
              <a:t> городского округа размещается на 3 основных объектах: в здании спортзала «Криолит», стадион «Криолит», стадион «Машиностроитель». не были выполнены в полном объеме  в силу указа президента РФ об режиме самоизоляции и тренировочные процессы были организованы для желающих в </a:t>
            </a:r>
            <a:r>
              <a:rPr lang="ru-RU" dirty="0" err="1"/>
              <a:t>онлайн</a:t>
            </a:r>
            <a:r>
              <a:rPr lang="ru-RU" dirty="0"/>
              <a:t> режиме. Также  в 3 квартале за 9месяцев 2020 года выполнены плановые показатели муниципального задания -3 171 часов., во 2 квартале плановые показатели проведены согласно плану мероприятий и указу губернатора Оренбургской области о разрешении проведения массовых спортивных мероприятий:</a:t>
            </a:r>
          </a:p>
          <a:p>
            <a:r>
              <a:rPr lang="ru-RU" dirty="0"/>
              <a:t>-участие в предварительном этапе Международного фестиваля «ЛОКОБОЛ-2020-РЖД»</a:t>
            </a:r>
          </a:p>
          <a:p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Открытое первенство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городского округа по футболу сезона 2020г;</a:t>
            </a:r>
          </a:p>
          <a:p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Традиционный открытый турнир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округа по футболу среди ветеранов памяти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Савватеева</a:t>
            </a:r>
            <a:endParaRPr lang="ru-RU" dirty="0"/>
          </a:p>
        </p:txBody>
      </p:sp>
      <p:pic>
        <p:nvPicPr>
          <p:cNvPr id="4" name="Рисунок 3" descr="C:\Users\Admin\Desktop\IMG_26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1088"/>
            <a:ext cx="3960440" cy="233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:\Футбол ветераны 2018\_DSC0276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bf13848f7f02f488b2e12e009a8b0df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364502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648200" y="260649"/>
            <a:ext cx="4038600" cy="2736303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Открытый турнир по футболу посвященного празднованию «Дня города» 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Открытый турнир по мини-футболу посвященного празднованию «Дня города»; Соревнования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городского округа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стритболу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среди мужских команд, посвященного празднованию «Дня города»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Соревнования «Веселые старты» в образовательных учреждениях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Кувандыкского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городского округа, посвященные «Дню знаний»;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28926" y="1571612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88640"/>
            <a:ext cx="439248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/>
              <a:t>30 августа 2020 г.  в г. Кувандык прошли соревнования по легкоатлетическому кроссу среди мужчин и женщин посвященные празднованию «Дня города». В соревнованиях приняли участие любители бега </a:t>
            </a:r>
            <a:r>
              <a:rPr lang="ru-RU" sz="1400" dirty="0" err="1"/>
              <a:t>Кувандыкского</a:t>
            </a:r>
            <a:r>
              <a:rPr lang="ru-RU" sz="1400" dirty="0"/>
              <a:t> городского округа,  гости из г.Гай и </a:t>
            </a:r>
            <a:r>
              <a:rPr lang="ru-RU" sz="1400" dirty="0" err="1"/>
              <a:t>Новоорского</a:t>
            </a:r>
            <a:r>
              <a:rPr lang="ru-RU" sz="1400" dirty="0"/>
              <a:t> района. Соревнования проводились по двум группам среди женщин и мужчин. Программа женщины 5 км. , мужчины 10 км. Победительницей у женщин стала </a:t>
            </a:r>
            <a:r>
              <a:rPr lang="ru-RU" sz="1400" dirty="0" err="1"/>
              <a:t>Казакбаева</a:t>
            </a:r>
            <a:r>
              <a:rPr lang="ru-RU" sz="1400" dirty="0"/>
              <a:t> Олеся. Второе место </a:t>
            </a:r>
            <a:r>
              <a:rPr lang="ru-RU" sz="1400" dirty="0" err="1"/>
              <a:t>Подлесная</a:t>
            </a:r>
            <a:r>
              <a:rPr lang="ru-RU" sz="1400" dirty="0"/>
              <a:t> Анастасия и </a:t>
            </a:r>
            <a:r>
              <a:rPr lang="ru-RU" sz="1400" dirty="0" err="1"/>
              <a:t>тритье</a:t>
            </a:r>
            <a:r>
              <a:rPr lang="ru-RU" sz="1400" dirty="0"/>
              <a:t> место у Моисеевой Натальи. Среди мужчин победителем стал Воронцов Артем. Второе место Богданов Виталий и третье место занял </a:t>
            </a:r>
            <a:r>
              <a:rPr lang="ru-RU" sz="1400" dirty="0" err="1"/>
              <a:t>Ихсанов</a:t>
            </a:r>
            <a:r>
              <a:rPr lang="ru-RU" sz="1400" dirty="0"/>
              <a:t> Рустам. Участники были награждены грамотами, медалями и денежным поощрением.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Documents and Settings\Admin\Мои документы\Downloads\IMG_5003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3929090" cy="2917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93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692696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Муниципальная программа "Экономическое развитие муниципального образования Кувандыкский городской округ на 2019-2024 годы"</a:t>
            </a: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387279"/>
              </p:ext>
            </p:extLst>
          </p:nvPr>
        </p:nvGraphicFramePr>
        <p:xfrm>
          <a:off x="35496" y="876101"/>
          <a:ext cx="8956104" cy="5865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598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0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3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Итого по программе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</a:rPr>
                        <a:t>«Экономическое развитие муниципального образования Кувандыкский городской округ на 2019-2024 годы»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10397,3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13991,4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10584,1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1 «Повышение эффективности муниципального управления социально-экономическим развитием муниципального образования Кувандыкский городской округ»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5045,5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5940,8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5376,1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1.1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"Организация предоставления государственных и муниципальных услуг в многофункциональных центрах предоставления государственных и муниципальных услуг"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5045,5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5940,8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5376,1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Подпрограмма 2 "Развитие пассажирского автомобильного транспорта общего пользования на  территории МО Кувандыкский городской округ"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2800,0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3641,7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3000,0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"Предоставление субсидии на обеспечение перевозки пассажиров автомобильным транспортом общего пользования на регулярных муниципальных маршрутах"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2800,0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1116,1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«Внедрение электронной системы платежей на пассажирском транспорте общего пользования»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5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«Организация транспортного обслуживания населения муниципального образования Кувандыкский городской округ»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2525,6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3000,0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8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Подпрограмма  "Развитие предпринимательства в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Кувандыкском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городском округе»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 «Организация конференций, деловых встреч, "круглых столов", семинаров по обсуждению проблем предпринимательства, торговых ярмарок»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926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"Оплата публикаций в СМИ направленных на формирование положительного имиджа СМП, а так же на освещение проблем возникающих при ведение собственного дела (в том числе посредством организации и проведения конкурса журналистов местных СМИ на лучшее освещение проблем малого бизнеса, размещение информации на местном телевидении  о предпринимателях городского округа 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Стрелка вниз 9"/>
          <p:cNvSpPr/>
          <p:nvPr/>
        </p:nvSpPr>
        <p:spPr>
          <a:xfrm>
            <a:off x="4267200" y="692696"/>
            <a:ext cx="864096" cy="43204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7"/>
            <a:ext cx="86044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Times New Roman"/>
              </a:rPr>
              <a:t>Финансирование программы, тыс.руб.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94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523640"/>
              </p:ext>
            </p:extLst>
          </p:nvPr>
        </p:nvGraphicFramePr>
        <p:xfrm>
          <a:off x="35496" y="44625"/>
          <a:ext cx="8956104" cy="6425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5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Основное мероприятие"Организационное и финансовое содействие повышению корпоративной культуры, образовательного уровня и профессиональной квалификации работников МСП, проведение обучающих семинаров для предпринимателей и их работников."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мероприятие"Участие в  областных тематических семинарах по вопросам юридического, финансового характера и ведения бизнеса"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58,5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3.5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«Возмещение части затрат субъектов малого и среднего предпринимательства, связанных с уплатой лизинговых платежей и (или) первого взноса (аванса) по договору (договорам) лизинга, заключенному (заключенным) с российской лизинговой организацией в целях создания и (или) развития либо модернизации производства товаров (работ, услуг)»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</a:rPr>
                        <a:t> 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Подпрограмма  4 "Совершенствование системы кадастра недвижимости и управления земельно-имущественным комплексом на территории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городского округа»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2374,8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4338,1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2100,0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«Распоряжение земельными ресурсами, в том числе не разграниченными»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587,0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408,4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6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Основное мероприятие "Управление имущественным комплексом муниципального образования Кувандыкский городской округ"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1590,3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3702,2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2032,5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«Подготовка и переподготовка кадров»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2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«Развитие автоматизированной информационной системы управления земельно-имущественным комплексом»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97,5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27,5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4.5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«Публикация нормативных актов, сведений по управлению имуществом и земельными участками»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5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Подпрограмма 5 "Развитие торговли в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Кувандыкском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городском округе»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114,0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108,0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«Предоставление субсидии предпринимателям, юридическим лицам и потребительской кооперации на осуществление расходов, связанных с возмещением стоимости ГСМ при доставке автомобильным транспортом социально - значимых товаров в отдаленные, труднодоступные и малонаселенные пункты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Кувандыкского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городского округа»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114,0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70,7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108,0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5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5.2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Основное мероприятие «Проведение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выставочно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- ярмарочных мероприятий»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95</a:t>
            </a:fld>
            <a:endParaRPr lang="ru-RU" dirty="0"/>
          </a:p>
        </p:txBody>
      </p:sp>
      <p:sp>
        <p:nvSpPr>
          <p:cNvPr id="5" name="Блок-схема: внутренняя память 4"/>
          <p:cNvSpPr/>
          <p:nvPr/>
        </p:nvSpPr>
        <p:spPr>
          <a:xfrm>
            <a:off x="0" y="0"/>
            <a:ext cx="9144000" cy="764704"/>
          </a:xfrm>
          <a:prstGeom prst="flowChartInternalStorag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ysClr val="windowText" lastClr="000000"/>
                </a:solidFill>
              </a:rPr>
              <a:t>Индикаторы муниципальной программы</a:t>
            </a:r>
            <a:r>
              <a:rPr lang="ru-RU" sz="1600" b="1" dirty="0">
                <a:solidFill>
                  <a:schemeClr val="tx1"/>
                </a:solidFill>
              </a:rPr>
              <a:t> «</a:t>
            </a:r>
            <a:r>
              <a:rPr lang="ru-RU" sz="1600" b="1" dirty="0">
                <a:solidFill>
                  <a:sysClr val="windowText" lastClr="000000"/>
                </a:solidFill>
              </a:rPr>
              <a:t>Экономическое развитие муниципального образования Кувандыкский городской округ на 2019-2024 годы</a:t>
            </a:r>
            <a:r>
              <a:rPr lang="ru-RU" sz="1600" b="1" dirty="0">
                <a:solidFill>
                  <a:schemeClr val="tx1"/>
                </a:solidFill>
              </a:rPr>
              <a:t>».</a:t>
            </a:r>
            <a:r>
              <a:rPr lang="ru-RU" sz="1600" b="1" dirty="0">
                <a:solidFill>
                  <a:sysClr val="windowText" lastClr="000000"/>
                </a:solidFill>
              </a:rPr>
              <a:t> </a:t>
            </a:r>
            <a:endParaRPr lang="ru-RU" sz="1600" dirty="0"/>
          </a:p>
          <a:p>
            <a:pPr lvl="0" algn="ctr">
              <a:defRPr/>
            </a:pPr>
            <a:endParaRPr lang="ru-RU" altLang="ru-RU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028356"/>
              </p:ext>
            </p:extLst>
          </p:nvPr>
        </p:nvGraphicFramePr>
        <p:xfrm>
          <a:off x="0" y="1196751"/>
          <a:ext cx="9144001" cy="5513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613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01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удовлетворенности заявителей качеством  и доступностью  государственных   и муниципальных услуг, предоставляемых на базе МФЦ от общего числа опрошенных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Наличие эксплуатационного подвижного состава автомобильного парка перевозчика, осуществляющего перевозки по регулярным муниципальным маршрутам (по регулируемым тарифам)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8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Число работников занятых  в малом и среднем предпринимательстве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2,93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Исполнение бюджетного задания по администрированию неналоговых доходов от использования муниципального  имущества  и его продажи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57,4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101,5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101,7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Индекс физического объема оборота розничной торговли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104,4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102,2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102,3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9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Среднее время ожидания в очереди при обращении граждан в муниципальный орган 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6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граждан, имеющих доступ к получению государственных и муниципальных услуг по принципу "одного окна" по месту пребывания, в том числе в многофункциональных центрах предоставления  услуг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перевезенных пассажиров на регулярных муниципальных маршрутах по регулируемым тарифам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60,5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33,0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50,0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Пробег пассажирского транспорта на регулярных муниципальных маршрутах по регулируемым тарифам</a:t>
                      </a:r>
                      <a:endParaRPr lang="ru-RU" sz="12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565,8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240,5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330,0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выданных перевозчику карт маршрутов регулярных перевозок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7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оборота малых и средних предприятий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1224,8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1366,0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1442,3</a:t>
                      </a:r>
                      <a:endParaRPr lang="ru-RU" sz="1200" i="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Скругленный прямоугольник 4"/>
          <p:cNvSpPr/>
          <p:nvPr/>
        </p:nvSpPr>
        <p:spPr>
          <a:xfrm>
            <a:off x="2" y="714356"/>
            <a:ext cx="9143998" cy="7200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algn="ctr" defTabSz="913984">
              <a:defRPr/>
            </a:pPr>
            <a:endParaRPr lang="ru-RU" altLang="ru-RU" sz="1600" b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200" dirty="0"/>
              <a:t> создание условий для обеспечения устойчивого роста экономики и повышения эффективности муниципального управления в </a:t>
            </a:r>
            <a:r>
              <a:rPr lang="ru-RU" sz="1200" dirty="0" err="1"/>
              <a:t>Кувандыкском</a:t>
            </a:r>
            <a:r>
              <a:rPr lang="ru-RU" sz="1200" dirty="0"/>
              <a:t> городском округе</a:t>
            </a:r>
          </a:p>
          <a:p>
            <a:pPr algn="ctr" defTabSz="913984">
              <a:defRPr/>
            </a:pPr>
            <a:endParaRPr lang="ru-RU" sz="1200" b="1" i="1" dirty="0">
              <a:solidFill>
                <a:srgbClr val="002060"/>
              </a:solidFill>
              <a:latin typeface="Arial" charset="0"/>
            </a:endParaRPr>
          </a:p>
          <a:p>
            <a:pPr algn="ctr" defTabSz="913984">
              <a:defRPr/>
            </a:pPr>
            <a:endParaRPr lang="ru-RU" altLang="ru-RU" sz="1600" u="sng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96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854761"/>
              </p:ext>
            </p:extLst>
          </p:nvPr>
        </p:nvGraphicFramePr>
        <p:xfrm>
          <a:off x="-1" y="142850"/>
          <a:ext cx="9144001" cy="6298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22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Налоговые поступления в бюджеты всех уровней от предпринимательства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41,9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Число субъектов малого и среднего предпринимательства в расчете на 10 тыс.чел. населения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199,3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222,9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227,4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78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субъектов малого и среднего предпринимательства, получивших возмещение части затрат субъектов МСП, связанных с уплатой лизинговых платежей и (или) первого взноса (аванса) по договору (договорам) лизинга, заключенному с российской лизинговой организацией в целях создания и (или) развития либо модернизации производства товаров (работ, услуг)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5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проведенных заседаний координационного совета по развитию МСП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проведенных публичных мероприятий по вопросам развития МСП (семинары, мастер-классы, круглые столы)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субъектов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МСП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самозанятых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граждан, получивших поддержку в рамках федерального проекта, нарастающим итогом, человек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4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субъектов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МСП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охваченных услугами Центра "Мой бизнес", единица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субъектов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МСП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выведенных на экспорт при поддержке центра координации поддержки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экспортно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ориентированных субъектов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МСП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нарастающим итогом, единица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51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физических лиц - участников федерального проекта, занятых в сфере малого и среднего предпринимательства, по итогам участия в федеральном проекте, нарастающим итогом, человек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5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вновь созданных субъектов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МСП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участниками проекта, нарастающим итогом, единица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5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обученных основам ведения бизнеса, финансовой грамотности и иным навыкам предпринимательской деятельности, нарастающим итогом, человек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6454267"/>
          <a:ext cx="9144000" cy="4037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физических лиц - участников федерального проекта, нарастающим итогом, человек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197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301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8AF67-7F28-4F22-98C6-B144073DC870}" type="slidenum">
              <a:rPr lang="ru-RU" smtClean="0"/>
              <a:pPr/>
              <a:t>97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560189"/>
              </p:ext>
            </p:extLst>
          </p:nvPr>
        </p:nvGraphicFramePr>
        <p:xfrm>
          <a:off x="0" y="-41524"/>
          <a:ext cx="9144001" cy="4384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771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Мероприятия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Исполнено в 2019 году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</a:rPr>
                        <a:t>Факт 2020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План 2021 года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выданных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микрозаймов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субъектам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МСП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единица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самозанятых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раждан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зафиксировавших свой статус, с учетом введения налогового режима для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самозанятых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нарастающим итогом, человек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земельных участков, сформированных для предоставления по постановлениям и на торгах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4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объектов капитального строительства муниципальной собственности, прошедших  процедуру кадастрового учета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предоставленных земельных участков из земель сельскохозяйственного назначения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3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специалистов, прошедших подготовку и переподготовку кадров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опубликованных нормативных правовых актов, сведений по управлению имуществом и земельным участкам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3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количества объектов в перечне муниципального имущества, предоставляемого на долгосрочной основе (в том числе на льготных условиях) субъектам малого и среднего предпринимательства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4176268"/>
          <a:ext cx="9144000" cy="1438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53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сданных в аренду субъектам малого и среднего предпринимательства и организациям, образующим инфраструктуру поддержки субъектов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МСП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объектов недвижимого имущества, включенных в перечни муниципального имущества, в общем количестве объектов недвижимого имущества, включенных в указанные перечни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620" marR="7620" marT="762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u="non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u="non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u="non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u="non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u="non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</a:t>
                      </a:r>
                      <a:endParaRPr lang="ru-RU" sz="1200" i="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Разработаны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НПА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регулирующие оказание имущественной поддержки субъектам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МСП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организациям, образующим инфраструктуру поддержки субъектов </a:t>
                      </a:r>
                      <a:r>
                        <a:rPr lang="ru-RU" sz="12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МСП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u="non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u="non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</a:t>
                      </a:r>
                      <a:endParaRPr lang="ru-RU" sz="1200" i="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" y="5638799"/>
          <a:ext cx="9143998" cy="1492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Размещены на официальном сайте МО в сети Интернет актуализированные сведения об объектах имущества, включенных в перечень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Оборот розничной торговли на душу населения в месяц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6443,69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6380,18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6788,09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7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Обеспеченность населения округа площадью торговых объектов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1106,82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1047,0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1048,0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8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отдаленных, труднодоступных и малонаселенных пунктов, а также населенных пунктов, в которых отсутствуют торговые объекты, в которые в 2018 году осуществлена доставка социально значимых товаров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u="non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i="0" u="none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0" u="non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1200" i="0" u="none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0146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953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Краткий отчет по проделанным мероприятиям в 2020 году</a:t>
            </a:r>
          </a:p>
        </p:txBody>
      </p:sp>
      <p:pic>
        <p:nvPicPr>
          <p:cNvPr id="14338" name="Picture 2" descr="https://sun9-20.userapi.com/impf/bVQ-oMyst8u95z95XbF4abj_l9FPGXz1xMfdow/7JrfxMiil_U.jpg?size=1920x1080&amp;quality=96&amp;proxy=1&amp;sign=5820d4ffceca3b38aeac8d711e8d3b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643050"/>
            <a:ext cx="3214710" cy="2500330"/>
          </a:xfrm>
          <a:prstGeom prst="rect">
            <a:avLst/>
          </a:prstGeom>
          <a:noFill/>
        </p:spPr>
      </p:pic>
      <p:pic>
        <p:nvPicPr>
          <p:cNvPr id="14340" name="Picture 4" descr="https://sun9-67.userapi.com/impf/X08b9bvS332L_xnDsZhrS0NbUuHV4zgJkVOc0g/hG_xBFKXpew.jpg?size=1920x1080&amp;quality=96&amp;proxy=1&amp;sign=14146d56c0d96561c947e3d709728e0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14488"/>
            <a:ext cx="3214710" cy="2214578"/>
          </a:xfrm>
          <a:prstGeom prst="rect">
            <a:avLst/>
          </a:prstGeom>
          <a:noFill/>
        </p:spPr>
      </p:pic>
      <p:pic>
        <p:nvPicPr>
          <p:cNvPr id="14342" name="Picture 6" descr="https://sun9-67.userapi.com/impf/SOLf_nHsUiBTRzlTtGpdD4ArkzhSKuT4dFx2Ng/BLVjJS5saNg.jpg?size=1920x1080&amp;quality=96&amp;proxy=1&amp;sign=4fdfff36af7759c3762e92d9465013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714752"/>
            <a:ext cx="3714776" cy="2571768"/>
          </a:xfrm>
          <a:prstGeom prst="rect">
            <a:avLst/>
          </a:prstGeom>
          <a:noFill/>
        </p:spPr>
      </p:pic>
      <p:pic>
        <p:nvPicPr>
          <p:cNvPr id="14344" name="Picture 8" descr="https://sun9-42.userapi.com/impf/sZB07ITa3G6v1lZKFY-SI0KhEGEWFlS9PkV0zA/mf5w3r3X-NU.jpg?size=1024x724&amp;quality=96&amp;proxy=1&amp;sign=860428ac6fa9662d83ade39c9d3716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143380"/>
            <a:ext cx="3786214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Краткий отчет по проделанным мероприятиям в 2020 году с фотографиями</a:t>
            </a: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42844" y="1464076"/>
            <a:ext cx="864399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После направления ходатайства Губернатору Оренбургской области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сентябре 2020 года из областного бюджета были выделены бюджетные 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средства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сумме 2 600 000 рублей на осуществление закупки услуг по 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перевозкам  населения по муниципальным маршрутам по регулируемым тарифам по 44-ФЗ.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Проведены аукционные мероприятия и 16.10.2020 года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заключен муниципальный контракт с ООО «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ТеплоВодоРемонт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Срок действия контракта до 31.12.2020 года.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loud.maxni.ru/tn3_0_97457100_1507669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143380"/>
            <a:ext cx="2870522" cy="2368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4901</TotalTime>
  <Words>19894</Words>
  <Application>Microsoft Office PowerPoint</Application>
  <PresentationFormat>Экран (4:3)</PresentationFormat>
  <Paragraphs>3964</Paragraphs>
  <Slides>123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123</vt:i4>
      </vt:variant>
    </vt:vector>
  </HeadingPairs>
  <TitlesOfParts>
    <vt:vector size="138" baseType="lpstr">
      <vt:lpstr>@SimSun</vt:lpstr>
      <vt:lpstr>Arial Unicode MS</vt:lpstr>
      <vt:lpstr>Arial</vt:lpstr>
      <vt:lpstr>Arial Narrow</vt:lpstr>
      <vt:lpstr>Calibri</vt:lpstr>
      <vt:lpstr>Cambria</vt:lpstr>
      <vt:lpstr>Cambria Math</vt:lpstr>
      <vt:lpstr>Franklin Gothic Book</vt:lpstr>
      <vt:lpstr>Georgia</vt:lpstr>
      <vt:lpstr>Perpetua</vt:lpstr>
      <vt:lpstr>Tahoma</vt:lpstr>
      <vt:lpstr>Times New Roman</vt:lpstr>
      <vt:lpstr>Wingdings</vt:lpstr>
      <vt:lpstr>Wingdings 2</vt:lpstr>
      <vt:lpstr>Справедливость</vt:lpstr>
      <vt:lpstr>Бюджет для граждан по бюджету Кувандыкского городского округа на 2021-2023 гг.</vt:lpstr>
      <vt:lpstr>Кувандыкский городской округ</vt:lpstr>
      <vt:lpstr>            </vt:lpstr>
      <vt:lpstr>Сельское хозяйство Кувандыкского городского округа</vt:lpstr>
      <vt:lpstr>            </vt:lpstr>
      <vt:lpstr>Торговля и предпринимательство Кувандыкского городского округа</vt:lpstr>
      <vt:lpstr>Торговля и услуги населению(в ценах соответствующих лет), млн.руб.</vt:lpstr>
      <vt:lpstr>Динамика денежных доходов населения Кувандыкского городского округа, млн.руб.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 БЮДЖЕТНОГО  ПРОЦЕССА </vt:lpstr>
      <vt:lpstr>Основные направления бюджетной политики Кувандыкского городского округа на 2021 и плановый период 2022-2023 годов. Доходы.</vt:lpstr>
      <vt:lpstr>Основные направления бюджетной политики Кувандыкского городского округа на 2021 и плановый период 2022-2023 годов. Расходы.</vt:lpstr>
      <vt:lpstr>Основные параметры бюджета Кувандыкского городского округа в 2019-2023 гг. (млн.рублей) </vt:lpstr>
      <vt:lpstr>Презентация PowerPoint</vt:lpstr>
      <vt:lpstr>Структура доходов бюджета</vt:lpstr>
      <vt:lpstr>Структура налоговых и неналоговых доходов бюджета</vt:lpstr>
      <vt:lpstr>Динамика налоговых и неналоговых доходов бюджета</vt:lpstr>
      <vt:lpstr>Расходы бюджета по разделам, млн.руб.</vt:lpstr>
      <vt:lpstr>Структура расходов бюджета</vt:lpstr>
      <vt:lpstr>Проект расходов бюджета по подразделам, млн.руб.</vt:lpstr>
      <vt:lpstr>Проект расходов бюджета по подразделам, млн.руб.</vt:lpstr>
      <vt:lpstr>Презентация PowerPoint</vt:lpstr>
      <vt:lpstr>Структура расходов бюджета в проекте 2021 года, млн.руб.</vt:lpstr>
      <vt:lpstr>Основные распорядители бюджета</vt:lpstr>
      <vt:lpstr>Расходы бюджета по ведомственной структуре, млн.руб.</vt:lpstr>
      <vt:lpstr>Источники финансирования дефицита бюджета</vt:lpstr>
      <vt:lpstr>Муниципальный долг и просроченная кредиторская задолженность</vt:lpstr>
      <vt:lpstr>Долговая нагрузка на бюджет, млн.руб.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Продолжение</vt:lpstr>
      <vt:lpstr>Продолжение</vt:lpstr>
      <vt:lpstr>Продолжение</vt:lpstr>
      <vt:lpstr>Продолжение</vt:lpstr>
      <vt:lpstr>Продолжение</vt:lpstr>
      <vt:lpstr>Продолжение</vt:lpstr>
      <vt:lpstr>Продолжение</vt:lpstr>
      <vt:lpstr>Содержание одного обучающегося/воспитанника в год, тыс. рублей</vt:lpstr>
      <vt:lpstr>Презентация PowerPoint</vt:lpstr>
      <vt:lpstr>Презентация PowerPoint</vt:lpstr>
      <vt:lpstr>Презентация PowerPoint</vt:lpstr>
      <vt:lpstr>Муниципальная программа «Развитие  системы образования муниципального образования Кувандыкский городской округ»</vt:lpstr>
      <vt:lpstr>Капитальный и текущий ремонт образовательных организаций в муниципальном образовании Кувандыкский городской округ в 2020 году</vt:lpstr>
      <vt:lpstr>Сохранение и укрепление здоровья школьников в муниципальном образовании Кувандыкский городской округ </vt:lpstr>
      <vt:lpstr>Оптимизация сети ОО </vt:lpstr>
      <vt:lpstr>Сведения о контингенте обучающихся в ОО Кувандыкского городского округа</vt:lpstr>
      <vt:lpstr>Презентация PowerPoint</vt:lpstr>
      <vt:lpstr>Презентация PowerPoint</vt:lpstr>
      <vt:lpstr>Всего выделено в 2020 году 44 424 700 рублей</vt:lpstr>
      <vt:lpstr>Всего выделено на 2021 год 30 863 300 рублей</vt:lpstr>
      <vt:lpstr>Краткий отчет по проделанным мероприятиям в 2020 году с фотографиями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Краткий отчет по проделанным мероприятиям в 2020 году</vt:lpstr>
      <vt:lpstr>Краткий отчет по проделанным мероприятиям в 2020 году</vt:lpstr>
      <vt:lpstr>Краткий отчет по проделанным мероприятиям в 2020 году</vt:lpstr>
      <vt:lpstr>Планируемые работы в 2021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2020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Краткий отчет по проделанным мероприятиям в 2020 году с фотографиями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Краткий отчет по проделанным мероприятиям в 2020 году</vt:lpstr>
      <vt:lpstr>Краткий отчет по проделанным мероприятиям в 2020 году с фотографиями</vt:lpstr>
      <vt:lpstr>Краткий отчет по проделанным мероприятиям в 2020 году</vt:lpstr>
      <vt:lpstr>Презентация PowerPoint</vt:lpstr>
      <vt:lpstr>Презентация PowerPoint</vt:lpstr>
      <vt:lpstr>Презентация PowerPoint</vt:lpstr>
      <vt:lpstr>Состояние сельского хозяйства Кувандыкский городской округ  на 01 декабря 2020 г. (количество)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Расчет бюджетных ассигнований  на исполнение публичных нормативных обязательств муниципального образования Кувандыкский городской округ на 2021 год</vt:lpstr>
      <vt:lpstr>«Региональные и приоритетные проекты в Кувандыкском городском округе в 2020 году»</vt:lpstr>
      <vt:lpstr>Контакты финансового управления администрации Кувандыкский городской округ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Кувандыкский городской округ</dc:title>
  <dc:creator>KING</dc:creator>
  <cp:lastModifiedBy>Иван Иванов</cp:lastModifiedBy>
  <cp:revision>371</cp:revision>
  <cp:lastPrinted>2021-05-28T07:34:45Z</cp:lastPrinted>
  <dcterms:created xsi:type="dcterms:W3CDTF">2016-12-19T04:23:33Z</dcterms:created>
  <dcterms:modified xsi:type="dcterms:W3CDTF">2021-05-31T10:36:28Z</dcterms:modified>
</cp:coreProperties>
</file>