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4" r:id="rId1"/>
  </p:sldMasterIdLst>
  <p:notesMasterIdLst>
    <p:notesMasterId r:id="rId47"/>
  </p:notesMasterIdLst>
  <p:sldIdLst>
    <p:sldId id="257" r:id="rId2"/>
    <p:sldId id="269" r:id="rId3"/>
    <p:sldId id="341" r:id="rId4"/>
    <p:sldId id="331" r:id="rId5"/>
    <p:sldId id="32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281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54" r:id="rId24"/>
    <p:sldId id="358" r:id="rId25"/>
    <p:sldId id="357" r:id="rId26"/>
    <p:sldId id="337" r:id="rId27"/>
    <p:sldId id="378" r:id="rId28"/>
    <p:sldId id="377" r:id="rId29"/>
    <p:sldId id="338" r:id="rId30"/>
    <p:sldId id="368" r:id="rId31"/>
    <p:sldId id="369" r:id="rId32"/>
    <p:sldId id="370" r:id="rId33"/>
    <p:sldId id="373" r:id="rId34"/>
    <p:sldId id="371" r:id="rId35"/>
    <p:sldId id="372" r:id="rId36"/>
    <p:sldId id="374" r:id="rId37"/>
    <p:sldId id="375" r:id="rId38"/>
    <p:sldId id="376" r:id="rId39"/>
    <p:sldId id="355" r:id="rId40"/>
    <p:sldId id="336" r:id="rId41"/>
    <p:sldId id="335" r:id="rId42"/>
    <p:sldId id="339" r:id="rId43"/>
    <p:sldId id="388" r:id="rId44"/>
    <p:sldId id="284" r:id="rId45"/>
    <p:sldId id="359" r:id="rId4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0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3399"/>
    <a:srgbClr val="3366CC"/>
    <a:srgbClr val="0000FF"/>
    <a:srgbClr val="BC04A2"/>
    <a:srgbClr val="FBF1EB"/>
    <a:srgbClr val="AC14A1"/>
    <a:srgbClr val="00FF00"/>
    <a:srgbClr val="00D25F"/>
    <a:srgbClr val="EFB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7" autoAdjust="0"/>
    <p:restoredTop sz="89550" autoAdjust="0"/>
  </p:normalViewPr>
  <p:slideViewPr>
    <p:cSldViewPr snapToGrid="0">
      <p:cViewPr varScale="1">
        <p:scale>
          <a:sx n="104" d="100"/>
          <a:sy n="104" d="100"/>
        </p:scale>
        <p:origin x="1194" y="90"/>
      </p:cViewPr>
      <p:guideLst>
        <p:guide pos="38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bg1"/>
                </a:solidFill>
              </a:rPr>
              <a:t>Удельный вес мужчин и женщин в общей численности населения:</a:t>
            </a:r>
          </a:p>
        </c:rich>
      </c:tx>
      <c:layout>
        <c:manualLayout>
          <c:xMode val="edge"/>
          <c:yMode val="edge"/>
          <c:x val="0.12692180733441483"/>
          <c:y val="5.1193266674594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мужчин и женщин в общей численности населения: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0-4FA6-AAD5-16C894026A5B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A0-4FA6-AAD5-16C894026A5B}"/>
              </c:ext>
            </c:extLst>
          </c:dPt>
          <c:dLbls>
            <c:dLbl>
              <c:idx val="0"/>
              <c:layout>
                <c:manualLayout>
                  <c:x val="-0.16604444763204532"/>
                  <c:y val="-2.9694513250792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0-4FA6-AAD5-16C894026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0-4FA6-AAD5-16C894026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53.4</c:v>
                </c:pt>
                <c:pt idx="1">
                  <c:v>46.6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A0-4FA6-AAD5-16C894026A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6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21743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explosion val="49"/>
          <c:dPt>
            <c:idx val="0"/>
            <c:bubble3D val="0"/>
            <c:explosion val="0"/>
            <c:spPr>
              <a:solidFill>
                <a:srgbClr val="FFFF00"/>
              </a:solidFill>
              <a:ln w="21743">
                <a:solidFill>
                  <a:prstClr val="black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50-4E27-AA42-C0F69210BAFC}"/>
              </c:ext>
            </c:extLst>
          </c:dPt>
          <c:dPt>
            <c:idx val="2"/>
            <c:bubble3D val="0"/>
            <c:spPr>
              <a:solidFill>
                <a:srgbClr val="33CCFF"/>
              </a:solidFill>
              <a:ln w="21743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50-4E27-AA42-C0F69210BAFC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50-4E27-AA42-C0F69210BAFC}"/>
              </c:ext>
            </c:extLst>
          </c:dPt>
          <c:dPt>
            <c:idx val="4"/>
            <c:bubble3D val="0"/>
            <c:spPr>
              <a:solidFill>
                <a:srgbClr val="D60093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50-4E27-AA42-C0F69210BAFC}"/>
              </c:ext>
            </c:extLst>
          </c:dPt>
          <c:dPt>
            <c:idx val="5"/>
            <c:bubble3D val="0"/>
            <c:explosion val="80"/>
            <c:spPr>
              <a:solidFill>
                <a:srgbClr val="7030A0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250-4E27-AA42-C0F69210BAFC}"/>
              </c:ext>
            </c:extLst>
          </c:dPt>
          <c:dPt>
            <c:idx val="6"/>
            <c:bubble3D val="0"/>
            <c:spPr>
              <a:solidFill>
                <a:srgbClr val="F9070D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250-4E27-AA42-C0F69210BAFC}"/>
              </c:ext>
            </c:extLst>
          </c:dPt>
          <c:dPt>
            <c:idx val="7"/>
            <c:bubble3D val="0"/>
            <c:spPr>
              <a:solidFill>
                <a:srgbClr val="FF7D7D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250-4E27-AA42-C0F69210BAFC}"/>
              </c:ext>
            </c:extLst>
          </c:dPt>
          <c:dPt>
            <c:idx val="8"/>
            <c:bubble3D val="0"/>
            <c:spPr>
              <a:solidFill>
                <a:srgbClr val="003296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250-4E27-AA42-C0F69210BAFC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21743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39700" h="139700" prst="divo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250-4E27-AA42-C0F69210BAFC}"/>
              </c:ext>
            </c:extLst>
          </c:dPt>
          <c:dLbls>
            <c:dLbl>
              <c:idx val="0"/>
              <c:layout>
                <c:manualLayout>
                  <c:x val="0.11482738605934428"/>
                  <c:y val="-8.9028943179714382E-2"/>
                </c:manualLayout>
              </c:layout>
              <c:tx>
                <c:rich>
                  <a:bodyPr/>
                  <a:lstStyle/>
                  <a:p>
                    <a:pPr>
                      <a:defRPr sz="1385" b="1" i="0" u="none" strike="noStrike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Book Antiqua"/>
                        <a:cs typeface="Times New Roman" panose="02020603050405020304" pitchFamily="18" charset="0"/>
                      </a:defRPr>
                    </a:pPr>
                    <a:fld id="{8A1ED70E-E45A-47B7-A4D6-0C6F062F5B62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385" b="1" i="0" u="none" strike="noStrike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Book Antiqu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115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50-4E27-AA42-C0F69210BAFC}"/>
                </c:ext>
                <c:ext xmlns:c15="http://schemas.microsoft.com/office/drawing/2012/chart" uri="{CE6537A1-D6FC-4f65-9D91-7224C49458BB}">
                  <c15:layout>
                    <c:manualLayout>
                      <c:w val="0.13895267001706552"/>
                      <c:h val="4.513804331159636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6499781511682532E-2"/>
                  <c:y val="-9.0991144903879578E-2"/>
                </c:manualLayout>
              </c:layout>
              <c:tx>
                <c:rich>
                  <a:bodyPr/>
                  <a:lstStyle/>
                  <a:p>
                    <a:fld id="{974BEB21-DF06-4756-8277-85E97B1B6F89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50-4E27-AA42-C0F69210BAFC}"/>
                </c:ext>
                <c:ext xmlns:c15="http://schemas.microsoft.com/office/drawing/2012/chart" uri="{CE6537A1-D6FC-4f65-9D91-7224C49458BB}">
                  <c15:layout>
                    <c:manualLayout>
                      <c:w val="0.12289688658305893"/>
                      <c:h val="0.210118321675955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0764010199008316E-2"/>
                  <c:y val="-4.27169541951585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50-4E27-AA42-C0F69210B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845589924279873E-2"/>
                  <c:y val="-9.8238773472288599E-2"/>
                </c:manualLayout>
              </c:layout>
              <c:spPr>
                <a:noFill/>
                <a:ln w="25115">
                  <a:noFill/>
                </a:ln>
              </c:spPr>
              <c:txPr>
                <a:bodyPr/>
                <a:lstStyle/>
                <a:p>
                  <a:pPr>
                    <a:defRPr sz="1385" b="1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50-4E27-AA42-C0F69210B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221982121501229"/>
                  <c:y val="4.2969983133551604E-2"/>
                </c:manualLayout>
              </c:layout>
              <c:tx>
                <c:rich>
                  <a:bodyPr/>
                  <a:lstStyle/>
                  <a:p>
                    <a:fld id="{1D08CE78-6CED-4665-82B9-2D030B96FEAC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50-4E27-AA42-C0F69210B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5837531869492178E-2"/>
                  <c:y val="-0.11521970401129979"/>
                </c:manualLayout>
              </c:layout>
              <c:tx>
                <c:rich>
                  <a:bodyPr/>
                  <a:lstStyle/>
                  <a:p>
                    <a:pPr>
                      <a:defRPr sz="1385" b="1" i="0" u="none" strike="noStrike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Book Antiqua"/>
                        <a:cs typeface="Times New Roman" panose="02020603050405020304" pitchFamily="18" charset="0"/>
                      </a:defRPr>
                    </a:pPr>
                    <a:fld id="{2C3971B4-12E6-449D-B8BB-431A95D25081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385" b="1" i="0" u="none" strike="noStrike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Book Antiqu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115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50-4E27-AA42-C0F69210B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6627087745243835E-2"/>
                  <c:y val="-0.102036969854323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250-4E27-AA42-C0F69210B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354721455482599E-3"/>
                  <c:y val="7.9384851372882436E-3"/>
                </c:manualLayout>
              </c:layout>
              <c:tx>
                <c:rich>
                  <a:bodyPr/>
                  <a:lstStyle/>
                  <a:p>
                    <a:fld id="{1CD63BF2-7891-4789-9A67-3131BDC9BFC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250-4E27-AA42-C0F69210B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5.5671375634455671E-2"/>
                  <c:y val="-0.120228515795068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250-4E27-AA42-C0F69210B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1385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0100</c:v>
                </c:pt>
                <c:pt idx="1">
                  <c:v>0200</c:v>
                </c:pt>
                <c:pt idx="2">
                  <c:v>0300</c:v>
                </c:pt>
                <c:pt idx="3">
                  <c:v>0400</c:v>
                </c:pt>
                <c:pt idx="4">
                  <c:v>0500</c:v>
                </c:pt>
                <c:pt idx="5">
                  <c:v>0700</c:v>
                </c:pt>
                <c:pt idx="6">
                  <c:v>0800</c:v>
                </c:pt>
                <c:pt idx="7">
                  <c:v>1000</c:v>
                </c:pt>
                <c:pt idx="8">
                  <c:v>1100</c:v>
                </c:pt>
                <c:pt idx="9">
                  <c:v>1400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7.4999999999999997E-2</c:v>
                </c:pt>
                <c:pt idx="1">
                  <c:v>4.0000000000000001E-3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2E-3</c:v>
                </c:pt>
                <c:pt idx="5">
                  <c:v>0.70299999999999996</c:v>
                </c:pt>
                <c:pt idx="6">
                  <c:v>0.01</c:v>
                </c:pt>
                <c:pt idx="7">
                  <c:v>8.5000000000000006E-2</c:v>
                </c:pt>
                <c:pt idx="8">
                  <c:v>7.0000000000000001E-3</c:v>
                </c:pt>
                <c:pt idx="9">
                  <c:v>9.4E-2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250-4E27-AA42-C0F69210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2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"/>
          <c:y val="0.81014876163038441"/>
          <c:w val="0.9992222467828501"/>
          <c:h val="0.18944610803464987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39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489110,2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77-4592-A07A-85716561C9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78851632697887E-3"/>
                  <c:y val="2.454751393602956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559552,2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77-4592-A07A-85716561C9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fld id="{1B4617D2-F053-42C2-9FC5-AD61C33357F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D77-4592-A07A-85716561C91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  <c:pt idx="7">
                  <c:v>2022 год</c:v>
                </c:pt>
                <c:pt idx="8">
                  <c:v>2023 год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621150.4</c:v>
                </c:pt>
                <c:pt idx="1">
                  <c:v>594837.6</c:v>
                </c:pt>
                <c:pt idx="2">
                  <c:v>489110.2</c:v>
                </c:pt>
                <c:pt idx="3">
                  <c:v>559552.19999999995</c:v>
                </c:pt>
                <c:pt idx="4">
                  <c:v>598235.69999999995</c:v>
                </c:pt>
                <c:pt idx="5">
                  <c:v>612722.9</c:v>
                </c:pt>
                <c:pt idx="6">
                  <c:v>545839.19999999995</c:v>
                </c:pt>
                <c:pt idx="7">
                  <c:v>473598.2</c:v>
                </c:pt>
                <c:pt idx="8">
                  <c:v>490926.2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77-4592-A07A-85716561C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82624608"/>
        <c:axId val="182624216"/>
      </c:barChart>
      <c:catAx>
        <c:axId val="18262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2624216"/>
        <c:crosses val="autoZero"/>
        <c:auto val="1"/>
        <c:lblAlgn val="ctr"/>
        <c:lblOffset val="100"/>
        <c:noMultiLvlLbl val="0"/>
      </c:catAx>
      <c:valAx>
        <c:axId val="182624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4.5964635768948721E-2"/>
              <c:y val="0.9552355255643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262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Удельный вес мужчин и женщин в общей численности населения:</a:t>
            </a:r>
          </a:p>
        </c:rich>
      </c:tx>
      <c:layout>
        <c:manualLayout>
          <c:xMode val="edge"/>
          <c:yMode val="edge"/>
          <c:x val="0.12692180733441483"/>
          <c:y val="5.1193266674594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372779836056935"/>
          <c:y val="4.2175265550204545E-2"/>
          <c:w val="0.55664479309062365"/>
          <c:h val="0.82400777932886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 2020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6960243830310295"/>
                  <c:y val="-3.2209435312845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97 750,0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0B-4C47-A669-4688D17437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036191920584587"/>
                  <c:y val="-2.463674248960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0B-4C47-A669-4688D174370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6782386193137164"/>
                  <c:y val="-3.3642834011351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0B-4C47-A669-4688D1743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Бюджет Красногвардейского района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97750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0B-4C47-A669-4688D1743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568952555512404"/>
                  <c:y val="-1.06114071183246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87 743,0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70B-4C47-A669-4688D17437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4336197597748599"/>
                  <c:y val="-1.088886104853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0B-4C47-A669-4688D174370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8875130777528168"/>
                  <c:y val="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70B-4C47-A669-4688D1743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Бюджет Красногвардейского района 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87743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0B-4C47-A669-4688D1743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30880"/>
        <c:axId val="182631272"/>
      </c:barChart>
      <c:catAx>
        <c:axId val="18263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u="sng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631272"/>
        <c:crosses val="autoZero"/>
        <c:auto val="1"/>
        <c:lblAlgn val="ctr"/>
        <c:lblOffset val="100"/>
        <c:noMultiLvlLbl val="0"/>
      </c:catAx>
      <c:valAx>
        <c:axId val="18263127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82630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3718922015328416E-2"/>
          <c:y val="0.80102858941599087"/>
          <c:w val="0.91362135064131333"/>
          <c:h val="0.1931475698917614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70157068062828"/>
          <c:y val="3.0805226936068946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15-44D8-A9FC-B9E9E14DCB9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15-44D8-A9FC-B9E9E14DCB9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15-44D8-A9FC-B9E9E14DCB95}"/>
              </c:ext>
            </c:extLst>
          </c:dPt>
          <c:dLbls>
            <c:dLbl>
              <c:idx val="1"/>
              <c:layout>
                <c:manualLayout>
                  <c:x val="-2.2121545700172055E-2"/>
                  <c:y val="1.52020501615163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15-44D8-A9FC-B9E9E14DC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- 20,7%</c:v>
                </c:pt>
                <c:pt idx="1">
                  <c:v>Неналоговые доходы-1,7%</c:v>
                </c:pt>
                <c:pt idx="2">
                  <c:v>Безвозмездные поступления-77,6%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20.7</c:v>
                </c:pt>
                <c:pt idx="1">
                  <c:v>1.7</c:v>
                </c:pt>
                <c:pt idx="2" formatCode="0.0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15-44D8-A9FC-B9E9E14DCB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2981212619641149E-2"/>
          <c:y val="0.75747147511831603"/>
          <c:w val="0.89998197316027562"/>
          <c:h val="0.174744451846935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31499715730606"/>
          <c:y val="3.0805226936068939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FA-402C-A5BC-1F862883AE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FA-402C-A5BC-1F862883AE7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FA-402C-A5BC-1F862883AE78}"/>
              </c:ext>
            </c:extLst>
          </c:dPt>
          <c:dLbls>
            <c:dLbl>
              <c:idx val="1"/>
              <c:layout>
                <c:manualLayout>
                  <c:x val="-2.2121545700172055E-2"/>
                  <c:y val="1.52020501615163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FA-402C-A5BC-1F862883AE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- 20,5%</c:v>
                </c:pt>
                <c:pt idx="1">
                  <c:v>Неналоговые доходы-2,5%</c:v>
                </c:pt>
                <c:pt idx="2">
                  <c:v>Безвозмездные поступления-77,0%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20.5</c:v>
                </c:pt>
                <c:pt idx="1">
                  <c:v>2.5</c:v>
                </c:pt>
                <c:pt idx="2" formatCode="0.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FA-402C-A5BC-1F862883AE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781700304322924E-2"/>
          <c:y val="0.77662095758402583"/>
          <c:w val="0.74080711174827274"/>
          <c:h val="0.17631846056313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70157068062828"/>
          <c:y val="3.0805226936068946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0000"/>
            </a:solidFill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F5-4A2F-9D8B-449877471CB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F5-4A2F-9D8B-449877471C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F5-4A2F-9D8B-449877471CBD}"/>
              </c:ext>
            </c:extLst>
          </c:dPt>
          <c:dLbls>
            <c:dLbl>
              <c:idx val="1"/>
              <c:layout>
                <c:manualLayout>
                  <c:x val="-1.8013506262993459E-3"/>
                  <c:y val="1.52020501615159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F5-4A2F-9D8B-449877471C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- 20,8%</c:v>
                </c:pt>
                <c:pt idx="1">
                  <c:v>Неналоговые доходы-1,6%</c:v>
                </c:pt>
                <c:pt idx="2">
                  <c:v>Безвозмездные поступления-77,6%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20.8</c:v>
                </c:pt>
                <c:pt idx="1">
                  <c:v>1.6</c:v>
                </c:pt>
                <c:pt idx="2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F5-4A2F-9D8B-449877471C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781700304322924E-2"/>
          <c:y val="0.77662095758402583"/>
          <c:w val="0.879661778086403"/>
          <c:h val="0.17631846056313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87053072468021"/>
          <c:y val="3.0805327771721097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71-47E9-B5EA-75C55E13AC2A}"/>
              </c:ext>
            </c:extLst>
          </c:dPt>
          <c:dPt>
            <c:idx val="1"/>
            <c:bubble3D val="0"/>
            <c:spPr>
              <a:solidFill>
                <a:srgbClr val="BC04A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71-47E9-B5EA-75C55E13AC2A}"/>
              </c:ext>
            </c:extLst>
          </c:dPt>
          <c:dPt>
            <c:idx val="2"/>
            <c:bubble3D val="0"/>
            <c:explosion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71-47E9-B5EA-75C55E13AC2A}"/>
              </c:ext>
            </c:extLst>
          </c:dPt>
          <c:dLbls>
            <c:dLbl>
              <c:idx val="1"/>
              <c:layout>
                <c:manualLayout>
                  <c:x val="-2.2121545700172055E-2"/>
                  <c:y val="1.52020501615163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71-47E9-B5EA-75C55E13AC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72,3%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71-47E9-B5EA-75C55E13AC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- 25,9%</c:v>
                </c:pt>
                <c:pt idx="1">
                  <c:v>Неналоговые доходы - 1,8%</c:v>
                </c:pt>
                <c:pt idx="2">
                  <c:v>Безвозмездные поступления - 72,3%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25.9</c:v>
                </c:pt>
                <c:pt idx="1">
                  <c:v>1.8</c:v>
                </c:pt>
                <c:pt idx="2">
                  <c:v>72.3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71-47E9-B5EA-75C55E13AC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690517854522057E-2"/>
          <c:y val="0.6732664855224022"/>
          <c:w val="0.81608064170157035"/>
          <c:h val="0.216933348751267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год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70157068062828"/>
          <c:y val="3.0805226936068946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91-4853-8959-915EA62366D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91-4853-8959-915EA62366D1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91-4853-8959-915EA62366D1}"/>
              </c:ext>
            </c:extLst>
          </c:dPt>
          <c:dLbls>
            <c:dLbl>
              <c:idx val="1"/>
              <c:layout>
                <c:manualLayout>
                  <c:x val="-2.2121545700172055E-2"/>
                  <c:y val="1.52020501615163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91-4853-8959-915EA62366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- 26,5%</c:v>
                </c:pt>
                <c:pt idx="1">
                  <c:v>Неналоговые доходы 1,8%</c:v>
                </c:pt>
                <c:pt idx="2">
                  <c:v>Безвозмездные поступления - 71,7%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26.5</c:v>
                </c:pt>
                <c:pt idx="1">
                  <c:v>1.8</c:v>
                </c:pt>
                <c:pt idx="2">
                  <c:v>71.7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91-4853-8959-915EA62366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3301407693513861E-2"/>
          <c:y val="0.77662095758402583"/>
          <c:w val="0.88304847726538171"/>
          <c:h val="0.17631846056313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455708661417317E-2"/>
          <c:y val="3.9726560056190942E-2"/>
          <c:w val="0.91035679133858272"/>
          <c:h val="0.8462402284547103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3413904386205879E-2"/>
                  <c:y val="-2.343749855822560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137 340,4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13904386205851E-2"/>
                  <c:y val="-8.5936501967686754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138 596,7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426029241372156E-3"/>
                  <c:y val="1.171874927911245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122 466,9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521691034476166E-3"/>
                  <c:y val="1.874999884657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923470565516361E-2"/>
                  <c:y val="2.109374870240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137340.4</c:v>
                </c:pt>
                <c:pt idx="1">
                  <c:v>138596.70000000001</c:v>
                </c:pt>
                <c:pt idx="2">
                  <c:v>122466.9</c:v>
                </c:pt>
                <c:pt idx="3">
                  <c:v>131234.79999999999</c:v>
                </c:pt>
                <c:pt idx="4">
                  <c:v>139267.79999999999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EB2-4A65-8FF2-45F1D51E72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19234705655163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477 290,8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04338206895396E-2"/>
                  <c:y val="-2.343749855822474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464 769,4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13904386205797E-2"/>
                  <c:y val="1.64062489907572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423 372,3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33036744826816E-2"/>
                  <c:y val="1.640624899075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923470565516361E-2"/>
                  <c:y val="2.109374870240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EB2-4A65-8FF2-45F1D51E72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477290.8</c:v>
                </c:pt>
                <c:pt idx="1">
                  <c:v>464769.4</c:v>
                </c:pt>
                <c:pt idx="2">
                  <c:v>423372.3</c:v>
                </c:pt>
                <c:pt idx="3">
                  <c:v>342363.4</c:v>
                </c:pt>
                <c:pt idx="4">
                  <c:v>351658.4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EB2-4A65-8FF2-45F1D51E72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635584"/>
        <c:axId val="182635976"/>
        <c:axId val="0"/>
      </c:bar3DChart>
      <c:catAx>
        <c:axId val="18263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635976"/>
        <c:crossesAt val="0"/>
        <c:auto val="1"/>
        <c:lblAlgn val="ctr"/>
        <c:lblOffset val="100"/>
        <c:noMultiLvlLbl val="0"/>
      </c:catAx>
      <c:valAx>
        <c:axId val="18263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rgbClr val="FF0000"/>
                    </a:solidFill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2.7547490157480314E-2"/>
              <c:y val="0.39557883885464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63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20985-8261-4983-B4ED-F37CD48A7BF0}">
      <dgm:prSet phldrT="[Текст]"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13005-C832-4B12-A706-43210196BFEB}" type="parTrans" cxnId="{D873E515-B1B4-4AD8-8A8C-16D2C9C610FB}">
      <dgm:prSet/>
      <dgm:spPr/>
      <dgm:t>
        <a:bodyPr/>
        <a:lstStyle/>
        <a:p>
          <a:endParaRPr lang="ru-RU"/>
        </a:p>
      </dgm:t>
    </dgm:pt>
    <dgm:pt modelId="{82CEE441-9B00-4B8A-B8B8-AA627D2D1948}" type="sibTrans" cxnId="{D873E515-B1B4-4AD8-8A8C-16D2C9C610FB}">
      <dgm:prSet/>
      <dgm:spPr/>
      <dgm:t>
        <a:bodyPr/>
        <a:lstStyle/>
        <a:p>
          <a:endParaRPr lang="ru-RU"/>
        </a:p>
      </dgm:t>
    </dgm:pt>
    <dgm:pt modelId="{BF14C2E0-9A33-4283-90BB-D2E353603156}">
      <dgm:prSet phldrT="[Текст]" custT="1"/>
      <dgm:spPr/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</a:t>
          </a:r>
          <a:r>
            <a:rPr lang="ru-RU" sz="900" b="1" dirty="0" smtClean="0">
              <a:latin typeface="Bookman Old Style" panose="02050604050505020204" pitchFamily="18" charset="0"/>
            </a:rPr>
            <a:t> 544 823,0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99,8%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F201B-7BDF-4045-AA1F-0046EEBD7872}" type="parTrans" cxnId="{222FF4EF-4627-40C8-B61D-CC55803F68EE}">
      <dgm:prSet/>
      <dgm:spPr/>
      <dgm:t>
        <a:bodyPr/>
        <a:lstStyle/>
        <a:p>
          <a:endParaRPr lang="ru-RU"/>
        </a:p>
      </dgm:t>
    </dgm:pt>
    <dgm:pt modelId="{DC21716A-7563-4880-BAE6-8BEC15215AFF}" type="sibTrans" cxnId="{222FF4EF-4627-40C8-B61D-CC55803F68EE}">
      <dgm:prSet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B9B6E-218D-4C67-8914-45D4D02A783A}" type="pres">
      <dgm:prSet presAssocID="{227FABFF-3D64-41D4-8DCA-7A39B2EAD246}" presName="comp1" presStyleCnt="0"/>
      <dgm:spPr/>
    </dgm:pt>
    <dgm:pt modelId="{CAF33E12-EA6A-418B-81D1-FAB0B027E05F}" type="pres">
      <dgm:prSet presAssocID="{227FABFF-3D64-41D4-8DCA-7A39B2EAD246}" presName="circle1" presStyleLbl="node1" presStyleIdx="0" presStyleCnt="2" custScaleX="91793" custScaleY="78734" custLinFactNeighborX="-374" custLinFactNeighborY="-4459"/>
      <dgm:spPr/>
      <dgm:t>
        <a:bodyPr/>
        <a:lstStyle/>
        <a:p>
          <a:endParaRPr lang="ru-RU"/>
        </a:p>
      </dgm:t>
    </dgm:pt>
    <dgm:pt modelId="{2284917F-A121-4398-84AE-C27039BFA832}" type="pres">
      <dgm:prSet presAssocID="{227FABFF-3D64-41D4-8DCA-7A39B2EAD24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1EE4-1A45-4D1A-8A50-45AAF77CADA5}" type="pres">
      <dgm:prSet presAssocID="{227FABFF-3D64-41D4-8DCA-7A39B2EAD246}" presName="comp2" presStyleCnt="0"/>
      <dgm:spPr/>
    </dgm:pt>
    <dgm:pt modelId="{93FEC773-4CE7-4D60-A726-A095DC2329C8}" type="pres">
      <dgm:prSet presAssocID="{227FABFF-3D64-41D4-8DCA-7A39B2EAD246}" presName="circle2" presStyleLbl="node1" presStyleIdx="1" presStyleCnt="2" custScaleX="106101" custScaleY="99927" custLinFactNeighborX="959" custLinFactNeighborY="-21436"/>
      <dgm:spPr/>
      <dgm:t>
        <a:bodyPr/>
        <a:lstStyle/>
        <a:p>
          <a:endParaRPr lang="ru-RU"/>
        </a:p>
      </dgm:t>
    </dgm:pt>
    <dgm:pt modelId="{6393537E-0A63-4542-A72C-C88BE4A0E3B3}" type="pres">
      <dgm:prSet presAssocID="{227FABFF-3D64-41D4-8DCA-7A39B2EAD24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FF4EF-4627-40C8-B61D-CC55803F68EE}" srcId="{227FABFF-3D64-41D4-8DCA-7A39B2EAD246}" destId="{BF14C2E0-9A33-4283-90BB-D2E353603156}" srcOrd="1" destOrd="0" parTransId="{FCBF201B-7BDF-4045-AA1F-0046EEBD7872}" sibTransId="{DC21716A-7563-4880-BAE6-8BEC15215AFF}"/>
    <dgm:cxn modelId="{F5F8D234-793C-4029-9385-95A9F4764FF2}" type="presOf" srcId="{BF14C2E0-9A33-4283-90BB-D2E353603156}" destId="{6393537E-0A63-4542-A72C-C88BE4A0E3B3}" srcOrd="1" destOrd="0" presId="urn:microsoft.com/office/officeart/2005/8/layout/venn2"/>
    <dgm:cxn modelId="{D873E515-B1B4-4AD8-8A8C-16D2C9C610FB}" srcId="{227FABFF-3D64-41D4-8DCA-7A39B2EAD246}" destId="{67720985-8261-4983-B4ED-F37CD48A7BF0}" srcOrd="0" destOrd="0" parTransId="{BEE13005-C832-4B12-A706-43210196BFEB}" sibTransId="{82CEE441-9B00-4B8A-B8B8-AA627D2D1948}"/>
    <dgm:cxn modelId="{9227166F-075A-47EB-8780-3E109DEB825E}" type="presOf" srcId="{67720985-8261-4983-B4ED-F37CD48A7BF0}" destId="{2284917F-A121-4398-84AE-C27039BFA832}" srcOrd="1" destOrd="0" presId="urn:microsoft.com/office/officeart/2005/8/layout/venn2"/>
    <dgm:cxn modelId="{F438A973-D8AA-483B-8E6C-89355C0E5F8A}" type="presOf" srcId="{67720985-8261-4983-B4ED-F37CD48A7BF0}" destId="{CAF33E12-EA6A-418B-81D1-FAB0B027E05F}" srcOrd="0" destOrd="0" presId="urn:microsoft.com/office/officeart/2005/8/layout/venn2"/>
    <dgm:cxn modelId="{2E238632-E9A6-472A-AEA2-B7A36F91E2EF}" type="presOf" srcId="{227FABFF-3D64-41D4-8DCA-7A39B2EAD246}" destId="{043401EA-B302-4737-85CD-81588647C6FF}" srcOrd="0" destOrd="0" presId="urn:microsoft.com/office/officeart/2005/8/layout/venn2"/>
    <dgm:cxn modelId="{F61D1E1F-8B3C-49A1-BCF3-693FD07F4C84}" type="presOf" srcId="{BF14C2E0-9A33-4283-90BB-D2E353603156}" destId="{93FEC773-4CE7-4D60-A726-A095DC2329C8}" srcOrd="0" destOrd="0" presId="urn:microsoft.com/office/officeart/2005/8/layout/venn2"/>
    <dgm:cxn modelId="{C87F6B03-99D4-4863-846C-BD84C1061AB7}" type="presParOf" srcId="{043401EA-B302-4737-85CD-81588647C6FF}" destId="{109B9B6E-218D-4C67-8914-45D4D02A783A}" srcOrd="0" destOrd="0" presId="urn:microsoft.com/office/officeart/2005/8/layout/venn2"/>
    <dgm:cxn modelId="{CFC35878-F495-4506-B0D9-90DB55AA642F}" type="presParOf" srcId="{109B9B6E-218D-4C67-8914-45D4D02A783A}" destId="{CAF33E12-EA6A-418B-81D1-FAB0B027E05F}" srcOrd="0" destOrd="0" presId="urn:microsoft.com/office/officeart/2005/8/layout/venn2"/>
    <dgm:cxn modelId="{12710AAF-BE0A-4D69-9F1A-A9C302C46199}" type="presParOf" srcId="{109B9B6E-218D-4C67-8914-45D4D02A783A}" destId="{2284917F-A121-4398-84AE-C27039BFA832}" srcOrd="1" destOrd="0" presId="urn:microsoft.com/office/officeart/2005/8/layout/venn2"/>
    <dgm:cxn modelId="{F7E5FA9E-2E47-4D80-8594-06088A7BEC7B}" type="presParOf" srcId="{043401EA-B302-4737-85CD-81588647C6FF}" destId="{3A4E1EE4-1A45-4D1A-8A50-45AAF77CADA5}" srcOrd="1" destOrd="0" presId="urn:microsoft.com/office/officeart/2005/8/layout/venn2"/>
    <dgm:cxn modelId="{6244DB42-E17F-42FC-9172-C2D9F0C55150}" type="presParOf" srcId="{3A4E1EE4-1A45-4D1A-8A50-45AAF77CADA5}" destId="{93FEC773-4CE7-4D60-A726-A095DC2329C8}" srcOrd="0" destOrd="0" presId="urn:microsoft.com/office/officeart/2005/8/layout/venn2"/>
    <dgm:cxn modelId="{0BA2DB0C-E8A4-40AF-90F3-3CED0F90F91D}" type="presParOf" srcId="{3A4E1EE4-1A45-4D1A-8A50-45AAF77CADA5}" destId="{6393537E-0A63-4542-A72C-C88BE4A0E3B3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20985-8261-4983-B4ED-F37CD48A7BF0}">
      <dgm:prSet phldrT="[Текст]"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13005-C832-4B12-A706-43210196BFEB}" type="parTrans" cxnId="{D873E515-B1B4-4AD8-8A8C-16D2C9C610FB}">
      <dgm:prSet/>
      <dgm:spPr/>
      <dgm:t>
        <a:bodyPr/>
        <a:lstStyle/>
        <a:p>
          <a:endParaRPr lang="ru-RU"/>
        </a:p>
      </dgm:t>
    </dgm:pt>
    <dgm:pt modelId="{82CEE441-9B00-4B8A-B8B8-AA627D2D1948}" type="sibTrans" cxnId="{D873E515-B1B4-4AD8-8A8C-16D2C9C610FB}">
      <dgm:prSet/>
      <dgm:spPr/>
      <dgm:t>
        <a:bodyPr/>
        <a:lstStyle/>
        <a:p>
          <a:endParaRPr lang="ru-RU"/>
        </a:p>
      </dgm:t>
    </dgm:pt>
    <dgm:pt modelId="{BF14C2E0-9A33-4283-90BB-D2E353603156}">
      <dgm:prSet phldrT="[Текст]" custT="1"/>
      <dgm:spPr/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Bookman Old Style" panose="02050604050505020204" pitchFamily="18" charset="0"/>
            </a:rPr>
            <a:t> 467 966,1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98,8%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F201B-7BDF-4045-AA1F-0046EEBD7872}" type="parTrans" cxnId="{222FF4EF-4627-40C8-B61D-CC55803F68EE}">
      <dgm:prSet/>
      <dgm:spPr/>
      <dgm:t>
        <a:bodyPr/>
        <a:lstStyle/>
        <a:p>
          <a:endParaRPr lang="ru-RU"/>
        </a:p>
      </dgm:t>
    </dgm:pt>
    <dgm:pt modelId="{DC21716A-7563-4880-BAE6-8BEC15215AFF}" type="sibTrans" cxnId="{222FF4EF-4627-40C8-B61D-CC55803F68EE}">
      <dgm:prSet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B9B6E-218D-4C67-8914-45D4D02A783A}" type="pres">
      <dgm:prSet presAssocID="{227FABFF-3D64-41D4-8DCA-7A39B2EAD246}" presName="comp1" presStyleCnt="0"/>
      <dgm:spPr/>
    </dgm:pt>
    <dgm:pt modelId="{CAF33E12-EA6A-418B-81D1-FAB0B027E05F}" type="pres">
      <dgm:prSet presAssocID="{227FABFF-3D64-41D4-8DCA-7A39B2EAD246}" presName="circle1" presStyleLbl="node1" presStyleIdx="0" presStyleCnt="2" custScaleX="91793" custScaleY="78734" custLinFactNeighborX="-374" custLinFactNeighborY="-4459"/>
      <dgm:spPr/>
      <dgm:t>
        <a:bodyPr/>
        <a:lstStyle/>
        <a:p>
          <a:endParaRPr lang="ru-RU"/>
        </a:p>
      </dgm:t>
    </dgm:pt>
    <dgm:pt modelId="{2284917F-A121-4398-84AE-C27039BFA832}" type="pres">
      <dgm:prSet presAssocID="{227FABFF-3D64-41D4-8DCA-7A39B2EAD24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1EE4-1A45-4D1A-8A50-45AAF77CADA5}" type="pres">
      <dgm:prSet presAssocID="{227FABFF-3D64-41D4-8DCA-7A39B2EAD246}" presName="comp2" presStyleCnt="0"/>
      <dgm:spPr/>
    </dgm:pt>
    <dgm:pt modelId="{93FEC773-4CE7-4D60-A726-A095DC2329C8}" type="pres">
      <dgm:prSet presAssocID="{227FABFF-3D64-41D4-8DCA-7A39B2EAD246}" presName="circle2" presStyleLbl="node1" presStyleIdx="1" presStyleCnt="2" custScaleX="106101" custScaleY="99927" custLinFactNeighborX="959" custLinFactNeighborY="-21436"/>
      <dgm:spPr/>
      <dgm:t>
        <a:bodyPr/>
        <a:lstStyle/>
        <a:p>
          <a:endParaRPr lang="ru-RU"/>
        </a:p>
      </dgm:t>
    </dgm:pt>
    <dgm:pt modelId="{6393537E-0A63-4542-A72C-C88BE4A0E3B3}" type="pres">
      <dgm:prSet presAssocID="{227FABFF-3D64-41D4-8DCA-7A39B2EAD24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B3BAB-07E1-4971-A69E-18CB5FA3B080}" type="presOf" srcId="{BF14C2E0-9A33-4283-90BB-D2E353603156}" destId="{6393537E-0A63-4542-A72C-C88BE4A0E3B3}" srcOrd="1" destOrd="0" presId="urn:microsoft.com/office/officeart/2005/8/layout/venn2"/>
    <dgm:cxn modelId="{222FF4EF-4627-40C8-B61D-CC55803F68EE}" srcId="{227FABFF-3D64-41D4-8DCA-7A39B2EAD246}" destId="{BF14C2E0-9A33-4283-90BB-D2E353603156}" srcOrd="1" destOrd="0" parTransId="{FCBF201B-7BDF-4045-AA1F-0046EEBD7872}" sibTransId="{DC21716A-7563-4880-BAE6-8BEC15215AFF}"/>
    <dgm:cxn modelId="{C5C71393-9099-45D4-8671-FB2E1DFD7CFF}" type="presOf" srcId="{67720985-8261-4983-B4ED-F37CD48A7BF0}" destId="{2284917F-A121-4398-84AE-C27039BFA832}" srcOrd="1" destOrd="0" presId="urn:microsoft.com/office/officeart/2005/8/layout/venn2"/>
    <dgm:cxn modelId="{D873E515-B1B4-4AD8-8A8C-16D2C9C610FB}" srcId="{227FABFF-3D64-41D4-8DCA-7A39B2EAD246}" destId="{67720985-8261-4983-B4ED-F37CD48A7BF0}" srcOrd="0" destOrd="0" parTransId="{BEE13005-C832-4B12-A706-43210196BFEB}" sibTransId="{82CEE441-9B00-4B8A-B8B8-AA627D2D1948}"/>
    <dgm:cxn modelId="{E910E23B-E906-45E1-82C7-B53D3ACF5A42}" type="presOf" srcId="{BF14C2E0-9A33-4283-90BB-D2E353603156}" destId="{93FEC773-4CE7-4D60-A726-A095DC2329C8}" srcOrd="0" destOrd="0" presId="urn:microsoft.com/office/officeart/2005/8/layout/venn2"/>
    <dgm:cxn modelId="{3E57DDE9-FBF7-4D1F-898E-5E7D2021BA3D}" type="presOf" srcId="{67720985-8261-4983-B4ED-F37CD48A7BF0}" destId="{CAF33E12-EA6A-418B-81D1-FAB0B027E05F}" srcOrd="0" destOrd="0" presId="urn:microsoft.com/office/officeart/2005/8/layout/venn2"/>
    <dgm:cxn modelId="{3BCE33F4-AE5C-4C5C-9626-1C7D301C6770}" type="presOf" srcId="{227FABFF-3D64-41D4-8DCA-7A39B2EAD246}" destId="{043401EA-B302-4737-85CD-81588647C6FF}" srcOrd="0" destOrd="0" presId="urn:microsoft.com/office/officeart/2005/8/layout/venn2"/>
    <dgm:cxn modelId="{BD0CA49D-7095-40B1-B0F1-66D62109F1DF}" type="presParOf" srcId="{043401EA-B302-4737-85CD-81588647C6FF}" destId="{109B9B6E-218D-4C67-8914-45D4D02A783A}" srcOrd="0" destOrd="0" presId="urn:microsoft.com/office/officeart/2005/8/layout/venn2"/>
    <dgm:cxn modelId="{06BC2B89-43A3-43E6-B55E-3542BCE763A2}" type="presParOf" srcId="{109B9B6E-218D-4C67-8914-45D4D02A783A}" destId="{CAF33E12-EA6A-418B-81D1-FAB0B027E05F}" srcOrd="0" destOrd="0" presId="urn:microsoft.com/office/officeart/2005/8/layout/venn2"/>
    <dgm:cxn modelId="{15147955-300E-4D58-BF1C-0653E15E9677}" type="presParOf" srcId="{109B9B6E-218D-4C67-8914-45D4D02A783A}" destId="{2284917F-A121-4398-84AE-C27039BFA832}" srcOrd="1" destOrd="0" presId="urn:microsoft.com/office/officeart/2005/8/layout/venn2"/>
    <dgm:cxn modelId="{19F88529-3FBA-4307-918D-1410DEC30452}" type="presParOf" srcId="{043401EA-B302-4737-85CD-81588647C6FF}" destId="{3A4E1EE4-1A45-4D1A-8A50-45AAF77CADA5}" srcOrd="1" destOrd="0" presId="urn:microsoft.com/office/officeart/2005/8/layout/venn2"/>
    <dgm:cxn modelId="{07BC2AE4-5E3C-46AC-85D3-6A99341C74C5}" type="presParOf" srcId="{3A4E1EE4-1A45-4D1A-8A50-45AAF77CADA5}" destId="{93FEC773-4CE7-4D60-A726-A095DC2329C8}" srcOrd="0" destOrd="0" presId="urn:microsoft.com/office/officeart/2005/8/layout/venn2"/>
    <dgm:cxn modelId="{2CC27643-45FC-44CA-AFA8-EECC33442FAC}" type="presParOf" srcId="{3A4E1EE4-1A45-4D1A-8A50-45AAF77CADA5}" destId="{6393537E-0A63-4542-A72C-C88BE4A0E3B3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20985-8261-4983-B4ED-F37CD48A7BF0}">
      <dgm:prSet phldrT="[Текст]"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13005-C832-4B12-A706-43210196BFEB}" type="parTrans" cxnId="{D873E515-B1B4-4AD8-8A8C-16D2C9C610FB}">
      <dgm:prSet/>
      <dgm:spPr/>
      <dgm:t>
        <a:bodyPr/>
        <a:lstStyle/>
        <a:p>
          <a:endParaRPr lang="ru-RU"/>
        </a:p>
      </dgm:t>
    </dgm:pt>
    <dgm:pt modelId="{82CEE441-9B00-4B8A-B8B8-AA627D2D1948}" type="sibTrans" cxnId="{D873E515-B1B4-4AD8-8A8C-16D2C9C610FB}">
      <dgm:prSet/>
      <dgm:spPr/>
      <dgm:t>
        <a:bodyPr/>
        <a:lstStyle/>
        <a:p>
          <a:endParaRPr lang="ru-RU"/>
        </a:p>
      </dgm:t>
    </dgm:pt>
    <dgm:pt modelId="{BF14C2E0-9A33-4283-90BB-D2E353603156}">
      <dgm:prSet phldrT="[Текст]" custT="1"/>
      <dgm:spPr/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Bookman Old Style" panose="02050604050505020204" pitchFamily="18" charset="0"/>
            </a:rPr>
            <a:t> 480 603,1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97,9%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F201B-7BDF-4045-AA1F-0046EEBD7872}" type="parTrans" cxnId="{222FF4EF-4627-40C8-B61D-CC55803F68EE}">
      <dgm:prSet/>
      <dgm:spPr/>
      <dgm:t>
        <a:bodyPr/>
        <a:lstStyle/>
        <a:p>
          <a:endParaRPr lang="ru-RU"/>
        </a:p>
      </dgm:t>
    </dgm:pt>
    <dgm:pt modelId="{DC21716A-7563-4880-BAE6-8BEC15215AFF}" type="sibTrans" cxnId="{222FF4EF-4627-40C8-B61D-CC55803F68EE}">
      <dgm:prSet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B9B6E-218D-4C67-8914-45D4D02A783A}" type="pres">
      <dgm:prSet presAssocID="{227FABFF-3D64-41D4-8DCA-7A39B2EAD246}" presName="comp1" presStyleCnt="0"/>
      <dgm:spPr/>
    </dgm:pt>
    <dgm:pt modelId="{CAF33E12-EA6A-418B-81D1-FAB0B027E05F}" type="pres">
      <dgm:prSet presAssocID="{227FABFF-3D64-41D4-8DCA-7A39B2EAD246}" presName="circle1" presStyleLbl="node1" presStyleIdx="0" presStyleCnt="2" custScaleX="91793" custScaleY="78734" custLinFactNeighborX="-374" custLinFactNeighborY="-4459"/>
      <dgm:spPr/>
      <dgm:t>
        <a:bodyPr/>
        <a:lstStyle/>
        <a:p>
          <a:endParaRPr lang="ru-RU"/>
        </a:p>
      </dgm:t>
    </dgm:pt>
    <dgm:pt modelId="{2284917F-A121-4398-84AE-C27039BFA832}" type="pres">
      <dgm:prSet presAssocID="{227FABFF-3D64-41D4-8DCA-7A39B2EAD24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1EE4-1A45-4D1A-8A50-45AAF77CADA5}" type="pres">
      <dgm:prSet presAssocID="{227FABFF-3D64-41D4-8DCA-7A39B2EAD246}" presName="comp2" presStyleCnt="0"/>
      <dgm:spPr/>
    </dgm:pt>
    <dgm:pt modelId="{93FEC773-4CE7-4D60-A726-A095DC2329C8}" type="pres">
      <dgm:prSet presAssocID="{227FABFF-3D64-41D4-8DCA-7A39B2EAD246}" presName="circle2" presStyleLbl="node1" presStyleIdx="1" presStyleCnt="2" custScaleX="106101" custScaleY="99927" custLinFactNeighborX="959" custLinFactNeighborY="-21436"/>
      <dgm:spPr/>
      <dgm:t>
        <a:bodyPr/>
        <a:lstStyle/>
        <a:p>
          <a:endParaRPr lang="ru-RU"/>
        </a:p>
      </dgm:t>
    </dgm:pt>
    <dgm:pt modelId="{6393537E-0A63-4542-A72C-C88BE4A0E3B3}" type="pres">
      <dgm:prSet presAssocID="{227FABFF-3D64-41D4-8DCA-7A39B2EAD24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FF4EF-4627-40C8-B61D-CC55803F68EE}" srcId="{227FABFF-3D64-41D4-8DCA-7A39B2EAD246}" destId="{BF14C2E0-9A33-4283-90BB-D2E353603156}" srcOrd="1" destOrd="0" parTransId="{FCBF201B-7BDF-4045-AA1F-0046EEBD7872}" sibTransId="{DC21716A-7563-4880-BAE6-8BEC15215AFF}"/>
    <dgm:cxn modelId="{D873E515-B1B4-4AD8-8A8C-16D2C9C610FB}" srcId="{227FABFF-3D64-41D4-8DCA-7A39B2EAD246}" destId="{67720985-8261-4983-B4ED-F37CD48A7BF0}" srcOrd="0" destOrd="0" parTransId="{BEE13005-C832-4B12-A706-43210196BFEB}" sibTransId="{82CEE441-9B00-4B8A-B8B8-AA627D2D1948}"/>
    <dgm:cxn modelId="{1348393D-94EE-4DD7-8C28-158AA17BECAF}" type="presOf" srcId="{BF14C2E0-9A33-4283-90BB-D2E353603156}" destId="{93FEC773-4CE7-4D60-A726-A095DC2329C8}" srcOrd="0" destOrd="0" presId="urn:microsoft.com/office/officeart/2005/8/layout/venn2"/>
    <dgm:cxn modelId="{54F9F044-151C-417C-AFE3-2D7E37B6DFF2}" type="presOf" srcId="{67720985-8261-4983-B4ED-F37CD48A7BF0}" destId="{CAF33E12-EA6A-418B-81D1-FAB0B027E05F}" srcOrd="0" destOrd="0" presId="urn:microsoft.com/office/officeart/2005/8/layout/venn2"/>
    <dgm:cxn modelId="{BFD67F63-F14A-4741-A82E-9D71ABF91E2E}" type="presOf" srcId="{BF14C2E0-9A33-4283-90BB-D2E353603156}" destId="{6393537E-0A63-4542-A72C-C88BE4A0E3B3}" srcOrd="1" destOrd="0" presId="urn:microsoft.com/office/officeart/2005/8/layout/venn2"/>
    <dgm:cxn modelId="{DB86ACCA-2587-4F3E-82F4-072DADE18773}" type="presOf" srcId="{67720985-8261-4983-B4ED-F37CD48A7BF0}" destId="{2284917F-A121-4398-84AE-C27039BFA832}" srcOrd="1" destOrd="0" presId="urn:microsoft.com/office/officeart/2005/8/layout/venn2"/>
    <dgm:cxn modelId="{56E136E6-F586-4584-A67D-68468708929D}" type="presOf" srcId="{227FABFF-3D64-41D4-8DCA-7A39B2EAD246}" destId="{043401EA-B302-4737-85CD-81588647C6FF}" srcOrd="0" destOrd="0" presId="urn:microsoft.com/office/officeart/2005/8/layout/venn2"/>
    <dgm:cxn modelId="{F251A54C-2744-4757-8DE6-00E278BC1B2F}" type="presParOf" srcId="{043401EA-B302-4737-85CD-81588647C6FF}" destId="{109B9B6E-218D-4C67-8914-45D4D02A783A}" srcOrd="0" destOrd="0" presId="urn:microsoft.com/office/officeart/2005/8/layout/venn2"/>
    <dgm:cxn modelId="{35DB8BB4-F330-4E6B-B811-4241CC0279BC}" type="presParOf" srcId="{109B9B6E-218D-4C67-8914-45D4D02A783A}" destId="{CAF33E12-EA6A-418B-81D1-FAB0B027E05F}" srcOrd="0" destOrd="0" presId="urn:microsoft.com/office/officeart/2005/8/layout/venn2"/>
    <dgm:cxn modelId="{521F146D-8FBD-4E71-B98A-E203D20C443F}" type="presParOf" srcId="{109B9B6E-218D-4C67-8914-45D4D02A783A}" destId="{2284917F-A121-4398-84AE-C27039BFA832}" srcOrd="1" destOrd="0" presId="urn:microsoft.com/office/officeart/2005/8/layout/venn2"/>
    <dgm:cxn modelId="{4EA65AD2-E6DE-448A-A8ED-BDF56034199B}" type="presParOf" srcId="{043401EA-B302-4737-85CD-81588647C6FF}" destId="{3A4E1EE4-1A45-4D1A-8A50-45AAF77CADA5}" srcOrd="1" destOrd="0" presId="urn:microsoft.com/office/officeart/2005/8/layout/venn2"/>
    <dgm:cxn modelId="{E7E8AF6A-51C2-48FA-85BE-600894E620B8}" type="presParOf" srcId="{3A4E1EE4-1A45-4D1A-8A50-45AAF77CADA5}" destId="{93FEC773-4CE7-4D60-A726-A095DC2329C8}" srcOrd="0" destOrd="0" presId="urn:microsoft.com/office/officeart/2005/8/layout/venn2"/>
    <dgm:cxn modelId="{4E206FA8-253E-473D-AC1C-41A25B4B83F3}" type="presParOf" srcId="{3A4E1EE4-1A45-4D1A-8A50-45AAF77CADA5}" destId="{6393537E-0A63-4542-A72C-C88BE4A0E3B3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E26A5-1323-42CE-B7B9-571D3069B37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49317D-6F26-44D4-ACCE-05DC119D510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Образование </a:t>
          </a:r>
        </a:p>
        <a:p>
          <a:r>
            <a:rPr lang="ru-RU" sz="1000" b="1" u="sng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383 930,8</a:t>
          </a:r>
        </a:p>
        <a:p>
          <a:r>
            <a:rPr lang="ru-RU" sz="1000" u="sng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1000" dirty="0">
            <a:solidFill>
              <a:schemeClr val="bg1"/>
            </a:solidFill>
            <a:effectLst/>
            <a:latin typeface="Bookman Old Style" panose="02050604050505020204" pitchFamily="18" charset="0"/>
          </a:endParaRPr>
        </a:p>
      </dgm:t>
    </dgm:pt>
    <dgm:pt modelId="{BBD5472E-9D6D-4BE9-8DBF-08728CAE344E}" type="parTrans" cxnId="{7043E475-4D98-4DB9-9CE1-CE69B27C09E9}">
      <dgm:prSet/>
      <dgm:spPr/>
      <dgm:t>
        <a:bodyPr/>
        <a:lstStyle/>
        <a:p>
          <a:endParaRPr lang="ru-RU"/>
        </a:p>
      </dgm:t>
    </dgm:pt>
    <dgm:pt modelId="{78DF0E21-F930-4F5D-ABFA-A8A0AB10DC3F}" type="sibTrans" cxnId="{7043E475-4D98-4DB9-9CE1-CE69B27C09E9}">
      <dgm:prSet/>
      <dgm:spPr/>
      <dgm:t>
        <a:bodyPr/>
        <a:lstStyle/>
        <a:p>
          <a:endParaRPr lang="ru-RU"/>
        </a:p>
      </dgm:t>
    </dgm:pt>
    <dgm:pt modelId="{E81171C2-11D8-4A29-B8B9-573FFA13446E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BC04A2"/>
              </a:solidFill>
              <a:effectLst/>
              <a:latin typeface="Bookman Old Style" panose="02050604050505020204" pitchFamily="18" charset="0"/>
            </a:rPr>
            <a:t>Дошкольное образование</a:t>
          </a:r>
        </a:p>
        <a:p>
          <a:r>
            <a:rPr lang="ru-RU" sz="800" b="1" u="sng" dirty="0" smtClean="0">
              <a:solidFill>
                <a:srgbClr val="BC04A2"/>
              </a:solidFill>
              <a:effectLst/>
              <a:latin typeface="Bookman Old Style" panose="02050604050505020204" pitchFamily="18" charset="0"/>
            </a:rPr>
            <a:t>74 563,5</a:t>
          </a:r>
        </a:p>
        <a:p>
          <a:r>
            <a:rPr lang="ru-RU" sz="800" dirty="0" smtClean="0">
              <a:solidFill>
                <a:srgbClr val="BC04A2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800" dirty="0">
            <a:solidFill>
              <a:srgbClr val="BC04A2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EEBB-4F94-4FE9-B259-AE3A1E8DA5A3}" type="parTrans" cxnId="{A7591670-4C28-43FF-9CBF-D48597456F35}">
      <dgm:prSet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82ED2695-0226-4009-9728-B50BB2ABA4F5}" type="sibTrans" cxnId="{A7591670-4C28-43FF-9CBF-D48597456F35}">
      <dgm:prSet/>
      <dgm:spPr/>
      <dgm:t>
        <a:bodyPr/>
        <a:lstStyle/>
        <a:p>
          <a:endParaRPr lang="ru-RU"/>
        </a:p>
      </dgm:t>
    </dgm:pt>
    <dgm:pt modelId="{591BFD45-6BD7-4874-8E02-3456076126FC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Общее образование</a:t>
          </a:r>
        </a:p>
        <a:p>
          <a:r>
            <a:rPr lang="ru-RU" sz="800" b="1" u="sng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249 489,6</a:t>
          </a:r>
        </a:p>
        <a:p>
          <a:r>
            <a:rPr lang="ru-RU" sz="8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800" dirty="0">
            <a:solidFill>
              <a:srgbClr val="C00000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3C7F0-CBB5-4A5A-828D-A5517EF02F10}" type="parTrans" cxnId="{55644690-2BD0-40DC-B772-B33327C15FAC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14E95421-04DF-4A66-8ABC-B1A8B8729BBC}" type="sibTrans" cxnId="{55644690-2BD0-40DC-B772-B33327C15FAC}">
      <dgm:prSet/>
      <dgm:spPr/>
      <dgm:t>
        <a:bodyPr/>
        <a:lstStyle/>
        <a:p>
          <a:endParaRPr lang="ru-RU"/>
        </a:p>
      </dgm:t>
    </dgm:pt>
    <dgm:pt modelId="{ECF1B91B-9D25-46F2-AA88-56B81DF8498A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rPr>
            <a:t>Молодёжная политика</a:t>
          </a:r>
        </a:p>
        <a:p>
          <a:r>
            <a:rPr lang="ru-RU" sz="800" b="1" u="sng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rPr>
            <a:t>2 355,0</a:t>
          </a:r>
        </a:p>
        <a:p>
          <a:r>
            <a:rPr lang="ru-RU" sz="800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rPr>
            <a:t> тыс. руб</a:t>
          </a:r>
          <a:r>
            <a:rPr lang="ru-RU" sz="800" dirty="0" smtClean="0">
              <a:effectLst/>
              <a:latin typeface="Bookman Old Style" panose="02050604050505020204" pitchFamily="18" charset="0"/>
            </a:rPr>
            <a:t>.</a:t>
          </a:r>
          <a:endParaRPr lang="ru-RU" sz="800" dirty="0"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1D408-786D-44D6-9A80-7309B8CB7EBF}" type="parTrans" cxnId="{0C8B6D95-4815-4078-A8D2-8067D58A06B6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9BEF4244-FA60-48DD-84CF-F51F605D2A1B}" type="sibTrans" cxnId="{0C8B6D95-4815-4078-A8D2-8067D58A06B6}">
      <dgm:prSet/>
      <dgm:spPr/>
      <dgm:t>
        <a:bodyPr/>
        <a:lstStyle/>
        <a:p>
          <a:endParaRPr lang="ru-RU"/>
        </a:p>
      </dgm:t>
    </dgm:pt>
    <dgm:pt modelId="{1A69A6B5-6931-48B0-8862-6F672531EB5F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92D050"/>
              </a:solidFill>
              <a:effectLst/>
              <a:latin typeface="Bookman Old Style" panose="02050604050505020204" pitchFamily="18" charset="0"/>
            </a:rPr>
            <a:t>Другие вопросы в области образования</a:t>
          </a:r>
        </a:p>
        <a:p>
          <a:r>
            <a:rPr lang="ru-RU" sz="800" b="1" u="sng" dirty="0" smtClean="0">
              <a:solidFill>
                <a:srgbClr val="92D050"/>
              </a:solidFill>
              <a:effectLst/>
              <a:latin typeface="Bookman Old Style" panose="02050604050505020204" pitchFamily="18" charset="0"/>
            </a:rPr>
            <a:t>17 480,7</a:t>
          </a:r>
        </a:p>
        <a:p>
          <a:r>
            <a:rPr lang="ru-RU" sz="800" dirty="0" smtClean="0">
              <a:solidFill>
                <a:srgbClr val="92D050"/>
              </a:solidFill>
              <a:effectLst/>
              <a:latin typeface="Bookman Old Style" panose="02050604050505020204" pitchFamily="18" charset="0"/>
            </a:rPr>
            <a:t> тыс. руб</a:t>
          </a:r>
          <a:r>
            <a:rPr lang="ru-RU" sz="800" dirty="0" smtClean="0">
              <a:solidFill>
                <a:schemeClr val="accent3"/>
              </a:solidFill>
              <a:effectLst/>
              <a:latin typeface="Bookman Old Style" panose="02050604050505020204" pitchFamily="18" charset="0"/>
            </a:rPr>
            <a:t>.</a:t>
          </a:r>
          <a:endParaRPr lang="ru-RU" sz="800" dirty="0">
            <a:solidFill>
              <a:schemeClr val="accent3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6C962-9177-4087-A773-7F0A98A8386A}" type="parTrans" cxnId="{ACFBFC7B-D081-423F-9F62-7CF6297620E1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31B74B81-C843-479A-83F9-DEB8E04328C8}" type="sibTrans" cxnId="{ACFBFC7B-D081-423F-9F62-7CF6297620E1}">
      <dgm:prSet/>
      <dgm:spPr/>
      <dgm:t>
        <a:bodyPr/>
        <a:lstStyle/>
        <a:p>
          <a:endParaRPr lang="ru-RU"/>
        </a:p>
      </dgm:t>
    </dgm:pt>
    <dgm:pt modelId="{38A27C7C-0649-4BD8-B284-58AF6B974E21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Дополнительное образование детей</a:t>
          </a:r>
        </a:p>
        <a:p>
          <a:r>
            <a:rPr lang="ru-RU" sz="800" b="1" u="sng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40 042,0</a:t>
          </a:r>
        </a:p>
        <a:p>
          <a:r>
            <a:rPr lang="ru-RU" sz="8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800" dirty="0">
            <a:solidFill>
              <a:srgbClr val="7030A0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95C6C-71FC-46AC-B24C-5D3D5366DA1E}" type="parTrans" cxnId="{458F367D-8FA7-40B5-B20A-0B8BB8F3509A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154C900E-7CB8-430E-A2F6-39E61F931DC6}" type="sibTrans" cxnId="{458F367D-8FA7-40B5-B20A-0B8BB8F3509A}">
      <dgm:prSet/>
      <dgm:spPr/>
      <dgm:t>
        <a:bodyPr/>
        <a:lstStyle/>
        <a:p>
          <a:endParaRPr lang="ru-RU"/>
        </a:p>
      </dgm:t>
    </dgm:pt>
    <dgm:pt modelId="{A3AA3C2A-0A9E-4801-8EB6-12544150D743}">
      <dgm:prSet custScaleX="131803" custRadScaleRad="108484" custRadScaleInc="-64926"/>
      <dgm:spPr/>
      <dgm:t>
        <a:bodyPr/>
        <a:lstStyle/>
        <a:p>
          <a:endParaRPr lang="ru-RU"/>
        </a:p>
      </dgm:t>
    </dgm:pt>
    <dgm:pt modelId="{4D8C0FA0-DF6D-4C17-9740-B84F9CD47322}" type="parTrans" cxnId="{E7510566-0A12-4838-8EDA-A661F50F8E7D}">
      <dgm:prSet/>
      <dgm:spPr/>
      <dgm:t>
        <a:bodyPr/>
        <a:lstStyle/>
        <a:p>
          <a:endParaRPr lang="ru-RU"/>
        </a:p>
      </dgm:t>
    </dgm:pt>
    <dgm:pt modelId="{822718B5-AD75-4AB9-BA7B-C512689E9124}" type="sibTrans" cxnId="{E7510566-0A12-4838-8EDA-A661F50F8E7D}">
      <dgm:prSet/>
      <dgm:spPr/>
      <dgm:t>
        <a:bodyPr/>
        <a:lstStyle/>
        <a:p>
          <a:endParaRPr lang="ru-RU"/>
        </a:p>
      </dgm:t>
    </dgm:pt>
    <dgm:pt modelId="{AFEEE8B8-1876-44E7-833A-B4D3C9138F4D}" type="pres">
      <dgm:prSet presAssocID="{02CE26A5-1323-42CE-B7B9-571D3069B3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1BB7FC-FFA3-4E92-9B05-A351B5DFAB16}" type="pres">
      <dgm:prSet presAssocID="{5249317D-6F26-44D4-ACCE-05DC119D5106}" presName="centerShape" presStyleLbl="node0" presStyleIdx="0" presStyleCnt="1" custScaleX="174254" custScaleY="147256" custLinFactNeighborX="-432" custLinFactNeighborY="3460"/>
      <dgm:spPr/>
      <dgm:t>
        <a:bodyPr/>
        <a:lstStyle/>
        <a:p>
          <a:endParaRPr lang="ru-RU"/>
        </a:p>
      </dgm:t>
    </dgm:pt>
    <dgm:pt modelId="{64A47BE6-8D4D-4B1F-9F77-B91DEF757BC9}" type="pres">
      <dgm:prSet presAssocID="{8B1DEEBB-4F94-4FE9-B259-AE3A1E8DA5A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7C9A567-BEB6-47DD-AA94-779CE39EDCF2}" type="pres">
      <dgm:prSet presAssocID="{8B1DEEBB-4F94-4FE9-B259-AE3A1E8DA5A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6BFF710-D6BF-4A79-B179-0C6FA0C6AEF6}" type="pres">
      <dgm:prSet presAssocID="{E81171C2-11D8-4A29-B8B9-573FFA13446E}" presName="node" presStyleLbl="node1" presStyleIdx="0" presStyleCnt="5" custScaleX="131803" custScaleY="118706" custRadScaleRad="85258" custRadScaleInc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BBC66-EE73-4D32-B46D-386A88EB85BA}" type="pres">
      <dgm:prSet presAssocID="{7401D408-786D-44D6-9A80-7309B8CB7EB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B8CD651-C3E3-4FB0-9887-FB5EE3A3DAF0}" type="pres">
      <dgm:prSet presAssocID="{7401D408-786D-44D6-9A80-7309B8CB7EB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5114B59-1D47-4E80-AA80-160B72D66A0F}" type="pres">
      <dgm:prSet presAssocID="{ECF1B91B-9D25-46F2-AA88-56B81DF8498A}" presName="node" presStyleLbl="node1" presStyleIdx="1" presStyleCnt="5" custScaleX="135708" custScaleY="116419" custRadScaleRad="107468" custRadScaleInc="17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D4EA-CBA3-43B3-91F9-CD4989C0DA21}" type="pres">
      <dgm:prSet presAssocID="{FAF3C7F0-CBB5-4A5A-828D-A5517EF02F1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AC5D79FF-A9EC-455A-AD97-DB7B4DE3AB11}" type="pres">
      <dgm:prSet presAssocID="{FAF3C7F0-CBB5-4A5A-828D-A5517EF02F1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BC63EBE-852C-4082-A2D2-DD27A2E7A67D}" type="pres">
      <dgm:prSet presAssocID="{591BFD45-6BD7-4874-8E02-3456076126FC}" presName="node" presStyleLbl="node1" presStyleIdx="2" presStyleCnt="5" custScaleX="136037" custScaleY="114793" custRadScaleRad="105006" custRadScaleInc="-19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3CD3-8A44-451D-A62F-9039B0C77E11}" type="pres">
      <dgm:prSet presAssocID="{A8B6C962-9177-4087-A773-7F0A98A8386A}" presName="parTrans" presStyleLbl="sibTrans2D1" presStyleIdx="3" presStyleCnt="5" custScaleX="161375"/>
      <dgm:spPr/>
      <dgm:t>
        <a:bodyPr/>
        <a:lstStyle/>
        <a:p>
          <a:endParaRPr lang="ru-RU"/>
        </a:p>
      </dgm:t>
    </dgm:pt>
    <dgm:pt modelId="{1B982F6A-A9DB-4AF2-B522-EAC477969DC3}" type="pres">
      <dgm:prSet presAssocID="{A8B6C962-9177-4087-A773-7F0A98A8386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E542147-4CB2-493B-8897-F5F748B8ABAD}" type="pres">
      <dgm:prSet presAssocID="{1A69A6B5-6931-48B0-8862-6F672531EB5F}" presName="node" presStyleLbl="node1" presStyleIdx="3" presStyleCnt="5" custScaleX="136374" custScaleY="118610" custRadScaleRad="106387" custRadScaleInc="1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C0F2B-2C8E-4297-B8D4-0D4468F66F6D}" type="pres">
      <dgm:prSet presAssocID="{BC495C6C-71FC-46AC-B24C-5D3D5366DA1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88C2F34-A767-496E-932F-64D3A95FAF7D}" type="pres">
      <dgm:prSet presAssocID="{BC495C6C-71FC-46AC-B24C-5D3D5366DA1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C0BC93E-67CE-43EA-88FD-4F477A0FCCCA}" type="pres">
      <dgm:prSet presAssocID="{38A27C7C-0649-4BD8-B284-58AF6B974E21}" presName="node" presStyleLbl="node1" presStyleIdx="4" presStyleCnt="5" custScaleX="134665" custScaleY="118608" custRadScaleRad="106657" custRadScaleInc="-8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D693C-2CF4-46AF-BCAF-E377F17A71CE}" type="presOf" srcId="{ECF1B91B-9D25-46F2-AA88-56B81DF8498A}" destId="{35114B59-1D47-4E80-AA80-160B72D66A0F}" srcOrd="0" destOrd="0" presId="urn:microsoft.com/office/officeart/2005/8/layout/radial5"/>
    <dgm:cxn modelId="{520D1151-4546-4F15-A70D-F87336984EED}" type="presOf" srcId="{8B1DEEBB-4F94-4FE9-B259-AE3A1E8DA5A3}" destId="{27C9A567-BEB6-47DD-AA94-779CE39EDCF2}" srcOrd="1" destOrd="0" presId="urn:microsoft.com/office/officeart/2005/8/layout/radial5"/>
    <dgm:cxn modelId="{53C1352B-E85B-414D-9570-C1B1560D531E}" type="presOf" srcId="{BC495C6C-71FC-46AC-B24C-5D3D5366DA1E}" destId="{FB5C0F2B-2C8E-4297-B8D4-0D4468F66F6D}" srcOrd="0" destOrd="0" presId="urn:microsoft.com/office/officeart/2005/8/layout/radial5"/>
    <dgm:cxn modelId="{0C8B6D95-4815-4078-A8D2-8067D58A06B6}" srcId="{5249317D-6F26-44D4-ACCE-05DC119D5106}" destId="{ECF1B91B-9D25-46F2-AA88-56B81DF8498A}" srcOrd="1" destOrd="0" parTransId="{7401D408-786D-44D6-9A80-7309B8CB7EBF}" sibTransId="{9BEF4244-FA60-48DD-84CF-F51F605D2A1B}"/>
    <dgm:cxn modelId="{F1E9B726-890C-4338-B007-BC978C00D2FE}" type="presOf" srcId="{BC495C6C-71FC-46AC-B24C-5D3D5366DA1E}" destId="{A88C2F34-A767-496E-932F-64D3A95FAF7D}" srcOrd="1" destOrd="0" presId="urn:microsoft.com/office/officeart/2005/8/layout/radial5"/>
    <dgm:cxn modelId="{B399D084-15FD-4056-87CF-0988CAC5AC8F}" type="presOf" srcId="{FAF3C7F0-CBB5-4A5A-828D-A5517EF02F10}" destId="{B037D4EA-CBA3-43B3-91F9-CD4989C0DA21}" srcOrd="0" destOrd="0" presId="urn:microsoft.com/office/officeart/2005/8/layout/radial5"/>
    <dgm:cxn modelId="{D4EB5800-B640-4834-889D-1500F7D11311}" type="presOf" srcId="{7401D408-786D-44D6-9A80-7309B8CB7EBF}" destId="{BB8CD651-C3E3-4FB0-9887-FB5EE3A3DAF0}" srcOrd="1" destOrd="0" presId="urn:microsoft.com/office/officeart/2005/8/layout/radial5"/>
    <dgm:cxn modelId="{5E4C2BCF-396C-4CC4-8246-F433D569D09F}" type="presOf" srcId="{E81171C2-11D8-4A29-B8B9-573FFA13446E}" destId="{86BFF710-D6BF-4A79-B179-0C6FA0C6AEF6}" srcOrd="0" destOrd="0" presId="urn:microsoft.com/office/officeart/2005/8/layout/radial5"/>
    <dgm:cxn modelId="{D9FBE127-1CDB-4B12-A427-D915A04A690B}" type="presOf" srcId="{02CE26A5-1323-42CE-B7B9-571D3069B374}" destId="{AFEEE8B8-1876-44E7-833A-B4D3C9138F4D}" srcOrd="0" destOrd="0" presId="urn:microsoft.com/office/officeart/2005/8/layout/radial5"/>
    <dgm:cxn modelId="{BF686329-95CC-4936-86C7-0C8F9FFA4104}" type="presOf" srcId="{5249317D-6F26-44D4-ACCE-05DC119D5106}" destId="{C11BB7FC-FFA3-4E92-9B05-A351B5DFAB16}" srcOrd="0" destOrd="0" presId="urn:microsoft.com/office/officeart/2005/8/layout/radial5"/>
    <dgm:cxn modelId="{ACFBFC7B-D081-423F-9F62-7CF6297620E1}" srcId="{5249317D-6F26-44D4-ACCE-05DC119D5106}" destId="{1A69A6B5-6931-48B0-8862-6F672531EB5F}" srcOrd="3" destOrd="0" parTransId="{A8B6C962-9177-4087-A773-7F0A98A8386A}" sibTransId="{31B74B81-C843-479A-83F9-DEB8E04328C8}"/>
    <dgm:cxn modelId="{7043E475-4D98-4DB9-9CE1-CE69B27C09E9}" srcId="{02CE26A5-1323-42CE-B7B9-571D3069B374}" destId="{5249317D-6F26-44D4-ACCE-05DC119D5106}" srcOrd="0" destOrd="0" parTransId="{BBD5472E-9D6D-4BE9-8DBF-08728CAE344E}" sibTransId="{78DF0E21-F930-4F5D-ABFA-A8A0AB10DC3F}"/>
    <dgm:cxn modelId="{1D562D82-F29A-4040-8753-82BC991A14D6}" type="presOf" srcId="{7401D408-786D-44D6-9A80-7309B8CB7EBF}" destId="{6C4BBC66-EE73-4D32-B46D-386A88EB85BA}" srcOrd="0" destOrd="0" presId="urn:microsoft.com/office/officeart/2005/8/layout/radial5"/>
    <dgm:cxn modelId="{55644690-2BD0-40DC-B772-B33327C15FAC}" srcId="{5249317D-6F26-44D4-ACCE-05DC119D5106}" destId="{591BFD45-6BD7-4874-8E02-3456076126FC}" srcOrd="2" destOrd="0" parTransId="{FAF3C7F0-CBB5-4A5A-828D-A5517EF02F10}" sibTransId="{14E95421-04DF-4A66-8ABC-B1A8B8729BBC}"/>
    <dgm:cxn modelId="{9A98F749-BD92-477E-BDC1-D4E9F397ED5B}" type="presOf" srcId="{A8B6C962-9177-4087-A773-7F0A98A8386A}" destId="{B9F93CD3-8A44-451D-A62F-9039B0C77E11}" srcOrd="0" destOrd="0" presId="urn:microsoft.com/office/officeart/2005/8/layout/radial5"/>
    <dgm:cxn modelId="{E7510566-0A12-4838-8EDA-A661F50F8E7D}" srcId="{02CE26A5-1323-42CE-B7B9-571D3069B374}" destId="{A3AA3C2A-0A9E-4801-8EB6-12544150D743}" srcOrd="1" destOrd="0" parTransId="{4D8C0FA0-DF6D-4C17-9740-B84F9CD47322}" sibTransId="{822718B5-AD75-4AB9-BA7B-C512689E9124}"/>
    <dgm:cxn modelId="{DF314EB7-CC39-4A68-B895-EECD22BF9FB0}" type="presOf" srcId="{591BFD45-6BD7-4874-8E02-3456076126FC}" destId="{0BC63EBE-852C-4082-A2D2-DD27A2E7A67D}" srcOrd="0" destOrd="0" presId="urn:microsoft.com/office/officeart/2005/8/layout/radial5"/>
    <dgm:cxn modelId="{6E0EA56D-13A7-4056-8FBC-2A25A4F3976E}" type="presOf" srcId="{A8B6C962-9177-4087-A773-7F0A98A8386A}" destId="{1B982F6A-A9DB-4AF2-B522-EAC477969DC3}" srcOrd="1" destOrd="0" presId="urn:microsoft.com/office/officeart/2005/8/layout/radial5"/>
    <dgm:cxn modelId="{A7591670-4C28-43FF-9CBF-D48597456F35}" srcId="{5249317D-6F26-44D4-ACCE-05DC119D5106}" destId="{E81171C2-11D8-4A29-B8B9-573FFA13446E}" srcOrd="0" destOrd="0" parTransId="{8B1DEEBB-4F94-4FE9-B259-AE3A1E8DA5A3}" sibTransId="{82ED2695-0226-4009-9728-B50BB2ABA4F5}"/>
    <dgm:cxn modelId="{65D51852-0F8F-4965-9C0D-4D40F90B23CA}" type="presOf" srcId="{FAF3C7F0-CBB5-4A5A-828D-A5517EF02F10}" destId="{AC5D79FF-A9EC-455A-AD97-DB7B4DE3AB11}" srcOrd="1" destOrd="0" presId="urn:microsoft.com/office/officeart/2005/8/layout/radial5"/>
    <dgm:cxn modelId="{A741AA76-E58E-48F1-8C85-AA8A0247CC2A}" type="presOf" srcId="{8B1DEEBB-4F94-4FE9-B259-AE3A1E8DA5A3}" destId="{64A47BE6-8D4D-4B1F-9F77-B91DEF757BC9}" srcOrd="0" destOrd="0" presId="urn:microsoft.com/office/officeart/2005/8/layout/radial5"/>
    <dgm:cxn modelId="{676812B3-AD1F-4988-9B3C-FD97F8A87923}" type="presOf" srcId="{1A69A6B5-6931-48B0-8862-6F672531EB5F}" destId="{5E542147-4CB2-493B-8897-F5F748B8ABAD}" srcOrd="0" destOrd="0" presId="urn:microsoft.com/office/officeart/2005/8/layout/radial5"/>
    <dgm:cxn modelId="{458F367D-8FA7-40B5-B20A-0B8BB8F3509A}" srcId="{5249317D-6F26-44D4-ACCE-05DC119D5106}" destId="{38A27C7C-0649-4BD8-B284-58AF6B974E21}" srcOrd="4" destOrd="0" parTransId="{BC495C6C-71FC-46AC-B24C-5D3D5366DA1E}" sibTransId="{154C900E-7CB8-430E-A2F6-39E61F931DC6}"/>
    <dgm:cxn modelId="{F78DE76C-699E-4428-8FAD-25E583C43891}" type="presOf" srcId="{38A27C7C-0649-4BD8-B284-58AF6B974E21}" destId="{EC0BC93E-67CE-43EA-88FD-4F477A0FCCCA}" srcOrd="0" destOrd="0" presId="urn:microsoft.com/office/officeart/2005/8/layout/radial5"/>
    <dgm:cxn modelId="{61CC6C8A-3AD6-43C2-AF20-DC07E7097BD7}" type="presParOf" srcId="{AFEEE8B8-1876-44E7-833A-B4D3C9138F4D}" destId="{C11BB7FC-FFA3-4E92-9B05-A351B5DFAB16}" srcOrd="0" destOrd="0" presId="urn:microsoft.com/office/officeart/2005/8/layout/radial5"/>
    <dgm:cxn modelId="{EE596B8B-7A96-4058-808B-04DAE9D1E2D6}" type="presParOf" srcId="{AFEEE8B8-1876-44E7-833A-B4D3C9138F4D}" destId="{64A47BE6-8D4D-4B1F-9F77-B91DEF757BC9}" srcOrd="1" destOrd="0" presId="urn:microsoft.com/office/officeart/2005/8/layout/radial5"/>
    <dgm:cxn modelId="{DD90BA8F-6951-491C-994C-D62F51DB6879}" type="presParOf" srcId="{64A47BE6-8D4D-4B1F-9F77-B91DEF757BC9}" destId="{27C9A567-BEB6-47DD-AA94-779CE39EDCF2}" srcOrd="0" destOrd="0" presId="urn:microsoft.com/office/officeart/2005/8/layout/radial5"/>
    <dgm:cxn modelId="{145D46F4-CDDB-44F0-8C59-48774CBB7C03}" type="presParOf" srcId="{AFEEE8B8-1876-44E7-833A-B4D3C9138F4D}" destId="{86BFF710-D6BF-4A79-B179-0C6FA0C6AEF6}" srcOrd="2" destOrd="0" presId="urn:microsoft.com/office/officeart/2005/8/layout/radial5"/>
    <dgm:cxn modelId="{07890B9A-153C-4258-A533-5388A769BDF7}" type="presParOf" srcId="{AFEEE8B8-1876-44E7-833A-B4D3C9138F4D}" destId="{6C4BBC66-EE73-4D32-B46D-386A88EB85BA}" srcOrd="3" destOrd="0" presId="urn:microsoft.com/office/officeart/2005/8/layout/radial5"/>
    <dgm:cxn modelId="{C706CDF3-EA65-4F84-ADFC-FBEFC8BF5C16}" type="presParOf" srcId="{6C4BBC66-EE73-4D32-B46D-386A88EB85BA}" destId="{BB8CD651-C3E3-4FB0-9887-FB5EE3A3DAF0}" srcOrd="0" destOrd="0" presId="urn:microsoft.com/office/officeart/2005/8/layout/radial5"/>
    <dgm:cxn modelId="{71F31F3E-F8B2-4C35-B982-B9ADE09A8B21}" type="presParOf" srcId="{AFEEE8B8-1876-44E7-833A-B4D3C9138F4D}" destId="{35114B59-1D47-4E80-AA80-160B72D66A0F}" srcOrd="4" destOrd="0" presId="urn:microsoft.com/office/officeart/2005/8/layout/radial5"/>
    <dgm:cxn modelId="{EA2C460A-E27A-410F-9D6F-9085D3869A99}" type="presParOf" srcId="{AFEEE8B8-1876-44E7-833A-B4D3C9138F4D}" destId="{B037D4EA-CBA3-43B3-91F9-CD4989C0DA21}" srcOrd="5" destOrd="0" presId="urn:microsoft.com/office/officeart/2005/8/layout/radial5"/>
    <dgm:cxn modelId="{AD67CC28-28EC-4D29-83EE-48F221DA0A5B}" type="presParOf" srcId="{B037D4EA-CBA3-43B3-91F9-CD4989C0DA21}" destId="{AC5D79FF-A9EC-455A-AD97-DB7B4DE3AB11}" srcOrd="0" destOrd="0" presId="urn:microsoft.com/office/officeart/2005/8/layout/radial5"/>
    <dgm:cxn modelId="{2D8ED29D-85DE-48E7-AF8A-68AC5C1D81D6}" type="presParOf" srcId="{AFEEE8B8-1876-44E7-833A-B4D3C9138F4D}" destId="{0BC63EBE-852C-4082-A2D2-DD27A2E7A67D}" srcOrd="6" destOrd="0" presId="urn:microsoft.com/office/officeart/2005/8/layout/radial5"/>
    <dgm:cxn modelId="{39E1C245-B416-404B-AD0E-827065CE0E14}" type="presParOf" srcId="{AFEEE8B8-1876-44E7-833A-B4D3C9138F4D}" destId="{B9F93CD3-8A44-451D-A62F-9039B0C77E11}" srcOrd="7" destOrd="0" presId="urn:microsoft.com/office/officeart/2005/8/layout/radial5"/>
    <dgm:cxn modelId="{387CB983-1C92-4BA1-B8BD-75D19292CEA6}" type="presParOf" srcId="{B9F93CD3-8A44-451D-A62F-9039B0C77E11}" destId="{1B982F6A-A9DB-4AF2-B522-EAC477969DC3}" srcOrd="0" destOrd="0" presId="urn:microsoft.com/office/officeart/2005/8/layout/radial5"/>
    <dgm:cxn modelId="{ACB693AE-EAE5-4534-AE19-864A08E6E067}" type="presParOf" srcId="{AFEEE8B8-1876-44E7-833A-B4D3C9138F4D}" destId="{5E542147-4CB2-493B-8897-F5F748B8ABAD}" srcOrd="8" destOrd="0" presId="urn:microsoft.com/office/officeart/2005/8/layout/radial5"/>
    <dgm:cxn modelId="{313D6A45-B27B-4B9A-A1AD-BA9A656A6B1D}" type="presParOf" srcId="{AFEEE8B8-1876-44E7-833A-B4D3C9138F4D}" destId="{FB5C0F2B-2C8E-4297-B8D4-0D4468F66F6D}" srcOrd="9" destOrd="0" presId="urn:microsoft.com/office/officeart/2005/8/layout/radial5"/>
    <dgm:cxn modelId="{C5A58B16-4720-44E5-8689-EEEA6458D95F}" type="presParOf" srcId="{FB5C0F2B-2C8E-4297-B8D4-0D4468F66F6D}" destId="{A88C2F34-A767-496E-932F-64D3A95FAF7D}" srcOrd="0" destOrd="0" presId="urn:microsoft.com/office/officeart/2005/8/layout/radial5"/>
    <dgm:cxn modelId="{9B13659A-A214-41EA-B521-E0DB4A64CA2B}" type="presParOf" srcId="{AFEEE8B8-1876-44E7-833A-B4D3C9138F4D}" destId="{EC0BC93E-67CE-43EA-88FD-4F477A0FCC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24EF6-95A5-462E-9331-37EF3442C150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E574D-8719-4198-A81A-3F3025FDFFC3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экономики </a:t>
          </a:r>
        </a:p>
        <a:p>
          <a:pPr algn="ctr"/>
          <a:r>
            <a:rPr lang="ru-RU" sz="1100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4 283,1 тыс. руб.</a:t>
          </a:r>
          <a:endParaRPr lang="ru-RU" sz="11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51A82-88DD-4DAF-8ABD-884794A47FA0}" type="parTrans" cxnId="{491D5D90-7534-460B-95BA-9DB3370180E3}">
      <dgm:prSet/>
      <dgm:spPr/>
      <dgm:t>
        <a:bodyPr/>
        <a:lstStyle/>
        <a:p>
          <a:endParaRPr lang="ru-RU" sz="1400"/>
        </a:p>
      </dgm:t>
    </dgm:pt>
    <dgm:pt modelId="{6FC3B1C2-DFF7-4274-A3B2-46A4178474F2}" type="sibTrans" cxnId="{491D5D90-7534-460B-95BA-9DB3370180E3}">
      <dgm:prSet/>
      <dgm:spPr/>
      <dgm:t>
        <a:bodyPr/>
        <a:lstStyle/>
        <a:p>
          <a:endParaRPr lang="ru-RU" sz="1400"/>
        </a:p>
      </dgm:t>
    </dgm:pt>
    <dgm:pt modelId="{AED5FCE4-FCE9-431C-95EA-08C4073C37FC}">
      <dgm:prSet custT="1"/>
      <dgm:spPr/>
      <dgm:t>
        <a:bodyPr/>
        <a:lstStyle/>
        <a:p>
          <a:pPr algn="ctr"/>
          <a:endParaRPr lang="ru-RU" sz="11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1B27C-586F-49E2-898E-E58D8EA9941B}" type="parTrans" cxnId="{947031E8-A4B5-4EDC-A5D5-670FE31E8BC3}">
      <dgm:prSet/>
      <dgm:spPr/>
      <dgm:t>
        <a:bodyPr/>
        <a:lstStyle/>
        <a:p>
          <a:endParaRPr lang="ru-RU" sz="1400"/>
        </a:p>
      </dgm:t>
    </dgm:pt>
    <dgm:pt modelId="{78CCEFDC-A573-4A49-9A0D-74E9A6E9ACC5}" type="sibTrans" cxnId="{947031E8-A4B5-4EDC-A5D5-670FE31E8BC3}">
      <dgm:prSet/>
      <dgm:spPr/>
      <dgm:t>
        <a:bodyPr/>
        <a:lstStyle/>
        <a:p>
          <a:endParaRPr lang="ru-RU" sz="1400"/>
        </a:p>
      </dgm:t>
    </dgm:pt>
    <dgm:pt modelId="{861CE80B-7461-4653-8B6D-0E1AF2A70815}">
      <dgm:prSet custT="1"/>
      <dgm:spPr>
        <a:ln>
          <a:solidFill>
            <a:srgbClr val="FFFF00">
              <a:alpha val="0"/>
            </a:srgbClr>
          </a:solidFill>
        </a:ln>
      </dgm:spPr>
      <dgm:t>
        <a:bodyPr/>
        <a:lstStyle/>
        <a:p>
          <a:pPr algn="l"/>
          <a:endParaRPr lang="ru-RU" sz="14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1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Сельское хозяйство и рыболовство </a:t>
          </a:r>
        </a:p>
        <a:p>
          <a:pPr algn="ctr"/>
          <a:r>
            <a:rPr lang="ru-RU" sz="11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3 808,8 тыс. руб.</a:t>
          </a:r>
          <a:endParaRPr lang="ru-RU" sz="11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FDCE40-B99B-47EB-B498-5FA42A3503C9}" type="parTrans" cxnId="{B2CC2424-E492-472F-BF7A-26CB14C3E64D}">
      <dgm:prSet/>
      <dgm:spPr/>
      <dgm:t>
        <a:bodyPr/>
        <a:lstStyle/>
        <a:p>
          <a:endParaRPr lang="ru-RU"/>
        </a:p>
      </dgm:t>
    </dgm:pt>
    <dgm:pt modelId="{9B4BE633-7834-4B92-8228-CFC6ECAF9B21}" type="sibTrans" cxnId="{B2CC2424-E492-472F-BF7A-26CB14C3E64D}">
      <dgm:prSet/>
      <dgm:spPr/>
      <dgm:t>
        <a:bodyPr/>
        <a:lstStyle/>
        <a:p>
          <a:endParaRPr lang="ru-RU"/>
        </a:p>
      </dgm:t>
    </dgm:pt>
    <dgm:pt modelId="{2C5F0F17-B5F4-453B-A232-5DC53AA2E70D}" type="pres">
      <dgm:prSet presAssocID="{FE424EF6-95A5-462E-9331-37EF3442C15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76563-5A5F-4FC2-B42F-78C575506C11}" type="pres">
      <dgm:prSet presAssocID="{FE424EF6-95A5-462E-9331-37EF3442C150}" presName="arrow" presStyleLbl="bgShp" presStyleIdx="0" presStyleCnt="1" custScaleX="203501" custLinFactNeighborY="11985"/>
      <dgm:spPr/>
      <dgm:t>
        <a:bodyPr/>
        <a:lstStyle/>
        <a:p>
          <a:endParaRPr lang="ru-RU"/>
        </a:p>
      </dgm:t>
    </dgm:pt>
    <dgm:pt modelId="{8C3444D7-CC14-48DD-B349-C93718AEE1D4}" type="pres">
      <dgm:prSet presAssocID="{FE424EF6-95A5-462E-9331-37EF3442C150}" presName="arrowDiagram3" presStyleCnt="0"/>
      <dgm:spPr/>
      <dgm:t>
        <a:bodyPr/>
        <a:lstStyle/>
        <a:p>
          <a:endParaRPr lang="ru-RU"/>
        </a:p>
      </dgm:t>
    </dgm:pt>
    <dgm:pt modelId="{F72773B8-6319-4C5A-AEFA-21C32920E98B}" type="pres">
      <dgm:prSet presAssocID="{C91E574D-8719-4198-A81A-3F3025FDFFC3}" presName="bullet3a" presStyleLbl="node1" presStyleIdx="0" presStyleCnt="3" custFlipVert="1" custFlipHor="0" custScaleX="402770" custScaleY="373743" custLinFactX="200000" custLinFactY="-200000" custLinFactNeighborX="205313" custLinFactNeighborY="-297372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00E5894-50AB-44EA-BAE4-5AB72B101582}" type="pres">
      <dgm:prSet presAssocID="{C91E574D-8719-4198-A81A-3F3025FDFFC3}" presName="textBox3a" presStyleLbl="revTx" presStyleIdx="0" presStyleCnt="3" custScaleX="133508" custScaleY="137455" custLinFactX="162543" custLinFactY="-100000" custLinFactNeighborX="200000" custLinFactNeighborY="-11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F109E-D7A6-4272-9D26-99E2E6568498}" type="pres">
      <dgm:prSet presAssocID="{861CE80B-7461-4653-8B6D-0E1AF2A70815}" presName="bullet3b" presStyleLbl="node1" presStyleIdx="1" presStyleCnt="3" custFlipVert="1" custFlipHor="1" custScaleX="23494" custScaleY="23494" custLinFactX="-900000" custLinFactY="353740" custLinFactNeighborX="-975630" custLinFactNeighborY="40000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57D692A-93E0-4BAA-92CA-0DCF02A0110D}" type="pres">
      <dgm:prSet presAssocID="{861CE80B-7461-4653-8B6D-0E1AF2A70815}" presName="textBox3b" presStyleLbl="revTx" presStyleIdx="1" presStyleCnt="3" custScaleX="176524" custScaleY="61764" custLinFactNeighborX="-99398" custLinFactNeighborY="-82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880F-67E5-4815-A247-29F5441F0687}" type="pres">
      <dgm:prSet presAssocID="{AED5FCE4-FCE9-431C-95EA-08C4073C37FC}" presName="bullet3c" presStyleLbl="node1" presStyleIdx="2" presStyleCnt="3" custScaleX="211808" custScaleY="205426" custLinFactX="111662" custLinFactNeighborX="200000" custLinFactNeighborY="3854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2CD920F-6C87-4A77-AA0B-FEFE5E71A4A7}" type="pres">
      <dgm:prSet presAssocID="{AED5FCE4-FCE9-431C-95EA-08C4073C37FC}" presName="textBox3c" presStyleLbl="revTx" presStyleIdx="2" presStyleCnt="3" custScaleX="143022" custScaleY="43597" custLinFactX="3277" custLinFactNeighborX="100000" custLinFactNeighborY="-6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031E8-A4B5-4EDC-A5D5-670FE31E8BC3}" srcId="{FE424EF6-95A5-462E-9331-37EF3442C150}" destId="{AED5FCE4-FCE9-431C-95EA-08C4073C37FC}" srcOrd="2" destOrd="0" parTransId="{0F71B27C-586F-49E2-898E-E58D8EA9941B}" sibTransId="{78CCEFDC-A573-4A49-9A0D-74E9A6E9ACC5}"/>
    <dgm:cxn modelId="{491D5D90-7534-460B-95BA-9DB3370180E3}" srcId="{FE424EF6-95A5-462E-9331-37EF3442C150}" destId="{C91E574D-8719-4198-A81A-3F3025FDFFC3}" srcOrd="0" destOrd="0" parTransId="{64951A82-88DD-4DAF-8ABD-884794A47FA0}" sibTransId="{6FC3B1C2-DFF7-4274-A3B2-46A4178474F2}"/>
    <dgm:cxn modelId="{B8D3D55E-D6A4-4C84-921F-73125607546E}" type="presOf" srcId="{AED5FCE4-FCE9-431C-95EA-08C4073C37FC}" destId="{A2CD920F-6C87-4A77-AA0B-FEFE5E71A4A7}" srcOrd="0" destOrd="0" presId="urn:microsoft.com/office/officeart/2005/8/layout/arrow2"/>
    <dgm:cxn modelId="{D5F9A062-2718-4E0C-915E-553B1C2E9453}" type="presOf" srcId="{861CE80B-7461-4653-8B6D-0E1AF2A70815}" destId="{357D692A-93E0-4BAA-92CA-0DCF02A0110D}" srcOrd="0" destOrd="0" presId="urn:microsoft.com/office/officeart/2005/8/layout/arrow2"/>
    <dgm:cxn modelId="{B2CC2424-E492-472F-BF7A-26CB14C3E64D}" srcId="{FE424EF6-95A5-462E-9331-37EF3442C150}" destId="{861CE80B-7461-4653-8B6D-0E1AF2A70815}" srcOrd="1" destOrd="0" parTransId="{53FDCE40-B99B-47EB-B498-5FA42A3503C9}" sibTransId="{9B4BE633-7834-4B92-8228-CFC6ECAF9B21}"/>
    <dgm:cxn modelId="{3FA92A8E-0336-4EEA-8156-B8FE0D54D37E}" type="presOf" srcId="{FE424EF6-95A5-462E-9331-37EF3442C150}" destId="{2C5F0F17-B5F4-453B-A232-5DC53AA2E70D}" srcOrd="0" destOrd="0" presId="urn:microsoft.com/office/officeart/2005/8/layout/arrow2"/>
    <dgm:cxn modelId="{35DCEEC0-B623-45B5-9B60-9E207CE18D37}" type="presOf" srcId="{C91E574D-8719-4198-A81A-3F3025FDFFC3}" destId="{F00E5894-50AB-44EA-BAE4-5AB72B101582}" srcOrd="0" destOrd="0" presId="urn:microsoft.com/office/officeart/2005/8/layout/arrow2"/>
    <dgm:cxn modelId="{33D0D7E8-A4AF-4AC1-AD23-3B46E213ADE0}" type="presParOf" srcId="{2C5F0F17-B5F4-453B-A232-5DC53AA2E70D}" destId="{94C76563-5A5F-4FC2-B42F-78C575506C11}" srcOrd="0" destOrd="0" presId="urn:microsoft.com/office/officeart/2005/8/layout/arrow2"/>
    <dgm:cxn modelId="{E32714B8-B6E0-47B8-849C-C041993E9DFE}" type="presParOf" srcId="{2C5F0F17-B5F4-453B-A232-5DC53AA2E70D}" destId="{8C3444D7-CC14-48DD-B349-C93718AEE1D4}" srcOrd="1" destOrd="0" presId="urn:microsoft.com/office/officeart/2005/8/layout/arrow2"/>
    <dgm:cxn modelId="{2D9475FF-45C0-4B1E-ACA3-897B007CDEA3}" type="presParOf" srcId="{8C3444D7-CC14-48DD-B349-C93718AEE1D4}" destId="{F72773B8-6319-4C5A-AEFA-21C32920E98B}" srcOrd="0" destOrd="0" presId="urn:microsoft.com/office/officeart/2005/8/layout/arrow2"/>
    <dgm:cxn modelId="{EDA5C875-BE84-45FC-A5B7-ED360781298F}" type="presParOf" srcId="{8C3444D7-CC14-48DD-B349-C93718AEE1D4}" destId="{F00E5894-50AB-44EA-BAE4-5AB72B101582}" srcOrd="1" destOrd="0" presId="urn:microsoft.com/office/officeart/2005/8/layout/arrow2"/>
    <dgm:cxn modelId="{56E6A0C0-B30A-4D91-BAC1-49E47C104B20}" type="presParOf" srcId="{8C3444D7-CC14-48DD-B349-C93718AEE1D4}" destId="{9AEF109E-D7A6-4272-9D26-99E2E6568498}" srcOrd="2" destOrd="0" presId="urn:microsoft.com/office/officeart/2005/8/layout/arrow2"/>
    <dgm:cxn modelId="{39EF2248-3DDB-427B-9745-F4D36B6FE1D9}" type="presParOf" srcId="{8C3444D7-CC14-48DD-B349-C93718AEE1D4}" destId="{357D692A-93E0-4BAA-92CA-0DCF02A0110D}" srcOrd="3" destOrd="0" presId="urn:microsoft.com/office/officeart/2005/8/layout/arrow2"/>
    <dgm:cxn modelId="{AC601046-5CB4-4CAE-832A-D7F5A233800D}" type="presParOf" srcId="{8C3444D7-CC14-48DD-B349-C93718AEE1D4}" destId="{7518880F-67E5-4815-A247-29F5441F0687}" srcOrd="4" destOrd="0" presId="urn:microsoft.com/office/officeart/2005/8/layout/arrow2"/>
    <dgm:cxn modelId="{507FC8E8-FE21-4309-A41B-323F3D68F733}" type="presParOf" srcId="{8C3444D7-CC14-48DD-B349-C93718AEE1D4}" destId="{A2CD920F-6C87-4A77-AA0B-FEFE5E71A4A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D08834-194A-438C-9701-7331C80A0193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6D6846-68DA-445F-91C1-E01081B3000D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 </a:t>
          </a:r>
        </a:p>
        <a:p>
          <a:r>
            <a:rPr lang="ru-RU" sz="9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1 320,2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060596B6-590A-4C6E-BF1D-49713FD4E65C}" type="parTrans" cxnId="{8FE1D779-0D3C-411C-BC48-4DAE6C02F55E}">
      <dgm:prSet/>
      <dgm:spPr/>
      <dgm:t>
        <a:bodyPr/>
        <a:lstStyle/>
        <a:p>
          <a:endParaRPr lang="ru-RU" sz="900"/>
        </a:p>
      </dgm:t>
    </dgm:pt>
    <dgm:pt modelId="{4F1DB3AC-2D82-4C7C-87AE-58BA6551DFAA}" type="sibTrans" cxnId="{8FE1D779-0D3C-411C-BC48-4DAE6C02F55E}">
      <dgm:prSet/>
      <dgm:spPr/>
      <dgm:t>
        <a:bodyPr/>
        <a:lstStyle/>
        <a:p>
          <a:endParaRPr lang="ru-RU" sz="900"/>
        </a:p>
      </dgm:t>
    </dgm:pt>
    <dgm:pt modelId="{F18BB91F-52CA-402B-A7B2-C94131151E6F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области               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E40350E-C719-40AF-AF5C-C19F581C8D03}" type="parTrans" cxnId="{76664B29-9E38-4CAA-B5BB-AA8F7CB42522}">
      <dgm:prSet/>
      <dgm:spPr/>
      <dgm:t>
        <a:bodyPr/>
        <a:lstStyle/>
        <a:p>
          <a:endParaRPr lang="ru-RU" sz="900"/>
        </a:p>
      </dgm:t>
    </dgm:pt>
    <dgm:pt modelId="{E54AAC56-A9C7-49F4-A41B-115310E6DE15}" type="sibTrans" cxnId="{76664B29-9E38-4CAA-B5BB-AA8F7CB42522}">
      <dgm:prSet/>
      <dgm:spPr/>
      <dgm:t>
        <a:bodyPr/>
        <a:lstStyle/>
        <a:p>
          <a:endParaRPr lang="ru-RU" sz="900"/>
        </a:p>
      </dgm:t>
    </dgm:pt>
    <dgm:pt modelId="{AF1C999C-1A65-469A-A9CB-52B64CBC2BE8}">
      <dgm:prSet/>
      <dgm:spPr/>
      <dgm:t>
        <a:bodyPr/>
        <a:lstStyle/>
        <a:p>
          <a:endParaRPr lang="ru-RU" sz="900" dirty="0"/>
        </a:p>
      </dgm:t>
    </dgm:pt>
    <dgm:pt modelId="{4725C124-6CAD-427F-97F4-4700D7F80AC8}" type="parTrans" cxnId="{6CC0AD22-B518-48D2-B7D4-429C25678D74}">
      <dgm:prSet/>
      <dgm:spPr/>
      <dgm:t>
        <a:bodyPr/>
        <a:lstStyle/>
        <a:p>
          <a:endParaRPr lang="ru-RU" sz="900"/>
        </a:p>
      </dgm:t>
    </dgm:pt>
    <dgm:pt modelId="{6B0A06AD-4FEE-4919-9D8A-DF0D9DAEA92A}" type="sibTrans" cxnId="{6CC0AD22-B518-48D2-B7D4-429C25678D74}">
      <dgm:prSet/>
      <dgm:spPr/>
      <dgm:t>
        <a:bodyPr/>
        <a:lstStyle/>
        <a:p>
          <a:endParaRPr lang="ru-RU" sz="900"/>
        </a:p>
      </dgm:t>
    </dgm:pt>
    <dgm:pt modelId="{7334E28C-9C09-4CA9-B7DC-7F4A0AACBE9E}">
      <dgm:prSet/>
      <dgm:spPr/>
      <dgm:t>
        <a:bodyPr/>
        <a:lstStyle/>
        <a:p>
          <a:endParaRPr lang="ru-RU" sz="900" dirty="0"/>
        </a:p>
      </dgm:t>
    </dgm:pt>
    <dgm:pt modelId="{09A4A9D1-A268-4868-9476-89FDA6FB5CCD}" type="parTrans" cxnId="{F9D5C30B-ABBB-49F6-B71D-C56D48BEEDE7}">
      <dgm:prSet/>
      <dgm:spPr/>
      <dgm:t>
        <a:bodyPr/>
        <a:lstStyle/>
        <a:p>
          <a:endParaRPr lang="ru-RU" sz="900"/>
        </a:p>
      </dgm:t>
    </dgm:pt>
    <dgm:pt modelId="{F79CC402-9E79-4267-895A-656B4D715321}" type="sibTrans" cxnId="{F9D5C30B-ABBB-49F6-B71D-C56D48BEEDE7}">
      <dgm:prSet/>
      <dgm:spPr/>
      <dgm:t>
        <a:bodyPr/>
        <a:lstStyle/>
        <a:p>
          <a:endParaRPr lang="ru-RU" sz="900"/>
        </a:p>
      </dgm:t>
    </dgm:pt>
    <dgm:pt modelId="{8E8215F1-7607-4F31-A05C-CFCEDE6E8E96}">
      <dgm:prSet/>
      <dgm:spPr/>
      <dgm:t>
        <a:bodyPr/>
        <a:lstStyle/>
        <a:p>
          <a:endParaRPr lang="ru-RU" sz="900" dirty="0"/>
        </a:p>
      </dgm:t>
    </dgm:pt>
    <dgm:pt modelId="{4BDFAB76-803A-4AEC-8797-2C046C3FBE22}" type="parTrans" cxnId="{CFB5E3BD-ADB8-45F3-8C68-E5AD8D21B010}">
      <dgm:prSet/>
      <dgm:spPr/>
      <dgm:t>
        <a:bodyPr/>
        <a:lstStyle/>
        <a:p>
          <a:endParaRPr lang="ru-RU" sz="900"/>
        </a:p>
      </dgm:t>
    </dgm:pt>
    <dgm:pt modelId="{377AA604-7004-447F-9CCE-344C279B9E95}" type="sibTrans" cxnId="{CFB5E3BD-ADB8-45F3-8C68-E5AD8D21B010}">
      <dgm:prSet/>
      <dgm:spPr/>
      <dgm:t>
        <a:bodyPr/>
        <a:lstStyle/>
        <a:p>
          <a:endParaRPr lang="ru-RU" sz="900"/>
        </a:p>
      </dgm:t>
    </dgm:pt>
    <dgm:pt modelId="{1CF2D975-010F-4BCB-99BC-F7B7474790CE}" type="pres">
      <dgm:prSet presAssocID="{73D08834-194A-438C-9701-7331C80A0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F6E82-6C2F-4F51-8BC3-B6ACDD59ECEF}" type="pres">
      <dgm:prSet presAssocID="{946D6846-68DA-445F-91C1-E01081B3000D}" presName="centerShape" presStyleLbl="node0" presStyleIdx="0" presStyleCnt="1" custScaleX="128481" custScaleY="128972" custLinFactNeighborX="-68341" custLinFactNeighborY="-27459"/>
      <dgm:spPr/>
      <dgm:t>
        <a:bodyPr/>
        <a:lstStyle/>
        <a:p>
          <a:endParaRPr lang="ru-RU"/>
        </a:p>
      </dgm:t>
    </dgm:pt>
    <dgm:pt modelId="{3AE0A183-BE2F-45E7-8144-EFB6830D8DDE}" type="pres">
      <dgm:prSet presAssocID="{CE40350E-C719-40AF-AF5C-C19F581C8D03}" presName="parTrans" presStyleLbl="bgSibTrans2D1" presStyleIdx="0" presStyleCnt="1" custAng="11631190" custScaleX="24639" custLinFactNeighborX="-41100" custLinFactNeighborY="21967"/>
      <dgm:spPr/>
      <dgm:t>
        <a:bodyPr/>
        <a:lstStyle/>
        <a:p>
          <a:endParaRPr lang="ru-RU"/>
        </a:p>
      </dgm:t>
    </dgm:pt>
    <dgm:pt modelId="{0DF66F4E-CD98-41C8-958B-1C024E974143}" type="pres">
      <dgm:prSet presAssocID="{F18BB91F-52CA-402B-A7B2-C94131151E6F}" presName="node" presStyleLbl="node1" presStyleIdx="0" presStyleCnt="1" custScaleX="257959" custScaleY="87966" custRadScaleRad="84285" custRadScaleInc="33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5C30B-ABBB-49F6-B71D-C56D48BEEDE7}" srcId="{73D08834-194A-438C-9701-7331C80A0193}" destId="{7334E28C-9C09-4CA9-B7DC-7F4A0AACBE9E}" srcOrd="2" destOrd="0" parTransId="{09A4A9D1-A268-4868-9476-89FDA6FB5CCD}" sibTransId="{F79CC402-9E79-4267-895A-656B4D715321}"/>
    <dgm:cxn modelId="{B2321C20-5236-4AF9-839B-0FD744B51F8A}" type="presOf" srcId="{946D6846-68DA-445F-91C1-E01081B3000D}" destId="{E89F6E82-6C2F-4F51-8BC3-B6ACDD59ECEF}" srcOrd="0" destOrd="0" presId="urn:microsoft.com/office/officeart/2005/8/layout/radial4"/>
    <dgm:cxn modelId="{CFB5E3BD-ADB8-45F3-8C68-E5AD8D21B010}" srcId="{73D08834-194A-438C-9701-7331C80A0193}" destId="{8E8215F1-7607-4F31-A05C-CFCEDE6E8E96}" srcOrd="3" destOrd="0" parTransId="{4BDFAB76-803A-4AEC-8797-2C046C3FBE22}" sibTransId="{377AA604-7004-447F-9CCE-344C279B9E95}"/>
    <dgm:cxn modelId="{6CC0AD22-B518-48D2-B7D4-429C25678D74}" srcId="{73D08834-194A-438C-9701-7331C80A0193}" destId="{AF1C999C-1A65-469A-A9CB-52B64CBC2BE8}" srcOrd="1" destOrd="0" parTransId="{4725C124-6CAD-427F-97F4-4700D7F80AC8}" sibTransId="{6B0A06AD-4FEE-4919-9D8A-DF0D9DAEA92A}"/>
    <dgm:cxn modelId="{F30BED07-7BED-4B3B-BCEA-0A1C6BA36973}" type="presOf" srcId="{CE40350E-C719-40AF-AF5C-C19F581C8D03}" destId="{3AE0A183-BE2F-45E7-8144-EFB6830D8DDE}" srcOrd="0" destOrd="0" presId="urn:microsoft.com/office/officeart/2005/8/layout/radial4"/>
    <dgm:cxn modelId="{6A3EE88E-9E65-4ABE-9BD4-42E1523D5691}" type="presOf" srcId="{F18BB91F-52CA-402B-A7B2-C94131151E6F}" destId="{0DF66F4E-CD98-41C8-958B-1C024E974143}" srcOrd="0" destOrd="0" presId="urn:microsoft.com/office/officeart/2005/8/layout/radial4"/>
    <dgm:cxn modelId="{0A04E821-D70D-407C-B097-3B0AD246AB06}" type="presOf" srcId="{73D08834-194A-438C-9701-7331C80A0193}" destId="{1CF2D975-010F-4BCB-99BC-F7B7474790CE}" srcOrd="0" destOrd="0" presId="urn:microsoft.com/office/officeart/2005/8/layout/radial4"/>
    <dgm:cxn modelId="{8FE1D779-0D3C-411C-BC48-4DAE6C02F55E}" srcId="{73D08834-194A-438C-9701-7331C80A0193}" destId="{946D6846-68DA-445F-91C1-E01081B3000D}" srcOrd="0" destOrd="0" parTransId="{060596B6-590A-4C6E-BF1D-49713FD4E65C}" sibTransId="{4F1DB3AC-2D82-4C7C-87AE-58BA6551DFAA}"/>
    <dgm:cxn modelId="{76664B29-9E38-4CAA-B5BB-AA8F7CB42522}" srcId="{946D6846-68DA-445F-91C1-E01081B3000D}" destId="{F18BB91F-52CA-402B-A7B2-C94131151E6F}" srcOrd="0" destOrd="0" parTransId="{CE40350E-C719-40AF-AF5C-C19F581C8D03}" sibTransId="{E54AAC56-A9C7-49F4-A41B-115310E6DE15}"/>
    <dgm:cxn modelId="{045D7BBB-04D0-4A44-B71F-79564924D319}" type="presParOf" srcId="{1CF2D975-010F-4BCB-99BC-F7B7474790CE}" destId="{E89F6E82-6C2F-4F51-8BC3-B6ACDD59ECEF}" srcOrd="0" destOrd="0" presId="urn:microsoft.com/office/officeart/2005/8/layout/radial4"/>
    <dgm:cxn modelId="{6D9C0037-C066-4C09-852D-D71A4D2251FB}" type="presParOf" srcId="{1CF2D975-010F-4BCB-99BC-F7B7474790CE}" destId="{3AE0A183-BE2F-45E7-8144-EFB6830D8DDE}" srcOrd="1" destOrd="0" presId="urn:microsoft.com/office/officeart/2005/8/layout/radial4"/>
    <dgm:cxn modelId="{D5985F7C-2CE3-4A09-8FD1-6FBDA9E1F946}" type="presParOf" srcId="{1CF2D975-010F-4BCB-99BC-F7B7474790CE}" destId="{0DF66F4E-CD98-41C8-958B-1C024E974143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08834-194A-438C-9701-7331C80A0193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6D6846-68DA-445F-91C1-E01081B3000D}">
      <dgm:prSet phldrT="[Текст]" custT="1"/>
      <dgm:spPr/>
      <dgm:t>
        <a:bodyPr/>
        <a:lstStyle/>
        <a:p>
          <a:r>
            <a:rPr lang="ru-RU" sz="900" dirty="0" smtClean="0"/>
            <a:t>Сельское хозяйство и рыболовство   </a:t>
          </a:r>
          <a:r>
            <a:rPr lang="ru-RU" sz="9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3 808,8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060596B6-590A-4C6E-BF1D-49713FD4E65C}" type="parTrans" cxnId="{8FE1D779-0D3C-411C-BC48-4DAE6C02F55E}">
      <dgm:prSet/>
      <dgm:spPr/>
      <dgm:t>
        <a:bodyPr/>
        <a:lstStyle/>
        <a:p>
          <a:endParaRPr lang="ru-RU" sz="900"/>
        </a:p>
      </dgm:t>
    </dgm:pt>
    <dgm:pt modelId="{4F1DB3AC-2D82-4C7C-87AE-58BA6551DFAA}" type="sibTrans" cxnId="{8FE1D779-0D3C-411C-BC48-4DAE6C02F55E}">
      <dgm:prSet/>
      <dgm:spPr/>
      <dgm:t>
        <a:bodyPr/>
        <a:lstStyle/>
        <a:p>
          <a:endParaRPr lang="ru-RU" sz="900"/>
        </a:p>
      </dgm:t>
    </dgm:pt>
    <dgm:pt modelId="{F18BB91F-52CA-402B-A7B2-C94131151E6F}">
      <dgm:prSet phldrT="[Текст]" custT="1"/>
      <dgm:spPr/>
      <dgm:t>
        <a:bodyPr/>
        <a:lstStyle/>
        <a:p>
          <a:pPr algn="ctr"/>
          <a:r>
            <a:rPr lang="ru-RU" sz="9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Cоздание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условий для развития сельскохозяйственного производства, расширения рынка сельскохозяйственной продукции, сырья и продовольствия 3 196,0 тыс. рублей; Выполнение отдельных государственных полномочий по обращению с животными без владельцев 225,0 тыс. рублей; Реализация полномочий по защите населения от болезней, общих для человека и животных, в части сбора, утилизации и уничтожения биологических отходов  387,8 тыс. рублей.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E40350E-C719-40AF-AF5C-C19F581C8D03}" type="parTrans" cxnId="{76664B29-9E38-4CAA-B5BB-AA8F7CB42522}">
      <dgm:prSet/>
      <dgm:spPr/>
      <dgm:t>
        <a:bodyPr/>
        <a:lstStyle/>
        <a:p>
          <a:endParaRPr lang="ru-RU" sz="900"/>
        </a:p>
      </dgm:t>
    </dgm:pt>
    <dgm:pt modelId="{E54AAC56-A9C7-49F4-A41B-115310E6DE15}" type="sibTrans" cxnId="{76664B29-9E38-4CAA-B5BB-AA8F7CB42522}">
      <dgm:prSet/>
      <dgm:spPr/>
      <dgm:t>
        <a:bodyPr/>
        <a:lstStyle/>
        <a:p>
          <a:endParaRPr lang="ru-RU" sz="900"/>
        </a:p>
      </dgm:t>
    </dgm:pt>
    <dgm:pt modelId="{AF1C999C-1A65-469A-A9CB-52B64CBC2BE8}">
      <dgm:prSet/>
      <dgm:spPr/>
      <dgm:t>
        <a:bodyPr/>
        <a:lstStyle/>
        <a:p>
          <a:endParaRPr lang="ru-RU" sz="900" dirty="0"/>
        </a:p>
      </dgm:t>
    </dgm:pt>
    <dgm:pt modelId="{4725C124-6CAD-427F-97F4-4700D7F80AC8}" type="parTrans" cxnId="{6CC0AD22-B518-48D2-B7D4-429C25678D74}">
      <dgm:prSet/>
      <dgm:spPr/>
      <dgm:t>
        <a:bodyPr/>
        <a:lstStyle/>
        <a:p>
          <a:endParaRPr lang="ru-RU" sz="900"/>
        </a:p>
      </dgm:t>
    </dgm:pt>
    <dgm:pt modelId="{6B0A06AD-4FEE-4919-9D8A-DF0D9DAEA92A}" type="sibTrans" cxnId="{6CC0AD22-B518-48D2-B7D4-429C25678D74}">
      <dgm:prSet/>
      <dgm:spPr/>
      <dgm:t>
        <a:bodyPr/>
        <a:lstStyle/>
        <a:p>
          <a:endParaRPr lang="ru-RU" sz="900"/>
        </a:p>
      </dgm:t>
    </dgm:pt>
    <dgm:pt modelId="{7334E28C-9C09-4CA9-B7DC-7F4A0AACBE9E}">
      <dgm:prSet/>
      <dgm:spPr/>
      <dgm:t>
        <a:bodyPr/>
        <a:lstStyle/>
        <a:p>
          <a:endParaRPr lang="ru-RU" sz="900" dirty="0"/>
        </a:p>
      </dgm:t>
    </dgm:pt>
    <dgm:pt modelId="{09A4A9D1-A268-4868-9476-89FDA6FB5CCD}" type="parTrans" cxnId="{F9D5C30B-ABBB-49F6-B71D-C56D48BEEDE7}">
      <dgm:prSet/>
      <dgm:spPr/>
      <dgm:t>
        <a:bodyPr/>
        <a:lstStyle/>
        <a:p>
          <a:endParaRPr lang="ru-RU" sz="900"/>
        </a:p>
      </dgm:t>
    </dgm:pt>
    <dgm:pt modelId="{F79CC402-9E79-4267-895A-656B4D715321}" type="sibTrans" cxnId="{F9D5C30B-ABBB-49F6-B71D-C56D48BEEDE7}">
      <dgm:prSet/>
      <dgm:spPr/>
      <dgm:t>
        <a:bodyPr/>
        <a:lstStyle/>
        <a:p>
          <a:endParaRPr lang="ru-RU" sz="900"/>
        </a:p>
      </dgm:t>
    </dgm:pt>
    <dgm:pt modelId="{8E8215F1-7607-4F31-A05C-CFCEDE6E8E96}">
      <dgm:prSet/>
      <dgm:spPr/>
      <dgm:t>
        <a:bodyPr/>
        <a:lstStyle/>
        <a:p>
          <a:endParaRPr lang="ru-RU" sz="900" dirty="0"/>
        </a:p>
      </dgm:t>
    </dgm:pt>
    <dgm:pt modelId="{4BDFAB76-803A-4AEC-8797-2C046C3FBE22}" type="parTrans" cxnId="{CFB5E3BD-ADB8-45F3-8C68-E5AD8D21B010}">
      <dgm:prSet/>
      <dgm:spPr/>
      <dgm:t>
        <a:bodyPr/>
        <a:lstStyle/>
        <a:p>
          <a:endParaRPr lang="ru-RU" sz="900"/>
        </a:p>
      </dgm:t>
    </dgm:pt>
    <dgm:pt modelId="{377AA604-7004-447F-9CCE-344C279B9E95}" type="sibTrans" cxnId="{CFB5E3BD-ADB8-45F3-8C68-E5AD8D21B010}">
      <dgm:prSet/>
      <dgm:spPr/>
      <dgm:t>
        <a:bodyPr/>
        <a:lstStyle/>
        <a:p>
          <a:endParaRPr lang="ru-RU" sz="900"/>
        </a:p>
      </dgm:t>
    </dgm:pt>
    <dgm:pt modelId="{BC2D3BCF-0EA7-46A0-9CBC-4A0DA89ED210}">
      <dgm:prSet phldrT="[Текст]" custT="1"/>
      <dgm:spPr/>
      <dgm:t>
        <a:bodyPr/>
        <a:lstStyle/>
        <a:p>
          <a:endParaRPr lang="ru-RU"/>
        </a:p>
      </dgm:t>
    </dgm:pt>
    <dgm:pt modelId="{41E689A2-F306-4154-B3EE-CBA4C57F6F7E}" type="parTrans" cxnId="{3691F701-63F6-489B-82AB-0EF76A711932}">
      <dgm:prSet/>
      <dgm:spPr/>
      <dgm:t>
        <a:bodyPr/>
        <a:lstStyle/>
        <a:p>
          <a:endParaRPr lang="ru-RU"/>
        </a:p>
      </dgm:t>
    </dgm:pt>
    <dgm:pt modelId="{8EEC6FCF-A3E3-41CF-BD64-E3DA9A1AE466}" type="sibTrans" cxnId="{3691F701-63F6-489B-82AB-0EF76A711932}">
      <dgm:prSet/>
      <dgm:spPr/>
      <dgm:t>
        <a:bodyPr/>
        <a:lstStyle/>
        <a:p>
          <a:endParaRPr lang="ru-RU"/>
        </a:p>
      </dgm:t>
    </dgm:pt>
    <dgm:pt modelId="{1CF2D975-010F-4BCB-99BC-F7B7474790CE}" type="pres">
      <dgm:prSet presAssocID="{73D08834-194A-438C-9701-7331C80A0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F6E82-6C2F-4F51-8BC3-B6ACDD59ECEF}" type="pres">
      <dgm:prSet presAssocID="{946D6846-68DA-445F-91C1-E01081B3000D}" presName="centerShape" presStyleLbl="node0" presStyleIdx="0" presStyleCnt="1" custScaleX="73337" custScaleY="49996" custLinFactNeighborX="-12811" custLinFactNeighborY="-55926"/>
      <dgm:spPr/>
      <dgm:t>
        <a:bodyPr/>
        <a:lstStyle/>
        <a:p>
          <a:endParaRPr lang="ru-RU"/>
        </a:p>
      </dgm:t>
    </dgm:pt>
    <dgm:pt modelId="{3AE0A183-BE2F-45E7-8144-EFB6830D8DDE}" type="pres">
      <dgm:prSet presAssocID="{CE40350E-C719-40AF-AF5C-C19F581C8D03}" presName="parTrans" presStyleLbl="bgSibTrans2D1" presStyleIdx="0" presStyleCnt="1" custAng="11800197" custScaleX="16968" custScaleY="39994" custLinFactNeighborX="-3787" custLinFactNeighborY="-84491"/>
      <dgm:spPr/>
      <dgm:t>
        <a:bodyPr/>
        <a:lstStyle/>
        <a:p>
          <a:endParaRPr lang="ru-RU"/>
        </a:p>
      </dgm:t>
    </dgm:pt>
    <dgm:pt modelId="{0DF66F4E-CD98-41C8-958B-1C024E974143}" type="pres">
      <dgm:prSet presAssocID="{F18BB91F-52CA-402B-A7B2-C94131151E6F}" presName="node" presStyleLbl="node1" presStyleIdx="0" presStyleCnt="1" custScaleX="155844" custScaleY="124323" custRadScaleRad="44729" custRadScaleInc="-2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5C30B-ABBB-49F6-B71D-C56D48BEEDE7}" srcId="{73D08834-194A-438C-9701-7331C80A0193}" destId="{7334E28C-9C09-4CA9-B7DC-7F4A0AACBE9E}" srcOrd="3" destOrd="0" parTransId="{09A4A9D1-A268-4868-9476-89FDA6FB5CCD}" sibTransId="{F79CC402-9E79-4267-895A-656B4D715321}"/>
    <dgm:cxn modelId="{CFB5E3BD-ADB8-45F3-8C68-E5AD8D21B010}" srcId="{73D08834-194A-438C-9701-7331C80A0193}" destId="{8E8215F1-7607-4F31-A05C-CFCEDE6E8E96}" srcOrd="4" destOrd="0" parTransId="{4BDFAB76-803A-4AEC-8797-2C046C3FBE22}" sibTransId="{377AA604-7004-447F-9CCE-344C279B9E95}"/>
    <dgm:cxn modelId="{8472A114-A14C-4AAD-ABA0-72991B5EC17D}" type="presOf" srcId="{73D08834-194A-438C-9701-7331C80A0193}" destId="{1CF2D975-010F-4BCB-99BC-F7B7474790CE}" srcOrd="0" destOrd="0" presId="urn:microsoft.com/office/officeart/2005/8/layout/radial4"/>
    <dgm:cxn modelId="{6CC0AD22-B518-48D2-B7D4-429C25678D74}" srcId="{73D08834-194A-438C-9701-7331C80A0193}" destId="{AF1C999C-1A65-469A-A9CB-52B64CBC2BE8}" srcOrd="2" destOrd="0" parTransId="{4725C124-6CAD-427F-97F4-4700D7F80AC8}" sibTransId="{6B0A06AD-4FEE-4919-9D8A-DF0D9DAEA92A}"/>
    <dgm:cxn modelId="{F89B0843-CD30-4538-B8E8-F4303100361E}" type="presOf" srcId="{F18BB91F-52CA-402B-A7B2-C94131151E6F}" destId="{0DF66F4E-CD98-41C8-958B-1C024E974143}" srcOrd="0" destOrd="0" presId="urn:microsoft.com/office/officeart/2005/8/layout/radial4"/>
    <dgm:cxn modelId="{3691F701-63F6-489B-82AB-0EF76A711932}" srcId="{73D08834-194A-438C-9701-7331C80A0193}" destId="{BC2D3BCF-0EA7-46A0-9CBC-4A0DA89ED210}" srcOrd="1" destOrd="0" parTransId="{41E689A2-F306-4154-B3EE-CBA4C57F6F7E}" sibTransId="{8EEC6FCF-A3E3-41CF-BD64-E3DA9A1AE466}"/>
    <dgm:cxn modelId="{8FE1D779-0D3C-411C-BC48-4DAE6C02F55E}" srcId="{73D08834-194A-438C-9701-7331C80A0193}" destId="{946D6846-68DA-445F-91C1-E01081B3000D}" srcOrd="0" destOrd="0" parTransId="{060596B6-590A-4C6E-BF1D-49713FD4E65C}" sibTransId="{4F1DB3AC-2D82-4C7C-87AE-58BA6551DFAA}"/>
    <dgm:cxn modelId="{1B86D976-328A-4512-B8BE-6000AE0BD533}" type="presOf" srcId="{CE40350E-C719-40AF-AF5C-C19F581C8D03}" destId="{3AE0A183-BE2F-45E7-8144-EFB6830D8DDE}" srcOrd="0" destOrd="0" presId="urn:microsoft.com/office/officeart/2005/8/layout/radial4"/>
    <dgm:cxn modelId="{76664B29-9E38-4CAA-B5BB-AA8F7CB42522}" srcId="{946D6846-68DA-445F-91C1-E01081B3000D}" destId="{F18BB91F-52CA-402B-A7B2-C94131151E6F}" srcOrd="0" destOrd="0" parTransId="{CE40350E-C719-40AF-AF5C-C19F581C8D03}" sibTransId="{E54AAC56-A9C7-49F4-A41B-115310E6DE15}"/>
    <dgm:cxn modelId="{5A31AC41-AE2C-4C57-8328-0A992A68DCD8}" type="presOf" srcId="{946D6846-68DA-445F-91C1-E01081B3000D}" destId="{E89F6E82-6C2F-4F51-8BC3-B6ACDD59ECEF}" srcOrd="0" destOrd="0" presId="urn:microsoft.com/office/officeart/2005/8/layout/radial4"/>
    <dgm:cxn modelId="{8092C0C6-A9D0-4376-A15D-5824A4A4E096}" type="presParOf" srcId="{1CF2D975-010F-4BCB-99BC-F7B7474790CE}" destId="{E89F6E82-6C2F-4F51-8BC3-B6ACDD59ECEF}" srcOrd="0" destOrd="0" presId="urn:microsoft.com/office/officeart/2005/8/layout/radial4"/>
    <dgm:cxn modelId="{B03B716D-FCCB-4650-BFEF-CC12C50573CC}" type="presParOf" srcId="{1CF2D975-010F-4BCB-99BC-F7B7474790CE}" destId="{3AE0A183-BE2F-45E7-8144-EFB6830D8DDE}" srcOrd="1" destOrd="0" presId="urn:microsoft.com/office/officeart/2005/8/layout/radial4"/>
    <dgm:cxn modelId="{CB3A96D7-34E4-4A9A-A6F7-A9FBA1DDCDDF}" type="presParOf" srcId="{1CF2D975-010F-4BCB-99BC-F7B7474790CE}" destId="{0DF66F4E-CD98-41C8-958B-1C024E974143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33E12-EA6A-418B-81D1-FAB0B027E05F}">
      <dsp:nvSpPr>
        <dsp:cNvPr id="0" name=""/>
        <dsp:cNvSpPr/>
      </dsp:nvSpPr>
      <dsp:spPr>
        <a:xfrm>
          <a:off x="233138" y="16011"/>
          <a:ext cx="1687103" cy="14470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825" y="124543"/>
        <a:ext cx="885729" cy="246004"/>
      </dsp:txXfrm>
    </dsp:sp>
    <dsp:sp modelId="{93FEC773-4CE7-4D60-A726-A095DC2329C8}">
      <dsp:nvSpPr>
        <dsp:cNvPr id="0" name=""/>
        <dsp:cNvSpPr/>
      </dsp:nvSpPr>
      <dsp:spPr>
        <a:xfrm>
          <a:off x="365504" y="67040"/>
          <a:ext cx="1462556" cy="1377450"/>
        </a:xfrm>
        <a:prstGeom prst="ellips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</a:t>
          </a:r>
          <a:r>
            <a:rPr lang="ru-RU" sz="900" b="1" kern="1200" dirty="0" smtClean="0">
              <a:latin typeface="Bookman Old Style" panose="02050604050505020204" pitchFamily="18" charset="0"/>
            </a:rPr>
            <a:t> 544 823,0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99,8% 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691" y="411402"/>
        <a:ext cx="1034183" cy="688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33E12-EA6A-418B-81D1-FAB0B027E05F}">
      <dsp:nvSpPr>
        <dsp:cNvPr id="0" name=""/>
        <dsp:cNvSpPr/>
      </dsp:nvSpPr>
      <dsp:spPr>
        <a:xfrm>
          <a:off x="233138" y="16011"/>
          <a:ext cx="1687103" cy="14470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825" y="124543"/>
        <a:ext cx="885729" cy="246004"/>
      </dsp:txXfrm>
    </dsp:sp>
    <dsp:sp modelId="{93FEC773-4CE7-4D60-A726-A095DC2329C8}">
      <dsp:nvSpPr>
        <dsp:cNvPr id="0" name=""/>
        <dsp:cNvSpPr/>
      </dsp:nvSpPr>
      <dsp:spPr>
        <a:xfrm>
          <a:off x="365504" y="67040"/>
          <a:ext cx="1462556" cy="1377450"/>
        </a:xfrm>
        <a:prstGeom prst="ellips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smtClean="0">
              <a:latin typeface="Bookman Old Style" panose="02050604050505020204" pitchFamily="18" charset="0"/>
            </a:rPr>
            <a:t> 467 966,1 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98,8% 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691" y="411402"/>
        <a:ext cx="1034183" cy="688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33E12-EA6A-418B-81D1-FAB0B027E05F}">
      <dsp:nvSpPr>
        <dsp:cNvPr id="0" name=""/>
        <dsp:cNvSpPr/>
      </dsp:nvSpPr>
      <dsp:spPr>
        <a:xfrm>
          <a:off x="233138" y="16011"/>
          <a:ext cx="1687103" cy="14470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825" y="124543"/>
        <a:ext cx="885729" cy="246004"/>
      </dsp:txXfrm>
    </dsp:sp>
    <dsp:sp modelId="{93FEC773-4CE7-4D60-A726-A095DC2329C8}">
      <dsp:nvSpPr>
        <dsp:cNvPr id="0" name=""/>
        <dsp:cNvSpPr/>
      </dsp:nvSpPr>
      <dsp:spPr>
        <a:xfrm>
          <a:off x="365504" y="67040"/>
          <a:ext cx="1462556" cy="1377450"/>
        </a:xfrm>
        <a:prstGeom prst="ellips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smtClean="0">
              <a:latin typeface="Bookman Old Style" panose="02050604050505020204" pitchFamily="18" charset="0"/>
            </a:rPr>
            <a:t> 480 603,1 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97,9% 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691" y="411402"/>
        <a:ext cx="1034183" cy="688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BB7FC-FFA3-4E92-9B05-A351B5DFAB16}">
      <dsp:nvSpPr>
        <dsp:cNvPr id="0" name=""/>
        <dsp:cNvSpPr/>
      </dsp:nvSpPr>
      <dsp:spPr>
        <a:xfrm>
          <a:off x="2294228" y="972904"/>
          <a:ext cx="1342360" cy="1134382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Образование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383 930,8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1000" kern="1200" dirty="0">
            <a:solidFill>
              <a:schemeClr val="bg1"/>
            </a:solidFill>
            <a:effectLst/>
            <a:latin typeface="Bookman Old Style" panose="02050604050505020204" pitchFamily="18" charset="0"/>
          </a:endParaRPr>
        </a:p>
      </dsp:txBody>
      <dsp:txXfrm>
        <a:off x="2490812" y="1139030"/>
        <a:ext cx="949192" cy="802130"/>
      </dsp:txXfrm>
    </dsp:sp>
    <dsp:sp modelId="{64A47BE6-8D4D-4B1F-9F77-B91DEF757BC9}">
      <dsp:nvSpPr>
        <dsp:cNvPr id="0" name=""/>
        <dsp:cNvSpPr/>
      </dsp:nvSpPr>
      <dsp:spPr>
        <a:xfrm rot="5409527">
          <a:off x="2958942" y="856583"/>
          <a:ext cx="15994" cy="26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2961348" y="906567"/>
        <a:ext cx="11196" cy="157151"/>
      </dsp:txXfrm>
    </dsp:sp>
    <dsp:sp modelId="{86BFF710-D6BF-4A79-B179-0C6FA0C6AEF6}">
      <dsp:nvSpPr>
        <dsp:cNvPr id="0" name=""/>
        <dsp:cNvSpPr/>
      </dsp:nvSpPr>
      <dsp:spPr>
        <a:xfrm>
          <a:off x="2460494" y="88638"/>
          <a:ext cx="1015340" cy="914448"/>
        </a:xfrm>
        <a:prstGeom prst="ellipse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BC04A2"/>
              </a:solidFill>
              <a:effectLst/>
              <a:latin typeface="Bookman Old Style" panose="02050604050505020204" pitchFamily="18" charset="0"/>
            </a:rPr>
            <a:t>Дошкольное образование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>
              <a:solidFill>
                <a:srgbClr val="BC04A2"/>
              </a:solidFill>
              <a:effectLst/>
              <a:latin typeface="Bookman Old Style" panose="02050604050505020204" pitchFamily="18" charset="0"/>
            </a:rPr>
            <a:t>74 563,5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BC04A2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800" kern="1200" dirty="0">
            <a:solidFill>
              <a:srgbClr val="BC04A2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9187" y="222556"/>
        <a:ext cx="717954" cy="646612"/>
      </dsp:txXfrm>
    </dsp:sp>
    <dsp:sp modelId="{6C4BBC66-EE73-4D32-B46D-386A88EB85BA}">
      <dsp:nvSpPr>
        <dsp:cNvPr id="0" name=""/>
        <dsp:cNvSpPr/>
      </dsp:nvSpPr>
      <dsp:spPr>
        <a:xfrm rot="2495823">
          <a:off x="3428578" y="1821290"/>
          <a:ext cx="2196" cy="26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428661" y="1873454"/>
        <a:ext cx="1537" cy="157151"/>
      </dsp:txXfrm>
    </dsp:sp>
    <dsp:sp modelId="{35114B59-1D47-4E80-AA80-160B72D66A0F}">
      <dsp:nvSpPr>
        <dsp:cNvPr id="0" name=""/>
        <dsp:cNvSpPr/>
      </dsp:nvSpPr>
      <dsp:spPr>
        <a:xfrm>
          <a:off x="3271793" y="1827709"/>
          <a:ext cx="1045422" cy="896830"/>
        </a:xfrm>
        <a:prstGeom prst="ellipse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rPr>
            <a:t>Молодёжная политика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rPr>
            <a:t>2 355,0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effectLst/>
              <a:latin typeface="Bookman Old Style" panose="02050604050505020204" pitchFamily="18" charset="0"/>
            </a:rPr>
            <a:t> тыс. руб</a:t>
          </a:r>
          <a:r>
            <a:rPr lang="ru-RU" sz="800" kern="1200" dirty="0" smtClean="0">
              <a:effectLst/>
              <a:latin typeface="Bookman Old Style" panose="02050604050505020204" pitchFamily="18" charset="0"/>
            </a:rPr>
            <a:t>.</a:t>
          </a:r>
          <a:endParaRPr lang="ru-RU" sz="800" kern="1200" dirty="0"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892" y="1959047"/>
        <a:ext cx="739224" cy="634154"/>
      </dsp:txXfrm>
    </dsp:sp>
    <dsp:sp modelId="{B037D4EA-CBA3-43B3-91F9-CD4989C0DA21}">
      <dsp:nvSpPr>
        <dsp:cNvPr id="0" name=""/>
        <dsp:cNvSpPr/>
      </dsp:nvSpPr>
      <dsp:spPr>
        <a:xfrm rot="9577741">
          <a:off x="3578668" y="1181254"/>
          <a:ext cx="896" cy="26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578929" y="1233590"/>
        <a:ext cx="627" cy="157151"/>
      </dsp:txXfrm>
    </dsp:sp>
    <dsp:sp modelId="{0BC63EBE-852C-4082-A2D2-DD27A2E7A67D}">
      <dsp:nvSpPr>
        <dsp:cNvPr id="0" name=""/>
        <dsp:cNvSpPr/>
      </dsp:nvSpPr>
      <dsp:spPr>
        <a:xfrm>
          <a:off x="3533920" y="692279"/>
          <a:ext cx="1047956" cy="884304"/>
        </a:xfrm>
        <a:prstGeom prst="ellipse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Общее образование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249 489,6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800" kern="1200" dirty="0">
            <a:solidFill>
              <a:srgbClr val="C00000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7390" y="821782"/>
        <a:ext cx="741016" cy="625298"/>
      </dsp:txXfrm>
    </dsp:sp>
    <dsp:sp modelId="{B9F93CD3-8A44-451D-A62F-9039B0C77E11}">
      <dsp:nvSpPr>
        <dsp:cNvPr id="0" name=""/>
        <dsp:cNvSpPr/>
      </dsp:nvSpPr>
      <dsp:spPr>
        <a:xfrm rot="18862746">
          <a:off x="2536658" y="1842220"/>
          <a:ext cx="9904" cy="26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37105" y="1895665"/>
        <a:ext cx="6933" cy="157151"/>
      </dsp:txXfrm>
    </dsp:sp>
    <dsp:sp modelId="{5E542147-4CB2-493B-8897-F5F748B8ABAD}">
      <dsp:nvSpPr>
        <dsp:cNvPr id="0" name=""/>
        <dsp:cNvSpPr/>
      </dsp:nvSpPr>
      <dsp:spPr>
        <a:xfrm>
          <a:off x="1680057" y="1859970"/>
          <a:ext cx="1050552" cy="913708"/>
        </a:xfrm>
        <a:prstGeom prst="ellipse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92D050"/>
              </a:solidFill>
              <a:effectLst/>
              <a:latin typeface="Bookman Old Style" panose="02050604050505020204" pitchFamily="18" charset="0"/>
            </a:rPr>
            <a:t>Другие вопросы в области образования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>
              <a:solidFill>
                <a:srgbClr val="92D050"/>
              </a:solidFill>
              <a:effectLst/>
              <a:latin typeface="Bookman Old Style" panose="02050604050505020204" pitchFamily="18" charset="0"/>
            </a:rPr>
            <a:t>17 480,7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92D050"/>
              </a:solidFill>
              <a:effectLst/>
              <a:latin typeface="Bookman Old Style" panose="02050604050505020204" pitchFamily="18" charset="0"/>
            </a:rPr>
            <a:t> тыс. руб</a:t>
          </a:r>
          <a:r>
            <a:rPr lang="ru-RU" sz="800" kern="1200" dirty="0" smtClean="0">
              <a:solidFill>
                <a:schemeClr val="accent3"/>
              </a:solidFill>
              <a:effectLst/>
              <a:latin typeface="Bookman Old Style" panose="02050604050505020204" pitchFamily="18" charset="0"/>
            </a:rPr>
            <a:t>.</a:t>
          </a:r>
          <a:endParaRPr lang="ru-RU" sz="800" kern="1200" dirty="0">
            <a:solidFill>
              <a:schemeClr val="accent3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3907" y="1993779"/>
        <a:ext cx="742852" cy="646090"/>
      </dsp:txXfrm>
    </dsp:sp>
    <dsp:sp modelId="{FB5C0F2B-2C8E-4297-B8D4-0D4468F66F6D}">
      <dsp:nvSpPr>
        <dsp:cNvPr id="0" name=""/>
        <dsp:cNvSpPr/>
      </dsp:nvSpPr>
      <dsp:spPr>
        <a:xfrm rot="1112872">
          <a:off x="2342823" y="1200802"/>
          <a:ext cx="3330" cy="26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42849" y="1253026"/>
        <a:ext cx="2331" cy="157151"/>
      </dsp:txXfrm>
    </dsp:sp>
    <dsp:sp modelId="{EC0BC93E-67CE-43EA-88FD-4F477A0FCCCA}">
      <dsp:nvSpPr>
        <dsp:cNvPr id="0" name=""/>
        <dsp:cNvSpPr/>
      </dsp:nvSpPr>
      <dsp:spPr>
        <a:xfrm>
          <a:off x="1344148" y="713310"/>
          <a:ext cx="1037387" cy="913693"/>
        </a:xfrm>
        <a:prstGeom prst="ellipse">
          <a:avLst/>
        </a:prstGeom>
        <a:solidFill>
          <a:schemeClr val="tx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Дополнительное образование детей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40 042,0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800" kern="1200" dirty="0">
            <a:solidFill>
              <a:srgbClr val="7030A0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6070" y="847117"/>
        <a:ext cx="733543" cy="646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76563-5A5F-4FC2-B42F-78C575506C11}">
      <dsp:nvSpPr>
        <dsp:cNvPr id="0" name=""/>
        <dsp:cNvSpPr/>
      </dsp:nvSpPr>
      <dsp:spPr>
        <a:xfrm>
          <a:off x="-43216" y="0"/>
          <a:ext cx="8425761" cy="25877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773B8-6319-4C5A-AEFA-21C32920E98B}">
      <dsp:nvSpPr>
        <dsp:cNvPr id="0" name=""/>
        <dsp:cNvSpPr/>
      </dsp:nvSpPr>
      <dsp:spPr>
        <a:xfrm flipV="1">
          <a:off x="2898648" y="1033272"/>
          <a:ext cx="433583" cy="402336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E5894-50AB-44EA-BAE4-5AB72B101582}">
      <dsp:nvSpPr>
        <dsp:cNvPr id="0" name=""/>
        <dsp:cNvSpPr/>
      </dsp:nvSpPr>
      <dsp:spPr>
        <a:xfrm>
          <a:off x="6014993" y="3"/>
          <a:ext cx="1287970" cy="1027971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2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экономики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4 283,1 тыс. руб.</a:t>
          </a:r>
          <a:endParaRPr lang="ru-RU" sz="110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4993" y="3"/>
        <a:ext cx="1287970" cy="1027971"/>
      </dsp:txXfrm>
    </dsp:sp>
    <dsp:sp modelId="{9AEF109E-D7A6-4272-9D26-99E2E6568498}">
      <dsp:nvSpPr>
        <dsp:cNvPr id="0" name=""/>
        <dsp:cNvSpPr/>
      </dsp:nvSpPr>
      <dsp:spPr>
        <a:xfrm flipH="1" flipV="1">
          <a:off x="0" y="2542032"/>
          <a:ext cx="45719" cy="45719"/>
        </a:xfrm>
        <a:prstGeom prst="ellipse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D692A-93E0-4BAA-92CA-0DCF02A0110D}">
      <dsp:nvSpPr>
        <dsp:cNvPr id="0" name=""/>
        <dsp:cNvSpPr/>
      </dsp:nvSpPr>
      <dsp:spPr>
        <a:xfrm>
          <a:off x="2304892" y="223746"/>
          <a:ext cx="1754113" cy="869474"/>
        </a:xfrm>
        <a:prstGeom prst="rect">
          <a:avLst/>
        </a:prstGeom>
        <a:noFill/>
        <a:ln w="9525" cap="rnd" cmpd="sng" algn="ctr">
          <a:solidFill>
            <a:srgbClr val="FFFF00">
              <a:alpha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1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Сельское хозяйство и рыболовство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3 808,8 тыс. руб.</a:t>
          </a:r>
          <a:endParaRPr lang="ru-RU" sz="1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4892" y="223746"/>
        <a:ext cx="1754113" cy="869474"/>
      </dsp:txXfrm>
    </dsp:sp>
    <dsp:sp modelId="{7518880F-67E5-4815-A247-29F5441F0687}">
      <dsp:nvSpPr>
        <dsp:cNvPr id="0" name=""/>
        <dsp:cNvSpPr/>
      </dsp:nvSpPr>
      <dsp:spPr>
        <a:xfrm>
          <a:off x="5406579" y="546532"/>
          <a:ext cx="570030" cy="552855"/>
        </a:xfrm>
        <a:prstGeom prst="ellipse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D920F-6C87-4A77-AA0B-FEFE5E71A4A7}">
      <dsp:nvSpPr>
        <dsp:cNvPr id="0" name=""/>
        <dsp:cNvSpPr/>
      </dsp:nvSpPr>
      <dsp:spPr>
        <a:xfrm>
          <a:off x="5665336" y="0"/>
          <a:ext cx="1421204" cy="78408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4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5336" y="0"/>
        <a:ext cx="1421204" cy="784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F6E82-6C2F-4F51-8BC3-B6ACDD59ECEF}">
      <dsp:nvSpPr>
        <dsp:cNvPr id="0" name=""/>
        <dsp:cNvSpPr/>
      </dsp:nvSpPr>
      <dsp:spPr>
        <a:xfrm>
          <a:off x="0" y="190501"/>
          <a:ext cx="1733808" cy="1740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1 320,2</a:t>
          </a:r>
          <a:endParaRPr lang="ru-RU" sz="9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10" y="445382"/>
        <a:ext cx="1225988" cy="1230672"/>
      </dsp:txXfrm>
    </dsp:sp>
    <dsp:sp modelId="{3AE0A183-BE2F-45E7-8144-EFB6830D8DDE}">
      <dsp:nvSpPr>
        <dsp:cNvPr id="0" name=""/>
        <dsp:cNvSpPr/>
      </dsp:nvSpPr>
      <dsp:spPr>
        <a:xfrm rot="11864140">
          <a:off x="1779122" y="1090253"/>
          <a:ext cx="512710" cy="3845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66F4E-CD98-41C8-958B-1C024E974143}">
      <dsp:nvSpPr>
        <dsp:cNvPr id="0" name=""/>
        <dsp:cNvSpPr/>
      </dsp:nvSpPr>
      <dsp:spPr>
        <a:xfrm>
          <a:off x="2275270" y="817429"/>
          <a:ext cx="3307018" cy="90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области                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1694" y="843853"/>
        <a:ext cx="3254170" cy="849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F6E82-6C2F-4F51-8BC3-B6ACDD59ECEF}">
      <dsp:nvSpPr>
        <dsp:cNvPr id="0" name=""/>
        <dsp:cNvSpPr/>
      </dsp:nvSpPr>
      <dsp:spPr>
        <a:xfrm>
          <a:off x="733436" y="273198"/>
          <a:ext cx="1238735" cy="8444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Сельское хозяйство и рыболовство   </a:t>
          </a:r>
          <a:r>
            <a:rPr lang="ru-RU" sz="900" b="1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3 808,8</a:t>
          </a:r>
          <a:endParaRPr lang="ru-RU" sz="9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4845" y="396870"/>
        <a:ext cx="875917" cy="597138"/>
      </dsp:txXfrm>
    </dsp:sp>
    <dsp:sp modelId="{3AE0A183-BE2F-45E7-8144-EFB6830D8DDE}">
      <dsp:nvSpPr>
        <dsp:cNvPr id="0" name=""/>
        <dsp:cNvSpPr/>
      </dsp:nvSpPr>
      <dsp:spPr>
        <a:xfrm rot="17270103">
          <a:off x="1203850" y="1198979"/>
          <a:ext cx="177661" cy="1925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66F4E-CD98-41C8-958B-1C024E974143}">
      <dsp:nvSpPr>
        <dsp:cNvPr id="0" name=""/>
        <dsp:cNvSpPr/>
      </dsp:nvSpPr>
      <dsp:spPr>
        <a:xfrm>
          <a:off x="71316" y="1427412"/>
          <a:ext cx="2500743" cy="1595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Cоздание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условий для развития сельскохозяйственного производства, расширения рынка сельскохозяйственной продукции, сырья и продовольствия 3 196,0 тыс. рублей; Выполнение отдельных государственных полномочий по обращению с животными без владельцев 225,0 тыс. рублей; Реализация полномочий по защите населения от болезней, общих для человека и животных, в части сбора, утилизации и уничтожения биологических отходов  387,8 тыс. рублей.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060" y="1474156"/>
        <a:ext cx="2407255" cy="150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0.17614</cdr:x>
      <cdr:y>0.17751</cdr:y>
    </cdr:from>
    <cdr:to>
      <cdr:x>0.39342</cdr:x>
      <cdr:y>0.48686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288" y="5247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810D2-BD2A-42A5-BA82-0518C25BB3A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EFAC-475F-42C4-B41E-E7609100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5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31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2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6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0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1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17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4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34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0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7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4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59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75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89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33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0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4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6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6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8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3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72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5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28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7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3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7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2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3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9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7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6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E4A6F0-9D51-4C65-AA09-CA7DFD46223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  <p:sldLayoutId id="2147484277" r:id="rId13"/>
    <p:sldLayoutId id="2147484278" r:id="rId14"/>
    <p:sldLayoutId id="2147484279" r:id="rId15"/>
    <p:sldLayoutId id="2147484280" r:id="rId16"/>
    <p:sldLayoutId id="21474842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gif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gif"/><Relationship Id="rId5" Type="http://schemas.openxmlformats.org/officeDocument/2006/relationships/image" Target="../media/image28.png"/><Relationship Id="rId10" Type="http://schemas.openxmlformats.org/officeDocument/2006/relationships/image" Target="../media/image22.gif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chart" Target="../charts/chart3.xml"/><Relationship Id="rId7" Type="http://schemas.openxmlformats.org/officeDocument/2006/relationships/image" Target="../media/image38.jpe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2.gif"/><Relationship Id="rId7" Type="http://schemas.openxmlformats.org/officeDocument/2006/relationships/image" Target="../media/image5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2.gif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2.gif"/><Relationship Id="rId7" Type="http://schemas.openxmlformats.org/officeDocument/2006/relationships/image" Target="../media/image6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.gif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gif"/><Relationship Id="rId26" Type="http://schemas.openxmlformats.org/officeDocument/2006/relationships/image" Target="../media/image2.gif"/><Relationship Id="rId3" Type="http://schemas.openxmlformats.org/officeDocument/2006/relationships/diagramData" Target="../diagrams/data4.xml"/><Relationship Id="rId21" Type="http://schemas.openxmlformats.org/officeDocument/2006/relationships/image" Target="../media/image75.gif"/><Relationship Id="rId7" Type="http://schemas.microsoft.com/office/2007/relationships/diagramDrawing" Target="../diagrams/drawing4.xml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5" Type="http://schemas.openxmlformats.org/officeDocument/2006/relationships/image" Target="../media/image79.gi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0.png"/><Relationship Id="rId20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5.jpeg"/><Relationship Id="rId24" Type="http://schemas.openxmlformats.org/officeDocument/2006/relationships/image" Target="../media/image78.gif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69.jpeg"/><Relationship Id="rId23" Type="http://schemas.openxmlformats.org/officeDocument/2006/relationships/image" Target="../media/image77.gif"/><Relationship Id="rId10" Type="http://schemas.openxmlformats.org/officeDocument/2006/relationships/image" Target="../media/image64.jpeg"/><Relationship Id="rId19" Type="http://schemas.openxmlformats.org/officeDocument/2006/relationships/image" Target="../media/image73.gif"/><Relationship Id="rId4" Type="http://schemas.openxmlformats.org/officeDocument/2006/relationships/diagramLayout" Target="../diagrams/layout4.xml"/><Relationship Id="rId9" Type="http://schemas.openxmlformats.org/officeDocument/2006/relationships/image" Target="../media/image63.jpeg"/><Relationship Id="rId14" Type="http://schemas.openxmlformats.org/officeDocument/2006/relationships/image" Target="../media/image68.jpeg"/><Relationship Id="rId22" Type="http://schemas.openxmlformats.org/officeDocument/2006/relationships/image" Target="../media/image7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.gif"/><Relationship Id="rId2" Type="http://schemas.openxmlformats.org/officeDocument/2006/relationships/image" Target="../media/image8.jp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80.gif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" Type="http://schemas.openxmlformats.org/officeDocument/2006/relationships/diagramData" Target="../diagrams/data5.xml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10" Type="http://schemas.openxmlformats.org/officeDocument/2006/relationships/image" Target="../media/image2.gif"/><Relationship Id="rId19" Type="http://schemas.openxmlformats.org/officeDocument/2006/relationships/diagramColors" Target="../diagrams/colors7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2.png"/><Relationship Id="rId14" Type="http://schemas.openxmlformats.org/officeDocument/2006/relationships/diagramColors" Target="../diagrams/colors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84.jpeg"/><Relationship Id="rId7" Type="http://schemas.openxmlformats.org/officeDocument/2006/relationships/image" Target="../media/image60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2.gif"/><Relationship Id="rId5" Type="http://schemas.openxmlformats.org/officeDocument/2006/relationships/image" Target="../media/image86.jpeg"/><Relationship Id="rId10" Type="http://schemas.openxmlformats.org/officeDocument/2006/relationships/image" Target="../media/image59.gif"/><Relationship Id="rId4" Type="http://schemas.openxmlformats.org/officeDocument/2006/relationships/image" Target="../media/image85.png"/><Relationship Id="rId9" Type="http://schemas.openxmlformats.org/officeDocument/2006/relationships/image" Target="../media/image8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1.jp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93.jpeg"/><Relationship Id="rId4" Type="http://schemas.openxmlformats.org/officeDocument/2006/relationships/image" Target="../media/image9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.gif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616" y="2345781"/>
            <a:ext cx="10075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 ДЛЯ ГРАЖДАН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04" y="3323594"/>
            <a:ext cx="7690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 </a:t>
            </a:r>
            <a:r>
              <a:rPr lang="ru-RU" sz="2000" b="1" dirty="0" smtClean="0">
                <a:latin typeface="Bookman Old Style" panose="02050604050505020204" pitchFamily="18" charset="0"/>
              </a:rPr>
              <a:t>бюджету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образования Красногвардейский район Оренбургской области на </a:t>
            </a:r>
            <a:r>
              <a:rPr lang="ru-RU" sz="2000" b="1" dirty="0" smtClean="0">
                <a:latin typeface="Bookman Old Style" panose="02050604050505020204" pitchFamily="18" charset="0"/>
              </a:rPr>
              <a:t>2021 </a:t>
            </a:r>
            <a:r>
              <a:rPr lang="ru-RU" sz="2000" b="1" dirty="0">
                <a:latin typeface="Bookman Old Style" panose="02050604050505020204" pitchFamily="18" charset="0"/>
              </a:rPr>
              <a:t>год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и плановый период </a:t>
            </a:r>
            <a:r>
              <a:rPr lang="ru-RU" sz="2000" b="1" dirty="0" smtClean="0">
                <a:latin typeface="Bookman Old Style" panose="02050604050505020204" pitchFamily="18" charset="0"/>
              </a:rPr>
              <a:t>2022 </a:t>
            </a:r>
            <a:r>
              <a:rPr lang="ru-RU" sz="2000" b="1" dirty="0">
                <a:latin typeface="Bookman Old Style" panose="02050604050505020204" pitchFamily="18" charset="0"/>
              </a:rPr>
              <a:t>и </a:t>
            </a:r>
            <a:r>
              <a:rPr lang="ru-RU" sz="2000" b="1" dirty="0" smtClean="0">
                <a:latin typeface="Bookman Old Style" panose="02050604050505020204" pitchFamily="18" charset="0"/>
              </a:rPr>
              <a:t>2023 </a:t>
            </a:r>
            <a:r>
              <a:rPr lang="ru-RU" sz="2000" b="1" dirty="0">
                <a:latin typeface="Bookman Old Style" panose="02050604050505020204" pitchFamily="18" charset="0"/>
              </a:rPr>
              <a:t>годов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8078" y="1519344"/>
            <a:ext cx="850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Красногвардейский район Оренбургской области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664" y="6336566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ookman Old Style" panose="02050604050505020204" pitchFamily="18" charset="0"/>
              </a:rPr>
              <a:t>            с. Плешаново 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11" y="248356"/>
            <a:ext cx="1038577" cy="10500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</p:pic>
      <p:pic>
        <p:nvPicPr>
          <p:cNvPr id="1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016752" y="6544875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46274"/>
              </p:ext>
            </p:extLst>
          </p:nvPr>
        </p:nvGraphicFramePr>
        <p:xfrm>
          <a:off x="390233" y="601510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75526"/>
              </p:ext>
            </p:extLst>
          </p:nvPr>
        </p:nvGraphicFramePr>
        <p:xfrm>
          <a:off x="384049" y="1453896"/>
          <a:ext cx="11375136" cy="5054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09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D: 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3 086,70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Е: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</a:t>
                      </a:r>
                      <a:r>
                        <a:rPr lang="en-US" sz="800" u="none" strike="noStrike">
                          <a:effectLst/>
                        </a:rPr>
                        <a:t>F </a:t>
                      </a:r>
                      <a:r>
                        <a:rPr lang="ru-RU" sz="800" u="none" strike="noStrike">
                          <a:effectLst/>
                        </a:rPr>
                        <a:t>Строительство 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G: Торговля оптовая и розничная; ремонт автотранспортных средств и мотоциклов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I: Деятельность гостиниц и предприятий общественного питания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H: 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J: 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M: Деятельность профессиональная, научная и техническая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5971032" y="6654603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8121"/>
              </p:ext>
            </p:extLst>
          </p:nvPr>
        </p:nvGraphicFramePr>
        <p:xfrm>
          <a:off x="381089" y="601510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942"/>
              </p:ext>
            </p:extLst>
          </p:nvPr>
        </p:nvGraphicFramePr>
        <p:xfrm>
          <a:off x="384049" y="1454468"/>
          <a:ext cx="11356846" cy="5194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1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26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N: Деятельность административная и сопутствующие дополнительные услуги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O: Государственное управление и обеспечение военной безопасности; социальное обеспечение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</a:t>
                      </a:r>
                      <a:r>
                        <a:rPr lang="en-US" sz="800" u="none" strike="noStrike">
                          <a:effectLst/>
                        </a:rPr>
                        <a:t>P: </a:t>
                      </a:r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Q: Деятельность в области здравоохранения и социальных услуг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R: Деятельность в области культуры, спорта, организации досуга и развлечений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349,90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Ввод в действие основных фондов в ценах соответствующих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Ликвидация основных фондов по полной учетной стоимости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Стоимость основных фондов по полной учетной стоимости на конец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1 516,51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1 536,90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1 565,63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1 566,70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1 592,35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1 596,04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1 619,92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1 624,34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Коэффициент обновления основных фондов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907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Финансы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8. Финансы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консолидированного бюджета муниципального образования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Справочно: сальдо прибылей и убытков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Амортизация основных фондов, начисленная за год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прибыль организаций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167,08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166,17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175,19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185,13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187,93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195,14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6" marR="3196" marT="319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5998464" y="6572307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4656"/>
              </p:ext>
            </p:extLst>
          </p:nvPr>
        </p:nvGraphicFramePr>
        <p:xfrm>
          <a:off x="381089" y="601510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68050"/>
              </p:ext>
            </p:extLst>
          </p:nvPr>
        </p:nvGraphicFramePr>
        <p:xfrm>
          <a:off x="374904" y="1454722"/>
          <a:ext cx="11365991" cy="510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17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Акцизы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10,80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12,49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12,50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12,87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12,87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Специальные налоговые режимы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32,62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28,11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28,94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29,55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29,60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29,67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30,30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30,56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36,85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59,36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60,51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60,58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60,93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60,98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61,32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61,34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из них: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добычу полезных ископаемых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налоговые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Неналоговые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Итого доходов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355,56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345,05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359,77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363,69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371,72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385,09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393,72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Средства, передаваемые на федеральный и областной уровни власти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Средства, получаемые от федерального и областного уровней власти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476,45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459,31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486,81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486,81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533,14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533,14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8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Всего доходов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729,68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746,21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777,56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782,09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811,07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817,37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Расходы консолидированного бюджета  муниципального образования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Расходы организаций за счет прибыли, остающейся в распоряжении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Общегосударственные вопросы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Национальная оборона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Национальная экономика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Охрана окружающей среды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393,61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386,47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395,06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396,63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413,96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416,39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431,07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Культура, кинематография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71,73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Здравоохранение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Социальная политика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Физическая культура и спорт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Средства массовой информации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расходы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8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Всего расходов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717,25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746,21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777,56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782,09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811,07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817,37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     Дефицит(-),профицит(+) консолидированного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-26,18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7704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Денежные доходы и расходы населения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210" marR="3210" marT="321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9. Денежные доходы и расходы населения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Денежные доходы населения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2 796,96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2 831,31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2 931,21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2 972,80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3 061,81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3 139,80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3 215,28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3 319,60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8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0" marR="3210" marT="321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57133"/>
              </p:ext>
            </p:extLst>
          </p:nvPr>
        </p:nvGraphicFramePr>
        <p:xfrm>
          <a:off x="381089" y="601510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65652"/>
              </p:ext>
            </p:extLst>
          </p:nvPr>
        </p:nvGraphicFramePr>
        <p:xfrm>
          <a:off x="365759" y="1449769"/>
          <a:ext cx="11375136" cy="4973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007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предпринимательской деятельности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227,05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194,70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194,70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200,80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206,40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213,45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518,00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225,90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оплата труда, включая скрытую заработную плату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1 397,50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1 420,70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1 490,50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1 520,50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1 560,00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1 619,30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1 662,00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1 745,00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социальные выплаты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1 097,01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1 153,11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1 190,71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1 190,71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1 242,51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1 242,51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1 277,61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1 277,61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пенсии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1 059,40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1 098,60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1 098,60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1 152,45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1 152,45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1 188,15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1 188,15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пособия и социальная помощь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84,45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84,45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стипендии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доходы (от продажи валюты, денежные переводы и пр.)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Реальные денежные доходы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Реальные располагаемые денежные доходы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Среднедушевые денежные доходы (в месяц)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12935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13617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13805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14453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14803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15409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15874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Расходы населения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2 238,21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2 214,11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2 300,38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2 334,30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2 411,93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2 480,60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2 540,41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2 624,70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239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Труд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31" marR="3531" marT="3531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10. Труд и занятость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Численность рабочей силы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8,090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8,090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8,180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8,180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Численность занятых в экономике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7,640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7,810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7,810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Уровень зарегистрированной безработицы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Среднесписочная численность работников организаций (без внешних совместителей)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8826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всех работников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1 355,47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1 370,38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1 432,05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1 489,35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1 556,00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8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Среднемесячная номинальная начисленная заработная плата работников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руб/мес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18 661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18 942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19 794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20 091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20 586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21 196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21 514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22 467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Темп среднемесячной номинальной начисленной заработной платы работников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84737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Туризм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31" marR="3531" marT="3531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11. Туризм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иностранных граждан, прибывших в регион по цели поездки туризм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Все страны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  Страны вне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  Страны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76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российских граждан, выехавших за границу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Все страны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   Страны вне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88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   Страны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31" marR="3531" marT="353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653" y="520884"/>
            <a:ext cx="11412071" cy="375487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Красногвардейского района происходит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существенного замедления экономического роста в стране, повышенного уровня инфляции, ослабления курса рубля по отношению к иностранной валюте, радикальным ухудшением динамики ключевых макроэкономических показателей, снижения инвестиционных активов.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связи с этим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проводилась 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будет продолжена работа, направленная на повышение эффективности управления муниципальными финансами.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Основанная на высоких темпах экономического развития и растущих ценах на ресурсы модель постоянного роста бюджетных расходов к настоящему моменту исчерпала свои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 При этом принятые бюджетные обязательства не могут быть существенно сокращены вследствие социальной направленности значительной их части.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условиях на первый план выходит решение задач повышения эффективности расходов и переориентации бюджетных ассигнований в рамках существующих бюджетных ограничений на реализацию приоритетных направлений бюджетной политики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крайне осмотрительно формировать политику расходов бюджета.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2021 и плановый период 2022 и 2023 годов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структуре муниципальных программ. В то же время конечная эффективность "программного" бюджета зависит от качества муниципальных программ, механизмов контроля за их реализацией.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должны стать ключевым механизмом, с помощью которого увязываются стратегическое и бюджетное планирование. Совершенствование системы внутреннего финансового контроля в сфере бюджетных правоотношений и контроля в сфере закупок должно обеспечить снижение потерь средств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имеющихся финансовых ресурсов, а также предотвращение нарушений законодательства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60058"/>
              </p:ext>
            </p:extLst>
          </p:nvPr>
        </p:nvGraphicFramePr>
        <p:xfrm>
          <a:off x="418652" y="4209617"/>
          <a:ext cx="11412072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706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6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13124">
                <a:tc>
                  <a:txBody>
                    <a:bodyPr/>
                    <a:lstStyle/>
                    <a:p>
                      <a:pPr algn="just"/>
                      <a:r>
                        <a:rPr lang="ru-RU" sz="14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Основными рисками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 могут возникнуть в ходе реализации бюджетной политики  Красногвардейского района, являются: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изменения норм федерального, областного законодательства, влекущие за собой снижение доходов местного бюджета;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ухудшение общеэкономической ситуации в Российской Федерации,    приводящее к уменьшению поступлений налоговых и неналоговых доходов местного бюджета.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наступлении указанных рисков могут потребоваться дополнительные меры по минимизации их негативных последствий.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1000">
                          <a:srgbClr val="00B0F0"/>
                        </a:gs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проблемы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существующие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бюджетной политике района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структура бюджетных расходов не является оптимальной для стимулирования, социально-экономического развития района;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необходимость совершенствования механизма применения муниципальных заданий на оказание муниципальных услуг муниципальными учреждениями;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низкая степень заинтересованности граждан в обсуждении целей и результатов использования бюджетных средств.</a:t>
                      </a:r>
                    </a:p>
                    <a:p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1000">
                          <a:srgbClr val="00B0F0"/>
                        </a:gs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60958" y="0"/>
            <a:ext cx="118916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Основные риски и проблемы в сфере бюджетной политики Красногвардейского района </a:t>
            </a:r>
          </a:p>
          <a:p>
            <a:pPr algn="ctr"/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Слитки золота картинка смай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" y="6232296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лшелек с деньгами картинка смай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31" y="5935661"/>
            <a:ext cx="805309" cy="8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65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 такое доходы и расходы бюджета?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0" y="761274"/>
            <a:ext cx="1229073" cy="9774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580" y="803575"/>
            <a:ext cx="1217171" cy="9684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-96958" y="1888009"/>
            <a:ext cx="15655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Доходы бюджета -</a:t>
            </a:r>
            <a:r>
              <a:rPr lang="ru-RU" sz="1000" dirty="0" smtClean="0"/>
              <a:t>поступающие в бюджет денежные средства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5167" y="1906553"/>
            <a:ext cx="15091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Расходы бюджета -</a:t>
            </a:r>
            <a:r>
              <a:rPr lang="ru-RU" sz="11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выплачиваемые из бюджета денежные средства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5058" y="-89654"/>
            <a:ext cx="791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98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Общие характеристики бюджетов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98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Доходы – Расходы = Дефицит (Профицит) 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Рисунок 10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43" y="448687"/>
            <a:ext cx="660774" cy="6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Развернутая стрелка 24"/>
          <p:cNvSpPr>
            <a:spLocks/>
          </p:cNvSpPr>
          <p:nvPr/>
        </p:nvSpPr>
        <p:spPr bwMode="auto">
          <a:xfrm>
            <a:off x="5628180" y="495121"/>
            <a:ext cx="154841" cy="211091"/>
          </a:xfrm>
          <a:custGeom>
            <a:avLst/>
            <a:gdLst>
              <a:gd name="T0" fmla="*/ 0 w 408940"/>
              <a:gd name="T1" fmla="*/ 927735 h 927735"/>
              <a:gd name="T2" fmla="*/ 0 w 408940"/>
              <a:gd name="T3" fmla="*/ 178911 h 927735"/>
              <a:gd name="T4" fmla="*/ 178911 w 408940"/>
              <a:gd name="T5" fmla="*/ 0 h 927735"/>
              <a:gd name="T6" fmla="*/ 178911 w 408940"/>
              <a:gd name="T7" fmla="*/ 0 h 927735"/>
              <a:gd name="T8" fmla="*/ 357822 w 408940"/>
              <a:gd name="T9" fmla="*/ 178911 h 927735"/>
              <a:gd name="T10" fmla="*/ 357823 w 408940"/>
              <a:gd name="T11" fmla="*/ 593566 h 927735"/>
              <a:gd name="T12" fmla="*/ 408940 w 408940"/>
              <a:gd name="T13" fmla="*/ 593566 h 927735"/>
              <a:gd name="T14" fmla="*/ 306705 w 408940"/>
              <a:gd name="T15" fmla="*/ 695801 h 927735"/>
              <a:gd name="T16" fmla="*/ 204470 w 408940"/>
              <a:gd name="T17" fmla="*/ 593566 h 927735"/>
              <a:gd name="T18" fmla="*/ 255588 w 408940"/>
              <a:gd name="T19" fmla="*/ 593566 h 927735"/>
              <a:gd name="T20" fmla="*/ 255588 w 408940"/>
              <a:gd name="T21" fmla="*/ 178911 h 927735"/>
              <a:gd name="T22" fmla="*/ 178912 w 408940"/>
              <a:gd name="T23" fmla="*/ 102235 h 927735"/>
              <a:gd name="T24" fmla="*/ 178911 w 408940"/>
              <a:gd name="T25" fmla="*/ 102235 h 927735"/>
              <a:gd name="T26" fmla="*/ 102235 w 408940"/>
              <a:gd name="T27" fmla="*/ 178911 h 927735"/>
              <a:gd name="T28" fmla="*/ 102235 w 408940"/>
              <a:gd name="T29" fmla="*/ 927735 h 927735"/>
              <a:gd name="T30" fmla="*/ 0 w 408940"/>
              <a:gd name="T31" fmla="*/ 927735 h 927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940" h="927735">
                <a:moveTo>
                  <a:pt x="0" y="927735"/>
                </a:moveTo>
                <a:lnTo>
                  <a:pt x="0" y="178911"/>
                </a:lnTo>
                <a:cubicBezTo>
                  <a:pt x="0" y="80101"/>
                  <a:pt x="80101" y="0"/>
                  <a:pt x="178911" y="0"/>
                </a:cubicBezTo>
                <a:lnTo>
                  <a:pt x="178911" y="0"/>
                </a:lnTo>
                <a:cubicBezTo>
                  <a:pt x="277721" y="0"/>
                  <a:pt x="357822" y="80101"/>
                  <a:pt x="357822" y="178911"/>
                </a:cubicBezTo>
                <a:cubicBezTo>
                  <a:pt x="357822" y="317129"/>
                  <a:pt x="357823" y="455348"/>
                  <a:pt x="357823" y="593566"/>
                </a:cubicBezTo>
                <a:lnTo>
                  <a:pt x="408940" y="593566"/>
                </a:lnTo>
                <a:lnTo>
                  <a:pt x="306705" y="695801"/>
                </a:lnTo>
                <a:lnTo>
                  <a:pt x="204470" y="593566"/>
                </a:lnTo>
                <a:lnTo>
                  <a:pt x="255588" y="593566"/>
                </a:lnTo>
                <a:lnTo>
                  <a:pt x="255588" y="178911"/>
                </a:lnTo>
                <a:cubicBezTo>
                  <a:pt x="255588" y="136564"/>
                  <a:pt x="221259" y="102235"/>
                  <a:pt x="178912" y="102235"/>
                </a:cubicBezTo>
                <a:lnTo>
                  <a:pt x="178911" y="102235"/>
                </a:lnTo>
                <a:cubicBezTo>
                  <a:pt x="136564" y="102235"/>
                  <a:pt x="102235" y="136564"/>
                  <a:pt x="102235" y="178911"/>
                </a:cubicBezTo>
                <a:lnTo>
                  <a:pt x="102235" y="927735"/>
                </a:lnTo>
                <a:lnTo>
                  <a:pt x="0" y="9277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11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" r="-2278"/>
          <a:stretch>
            <a:fillRect/>
          </a:stretch>
        </p:blipFill>
        <p:spPr bwMode="auto">
          <a:xfrm>
            <a:off x="6196204" y="448687"/>
            <a:ext cx="596481" cy="9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углом 28"/>
          <p:cNvSpPr>
            <a:spLocks/>
          </p:cNvSpPr>
          <p:nvPr/>
        </p:nvSpPr>
        <p:spPr bwMode="auto">
          <a:xfrm>
            <a:off x="6494444" y="504182"/>
            <a:ext cx="232927" cy="196580"/>
          </a:xfrm>
          <a:custGeom>
            <a:avLst/>
            <a:gdLst>
              <a:gd name="T0" fmla="*/ 0 w 600075"/>
              <a:gd name="T1" fmla="*/ 805142 h 805142"/>
              <a:gd name="T2" fmla="*/ 0 w 600075"/>
              <a:gd name="T3" fmla="*/ 337542 h 805142"/>
              <a:gd name="T4" fmla="*/ 262533 w 600075"/>
              <a:gd name="T5" fmla="*/ 75009 h 805142"/>
              <a:gd name="T6" fmla="*/ 450056 w 600075"/>
              <a:gd name="T7" fmla="*/ 75009 h 805142"/>
              <a:gd name="T8" fmla="*/ 450056 w 600075"/>
              <a:gd name="T9" fmla="*/ 0 h 805142"/>
              <a:gd name="T10" fmla="*/ 600075 w 600075"/>
              <a:gd name="T11" fmla="*/ 150019 h 805142"/>
              <a:gd name="T12" fmla="*/ 450056 w 600075"/>
              <a:gd name="T13" fmla="*/ 300038 h 805142"/>
              <a:gd name="T14" fmla="*/ 450056 w 600075"/>
              <a:gd name="T15" fmla="*/ 225028 h 805142"/>
              <a:gd name="T16" fmla="*/ 262533 w 600075"/>
              <a:gd name="T17" fmla="*/ 225028 h 805142"/>
              <a:gd name="T18" fmla="*/ 150019 w 600075"/>
              <a:gd name="T19" fmla="*/ 337542 h 805142"/>
              <a:gd name="T20" fmla="*/ 150019 w 600075"/>
              <a:gd name="T21" fmla="*/ 805142 h 805142"/>
              <a:gd name="T22" fmla="*/ 0 w 600075"/>
              <a:gd name="T23" fmla="*/ 805142 h 8051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0075" h="805142">
                <a:moveTo>
                  <a:pt x="0" y="805142"/>
                </a:moveTo>
                <a:lnTo>
                  <a:pt x="0" y="337542"/>
                </a:lnTo>
                <a:cubicBezTo>
                  <a:pt x="0" y="192549"/>
                  <a:pt x="117540" y="75009"/>
                  <a:pt x="262533" y="75009"/>
                </a:cubicBezTo>
                <a:lnTo>
                  <a:pt x="450056" y="75009"/>
                </a:lnTo>
                <a:lnTo>
                  <a:pt x="450056" y="0"/>
                </a:lnTo>
                <a:lnTo>
                  <a:pt x="600075" y="150019"/>
                </a:lnTo>
                <a:lnTo>
                  <a:pt x="450056" y="300038"/>
                </a:lnTo>
                <a:lnTo>
                  <a:pt x="450056" y="225028"/>
                </a:lnTo>
                <a:lnTo>
                  <a:pt x="262533" y="225028"/>
                </a:lnTo>
                <a:cubicBezTo>
                  <a:pt x="200393" y="225028"/>
                  <a:pt x="150019" y="275402"/>
                  <a:pt x="150019" y="337542"/>
                </a:cubicBezTo>
                <a:lnTo>
                  <a:pt x="150019" y="805142"/>
                </a:lnTo>
                <a:lnTo>
                  <a:pt x="0" y="8051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12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r="-3065"/>
          <a:stretch>
            <a:fillRect/>
          </a:stretch>
        </p:blipFill>
        <p:spPr bwMode="auto">
          <a:xfrm>
            <a:off x="10560462" y="448688"/>
            <a:ext cx="617611" cy="7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углом 29"/>
          <p:cNvSpPr>
            <a:spLocks/>
          </p:cNvSpPr>
          <p:nvPr/>
        </p:nvSpPr>
        <p:spPr bwMode="auto">
          <a:xfrm>
            <a:off x="10869267" y="495121"/>
            <a:ext cx="204441" cy="181022"/>
          </a:xfrm>
          <a:custGeom>
            <a:avLst/>
            <a:gdLst>
              <a:gd name="T0" fmla="*/ 0 w 544830"/>
              <a:gd name="T1" fmla="*/ 695960 h 695960"/>
              <a:gd name="T2" fmla="*/ 0 w 544830"/>
              <a:gd name="T3" fmla="*/ 313288 h 695960"/>
              <a:gd name="T4" fmla="*/ 238363 w 544830"/>
              <a:gd name="T5" fmla="*/ 74925 h 695960"/>
              <a:gd name="T6" fmla="*/ 408623 w 544830"/>
              <a:gd name="T7" fmla="*/ 74925 h 695960"/>
              <a:gd name="T8" fmla="*/ 408623 w 544830"/>
              <a:gd name="T9" fmla="*/ 0 h 695960"/>
              <a:gd name="T10" fmla="*/ 544830 w 544830"/>
              <a:gd name="T11" fmla="*/ 143029 h 695960"/>
              <a:gd name="T12" fmla="*/ 408623 w 544830"/>
              <a:gd name="T13" fmla="*/ 286058 h 695960"/>
              <a:gd name="T14" fmla="*/ 408623 w 544830"/>
              <a:gd name="T15" fmla="*/ 211133 h 695960"/>
              <a:gd name="T16" fmla="*/ 238363 w 544830"/>
              <a:gd name="T17" fmla="*/ 211133 h 695960"/>
              <a:gd name="T18" fmla="*/ 136207 w 544830"/>
              <a:gd name="T19" fmla="*/ 313289 h 695960"/>
              <a:gd name="T20" fmla="*/ 136208 w 544830"/>
              <a:gd name="T21" fmla="*/ 695960 h 695960"/>
              <a:gd name="T22" fmla="*/ 0 w 544830"/>
              <a:gd name="T23" fmla="*/ 695960 h 695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44830" h="695960">
                <a:moveTo>
                  <a:pt x="0" y="695960"/>
                </a:moveTo>
                <a:lnTo>
                  <a:pt x="0" y="313288"/>
                </a:lnTo>
                <a:cubicBezTo>
                  <a:pt x="0" y="181644"/>
                  <a:pt x="106719" y="74925"/>
                  <a:pt x="238363" y="74925"/>
                </a:cubicBezTo>
                <a:lnTo>
                  <a:pt x="408623" y="74925"/>
                </a:lnTo>
                <a:lnTo>
                  <a:pt x="408623" y="0"/>
                </a:lnTo>
                <a:lnTo>
                  <a:pt x="544830" y="143029"/>
                </a:lnTo>
                <a:lnTo>
                  <a:pt x="408623" y="286058"/>
                </a:lnTo>
                <a:lnTo>
                  <a:pt x="408623" y="211133"/>
                </a:lnTo>
                <a:lnTo>
                  <a:pt x="238363" y="211133"/>
                </a:lnTo>
                <a:cubicBezTo>
                  <a:pt x="181944" y="211133"/>
                  <a:pt x="136207" y="256870"/>
                  <a:pt x="136207" y="313289"/>
                </a:cubicBezTo>
                <a:cubicBezTo>
                  <a:pt x="136207" y="440846"/>
                  <a:pt x="136208" y="568403"/>
                  <a:pt x="136208" y="695960"/>
                </a:cubicBezTo>
                <a:lnTo>
                  <a:pt x="0" y="6959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13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468734"/>
            <a:ext cx="558322" cy="8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Развернутая стрелка 27"/>
          <p:cNvSpPr>
            <a:spLocks/>
          </p:cNvSpPr>
          <p:nvPr/>
        </p:nvSpPr>
        <p:spPr bwMode="auto">
          <a:xfrm>
            <a:off x="10100483" y="542538"/>
            <a:ext cx="155799" cy="205641"/>
          </a:xfrm>
          <a:custGeom>
            <a:avLst/>
            <a:gdLst>
              <a:gd name="T0" fmla="*/ 0 w 381635"/>
              <a:gd name="T1" fmla="*/ 995680 h 995680"/>
              <a:gd name="T2" fmla="*/ 0 w 381635"/>
              <a:gd name="T3" fmla="*/ 166965 h 995680"/>
              <a:gd name="T4" fmla="*/ 166965 w 381635"/>
              <a:gd name="T5" fmla="*/ 0 h 995680"/>
              <a:gd name="T6" fmla="*/ 166965 w 381635"/>
              <a:gd name="T7" fmla="*/ 0 h 995680"/>
              <a:gd name="T8" fmla="*/ 333930 w 381635"/>
              <a:gd name="T9" fmla="*/ 166965 h 995680"/>
              <a:gd name="T10" fmla="*/ 333931 w 381635"/>
              <a:gd name="T11" fmla="*/ 651351 h 995680"/>
              <a:gd name="T12" fmla="*/ 381635 w 381635"/>
              <a:gd name="T13" fmla="*/ 651351 h 995680"/>
              <a:gd name="T14" fmla="*/ 286226 w 381635"/>
              <a:gd name="T15" fmla="*/ 746760 h 995680"/>
              <a:gd name="T16" fmla="*/ 190818 w 381635"/>
              <a:gd name="T17" fmla="*/ 651351 h 995680"/>
              <a:gd name="T18" fmla="*/ 238522 w 381635"/>
              <a:gd name="T19" fmla="*/ 651351 h 995680"/>
              <a:gd name="T20" fmla="*/ 238522 w 381635"/>
              <a:gd name="T21" fmla="*/ 166965 h 995680"/>
              <a:gd name="T22" fmla="*/ 166965 w 381635"/>
              <a:gd name="T23" fmla="*/ 95408 h 995680"/>
              <a:gd name="T24" fmla="*/ 166965 w 381635"/>
              <a:gd name="T25" fmla="*/ 95409 h 995680"/>
              <a:gd name="T26" fmla="*/ 95408 w 381635"/>
              <a:gd name="T27" fmla="*/ 166966 h 995680"/>
              <a:gd name="T28" fmla="*/ 95409 w 381635"/>
              <a:gd name="T29" fmla="*/ 995680 h 995680"/>
              <a:gd name="T30" fmla="*/ 0 w 381635"/>
              <a:gd name="T31" fmla="*/ 995680 h 9956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1635" h="995680">
                <a:moveTo>
                  <a:pt x="0" y="995680"/>
                </a:moveTo>
                <a:lnTo>
                  <a:pt x="0" y="166965"/>
                </a:lnTo>
                <a:cubicBezTo>
                  <a:pt x="0" y="74753"/>
                  <a:pt x="74753" y="0"/>
                  <a:pt x="166965" y="0"/>
                </a:cubicBezTo>
                <a:lnTo>
                  <a:pt x="166965" y="0"/>
                </a:lnTo>
                <a:cubicBezTo>
                  <a:pt x="259177" y="0"/>
                  <a:pt x="333930" y="74753"/>
                  <a:pt x="333930" y="166965"/>
                </a:cubicBezTo>
                <a:cubicBezTo>
                  <a:pt x="333930" y="328427"/>
                  <a:pt x="333931" y="489889"/>
                  <a:pt x="333931" y="651351"/>
                </a:cubicBezTo>
                <a:lnTo>
                  <a:pt x="381635" y="651351"/>
                </a:lnTo>
                <a:lnTo>
                  <a:pt x="286226" y="746760"/>
                </a:lnTo>
                <a:lnTo>
                  <a:pt x="190818" y="651351"/>
                </a:lnTo>
                <a:lnTo>
                  <a:pt x="238522" y="651351"/>
                </a:lnTo>
                <a:lnTo>
                  <a:pt x="238522" y="166965"/>
                </a:lnTo>
                <a:cubicBezTo>
                  <a:pt x="238522" y="127445"/>
                  <a:pt x="206485" y="95408"/>
                  <a:pt x="166965" y="95408"/>
                </a:cubicBezTo>
                <a:lnTo>
                  <a:pt x="166965" y="95409"/>
                </a:lnTo>
                <a:cubicBezTo>
                  <a:pt x="127445" y="95409"/>
                  <a:pt x="95408" y="127446"/>
                  <a:pt x="95408" y="166966"/>
                </a:cubicBezTo>
                <a:cubicBezTo>
                  <a:pt x="95408" y="443204"/>
                  <a:pt x="95409" y="719442"/>
                  <a:pt x="95409" y="995680"/>
                </a:cubicBezTo>
                <a:lnTo>
                  <a:pt x="0" y="9956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6604" y="1346170"/>
            <a:ext cx="6727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08600" algn="l"/>
              </a:tabLst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Доходы     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Расходы                                                                                           Доходы       Расходы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08600" algn="l"/>
              </a:tabLs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28" name="Прямоугольник 672"/>
          <p:cNvSpPr>
            <a:spLocks noChangeArrowheads="1"/>
          </p:cNvSpPr>
          <p:nvPr/>
        </p:nvSpPr>
        <p:spPr bwMode="auto">
          <a:xfrm>
            <a:off x="5309117" y="2075642"/>
            <a:ext cx="1660849" cy="538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остатки средств на счете, взять кредит)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Прямоугольная выноска 674"/>
          <p:cNvSpPr>
            <a:spLocks noChangeArrowheads="1"/>
          </p:cNvSpPr>
          <p:nvPr/>
        </p:nvSpPr>
        <p:spPr bwMode="auto">
          <a:xfrm>
            <a:off x="5309117" y="1552422"/>
            <a:ext cx="1660849" cy="316968"/>
          </a:xfrm>
          <a:prstGeom prst="wedgeRectCallout">
            <a:avLst>
              <a:gd name="adj1" fmla="val -20236"/>
              <a:gd name="adj2" fmla="val 95444"/>
            </a:avLst>
          </a:prstGeom>
          <a:solidFill>
            <a:schemeClr val="tx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Дефицит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(расходы больше доходов)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Прямоугольная выноска 674"/>
          <p:cNvSpPr>
            <a:spLocks noChangeArrowheads="1"/>
          </p:cNvSpPr>
          <p:nvPr/>
        </p:nvSpPr>
        <p:spPr bwMode="auto">
          <a:xfrm>
            <a:off x="9730037" y="1546653"/>
            <a:ext cx="1660849" cy="316968"/>
          </a:xfrm>
          <a:prstGeom prst="wedgeRectCallout">
            <a:avLst>
              <a:gd name="adj1" fmla="val -20236"/>
              <a:gd name="adj2" fmla="val 95444"/>
            </a:avLst>
          </a:prstGeom>
          <a:solidFill>
            <a:schemeClr val="tx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Профицит    (доходы больше расходов)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рямоугольник 672"/>
          <p:cNvSpPr>
            <a:spLocks noChangeArrowheads="1"/>
          </p:cNvSpPr>
          <p:nvPr/>
        </p:nvSpPr>
        <p:spPr bwMode="auto">
          <a:xfrm>
            <a:off x="9730037" y="2057098"/>
            <a:ext cx="1712023" cy="538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ранее взятые кредиты)</a:t>
            </a:r>
            <a:endParaRPr lang="ru-RU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016" y="2748860"/>
            <a:ext cx="1219199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Основные характеристики бюджета Красногвардейского района на 2021 год и плановый период 2022 и 2023 годов</a:t>
            </a:r>
            <a:endParaRPr lang="ru-RU" sz="1400" b="1" dirty="0">
              <a:ln/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91" y="3021596"/>
            <a:ext cx="3852290" cy="24413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8" name="TextBox 37"/>
          <p:cNvSpPr txBox="1"/>
          <p:nvPr/>
        </p:nvSpPr>
        <p:spPr>
          <a:xfrm>
            <a:off x="10178382" y="4003732"/>
            <a:ext cx="11306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Доходы</a:t>
            </a:r>
            <a:r>
              <a:rPr lang="ru-RU" sz="800" b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545 839,2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тыс. руб.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050" y="4267767"/>
            <a:ext cx="11306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Расходы</a:t>
            </a:r>
            <a:r>
              <a:rPr lang="ru-RU" sz="800" b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545 839,2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тыс. руб.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225" y="4918519"/>
            <a:ext cx="9684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Дефицит(-), профицит(+) </a:t>
            </a:r>
          </a:p>
          <a:p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0,0 тыс. руб.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07714" y="3017540"/>
            <a:ext cx="13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2021 год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16122" y="3534275"/>
            <a:ext cx="7110720" cy="1242541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74320" y="3534276"/>
            <a:ext cx="694778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Муниципальный долг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(обязательства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, возникающие из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муниципальных 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обязательств, установленными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Бюджетным  Кодексом РФ, 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принятые на себя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муниципальным образованием)</a:t>
            </a:r>
            <a:r>
              <a:rPr lang="ru-RU" sz="1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ru-RU" sz="16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01.01.2021 </a:t>
            </a:r>
            <a:r>
              <a:rPr lang="ru-RU" sz="1600" b="1" u="sng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г.составит</a:t>
            </a:r>
            <a:r>
              <a:rPr lang="ru-RU" sz="16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0,0 </a:t>
            </a:r>
            <a:r>
              <a:rPr lang="ru-RU" sz="1600" b="1" u="sng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16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  <a:endParaRPr lang="ru-RU" sz="1600" b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44936"/>
              </p:ext>
            </p:extLst>
          </p:nvPr>
        </p:nvGraphicFramePr>
        <p:xfrm>
          <a:off x="116120" y="5395573"/>
          <a:ext cx="11911038" cy="13696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10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3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38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38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538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2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Показатель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отчет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отчет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b="1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anose="02050604050505020204" pitchFamily="18" charset="0"/>
                        </a:rPr>
                        <a:t>Доходы </a:t>
                      </a:r>
                      <a:endParaRPr lang="ru-RU" sz="14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614 631,2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601 408,2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545 839,2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473 598,2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490 926,2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anose="02050604050505020204" pitchFamily="18" charset="0"/>
                        </a:rPr>
                        <a:t>Расходы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604 032,0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612 722,9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545 839,2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473 598,2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490 926,2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Дефицит(-), профицит (+)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10 599,2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0,0  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0,0  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0,0  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1276477" y="5164741"/>
            <a:ext cx="1741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Тыс. руб.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" y="220287"/>
            <a:ext cx="739950" cy="6841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0500" y="178000"/>
            <a:ext cx="739950" cy="684111"/>
          </a:xfrm>
          <a:prstGeom prst="rect">
            <a:avLst/>
          </a:prstGeom>
        </p:spPr>
      </p:pic>
      <p:pic>
        <p:nvPicPr>
          <p:cNvPr id="2050" name="Picture 2" descr="Наши пятитысячные картинка смайлик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06" y="531908"/>
            <a:ext cx="1518667" cy="202489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ostanay.asia/files/elfinder/%D0%92%D0%B5%D1%81%D1%8B%20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6" y="305217"/>
            <a:ext cx="1509186" cy="218849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8344"/>
            <a:ext cx="533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НДФЛ, </a:t>
            </a:r>
            <a:r>
              <a:rPr lang="ru-RU" sz="1600" b="1" dirty="0" smtClean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1600" b="1" dirty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К ПОСТУПЛЕНИЮ В БЮДЖЕТ РАЙОНА В </a:t>
            </a:r>
            <a:r>
              <a:rPr lang="ru-RU" sz="1600" b="1" dirty="0" smtClean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ГОДУ,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prstClr val="black">
                  <a:lumMod val="8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15012582"/>
              </p:ext>
            </p:extLst>
          </p:nvPr>
        </p:nvGraphicFramePr>
        <p:xfrm>
          <a:off x="149340" y="820394"/>
          <a:ext cx="4809916" cy="225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2102" y="3162022"/>
            <a:ext cx="2129740" cy="1231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ПЛАНОВЫХ НАЗНАЧЕНИЙ 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РАЙОННОГО БЮДЖЕТА </a:t>
            </a:r>
            <a:r>
              <a:rPr lang="ru-RU" sz="1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 исполнению 2020 года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10,2%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6" y="4538956"/>
            <a:ext cx="1292928" cy="9696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588" y="5508652"/>
            <a:ext cx="1157420" cy="11846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1842" y="4454684"/>
            <a:ext cx="1130159" cy="10539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91200" y="361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(Государственная пошлина по делам, рассматриваемым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судах общей юрисдикции, мировыми судьями)</a:t>
            </a:r>
            <a:endParaRPr lang="ru-RU" sz="16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8915" y="1146560"/>
            <a:ext cx="2046204" cy="763264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2 600,0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97927" y="1146560"/>
            <a:ext cx="2046204" cy="763264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на 2021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1 658,0 тыс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63905" y="2047762"/>
            <a:ext cx="2034022" cy="11849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ПЛАНОВЫХ НАЗНАЧЕНИЙ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РАЙОННОГО БЮДЖЕТА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исполнению 2020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составил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36,2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8409978" y="866080"/>
            <a:ext cx="313087" cy="2062808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2" y="2105816"/>
            <a:ext cx="1156409" cy="12381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92" y="2105816"/>
            <a:ext cx="1668392" cy="12199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351379" y="3808353"/>
            <a:ext cx="4964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6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488915" y="3622876"/>
            <a:ext cx="6398285" cy="347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529277" y="4806841"/>
            <a:ext cx="2034628" cy="755104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                       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1 510,0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29277" y="5712347"/>
            <a:ext cx="2034628" cy="768779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2021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40,9 тыс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563905" y="4967454"/>
            <a:ext cx="457351" cy="1254426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8037598" y="4897983"/>
            <a:ext cx="1982558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ПЛАНОВЫХ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РАЙОННОГО БЮДЖЕТА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исполнению 2020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36,9 раз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58" y="4091786"/>
            <a:ext cx="1206638" cy="983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92" y="4967454"/>
            <a:ext cx="1347127" cy="10118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55" y="5940121"/>
            <a:ext cx="1413400" cy="9405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4352332" y="4794121"/>
            <a:ext cx="1608630" cy="795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b"/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endParaRPr lang="ru-RU" sz="1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rgbClr val="41719C"/>
                </a:solidFill>
                <a:latin typeface="Times New Roman" pitchFamily="18" charset="0"/>
                <a:cs typeface="Times New Roman" pitchFamily="18" charset="0"/>
              </a:rPr>
              <a:t>128,4% </a:t>
            </a:r>
            <a:endParaRPr lang="ru-RU" sz="1100" dirty="0">
              <a:solidFill>
                <a:srgbClr val="41719C"/>
              </a:solidFill>
            </a:endParaRPr>
          </a:p>
          <a:p>
            <a:endParaRPr lang="ru-RU" sz="11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3895" y="1677576"/>
            <a:ext cx="1881881" cy="694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104" y="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 НА СОВОКУПНЫЙ ДОХОД В БЮДЖЕТ КРАСНОГВАРДЕЙСКОГО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НА 2021 ГОД</a:t>
            </a:r>
            <a:endParaRPr lang="ru-RU" sz="16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29" y="838847"/>
            <a:ext cx="1486615" cy="7961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5823">
            <a:off x="3323463" y="335841"/>
            <a:ext cx="493211" cy="493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88" y="421156"/>
            <a:ext cx="469036" cy="469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77" y="438325"/>
            <a:ext cx="436103" cy="436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169">
            <a:off x="8362301" y="302842"/>
            <a:ext cx="474946" cy="4749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3444" y="1708648"/>
            <a:ext cx="200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6245" y="1675850"/>
            <a:ext cx="1779924" cy="713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8656" y="1698941"/>
            <a:ext cx="1900522" cy="663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сельско-хозяйственный налог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96233" y="1716373"/>
            <a:ext cx="2031148" cy="6732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81" y="841824"/>
            <a:ext cx="1589253" cy="7961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40" y="838847"/>
            <a:ext cx="1494651" cy="85626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39" y="831911"/>
            <a:ext cx="1489730" cy="88507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sp>
        <p:nvSpPr>
          <p:cNvPr id="19" name="Пятиугольник 18"/>
          <p:cNvSpPr/>
          <p:nvPr/>
        </p:nvSpPr>
        <p:spPr>
          <a:xfrm rot="16200000">
            <a:off x="2243593" y="1856912"/>
            <a:ext cx="486111" cy="149689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8202" y="2480040"/>
            <a:ext cx="16295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17 433,0 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9368751" y="1882810"/>
            <a:ext cx="486111" cy="149689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16200000">
            <a:off x="7119189" y="1866619"/>
            <a:ext cx="486111" cy="149689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 rot="16200000">
            <a:off x="4723151" y="1882809"/>
            <a:ext cx="486111" cy="149689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8744" y="2597698"/>
            <a:ext cx="1579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453,0 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3371" y="2580869"/>
            <a:ext cx="1487320" cy="31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6 093,0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32754" y="2566655"/>
            <a:ext cx="1470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405,0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5764907" y="-1573814"/>
            <a:ext cx="605811" cy="9119138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8188" y="322071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sz="1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24 384,0 </a:t>
            </a:r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3437" y="3526542"/>
            <a:ext cx="10725126" cy="3560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ПЛАНОВЫХ НАЗНАЧЕНИЙ РАЙОННОГО БЮДЖЕТА к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исполнению 2020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103,7%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с двумя усеченными соседними углами 32"/>
          <p:cNvSpPr/>
          <p:nvPr/>
        </p:nvSpPr>
        <p:spPr>
          <a:xfrm>
            <a:off x="393233" y="4059977"/>
            <a:ext cx="5776073" cy="554703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40826" y="3931568"/>
            <a:ext cx="119103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81811" y="4794121"/>
            <a:ext cx="1826869" cy="755270"/>
            <a:chOff x="37543" y="1973716"/>
            <a:chExt cx="2657095" cy="76907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7543" y="1973716"/>
              <a:ext cx="2657095" cy="76907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7543" y="2011259"/>
              <a:ext cx="2582009" cy="693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Исполнение </a:t>
              </a:r>
              <a:endParaRPr lang="ru-RU" sz="1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1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11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год </a:t>
              </a: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970,0 тыс</a:t>
              </a:r>
              <a:r>
                <a:rPr lang="ru-RU" sz="120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249377" y="4816246"/>
            <a:ext cx="1826870" cy="773475"/>
            <a:chOff x="3135948" y="578887"/>
            <a:chExt cx="2657095" cy="76907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135948" y="578887"/>
              <a:ext cx="2657095" cy="76907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3173492" y="582272"/>
              <a:ext cx="2467821" cy="72814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ПЛАН </a:t>
              </a:r>
              <a:r>
                <a:rPr lang="ru-RU" sz="11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1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2021 </a:t>
              </a:r>
              <a:r>
                <a:rPr lang="ru-RU" sz="11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1 245,9 </a:t>
              </a: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Заголовок 1"/>
          <p:cNvSpPr txBox="1">
            <a:spLocks/>
          </p:cNvSpPr>
          <p:nvPr/>
        </p:nvSpPr>
        <p:spPr>
          <a:xfrm>
            <a:off x="7076159" y="4103997"/>
            <a:ext cx="4382404" cy="5281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18288" bIns="0" anchor="ctr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</p:txBody>
      </p:sp>
      <p:sp>
        <p:nvSpPr>
          <p:cNvPr id="45" name="Овал 44"/>
          <p:cNvSpPr/>
          <p:nvPr/>
        </p:nvSpPr>
        <p:spPr>
          <a:xfrm>
            <a:off x="6455362" y="4706493"/>
            <a:ext cx="2549742" cy="18928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поселений, а также средства от продажи права на заключение договоров аренды указанных земельных участков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99">
            <a:off x="7555156" y="4525319"/>
            <a:ext cx="393680" cy="39368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191175" y="6231968"/>
            <a:ext cx="140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6 300,0 тыс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48" name="Овал 47"/>
          <p:cNvSpPr/>
          <p:nvPr/>
        </p:nvSpPr>
        <p:spPr>
          <a:xfrm>
            <a:off x="9412479" y="4722159"/>
            <a:ext cx="2639437" cy="19355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бюджетных и автономных учреждений)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189510" y="6322327"/>
            <a:ext cx="1299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1 000,0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561">
            <a:off x="10415237" y="4508440"/>
            <a:ext cx="393680" cy="3936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04" y="4963129"/>
            <a:ext cx="876195" cy="49481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74" y="5003549"/>
            <a:ext cx="876195" cy="494817"/>
          </a:xfrm>
          <a:prstGeom prst="rect">
            <a:avLst/>
          </a:prstGeom>
        </p:spPr>
      </p:pic>
      <p:pic>
        <p:nvPicPr>
          <p:cNvPr id="5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409146" y="1333179"/>
            <a:ext cx="5846067" cy="909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31700" y="236674"/>
            <a:ext cx="4872942" cy="9309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9213" y="2034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МЕЖБЮДЖЕТНЫЕ ТРАНСФЕРТЫ </a:t>
            </a:r>
          </a:p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 Полужирный" panose="02040802050405020203" pitchFamily="18" charset="0"/>
              </a:rPr>
              <a:t>это основной вид безвозмездных перечислений</a:t>
            </a:r>
            <a:endParaRPr lang="ru-RU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1660" y="1310668"/>
            <a:ext cx="5850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Межбюджетные трансферты —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средства, предоставляемые одним бюджетом бюджетной системы другому бюджету бюджетной системы.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/>
          </p:nvPr>
        </p:nvGraphicFramePr>
        <p:xfrm>
          <a:off x="105686" y="2322721"/>
          <a:ext cx="6447556" cy="41097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2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5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6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Виды межбюджетных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трансфертов</a:t>
                      </a:r>
                      <a:endParaRPr lang="ru-RU" sz="900" dirty="0">
                        <a:solidFill>
                          <a:srgbClr val="92D05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Определение</a:t>
                      </a:r>
                      <a:endParaRPr lang="ru-RU" sz="900" dirty="0">
                        <a:solidFill>
                          <a:srgbClr val="92D05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Аналогия в семейном</a:t>
                      </a:r>
                      <a:r>
                        <a:rPr lang="ru-RU" sz="900" baseline="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бюджете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(Родители- вышестоящий бюджет,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92D050"/>
                          </a:solidFill>
                          <a:latin typeface="Bookman Old Style" panose="02050604050505020204" pitchFamily="18" charset="0"/>
                        </a:rPr>
                        <a:t>ребенок-студент - нижестоящий)</a:t>
                      </a:r>
                      <a:endParaRPr lang="ru-RU" sz="900" dirty="0">
                        <a:solidFill>
                          <a:srgbClr val="92D05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51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Дотации (от лат. «Dotatio» —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дар, пожертвование)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бюджету на безвозмездной и безвозвратной основе без установления направлений и (или) условий их использования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Родители дают сыну небольшую сумму денег на текущие расходы (карманные деньги), потому что сын студент и стипендии не хватает на жизнь. Сын распоряжается этими деньгами по своему усмотрению.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671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Субвенции (от лат.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«Subvenire» — приходить на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помощь, помогать)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бюджету в целях финансового обеспечения расходных обязательств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муниципального образования, возникших при выполнении и «переданных» ему государственных полномочий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Мама попросила сына произвести определенные расходы за неё (Она дает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деньги сыну и просит купить по списку продукты на ужин, а сдачу, разумеется вернуть. На другие цели эти деньги тратить нельзя</a:t>
                      </a:r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).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431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Субсидии (от лат.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«Supsidium» — поддержка)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бюджету в целях софинансирования расходных обязательств,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возникающих при выполнении полномочий местного значения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Сыну не хватает стипендии чтобы купить новый телефон. Он просит денег у родителей (часть стоимости телефона). Родители добавили денег на покупку телефона. Сын купил телефон и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с гордостью «отчитался» перед родителями.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37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Иные межбюджетные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трансферты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на осуществление полномочий по решению вопросов местного значения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Родители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дают сыну денег на покупку учебников и канцелярских принадлежностей для использования в учебе.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7034444" y="682417"/>
            <a:ext cx="4816833" cy="88881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Межбюджетные трансферты, предоставляемые из областного бюджета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2021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20658" y="4474810"/>
            <a:ext cx="1833504" cy="9491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50861" y="2501422"/>
            <a:ext cx="1733112" cy="10891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93281" y="3761849"/>
            <a:ext cx="1775590" cy="10049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39829" y="2246272"/>
            <a:ext cx="1612440" cy="8754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74163" y="2058038"/>
            <a:ext cx="3143585" cy="29455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 rot="18890014">
            <a:off x="7963571" y="2689526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AC14A1"/>
                </a:solidFill>
                <a:latin typeface="Bookman Old Style" panose="02050604050505020204" pitchFamily="18" charset="0"/>
              </a:rPr>
              <a:t>ДОТАЦИИ</a:t>
            </a:r>
            <a:endParaRPr lang="ru-RU" sz="1400" dirty="0">
              <a:solidFill>
                <a:srgbClr val="AC14A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3507571">
            <a:off x="9563041" y="2765892"/>
            <a:ext cx="17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   </a:t>
            </a:r>
            <a:r>
              <a:rPr lang="ru-RU" sz="1400" dirty="0" smtClean="0">
                <a:solidFill>
                  <a:srgbClr val="AC14A1"/>
                </a:solidFill>
                <a:latin typeface="Bookman Old Style" panose="02050604050505020204" pitchFamily="18" charset="0"/>
              </a:rPr>
              <a:t>СУБВЕНЦИИ</a:t>
            </a:r>
            <a:endParaRPr lang="ru-RU" sz="1400" dirty="0">
              <a:solidFill>
                <a:srgbClr val="AC14A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4360701">
            <a:off x="7628478" y="3810064"/>
            <a:ext cx="1530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AC14A1"/>
                </a:solidFill>
                <a:latin typeface="Bookman Old Style" panose="02050604050505020204" pitchFamily="18" charset="0"/>
              </a:rPr>
              <a:t>       ИНЫЕ межбюджетные                      трансферты</a:t>
            </a:r>
          </a:p>
        </p:txBody>
      </p:sp>
      <p:sp>
        <p:nvSpPr>
          <p:cNvPr id="44" name="Овал 43"/>
          <p:cNvSpPr/>
          <p:nvPr/>
        </p:nvSpPr>
        <p:spPr>
          <a:xfrm>
            <a:off x="8710734" y="2853916"/>
            <a:ext cx="1467224" cy="12807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940699" y="2251980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113 564,0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2591" y="3995621"/>
            <a:ext cx="174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18 057,4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64296" y="2051496"/>
            <a:ext cx="178565" cy="1527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492907" y="3550021"/>
            <a:ext cx="1115908" cy="8261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8858250" y="3588609"/>
            <a:ext cx="616221" cy="12881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915275" y="3606720"/>
            <a:ext cx="1507684" cy="889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771884" y="4236636"/>
            <a:ext cx="212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AC14A1"/>
                </a:solidFill>
                <a:latin typeface="Bookman Old Style" panose="02050604050505020204" pitchFamily="18" charset="0"/>
              </a:rPr>
              <a:t>СУБСИДИИ</a:t>
            </a:r>
            <a:endParaRPr lang="ru-RU" sz="1200" dirty="0">
              <a:solidFill>
                <a:srgbClr val="AC14A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12127" y="4809286"/>
            <a:ext cx="169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22 913,0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71318" y="3149248"/>
            <a:ext cx="140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423 371,3 тыс. руб.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1789" y="2575145"/>
            <a:ext cx="157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268 836,9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4775" y="142876"/>
          <a:ext cx="1304925" cy="27527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4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364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Дотации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113 564,0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63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Дотации бюджетам муниципальных районов на выравнивание бюджетной обеспеченности 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113 564,0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485900" y="150313"/>
          <a:ext cx="4511868" cy="34425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1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78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Субсидии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22 913,0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Субсидии бюджетам муниципальных районов на создание в общеобразовательных организациях,</a:t>
                      </a:r>
                      <a:r>
                        <a:rPr lang="ru-RU" sz="1000" baseline="0" dirty="0" smtClean="0">
                          <a:effectLst/>
                        </a:rPr>
                        <a:t> расположенных в сельской местности, условий для занятий физической культурой и спортом </a:t>
                      </a:r>
                      <a:r>
                        <a:rPr lang="ru-RU" sz="1000" dirty="0" smtClean="0">
                          <a:effectLst/>
                        </a:rPr>
                        <a:t>518,0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3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 5 638,5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9 787,5 тыс. руб.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8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Прочие субсидии бюджетам муниципальных районов 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6 969,0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171950" y="3657601"/>
          <a:ext cx="1819273" cy="1562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9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03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Прочие безвозмездные перечисления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1,0  тыс.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17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Прочие безвозмездные поступления в бюджеты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муниципальных районов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тыс.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053548" y="151778"/>
          <a:ext cx="5348460" cy="64266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4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268 836,9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56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государственную регистрацию актов гражданского состояния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980,8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21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осуществление первичного воинского учета на территориях, где отсутствуют военные комиссариаты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2 090,2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79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304,6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94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выполнение передаваемых полномочий субъектов Российской Федерации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212 913,1 тыс. руб. 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02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округов на компенсацию части платы, взимаемой с родителей (законных представителей) за присмотр и уход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за детьми,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посещающими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образовательные организации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, реализующие образовательные программы дошкольного образования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2 344,9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65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312,7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356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Единая субвенция бюджетам муниципальных районов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1 679,4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48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3 051,2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82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Прочие субвенции бюджетам муниципальных районов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45 160,0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3" y="5229225"/>
            <a:ext cx="5616069" cy="1458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5" y="5131724"/>
            <a:ext cx="469036" cy="469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97" y="5309029"/>
            <a:ext cx="469036" cy="469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9" y="5424055"/>
            <a:ext cx="469036" cy="469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9" y="5540421"/>
            <a:ext cx="469036" cy="469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04" y="5690657"/>
            <a:ext cx="469036" cy="4690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49" y="5887075"/>
            <a:ext cx="469036" cy="469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94" y="5998705"/>
            <a:ext cx="469036" cy="469036"/>
          </a:xfrm>
          <a:prstGeom prst="rect">
            <a:avLst/>
          </a:prstGeom>
        </p:spPr>
      </p:pic>
      <p:pic>
        <p:nvPicPr>
          <p:cNvPr id="1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85726" y="3657601"/>
          <a:ext cx="4029074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9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6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18 057,4  тыс.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84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Межбюджетные трансферты, передаваемые бюджетам муниципальных районов на ежемесячное денежное вознаграждение за классное</a:t>
                      </a:r>
                      <a:r>
                        <a:rPr lang="ru-RU" sz="1000" baseline="0" dirty="0" smtClean="0">
                          <a:effectLst/>
                        </a:rPr>
                        <a:t> руководство педагогическим работникам государственных и муниципальных общеобразовательных организаций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18 057,4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тыс.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7824" y="60747"/>
            <a:ext cx="1148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Муниципальное образование Оренбургской области Красногвардейский район</a:t>
            </a:r>
            <a:endParaRPr lang="ru-RU" sz="24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10237"/>
              </p:ext>
            </p:extLst>
          </p:nvPr>
        </p:nvGraphicFramePr>
        <p:xfrm>
          <a:off x="1179576" y="926246"/>
          <a:ext cx="4873752" cy="571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12298">
                <a:tc>
                  <a:txBody>
                    <a:bodyPr/>
                    <a:lstStyle/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расположен на северо-западе Оренбургской области и граничит: с Матвеевским,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Пономаревским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Александровским,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Новосергиевским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Сорочинским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Грачевским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районами области. Площадь территории — 2,8 тыс. км². Район имеет протяженность с севера на юг — 68,3 км, с запада на восток — 66,1 км.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Красногвардейский район является одним из самых молодых районов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оренбуржья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Образован Указом Президиума Верховного Совета РСФСР 30 декабря 1966 года, путём выделения из состава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Сорочинского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района. Большая часть района входила в состав Ток-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Суранского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кантона (Ток-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Чуранского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Автономной Башкирской республики с ноября 1917 по октябрь 1924 года.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Первоначально земли принадлежали башкирам, но коммерсант, купец Первой Гильдии, ростовский наследственный Почетный гражданин Иван Михайлович Плешанов и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Бузулукский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купец Второй Гильдии Фёдор Фёдорович Красиков выкупили некоторые территории у башкир по низкой цене. Общая стоимость закупленной земли выразилась в 644417 рублях. Позднее была ещё закуплена земля у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Слободчикова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других землевладельцев, на которой разместились хутора.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1890 году земельная комиссия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Гальбштадской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5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Гнаденфельдской</a:t>
                      </a:r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общин Бердянского уезда Таврической губернии приобрела у купцов И.М. Плешанова и Ф.Ф. Красикова 20388 десятин земли по цене в 30 и 32 рубля за десятину для основания 16 поселков Ново-Самарского поселения. Окончательная, продажная, цена была установлена по 34 рубля за десятину. 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 марта 2005 года в соответствии с законом Оренбургской области № 1901/343-III-ОЗ в составе района образовано 16 муниципальных образований (сельских поселений), установлены границы муниципальных образований.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ноября 2012 года законом Оренбургской области в состав Подольского сельсовета включен упразднённый Ивановский сельсовет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С 2012 года в Красногвардейском районе 59 населённых пунктов в составе 15 сельских поселений:</a:t>
                      </a:r>
                      <a:endParaRPr lang="ru-RU" sz="115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61737"/>
              </p:ext>
            </p:extLst>
          </p:nvPr>
        </p:nvGraphicFramePr>
        <p:xfrm>
          <a:off x="6053329" y="926247"/>
          <a:ext cx="4863910" cy="5712299"/>
        </p:xfrm>
        <a:graphic>
          <a:graphicData uri="http://schemas.openxmlformats.org/drawingml/2006/table">
            <a:tbl>
              <a:tblPr/>
              <a:tblGrid>
                <a:gridCol w="224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8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95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4269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населённых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</a:t>
                      </a:r>
                      <a:b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100" i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159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</a:t>
                      </a:r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Кристалка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133,05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Залесовский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Залесово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130,24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503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Кинзельский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Кинзелька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334,69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Нижнекристальский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</a:t>
                      </a:r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Нижнекристалка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229,14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607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Никольский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Никольское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81,34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60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Новоюласенский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Новоюласка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87,17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Плешановский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Плешаново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163,10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607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Подольск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290,19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711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Преображенский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Преображенка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180,63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048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Пролетарский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Пролетарка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135,77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Пушкинский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304,86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Свердловский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357,52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Староникольский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Староникольское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68,94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3505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Токское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181,23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791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Яшкинский</a:t>
                      </a:r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Яшкино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212,65</a:t>
                      </a:r>
                      <a:endParaRPr lang="ru-RU" sz="11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9758" y="0"/>
            <a:ext cx="1363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Из каких поступлений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формируются доходы районного бюджета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95463" y="370887"/>
          <a:ext cx="3756869" cy="321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3916109" y="363798"/>
          <a:ext cx="3815101" cy="32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7828231" y="375373"/>
          <a:ext cx="3749964" cy="32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/>
          </p:nvPr>
        </p:nvGraphicFramePr>
        <p:xfrm>
          <a:off x="2105365" y="3541853"/>
          <a:ext cx="3600954" cy="320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43766626"/>
              </p:ext>
            </p:extLst>
          </p:nvPr>
        </p:nvGraphicFramePr>
        <p:xfrm>
          <a:off x="6143001" y="3538598"/>
          <a:ext cx="3749964" cy="32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139" y="-106791"/>
            <a:ext cx="10730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Доходы бюджета </a:t>
            </a: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Красногвардейского района за 2019-2023 гг.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746504" y="1133780"/>
          <a:ext cx="852100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4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807" y="74104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5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  <p:bldGraphic spid="6" grpId="1">
        <p:bldSub>
          <a:bldChart bld="category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10837"/>
            <a:ext cx="11609317" cy="95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Доходы бюджета Красногвардейского района за 2019-2023 гг. 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295737"/>
              </p:ext>
            </p:extLst>
          </p:nvPr>
        </p:nvGraphicFramePr>
        <p:xfrm>
          <a:off x="313531" y="1057271"/>
          <a:ext cx="11667022" cy="556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15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254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2019 год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2020 год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2021 год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2022 год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2023 год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66"/>
                          </a:solidFill>
                        </a:rPr>
                        <a:t>Налоговые доходы</a:t>
                      </a:r>
                      <a:endParaRPr lang="ru-RU" sz="12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95 569,7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102 312,6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87 743,0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95 977,0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102 879,0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27 839,7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24 399,8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24 384,0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24 735,0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25 577,0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ресурсами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-3,1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2 693,5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1 658,0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1 724,0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1 793,0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127 040,1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129 402,8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113 785,0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122 436,0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130 249,0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66"/>
                          </a:solidFill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6 637,2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11 964,9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7 510,0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7 730,0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686,6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967,8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1 245,9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(работ) и компенсации затрат государства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431,7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497,2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2 492,0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977,9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10 300,3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14 407,8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8 681,9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8 798,8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9 018,8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66"/>
                          </a:solidFill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161 814,4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136 710,7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113 564,0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56 913,0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48 615,0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17 410,3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20 863,1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22 913,0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13 479,3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38 726,9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267 455,7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267 372,2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268 836,9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253 912,7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246 258,1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24 910,4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32 651,6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18 057,4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18 057,4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18 057,4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477 290,8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457 597,6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423 372,3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342 363,4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351 658,4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2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FF0066"/>
                          </a:solidFill>
                        </a:rPr>
                        <a:t>ИТОГО</a:t>
                      </a:r>
                      <a:r>
                        <a:rPr lang="ru-RU" sz="900" baseline="0" dirty="0" smtClean="0">
                          <a:solidFill>
                            <a:srgbClr val="FF0066"/>
                          </a:solidFill>
                        </a:rPr>
                        <a:t> ДОХОДОВ</a:t>
                      </a:r>
                      <a:endParaRPr lang="ru-RU" sz="900" dirty="0" smtClean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614 631,2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601 408,2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545 839,2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473 598,2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490 926,2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944226" y="714375"/>
            <a:ext cx="1162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(тыс. руб.)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37891"/>
          <p:cNvSpPr>
            <a:spLocks noChangeArrowheads="1"/>
          </p:cNvSpPr>
          <p:nvPr/>
        </p:nvSpPr>
        <p:spPr bwMode="auto">
          <a:xfrm>
            <a:off x="2547144" y="17463"/>
            <a:ext cx="7097713" cy="66833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Основные мероприятия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по мобилизации доходов бюджета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65" y="1926160"/>
            <a:ext cx="2905125" cy="2781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02" y="4495740"/>
            <a:ext cx="8858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" name="Овальная выноска 37897"/>
          <p:cNvSpPr>
            <a:spLocks noChangeArrowheads="1"/>
          </p:cNvSpPr>
          <p:nvPr/>
        </p:nvSpPr>
        <p:spPr bwMode="auto">
          <a:xfrm>
            <a:off x="7762423" y="863861"/>
            <a:ext cx="3603916" cy="3083106"/>
          </a:xfrm>
          <a:prstGeom prst="wedgeEllipseCallout">
            <a:avLst>
              <a:gd name="adj1" fmla="val -67045"/>
              <a:gd name="adj2" fmla="val 2599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Овальная выноска 37902"/>
          <p:cNvSpPr>
            <a:spLocks noChangeArrowheads="1"/>
          </p:cNvSpPr>
          <p:nvPr/>
        </p:nvSpPr>
        <p:spPr bwMode="auto">
          <a:xfrm>
            <a:off x="7389290" y="4178822"/>
            <a:ext cx="3616325" cy="1679575"/>
          </a:xfrm>
          <a:prstGeom prst="wedgeEllipseCallout">
            <a:avLst>
              <a:gd name="adj1" fmla="val -53495"/>
              <a:gd name="adj2" fmla="val -64560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Организация работы по информированию граждан о сроках уплаты налогов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Овальная выноска 37898"/>
          <p:cNvSpPr>
            <a:spLocks noChangeArrowheads="1"/>
          </p:cNvSpPr>
          <p:nvPr/>
        </p:nvSpPr>
        <p:spPr bwMode="auto">
          <a:xfrm>
            <a:off x="4442890" y="5409908"/>
            <a:ext cx="2987675" cy="1329220"/>
          </a:xfrm>
          <a:prstGeom prst="wedgeEllipseCallout">
            <a:avLst>
              <a:gd name="adj1" fmla="val 9103"/>
              <a:gd name="adj2" fmla="val -125961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Проведение мероприятий, направленных на снижение недоимки по налоговым платежам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Овальная выноска 37895"/>
          <p:cNvSpPr>
            <a:spLocks noChangeArrowheads="1"/>
          </p:cNvSpPr>
          <p:nvPr/>
        </p:nvSpPr>
        <p:spPr bwMode="auto">
          <a:xfrm>
            <a:off x="497711" y="3336071"/>
            <a:ext cx="3761029" cy="2740638"/>
          </a:xfrm>
          <a:prstGeom prst="wedgeEllipseCallout">
            <a:avLst>
              <a:gd name="adj1" fmla="val 62636"/>
              <a:gd name="adj2" fmla="val -33262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Овальная выноска 37894"/>
          <p:cNvSpPr>
            <a:spLocks noChangeArrowheads="1"/>
          </p:cNvSpPr>
          <p:nvPr/>
        </p:nvSpPr>
        <p:spPr bwMode="auto">
          <a:xfrm>
            <a:off x="966235" y="863861"/>
            <a:ext cx="3546817" cy="2224901"/>
          </a:xfrm>
          <a:prstGeom prst="wedgeEllipseCallout">
            <a:avLst>
              <a:gd name="adj1" fmla="val 54109"/>
              <a:gd name="adj2" fmla="val 40244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33" y="3196472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2611" y="522282"/>
            <a:ext cx="2557141" cy="7410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BC04A2"/>
                </a:solidFill>
                <a:latin typeface="Bookman Old Style" panose="02050604050505020204" pitchFamily="18" charset="0"/>
              </a:rPr>
              <a:t>Расходы бюджета распределены по</a:t>
            </a:r>
            <a:endParaRPr lang="ru-RU" sz="1200" b="1" dirty="0">
              <a:solidFill>
                <a:srgbClr val="BC04A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12" y="34233"/>
            <a:ext cx="1128645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Расходы бюджета  - выплачиваемые из бюджета денежные средства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507875" y="486598"/>
            <a:ext cx="2789518" cy="831245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98761" y="482704"/>
            <a:ext cx="16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Разделам</a:t>
            </a:r>
            <a:endParaRPr lang="ru-RU" sz="1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444" y="713291"/>
            <a:ext cx="187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Ведомствам</a:t>
            </a:r>
            <a:endParaRPr lang="ru-RU" sz="1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1307" y="923446"/>
            <a:ext cx="274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Муниципальным программам</a:t>
            </a:r>
            <a:endParaRPr lang="ru-RU" sz="12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4" descr="strelka-animatsionnaya-kartinka-04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64" y="473953"/>
            <a:ext cx="774744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elka-animatsionnaya-kartinka-046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78" y="938120"/>
            <a:ext cx="77741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89" y="732729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4984" y="1444837"/>
            <a:ext cx="1011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anose="02050604050505020204" pitchFamily="18" charset="0"/>
              </a:rPr>
              <a:t>Расходы районного бюджета на 2021 год и плановый период 2022-2023 годов по разделам и подразделам классификации расходов бюджета</a:t>
            </a:r>
            <a:endParaRPr lang="ru-RU" sz="1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17830"/>
              </p:ext>
            </p:extLst>
          </p:nvPr>
        </p:nvGraphicFramePr>
        <p:xfrm>
          <a:off x="141294" y="2255109"/>
          <a:ext cx="5879555" cy="41964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6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8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93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47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 и подразделов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900" b="1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40 922,8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36 736,2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36 603,0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1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18 024,0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18 958,0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19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51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 органов, налоговых и таможенных органов и органов финансового (финансово-бюджетного) надзора.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9 760,7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7 873,2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7 868,2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11 405,1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8 043,8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8 043,8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2 090,2</a:t>
                      </a:r>
                      <a:endParaRPr lang="ru-RU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2 111,9</a:t>
                      </a:r>
                      <a:endParaRPr lang="ru-RU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2 195,8</a:t>
                      </a:r>
                      <a:endParaRPr lang="ru-RU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вневойсковая подготовка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2 090,2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2 111,9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2 195,8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правоохранительная деятельность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3 036,8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3 036,8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3 036,8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юстиции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6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9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8 091,9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3 965,9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465,9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3 808,8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83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4 283,1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3 353,1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2 853,1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391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1 320,2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1 320,2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1 320,2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99739"/>
              </p:ext>
            </p:extLst>
          </p:nvPr>
        </p:nvGraphicFramePr>
        <p:xfrm>
          <a:off x="6024925" y="2256514"/>
          <a:ext cx="5898851" cy="41950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2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99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9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 и подразделов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1 320,2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1 320,2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1 320,2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383 930,8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339 656,2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359 356,2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74 563,5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65 077,5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60 073,5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249 489,6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213 942,6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245 216,5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0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40 042,0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43 577,4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37 007,5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Молодёжная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2 355,0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17 480,7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16 212,7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16 212,7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5 200,8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3 805,3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3 805,3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1 772,8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1 667,3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1 667,3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46 260,7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36 643,7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44 760,7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35 143,7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33 943,0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3 875,0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3 875,0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59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51 110,0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39 518,0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34 205,0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70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45 660,0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39 518,0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205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4 850,0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15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85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</a:t>
                      </a: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9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4 704,0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395,0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74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9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545 839,2</a:t>
                      </a:r>
                      <a:endParaRPr lang="ru-RU" sz="9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473 598,2</a:t>
                      </a:r>
                      <a:endParaRPr lang="ru-RU" sz="9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490 926,2</a:t>
                      </a:r>
                      <a:endParaRPr lang="ru-RU" sz="9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170431" y="-27463"/>
            <a:ext cx="9984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14A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Расходы бюджета Красногвардейского района по разделам бюджетной классификации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14A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14A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2021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14A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году</a:t>
            </a:r>
          </a:p>
        </p:txBody>
      </p:sp>
      <p:pic>
        <p:nvPicPr>
          <p:cNvPr id="2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929" flipH="1">
            <a:off x="-109367" y="145726"/>
            <a:ext cx="1481994" cy="14819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685" y="5463849"/>
            <a:ext cx="1481994" cy="14786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16620" y="147411"/>
            <a:ext cx="1481994" cy="14786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706" flipH="1">
            <a:off x="9869332" y="5324910"/>
            <a:ext cx="1481994" cy="1481994"/>
          </a:xfrm>
          <a:prstGeom prst="rect">
            <a:avLst/>
          </a:prstGeom>
        </p:spPr>
      </p:pic>
      <p:pic>
        <p:nvPicPr>
          <p:cNvPr id="40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13" y="2228501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78477"/>
              </p:ext>
            </p:extLst>
          </p:nvPr>
        </p:nvGraphicFramePr>
        <p:xfrm>
          <a:off x="1494748" y="118872"/>
          <a:ext cx="8828828" cy="628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4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156754" y="50117"/>
            <a:ext cx="6838822" cy="453735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5578" y="42243"/>
            <a:ext cx="6948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Ведомственная структура расходов </a:t>
            </a:r>
            <a:r>
              <a:rPr lang="ru-RU" sz="1300" b="1" dirty="0" smtClean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              Красногвардейского района</a:t>
            </a:r>
            <a:endParaRPr lang="ru-RU" sz="1300" b="1" dirty="0">
              <a:solidFill>
                <a:srgbClr val="AC1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15714"/>
              </p:ext>
            </p:extLst>
          </p:nvPr>
        </p:nvGraphicFramePr>
        <p:xfrm>
          <a:off x="156754" y="542943"/>
          <a:ext cx="6858092" cy="275410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46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23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32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04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5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главного распорядителя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объему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  <a:tab pos="2686050" algn="ctr"/>
                        </a:tabLst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объему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  <a:tab pos="2686050" algn="ctr"/>
                        </a:tabLst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объему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30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отдел администрации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65 106,8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51 555,8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46 321,7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30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70 341,2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52 782,6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50 940,9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28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Контрольно-счетная палата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культуры администрации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12 405,8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17 030,2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10 460,3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30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образования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397 186,9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346 815,2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373 097,9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307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4 704,0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</a:p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9 395,0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7192035" y="42243"/>
            <a:ext cx="4224858" cy="453734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Динамика расходов бюджета </a:t>
            </a:r>
            <a:r>
              <a:rPr lang="ru-RU" sz="1300" b="1" dirty="0" smtClean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Красно-гвардейского </a:t>
            </a:r>
            <a:r>
              <a:rPr lang="ru-RU" sz="1300" b="1" dirty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района за </a:t>
            </a:r>
            <a:r>
              <a:rPr lang="ru-RU" sz="1300" b="1" dirty="0" smtClean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2015-2023 </a:t>
            </a:r>
            <a:r>
              <a:rPr lang="ru-RU" sz="1300" b="1" dirty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гг.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27763371"/>
              </p:ext>
            </p:extLst>
          </p:nvPr>
        </p:nvGraphicFramePr>
        <p:xfrm>
          <a:off x="7360920" y="503852"/>
          <a:ext cx="4636008" cy="258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801" y="3240351"/>
            <a:ext cx="11926388" cy="266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целях повышения эффективности и результативности бюджетных </a:t>
            </a:r>
            <a:r>
              <a:rPr lang="ru-RU" sz="1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расходов бюджет района формируется </a:t>
            </a:r>
            <a:r>
              <a:rPr lang="ru-RU" sz="1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через реализацию </a:t>
            </a:r>
            <a:r>
              <a:rPr lang="ru-RU" sz="1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 муниципальных программ</a:t>
            </a:r>
            <a:r>
              <a:rPr lang="ru-RU" sz="1130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63" y="3441149"/>
            <a:ext cx="10382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AC1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229" y="5593043"/>
            <a:ext cx="118496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100" dirty="0">
                <a:latin typeface="Bookman Old Style" panose="02050604050505020204" pitchFamily="18" charset="0"/>
              </a:rPr>
              <a:t>Преимуществом программного бюджета является распределение расходов не </a:t>
            </a:r>
            <a:r>
              <a:rPr lang="ru-RU" sz="1100" dirty="0" smtClean="0">
                <a:latin typeface="Bookman Old Style" panose="02050604050505020204" pitchFamily="18" charset="0"/>
              </a:rPr>
              <a:t>по ведомственному </a:t>
            </a:r>
            <a:r>
              <a:rPr lang="ru-RU" sz="1100" dirty="0">
                <a:latin typeface="Bookman Old Style" panose="02050604050505020204" pitchFamily="18" charset="0"/>
              </a:rPr>
              <a:t>принципу, а по программам. </a:t>
            </a:r>
            <a:r>
              <a:rPr lang="ru-RU" sz="1100" dirty="0" smtClean="0"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100" dirty="0">
                <a:latin typeface="Bookman Old Style" panose="02050604050505020204" pitchFamily="18" charset="0"/>
              </a:rPr>
              <a:t>имеет цель, задачи </a:t>
            </a:r>
            <a:r>
              <a:rPr lang="ru-RU" sz="1100" dirty="0" smtClean="0">
                <a:latin typeface="Bookman Old Style" panose="02050604050505020204" pitchFamily="18" charset="0"/>
              </a:rPr>
              <a:t>и показатели </a:t>
            </a:r>
            <a:r>
              <a:rPr lang="ru-RU" sz="1100" dirty="0">
                <a:latin typeface="Bookman Old Style" panose="02050604050505020204" pitchFamily="18" charset="0"/>
              </a:rPr>
              <a:t>эффективности, которые отражают степень их достижения (решения), то </a:t>
            </a:r>
            <a:r>
              <a:rPr lang="ru-RU" sz="1100" dirty="0" smtClean="0">
                <a:latin typeface="Bookman Old Style" panose="02050604050505020204" pitchFamily="18" charset="0"/>
              </a:rPr>
              <a:t>есть действия </a:t>
            </a:r>
            <a:r>
              <a:rPr lang="ru-RU" sz="1100" dirty="0">
                <a:latin typeface="Bookman Old Style" panose="02050604050505020204" pitchFamily="18" charset="0"/>
              </a:rPr>
              <a:t>и бюджетные средства направлены на достижение заданного результата.</a:t>
            </a:r>
          </a:p>
          <a:p>
            <a:pPr indent="457200" algn="just"/>
            <a:r>
              <a:rPr lang="ru-RU" sz="1100" dirty="0">
                <a:latin typeface="Bookman Old Style" panose="02050604050505020204" pitchFamily="18" charset="0"/>
              </a:rPr>
              <a:t>При этом значение показателей является индикатором по данному </a:t>
            </a:r>
            <a:r>
              <a:rPr lang="ru-RU" sz="1100" dirty="0" smtClean="0">
                <a:latin typeface="Bookman Old Style" panose="02050604050505020204" pitchFamily="18" charset="0"/>
              </a:rPr>
              <a:t>направлению деятельности </a:t>
            </a:r>
            <a:r>
              <a:rPr lang="ru-RU" sz="1100" dirty="0">
                <a:latin typeface="Bookman Old Style" panose="02050604050505020204" pitchFamily="18" charset="0"/>
              </a:rPr>
              <a:t>и сигнализирует о плохом или хорошем результате, необходимости </a:t>
            </a:r>
            <a:r>
              <a:rPr lang="ru-RU" sz="1100" dirty="0" smtClean="0">
                <a:latin typeface="Bookman Old Style" panose="02050604050505020204" pitchFamily="18" charset="0"/>
              </a:rPr>
              <a:t>принятия новых </a:t>
            </a:r>
            <a:r>
              <a:rPr lang="ru-RU" sz="1100" dirty="0">
                <a:latin typeface="Bookman Old Style" panose="02050604050505020204" pitchFamily="18" charset="0"/>
              </a:rPr>
              <a:t>решений.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1" y="3920141"/>
            <a:ext cx="1646667" cy="141087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710415" y="4025882"/>
            <a:ext cx="26495" cy="1199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233550" y="3747144"/>
            <a:ext cx="1917425" cy="492816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TextBox 19"/>
          <p:cNvSpPr txBox="1"/>
          <p:nvPr/>
        </p:nvSpPr>
        <p:spPr>
          <a:xfrm>
            <a:off x="3294287" y="3861182"/>
            <a:ext cx="17460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Задача 1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28569" y="3723162"/>
            <a:ext cx="645148" cy="58997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TextBox 31"/>
          <p:cNvSpPr txBox="1"/>
          <p:nvPr/>
        </p:nvSpPr>
        <p:spPr>
          <a:xfrm>
            <a:off x="5611530" y="3878173"/>
            <a:ext cx="35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7880467" y="3798353"/>
            <a:ext cx="926811" cy="1680754"/>
          </a:xfrm>
          <a:prstGeom prst="rightBrace">
            <a:avLst>
              <a:gd name="adj1" fmla="val 8333"/>
              <a:gd name="adj2" fmla="val 4740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57130" y="4191686"/>
            <a:ext cx="2559763" cy="76188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5" name="TextBox 44"/>
          <p:cNvSpPr txBox="1"/>
          <p:nvPr/>
        </p:nvSpPr>
        <p:spPr>
          <a:xfrm>
            <a:off x="8960593" y="4388587"/>
            <a:ext cx="237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Показатели эффективности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338575" y="3720102"/>
            <a:ext cx="645148" cy="58997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7" name="Овал 66"/>
          <p:cNvSpPr/>
          <p:nvPr/>
        </p:nvSpPr>
        <p:spPr>
          <a:xfrm>
            <a:off x="7281704" y="3699459"/>
            <a:ext cx="645148" cy="58997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8" name="TextBox 67"/>
          <p:cNvSpPr txBox="1"/>
          <p:nvPr/>
        </p:nvSpPr>
        <p:spPr>
          <a:xfrm>
            <a:off x="6536173" y="3867846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478514" y="3865352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39097" y="4375694"/>
            <a:ext cx="1917425" cy="49281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2" name="TextBox 71"/>
          <p:cNvSpPr txBox="1"/>
          <p:nvPr/>
        </p:nvSpPr>
        <p:spPr>
          <a:xfrm>
            <a:off x="3300518" y="4479774"/>
            <a:ext cx="17460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Задача  2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428050" y="4360606"/>
            <a:ext cx="645148" cy="58997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4" name="Овал 73"/>
          <p:cNvSpPr/>
          <p:nvPr/>
        </p:nvSpPr>
        <p:spPr>
          <a:xfrm>
            <a:off x="6350428" y="4346458"/>
            <a:ext cx="645148" cy="58997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5" name="Овал 74"/>
          <p:cNvSpPr/>
          <p:nvPr/>
        </p:nvSpPr>
        <p:spPr>
          <a:xfrm>
            <a:off x="7281704" y="4334396"/>
            <a:ext cx="645148" cy="58997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6" name="TextBox 75"/>
          <p:cNvSpPr txBox="1"/>
          <p:nvPr/>
        </p:nvSpPr>
        <p:spPr>
          <a:xfrm>
            <a:off x="5600916" y="4479773"/>
            <a:ext cx="35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35516" y="4479013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84015" y="4478180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237239" y="4986291"/>
            <a:ext cx="1917425" cy="492816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0" name="TextBox 79"/>
          <p:cNvSpPr txBox="1"/>
          <p:nvPr/>
        </p:nvSpPr>
        <p:spPr>
          <a:xfrm>
            <a:off x="3271415" y="5068925"/>
            <a:ext cx="17460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Задача  3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419380" y="4986291"/>
            <a:ext cx="645148" cy="589978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2" name="Овал 81"/>
          <p:cNvSpPr/>
          <p:nvPr/>
        </p:nvSpPr>
        <p:spPr>
          <a:xfrm>
            <a:off x="6350428" y="4976825"/>
            <a:ext cx="645148" cy="589978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Овал 82"/>
          <p:cNvSpPr/>
          <p:nvPr/>
        </p:nvSpPr>
        <p:spPr>
          <a:xfrm>
            <a:off x="7289563" y="4969334"/>
            <a:ext cx="645148" cy="589978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4" name="TextBox 83"/>
          <p:cNvSpPr txBox="1"/>
          <p:nvPr/>
        </p:nvSpPr>
        <p:spPr>
          <a:xfrm>
            <a:off x="5607688" y="5125823"/>
            <a:ext cx="35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6532331" y="5115152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7452880" y="5142780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52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18" y="4507329"/>
            <a:ext cx="9067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9" y="3954275"/>
            <a:ext cx="616349" cy="2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41" y="4533693"/>
            <a:ext cx="616349" cy="2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41" y="5097609"/>
            <a:ext cx="616349" cy="2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73" y="3960873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00" y="457075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45" y="5160729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19" y="395880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13" y="395880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55" y="457075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12" y="457075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55" y="518270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97" y="5192374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57784" y="86385"/>
            <a:ext cx="10844784" cy="411661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Расходы по целевым группам</a:t>
            </a:r>
            <a:endParaRPr lang="ru-RU" sz="20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05913" y="637664"/>
            <a:ext cx="44074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Работники культуры</a:t>
            </a:r>
            <a:endParaRPr lang="ru-RU" sz="1700" b="1" i="1" u="sng" dirty="0">
              <a:solidFill>
                <a:srgbClr val="86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Рекламодателям - Журнал МамаПапаДе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936">
            <a:off x="237744" y="991607"/>
            <a:ext cx="2006854" cy="26636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Альберт Семенов поздравляет с Днем работников культуры - Новости Якутии -  Якутия.Инф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17" y="991607"/>
            <a:ext cx="4876800" cy="23431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2712" y="637664"/>
            <a:ext cx="15361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Семья с детьми</a:t>
            </a:r>
            <a:endParaRPr lang="ru-RU" sz="1700" b="1" i="1" u="sng" dirty="0">
              <a:solidFill>
                <a:srgbClr val="86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Конкурс в рамках премии Губернатора Иркутской области «Лучший педагогический  работник в сфере дополнительного образования детей» в 2020 г. - ИМЦР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065">
            <a:off x="8785191" y="1082280"/>
            <a:ext cx="3014188" cy="27749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029145" y="702672"/>
            <a:ext cx="4407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Педагогические </a:t>
            </a:r>
            <a:r>
              <a:rPr lang="ru-RU" sz="1700" b="1" i="1" dirty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работники дополнительного образования</a:t>
            </a:r>
            <a:endParaRPr lang="ru-RU" sz="1700" b="1" i="1" u="sng" dirty="0">
              <a:solidFill>
                <a:srgbClr val="86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712" y="3709170"/>
            <a:ext cx="22335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детей, находящихся под опекой –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приемных семьях – 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выплату денежных средств опекуну (попечителю) – 4 387,9 тыс. руб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выплату денежных средств приемной семье – 11 194,6 тыс. руб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семей с детьми, нуждающиеся в жилье  - 7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реализация 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обеспечению жильем молодых семей – 7 731,3 тыс. руб</a:t>
            </a:r>
            <a:r>
              <a:rPr 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1217" y="4044877"/>
            <a:ext cx="8286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Среднесписочная численность работников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сферы, поименованные в указах Президента Российской Федерации от 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07.05.2012 года – 106,4 , в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учреждений 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– 63,7;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дополнительного 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42,7 (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– 11;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31,7).</a:t>
            </a:r>
          </a:p>
          <a:p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Расходы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труда с начислениями работников бюджетной сферы, поименованные в указах Президента Российской Федерации от 07.05.2012 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50 066,6 тыс. руб., в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работников учреждений культуры – </a:t>
            </a:r>
            <a:r>
              <a:rPr lang="ru-RU" sz="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27 312,9 тыс. руб.; </a:t>
            </a: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дополнительного образования –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22 753,7 тыс. руб.(в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культуры –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5 861,6 тыс. руб.;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–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16 892,1 тыс. руб.).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57784" y="86385"/>
            <a:ext cx="10844784" cy="411661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Расходы в рамках региональных  и приоритетных проектов</a:t>
            </a:r>
            <a:endParaRPr lang="ru-RU" sz="20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ультурная среда (Камчатский край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39">
            <a:off x="7128625" y="931795"/>
            <a:ext cx="4672584" cy="299258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гиональный проект &quot;Успех каждого ребенка&quot; - 6 Июня 2019 - Сайт МОУ &quot;СШ  №2&quot; г.Николаевс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704">
            <a:off x="521335" y="792881"/>
            <a:ext cx="4571873" cy="30464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5845" y="520884"/>
            <a:ext cx="129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2021 год</a:t>
            </a:r>
            <a:endParaRPr lang="ru-RU" sz="2000" b="1" i="1" u="sng" dirty="0">
              <a:solidFill>
                <a:srgbClr val="003399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6517" y="514587"/>
            <a:ext cx="129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2022 год</a:t>
            </a:r>
            <a:endParaRPr lang="ru-RU" sz="2000" b="1" i="1" u="sng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784" y="3977640"/>
            <a:ext cx="43503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реализацию </a:t>
            </a:r>
            <a:r>
              <a:rPr lang="ru-RU" sz="1500" b="1" i="1" dirty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федерального проекта «Успех каждого ребенка» в рамках национального проекта «Образование</a:t>
            </a:r>
            <a:r>
              <a:rPr lang="ru-RU" sz="1500" b="1" i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 предусмотрено  2 660,7 тыс. рублей, в том числе: 575,6 тыс. </a:t>
            </a:r>
            <a:r>
              <a:rPr lang="ru-RU" sz="1500" b="1" i="1" dirty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рублей на </a:t>
            </a:r>
            <a:r>
              <a:rPr lang="ru-RU" sz="1500" b="1" i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создание </a:t>
            </a:r>
            <a:r>
              <a:rPr lang="ru-RU" sz="1500" b="1" i="1" dirty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общеобразовательных организациях, расположенных в сельской местности, условий для занятий физической культурой и </a:t>
            </a:r>
            <a:r>
              <a:rPr lang="ru-RU" sz="1500" b="1" i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спортом</a:t>
            </a:r>
            <a:r>
              <a:rPr lang="ru-RU" sz="1500" b="1" i="1" dirty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  2 085,1 на </a:t>
            </a:r>
            <a:r>
              <a:rPr lang="ru-RU" sz="1500" b="1" i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проведение </a:t>
            </a:r>
            <a:r>
              <a:rPr lang="ru-RU" sz="1500" b="1" i="1" dirty="0">
                <a:solidFill>
                  <a:srgbClr val="0033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капитального ремонта в спортивных залах общеобразовательных организаций, расположенных в сельской местности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23176" y="4211021"/>
            <a:ext cx="4535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рамках реализацию </a:t>
            </a:r>
            <a:r>
              <a:rPr lang="ru-RU" sz="1700" b="1" i="1" dirty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регионального проекта «Культурная среда</a:t>
            </a:r>
            <a:r>
              <a:rPr lang="ru-RU" sz="1700" b="1" i="1" dirty="0" smtClean="0">
                <a:solidFill>
                  <a:srgbClr val="86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 предусмотрено 6 704,0  тыс. рублей для приобретения музыкальных инструментов</a:t>
            </a:r>
            <a:endParaRPr lang="ru-RU" sz="1700" b="1" i="1" u="sng" dirty="0">
              <a:solidFill>
                <a:srgbClr val="86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2" name="Picture 14" descr=" Синий &lt;b&gt;мяч&lt;/b&gt;  картинки смайли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6" y="5760625"/>
            <a:ext cx="971599" cy="9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20" y="5773108"/>
            <a:ext cx="651560" cy="927776"/>
          </a:xfrm>
          <a:prstGeom prst="rect">
            <a:avLst/>
          </a:prstGeom>
        </p:spPr>
      </p:pic>
      <p:pic>
        <p:nvPicPr>
          <p:cNvPr id="14" name="Picture 2" descr="Воздушные шары с искринкой смайлики картинки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31" y="1229462"/>
            <a:ext cx="944703" cy="16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34790384"/>
              </p:ext>
            </p:extLst>
          </p:nvPr>
        </p:nvGraphicFramePr>
        <p:xfrm>
          <a:off x="-217454" y="1892808"/>
          <a:ext cx="2167128" cy="18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68582" y="1035165"/>
            <a:ext cx="1024127" cy="969237"/>
          </a:xfrm>
          <a:prstGeom prst="wedgeRoundRectCallou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545 839,2</a:t>
            </a:r>
            <a:endParaRPr lang="ru-RU" sz="900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2" y="92673"/>
            <a:ext cx="5375065" cy="525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>
              <a:buNone/>
            </a:pP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программных расходов бюджета Красногвардейского района на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216" y="727389"/>
            <a:ext cx="87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7451287"/>
              </p:ext>
            </p:extLst>
          </p:nvPr>
        </p:nvGraphicFramePr>
        <p:xfrm>
          <a:off x="1470999" y="1926336"/>
          <a:ext cx="2167128" cy="18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02460303"/>
              </p:ext>
            </p:extLst>
          </p:nvPr>
        </p:nvGraphicFramePr>
        <p:xfrm>
          <a:off x="3157428" y="1903818"/>
          <a:ext cx="2167128" cy="18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Скругленная прямоугольная выноска 12"/>
          <p:cNvSpPr/>
          <p:nvPr/>
        </p:nvSpPr>
        <p:spPr>
          <a:xfrm>
            <a:off x="1871473" y="1035166"/>
            <a:ext cx="1024127" cy="969237"/>
          </a:xfrm>
          <a:prstGeom prst="wedgeRoundRectCallou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473 598,2</a:t>
            </a:r>
            <a:endParaRPr lang="ru-RU" sz="900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688081" y="1035165"/>
            <a:ext cx="1024127" cy="969237"/>
          </a:xfrm>
          <a:prstGeom prst="wedgeRoundRectCallou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490 926,2</a:t>
            </a:r>
            <a:endParaRPr lang="ru-RU" sz="900" dirty="0">
              <a:solidFill>
                <a:prstClr val="white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2910" y="727389"/>
            <a:ext cx="87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7432" y="727389"/>
            <a:ext cx="87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95445" y="94291"/>
            <a:ext cx="5687567" cy="525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Красногвардейского района по «программному» принципу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63262" y="588030"/>
            <a:ext cx="250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 РАЙОНА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09159" y="804234"/>
            <a:ext cx="3241139" cy="290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Программные и непрограммные расходы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4652" y="1003279"/>
            <a:ext cx="247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14 Муниципальных программ </a:t>
            </a:r>
            <a:endParaRPr lang="ru-RU" sz="11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1496" y="1212793"/>
            <a:ext cx="5723981" cy="219024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образования Красногвардейского района Оренбургской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области»;</a:t>
            </a:r>
          </a:p>
          <a:p>
            <a:pPr algn="just" defTabSz="457200">
              <a:defRPr/>
            </a:pP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«Доступная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имуществом на территории Красногвардейского 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физической культуры, спорта и молодежной политики в Красногвардейском районе Оренбургской области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доступным и комфортным жильем и коммунальными услугами граждан Красногвардейского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Красногвардейского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«Экономическое развитие Красногвардейского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общественного порядка и противодействие преступности в Красногвардейском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«Управление муниципальными финансами и муниципальным долгом муниципального образования Красногвардейский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по профилактике терроризма и экстремизма на территории Красногвардейского района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«Гармонизация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межэтнических и межконфессиональных отношений на территории муниципального образования Красногвардейский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Bookman Old Style" panose="02050604050505020204" pitchFamily="18" charset="0"/>
              </a:rPr>
              <a:t>программа «Функционирование и развитие муниципальной службы, обеспечение деятельности органов местного самоуправления муниципального образования Красногвардейский район Оренбургской области</a:t>
            </a:r>
            <a:r>
              <a:rPr lang="ru-RU" sz="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».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«Противодействие коррупции в Красногвардейском районе Оренбургской области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Bookman Old Style" panose="02050604050505020204" pitchFamily="18" charset="0"/>
              </a:rPr>
              <a:t>программа «Развитие сельскохозяйственного производства на территории Красногвардейского района</a:t>
            </a:r>
            <a:r>
              <a:rPr lang="ru-RU" sz="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».</a:t>
            </a:r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835478" y="1233775"/>
            <a:ext cx="1341663" cy="19144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436414" y="1014623"/>
            <a:ext cx="185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Непрограммные расходы</a:t>
            </a:r>
            <a:endParaRPr lang="ru-RU" sz="10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35479" y="1306061"/>
            <a:ext cx="1454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на содержание органов местного самоуправления и казенных учреждений по обеспечению деятельности;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поступивших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вышестоящих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бюджетов;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иных  межбюджетных трансфертов  поступающих из вышестоящих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бюджетов.</a:t>
            </a:r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83441" y="3342476"/>
            <a:ext cx="12108559" cy="188532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n w="6600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Georgia Полужирный" panose="02040802050405020203" pitchFamily="18" charset="0"/>
            </a:endParaRPr>
          </a:p>
          <a:p>
            <a:pPr algn="ctr"/>
            <a: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Муниципальные </a:t>
            </a:r>
            <a:r>
              <a:rPr lang="ru-RU" sz="14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программы Красногвардейского района на </a:t>
            </a:r>
            <a: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2021 год и плановый период 2022 и 2023 гг. (тыс. рублей)</a:t>
            </a:r>
            <a: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/>
            </a:r>
            <a:b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</a:br>
            <a:endParaRPr lang="ru-RU" sz="14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06473"/>
              </p:ext>
            </p:extLst>
          </p:nvPr>
        </p:nvGraphicFramePr>
        <p:xfrm>
          <a:off x="68581" y="3559762"/>
          <a:ext cx="12068077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53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1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69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1.Муниципальная программа «Развитие образования Красногвардейского района Оренбургской области»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396 971,9</a:t>
                      </a:r>
                      <a:endParaRPr lang="ru-RU" sz="7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346 803,2</a:t>
                      </a:r>
                      <a:endParaRPr lang="ru-RU" sz="7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373 085,9</a:t>
                      </a:r>
                      <a:endParaRPr lang="ru-RU" sz="7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FBF1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2. Муниципальная программа «Доступная среда»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147,0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37,0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37,0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3. Муниципальная программа «Управление имуществом на территории Красногвардейского района»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4. Муниципальная программа «Развитие физической культуры, спорта и молодежной политики в Красногвардейском районе Оренбургской области»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4 975,0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2 900,0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2 900,0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5. Муниципальная программа «Обеспечение доступным и комфортным жильем и коммунальными услугами граждан Красногвардейского района»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24 234,8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14 911,0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13 697,5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6. Муниципальная программа «Развитие культуры Красногвардейского района»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12 741,8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17 366,2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10 796,3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7. Муниципальная программа «Экономическое развитие Красногвардейского района»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4 054,0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3 314,0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2 814,0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8. Муниципальная программа «Обеспечение общественного порядка и противодействие преступности в Красногвардейском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255,0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46,0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46,0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9.Муниципальная программа «Управление муниципальными финансами и муниципальным долгом муниципального образования Красногвардейский район»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64 544,1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50 993,1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45 759,0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10.Муниципальная программа «</a:t>
                      </a:r>
                      <a:r>
                        <a:rPr lang="ru-RU" sz="800" b="0" i="0" kern="12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Комплексные меры по профилактике терроризма и экстремизма на территории Красногвардейского района</a:t>
                      </a: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11. Муниципальная программа "Гармонизация межэтнических и межконфессиональных отношений на территории муниципального образования Красногвардейский район"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9,0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70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12.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Муниципальная программа «Функционирование и развитие муниципальной службы, обеспечение деятельности органов местного самоуправления муниципального образования Красногвардейский район Оренбургской области»</a:t>
                      </a:r>
                      <a:endParaRPr lang="ru-RU" sz="800" b="0" i="0" dirty="0" smtClean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32 881,6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30 963,8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30 835,6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13.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Муниципальная программа «Противодействие коррупции в Красногвардейском районе Оренбургской области»</a:t>
                      </a:r>
                      <a:endParaRPr lang="ru-RU" sz="800" b="0" i="0" dirty="0" smtClean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690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14.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Муниципальная программа «Развитие сельскохозяйственного производства на территории Красногвардейского района»</a:t>
                      </a:r>
                      <a:endParaRPr lang="ru-RU" sz="800" b="0" i="0" dirty="0" smtClean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3 808,8</a:t>
                      </a:r>
                      <a:endParaRPr lang="ru-RU" sz="7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612,8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Bookman Old Style" panose="02050604050505020204" pitchFamily="18" charset="0"/>
                        </a:rPr>
                        <a:t>612,8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638">
            <a:off x="7484706" y="735849"/>
            <a:ext cx="295275" cy="5348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5807">
            <a:off x="11062069" y="700112"/>
            <a:ext cx="321355" cy="548457"/>
          </a:xfrm>
          <a:prstGeom prst="rect">
            <a:avLst/>
          </a:prstGeom>
        </p:spPr>
      </p:pic>
      <p:pic>
        <p:nvPicPr>
          <p:cNvPr id="3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355066" y="5283428"/>
            <a:ext cx="1155133" cy="10510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>
                <a:solidFill>
                  <a:prstClr val="white"/>
                </a:solidFill>
              </a:rPr>
              <a:t>5 этап </a:t>
            </a:r>
          </a:p>
          <a:p>
            <a:pPr lvl="0" algn="ctr"/>
            <a:r>
              <a:rPr lang="ru-RU" sz="1100">
                <a:solidFill>
                  <a:prstClr val="white"/>
                </a:solidFill>
              </a:rPr>
              <a:t>Составление отчета об исполнении бюджета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97" y="104172"/>
            <a:ext cx="12099403" cy="672489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41719C"/>
                </a:solidFill>
              </a:rPr>
              <a:t/>
            </a:r>
            <a:br>
              <a:rPr lang="ru-RU" sz="1400" dirty="0">
                <a:solidFill>
                  <a:srgbClr val="41719C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92" y="-45424"/>
            <a:ext cx="5197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Бюджетная система </a:t>
            </a:r>
            <a:r>
              <a:rPr lang="ru-RU" sz="1400" dirty="0"/>
              <a:t>― это основанная на экономических отношениях и юридических нормах совокупность всех видов бюджетов страны.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95" y="749869"/>
            <a:ext cx="7668344" cy="4175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91601" y="935544"/>
            <a:ext cx="4680520" cy="79208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Федеральный бюджет</a:t>
            </a:r>
            <a:endParaRPr lang="ru-RU" sz="1100" kern="1200" dirty="0">
              <a:solidFill>
                <a:schemeClr val="tx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государственных внебюджетных фондов</a:t>
            </a:r>
            <a:endParaRPr lang="ru-RU" sz="1100" kern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9701" y="683882"/>
            <a:ext cx="750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D25F"/>
                </a:solidFill>
              </a:rPr>
              <a:t>1</a:t>
            </a:r>
            <a:endParaRPr lang="ru-RU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D25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7466" y="2187949"/>
            <a:ext cx="3366374" cy="57049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субъектов РФ</a:t>
            </a:r>
            <a:endParaRPr lang="ru-RU" sz="1100" kern="1200" dirty="0">
              <a:solidFill>
                <a:schemeClr val="tx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территориальных внебюджетных фондов</a:t>
            </a:r>
            <a:endParaRPr lang="ru-RU" sz="1100" kern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94255" y="1909287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D25F"/>
                </a:solidFill>
              </a:rPr>
              <a:t>2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D25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55831" y="3134190"/>
            <a:ext cx="2461795" cy="103221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муниципальных образований</a:t>
            </a:r>
            <a:endParaRPr lang="ru-RU" sz="1100" kern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02284" y="3074788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D25F"/>
                </a:solidFill>
              </a:rPr>
              <a:t>3</a:t>
            </a:r>
            <a:endParaRPr lang="ru-RU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D25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353" y="705955"/>
            <a:ext cx="1481994" cy="14819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384" y="4885890"/>
            <a:ext cx="262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Бюджетный процесс- 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6384" y="5037424"/>
            <a:ext cx="3029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уровней. 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3989130" y="5314041"/>
            <a:ext cx="1511219" cy="109241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 этап</a:t>
            </a:r>
          </a:p>
          <a:p>
            <a:pPr algn="ctr"/>
            <a:r>
              <a:rPr lang="ru-RU" sz="1100" dirty="0"/>
              <a:t>Составление бюджета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5581919" y="5293493"/>
            <a:ext cx="1457619" cy="108830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 этап </a:t>
            </a:r>
          </a:p>
          <a:p>
            <a:pPr algn="ctr"/>
            <a:r>
              <a:rPr lang="ru-RU" sz="1100" dirty="0"/>
              <a:t>Рассмотрение и утверждение бюджета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7211516" y="5288394"/>
            <a:ext cx="1457619" cy="107822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3 этап</a:t>
            </a:r>
          </a:p>
          <a:p>
            <a:pPr algn="ctr"/>
            <a:r>
              <a:rPr lang="ru-RU" sz="1100" dirty="0"/>
              <a:t> Исполнение </a:t>
            </a:r>
          </a:p>
          <a:p>
            <a:pPr algn="ctr"/>
            <a:r>
              <a:rPr lang="ru-RU" sz="1100" dirty="0"/>
              <a:t>бюджета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8725306" y="5296124"/>
            <a:ext cx="1573589" cy="106276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 этап </a:t>
            </a:r>
          </a:p>
          <a:p>
            <a:pPr algn="ctr"/>
            <a:r>
              <a:rPr lang="ru-RU" sz="1100" dirty="0"/>
              <a:t>Финансовый контроль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82" y="5615411"/>
            <a:ext cx="750274" cy="4896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92" y="5615411"/>
            <a:ext cx="750274" cy="4896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21" y="5615411"/>
            <a:ext cx="750274" cy="4896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19" y="5603198"/>
            <a:ext cx="750274" cy="4896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4349" y="3216307"/>
            <a:ext cx="1481994" cy="14819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5527" y="1951012"/>
            <a:ext cx="1481994" cy="1481994"/>
          </a:xfrm>
          <a:prstGeom prst="rect">
            <a:avLst/>
          </a:prstGeom>
        </p:spPr>
      </p:pic>
      <p:pic>
        <p:nvPicPr>
          <p:cNvPr id="34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98" y="769048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35" y="2049847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23" y="3302627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лад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3" y="1815254"/>
            <a:ext cx="4218666" cy="31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47916" y="-44053"/>
            <a:ext cx="3835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Бюджет – это…? </a:t>
            </a:r>
          </a:p>
          <a:p>
            <a:r>
              <a:rPr lang="ru-RU" sz="1400" dirty="0"/>
              <a:t>Бюджет – это финансовый план, </a:t>
            </a:r>
            <a:br>
              <a:rPr lang="ru-RU" sz="1400" dirty="0"/>
            </a:br>
            <a:r>
              <a:rPr lang="ru-RU" sz="1400" dirty="0"/>
              <a:t>состоящий из доходов и расходов, </a:t>
            </a:r>
            <a:br>
              <a:rPr lang="ru-RU" sz="1400" dirty="0"/>
            </a:br>
            <a:r>
              <a:rPr lang="ru-RU" sz="1400" dirty="0"/>
              <a:t>составленный на определенный </a:t>
            </a:r>
            <a:br>
              <a:rPr lang="ru-RU" sz="1400" dirty="0"/>
            </a:br>
            <a:r>
              <a:rPr lang="ru-RU" sz="1400" dirty="0"/>
              <a:t>период времени. Предназначен</a:t>
            </a:r>
            <a:br>
              <a:rPr lang="ru-RU" sz="1400" dirty="0"/>
            </a:br>
            <a:r>
              <a:rPr lang="ru-RU" sz="1400" dirty="0"/>
              <a:t>для финансового обеспечения задач</a:t>
            </a:r>
            <a:br>
              <a:rPr lang="ru-RU" sz="1400" dirty="0"/>
            </a:br>
            <a:r>
              <a:rPr lang="ru-RU" sz="1400" dirty="0"/>
              <a:t>и функций государственного и </a:t>
            </a:r>
            <a:br>
              <a:rPr lang="ru-RU" sz="1400" dirty="0"/>
            </a:br>
            <a:r>
              <a:rPr lang="ru-RU" sz="1400" dirty="0"/>
              <a:t>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372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82296" y="60747"/>
            <a:ext cx="11406284" cy="323098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Целевые показател</a:t>
            </a:r>
            <a:r>
              <a:rPr lang="ru-RU" sz="13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и</a:t>
            </a:r>
            <a:r>
              <a:rPr lang="ru-RU" sz="13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 </a:t>
            </a:r>
            <a:r>
              <a:rPr lang="ru-RU" sz="13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(</a:t>
            </a:r>
            <a:r>
              <a:rPr lang="ru-RU" sz="13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индикаторы), планируемые к достижению в результате реализации муниципальных программ </a:t>
            </a:r>
            <a:endParaRPr lang="ru-RU" sz="13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86087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12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86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89510"/>
              </p:ext>
            </p:extLst>
          </p:nvPr>
        </p:nvGraphicFramePr>
        <p:xfrm>
          <a:off x="91440" y="1594765"/>
          <a:ext cx="12045220" cy="4766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8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00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88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88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883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95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3412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"Развитие образования Красногвардейского района  Оренбургской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Обеспеченность населения  услугами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лет).</a:t>
                      </a:r>
                      <a:endParaRPr lang="ru-RU" sz="800" kern="50" dirty="0">
                        <a:effectLst/>
                        <a:latin typeface="Calibri" panose="020F0502020204030204" pitchFamily="34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Доля выпускников, получивших аттестат, от общего количества выпускников общеобразовательных учреждений</a:t>
                      </a:r>
                      <a:endParaRPr lang="ru-RU" sz="800" kern="50" dirty="0">
                        <a:effectLst/>
                        <a:latin typeface="Calibri" panose="020F0502020204030204" pitchFamily="34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Охват детей дошкольного и школьного возраста дополнительным образованием от общего числа детей в возрасте от 5 до 18 лет</a:t>
                      </a:r>
                      <a:endParaRPr lang="ru-RU" sz="800" kern="50" dirty="0">
                        <a:effectLst/>
                        <a:latin typeface="Calibri" panose="020F0502020204030204" pitchFamily="34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Доля обучающихся, охваченных </a:t>
                      </a:r>
                      <a:r>
                        <a:rPr lang="ru-RU" sz="800" kern="50" dirty="0" smtClean="0">
                          <a:effectLst/>
                        </a:rPr>
                        <a:t>летним оздоровительным </a:t>
                      </a:r>
                      <a:r>
                        <a:rPr lang="ru-RU" sz="800" kern="50" dirty="0">
                          <a:effectLst/>
                        </a:rPr>
                        <a:t>отдыхом, от общего числа школьников</a:t>
                      </a:r>
                      <a:endParaRPr lang="ru-RU" sz="800" kern="50" dirty="0">
                        <a:effectLst/>
                        <a:latin typeface="Calibri" panose="020F0502020204030204" pitchFamily="34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учреждений, соответствующих современным требованиям законодательства, от общего числа учреждений ОУ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учащихся, обучающихся по новым ФГОС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2638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детей, охваченных горячим питанием, от общего числа  учащихся общеобразовательных организаций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0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численности обучающихся муниципальных общеобразовательных организаций,  охваченных услугами в сфере образования, от общей численности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29441" marB="2944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51477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6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12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86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41317"/>
              </p:ext>
            </p:extLst>
          </p:nvPr>
        </p:nvGraphicFramePr>
        <p:xfrm>
          <a:off x="91438" y="1624619"/>
          <a:ext cx="12045221" cy="4616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1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76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75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12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127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«Доступная среда»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проведенных мероприятий, посвященных памятным датам, истории локальных военных конфликтов (День Победы, День памяти и скорби, акция «Долг» и т.п.);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лиц получивших помощь (инвалиды-колясочники)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44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«Управление имуществом на территории Красногвардейского района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объектов недвижимого имущества (в том числе земельных участков), в отношении которых осуществлен государственный кадастровый учет (за отчетный год)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шт.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Отношение количества объектов недвижимого имущества муниципальной собственности, сведения о которых внесены в государственный кадастр недвижимости к количеству объектов подлежащих отнесению к муниципальной собственности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Процент сделок с муниципальным имуществом, по которым обеспечена процедура передачи имущества в соответствии с действующим законодательством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294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программа  «Развитие физической культуры, спорта и молодёжной политики в Красногвардейском районе Оренбургской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35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жителей района систематически занимающихся физической культурой и спортом  от  общей численности населения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35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молодых людей участвующих в мероприятиях, реализуемых в рамках молодежной политики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1529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1530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9283" marB="92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1531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865" marB="2486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47692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6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12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86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26496"/>
              </p:ext>
            </p:extLst>
          </p:nvPr>
        </p:nvGraphicFramePr>
        <p:xfrm>
          <a:off x="91439" y="1628025"/>
          <a:ext cx="12045219" cy="4640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7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35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75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004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3453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«Обеспечение доступным  и  комфортным жильем и коммунальными услугами граждан  Красногвардейского  района»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разработанной  документации  по  постановке на кадастровый  учет  границ  муниципального  образования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молодых семей, получивших  социальные  выплаты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кол.семей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граждан получивших жилые помещения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65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«Развитие культуры Красногвардейского района»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Отношение средней заработной платы работников учреждений культуры к средней заработной плате в Оренбургской области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Количество клубных учреждений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Количество библиотечных филиалов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49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«Экономическое развитие Красногвардейского района»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3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Пропаганда предпринимательства и самоорганизации бизнеса, проведение публичных мероприятий по вопросам предпринимательства в т. ч. участие в выставках;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Имущественная поддержка субъектов малого и среднего предпринимательства, в том числе СО НКО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субъектов МСП и </a:t>
                      </a:r>
                      <a:r>
                        <a:rPr lang="ru-RU" sz="800" dirty="0" err="1">
                          <a:effectLst/>
                        </a:rPr>
                        <a:t>самозанятых</a:t>
                      </a:r>
                      <a:r>
                        <a:rPr lang="ru-RU" sz="800" dirty="0">
                          <a:effectLst/>
                        </a:rPr>
                        <a:t> граждан, получивших поддержку в рамках федерального проекта, нарастающим итогом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96" marR="17996" marT="8127" marB="8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770" marB="217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3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12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86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65906"/>
              </p:ext>
            </p:extLst>
          </p:nvPr>
        </p:nvGraphicFramePr>
        <p:xfrm>
          <a:off x="82297" y="1626833"/>
          <a:ext cx="12054362" cy="480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6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93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167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912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4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субъектов МСП, охваченных услугами Центра «Мой бизнес»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субъектов МСП, выведенных на экспорт при поддержке центра координации поддержки </a:t>
                      </a:r>
                      <a:r>
                        <a:rPr lang="ru-RU" sz="800" dirty="0" smtClean="0">
                          <a:effectLst/>
                        </a:rPr>
                        <a:t>экспортно-ориентированных </a:t>
                      </a:r>
                      <a:r>
                        <a:rPr lang="ru-RU" sz="800" dirty="0">
                          <a:effectLst/>
                        </a:rPr>
                        <a:t>субъектов МСП, нарастающим итогом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физических лиц – участников федерального проекта, занятых в сфере малого и среднего предпринимательства, по итогам участия в федеральном проекте, нарастающим итогом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вновь созданных субъектов МСП участниками проекта, нарастающим итогом, единица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обученных основам ведения бизнеса, финансовой грамотности и иным навыкам предпринимательской деятельности, нарастающим итогом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физических лиц – участников федерального проекта, нарастающим итогом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выданных микрозаймов субъектам МСП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самозанятых граждан, зафиксировавших свой статус, с учетом введения налогового режима для самозанятых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5" marR="16795" marT="7585" marB="758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17" marB="203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2242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 «Обеспечение общественного порядка и противодействие преступности в Красногвардейском районе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5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Общее количество правонарушений, совершаемых на территории Красногвардейского района (по отношению к предыдущему году).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56" marR="2925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0970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5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1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903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095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77668"/>
              </p:ext>
            </p:extLst>
          </p:nvPr>
        </p:nvGraphicFramePr>
        <p:xfrm>
          <a:off x="100585" y="1614366"/>
          <a:ext cx="12036073" cy="4792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6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7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57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691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297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правонарушений, совершенных несовершеннолетними (по отношению к предыдущему году).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Уровень повторной преступности среди лиц, осужденных без изоляции от общества.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1, 87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1,86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1,85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1,84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1,83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1,82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Количество проведенных публичных мероприятий, направленных на профилактику наркомании среди подростков и молодежи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Заболеваемость наркоманией (показатель на 1000 населения).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Удельный вес безнадзорных детей в общей численности детского населения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0, 54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0, 53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0, 52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0,51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Доля детей и подростков, состоящих на учете в КДН и ЗП, ПДН  в общем количестве несовершеннолетних.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0,54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0,53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0,51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0,50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граждан, в общем количестве детей-сирот и детей, оставшихся без попечения родителей. 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89,47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89,50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89, 51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90,0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90,0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Охват участия школьников в районных, областных и  всероссийский конкурсах по безопасности дорожного движения.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36,8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36,8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36,8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36,8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42,1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indent="-135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42,1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867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программы «Управление муниципальными      финансами и муниципальным долгом муниципального образования Красногвардейский район»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41" marR="303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(индикатор) 1</a:t>
                      </a:r>
                    </a:p>
                    <a:p>
                      <a:pPr indent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Процент исполнения расходных обязательств районного бюджета от запланированных значений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95-100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95-100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95-100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95-100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95-100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95-100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5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(индикатор)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Размер муниципального долга Красногвардейского района в процентах к общему годовому объему доходов районного бюджета без учета объема безвозмездных поступлений 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0" marR="2107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39781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97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101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23510"/>
              </p:ext>
            </p:extLst>
          </p:nvPr>
        </p:nvGraphicFramePr>
        <p:xfrm>
          <a:off x="100583" y="1624581"/>
          <a:ext cx="12036077" cy="4699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9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65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2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21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98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357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631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6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(индикатор)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Отношение дефицита районного бюджета (за вычетом объема поступлений от продажи акций и иных форм участия в капитале, находящихся в собственности Красногвардейского района, и снижения остатков средств на счетах по учету средств бюджета) к общему годовому объему доходов районного бюджета без учета объема безвозмездных поступлений*)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Целевой показатель (индикатор) 4</a:t>
                      </a:r>
                    </a:p>
                    <a:p>
                      <a:pPr indent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Выполнение показателей эффективности бюджетных расходов в сравнении с установленным уровнем на соответствующий год.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87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1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программы  «Профилактика терроризма и экстремизма на территории муниципального образования Красногвардейский район Оренбургской области»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Степень оборудования и защищенности в целом мест массового пребывания людей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50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программы  «Гармонизация межэтнических и межконфессиональных отношений на территории муниципального образования Красногвардейский район»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41" marR="200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доля граждан, положительно оценивающих состояние межнациональных отношений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уровень толерантного отношения к представителям другой национальности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Красногвардейского района и поддержку языкового многообразия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1950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количество опубликованных материалов в сфере этноконфессиональных и межэтнических отношений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количество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72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программы «Функционирование и развитие муниципальной службы, обеспечение деятельности органов местного самоуправления  муниципального образования Красногвардейский район Оренбургской области»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17" marR="1391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Доля контрольных обращений граждан, рассмотренных в установленные сроки, от общего количества обращений граждан в Администрацию Красногвардейского района 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17" marB="139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05" marR="11505" marT="5196" marB="51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90836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97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101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86195"/>
              </p:ext>
            </p:extLst>
          </p:nvPr>
        </p:nvGraphicFramePr>
        <p:xfrm>
          <a:off x="91442" y="1627345"/>
          <a:ext cx="12045217" cy="5164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4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10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8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78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010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8737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программы «Противодействие коррупции в Красногвардейском районе Оренбургской области»</a:t>
                      </a:r>
                      <a:endParaRPr lang="ru-RU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06" marR="15606" marT="7048" marB="704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Доля  проведенных  заседаний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межведомственной комиссии по противодействию коррупции в органах местного самоуправления муниципального образования Красногвардейский район  в общем количестве запланированных заседаний комиссии на текущий год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6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2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Доля органов  местного  самоуправления муниципального  района,  внедривших антикоррупционные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программы,  направленные  на предупреждение  и пресечение коррупции,  в  общем количестве органов  местного  самоуправления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муниципального  района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 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100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100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100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2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3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Число глав  муниципальных образований сельских поселений, руководителей учреждений и организаций, заслушанных 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заседании межведомственной комиссии по противодействию коррупции в органах местного самоуправления муниципального образования Красногвардейский район  с  отчетом  о реализации  антикоррупционных  мероприятий,  чья  работа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признана удовлетворительной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единицы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4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4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4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4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4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4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Количество  изданной  и  размещенной  социальной  рекламной  продукции  антикоррупционной направленности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единицы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80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80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80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80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80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5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Число  муниципальных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служащих, получивших дополнительное профессиональное образование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единицы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2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2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6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Число  муниципальных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служащих, принявших участие в обучающих  мероприятиях,  мероприятиях по обмену опытом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единицы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5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6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8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8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8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7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Количество  проведенных  мероприятий  по  актуальным  вопросам  противодействия  коррупции 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единицы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 раз в год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2 раза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2 раза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2 раза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2 раза в год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3844" marR="13844" marT="13844" marB="1384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84137"/>
              </p:ext>
            </p:extLst>
          </p:nvPr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6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1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97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101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50395" y="6581451"/>
            <a:ext cx="276670" cy="2765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2122"/>
              </p:ext>
            </p:extLst>
          </p:nvPr>
        </p:nvGraphicFramePr>
        <p:xfrm>
          <a:off x="82296" y="1624733"/>
          <a:ext cx="12054363" cy="4855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0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9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0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9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49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31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88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8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Количество  проведенных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онлайн-опросов  граждан,  проживающих  на  территории Красногвардейского района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единицы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 раз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 раз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 раз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 раз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 раз в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9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Количество  материалов  антикоррупционной  направленности, опубликованных в районной общественно-политической газете «Красногвардеец»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единицы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3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3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4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4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4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</a:rPr>
                        <a:t>10</a:t>
                      </a:r>
                      <a:endParaRPr lang="ru-RU" sz="800" kern="50" dirty="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Доля  проведенных  заседаний комиссии по соблюдению требований к служебному поведению муниципальных служащих и урегулированию конфликта интересов в общем количестве запланированных заседаний комиссии на текущий год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%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</a:rPr>
                        <a:t>100</a:t>
                      </a:r>
                      <a:endParaRPr lang="ru-RU" sz="800" kern="50">
                        <a:effectLst/>
                        <a:latin typeface="Liberation Serif"/>
                        <a:ea typeface="SimSun"/>
                        <a:cs typeface="Mangal" panose="02040503050203030202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93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«Развитие сельскохозяйственного производства на территории Красногвардейского района»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15" marR="12815" marT="12815" marB="128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103,4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102,9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103,3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Рентабельность сельскохозяйственных организаций (с учетом субсидий)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18,8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заработная плата работников  сельского хозяйства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рублей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23639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24073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25815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26976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Объемы приобретения  новой техники сельскохозяйственными товаропроизводителями всех форм собственности (включая ЛПХ):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тракторы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зерноуборочные комбайны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кормоуборочные комбайны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Размер посевных площадей зерновых, зернобобовых, масличных и кормовых культур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127459,8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128857,3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129434,2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129976,5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Валовой сбор зерновых и зернобобовых культур в СХО, КФХ и 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тонн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89027,8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123724,2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128750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132600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6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Валовой сбор масличных культур в СХО, КФХ и 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тонн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31865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33503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34947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36393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6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Площадь озимых зерновых культур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30750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31365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46" marR="14446" marT="6524" marB="6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31992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32632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475" marB="1747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3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4129" y="520884"/>
          <a:ext cx="12042530" cy="10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5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4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97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101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545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 (индикатора)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Значение </a:t>
                      </a:r>
                      <a:r>
                        <a:rPr lang="ru-RU" sz="800" dirty="0">
                          <a:effectLst/>
                        </a:rPr>
                        <a:t>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Текущий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(первый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(второй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Очередной год (третий год)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год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63676" marB="6367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87614"/>
              </p:ext>
            </p:extLst>
          </p:nvPr>
        </p:nvGraphicFramePr>
        <p:xfrm>
          <a:off x="91440" y="1618982"/>
          <a:ext cx="12045219" cy="384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98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98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78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18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14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Внесение минеральных удобрений в действующем веществе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тонн д.в.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581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641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Производство скота и птицы на убой в живом весе в СХО, КФХ и 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тонн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Производство молока в сельскохозяйственных организациях, КФХ, включая 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тонн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2643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2804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2888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Прирост производства молока в СХО, КФХ и ИП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тонн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Сохранение поголовья молочных коров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голов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569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586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5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товарного поголовья коров специализированных мясных пород в сельскохозяйственных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ациях, КФХ, включая ИП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голов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Прирост маточного поголовья овец и коз в СХО, КФХ и ИП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голов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Доля застрахованной посевной (посадочной) площади в общей посевной (посадочной) площади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2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Доля застрахованного поголовья сельскохозяйственных животных в общем поголовье сельскохозяйственных животных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отловленных  домашних животных без владельцев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голов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8" marR="25518" marT="11524" marB="115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868" marB="3086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2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1" y="-1"/>
            <a:ext cx="10583051" cy="382555"/>
          </a:xfrm>
          <a:solidFill>
            <a:schemeClr val="accent4">
              <a:lumMod val="60000"/>
              <a:lumOff val="4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на 2021 год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99947753"/>
              </p:ext>
            </p:extLst>
          </p:nvPr>
        </p:nvGraphicFramePr>
        <p:xfrm>
          <a:off x="-1036240" y="382555"/>
          <a:ext cx="5953474" cy="272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1828531" y="2556588"/>
            <a:ext cx="65583" cy="4115589"/>
          </a:xfrm>
          <a:custGeom>
            <a:avLst/>
            <a:gdLst>
              <a:gd name="connsiteX0" fmla="*/ 65583 w 65583"/>
              <a:gd name="connsiteY0" fmla="*/ 0 h 4115589"/>
              <a:gd name="connsiteX1" fmla="*/ 18930 w 65583"/>
              <a:gd name="connsiteY1" fmla="*/ 3769567 h 4115589"/>
              <a:gd name="connsiteX2" fmla="*/ 269 w 65583"/>
              <a:gd name="connsiteY2" fmla="*/ 3965510 h 4115589"/>
              <a:gd name="connsiteX3" fmla="*/ 9600 w 65583"/>
              <a:gd name="connsiteY3" fmla="*/ 3946849 h 411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83" h="4115589">
                <a:moveTo>
                  <a:pt x="65583" y="0"/>
                </a:moveTo>
                <a:cubicBezTo>
                  <a:pt x="47699" y="1554324"/>
                  <a:pt x="29816" y="3108649"/>
                  <a:pt x="18930" y="3769567"/>
                </a:cubicBezTo>
                <a:cubicBezTo>
                  <a:pt x="8044" y="4430485"/>
                  <a:pt x="1824" y="3935963"/>
                  <a:pt x="269" y="3965510"/>
                </a:cubicBezTo>
                <a:cubicBezTo>
                  <a:pt x="-1286" y="3995057"/>
                  <a:pt x="4157" y="3970953"/>
                  <a:pt x="9600" y="394684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884740" y="3526972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978701">
            <a:off x="2006656" y="3680977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978701">
            <a:off x="2055371" y="3232888"/>
            <a:ext cx="547646" cy="1229792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5332317">
            <a:off x="691747" y="3258321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4363305">
            <a:off x="603587" y="3456115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5176585">
            <a:off x="915785" y="3485428"/>
            <a:ext cx="547646" cy="1229792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66277" y="2289048"/>
            <a:ext cx="12905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Расходы </a:t>
            </a:r>
            <a:r>
              <a:rPr lang="ru-RU" sz="1100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одного ребенка охваченного дополнительным образованием </a:t>
            </a:r>
            <a:r>
              <a:rPr lang="ru-RU" sz="1100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1100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2021 </a:t>
            </a:r>
            <a:r>
              <a:rPr lang="ru-RU" sz="1100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году составят</a:t>
            </a:r>
            <a:r>
              <a:rPr lang="ru-RU" sz="1100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100" i="1" u="sng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17,0 тыс. руб.</a:t>
            </a:r>
            <a:endParaRPr lang="ru-RU" sz="1100" i="1" u="sng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Картинки по запросу дети кушают в сад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36" y="533308"/>
            <a:ext cx="3522718" cy="15964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75152" y="383459"/>
            <a:ext cx="42809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Дополнительное </a:t>
            </a:r>
            <a:r>
              <a:rPr lang="ru-RU" sz="1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образование </a:t>
            </a:r>
            <a:r>
              <a:rPr lang="ru-RU" sz="1200" b="1" u="sng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40 042,0</a:t>
            </a:r>
            <a:r>
              <a:rPr lang="ru-RU" sz="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тыс</a:t>
            </a:r>
            <a:r>
              <a:rPr lang="ru-RU" sz="1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. </a:t>
            </a:r>
            <a:r>
              <a:rPr lang="ru-RU" sz="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руб.</a:t>
            </a:r>
            <a:endParaRPr lang="ru-RU" sz="1200" b="1" dirty="0">
              <a:solidFill>
                <a:srgbClr val="7030A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4281" y="2022608"/>
            <a:ext cx="3453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предоставления дополнительного образования по программам дополнительного образования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30 000,0 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лучших педагогов, инновационных образовательных учреждений одаренных и творческих учащихся, материальная поддержка молодых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специалистов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в рамках социально-значимых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1 880,0 тыс. руб.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в зданиях образовательных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учреждений 500,0 тыс. руб.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предоставление дополнительного образования детям в сфере культуры и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искусства 7 550 тыс. руб.</a:t>
            </a: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7737" y="372955"/>
            <a:ext cx="457466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BC04A2"/>
                </a:solidFill>
                <a:latin typeface="Bookman Old Style" panose="02050604050505020204" pitchFamily="18" charset="0"/>
              </a:rPr>
              <a:t>Дошкольное образование </a:t>
            </a:r>
            <a:r>
              <a:rPr lang="ru-RU" sz="1200" b="1" u="sng" dirty="0" smtClean="0">
                <a:solidFill>
                  <a:srgbClr val="BC04A2"/>
                </a:solidFill>
                <a:latin typeface="Bookman Old Style" panose="02050604050505020204" pitchFamily="18" charset="0"/>
              </a:rPr>
              <a:t>74 563,5 </a:t>
            </a:r>
            <a:r>
              <a:rPr lang="ru-RU" sz="1200" b="1" dirty="0" smtClean="0">
                <a:solidFill>
                  <a:srgbClr val="BC04A2"/>
                </a:solidFill>
                <a:latin typeface="Bookman Old Style" panose="02050604050505020204" pitchFamily="18" charset="0"/>
              </a:rPr>
              <a:t>тыс</a:t>
            </a:r>
            <a:r>
              <a:rPr lang="ru-RU" sz="1200" b="1" dirty="0">
                <a:solidFill>
                  <a:srgbClr val="BC04A2"/>
                </a:solidFill>
                <a:latin typeface="Bookman Old Style" panose="02050604050505020204" pitchFamily="18" charset="0"/>
              </a:rPr>
              <a:t>. руб.</a:t>
            </a:r>
            <a:endParaRPr lang="ru-RU" sz="1200" b="1" dirty="0">
              <a:solidFill>
                <a:srgbClr val="BC04A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93" y="2180425"/>
            <a:ext cx="1250495" cy="8757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733517" y="2537804"/>
            <a:ext cx="3458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Расходы на дошкольное образование на каждого </a:t>
            </a:r>
            <a:r>
              <a:rPr lang="ru-RU" sz="1100" dirty="0" smtClean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воспитанника </a:t>
            </a:r>
            <a:r>
              <a:rPr lang="ru-RU" sz="1100" dirty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муниципального дошкольного образовательного учреждения района в </a:t>
            </a:r>
            <a:r>
              <a:rPr lang="ru-RU" sz="1100" dirty="0" smtClean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году составят:</a:t>
            </a:r>
          </a:p>
          <a:p>
            <a:pPr algn="ctr"/>
            <a:r>
              <a:rPr lang="ru-RU" sz="1100" u="sng" dirty="0" smtClean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81,5 тыс</a:t>
            </a:r>
            <a:r>
              <a:rPr lang="ru-RU" sz="1100" u="sng" dirty="0">
                <a:solidFill>
                  <a:srgbClr val="BC04A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25" name="Picture 2" descr="Картинки по запросу дошкольное образование в росси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72" y="557054"/>
            <a:ext cx="1238012" cy="8033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356100" y="1324743"/>
            <a:ext cx="1533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услуги дошкольного образования в муниципальных дошкольных образовательных учреждениях 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44 901,0тыс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.;.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27" name="Picture 4" descr="Картинки по запросу дошкольное образование в росси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1" y="552545"/>
            <a:ext cx="1272716" cy="8469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258136" y="1256594"/>
            <a:ext cx="1729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государственных гарантий реализации прав на получение общедоступного и бесплатного дошкольного образования детей в муниципальных образовательных организациях, реализующих образовательную программу дошкольного образования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29 395,6 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18" y="560976"/>
            <a:ext cx="1312118" cy="8393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8832533" y="1289374"/>
            <a:ext cx="1509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и обучение детей-инвалидов в образовательных учреждениях, реализующих программу дошкольного образования, а также предоставление компенсации затрат родителей на воспитание и обучение детей-инвалидов на дому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266,9 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52048" y="3237363"/>
            <a:ext cx="35413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Общее образование </a:t>
            </a:r>
            <a:r>
              <a:rPr lang="ru-RU" sz="12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249 489,6 </a:t>
            </a:r>
            <a:r>
              <a:rPr lang="ru-RU" sz="1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тыс</a:t>
            </a:r>
            <a:r>
              <a:rPr lang="ru-RU" sz="1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руб.</a:t>
            </a:r>
            <a:endParaRPr lang="ru-RU" sz="1200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Картинки по запросу старшеклассники на занятих в школ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41" y="3360333"/>
            <a:ext cx="1453814" cy="8484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Картинки по запросу дети на занятих в школ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59" y="3345822"/>
            <a:ext cx="1354648" cy="837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Картинки по запросу лучший учитель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17" y="3337355"/>
            <a:ext cx="1145073" cy="92591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артинки по запросу дети в компьютерном классе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46" y="3327498"/>
            <a:ext cx="1138269" cy="8850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579147" y="3481523"/>
            <a:ext cx="2888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Monotype Corsiva" panose="03010101010201010101" pitchFamily="66" charset="0"/>
              </a:rPr>
              <a:t>Расходы на общее образование на каждого ученика района в </a:t>
            </a:r>
            <a:r>
              <a:rPr lang="ru-RU" sz="1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2021 году </a:t>
            </a:r>
            <a:r>
              <a:rPr lang="ru-RU" sz="1200" dirty="0">
                <a:solidFill>
                  <a:srgbClr val="C00000"/>
                </a:solidFill>
                <a:latin typeface="Monotype Corsiva" panose="03010101010201010101" pitchFamily="66" charset="0"/>
              </a:rPr>
              <a:t>составят: </a:t>
            </a:r>
          </a:p>
          <a:p>
            <a:pPr algn="ctr"/>
            <a:r>
              <a:rPr lang="ru-RU" sz="1200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104,4 тыс</a:t>
            </a:r>
            <a:r>
              <a:rPr lang="ru-RU" sz="1200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. 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86804" y="4127854"/>
            <a:ext cx="26592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государственных гарантий прав граждан на получение общедоступного и бесплатного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начального, основного, среднего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 а также дополнительного образования детей в муниципальных образовательных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148 454,7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формированию сети образовательных организаций, в которых созданы условия для инклюзивного образования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2 222,3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спортивных залов и приобретение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оборудования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280,0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в зданиях образовательных учреждений</a:t>
            </a:r>
            <a:endParaRPr lang="ru-RU" sz="7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100,0 тыс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62361" y="4069871"/>
            <a:ext cx="15569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общедоступного бесплатного начального общего, основного общего, среднего (полного) общего образования по основным общеобразовательным программам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63 611,2 тыс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проекта «Успех каждого ребенка» в рамках национального проекта «Образование»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2 660,7 тыс. руб.</a:t>
            </a:r>
          </a:p>
          <a:p>
            <a:pPr algn="ctr"/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571911" y="4192984"/>
            <a:ext cx="1518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лучших педагогов, инновационных образовательных учреждений и творческих учащихся, материальная поддержка молодых специалистов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533,0 тыс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23612" y="4068030"/>
            <a:ext cx="165988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государственной итоговой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аттестации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340,0 тыс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 </a:t>
            </a:r>
            <a:endParaRPr lang="ru-RU" sz="7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мероприятий по усилению антитеррористической защищенности муниципальных объектов муниципального образования Красногвардейский район 100,0 тыс. руб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2" name="Picture 4" descr="Похожее изображение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" y="5354209"/>
            <a:ext cx="2302541" cy="14370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423748" y="5729704"/>
            <a:ext cx="94518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Финансовое обеспечение бесплатным двухразовым питанием лиц с ограниченными возможностями здоровья, обучающихся в муниципальных общеобразовательных организациях, а также выплата ежемесячной денежной компенсации двухразового питания обучающимся с ограниченными возможностями здоровья, осваивающим программы начального общего, основного общего и среднего общего образования на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дому – 1 505,1 тыс. руб.</a:t>
            </a:r>
            <a:endParaRPr lang="ru-RU" sz="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организациях – 9 886,3 тыс. руб.</a:t>
            </a:r>
            <a:endParaRPr lang="ru-RU" sz="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Удешевление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горячих завтраков детей из многодетных, социально незащищенных и малообеспеченных семей (5 руб. из расчета на одного человека в день) –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127,0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 финансовое обеспечение мероприятий по организации питания обучающихся 5-11 классов в общеобразовательных организациях Оренбургской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– 2 683,2 тыс. руб.</a:t>
            </a:r>
            <a:endParaRPr lang="ru-RU" sz="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7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</a:t>
            </a:r>
            <a:r>
              <a:rPr lang="ru-RU" sz="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материальной базы пищеблоков в соответствии с санитарными нормами – </a:t>
            </a:r>
            <a:r>
              <a:rPr lang="ru-RU" sz="7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876,0 </a:t>
            </a:r>
            <a:r>
              <a:rPr lang="ru-RU" sz="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7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34 106,2 рублей. </a:t>
            </a:r>
          </a:p>
          <a:p>
            <a:pPr algn="just"/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25 489,0 рублей. </a:t>
            </a:r>
          </a:p>
          <a:p>
            <a:pPr algn="just"/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28 656,0 рублей.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7" y="2138385"/>
            <a:ext cx="1222911" cy="1496569"/>
          </a:xfrm>
          <a:prstGeom prst="rect">
            <a:avLst/>
          </a:prstGeom>
        </p:spPr>
      </p:pic>
      <p:pic>
        <p:nvPicPr>
          <p:cNvPr id="2050" name="Picture 2" descr="http://liubavyshka.ru/_ph/27/2/975697708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4" y="6072712"/>
            <a:ext cx="525903" cy="6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опка книг смайлики картинки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86" y="-72138"/>
            <a:ext cx="431145" cy="4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Стопка книг смайлики картинки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13" y="-62421"/>
            <a:ext cx="431145" cy="4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еселые ребята смайлики картинки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638" y="6072711"/>
            <a:ext cx="1209421" cy="8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евочка увлечена чтением книг смайлики картинки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62" y="496054"/>
            <a:ext cx="849923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Молодой человек читает книгу смайлики картинки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4" y="1709237"/>
            <a:ext cx="659789" cy="6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eti-animatsionnaya-kartinka-0244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53" y="1579330"/>
            <a:ext cx="640819" cy="7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128375.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10" y="572008"/>
            <a:ext cx="587767" cy="9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0844218" y="4254538"/>
            <a:ext cx="13619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в соответствии с гигиеническими требованиями реализации ФГОС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225,0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270488" y="4068031"/>
            <a:ext cx="1864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Ежемесячное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денежное вознаграждение за классное руководство педагогическим работникам муниципальных общеобразовательных 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18 057,4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 по осуществлению поставок и оборудованию зданий ОУ системами видеонаблюдения, АПС и ОСОЭЛ в соответствии с требованиями ППБ, поставка и монтаж устройств по передаче сигналов АПС на единые дежурно-диспетчерские службы подразделений Государственной противопожарной службы  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7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806" y="-49739"/>
            <a:ext cx="5131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такое «Бюджет для граждан»?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07" y="239163"/>
            <a:ext cx="493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/>
              <a:t>«Бюджет для граждан» </a:t>
            </a:r>
            <a:r>
              <a:rPr lang="ru-RU" sz="1000" dirty="0"/>
              <a:t>познакомит вас с положениями основного финансового документа Красногвардейского района – районного бюджета, а именно: проекта районного бюджета на </a:t>
            </a:r>
            <a:r>
              <a:rPr lang="ru-RU" sz="1000" dirty="0" smtClean="0"/>
              <a:t>2021 год и плановый период 2022 и 2023 годов.</a:t>
            </a:r>
            <a:endParaRPr lang="ru-RU" sz="100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2562"/>
            <a:ext cx="2006082" cy="19247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679400" y="725206"/>
            <a:ext cx="35418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1000" dirty="0" smtClean="0"/>
              <a:t>Представленная </a:t>
            </a:r>
            <a:r>
              <a:rPr lang="ru-RU" sz="1000" dirty="0"/>
              <a:t>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районный бюджет затрагивает интересы каждого жителя Красногвардейского района. Мы постарались в доступной и понятной форме для граждан, показать основные показатели районного бюджета.</a:t>
            </a:r>
          </a:p>
          <a:p>
            <a:pPr algn="just"/>
            <a:r>
              <a:rPr lang="ru-RU" sz="1000" dirty="0" smtClean="0"/>
              <a:t>    «</a:t>
            </a:r>
            <a:r>
              <a:rPr lang="ru-RU" sz="1000" dirty="0"/>
              <a:t>Бюджет для граждан» нацелен на получение обратной связи от граждан, которым интересны современные проблемы государственных финансов Российской Федерации, а так же муниципальных финансов Красногвардейского района</a:t>
            </a:r>
            <a:r>
              <a:rPr lang="ru-RU" sz="1000" dirty="0" smtClean="0"/>
              <a:t>.</a:t>
            </a:r>
            <a:endParaRPr lang="ru-RU" sz="10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65089" y="3223220"/>
            <a:ext cx="1048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Какие бывают бюджеты?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219" y="3642355"/>
            <a:ext cx="194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 семьи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3994414"/>
            <a:ext cx="1347668" cy="8504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517022" y="4096285"/>
            <a:ext cx="2147992" cy="44059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62474" y="4038603"/>
            <a:ext cx="247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Бюджеты публично-правовых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образований</a:t>
            </a:r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8572" y="3687704"/>
            <a:ext cx="273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организаций</a:t>
            </a:r>
            <a:endParaRPr lang="ru-RU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63" y="4030621"/>
            <a:ext cx="1399279" cy="8534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" y="5060879"/>
            <a:ext cx="1475520" cy="94191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2193269" y="6023649"/>
            <a:ext cx="5944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latin typeface="Bookman Old Style" panose="02050604050505020204" pitchFamily="18" charset="0"/>
              </a:rPr>
              <a:t>Российской Федерации 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(федеральный бюджет, бюджеты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государственных внебюджетных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фондов РФ)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86" y="5217718"/>
            <a:ext cx="1590545" cy="9322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14419" y="6184251"/>
            <a:ext cx="55793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latin typeface="Bookman Old Style" panose="02050604050505020204" pitchFamily="18" charset="0"/>
              </a:rPr>
              <a:t>Субъектов Российской Федерации 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(региональные бюджеты,</a:t>
            </a:r>
            <a:br>
              <a:rPr lang="ru-RU" sz="700" dirty="0">
                <a:latin typeface="Bookman Old Style" panose="02050604050505020204" pitchFamily="18" charset="0"/>
              </a:rPr>
            </a:br>
            <a:r>
              <a:rPr lang="ru-RU" sz="700" dirty="0">
                <a:latin typeface="Bookman Old Style" panose="02050604050505020204" pitchFamily="18" charset="0"/>
              </a:rPr>
              <a:t>бюджеты территориальных</a:t>
            </a:r>
            <a:br>
              <a:rPr lang="ru-RU" sz="700" dirty="0">
                <a:latin typeface="Bookman Old Style" panose="02050604050505020204" pitchFamily="18" charset="0"/>
              </a:rPr>
            </a:br>
            <a:r>
              <a:rPr lang="ru-RU" sz="700" dirty="0">
                <a:latin typeface="Bookman Old Style" panose="02050604050505020204" pitchFamily="18" charset="0"/>
              </a:rPr>
              <a:t>фондов ОМС)</a:t>
            </a:r>
            <a:r>
              <a:rPr lang="ru-RU" sz="700" dirty="0">
                <a:latin typeface="Times New Roman Полужирный" panose="02020803070505020304" pitchFamily="18" charset="0"/>
              </a:rPr>
              <a:t/>
            </a:r>
            <a:br>
              <a:rPr lang="ru-RU" sz="700" dirty="0">
                <a:latin typeface="Times New Roman Полужирный" panose="02020803070505020304" pitchFamily="18" charset="0"/>
              </a:rPr>
            </a:br>
            <a:endParaRPr lang="ru-RU" sz="7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5" y="5038054"/>
            <a:ext cx="1514998" cy="998322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398616" y="607601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00" dirty="0">
                <a:latin typeface="Bookman Old Style" panose="02050604050505020204" pitchFamily="18" charset="0"/>
              </a:rPr>
              <a:t>Муниципальных образований 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(местные бюджеты)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80437" y="-31599"/>
            <a:ext cx="627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 такое бюджет муниципального образования?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60548" y="47407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00" b="1" dirty="0" smtClean="0">
                <a:latin typeface="Bookman Old Style" panose="02050604050505020204" pitchFamily="18" charset="0"/>
              </a:rPr>
              <a:t>«БЮДЖЕТ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000" b="1" dirty="0">
                <a:latin typeface="Bookman Old Style" panose="02050604050505020204" pitchFamily="18" charset="0"/>
              </a:rPr>
              <a:t>муниципального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000" b="1" dirty="0" smtClean="0">
                <a:latin typeface="Bookman Old Style" panose="02050604050505020204" pitchFamily="18" charset="0"/>
              </a:rPr>
              <a:t>образования»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000" dirty="0">
                <a:latin typeface="Bookman Old Style" panose="020506040505050202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</p:txBody>
      </p:sp>
      <p:pic>
        <p:nvPicPr>
          <p:cNvPr id="32" name="Picture 2" descr="Картинки по запросу берг в  красногвардейском рай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48" y="1139351"/>
            <a:ext cx="1946562" cy="123042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53" y="1134300"/>
            <a:ext cx="2082675" cy="123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6" descr="http://m.orb.ru/photo/86/d/a/dab7456696618f7cd166dceb6ab60074/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8" y="1102562"/>
            <a:ext cx="2079301" cy="1263695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олодежный мик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79" y="2495283"/>
            <a:ext cx="1969384" cy="1292838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://m.orb.ru/photo/86/2/a/2ab7987187e7323fa60f7cf5fc595969/x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75" y="2468351"/>
            <a:ext cx="2008425" cy="1318584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36" y="2429149"/>
            <a:ext cx="2093160" cy="139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9" y="3909525"/>
            <a:ext cx="2652533" cy="175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2" descr="http://m.orb.ru/photo/86/7/c/7cecf722c8d4a33fe1be826c0c897889/x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39" y="3941002"/>
            <a:ext cx="2537160" cy="1735988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916349" y="569003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00" dirty="0">
                <a:latin typeface="Bookman Old Style" panose="02050604050505020204" pitchFamily="18" charset="0"/>
              </a:rPr>
              <a:t>За каждой цифрой – организация предоставления общедоступного и бесплатного образования, благоустройство района, жилищно-коммунальное хозяйство, организация отдыха детей в каникулярное время, создание условий для обеспечения </a:t>
            </a:r>
            <a:r>
              <a:rPr lang="ru-RU" sz="1000" dirty="0" smtClean="0">
                <a:latin typeface="Bookman Old Style" panose="02050604050505020204" pitchFamily="18" charset="0"/>
              </a:rPr>
              <a:t>населения услугами организаций </a:t>
            </a:r>
            <a:r>
              <a:rPr lang="ru-RU" sz="1000" dirty="0">
                <a:latin typeface="Bookman Old Style" panose="02050604050505020204" pitchFamily="18" charset="0"/>
              </a:rPr>
              <a:t>культуры и спорта, социальные выплаты гражданам, и многое другое…</a:t>
            </a:r>
            <a:r>
              <a:rPr lang="ru-RU" sz="1000" dirty="0"/>
              <a:t> 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0" y="3493338"/>
            <a:ext cx="739950" cy="6841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83" y="4563061"/>
            <a:ext cx="739950" cy="7356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858">
            <a:off x="1426929" y="3463178"/>
            <a:ext cx="503128" cy="49495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858">
            <a:off x="1479462" y="4441162"/>
            <a:ext cx="503128" cy="7356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548">
            <a:off x="3303307" y="4487336"/>
            <a:ext cx="503128" cy="73566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548">
            <a:off x="4067498" y="3434453"/>
            <a:ext cx="461348" cy="501943"/>
          </a:xfrm>
          <a:prstGeom prst="rect">
            <a:avLst/>
          </a:prstGeom>
        </p:spPr>
      </p:pic>
      <p:pic>
        <p:nvPicPr>
          <p:cNvPr id="614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58893869"/>
              </p:ext>
            </p:extLst>
          </p:nvPr>
        </p:nvGraphicFramePr>
        <p:xfrm>
          <a:off x="128015" y="764676"/>
          <a:ext cx="8339328" cy="258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128015" y="89647"/>
            <a:ext cx="11171355" cy="5230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Расходы бюджета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6" charset="0"/>
              </a:rPr>
              <a:t>Красногвардейского района 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национальную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6" charset="0"/>
              </a:rPr>
              <a:t>экономику и на жилищно</a:t>
            </a: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6" charset="0"/>
              </a:rPr>
              <a:t>коммунальное хозяйство на 2021 год</a:t>
            </a:r>
            <a:endParaRPr lang="ru-RU" sz="2000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096500" y="652583"/>
            <a:ext cx="2392080" cy="12344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ru-RU" sz="2000" b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8 091,9</a:t>
            </a:r>
            <a:endParaRPr lang="ru-RU" sz="2000" b="1" dirty="0" smtClean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ru-RU" sz="2000" b="1" dirty="0" smtClean="0">
                <a:solidFill>
                  <a:srgbClr val="FF00FF"/>
                </a:solidFill>
                <a:latin typeface="Times New Roman" pitchFamily="16" charset="0"/>
              </a:rPr>
              <a:t>тыс. рублей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6" charset="0"/>
              </a:rPr>
              <a:t>   </a:t>
            </a:r>
            <a:endParaRPr lang="ru-RU" sz="2000" b="1" dirty="0">
              <a:solidFill>
                <a:srgbClr val="7030A0"/>
              </a:solidFill>
              <a:latin typeface="Times New Roman" pitchFamily="16" charset="0"/>
            </a:endParaRPr>
          </a:p>
        </p:txBody>
      </p:sp>
      <p:pic>
        <p:nvPicPr>
          <p:cNvPr id="1038" name="Picture 14" descr="http://animo2.ucoz.ru/_ph/123/1/114632017.jpg?149690000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33" y="3352428"/>
            <a:ext cx="1313438" cy="13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ualet-i-unitaz-animatsionnaya-kartinka-00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428"/>
            <a:ext cx="1677381" cy="14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animo2.ucoz.ru/_ph/123/1/43626977.jpg?14969053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713" y="158996"/>
            <a:ext cx="453657" cy="4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"/>
          <p:cNvSpPr>
            <a:spLocks noChangeArrowheads="1"/>
          </p:cNvSpPr>
          <p:nvPr/>
        </p:nvSpPr>
        <p:spPr bwMode="auto">
          <a:xfrm>
            <a:off x="6161315" y="2855165"/>
            <a:ext cx="5975344" cy="4573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1300" b="1" dirty="0">
                <a:solidFill>
                  <a:srgbClr val="FF0000"/>
                </a:solidFill>
                <a:latin typeface="Times New Roman" pitchFamily="16" charset="0"/>
              </a:rPr>
              <a:t>Структура расходов на жилищно-коммунальное хозяйство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128015" y="2855164"/>
            <a:ext cx="5952931" cy="4573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6" charset="0"/>
              </a:rPr>
              <a:t>Расходы МО Красногвардейский район на развитие сельского хозяйства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833282727"/>
              </p:ext>
            </p:extLst>
          </p:nvPr>
        </p:nvGraphicFramePr>
        <p:xfrm>
          <a:off x="6254410" y="3572700"/>
          <a:ext cx="5648983" cy="268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94728485"/>
              </p:ext>
            </p:extLst>
          </p:nvPr>
        </p:nvGraphicFramePr>
        <p:xfrm>
          <a:off x="1677381" y="3153600"/>
          <a:ext cx="3732819" cy="349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9189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172"/>
            <a:ext cx="10671048" cy="438595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культуру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на 2021 год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900" y="2865682"/>
            <a:ext cx="6719141" cy="863498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кинематография» предусмотрены в объеме </a:t>
            </a:r>
            <a:r>
              <a:rPr lang="ru-RU" sz="12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5 200,8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дополнительного образования в 2021 году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 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34 106,2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работника культуры в 2021 году составит 27 443,3 руб.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6263640" y="2877836"/>
            <a:ext cx="5882701" cy="870448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спорт» предусмотрены в объеме </a:t>
            </a:r>
            <a:r>
              <a:rPr lang="ru-RU" sz="1200" b="1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3 875,0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1007435" y="4005064"/>
            <a:ext cx="6653447" cy="606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0" tIns="50800" rIns="101600" bIns="50800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pp.vk.me/c624326/v624326433/30327/rsyfaHo6_Z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p.vk.me/c624326/v624326433/30327/rsyfaHo6_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48" y="553624"/>
            <a:ext cx="3823707" cy="2401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4331/v624331812/459b4/5NULnexEF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5" y="544416"/>
            <a:ext cx="3538913" cy="24142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ультура и с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54" y="553623"/>
            <a:ext cx="4159693" cy="228135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"/>
          <p:cNvSpPr>
            <a:spLocks noChangeArrowheads="1"/>
          </p:cNvSpPr>
          <p:nvPr/>
        </p:nvSpPr>
        <p:spPr bwMode="auto">
          <a:xfrm>
            <a:off x="685800" y="3815094"/>
            <a:ext cx="10671049" cy="4573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ru-RU" sz="1300" b="1" dirty="0">
                <a:solidFill>
                  <a:srgbClr val="FF0000"/>
                </a:solidFill>
                <a:latin typeface="Times New Roman" pitchFamily="16" charset="0"/>
              </a:rPr>
              <a:t>Расходы бюджета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6" charset="0"/>
              </a:rPr>
              <a:t>Красногвардейского района на </a:t>
            </a:r>
            <a:r>
              <a:rPr lang="ru-RU" sz="1300" b="1" dirty="0">
                <a:solidFill>
                  <a:srgbClr val="FF0000"/>
                </a:solidFill>
                <a:latin typeface="Times New Roman" pitchFamily="16" charset="0"/>
              </a:rPr>
              <a:t>национальную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6" charset="0"/>
              </a:rPr>
              <a:t>безопасность и правоохранительную деятельность</a:t>
            </a:r>
            <a:endParaRPr lang="ru-RU" sz="1300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6072" y="4760026"/>
            <a:ext cx="397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пожарная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lvl="0"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2 056,0 тыс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lvl="0" algn="ctr"/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деятельности единой диспетчерской службы)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8739" y="4842200"/>
            <a:ext cx="3693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юстиции</a:t>
            </a:r>
          </a:p>
          <a:p>
            <a:pPr lvl="0" algn="ctr"/>
            <a:r>
              <a:rPr lang="ru-RU" sz="1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980,8 тыс</a:t>
            </a:r>
            <a:r>
              <a:rPr lang="ru-RU" sz="1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lvl="0" algn="ctr"/>
            <a:r>
              <a:rPr lang="ru-RU" sz="1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(Государственная регистрация актов гражданского состояния)</a:t>
            </a:r>
          </a:p>
        </p:txBody>
      </p:sp>
      <p:pic>
        <p:nvPicPr>
          <p:cNvPr id="2052" name="Picture 4" descr="Картинки по запросу Защита населения и территории от чрезвычайных ситуаций природного и техногенного характера, гражданская обор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" y="4689797"/>
            <a:ext cx="2009900" cy="155238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12" y="4760027"/>
            <a:ext cx="1969056" cy="148215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 rot="16200000">
            <a:off x="2123592" y="5253005"/>
            <a:ext cx="137864" cy="255445"/>
          </a:xfrm>
          <a:prstGeom prst="downArrow">
            <a:avLst>
              <a:gd name="adj1" fmla="val 50000"/>
              <a:gd name="adj2" fmla="val 51343"/>
            </a:avLst>
          </a:prstGeom>
          <a:solidFill>
            <a:srgbClr val="A53422"/>
          </a:solidFill>
          <a:ln>
            <a:solidFill>
              <a:srgbClr val="A5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8144440" y="5253006"/>
            <a:ext cx="137864" cy="255445"/>
          </a:xfrm>
          <a:prstGeom prst="downArrow">
            <a:avLst>
              <a:gd name="adj1" fmla="val 50000"/>
              <a:gd name="adj2" fmla="val 51343"/>
            </a:avLst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97" y="52983"/>
            <a:ext cx="305027" cy="434337"/>
          </a:xfrm>
          <a:prstGeom prst="rect">
            <a:avLst/>
          </a:prstGeom>
        </p:spPr>
      </p:pic>
      <p:pic>
        <p:nvPicPr>
          <p:cNvPr id="23" name="Picture 2" descr="Воздушные шары с искринкой смайлики картинки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78" y="2765714"/>
            <a:ext cx="576071" cy="9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 Зелёный &lt;b&gt;мяч&lt;/b&gt;  картинки смайлики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101" y="1416651"/>
            <a:ext cx="119542" cy="1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 Синий &lt;b&gt;мяч&lt;/b&gt;  картинки смайл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84" y="127159"/>
            <a:ext cx="400238" cy="3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/>
          <p:cNvSpPr/>
          <p:nvPr/>
        </p:nvSpPr>
        <p:spPr>
          <a:xfrm>
            <a:off x="1007435" y="4005064"/>
            <a:ext cx="6653447" cy="606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0" tIns="50800" rIns="101600" bIns="50800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pp.vk.me/c624326/v624326433/30327/rsyfaHo6_Z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Картинки по запросу Органы юст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25" y="4308293"/>
            <a:ext cx="5096434" cy="258378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Выноска-облако 23"/>
          <p:cNvSpPr/>
          <p:nvPr/>
        </p:nvSpPr>
        <p:spPr>
          <a:xfrm rot="20863021">
            <a:off x="-663804" y="219004"/>
            <a:ext cx="9843136" cy="445229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endParaRPr lang="ru-RU" sz="10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400" b="1" u="sng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Охрана </a:t>
            </a:r>
            <a:r>
              <a:rPr lang="ru-RU" sz="14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семьи и детства – </a:t>
            </a:r>
            <a:r>
              <a:rPr lang="ru-RU" sz="1400" b="1" u="sng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44 760,7тыс</a:t>
            </a:r>
            <a:r>
              <a:rPr lang="ru-RU" sz="14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. руб.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переданных полномочий по содержанию ребенка в приемной семье, а также выплате вознаграждения, причитающегося приемному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– 11 372,6 тыс. руб.;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переданных полномочий по содержанию ребенка в семье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 – 4 387,9 тыс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  <a:endParaRPr lang="ru-RU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единовременного пособия при всех формах устройства детей, лишенных родительского попечения, в семью в муниципальном образовании Красногвардейский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304,6 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переданных полномочий по выплате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2 344,9 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переданных полномочий по финансовому обеспечению мероприятий по отдыху детей в каникулярное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– 3 636,1 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обеспечению жильем молодых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– 7 731,3 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переданных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 за счет средств областного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11 932,1 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>
              <a:lnSpc>
                <a:spcPct val="106000"/>
              </a:lnSpc>
            </a:pP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</a:t>
            </a:r>
            <a:r>
              <a:rPr lang="ru-RU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– 3 051,2 </a:t>
            </a:r>
            <a:r>
              <a:rPr lang="ru-RU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>
              <a:lnSpc>
                <a:spcPct val="106000"/>
              </a:lnSpc>
            </a:pPr>
            <a:endParaRPr lang="ru-RU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Картинки по запросу Пенсионное обеспе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34" y="2393807"/>
            <a:ext cx="3285426" cy="279084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Выноска-облако 31"/>
          <p:cNvSpPr/>
          <p:nvPr/>
        </p:nvSpPr>
        <p:spPr>
          <a:xfrm rot="20513694">
            <a:off x="9363455" y="872581"/>
            <a:ext cx="2828545" cy="139513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55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endParaRPr lang="ru-RU" sz="10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Пенсионное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обеспечение – </a:t>
            </a:r>
          </a:p>
          <a:p>
            <a:pPr algn="ctr">
              <a:lnSpc>
                <a:spcPct val="106000"/>
              </a:lnSpc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1 500,0 тыс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 руб. </a:t>
            </a:r>
          </a:p>
          <a:p>
            <a:pPr algn="ctr">
              <a:lnSpc>
                <a:spcPct val="106000"/>
              </a:lnSpc>
            </a:pP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76072" y="6251"/>
            <a:ext cx="10808208" cy="438595"/>
          </a:xfrm>
          <a:prstGeom prst="rect">
            <a:avLst/>
          </a:prstGeom>
          <a:solidFill>
            <a:srgbClr val="92D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по разделу «Социальная политика» на 2021 год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86"/>
            <a:ext cx="5796011" cy="23350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Пятиугольник 21"/>
          <p:cNvSpPr/>
          <p:nvPr/>
        </p:nvSpPr>
        <p:spPr>
          <a:xfrm rot="10800000">
            <a:off x="4608183" y="2398652"/>
            <a:ext cx="1060486" cy="430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0800000">
            <a:off x="4608182" y="1713034"/>
            <a:ext cx="1060487" cy="43099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10800000">
            <a:off x="4608182" y="1157840"/>
            <a:ext cx="1060919" cy="42788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608182" y="554838"/>
            <a:ext cx="1060487" cy="43129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37078"/>
            <a:ext cx="61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Источники</a:t>
            </a:r>
            <a:r>
              <a:rPr lang="ru-RU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финансирования</a:t>
            </a:r>
            <a:r>
              <a:rPr lang="ru-RU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дефицита</a:t>
            </a:r>
            <a:r>
              <a:rPr lang="ru-RU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бюджета</a:t>
            </a:r>
            <a:endParaRPr lang="ru-RU" sz="16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507" y="604492"/>
            <a:ext cx="2750168" cy="377907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1272" y="1226426"/>
            <a:ext cx="2744376" cy="363552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1272" y="1799821"/>
            <a:ext cx="2744376" cy="344211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272" y="2459376"/>
            <a:ext cx="2750168" cy="334495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758" y="664749"/>
            <a:ext cx="2751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организаций в валюте РФ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68" y="1197565"/>
            <a:ext cx="258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от других бюджетов бюджетной системы РФ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798" y="1788060"/>
            <a:ext cx="275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 на счетах по учету средств бюджетов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798" y="2459376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внутреннего финансирования дефицитов бюджетов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0842" y="606384"/>
            <a:ext cx="100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9525" y="1198005"/>
            <a:ext cx="73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7637" y="1727427"/>
            <a:ext cx="747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6149" y="2430406"/>
            <a:ext cx="79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1791" y="0"/>
            <a:ext cx="466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Соответствие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ограничениям БК РФ</a:t>
            </a:r>
            <a:endParaRPr lang="ru-RU" sz="16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42" y="533289"/>
            <a:ext cx="1577615" cy="24801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7600552" y="289364"/>
          <a:ext cx="4376930" cy="29680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1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2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7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</a:t>
                      </a:r>
                    </a:p>
                    <a:p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3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обслуживание муниципального долга в очередном финансовом году, утвержденный решением о бюджете, по данным отчета об исполнении бюджета за отчетный финансовый год не должен превышать 15 процентов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1814" y="3230215"/>
            <a:ext cx="571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Доходы и расходы бюджета Красногвардейского района на 1 жителя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64555"/>
              </p:ext>
            </p:extLst>
          </p:nvPr>
        </p:nvGraphicFramePr>
        <p:xfrm>
          <a:off x="2414234" y="3895344"/>
          <a:ext cx="3381778" cy="267919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2011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39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821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факт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779">
                <a:tc>
                  <a:txBody>
                    <a:bodyPr/>
                    <a:lstStyle/>
                    <a:p>
                      <a:pPr algn="just"/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 местного бюджета 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32 694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29 673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местного бюджета 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7 818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6 658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безвозмездных поступлений </a:t>
                      </a:r>
                    </a:p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24 876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23 015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779">
                <a:tc>
                  <a:txBody>
                    <a:bodyPr/>
                    <a:lstStyle/>
                    <a:p>
                      <a:pPr algn="just"/>
                      <a:endParaRPr lang="ru-RU" sz="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местного бюджета на 1 жителя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33 309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29 673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" name="Picture 2" descr="Картинки по запросу люди на монет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" y="5023772"/>
            <a:ext cx="2203704" cy="16913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Картинки по запросу 2019-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2019-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2021 New Year Nuevo Añ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" y="3719386"/>
            <a:ext cx="2233251" cy="14425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ый МРОТ с 01.01.2021: с таблицей размеров по регионам РФ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49" y="3376403"/>
            <a:ext cx="5352956" cy="34815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723533" y="4440662"/>
            <a:ext cx="4206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01.01.2021 года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составит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14 711 рублей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соседними углами 11"/>
          <p:cNvSpPr/>
          <p:nvPr/>
        </p:nvSpPr>
        <p:spPr>
          <a:xfrm>
            <a:off x="696686" y="115747"/>
            <a:ext cx="10763794" cy="6643868"/>
          </a:xfrm>
          <a:prstGeom prst="snip2Same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1763" y="1580119"/>
            <a:ext cx="1053426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финансовый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план, состоящий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доходов и расходов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Предназначен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государственного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–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основанная на экономических отношениях и юридических нормах совокупность всех видов бюджетов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поступающие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выплачиваемые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доходами;</a:t>
            </a:r>
          </a:p>
          <a:p>
            <a:pPr lvl="0"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доходов над расходами;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– это обязательства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 Кодексом РФ, принятые на себя муниципальным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spc="5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1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другому бюджету бюджетной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пожертвование;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на помощь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Supsidium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endParaRPr lang="ru-RU" sz="1200" dirty="0"/>
          </a:p>
          <a:p>
            <a:pPr indent="450215">
              <a:spcAft>
                <a:spcPts val="60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30517"/>
            <a:ext cx="8560905" cy="1333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соседними углами 11"/>
          <p:cNvSpPr/>
          <p:nvPr/>
        </p:nvSpPr>
        <p:spPr>
          <a:xfrm>
            <a:off x="696686" y="115747"/>
            <a:ext cx="10763794" cy="6643868"/>
          </a:xfrm>
          <a:prstGeom prst="snip2Same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3686" y="659011"/>
            <a:ext cx="9375494" cy="558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Ответственный исполнитель: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600"/>
              </a:spcAft>
            </a:pPr>
            <a:r>
              <a:rPr lang="ru-RU" sz="2200" b="1" kern="16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Финансовый отдел администрации Красногвардейского района </a:t>
            </a:r>
            <a:endParaRPr lang="ru-RU" sz="2200" b="1" kern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/>
            </a:r>
            <a:b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</a:b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Адрес: 461150, Оренбургская область, </a:t>
            </a:r>
            <a:r>
              <a:rPr lang="ru-RU" sz="2200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с.Плешаново</a:t>
            </a: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, </a:t>
            </a:r>
            <a:r>
              <a:rPr lang="ru-RU" sz="2200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ул.Мира</a:t>
            </a: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, 1 </a:t>
            </a:r>
            <a:b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</a:b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Электронная почта: </a:t>
            </a:r>
            <a:r>
              <a:rPr lang="en-US" sz="2200" b="1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krasnogvard</a:t>
            </a:r>
            <a:r>
              <a:rPr lang="ru-RU" sz="2200" b="1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_</a:t>
            </a:r>
            <a:r>
              <a:rPr lang="en-US" sz="2200" b="1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fo</a:t>
            </a:r>
            <a:r>
              <a:rPr lang="ru-RU" sz="2200" b="1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@</a:t>
            </a:r>
            <a:r>
              <a:rPr lang="en-US" sz="2200" b="1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mail</a:t>
            </a:r>
            <a:r>
              <a:rPr lang="ru-RU" sz="2200" b="1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.</a:t>
            </a:r>
            <a:r>
              <a:rPr lang="en-US" sz="2200" b="1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ru</a:t>
            </a: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 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График работы: с 09.00 до 18.00 (обед с 13.00 до 14.00).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Выходной: суббота, воскресенье.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Ответственные за формирование бюджета для граждан: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Начальник финансового отдела – </a:t>
            </a:r>
            <a:r>
              <a:rPr lang="ru-RU" sz="2200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Раисов</a:t>
            </a: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 Валерий </a:t>
            </a:r>
            <a:r>
              <a:rPr lang="ru-RU" sz="2200" dirty="0" err="1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Жумагалеевич</a:t>
            </a: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, тел. 3-12-97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200" dirty="0"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Начальник бюджетного отдела – Давлетов Радик Маратович, тел. 3-00-79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361894" y="550442"/>
            <a:ext cx="1368090" cy="605932"/>
          </a:xfrm>
          <a:prstGeom prst="roundRect">
            <a:avLst/>
          </a:prstGeom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3566" y="560628"/>
            <a:ext cx="2661799" cy="595746"/>
          </a:xfrm>
          <a:prstGeom prst="roundRect">
            <a:avLst/>
          </a:prstGeom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8777"/>
            <a:ext cx="6419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На чем основывается проект бюджета Красногвардейского района Оренбургской области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109" y="550442"/>
            <a:ext cx="2255869" cy="595746"/>
          </a:xfrm>
          <a:prstGeom prst="roundRect">
            <a:avLst/>
          </a:prstGeom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8370" y="524765"/>
            <a:ext cx="242577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Bookman Old Style" panose="02050604050505020204" pitchFamily="18" charset="0"/>
              </a:rPr>
              <a:t>Прогноз социально-экономического развития Красногвардейского района Оренбургской области</a:t>
            </a:r>
            <a:endParaRPr lang="ru-RU" sz="9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6359" y="574328"/>
            <a:ext cx="27109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Bookman Old Style" panose="02050604050505020204" pitchFamily="18" charset="0"/>
              </a:rPr>
              <a:t>Основные направления</a:t>
            </a:r>
            <a:r>
              <a:rPr lang="ru-RU" sz="900" dirty="0">
                <a:latin typeface="Bookman Old Style" panose="02050604050505020204" pitchFamily="18" charset="0"/>
              </a:rPr>
              <a:t> </a:t>
            </a:r>
            <a:r>
              <a:rPr lang="ru-RU" sz="900" dirty="0" smtClean="0">
                <a:latin typeface="Bookman Old Style" panose="02050604050505020204" pitchFamily="18" charset="0"/>
              </a:rPr>
              <a:t>бюджетной и налоговой</a:t>
            </a:r>
            <a:r>
              <a:rPr lang="ru-RU" sz="900" dirty="0">
                <a:latin typeface="Bookman Old Style" panose="02050604050505020204" pitchFamily="18" charset="0"/>
              </a:rPr>
              <a:t> </a:t>
            </a:r>
            <a:r>
              <a:rPr lang="ru-RU" sz="900" dirty="0" smtClean="0">
                <a:latin typeface="Bookman Old Style" panose="02050604050505020204" pitchFamily="18" charset="0"/>
              </a:rPr>
              <a:t>политики </a:t>
            </a:r>
            <a:r>
              <a:rPr lang="ru-RU" sz="900" dirty="0">
                <a:latin typeface="Bookman Old Style" panose="02050604050505020204" pitchFamily="18" charset="0"/>
              </a:rPr>
              <a:t>Красногвардейского района Оренбургской области</a:t>
            </a:r>
          </a:p>
          <a:p>
            <a:pPr algn="ctr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1893" y="613577"/>
            <a:ext cx="143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Муниципальные программы</a:t>
            </a: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03808"/>
              </p:ext>
            </p:extLst>
          </p:nvPr>
        </p:nvGraphicFramePr>
        <p:xfrm>
          <a:off x="53536" y="1453171"/>
          <a:ext cx="6711696" cy="1191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9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8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Срок исполнения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88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Оценка </a:t>
                      </a: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эффективности муниципальных программ за отчетный год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До 1 апреля 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77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Разработка проекта прогноза </a:t>
                      </a: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социально-экономического развития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Красногвардейского района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Июнь-июль 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94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+mn-cs"/>
                        </a:rPr>
                        <a:t>Подготовка проекта основных направлений бюджетной и налоговой политики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Сентябрь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9471" y="1205307"/>
            <a:ext cx="4732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Порядок составления проекта местного бюджета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54641"/>
              </p:ext>
            </p:extLst>
          </p:nvPr>
        </p:nvGraphicFramePr>
        <p:xfrm>
          <a:off x="53109" y="2642863"/>
          <a:ext cx="6713451" cy="137922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31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9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0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Доведение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до</a:t>
                      </a:r>
                      <a:r>
                        <a:rPr lang="ru-RU" sz="800" b="1" baseline="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главных распределителей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предельных </a:t>
                      </a: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объемов бюджетных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ассигнований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Сентябрь-октябрь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3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5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Составление планового реестра расходных обязательств</a:t>
                      </a: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6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Представление проекта местного бюджета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 представительный орган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Не позднее 15 ноября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7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Публичные</a:t>
                      </a:r>
                      <a:r>
                        <a:rPr lang="ru-RU" sz="800" b="1" baseline="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слушания по проекту местного бюджета 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Декабрь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8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Рассмотрение</a:t>
                      </a:r>
                      <a:r>
                        <a:rPr lang="ru-RU" sz="800" b="1" baseline="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Советом депутатов Красногвардейского района проекта местного бюджета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Не позднее 25 декабря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729985" y="115410"/>
            <a:ext cx="47585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Социально-экономическое развитие Красногвардейского </a:t>
            </a:r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района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17" y="669408"/>
            <a:ext cx="2193583" cy="1552584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  <a:softEdge rad="38100"/>
          </a:effec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423992604"/>
              </p:ext>
            </p:extLst>
          </p:nvPr>
        </p:nvGraphicFramePr>
        <p:xfrm>
          <a:off x="9563746" y="523660"/>
          <a:ext cx="2185416" cy="169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68826"/>
              </p:ext>
            </p:extLst>
          </p:nvPr>
        </p:nvGraphicFramePr>
        <p:xfrm>
          <a:off x="7014655" y="2325180"/>
          <a:ext cx="4762817" cy="16798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751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48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на 01.01.20г.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0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Население-всего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моложе трудоспособного возраста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трудоспособном возрасте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старше трудового возраста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53109" y="4035552"/>
            <a:ext cx="11779227" cy="5065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6282" y="4035552"/>
            <a:ext cx="116128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направления бюджетной и налоговой политики муниципального образования Красногвардейский район на 2021 год и плановый период 2022 и 2023 годов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109" y="4567811"/>
            <a:ext cx="5503947" cy="28063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Бюджетная политика будет направлена на:</a:t>
            </a:r>
            <a:endParaRPr lang="ru-RU" sz="12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22296" y="4567811"/>
            <a:ext cx="5710040" cy="2806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Налоговая политика будет направлена на: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109" y="4874128"/>
            <a:ext cx="5503947" cy="19359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Обеспечение планирования расходов на оплату труда, исходя из параметров повышения заработной платы работникам муниципальных учреждений, поименованных в Указах Президента социально-экономической направленности, установленных в планах мероприятий изменений в отраслях социальной сферы («дорожных картах»). 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Приведение показателей муниципальных заданий на оказание услуг (выполнение работ) в соответствие с показателями, установленными в муниципальных программах.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Продолжение работы, направленной на внедрение новых механизмов управления финансами, таких как: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а) введение «эффективного контракта» с работниками учреждений;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б) совершенствование расчета нормативных затрат на оказание муниципальных услуг;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в) развитие механизма универсального расчета затрат на оказание  однотипных услуг;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Сокращение неэффективных расходов учреждений.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Применение ведомственных перечней муниципальных услуг и работ, сформированных в соответствии с базовыми (отраслевыми) перечнями муниципальных услуг и работ для формирования муниципального задания.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22296" y="4874127"/>
            <a:ext cx="5734249" cy="19359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Обеспечение качественного администрирования всех доходных источников местного бюджета;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Продолжение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политики обоснованности и эффективности применения налоговых льгот;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Активизация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работы всех заинтересованных структур в части актуализации базы данных, необходимой для начисления имущественных налогов, и расширения налогооблагаемой базы по ним;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Содействие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инновационным и инвестиционным процессам в экономике;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Дальнейшее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взаимодействие всех заинтересованных структур в обеспечении максимальной полноты и достоверности формирования налоговой базы;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Проведение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целенаправленной работы с предприятиями-недоимщиками по погашению задолженности по начисленным налогам, пеням и штрафам, осуществление мер принудительного взыскания задолженности с недоимщиков по платежам в бюджет района путем обращения взыскания задолженности на имущество должников.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Дальнейшая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работа по мониторингу муниципальных предприятий в целях принятия мер по улучшению результатов их финансово-хозяйственной деятельности, сокращению задолженности по налоговым платежам, своевременной уплате текущих платежей;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Повышение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эффективности управления муниципальной собственностью, в том числе за счет повышения качества </a:t>
            </a:r>
            <a:r>
              <a:rPr lang="ru-RU" sz="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претензионно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-исковой работы.</a:t>
            </a:r>
          </a:p>
        </p:txBody>
      </p:sp>
      <p:pic>
        <p:nvPicPr>
          <p:cNvPr id="2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2517" y="599509"/>
            <a:ext cx="617866" cy="4754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6743" y="606137"/>
            <a:ext cx="617866" cy="4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/>
          </p:nvPr>
        </p:nvGraphicFramePr>
        <p:xfrm>
          <a:off x="6451844" y="1651567"/>
          <a:ext cx="3402071" cy="248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779" y="115410"/>
            <a:ext cx="120381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Прогноз</a:t>
            </a:r>
            <a:r>
              <a:rPr lang="ru-RU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социально-экономического развития </a:t>
            </a:r>
          </a:p>
          <a:p>
            <a:pPr algn="ctr"/>
            <a:r>
              <a:rPr lang="ru-RU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Красногвардейского района</a:t>
            </a:r>
            <a:endParaRPr lang="ru-RU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5998464" y="6608883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75606"/>
              </p:ext>
            </p:extLst>
          </p:nvPr>
        </p:nvGraphicFramePr>
        <p:xfrm>
          <a:off x="391575" y="1305598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79837"/>
              </p:ext>
            </p:extLst>
          </p:nvPr>
        </p:nvGraphicFramePr>
        <p:xfrm>
          <a:off x="389966" y="2141179"/>
          <a:ext cx="11369218" cy="4311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2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9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1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2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34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52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0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645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90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1532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Макроэкономические показатели</a:t>
                      </a:r>
                      <a:endParaRPr lang="ru-RU" sz="8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1. Промышленное производство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промышленного производства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Обрабатывающие производства (раздел С)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 (раздел D)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 (раздел Е)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2. Сельское хозяйство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сельского хозяйства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3. Строительство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Ввод в действие жилых домов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198,1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4. Инвестиции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инвестиций в основной капитал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5. Финансы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Темп роста прибыли прибыльных предприятий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103,9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6. Торговля и услуги наслению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оборота розничной торговли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платных услуг населению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103,3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7. Денежные доходы населения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Реальные располагаемые денежные доходы населения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8. Труд и занятость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977" marR="3977" marT="3977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8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Темп роста номинальной начисленной среднемесячной заработной платы работников организаций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Уровень зарегистрированной безработицы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Темп роста фонда заработной платы работников организаций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105,5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025896" y="6608883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30849"/>
              </p:ext>
            </p:extLst>
          </p:nvPr>
        </p:nvGraphicFramePr>
        <p:xfrm>
          <a:off x="344513" y="610654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58494"/>
              </p:ext>
            </p:extLst>
          </p:nvPr>
        </p:nvGraphicFramePr>
        <p:xfrm>
          <a:off x="347472" y="1457831"/>
          <a:ext cx="11356848" cy="512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82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11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424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Население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 Население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населения (в среднегодовом исчислении)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79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Промышленное производство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 Промышленное производство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выполненых работ и услуг собственными силами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152,65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143,85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146,46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147,04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149,33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149,12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151,97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- РАЗДЕЛ C: Обрабатывающие производства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- РАЗДЕЛ D: Обеспечение электрической энергией, газом и паром; кондиционирование воздуха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- РАЗДЕЛ E: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679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Агропромышленный комплекс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3. Сельское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Продукция сельского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2 663,00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2 847,35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2 964,09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2 982,21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3 115,75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3 143,63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3 300,82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3 364,76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сельского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Продукция сельского хозяйства в хозяйствах всех категорий, 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Продукция растениеводства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1 568,00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1 676,57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1 748,58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1 755,94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1 841,43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1 854,16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1 945,44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1 983,21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растениеводства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Индекс-дефлятор продукции растениеводства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Продукция животноводства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1 095,00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1 170,78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1 215,51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1 226,27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1 274,32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1 289,47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1 355,38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1 381,55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животноводства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Индекс-дефлятор продукции животноводства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082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Производство продукции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3.1. Производство важнейших видов продукции в натуральном выражении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Культуры зерновые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Семена и плоды масличных культур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0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семян подсолнечника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66" marR="2866" marT="28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3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5998464" y="6608883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03623"/>
              </p:ext>
            </p:extLst>
          </p:nvPr>
        </p:nvGraphicFramePr>
        <p:xfrm>
          <a:off x="384050" y="1449634"/>
          <a:ext cx="11375134" cy="4891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09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Картофель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Овощи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Скот и птица на убой (в живом весе)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Молоко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Яйца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Масло подсолнечное и его фракции нерафинированные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7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 Строительство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7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работ, выполненных по виду экономической деятельности "Строительство"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ценах соответствующих лет; 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работ, выполненных по виду деятельности "Строительство"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Индекс-дефлятор по виду деятельности "Строительство"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104,90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104,70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104,90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Ввод в действие жилых домов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кв. м. в общей площади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6,380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3,86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3,80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4,07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563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Потребительский рынок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5. Торговля и услуги населению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Оборот розничной торговли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1 219,56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1 228,20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1 304,25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1 328,45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1 379,55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1 420,30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1 466,30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1 518,80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оборота розничной торговли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Оборот общественного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39,93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оборота общественного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платных услуг населению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312,90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277,65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297,45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304,95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314,95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334,75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349,65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платных услуг населению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г/г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563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Малое и среднее предпринимательство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средних предприятий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1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Среднесписочная численность работников средних предприятий (без внешних совместителей)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Оборот средних предприятий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малых предприятий, включая микропредприятия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8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47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Среднесписочная численность работников малых предприятий, включая микропредприятия (без внешних совместителей)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1" marR="3301" marT="330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63384"/>
              </p:ext>
            </p:extLst>
          </p:nvPr>
        </p:nvGraphicFramePr>
        <p:xfrm>
          <a:off x="390233" y="601510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5961888" y="6608883"/>
            <a:ext cx="237744" cy="2491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23888"/>
              </p:ext>
            </p:extLst>
          </p:nvPr>
        </p:nvGraphicFramePr>
        <p:xfrm>
          <a:off x="390233" y="601510"/>
          <a:ext cx="11362766" cy="8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3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5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4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3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41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4" marR="5234" marT="5234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00117"/>
              </p:ext>
            </p:extLst>
          </p:nvPr>
        </p:nvGraphicFramePr>
        <p:xfrm>
          <a:off x="384050" y="1447165"/>
          <a:ext cx="11375133" cy="5149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9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32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09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Оборот малых предприятий, включая микропредприятия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1631,5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1 506,50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1 545,70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1 553,20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1 593,70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1 644,70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1 702,70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индивидуальный предпринимателей (ИП)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работников сферы ИП (включая самих ИП)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занятых в сфере малого и среднего предпринимательства (включая индивидуальных предпринимателей)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767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Инвестиции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157" marR="3157" marT="3157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7. Инвестиции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Инвестиции в основной капитал (полный круг)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377,80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372,35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инвестиций в основной капитал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4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Индекс-дефлятор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Собственные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Привлеченные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Кредиты банков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 кредиты иностранных банков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Заемные средства других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Бюджетные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федеральный бюджет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бюджеты субъектов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из местных бюджетов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460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Распределение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по видам экономической деятельности: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3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Раздел В: 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57" marR="3157" marT="3157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6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12848</TotalTime>
  <Words>12124</Words>
  <Application>Microsoft Office PowerPoint</Application>
  <PresentationFormat>Широкоэкранный</PresentationFormat>
  <Paragraphs>4422</Paragraphs>
  <Slides>45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64" baseType="lpstr">
      <vt:lpstr>Arial</vt:lpstr>
      <vt:lpstr>Arial Cyr</vt:lpstr>
      <vt:lpstr>Book Antiqua</vt:lpstr>
      <vt:lpstr>Bookman Old Style</vt:lpstr>
      <vt:lpstr>Calibri</vt:lpstr>
      <vt:lpstr>Century Gothic</vt:lpstr>
      <vt:lpstr>Courier New</vt:lpstr>
      <vt:lpstr>Dotum</vt:lpstr>
      <vt:lpstr>FrankRuehl</vt:lpstr>
      <vt:lpstr>Georgia Полужирный</vt:lpstr>
      <vt:lpstr>Liberation Serif</vt:lpstr>
      <vt:lpstr>Mangal</vt:lpstr>
      <vt:lpstr>Monotype Corsiva</vt:lpstr>
      <vt:lpstr>SimSun</vt:lpstr>
      <vt:lpstr>Symbol</vt:lpstr>
      <vt:lpstr>Times New Roman</vt:lpstr>
      <vt:lpstr>Times New Roman Полужирный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Красногвардейского района за 2019-2023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образование на 2021 год</vt:lpstr>
      <vt:lpstr>Презентация PowerPoint</vt:lpstr>
      <vt:lpstr>Расходы на культуру и спорт на 2021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1</cp:lastModifiedBy>
  <cp:revision>1278</cp:revision>
  <cp:lastPrinted>2019-12-23T06:34:16Z</cp:lastPrinted>
  <dcterms:created xsi:type="dcterms:W3CDTF">2015-11-27T06:29:54Z</dcterms:created>
  <dcterms:modified xsi:type="dcterms:W3CDTF">2021-05-04T06:14:22Z</dcterms:modified>
</cp:coreProperties>
</file>