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1.xml" ContentType="application/vnd.openxmlformats-officedocument.drawingml.chart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theme/themeOverride12.xml" ContentType="application/vnd.openxmlformats-officedocument.themeOverr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13.xml" ContentType="application/vnd.openxmlformats-officedocument.drawingml.chart+xml"/>
  <Override PartName="/ppt/theme/themeOverride13.xml" ContentType="application/vnd.openxmlformats-officedocument.themeOverride+xml"/>
  <Override PartName="/ppt/charts/chart14.xml" ContentType="application/vnd.openxmlformats-officedocument.drawingml.chart+xml"/>
  <Override PartName="/ppt/theme/themeOverride14.xml" ContentType="application/vnd.openxmlformats-officedocument.themeOverride+xml"/>
  <Override PartName="/ppt/charts/chart15.xml" ContentType="application/vnd.openxmlformats-officedocument.drawingml.chart+xml"/>
  <Override PartName="/ppt/theme/themeOverride15.xml" ContentType="application/vnd.openxmlformats-officedocument.themeOverride+xml"/>
  <Override PartName="/ppt/charts/chart16.xml" ContentType="application/vnd.openxmlformats-officedocument.drawingml.chart+xml"/>
  <Override PartName="/ppt/theme/themeOverride16.xml" ContentType="application/vnd.openxmlformats-officedocument.themeOverride+xml"/>
  <Override PartName="/ppt/charts/chart17.xml" ContentType="application/vnd.openxmlformats-officedocument.drawingml.chart+xml"/>
  <Override PartName="/ppt/theme/themeOverride17.xml" ContentType="application/vnd.openxmlformats-officedocument.themeOverride+xml"/>
  <Override PartName="/ppt/charts/chart18.xml" ContentType="application/vnd.openxmlformats-officedocument.drawingml.chart+xml"/>
  <Override PartName="/ppt/theme/themeOverride18.xml" ContentType="application/vnd.openxmlformats-officedocument.themeOverride+xml"/>
  <Override PartName="/ppt/charts/chart19.xml" ContentType="application/vnd.openxmlformats-officedocument.drawingml.chart+xml"/>
  <Override PartName="/ppt/theme/themeOverride19.xml" ContentType="application/vnd.openxmlformats-officedocument.themeOverride+xml"/>
  <Override PartName="/ppt/charts/chart20.xml" ContentType="application/vnd.openxmlformats-officedocument.drawingml.chart+xml"/>
  <Override PartName="/ppt/theme/themeOverride20.xml" ContentType="application/vnd.openxmlformats-officedocument.themeOverride+xml"/>
  <Override PartName="/ppt/charts/chart21.xml" ContentType="application/vnd.openxmlformats-officedocument.drawingml.chart+xml"/>
  <Override PartName="/ppt/theme/themeOverride21.xml" ContentType="application/vnd.openxmlformats-officedocument.themeOverride+xml"/>
  <Override PartName="/ppt/charts/chart22.xml" ContentType="application/vnd.openxmlformats-officedocument.drawingml.chart+xml"/>
  <Override PartName="/ppt/theme/themeOverride22.xml" ContentType="application/vnd.openxmlformats-officedocument.themeOverride+xml"/>
  <Override PartName="/ppt/charts/chart23.xml" ContentType="application/vnd.openxmlformats-officedocument.drawingml.chart+xml"/>
  <Override PartName="/ppt/theme/themeOverride23.xml" ContentType="application/vnd.openxmlformats-officedocument.themeOverride+xml"/>
  <Override PartName="/ppt/charts/chart24.xml" ContentType="application/vnd.openxmlformats-officedocument.drawingml.chart+xml"/>
  <Override PartName="/ppt/theme/themeOverride24.xml" ContentType="application/vnd.openxmlformats-officedocument.themeOverride+xml"/>
  <Override PartName="/ppt/charts/chart25.xml" ContentType="application/vnd.openxmlformats-officedocument.drawingml.chart+xml"/>
  <Override PartName="/ppt/theme/themeOverride25.xml" ContentType="application/vnd.openxmlformats-officedocument.themeOverride+xml"/>
  <Override PartName="/ppt/charts/chart26.xml" ContentType="application/vnd.openxmlformats-officedocument.drawingml.chart+xml"/>
  <Override PartName="/ppt/theme/themeOverride26.xml" ContentType="application/vnd.openxmlformats-officedocument.themeOverride+xml"/>
  <Override PartName="/ppt/charts/chart27.xml" ContentType="application/vnd.openxmlformats-officedocument.drawingml.chart+xml"/>
  <Override PartName="/ppt/theme/themeOverride27.xml" ContentType="application/vnd.openxmlformats-officedocument.themeOverride+xml"/>
  <Override PartName="/ppt/charts/chart28.xml" ContentType="application/vnd.openxmlformats-officedocument.drawingml.chart+xml"/>
  <Override PartName="/ppt/theme/themeOverride28.xml" ContentType="application/vnd.openxmlformats-officedocument.themeOverride+xml"/>
  <Override PartName="/ppt/charts/chart29.xml" ContentType="application/vnd.openxmlformats-officedocument.drawingml.chart+xml"/>
  <Override PartName="/ppt/theme/themeOverride29.xml" ContentType="application/vnd.openxmlformats-officedocument.themeOverride+xml"/>
  <Override PartName="/ppt/charts/chart30.xml" ContentType="application/vnd.openxmlformats-officedocument.drawingml.chart+xml"/>
  <Override PartName="/ppt/theme/themeOverride30.xml" ContentType="application/vnd.openxmlformats-officedocument.themeOverride+xml"/>
  <Override PartName="/ppt/charts/chart31.xml" ContentType="application/vnd.openxmlformats-officedocument.drawingml.chart+xml"/>
  <Override PartName="/ppt/theme/themeOverride31.xml" ContentType="application/vnd.openxmlformats-officedocument.themeOverride+xml"/>
  <Override PartName="/ppt/charts/chart32.xml" ContentType="application/vnd.openxmlformats-officedocument.drawingml.chart+xml"/>
  <Override PartName="/ppt/theme/themeOverride32.xml" ContentType="application/vnd.openxmlformats-officedocument.themeOverride+xml"/>
  <Override PartName="/ppt/charts/chart33.xml" ContentType="application/vnd.openxmlformats-officedocument.drawingml.chart+xml"/>
  <Override PartName="/ppt/theme/themeOverride33.xml" ContentType="application/vnd.openxmlformats-officedocument.themeOverride+xml"/>
  <Override PartName="/ppt/charts/chart34.xml" ContentType="application/vnd.openxmlformats-officedocument.drawingml.chart+xml"/>
  <Override PartName="/ppt/theme/themeOverride34.xml" ContentType="application/vnd.openxmlformats-officedocument.themeOverride+xml"/>
  <Override PartName="/ppt/charts/chart35.xml" ContentType="application/vnd.openxmlformats-officedocument.drawingml.chart+xml"/>
  <Override PartName="/ppt/theme/themeOverride35.xml" ContentType="application/vnd.openxmlformats-officedocument.themeOverride+xml"/>
  <Override PartName="/ppt/charts/chart36.xml" ContentType="application/vnd.openxmlformats-officedocument.drawingml.chart+xml"/>
  <Override PartName="/ppt/theme/themeOverride3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256" r:id="rId2"/>
    <p:sldId id="257" r:id="rId3"/>
    <p:sldId id="288" r:id="rId4"/>
    <p:sldId id="283" r:id="rId5"/>
    <p:sldId id="280" r:id="rId6"/>
    <p:sldId id="289" r:id="rId7"/>
    <p:sldId id="281" r:id="rId8"/>
    <p:sldId id="282" r:id="rId9"/>
    <p:sldId id="285" r:id="rId10"/>
    <p:sldId id="284" r:id="rId11"/>
    <p:sldId id="286" r:id="rId12"/>
    <p:sldId id="287" r:id="rId13"/>
    <p:sldId id="290" r:id="rId14"/>
    <p:sldId id="291" r:id="rId15"/>
    <p:sldId id="292" r:id="rId16"/>
    <p:sldId id="293" r:id="rId17"/>
    <p:sldId id="297" r:id="rId18"/>
    <p:sldId id="296" r:id="rId19"/>
    <p:sldId id="295" r:id="rId20"/>
    <p:sldId id="294" r:id="rId21"/>
    <p:sldId id="302" r:id="rId22"/>
    <p:sldId id="301" r:id="rId23"/>
    <p:sldId id="300" r:id="rId24"/>
    <p:sldId id="299" r:id="rId25"/>
    <p:sldId id="298" r:id="rId26"/>
    <p:sldId id="309" r:id="rId27"/>
    <p:sldId id="308" r:id="rId28"/>
    <p:sldId id="307" r:id="rId29"/>
    <p:sldId id="306" r:id="rId30"/>
    <p:sldId id="310" r:id="rId31"/>
    <p:sldId id="305" r:id="rId32"/>
    <p:sldId id="303" r:id="rId33"/>
    <p:sldId id="318" r:id="rId34"/>
    <p:sldId id="317" r:id="rId35"/>
    <p:sldId id="316" r:id="rId36"/>
    <p:sldId id="315" r:id="rId37"/>
    <p:sldId id="314" r:id="rId38"/>
    <p:sldId id="313" r:id="rId39"/>
    <p:sldId id="312" r:id="rId40"/>
    <p:sldId id="311" r:id="rId41"/>
    <p:sldId id="319" r:id="rId42"/>
    <p:sldId id="325" r:id="rId43"/>
    <p:sldId id="324" r:id="rId44"/>
    <p:sldId id="323" r:id="rId45"/>
    <p:sldId id="322" r:id="rId46"/>
    <p:sldId id="321" r:id="rId47"/>
    <p:sldId id="320" r:id="rId48"/>
    <p:sldId id="338" r:id="rId49"/>
    <p:sldId id="337" r:id="rId50"/>
    <p:sldId id="339" r:id="rId51"/>
    <p:sldId id="336" r:id="rId52"/>
    <p:sldId id="335" r:id="rId53"/>
    <p:sldId id="334" r:id="rId54"/>
    <p:sldId id="333" r:id="rId55"/>
    <p:sldId id="332" r:id="rId56"/>
    <p:sldId id="331" r:id="rId57"/>
    <p:sldId id="330" r:id="rId58"/>
    <p:sldId id="329" r:id="rId59"/>
    <p:sldId id="328" r:id="rId60"/>
    <p:sldId id="327" r:id="rId61"/>
    <p:sldId id="326" r:id="rId62"/>
    <p:sldId id="349" r:id="rId63"/>
    <p:sldId id="348" r:id="rId64"/>
    <p:sldId id="347" r:id="rId65"/>
    <p:sldId id="346" r:id="rId66"/>
    <p:sldId id="345" r:id="rId67"/>
    <p:sldId id="344" r:id="rId68"/>
    <p:sldId id="350" r:id="rId69"/>
    <p:sldId id="343" r:id="rId70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D5D5FF"/>
    <a:srgbClr val="A47FBB"/>
    <a:srgbClr val="E18FCC"/>
    <a:srgbClr val="C5C5FF"/>
    <a:srgbClr val="FFD13F"/>
    <a:srgbClr val="D21419"/>
    <a:srgbClr val="EDDDCB"/>
    <a:srgbClr val="ADDCE5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435" autoAdjust="0"/>
    <p:restoredTop sz="95596" autoAdjust="0"/>
  </p:normalViewPr>
  <p:slideViewPr>
    <p:cSldViewPr>
      <p:cViewPr>
        <p:scale>
          <a:sx n="110" d="100"/>
          <a:sy n="110" d="100"/>
        </p:scale>
        <p:origin x="-1800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7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4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7.xlsx"/><Relationship Id="rId1" Type="http://schemas.openxmlformats.org/officeDocument/2006/relationships/themeOverride" Target="../theme/themeOverride10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8.xlsx"/><Relationship Id="rId1" Type="http://schemas.openxmlformats.org/officeDocument/2006/relationships/themeOverride" Target="../theme/themeOverride11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9.xlsx"/><Relationship Id="rId1" Type="http://schemas.openxmlformats.org/officeDocument/2006/relationships/themeOverride" Target="../theme/themeOverride12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1.xlsx"/><Relationship Id="rId1" Type="http://schemas.openxmlformats.org/officeDocument/2006/relationships/themeOverride" Target="../theme/themeOverride13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2.xlsx"/><Relationship Id="rId1" Type="http://schemas.openxmlformats.org/officeDocument/2006/relationships/themeOverride" Target="../theme/themeOverride14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oleObject" Target="&#1044;&#1080;&#1072;&#1075;&#1088;&#1072;&#1084;&#1084;&#1072;%20&#1074;%20Microsoft%20PowerPoint" TargetMode="External"/><Relationship Id="rId1" Type="http://schemas.openxmlformats.org/officeDocument/2006/relationships/themeOverride" Target="../theme/themeOverride15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5.xlsx"/><Relationship Id="rId1" Type="http://schemas.openxmlformats.org/officeDocument/2006/relationships/themeOverride" Target="../theme/themeOverride16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7.xlsx"/><Relationship Id="rId1" Type="http://schemas.openxmlformats.org/officeDocument/2006/relationships/themeOverride" Target="../theme/themeOverride17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9.xlsx"/><Relationship Id="rId1" Type="http://schemas.openxmlformats.org/officeDocument/2006/relationships/themeOverride" Target="../theme/themeOverride18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1.xlsx"/><Relationship Id="rId1" Type="http://schemas.openxmlformats.org/officeDocument/2006/relationships/themeOverride" Target="../theme/themeOverride19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5.xlsx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3.xlsx"/><Relationship Id="rId1" Type="http://schemas.openxmlformats.org/officeDocument/2006/relationships/themeOverride" Target="../theme/themeOverride20.xm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5.xlsx"/><Relationship Id="rId1" Type="http://schemas.openxmlformats.org/officeDocument/2006/relationships/themeOverride" Target="../theme/themeOverride21.xml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7.xlsx"/><Relationship Id="rId1" Type="http://schemas.openxmlformats.org/officeDocument/2006/relationships/themeOverride" Target="../theme/themeOverride22.xm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8.xlsx"/><Relationship Id="rId1" Type="http://schemas.openxmlformats.org/officeDocument/2006/relationships/themeOverride" Target="../theme/themeOverride23.xml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9.xlsx"/><Relationship Id="rId1" Type="http://schemas.openxmlformats.org/officeDocument/2006/relationships/themeOverride" Target="../theme/themeOverride24.xml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40.xlsx"/><Relationship Id="rId1" Type="http://schemas.openxmlformats.org/officeDocument/2006/relationships/themeOverride" Target="../theme/themeOverride25.xml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41.xlsx"/><Relationship Id="rId1" Type="http://schemas.openxmlformats.org/officeDocument/2006/relationships/themeOverride" Target="../theme/themeOverride26.xml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42.xlsx"/><Relationship Id="rId1" Type="http://schemas.openxmlformats.org/officeDocument/2006/relationships/themeOverride" Target="../theme/themeOverride27.xml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43.xlsx"/><Relationship Id="rId1" Type="http://schemas.openxmlformats.org/officeDocument/2006/relationships/themeOverride" Target="../theme/themeOverride28.xml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44.xlsx"/><Relationship Id="rId1" Type="http://schemas.openxmlformats.org/officeDocument/2006/relationships/themeOverride" Target="../theme/themeOverride29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6.xlsx"/><Relationship Id="rId1" Type="http://schemas.openxmlformats.org/officeDocument/2006/relationships/themeOverride" Target="../theme/themeOverride3.xml"/></Relationships>
</file>

<file path=ppt/charts/_rels/chart3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45.xlsx"/><Relationship Id="rId1" Type="http://schemas.openxmlformats.org/officeDocument/2006/relationships/themeOverride" Target="../theme/themeOverride30.xml"/></Relationships>
</file>

<file path=ppt/charts/_rels/chart3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46.xlsx"/><Relationship Id="rId1" Type="http://schemas.openxmlformats.org/officeDocument/2006/relationships/themeOverride" Target="../theme/themeOverride31.xml"/></Relationships>
</file>

<file path=ppt/charts/_rels/chart3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47.xlsx"/><Relationship Id="rId1" Type="http://schemas.openxmlformats.org/officeDocument/2006/relationships/themeOverride" Target="../theme/themeOverride32.xml"/></Relationships>
</file>

<file path=ppt/charts/_rels/chart3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48.xlsx"/><Relationship Id="rId1" Type="http://schemas.openxmlformats.org/officeDocument/2006/relationships/themeOverride" Target="../theme/themeOverride33.xml"/></Relationships>
</file>

<file path=ppt/charts/_rels/chart3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49.xlsx"/><Relationship Id="rId1" Type="http://schemas.openxmlformats.org/officeDocument/2006/relationships/themeOverride" Target="../theme/themeOverride34.xml"/></Relationships>
</file>

<file path=ppt/charts/_rels/chart3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50.xlsx"/><Relationship Id="rId1" Type="http://schemas.openxmlformats.org/officeDocument/2006/relationships/themeOverride" Target="../theme/themeOverride35.xml"/></Relationships>
</file>

<file path=ppt/charts/_rels/chart3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51.xlsx"/><Relationship Id="rId1" Type="http://schemas.openxmlformats.org/officeDocument/2006/relationships/themeOverride" Target="../theme/themeOverride36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_____Microsoft_Excel8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0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2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3.xlsx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5.xlsx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6.xlsx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3617816726418446E-2"/>
          <c:y val="2.1596239873574136E-2"/>
          <c:w val="0.90123458459861394"/>
          <c:h val="0.8953197377162174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Лист1!$G$15</c:f>
              <c:strCache>
                <c:ptCount val="1"/>
                <c:pt idx="0">
                  <c:v>Дефицит/профицит, млн. руб.</c:v>
                </c:pt>
              </c:strCache>
            </c:strRef>
          </c:tx>
          <c:invertIfNegative val="0"/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layout>
                <c:manualLayout>
                  <c:x val="2.147074247856222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Comic Sans MS" pitchFamily="66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Лист1!$G$16:$G$24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39.6</c:v>
                </c:pt>
                <c:pt idx="6">
                  <c:v>-68</c:v>
                </c:pt>
                <c:pt idx="7">
                  <c:v>44.2</c:v>
                </c:pt>
                <c:pt idx="8">
                  <c:v>-13.2</c:v>
                </c:pt>
              </c:numCache>
            </c:numRef>
          </c:val>
        </c:ser>
        <c:ser>
          <c:idx val="1"/>
          <c:order val="1"/>
          <c:tx>
            <c:strRef>
              <c:f>Лист1!$H$15</c:f>
              <c:strCache>
                <c:ptCount val="1"/>
                <c:pt idx="0">
                  <c:v>Расходы бюджета, млн. руб.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1.43974932490494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1.43974932490492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1.07981199367870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1470742478562226E-3"/>
                  <c:y val="7.19874662452464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2941484957126023E-3"/>
                  <c:y val="7.1987466245247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7176593982849781E-2"/>
                  <c:y val="3.599373312262356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4.294148495712445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4.2941484957123664E-3"/>
                  <c:y val="-8.2484685535886336E-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Comic Sans MS" pitchFamily="66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Лист1!$H$16:$H$24</c:f>
              <c:numCache>
                <c:formatCode>General</c:formatCode>
                <c:ptCount val="9"/>
                <c:pt idx="0">
                  <c:v>1664.7</c:v>
                </c:pt>
                <c:pt idx="1">
                  <c:v>1664.7</c:v>
                </c:pt>
                <c:pt idx="2">
                  <c:v>1664.7</c:v>
                </c:pt>
                <c:pt idx="3">
                  <c:v>1679.3</c:v>
                </c:pt>
                <c:pt idx="4">
                  <c:v>1889.2</c:v>
                </c:pt>
                <c:pt idx="5">
                  <c:v>2092.6</c:v>
                </c:pt>
                <c:pt idx="6">
                  <c:v>2000</c:v>
                </c:pt>
                <c:pt idx="7">
                  <c:v>1410.5</c:v>
                </c:pt>
                <c:pt idx="8">
                  <c:v>1329.1</c:v>
                </c:pt>
              </c:numCache>
            </c:numRef>
          </c:val>
        </c:ser>
        <c:ser>
          <c:idx val="2"/>
          <c:order val="2"/>
          <c:tx>
            <c:strRef>
              <c:f>Лист1!$I$15</c:f>
              <c:strCache>
                <c:ptCount val="1"/>
                <c:pt idx="0">
                  <c:v>Доходы бюджета, млн. руб.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0"/>
                  <c:y val="-3.599373312262356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1470742478562226E-3"/>
                  <c:y val="-3.59937331226242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2941484957126023E-3"/>
                  <c:y val="-3.599373312262356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6.4410536826042695E-3"/>
                  <c:y val="-7.1987466245247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4.2941484957124453E-3"/>
                  <c:y val="-1.43974932490494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2.1470742478562226E-3"/>
                  <c:y val="-1.43974932490494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8.5882969914249686E-3"/>
                  <c:y val="-1.43974932490494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Comic Sans MS" pitchFamily="66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Лист1!$I$16:$I$24</c:f>
              <c:numCache>
                <c:formatCode>General</c:formatCode>
                <c:ptCount val="9"/>
                <c:pt idx="0">
                  <c:v>1664.7</c:v>
                </c:pt>
                <c:pt idx="1">
                  <c:v>1664.7</c:v>
                </c:pt>
                <c:pt idx="2">
                  <c:v>1664.7</c:v>
                </c:pt>
                <c:pt idx="3">
                  <c:v>1679.3</c:v>
                </c:pt>
                <c:pt idx="4">
                  <c:v>1889.2</c:v>
                </c:pt>
                <c:pt idx="5">
                  <c:v>2132.1999999999998</c:v>
                </c:pt>
                <c:pt idx="6">
                  <c:v>1932</c:v>
                </c:pt>
                <c:pt idx="7">
                  <c:v>1454.7</c:v>
                </c:pt>
                <c:pt idx="8">
                  <c:v>1315.9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49769216"/>
        <c:axId val="71006976"/>
      </c:barChart>
      <c:catAx>
        <c:axId val="149769216"/>
        <c:scaling>
          <c:orientation val="minMax"/>
        </c:scaling>
        <c:delete val="1"/>
        <c:axPos val="l"/>
        <c:majorTickMark val="none"/>
        <c:minorTickMark val="none"/>
        <c:tickLblPos val="nextTo"/>
        <c:crossAx val="71006976"/>
        <c:crosses val="autoZero"/>
        <c:auto val="1"/>
        <c:lblAlgn val="ctr"/>
        <c:lblOffset val="100"/>
        <c:noMultiLvlLbl val="0"/>
      </c:catAx>
      <c:valAx>
        <c:axId val="710069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9769216"/>
        <c:crosses val="autoZero"/>
        <c:crossBetween val="between"/>
      </c:valAx>
      <c:spPr>
        <a:noFill/>
        <a:ln>
          <a:noFill/>
        </a:ln>
      </c:spPr>
    </c:plotArea>
    <c:legend>
      <c:legendPos val="b"/>
      <c:layout>
        <c:manualLayout>
          <c:xMode val="edge"/>
          <c:yMode val="edge"/>
          <c:x val="0"/>
          <c:y val="0.91649239409128835"/>
          <c:w val="0.98843819896852159"/>
          <c:h val="6.5087155848896613E-2"/>
        </c:manualLayout>
      </c:layout>
      <c:overlay val="0"/>
      <c:txPr>
        <a:bodyPr/>
        <a:lstStyle/>
        <a:p>
          <a:pPr>
            <a:defRPr sz="1000">
              <a:solidFill>
                <a:schemeClr val="tx1">
                  <a:lumMod val="50000"/>
                </a:schemeClr>
              </a:solidFill>
              <a:latin typeface="Comic Sans MS" pitchFamily="66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A2A3AC">
        <a:alpha val="0"/>
      </a:srgbClr>
    </a:solidFill>
    <a:ln>
      <a:noFill/>
    </a:ln>
  </c:sp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Лист1!$H$2</c:f>
              <c:strCache>
                <c:ptCount val="1"/>
                <c:pt idx="0">
                  <c:v>ВСЕГО безвозмездных поступлений</c:v>
                </c:pt>
              </c:strCache>
            </c:strRef>
          </c:tx>
          <c:dLbls>
            <c:dLbl>
              <c:idx val="0"/>
              <c:layout>
                <c:manualLayout>
                  <c:x val="-8.526822131071847E-2"/>
                  <c:y val="0.1009998676027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5000000000000001E-2"/>
                  <c:y val="-6.94444444444444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5000000000000001E-2"/>
                  <c:y val="6.94444444444443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chemeClr val="tx1">
                        <a:lumMod val="50000"/>
                      </a:schemeClr>
                    </a:solidFill>
                    <a:latin typeface="Comic Sans MS" pitchFamily="66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Лист1!$I$1:$L$1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Лист1!$I$2:$L$2</c:f>
              <c:numCache>
                <c:formatCode>0.0</c:formatCode>
                <c:ptCount val="4"/>
                <c:pt idx="0" formatCode="General">
                  <c:v>1313.5</c:v>
                </c:pt>
                <c:pt idx="1">
                  <c:v>1058</c:v>
                </c:pt>
                <c:pt idx="2" formatCode="General">
                  <c:v>806.6</c:v>
                </c:pt>
                <c:pt idx="3" formatCode="General">
                  <c:v>770.6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65509120"/>
        <c:axId val="164255360"/>
      </c:lineChart>
      <c:catAx>
        <c:axId val="165509120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defRPr>
            </a:pPr>
            <a:endParaRPr lang="ru-RU"/>
          </a:p>
        </c:txPr>
        <c:crossAx val="164255360"/>
        <c:crosses val="autoZero"/>
        <c:auto val="1"/>
        <c:lblAlgn val="ctr"/>
        <c:lblOffset val="100"/>
        <c:noMultiLvlLbl val="0"/>
      </c:catAx>
      <c:valAx>
        <c:axId val="1642553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65509120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>
              <a:solidFill>
                <a:schemeClr val="tx1">
                  <a:lumMod val="50000"/>
                </a:schemeClr>
              </a:solidFill>
              <a:latin typeface="Comic Sans MS" pitchFamily="66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100" b="0">
                <a:latin typeface="Comic Sans MS" pitchFamily="66" charset="0"/>
              </a:defRPr>
            </a:pPr>
            <a:r>
              <a:rPr lang="ru-RU" sz="1100" b="0" dirty="0">
                <a:latin typeface="Comic Sans MS" pitchFamily="66" charset="0"/>
              </a:rPr>
              <a:t>2021 год</a:t>
            </a:r>
          </a:p>
        </c:rich>
      </c:tx>
      <c:layout>
        <c:manualLayout>
          <c:xMode val="edge"/>
          <c:yMode val="edge"/>
          <c:x val="0.87011272587188426"/>
          <c:y val="0.5099727480037560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56641110377312986"/>
          <c:y val="0.25637033062460729"/>
          <c:w val="0.25336728076873799"/>
          <c:h val="0.61362988117847228"/>
        </c:manualLayout>
      </c:layout>
      <c:pieChart>
        <c:varyColors val="1"/>
        <c:ser>
          <c:idx val="0"/>
          <c:order val="0"/>
          <c:dLbls>
            <c:dLbl>
              <c:idx val="3"/>
              <c:layout>
                <c:manualLayout>
                  <c:x val="-1.1181533342814907E-2"/>
                  <c:y val="-9.4501652961205329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6"/>
              <c:delete val="1"/>
            </c:dLbl>
            <c:txPr>
              <a:bodyPr/>
              <a:lstStyle/>
              <a:p>
                <a:pPr>
                  <a:defRPr>
                    <a:latin typeface="Comic Sans MS" pitchFamily="66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Лист1!$A$18:$A$29</c:f>
              <c:strCache>
                <c:ptCount val="12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Здравоохранение</c:v>
                </c:pt>
                <c:pt idx="7">
                  <c:v>Социальная политика</c:v>
                </c:pt>
                <c:pt idx="8">
                  <c:v>Физическая культура и спорт</c:v>
                </c:pt>
                <c:pt idx="9">
                  <c:v>Средства массовой информации</c:v>
                </c:pt>
                <c:pt idx="10">
                  <c:v>Обслуживание муниципального долга</c:v>
                </c:pt>
                <c:pt idx="11">
                  <c:v>Условно утвержденные расходы</c:v>
                </c:pt>
              </c:strCache>
            </c:strRef>
          </c:cat>
          <c:val>
            <c:numRef>
              <c:f>Лист1!$B$18:$B$29</c:f>
              <c:numCache>
                <c:formatCode>General</c:formatCode>
                <c:ptCount val="12"/>
                <c:pt idx="0">
                  <c:v>136.6</c:v>
                </c:pt>
                <c:pt idx="1">
                  <c:v>15.2</c:v>
                </c:pt>
                <c:pt idx="2">
                  <c:v>166.7</c:v>
                </c:pt>
                <c:pt idx="3">
                  <c:v>142.69999999999999</c:v>
                </c:pt>
                <c:pt idx="4">
                  <c:v>1139.0999999999999</c:v>
                </c:pt>
                <c:pt idx="5">
                  <c:v>102.2</c:v>
                </c:pt>
                <c:pt idx="6">
                  <c:v>0</c:v>
                </c:pt>
                <c:pt idx="7">
                  <c:v>84.1</c:v>
                </c:pt>
                <c:pt idx="8">
                  <c:v>98.3</c:v>
                </c:pt>
                <c:pt idx="9">
                  <c:v>2.6</c:v>
                </c:pt>
                <c:pt idx="10">
                  <c:v>1.7</c:v>
                </c:pt>
                <c:pt idx="1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b"/>
      <c:legendEntry>
        <c:idx val="11"/>
        <c:delete val="1"/>
      </c:legendEntry>
      <c:layout>
        <c:manualLayout>
          <c:xMode val="edge"/>
          <c:yMode val="edge"/>
          <c:x val="1.5901054147743347E-2"/>
          <c:y val="5.0293347265269239E-2"/>
          <c:w val="0.54614802378088978"/>
          <c:h val="0.82422521408866389"/>
        </c:manualLayout>
      </c:layout>
      <c:overlay val="0"/>
      <c:txPr>
        <a:bodyPr/>
        <a:lstStyle/>
        <a:p>
          <a:pPr>
            <a:defRPr sz="800">
              <a:latin typeface="Comic Sans MS" pitchFamily="66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2363406134230021"/>
          <c:y val="4.6478373688735121E-2"/>
          <c:w val="0.63141028064165816"/>
          <c:h val="0.445278259768890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Лист1!$I$1</c:f>
              <c:strCache>
                <c:ptCount val="1"/>
                <c:pt idx="0">
                  <c:v>2020 год</c:v>
                </c:pt>
              </c:strCache>
            </c:strRef>
          </c:tx>
          <c:invertIfNegative val="0"/>
          <c:cat>
            <c:strRef>
              <c:f>Лист1!$H$2:$H$13</c:f>
              <c:strCache>
                <c:ptCount val="12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Здравоохранение</c:v>
                </c:pt>
                <c:pt idx="7">
                  <c:v>Социальная политика</c:v>
                </c:pt>
                <c:pt idx="8">
                  <c:v>Физическая культура и спорт</c:v>
                </c:pt>
                <c:pt idx="9">
                  <c:v>Средства массовой информации</c:v>
                </c:pt>
                <c:pt idx="10">
                  <c:v>Обслуживание муниципального долга</c:v>
                </c:pt>
                <c:pt idx="11">
                  <c:v>Условно утвержденные расходы</c:v>
                </c:pt>
              </c:strCache>
            </c:strRef>
          </c:cat>
          <c:val>
            <c:numRef>
              <c:f>Лист1!$I$2:$I$13</c:f>
              <c:numCache>
                <c:formatCode>General</c:formatCode>
                <c:ptCount val="12"/>
                <c:pt idx="0">
                  <c:v>141.4</c:v>
                </c:pt>
                <c:pt idx="1">
                  <c:v>16.100000000000001</c:v>
                </c:pt>
                <c:pt idx="2">
                  <c:v>220</c:v>
                </c:pt>
                <c:pt idx="3">
                  <c:v>184.9</c:v>
                </c:pt>
                <c:pt idx="4">
                  <c:v>1278.0999999999999</c:v>
                </c:pt>
                <c:pt idx="5">
                  <c:v>89.9</c:v>
                </c:pt>
                <c:pt idx="6">
                  <c:v>0</c:v>
                </c:pt>
                <c:pt idx="7">
                  <c:v>63.7</c:v>
                </c:pt>
                <c:pt idx="8">
                  <c:v>95.4</c:v>
                </c:pt>
                <c:pt idx="9">
                  <c:v>3.1</c:v>
                </c:pt>
                <c:pt idx="10">
                  <c:v>0.04</c:v>
                </c:pt>
                <c:pt idx="11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Лист1!$J$1</c:f>
              <c:strCache>
                <c:ptCount val="1"/>
                <c:pt idx="0">
                  <c:v>2021 год</c:v>
                </c:pt>
              </c:strCache>
            </c:strRef>
          </c:tx>
          <c:invertIfNegative val="0"/>
          <c:cat>
            <c:strRef>
              <c:f>Лист1!$H$2:$H$13</c:f>
              <c:strCache>
                <c:ptCount val="12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Здравоохранение</c:v>
                </c:pt>
                <c:pt idx="7">
                  <c:v>Социальная политика</c:v>
                </c:pt>
                <c:pt idx="8">
                  <c:v>Физическая культура и спорт</c:v>
                </c:pt>
                <c:pt idx="9">
                  <c:v>Средства массовой информации</c:v>
                </c:pt>
                <c:pt idx="10">
                  <c:v>Обслуживание муниципального долга</c:v>
                </c:pt>
                <c:pt idx="11">
                  <c:v>Условно утвержденные расходы</c:v>
                </c:pt>
              </c:strCache>
            </c:strRef>
          </c:cat>
          <c:val>
            <c:numRef>
              <c:f>Лист1!$J$2:$J$13</c:f>
              <c:numCache>
                <c:formatCode>General</c:formatCode>
                <c:ptCount val="12"/>
                <c:pt idx="0">
                  <c:v>136.6</c:v>
                </c:pt>
                <c:pt idx="1">
                  <c:v>15.2</c:v>
                </c:pt>
                <c:pt idx="2">
                  <c:v>166.7</c:v>
                </c:pt>
                <c:pt idx="3">
                  <c:v>142.69999999999999</c:v>
                </c:pt>
                <c:pt idx="4">
                  <c:v>1139.0999999999999</c:v>
                </c:pt>
                <c:pt idx="5">
                  <c:v>102.2</c:v>
                </c:pt>
                <c:pt idx="6">
                  <c:v>0</c:v>
                </c:pt>
                <c:pt idx="7">
                  <c:v>84.1</c:v>
                </c:pt>
                <c:pt idx="8">
                  <c:v>98.3</c:v>
                </c:pt>
                <c:pt idx="9">
                  <c:v>2.6</c:v>
                </c:pt>
                <c:pt idx="10">
                  <c:v>1.7</c:v>
                </c:pt>
                <c:pt idx="11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Лист1!$K$1</c:f>
              <c:strCache>
                <c:ptCount val="1"/>
                <c:pt idx="0">
                  <c:v>2022 год</c:v>
                </c:pt>
              </c:strCache>
            </c:strRef>
          </c:tx>
          <c:invertIfNegative val="0"/>
          <c:cat>
            <c:strRef>
              <c:f>Лист1!$H$2:$H$13</c:f>
              <c:strCache>
                <c:ptCount val="12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Здравоохранение</c:v>
                </c:pt>
                <c:pt idx="7">
                  <c:v>Социальная политика</c:v>
                </c:pt>
                <c:pt idx="8">
                  <c:v>Физическая культура и спорт</c:v>
                </c:pt>
                <c:pt idx="9">
                  <c:v>Средства массовой информации</c:v>
                </c:pt>
                <c:pt idx="10">
                  <c:v>Обслуживание муниципального долга</c:v>
                </c:pt>
                <c:pt idx="11">
                  <c:v>Условно утвержденные расходы</c:v>
                </c:pt>
              </c:strCache>
            </c:strRef>
          </c:cat>
          <c:val>
            <c:numRef>
              <c:f>Лист1!$K$2:$K$13</c:f>
              <c:numCache>
                <c:formatCode>General</c:formatCode>
                <c:ptCount val="12"/>
                <c:pt idx="0">
                  <c:v>133.19999999999999</c:v>
                </c:pt>
                <c:pt idx="1">
                  <c:v>14.4</c:v>
                </c:pt>
                <c:pt idx="2">
                  <c:v>150.4</c:v>
                </c:pt>
                <c:pt idx="3">
                  <c:v>99.4</c:v>
                </c:pt>
                <c:pt idx="4">
                  <c:v>1014.2</c:v>
                </c:pt>
                <c:pt idx="5">
                  <c:v>91.9</c:v>
                </c:pt>
                <c:pt idx="6">
                  <c:v>0</c:v>
                </c:pt>
                <c:pt idx="7">
                  <c:v>74.8</c:v>
                </c:pt>
                <c:pt idx="8">
                  <c:v>74.099999999999994</c:v>
                </c:pt>
                <c:pt idx="9">
                  <c:v>2.5</c:v>
                </c:pt>
                <c:pt idx="10">
                  <c:v>2.6</c:v>
                </c:pt>
                <c:pt idx="11">
                  <c:v>21.8</c:v>
                </c:pt>
              </c:numCache>
            </c:numRef>
          </c:val>
        </c:ser>
        <c:ser>
          <c:idx val="3"/>
          <c:order val="3"/>
          <c:tx>
            <c:strRef>
              <c:f>Лист1!$L$1</c:f>
              <c:strCache>
                <c:ptCount val="1"/>
                <c:pt idx="0">
                  <c:v>2023 год</c:v>
                </c:pt>
              </c:strCache>
            </c:strRef>
          </c:tx>
          <c:invertIfNegative val="0"/>
          <c:cat>
            <c:strRef>
              <c:f>Лист1!$H$2:$H$13</c:f>
              <c:strCache>
                <c:ptCount val="12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Здравоохранение</c:v>
                </c:pt>
                <c:pt idx="7">
                  <c:v>Социальная политика</c:v>
                </c:pt>
                <c:pt idx="8">
                  <c:v>Физическая культура и спорт</c:v>
                </c:pt>
                <c:pt idx="9">
                  <c:v>Средства массовой информации</c:v>
                </c:pt>
                <c:pt idx="10">
                  <c:v>Обслуживание муниципального долга</c:v>
                </c:pt>
                <c:pt idx="11">
                  <c:v>Условно утвержденные расходы</c:v>
                </c:pt>
              </c:strCache>
            </c:strRef>
          </c:cat>
          <c:val>
            <c:numRef>
              <c:f>Лист1!$L$2:$L$13</c:f>
              <c:numCache>
                <c:formatCode>General</c:formatCode>
                <c:ptCount val="12"/>
                <c:pt idx="0">
                  <c:v>132.80000000000001</c:v>
                </c:pt>
                <c:pt idx="1">
                  <c:v>14.4</c:v>
                </c:pt>
                <c:pt idx="2">
                  <c:v>151.1</c:v>
                </c:pt>
                <c:pt idx="3">
                  <c:v>98.6</c:v>
                </c:pt>
                <c:pt idx="4">
                  <c:v>982.7</c:v>
                </c:pt>
                <c:pt idx="5">
                  <c:v>86.2</c:v>
                </c:pt>
                <c:pt idx="6">
                  <c:v>0</c:v>
                </c:pt>
                <c:pt idx="7">
                  <c:v>77.099999999999994</c:v>
                </c:pt>
                <c:pt idx="8">
                  <c:v>74.099999999999994</c:v>
                </c:pt>
                <c:pt idx="9">
                  <c:v>2.5</c:v>
                </c:pt>
                <c:pt idx="10">
                  <c:v>0.5</c:v>
                </c:pt>
                <c:pt idx="11">
                  <c:v>44.7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3645824"/>
        <c:axId val="164600576"/>
      </c:barChart>
      <c:catAx>
        <c:axId val="13364582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800">
                <a:latin typeface="Comic Sans MS" pitchFamily="66" charset="0"/>
              </a:defRPr>
            </a:pPr>
            <a:endParaRPr lang="ru-RU"/>
          </a:p>
        </c:txPr>
        <c:crossAx val="164600576"/>
        <c:crosses val="autoZero"/>
        <c:auto val="1"/>
        <c:lblAlgn val="ctr"/>
        <c:lblOffset val="100"/>
        <c:noMultiLvlLbl val="0"/>
      </c:catAx>
      <c:valAx>
        <c:axId val="1646005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>
                <a:latin typeface="Comic Sans MS" pitchFamily="66" charset="0"/>
              </a:defRPr>
            </a:pPr>
            <a:endParaRPr lang="ru-RU"/>
          </a:p>
        </c:txPr>
        <c:crossAx val="1336458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1083155366458396E-4"/>
          <c:y val="0.23975578433285688"/>
          <c:w val="0.1677436619513383"/>
          <c:h val="0.30280132062634818"/>
        </c:manualLayout>
      </c:layout>
      <c:overlay val="0"/>
      <c:txPr>
        <a:bodyPr/>
        <a:lstStyle/>
        <a:p>
          <a:pPr>
            <a:defRPr sz="900">
              <a:latin typeface="Comic Sans MS" pitchFamily="66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Лист2!$A$2</c:f>
              <c:strCache>
                <c:ptCount val="1"/>
                <c:pt idx="0">
                  <c:v>Муниципальная  программа «Информирование населения о деятельности органов местного самоуправления  города Бузулука»  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4.7281323877068774E-3"/>
                  <c:y val="-4.40164998333496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3.30123748750122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8.668142575673187E-17"/>
                  <c:y val="-2.9344333222233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Comic Sans MS" pitchFamily="66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Лист2!$B$1:$D$1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Лист2!$B$2:$D$2</c:f>
              <c:numCache>
                <c:formatCode>0.0</c:formatCode>
                <c:ptCount val="3"/>
                <c:pt idx="0">
                  <c:v>1070</c:v>
                </c:pt>
                <c:pt idx="1">
                  <c:v>1070</c:v>
                </c:pt>
                <c:pt idx="2">
                  <c:v>1070</c:v>
                </c:pt>
              </c:numCache>
            </c:numRef>
          </c:val>
        </c:ser>
        <c:ser>
          <c:idx val="1"/>
          <c:order val="1"/>
          <c:tx>
            <c:strRef>
              <c:f>Лист2!$A$3</c:f>
              <c:strCache>
                <c:ptCount val="1"/>
                <c:pt idx="0">
                  <c:v>Муниципальная программа «Комплексное благоустройство территории и создание комфортных  условий для  проживания населения города Бузулука»   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3.30123748750122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8.668142575673187E-17"/>
                  <c:y val="-2.20082499166748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3.66804165277913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Comic Sans MS" pitchFamily="66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Лист2!$B$1:$D$1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Лист2!$B$3:$D$3</c:f>
              <c:numCache>
                <c:formatCode>General</c:formatCode>
                <c:ptCount val="3"/>
                <c:pt idx="0">
                  <c:v>4276</c:v>
                </c:pt>
                <c:pt idx="1">
                  <c:v>2952</c:v>
                </c:pt>
                <c:pt idx="2">
                  <c:v>2824.9</c:v>
                </c:pt>
              </c:numCache>
            </c:numRef>
          </c:val>
        </c:ser>
        <c:ser>
          <c:idx val="2"/>
          <c:order val="2"/>
          <c:tx>
            <c:strRef>
              <c:f>Лист2!$A$4</c:f>
              <c:strCache>
                <c:ptCount val="1"/>
                <c:pt idx="0">
                  <c:v>Муниципальная программа «Образование города Бузулука»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1.83402082638956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3640661938534192E-2"/>
                  <c:y val="-3.30123748750122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8912529550827423E-2"/>
                  <c:y val="-4.76845414861287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Comic Sans MS" pitchFamily="66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Лист2!$B$1:$D$1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Лист2!$B$4:$D$4</c:f>
              <c:numCache>
                <c:formatCode>General</c:formatCode>
                <c:ptCount val="3"/>
                <c:pt idx="0">
                  <c:v>68615.3</c:v>
                </c:pt>
                <c:pt idx="1">
                  <c:v>12994.2</c:v>
                </c:pt>
                <c:pt idx="2">
                  <c:v>12994.2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172592128"/>
        <c:axId val="1431168"/>
        <c:axId val="0"/>
      </c:bar3DChart>
      <c:catAx>
        <c:axId val="172592128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>
                <a:latin typeface="Comic Sans MS" pitchFamily="66" charset="0"/>
              </a:defRPr>
            </a:pPr>
            <a:endParaRPr lang="ru-RU"/>
          </a:p>
        </c:txPr>
        <c:crossAx val="1431168"/>
        <c:crosses val="autoZero"/>
        <c:auto val="1"/>
        <c:lblAlgn val="ctr"/>
        <c:lblOffset val="100"/>
        <c:noMultiLvlLbl val="0"/>
      </c:catAx>
      <c:valAx>
        <c:axId val="1431168"/>
        <c:scaling>
          <c:orientation val="minMax"/>
        </c:scaling>
        <c:delete val="0"/>
        <c:axPos val="l"/>
        <c:numFmt formatCode="0.0" sourceLinked="1"/>
        <c:majorTickMark val="none"/>
        <c:minorTickMark val="none"/>
        <c:tickLblPos val="nextTo"/>
        <c:txPr>
          <a:bodyPr/>
          <a:lstStyle/>
          <a:p>
            <a:pPr>
              <a:defRPr>
                <a:latin typeface="Comic Sans MS" pitchFamily="66" charset="0"/>
              </a:defRPr>
            </a:pPr>
            <a:endParaRPr lang="ru-RU"/>
          </a:p>
        </c:txPr>
        <c:crossAx val="172592128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>
              <a:latin typeface="Comic Sans MS" pitchFamily="66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0555555555555555E-2"/>
          <c:y val="0.23053514144065326"/>
          <c:w val="0.91666666666666652"/>
          <c:h val="0.6408460921551473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Лист2!$A$2</c:f>
              <c:strCache>
                <c:ptCount val="1"/>
                <c:pt idx="0">
                  <c:v>Программные расходы бюджета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5.7621181625814189E-3"/>
                  <c:y val="-2.38493702719899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6666666666666666E-2"/>
                  <c:y val="-2.7777777777777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6.2825706704422273E-3"/>
                  <c:y val="-2.38493702719899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latin typeface="Comic Sans MS" pitchFamily="66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Лист2!$B$1:$D$1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Лист2!$B$2:$D$2</c:f>
              <c:numCache>
                <c:formatCode>#,##0.0</c:formatCode>
                <c:ptCount val="3"/>
                <c:pt idx="0">
                  <c:v>1880.9</c:v>
                </c:pt>
                <c:pt idx="1">
                  <c:v>1649.5</c:v>
                </c:pt>
                <c:pt idx="2">
                  <c:v>1612</c:v>
                </c:pt>
              </c:numCache>
            </c:numRef>
          </c:val>
        </c:ser>
        <c:ser>
          <c:idx val="1"/>
          <c:order val="1"/>
          <c:tx>
            <c:strRef>
              <c:f>Лист2!$A$3</c:f>
              <c:strCache>
                <c:ptCount val="1"/>
                <c:pt idx="0">
                  <c:v>Всего расходов бюджета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2222222222222223E-2"/>
                  <c:y val="-2.77777777777778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6323787021080344E-2"/>
                  <c:y val="-2.70560846774600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2736511188679297E-2"/>
                  <c:y val="-3.84601205926614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latin typeface="Comic Sans MS" pitchFamily="66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Лист2!$B$1:$D$1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Лист2!$B$3:$D$3</c:f>
              <c:numCache>
                <c:formatCode>0.0</c:formatCode>
                <c:ptCount val="3"/>
                <c:pt idx="0">
                  <c:v>1889.2</c:v>
                </c:pt>
                <c:pt idx="1">
                  <c:v>1679.3</c:v>
                </c:pt>
                <c:pt idx="2">
                  <c:v>1664.7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74464000"/>
        <c:axId val="164272896"/>
        <c:axId val="0"/>
      </c:bar3DChart>
      <c:catAx>
        <c:axId val="174464000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400">
                <a:latin typeface="Comic Sans MS" pitchFamily="66" charset="0"/>
              </a:defRPr>
            </a:pPr>
            <a:endParaRPr lang="ru-RU"/>
          </a:p>
        </c:txPr>
        <c:crossAx val="164272896"/>
        <c:crosses val="autoZero"/>
        <c:auto val="1"/>
        <c:lblAlgn val="ctr"/>
        <c:lblOffset val="100"/>
        <c:noMultiLvlLbl val="0"/>
      </c:catAx>
      <c:valAx>
        <c:axId val="164272896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74464000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sz="1400">
              <a:latin typeface="Comic Sans MS" pitchFamily="66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b="1" i="1"/>
            </a:pPr>
            <a:r>
              <a:rPr lang="ru-RU" sz="1600" b="1" i="1" dirty="0"/>
              <a:t>Расходы по программе</a:t>
            </a:r>
          </a:p>
        </c:rich>
      </c:tx>
      <c:layout>
        <c:manualLayout>
          <c:xMode val="edge"/>
          <c:yMode val="edge"/>
          <c:x val="0.26715696490569946"/>
          <c:y val="0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5.2282012054708803E-2"/>
          <c:y val="0.15248334303863798"/>
          <c:w val="0.90197122739742097"/>
          <c:h val="0.72345156081023709"/>
        </c:manualLayout>
      </c:layout>
      <c:lineChart>
        <c:grouping val="standard"/>
        <c:varyColors val="0"/>
        <c:ser>
          <c:idx val="0"/>
          <c:order val="0"/>
          <c:dLbls>
            <c:dLbl>
              <c:idx val="0"/>
              <c:layout>
                <c:manualLayout>
                  <c:x val="-8.3020997375328087E-2"/>
                  <c:y val="-7.40740740740740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5979221347331685E-2"/>
                  <c:y val="-9.25925925925925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0472222222222326E-2"/>
                  <c:y val="-6.48148148148148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6027777777777779E-2"/>
                  <c:y val="-5.55555555555556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Comic Sans MS" pitchFamily="66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'[Диаграмма в Microsoft PowerPoint]Лист2'!$B$6:$E$6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'[Диаграмма в Microsoft PowerPoint]Лист2'!$B$7:$E$7</c:f>
              <c:numCache>
                <c:formatCode>General</c:formatCode>
                <c:ptCount val="4"/>
                <c:pt idx="0">
                  <c:v>364.6</c:v>
                </c:pt>
                <c:pt idx="1">
                  <c:v>62.4</c:v>
                </c:pt>
                <c:pt idx="2">
                  <c:v>13</c:v>
                </c:pt>
                <c:pt idx="3">
                  <c:v>13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80514560"/>
        <c:axId val="74239936"/>
      </c:lineChart>
      <c:catAx>
        <c:axId val="80514560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>
                <a:latin typeface="Comic Sans MS" pitchFamily="66" charset="0"/>
              </a:defRPr>
            </a:pPr>
            <a:endParaRPr lang="ru-RU"/>
          </a:p>
        </c:txPr>
        <c:crossAx val="74239936"/>
        <c:crosses val="autoZero"/>
        <c:auto val="1"/>
        <c:lblAlgn val="ctr"/>
        <c:lblOffset val="100"/>
        <c:noMultiLvlLbl val="0"/>
      </c:catAx>
      <c:valAx>
        <c:axId val="742399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051456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 i="1"/>
            </a:pPr>
            <a:r>
              <a:rPr lang="ru-RU" sz="1600" i="1"/>
              <a:t>Расходы по программе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3.3167456481068197E-2"/>
          <c:y val="0.24886246299430781"/>
          <c:w val="0.87336062070864873"/>
          <c:h val="0.60702487305332087"/>
        </c:manualLayout>
      </c:layout>
      <c:lineChart>
        <c:grouping val="standard"/>
        <c:varyColors val="0"/>
        <c:ser>
          <c:idx val="0"/>
          <c:order val="0"/>
          <c:dLbls>
            <c:dLbl>
              <c:idx val="1"/>
              <c:layout>
                <c:manualLayout>
                  <c:x val="-1.9444444444444445E-2"/>
                  <c:y val="-9.72222222222222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2222222222222223E-2"/>
                  <c:y val="-9.25925925925925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Comic Sans MS" pitchFamily="66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Лист2!$B$23:$E$23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Лист2!$B$24:$E$24</c:f>
              <c:numCache>
                <c:formatCode>General</c:formatCode>
                <c:ptCount val="4"/>
                <c:pt idx="0">
                  <c:v>3050</c:v>
                </c:pt>
                <c:pt idx="1">
                  <c:v>2650</c:v>
                </c:pt>
                <c:pt idx="2">
                  <c:v>2650</c:v>
                </c:pt>
                <c:pt idx="3">
                  <c:v>2650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4592000"/>
        <c:axId val="164562048"/>
      </c:lineChart>
      <c:catAx>
        <c:axId val="174592000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>
                <a:latin typeface="Comic Sans MS" pitchFamily="66" charset="0"/>
              </a:defRPr>
            </a:pPr>
            <a:endParaRPr lang="ru-RU"/>
          </a:p>
        </c:txPr>
        <c:crossAx val="164562048"/>
        <c:crosses val="autoZero"/>
        <c:auto val="1"/>
        <c:lblAlgn val="ctr"/>
        <c:lblOffset val="100"/>
        <c:noMultiLvlLbl val="0"/>
      </c:catAx>
      <c:valAx>
        <c:axId val="1645620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7459200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600" b="1" i="1" dirty="0"/>
              <a:t>Расходы по программе</a:t>
            </a:r>
          </a:p>
        </c:rich>
      </c:tx>
      <c:layout>
        <c:manualLayout>
          <c:xMode val="edge"/>
          <c:yMode val="edge"/>
          <c:x val="0.25902923999287064"/>
          <c:y val="0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dLbls>
            <c:dLbl>
              <c:idx val="1"/>
              <c:layout>
                <c:manualLayout>
                  <c:x val="-8.5721434754741435E-2"/>
                  <c:y val="-0.127144542862240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8.5721434754741435E-2"/>
                  <c:y val="-0.1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3854278421809223E-2"/>
                  <c:y val="-0.122924052209687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Comic Sans MS" pitchFamily="66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Лист2!$B$23:$E$23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Лист2!$B$24:$E$24</c:f>
              <c:numCache>
                <c:formatCode>General</c:formatCode>
                <c:ptCount val="4"/>
                <c:pt idx="0">
                  <c:v>112691.1</c:v>
                </c:pt>
                <c:pt idx="1">
                  <c:v>104235.2</c:v>
                </c:pt>
                <c:pt idx="2">
                  <c:v>105146.6</c:v>
                </c:pt>
                <c:pt idx="3">
                  <c:v>105019.5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4169600"/>
        <c:axId val="164564928"/>
      </c:lineChart>
      <c:catAx>
        <c:axId val="174169600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>
                <a:latin typeface="Comic Sans MS" pitchFamily="66" charset="0"/>
              </a:defRPr>
            </a:pPr>
            <a:endParaRPr lang="ru-RU"/>
          </a:p>
        </c:txPr>
        <c:crossAx val="164564928"/>
        <c:crosses val="autoZero"/>
        <c:auto val="1"/>
        <c:lblAlgn val="ctr"/>
        <c:lblOffset val="100"/>
        <c:noMultiLvlLbl val="0"/>
      </c:catAx>
      <c:valAx>
        <c:axId val="1645649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7416960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 i="1"/>
            </a:pPr>
            <a:r>
              <a:rPr lang="ru-RU" sz="1600" i="1"/>
              <a:t>Расходы по программе</a:t>
            </a:r>
          </a:p>
        </c:rich>
      </c:tx>
      <c:layout>
        <c:manualLayout>
          <c:xMode val="edge"/>
          <c:yMode val="edge"/>
          <c:x val="0.22672969534609197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5.8257949687150222E-2"/>
          <c:y val="0.21787119139540051"/>
          <c:w val="0.84788202026133008"/>
          <c:h val="0.59593986084879458"/>
        </c:manualLayout>
      </c:layout>
      <c:lineChart>
        <c:grouping val="standard"/>
        <c:varyColors val="0"/>
        <c:ser>
          <c:idx val="0"/>
          <c:order val="0"/>
          <c:dLbls>
            <c:dLbl>
              <c:idx val="0"/>
              <c:layout>
                <c:manualLayout>
                  <c:x val="-0.12724367011831003"/>
                  <c:y val="-9.01701026274858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2760198454202007"/>
                  <c:y val="0.161378336434840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2313987412613076"/>
                  <c:y val="-0.145065478835684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11888520890291565"/>
                  <c:y val="0.134261991723141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Comic Sans MS" pitchFamily="66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Лист2!$B$23:$E$23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Лист2!$B$24:$E$24</c:f>
              <c:numCache>
                <c:formatCode>#,##0.00</c:formatCode>
                <c:ptCount val="4"/>
                <c:pt idx="0">
                  <c:v>15432.4</c:v>
                </c:pt>
                <c:pt idx="1">
                  <c:v>15468.4</c:v>
                </c:pt>
                <c:pt idx="2">
                  <c:v>10370.4</c:v>
                </c:pt>
                <c:pt idx="3">
                  <c:v>10370.4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4167552"/>
        <c:axId val="164567808"/>
      </c:lineChart>
      <c:catAx>
        <c:axId val="174167552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>
                <a:latin typeface="Comic Sans MS" pitchFamily="66" charset="0"/>
              </a:defRPr>
            </a:pPr>
            <a:endParaRPr lang="ru-RU"/>
          </a:p>
        </c:txPr>
        <c:crossAx val="164567808"/>
        <c:crosses val="autoZero"/>
        <c:auto val="1"/>
        <c:lblAlgn val="ctr"/>
        <c:lblOffset val="100"/>
        <c:noMultiLvlLbl val="0"/>
      </c:catAx>
      <c:valAx>
        <c:axId val="164567808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extTo"/>
        <c:crossAx val="17416755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600" i="1"/>
              <a:t>Расходы по программе</a:t>
            </a:r>
          </a:p>
        </c:rich>
      </c:tx>
      <c:layout>
        <c:manualLayout>
          <c:xMode val="edge"/>
          <c:yMode val="edge"/>
          <c:x val="0.22288280907776417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3.6103275525881551E-2"/>
          <c:y val="0.24844734413145064"/>
          <c:w val="0.9277934489482369"/>
          <c:h val="0.62444640575048294"/>
        </c:manualLayout>
      </c:layout>
      <c:lineChart>
        <c:grouping val="standard"/>
        <c:varyColors val="0"/>
        <c:ser>
          <c:idx val="0"/>
          <c:order val="0"/>
          <c:dLbls>
            <c:dLbl>
              <c:idx val="1"/>
              <c:layout>
                <c:manualLayout>
                  <c:x val="-2.5000000000000001E-2"/>
                  <c:y val="9.7222222222222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6111111111111108E-2"/>
                  <c:y val="8.33333333333332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7.2222222222222215E-2"/>
                  <c:y val="0.101851851851851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Comic Sans MS" pitchFamily="66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Лист2!$B$23:$E$23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Лист2!$B$24:$E$24</c:f>
              <c:numCache>
                <c:formatCode>#,##0.0</c:formatCode>
                <c:ptCount val="4"/>
                <c:pt idx="0" formatCode="#,##0.00">
                  <c:v>81.7</c:v>
                </c:pt>
                <c:pt idx="1">
                  <c:v>141.1</c:v>
                </c:pt>
                <c:pt idx="2">
                  <c:v>141.1</c:v>
                </c:pt>
                <c:pt idx="3">
                  <c:v>141.1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5072256"/>
        <c:axId val="174565056"/>
      </c:lineChart>
      <c:catAx>
        <c:axId val="175072256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>
                <a:latin typeface="Comic Sans MS" pitchFamily="66" charset="0"/>
              </a:defRPr>
            </a:pPr>
            <a:endParaRPr lang="ru-RU"/>
          </a:p>
        </c:txPr>
        <c:crossAx val="174565056"/>
        <c:crosses val="autoZero"/>
        <c:auto val="1"/>
        <c:lblAlgn val="ctr"/>
        <c:lblOffset val="100"/>
        <c:noMultiLvlLbl val="0"/>
      </c:catAx>
      <c:valAx>
        <c:axId val="174565056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extTo"/>
        <c:crossAx val="17507225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1792966815255076E-2"/>
          <c:y val="0.15479344438128606"/>
          <c:w val="0.95641406636948989"/>
          <c:h val="0.64973301731980204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txPr>
              <a:bodyPr/>
              <a:lstStyle/>
              <a:p>
                <a:pPr>
                  <a:defRPr sz="1100">
                    <a:solidFill>
                      <a:schemeClr val="tx1">
                        <a:lumMod val="50000"/>
                      </a:schemeClr>
                    </a:solidFill>
                    <a:latin typeface="Comic Sans MS" pitchFamily="66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Лист1!$A$16:$A$24</c:f>
              <c:strCache>
                <c:ptCount val="9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  <c:pt idx="4">
                  <c:v>2021 год</c:v>
                </c:pt>
                <c:pt idx="5">
                  <c:v>2022 год</c:v>
                </c:pt>
                <c:pt idx="6">
                  <c:v>2023 год</c:v>
                </c:pt>
                <c:pt idx="7">
                  <c:v>2024 год</c:v>
                </c:pt>
                <c:pt idx="8">
                  <c:v>2025 год</c:v>
                </c:pt>
              </c:strCache>
            </c:strRef>
          </c:cat>
          <c:val>
            <c:numRef>
              <c:f>Лист1!$B$16:$B$24</c:f>
              <c:numCache>
                <c:formatCode>General</c:formatCode>
                <c:ptCount val="9"/>
                <c:pt idx="0">
                  <c:v>40</c:v>
                </c:pt>
                <c:pt idx="1">
                  <c:v>50</c:v>
                </c:pt>
                <c:pt idx="2">
                  <c:v>51.5</c:v>
                </c:pt>
                <c:pt idx="3">
                  <c:v>32.9</c:v>
                </c:pt>
                <c:pt idx="4">
                  <c:v>31.2</c:v>
                </c:pt>
                <c:pt idx="5">
                  <c:v>29.6</c:v>
                </c:pt>
                <c:pt idx="6">
                  <c:v>28</c:v>
                </c:pt>
                <c:pt idx="7">
                  <c:v>26.3</c:v>
                </c:pt>
                <c:pt idx="8">
                  <c:v>21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51634432"/>
        <c:axId val="151007168"/>
      </c:barChart>
      <c:catAx>
        <c:axId val="151634432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defRPr>
            </a:pPr>
            <a:endParaRPr lang="ru-RU"/>
          </a:p>
        </c:txPr>
        <c:crossAx val="151007168"/>
        <c:crosses val="autoZero"/>
        <c:auto val="1"/>
        <c:lblAlgn val="ctr"/>
        <c:lblOffset val="100"/>
        <c:noMultiLvlLbl val="0"/>
      </c:catAx>
      <c:valAx>
        <c:axId val="1510071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5163443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 i="1"/>
            </a:pPr>
            <a:r>
              <a:rPr lang="ru-RU" sz="1600" i="1"/>
              <a:t>Расходы по программе</a:t>
            </a:r>
          </a:p>
        </c:rich>
      </c:tx>
      <c:layout>
        <c:manualLayout>
          <c:xMode val="edge"/>
          <c:yMode val="edge"/>
          <c:x val="0.19912269970324548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3.9198762699613456E-2"/>
          <c:y val="0.25903528640186935"/>
          <c:w val="0.86458609249224438"/>
          <c:h val="0.5829056628116589"/>
        </c:manualLayout>
      </c:layout>
      <c:lineChart>
        <c:grouping val="standard"/>
        <c:varyColors val="0"/>
        <c:ser>
          <c:idx val="0"/>
          <c:order val="0"/>
          <c:dLbls>
            <c:dLbl>
              <c:idx val="0"/>
              <c:layout>
                <c:manualLayout>
                  <c:x val="-8.8888888888888892E-2"/>
                  <c:y val="7.87037037037036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7.4999999999999997E-2"/>
                  <c:y val="-9.72222222222222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16944444444444445"/>
                  <c:y val="5.55555555555554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Comic Sans MS" pitchFamily="66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Лист2!$B$23:$E$23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Лист2!$B$24:$E$24</c:f>
              <c:numCache>
                <c:formatCode>#,##0.0</c:formatCode>
                <c:ptCount val="4"/>
                <c:pt idx="0" formatCode="General">
                  <c:v>226782.7</c:v>
                </c:pt>
                <c:pt idx="1">
                  <c:v>219792.7</c:v>
                </c:pt>
                <c:pt idx="2">
                  <c:v>228271.7</c:v>
                </c:pt>
                <c:pt idx="3">
                  <c:v>191129.3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5236096"/>
        <c:axId val="174567936"/>
      </c:lineChart>
      <c:catAx>
        <c:axId val="175236096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>
                <a:latin typeface="Comic Sans MS" pitchFamily="66" charset="0"/>
              </a:defRPr>
            </a:pPr>
            <a:endParaRPr lang="ru-RU"/>
          </a:p>
        </c:txPr>
        <c:crossAx val="174567936"/>
        <c:crosses val="autoZero"/>
        <c:auto val="1"/>
        <c:lblAlgn val="ctr"/>
        <c:lblOffset val="100"/>
        <c:noMultiLvlLbl val="0"/>
      </c:catAx>
      <c:valAx>
        <c:axId val="1745679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7523609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600" i="1"/>
              <a:t>Расходы по программе</a:t>
            </a:r>
          </a:p>
        </c:rich>
      </c:tx>
      <c:layout>
        <c:manualLayout>
          <c:xMode val="edge"/>
          <c:yMode val="edge"/>
          <c:x val="0.23566245164678673"/>
          <c:y val="0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dLbls>
            <c:dLbl>
              <c:idx val="0"/>
              <c:layout>
                <c:manualLayout>
                  <c:x val="-6.6666666666666666E-2"/>
                  <c:y val="0.10648148148148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1666666666666664E-2"/>
                  <c:y val="-0.11111111111111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8.3333333333333329E-2"/>
                  <c:y val="-8.3333333333333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Comic Sans MS" pitchFamily="66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Лист2!$B$23:$E$23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Лист2!$B$24:$E$24</c:f>
              <c:numCache>
                <c:formatCode>#,##0.0</c:formatCode>
                <c:ptCount val="4"/>
                <c:pt idx="0" formatCode="#,##0.00">
                  <c:v>10339.700000000001</c:v>
                </c:pt>
                <c:pt idx="1">
                  <c:v>10428.799999999999</c:v>
                </c:pt>
                <c:pt idx="2">
                  <c:v>9628.7999999999993</c:v>
                </c:pt>
                <c:pt idx="3">
                  <c:v>9628.7999999999993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5621632"/>
        <c:axId val="174570816"/>
      </c:lineChart>
      <c:catAx>
        <c:axId val="175621632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>
                <a:latin typeface="Comic Sans MS" pitchFamily="66" charset="0"/>
              </a:defRPr>
            </a:pPr>
            <a:endParaRPr lang="ru-RU"/>
          </a:p>
        </c:txPr>
        <c:crossAx val="174570816"/>
        <c:crosses val="autoZero"/>
        <c:auto val="1"/>
        <c:lblAlgn val="ctr"/>
        <c:lblOffset val="100"/>
        <c:noMultiLvlLbl val="0"/>
      </c:catAx>
      <c:valAx>
        <c:axId val="174570816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extTo"/>
        <c:crossAx val="17562163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5"/>
    </mc:Choice>
    <mc:Fallback>
      <c:style val="25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 i="1"/>
            </a:pPr>
            <a:r>
              <a:rPr lang="ru-RU" sz="1600" i="1"/>
              <a:t>Расходы по программе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1.1081611853892583E-2"/>
          <c:y val="0.24871419515478671"/>
          <c:w val="0.94459194073053709"/>
          <c:h val="0.63008658760137759"/>
        </c:manualLayout>
      </c:layout>
      <c:lineChart>
        <c:grouping val="standard"/>
        <c:varyColors val="0"/>
        <c:ser>
          <c:idx val="0"/>
          <c:order val="0"/>
          <c:dLbls>
            <c:dLbl>
              <c:idx val="0"/>
              <c:layout>
                <c:manualLayout>
                  <c:x val="-7.594568904938967E-2"/>
                  <c:y val="0.107792189756693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23 </a:t>
                    </a:r>
                    <a:r>
                      <a:rPr lang="en-US" dirty="0" smtClean="0"/>
                      <a:t>226,6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6.6666666666666666E-2"/>
                  <c:y val="0.11111111111111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7.2222222222222215E-2"/>
                  <c:y val="0.101851851851851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5.0117971175011385E-2"/>
                  <c:y val="0.106755780889210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Comic Sans MS" pitchFamily="66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Лист2!$B$23:$E$23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Лист2!$B$24:$E$24</c:f>
              <c:numCache>
                <c:formatCode>#,##0.0</c:formatCode>
                <c:ptCount val="4"/>
                <c:pt idx="0" formatCode="#,##0.00">
                  <c:v>23226.6</c:v>
                </c:pt>
                <c:pt idx="1">
                  <c:v>24527.1</c:v>
                </c:pt>
                <c:pt idx="2">
                  <c:v>26694.9</c:v>
                </c:pt>
                <c:pt idx="3">
                  <c:v>28862.7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5954432"/>
        <c:axId val="175474944"/>
      </c:lineChart>
      <c:catAx>
        <c:axId val="175954432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>
                <a:latin typeface="Comic Sans MS" pitchFamily="66" charset="0"/>
              </a:defRPr>
            </a:pPr>
            <a:endParaRPr lang="ru-RU"/>
          </a:p>
        </c:txPr>
        <c:crossAx val="175474944"/>
        <c:crosses val="autoZero"/>
        <c:auto val="1"/>
        <c:lblAlgn val="ctr"/>
        <c:lblOffset val="100"/>
        <c:noMultiLvlLbl val="0"/>
      </c:catAx>
      <c:valAx>
        <c:axId val="175474944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extTo"/>
        <c:crossAx val="17595443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600" i="1"/>
              <a:t>Расходы по программе</a:t>
            </a:r>
          </a:p>
        </c:rich>
      </c:tx>
      <c:layout>
        <c:manualLayout>
          <c:xMode val="edge"/>
          <c:yMode val="edge"/>
          <c:x val="0.23287451123414124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2.5310199412484503E-2"/>
          <c:y val="0.33180892993814265"/>
          <c:w val="0.83864747874541123"/>
          <c:h val="0.49925405141591578"/>
        </c:manualLayout>
      </c:layout>
      <c:lineChart>
        <c:grouping val="standard"/>
        <c:varyColors val="0"/>
        <c:ser>
          <c:idx val="0"/>
          <c:order val="0"/>
          <c:dLbls>
            <c:dLbl>
              <c:idx val="0"/>
              <c:layout>
                <c:manualLayout>
                  <c:x val="-8.3333333333333329E-2"/>
                  <c:y val="0.125000000000000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7.4999999999999997E-2"/>
                  <c:y val="0.120370370370370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9.166666666666666E-2"/>
                  <c:y val="0.106481481481481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6.3888888888888995E-2"/>
                  <c:y val="0.11111111111111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900">
                    <a:latin typeface="Comic Sans MS" pitchFamily="66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Лист2!$B$23:$E$23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Лист2!$B$24:$E$24</c:f>
              <c:numCache>
                <c:formatCode>General</c:formatCode>
                <c:ptCount val="4"/>
                <c:pt idx="0">
                  <c:v>1299152.3999999999</c:v>
                </c:pt>
                <c:pt idx="1">
                  <c:v>1157989.8999999999</c:v>
                </c:pt>
                <c:pt idx="2" formatCode="@">
                  <c:v>1005956.5</c:v>
                </c:pt>
                <c:pt idx="3" formatCode="@">
                  <c:v>1005969.3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6201216"/>
        <c:axId val="175477824"/>
      </c:lineChart>
      <c:catAx>
        <c:axId val="176201216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900">
                <a:latin typeface="Comic Sans MS" pitchFamily="66" charset="0"/>
              </a:defRPr>
            </a:pPr>
            <a:endParaRPr lang="ru-RU"/>
          </a:p>
        </c:txPr>
        <c:crossAx val="175477824"/>
        <c:crosses val="autoZero"/>
        <c:auto val="1"/>
        <c:lblAlgn val="ctr"/>
        <c:lblOffset val="100"/>
        <c:noMultiLvlLbl val="0"/>
      </c:catAx>
      <c:valAx>
        <c:axId val="1754778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7620121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600" i="1"/>
              <a:t>Расходы по программе</a:t>
            </a:r>
          </a:p>
        </c:rich>
      </c:tx>
      <c:layout>
        <c:manualLayout>
          <c:xMode val="edge"/>
          <c:yMode val="edge"/>
          <c:x val="0.19279162925497687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7801441765827933E-2"/>
          <c:y val="0.27712700132084089"/>
          <c:w val="0.86975718261469459"/>
          <c:h val="0.60345352573993838"/>
        </c:manualLayout>
      </c:layout>
      <c:lineChart>
        <c:grouping val="standard"/>
        <c:varyColors val="0"/>
        <c:ser>
          <c:idx val="0"/>
          <c:order val="0"/>
          <c:dLbls>
            <c:dLbl>
              <c:idx val="0"/>
              <c:layout>
                <c:manualLayout>
                  <c:x val="-8.3333333333333329E-2"/>
                  <c:y val="9.25925925925925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1388888888888889"/>
                  <c:y val="9.7222222222222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6.6666666666666666E-2"/>
                  <c:y val="0.134259259259259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6.3888888888888884E-2"/>
                  <c:y val="0.11111111111111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Comic Sans MS" pitchFamily="66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Лист2!$B$23:$E$23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Лист2!$B$24:$E$24</c:f>
              <c:numCache>
                <c:formatCode>General</c:formatCode>
                <c:ptCount val="4"/>
                <c:pt idx="0">
                  <c:v>1463</c:v>
                </c:pt>
                <c:pt idx="1">
                  <c:v>985.3</c:v>
                </c:pt>
                <c:pt idx="2">
                  <c:v>981.2</c:v>
                </c:pt>
                <c:pt idx="3">
                  <c:v>981.2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5623680"/>
        <c:axId val="175497216"/>
      </c:lineChart>
      <c:catAx>
        <c:axId val="175623680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>
                <a:latin typeface="Comic Sans MS" pitchFamily="66" charset="0"/>
              </a:defRPr>
            </a:pPr>
            <a:endParaRPr lang="ru-RU"/>
          </a:p>
        </c:txPr>
        <c:crossAx val="175497216"/>
        <c:crosses val="autoZero"/>
        <c:auto val="1"/>
        <c:lblAlgn val="ctr"/>
        <c:lblOffset val="100"/>
        <c:noMultiLvlLbl val="0"/>
      </c:catAx>
      <c:valAx>
        <c:axId val="1754972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7562368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600" i="1"/>
              <a:t>Расходы по программе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4.4614905269666161E-2"/>
          <c:y val="0.27081825743085602"/>
          <c:w val="0.92449785262056494"/>
          <c:h val="0.59063073451608827"/>
        </c:manualLayout>
      </c:layout>
      <c:lineChart>
        <c:grouping val="standard"/>
        <c:varyColors val="0"/>
        <c:ser>
          <c:idx val="0"/>
          <c:order val="0"/>
          <c:dLbls>
            <c:dLbl>
              <c:idx val="0"/>
              <c:layout>
                <c:manualLayout>
                  <c:x val="-0.1"/>
                  <c:y val="9.7222222222222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0555555555555555E-2"/>
                  <c:y val="-0.11111111111111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8333333333333334E-2"/>
                  <c:y val="-8.79629629629629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7.5000000000000108E-2"/>
                  <c:y val="-9.72222222222222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Comic Sans MS" pitchFamily="66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Лист2!$B$23:$E$23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Лист2!$B$24:$E$24</c:f>
              <c:numCache>
                <c:formatCode>General</c:formatCode>
                <c:ptCount val="4"/>
                <c:pt idx="0">
                  <c:v>80.400000000000006</c:v>
                </c:pt>
                <c:pt idx="1">
                  <c:v>30</c:v>
                </c:pt>
                <c:pt idx="2">
                  <c:v>30</c:v>
                </c:pt>
                <c:pt idx="3">
                  <c:v>30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6832512"/>
        <c:axId val="175500096"/>
      </c:lineChart>
      <c:catAx>
        <c:axId val="176832512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>
                <a:latin typeface="Comic Sans MS" pitchFamily="66" charset="0"/>
              </a:defRPr>
            </a:pPr>
            <a:endParaRPr lang="ru-RU"/>
          </a:p>
        </c:txPr>
        <c:crossAx val="175500096"/>
        <c:crosses val="autoZero"/>
        <c:auto val="1"/>
        <c:lblAlgn val="ctr"/>
        <c:lblOffset val="100"/>
        <c:noMultiLvlLbl val="0"/>
      </c:catAx>
      <c:valAx>
        <c:axId val="1755000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7683251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600" i="1"/>
              <a:t>Расходы по программе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6.3888888888888884E-2"/>
          <c:y val="0.31263888888888891"/>
          <c:w val="0.71666666666666667"/>
          <c:h val="0.47540901137357838"/>
        </c:manualLayout>
      </c:layout>
      <c:lineChart>
        <c:grouping val="standard"/>
        <c:varyColors val="0"/>
        <c:ser>
          <c:idx val="0"/>
          <c:order val="0"/>
          <c:dLbls>
            <c:dLbl>
              <c:idx val="1"/>
              <c:layout>
                <c:manualLayout>
                  <c:x val="-7.6691710435290064E-2"/>
                  <c:y val="-8.10345397057984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6.4758480291558992E-2"/>
                  <c:y val="-0.119822271999807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6.9444444444444337E-2"/>
                  <c:y val="0.106481481481481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Comic Sans MS" pitchFamily="66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Лист2!$B$23:$E$23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Лист2!$B$24:$E$24</c:f>
              <c:numCache>
                <c:formatCode>#,##0.0</c:formatCode>
                <c:ptCount val="4"/>
                <c:pt idx="0">
                  <c:v>3137.3</c:v>
                </c:pt>
                <c:pt idx="1">
                  <c:v>3607.8</c:v>
                </c:pt>
                <c:pt idx="2">
                  <c:v>3229.8</c:v>
                </c:pt>
                <c:pt idx="3">
                  <c:v>3229.8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7575424"/>
        <c:axId val="175502976"/>
      </c:lineChart>
      <c:catAx>
        <c:axId val="177575424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>
                <a:latin typeface="Comic Sans MS" pitchFamily="66" charset="0"/>
              </a:defRPr>
            </a:pPr>
            <a:endParaRPr lang="ru-RU"/>
          </a:p>
        </c:txPr>
        <c:crossAx val="175502976"/>
        <c:crosses val="autoZero"/>
        <c:auto val="1"/>
        <c:lblAlgn val="ctr"/>
        <c:lblOffset val="100"/>
        <c:noMultiLvlLbl val="0"/>
      </c:catAx>
      <c:valAx>
        <c:axId val="17550297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7757542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600" i="1"/>
              <a:t>Расходы по программе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5.0397998683567237E-2"/>
          <c:y val="0.27849813562381959"/>
          <c:w val="0.83872640421258482"/>
          <c:h val="0.56287061854238418"/>
        </c:manualLayout>
      </c:layout>
      <c:lineChart>
        <c:grouping val="standard"/>
        <c:varyColors val="0"/>
        <c:ser>
          <c:idx val="0"/>
          <c:order val="0"/>
          <c:dLbls>
            <c:dLbl>
              <c:idx val="0"/>
              <c:layout>
                <c:manualLayout>
                  <c:x val="-0.11944444444444445"/>
                  <c:y val="9.7222222222222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1666666666666667"/>
                  <c:y val="0.106481481481481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6.3888888888888884E-2"/>
                  <c:y val="-0.138888888888888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6.6666666666666763E-2"/>
                  <c:y val="-0.120370370370370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Comic Sans MS" pitchFamily="66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Лист2!$B$23:$E$23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Лист2!$B$24:$E$24</c:f>
              <c:numCache>
                <c:formatCode>#,##0.0</c:formatCode>
                <c:ptCount val="4"/>
                <c:pt idx="0">
                  <c:v>79173.7</c:v>
                </c:pt>
                <c:pt idx="1">
                  <c:v>59898.6</c:v>
                </c:pt>
                <c:pt idx="2">
                  <c:v>31308.7</c:v>
                </c:pt>
                <c:pt idx="3">
                  <c:v>31308.7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7585152"/>
        <c:axId val="177078848"/>
      </c:lineChart>
      <c:catAx>
        <c:axId val="177585152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>
                <a:latin typeface="Comic Sans MS" pitchFamily="66" charset="0"/>
              </a:defRPr>
            </a:pPr>
            <a:endParaRPr lang="ru-RU"/>
          </a:p>
        </c:txPr>
        <c:crossAx val="177078848"/>
        <c:crosses val="autoZero"/>
        <c:auto val="1"/>
        <c:lblAlgn val="ctr"/>
        <c:lblOffset val="100"/>
        <c:noMultiLvlLbl val="0"/>
      </c:catAx>
      <c:valAx>
        <c:axId val="17707884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7758515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ru-RU" sz="1600" i="1"/>
              <a:t>Расходы по программ</a:t>
            </a:r>
            <a:r>
              <a:rPr lang="ru-RU" sz="1600"/>
              <a:t>е</a:t>
            </a:r>
          </a:p>
        </c:rich>
      </c:tx>
      <c:layout>
        <c:manualLayout>
          <c:xMode val="edge"/>
          <c:yMode val="edge"/>
          <c:x val="0.2005481092559587"/>
          <c:y val="4.8991470083570958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6666666666666666E-2"/>
          <c:y val="0.27303258967629046"/>
          <c:w val="0.85555555555555551"/>
          <c:h val="0.57983012540099155"/>
        </c:manualLayout>
      </c:layout>
      <c:lineChart>
        <c:grouping val="standard"/>
        <c:varyColors val="0"/>
        <c:ser>
          <c:idx val="0"/>
          <c:order val="0"/>
          <c:dLbls>
            <c:dLbl>
              <c:idx val="0"/>
              <c:layout>
                <c:manualLayout>
                  <c:x val="-0.1"/>
                  <c:y val="7.87037037037036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05"/>
                  <c:y val="-9.72222222222223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Comic Sans MS" pitchFamily="66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Лист2!$B$23:$C$23</c:f>
              <c:strCache>
                <c:ptCount val="2"/>
                <c:pt idx="0">
                  <c:v>2020 год</c:v>
                </c:pt>
                <c:pt idx="1">
                  <c:v>2021 год</c:v>
                </c:pt>
              </c:strCache>
            </c:strRef>
          </c:cat>
          <c:val>
            <c:numRef>
              <c:f>Лист2!$B$24:$C$24</c:f>
              <c:numCache>
                <c:formatCode>#,##0.0</c:formatCode>
                <c:ptCount val="2"/>
                <c:pt idx="0" formatCode="#,##0">
                  <c:v>25</c:v>
                </c:pt>
                <c:pt idx="1">
                  <c:v>11.7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7585664"/>
        <c:axId val="177081728"/>
      </c:lineChart>
      <c:catAx>
        <c:axId val="177585664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>
                <a:latin typeface="Comic Sans MS" pitchFamily="66" charset="0"/>
              </a:defRPr>
            </a:pPr>
            <a:endParaRPr lang="ru-RU"/>
          </a:p>
        </c:txPr>
        <c:crossAx val="177081728"/>
        <c:crosses val="autoZero"/>
        <c:auto val="1"/>
        <c:lblAlgn val="ctr"/>
        <c:lblOffset val="100"/>
        <c:noMultiLvlLbl val="0"/>
      </c:catAx>
      <c:valAx>
        <c:axId val="177081728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17758566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600" i="1"/>
              <a:t>Расходы по программе</a:t>
            </a:r>
          </a:p>
        </c:rich>
      </c:tx>
      <c:layout>
        <c:manualLayout>
          <c:xMode val="edge"/>
          <c:yMode val="edge"/>
          <c:x val="0.18222640984830407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51533926339134"/>
          <c:y val="0.3072328383266057"/>
          <c:w val="0.72222222222222221"/>
          <c:h val="0.44763123359580059"/>
        </c:manualLayout>
      </c:layout>
      <c:lineChart>
        <c:grouping val="standard"/>
        <c:varyColors val="0"/>
        <c:ser>
          <c:idx val="0"/>
          <c:order val="0"/>
          <c:dLbls>
            <c:dLbl>
              <c:idx val="0"/>
              <c:layout>
                <c:manualLayout>
                  <c:x val="-8.611111111111111E-2"/>
                  <c:y val="8.3333333333333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6111111111111108E-2"/>
                  <c:y val="-0.13888888888888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6.9444444444444337E-2"/>
                  <c:y val="-0.125000000000000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Comic Sans MS" pitchFamily="66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Лист2!$B$23:$E$23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Лист2!$B$24:$E$24</c:f>
              <c:numCache>
                <c:formatCode>#,##0.0</c:formatCode>
                <c:ptCount val="4"/>
                <c:pt idx="0" formatCode="#,##0">
                  <c:v>17814.2</c:v>
                </c:pt>
                <c:pt idx="1">
                  <c:v>15044.9</c:v>
                </c:pt>
                <c:pt idx="2">
                  <c:v>301.39999999999998</c:v>
                </c:pt>
                <c:pt idx="3">
                  <c:v>301.39999999999998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8621440"/>
        <c:axId val="177085760"/>
      </c:lineChart>
      <c:catAx>
        <c:axId val="178621440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>
                <a:latin typeface="Comic Sans MS" pitchFamily="66" charset="0"/>
              </a:defRPr>
            </a:pPr>
            <a:endParaRPr lang="ru-RU"/>
          </a:p>
        </c:txPr>
        <c:crossAx val="177085760"/>
        <c:crosses val="autoZero"/>
        <c:auto val="1"/>
        <c:lblAlgn val="ctr"/>
        <c:lblOffset val="100"/>
        <c:noMultiLvlLbl val="0"/>
      </c:catAx>
      <c:valAx>
        <c:axId val="177085760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17862144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Лист1!$B$18</c:f>
              <c:strCache>
                <c:ptCount val="1"/>
                <c:pt idx="0">
                  <c:v>Бюджетные кредиты от других бюджетов РФ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>
                    <a:latin typeface="Comic Sans MS" pitchFamily="66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Лист1!$A$19:$A$22</c:f>
              <c:strCache>
                <c:ptCount val="4"/>
                <c:pt idx="0">
                  <c:v>Долг на 01.01.2021</c:v>
                </c:pt>
                <c:pt idx="1">
                  <c:v>Долг на 01.01.2022</c:v>
                </c:pt>
                <c:pt idx="2">
                  <c:v>Долг на 01.01.2023</c:v>
                </c:pt>
                <c:pt idx="3">
                  <c:v>Долг на 01.01.2024</c:v>
                </c:pt>
              </c:strCache>
            </c:strRef>
          </c:cat>
          <c:val>
            <c:numRef>
              <c:f>Лист1!$B$19:$B$22</c:f>
              <c:numCache>
                <c:formatCode>General</c:formatCode>
                <c:ptCount val="4"/>
                <c:pt idx="0">
                  <c:v>32.9</c:v>
                </c:pt>
                <c:pt idx="1">
                  <c:v>31.2</c:v>
                </c:pt>
                <c:pt idx="2">
                  <c:v>29.6</c:v>
                </c:pt>
                <c:pt idx="3">
                  <c:v>28</c:v>
                </c:pt>
              </c:numCache>
            </c:numRef>
          </c:val>
        </c:ser>
        <c:ser>
          <c:idx val="1"/>
          <c:order val="1"/>
          <c:tx>
            <c:strRef>
              <c:f>Лист1!$C$18</c:f>
              <c:strCache>
                <c:ptCount val="1"/>
                <c:pt idx="0">
                  <c:v>Кредиты кредитных организаций в валюте</c:v>
                </c:pt>
              </c:strCache>
            </c:strRef>
          </c:tx>
          <c:invertIfNegative val="0"/>
          <c:dLbls>
            <c:delete val="1"/>
          </c:dLbls>
          <c:cat>
            <c:strRef>
              <c:f>Лист1!$A$19:$A$22</c:f>
              <c:strCache>
                <c:ptCount val="4"/>
                <c:pt idx="0">
                  <c:v>Долг на 01.01.2021</c:v>
                </c:pt>
                <c:pt idx="1">
                  <c:v>Долг на 01.01.2022</c:v>
                </c:pt>
                <c:pt idx="2">
                  <c:v>Долг на 01.01.2023</c:v>
                </c:pt>
                <c:pt idx="3">
                  <c:v>Долг на 01.01.2024</c:v>
                </c:pt>
              </c:strCache>
            </c:strRef>
          </c:cat>
          <c:val>
            <c:numRef>
              <c:f>Лист1!$C$19:$C$22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Лист1!$D$18</c:f>
              <c:strCache>
                <c:ptCount val="1"/>
                <c:pt idx="0">
                  <c:v>Муниципальные гарантии</c:v>
                </c:pt>
              </c:strCache>
            </c:strRef>
          </c:tx>
          <c:invertIfNegative val="0"/>
          <c:dLbls>
            <c:delete val="1"/>
          </c:dLbls>
          <c:cat>
            <c:strRef>
              <c:f>Лист1!$A$19:$A$22</c:f>
              <c:strCache>
                <c:ptCount val="4"/>
                <c:pt idx="0">
                  <c:v>Долг на 01.01.2021</c:v>
                </c:pt>
                <c:pt idx="1">
                  <c:v>Долг на 01.01.2022</c:v>
                </c:pt>
                <c:pt idx="2">
                  <c:v>Долг на 01.01.2023</c:v>
                </c:pt>
                <c:pt idx="3">
                  <c:v>Долг на 01.01.2024</c:v>
                </c:pt>
              </c:strCache>
            </c:strRef>
          </c:cat>
          <c:val>
            <c:numRef>
              <c:f>Лист1!$D$19:$D$22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one"/>
        <c:axId val="155175936"/>
        <c:axId val="151003712"/>
        <c:axId val="116365824"/>
      </c:bar3DChart>
      <c:catAx>
        <c:axId val="155175936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100">
                <a:latin typeface="Comic Sans MS" pitchFamily="66" charset="0"/>
              </a:defRPr>
            </a:pPr>
            <a:endParaRPr lang="ru-RU"/>
          </a:p>
        </c:txPr>
        <c:crossAx val="151003712"/>
        <c:crosses val="autoZero"/>
        <c:auto val="1"/>
        <c:lblAlgn val="ctr"/>
        <c:lblOffset val="100"/>
        <c:noMultiLvlLbl val="0"/>
      </c:catAx>
      <c:valAx>
        <c:axId val="1510037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latin typeface="Comic Sans MS" pitchFamily="66" charset="0"/>
              </a:defRPr>
            </a:pPr>
            <a:endParaRPr lang="ru-RU"/>
          </a:p>
        </c:txPr>
        <c:crossAx val="155175936"/>
        <c:crosses val="autoZero"/>
        <c:crossBetween val="between"/>
      </c:valAx>
      <c:serAx>
        <c:axId val="116365824"/>
        <c:scaling>
          <c:orientation val="minMax"/>
        </c:scaling>
        <c:delete val="1"/>
        <c:axPos val="b"/>
        <c:majorTickMark val="out"/>
        <c:minorTickMark val="none"/>
        <c:tickLblPos val="nextTo"/>
        <c:crossAx val="151003712"/>
        <c:crosses val="autoZero"/>
      </c:serAx>
      <c:spPr>
        <a:noFill/>
      </c:spPr>
    </c:plotArea>
    <c:legend>
      <c:legendPos val="b"/>
      <c:layout>
        <c:manualLayout>
          <c:xMode val="edge"/>
          <c:yMode val="edge"/>
          <c:x val="0"/>
          <c:y val="0.85448961941603663"/>
          <c:w val="1"/>
          <c:h val="0.14551038058396329"/>
        </c:manualLayout>
      </c:layout>
      <c:overlay val="0"/>
      <c:spPr>
        <a:noFill/>
      </c:spPr>
      <c:txPr>
        <a:bodyPr/>
        <a:lstStyle/>
        <a:p>
          <a:pPr>
            <a:defRPr sz="1000">
              <a:solidFill>
                <a:schemeClr val="tx1">
                  <a:lumMod val="50000"/>
                </a:schemeClr>
              </a:solidFill>
              <a:latin typeface="Comic Sans MS" pitchFamily="66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externalData r:id="rId2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600" i="1"/>
              <a:t>Расходы по программе</a:t>
            </a:r>
          </a:p>
        </c:rich>
      </c:tx>
      <c:layout>
        <c:manualLayout>
          <c:xMode val="edge"/>
          <c:yMode val="edge"/>
          <c:x val="0.20130665709125953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5.1990249927482669E-2"/>
          <c:y val="0.22279850849905566"/>
          <c:w val="0.86631078590075883"/>
          <c:h val="0.67675188867903557"/>
        </c:manualLayout>
      </c:layout>
      <c:lineChart>
        <c:grouping val="standard"/>
        <c:varyColors val="0"/>
        <c:ser>
          <c:idx val="0"/>
          <c:order val="0"/>
          <c:dLbls>
            <c:dLbl>
              <c:idx val="0"/>
              <c:layout>
                <c:manualLayout>
                  <c:x val="-0.11953342113389039"/>
                  <c:y val="-6.01881040995444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0558523827792389"/>
                  <c:y val="-9.65635762693033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7514836812605858"/>
                  <c:y val="0.115520497722475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22046936259602698"/>
                  <c:y val="-4.40923230752146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Comic Sans MS" pitchFamily="66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Лист2!$B$23:$E$23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Лист2!$B$24:$E$24</c:f>
              <c:numCache>
                <c:formatCode>#,##0.0</c:formatCode>
                <c:ptCount val="4"/>
                <c:pt idx="0">
                  <c:v>26649</c:v>
                </c:pt>
                <c:pt idx="1">
                  <c:v>26506</c:v>
                </c:pt>
                <c:pt idx="2">
                  <c:v>21271.8</c:v>
                </c:pt>
                <c:pt idx="3">
                  <c:v>4845.2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9131904"/>
        <c:axId val="177203456"/>
      </c:lineChart>
      <c:catAx>
        <c:axId val="179131904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>
                <a:latin typeface="Comic Sans MS" pitchFamily="66" charset="0"/>
              </a:defRPr>
            </a:pPr>
            <a:endParaRPr lang="ru-RU"/>
          </a:p>
        </c:txPr>
        <c:crossAx val="177203456"/>
        <c:crosses val="autoZero"/>
        <c:auto val="1"/>
        <c:lblAlgn val="ctr"/>
        <c:lblOffset val="100"/>
        <c:noMultiLvlLbl val="0"/>
      </c:catAx>
      <c:valAx>
        <c:axId val="17720345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7913190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5"/>
    </mc:Choice>
    <mc:Fallback>
      <c:style val="25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600" i="1"/>
              <a:t>Расходы по программе</a:t>
            </a:r>
          </a:p>
        </c:rich>
      </c:tx>
      <c:layout>
        <c:manualLayout>
          <c:xMode val="edge"/>
          <c:yMode val="edge"/>
          <c:x val="0.18645253785739996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9474217317426687E-2"/>
          <c:y val="0.39318151157807862"/>
          <c:w val="0.86944444444444446"/>
          <c:h val="0.41191345873432489"/>
        </c:manualLayout>
      </c:layout>
      <c:lineChart>
        <c:grouping val="standard"/>
        <c:varyColors val="0"/>
        <c:ser>
          <c:idx val="0"/>
          <c:order val="0"/>
          <c:dLbls>
            <c:dLbl>
              <c:idx val="0"/>
              <c:layout>
                <c:manualLayout>
                  <c:x val="-6.6666666666666693E-2"/>
                  <c:y val="-0.106481481481481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6.9444444444444489E-2"/>
                  <c:y val="0.125000000000000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6.1111111111111109E-2"/>
                  <c:y val="-9.72222222222222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9.9999999999999895E-2"/>
                  <c:y val="0.111111111111111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Comic Sans MS" pitchFamily="66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Лист2!$B$23:$E$23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Лист2!$B$24:$E$24</c:f>
              <c:numCache>
                <c:formatCode>#,##0.0</c:formatCode>
                <c:ptCount val="4"/>
                <c:pt idx="0">
                  <c:v>941.9</c:v>
                </c:pt>
                <c:pt idx="1">
                  <c:v>925</c:v>
                </c:pt>
                <c:pt idx="2">
                  <c:v>925</c:v>
                </c:pt>
                <c:pt idx="3">
                  <c:v>675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9133440"/>
        <c:axId val="177206336"/>
      </c:lineChart>
      <c:catAx>
        <c:axId val="179133440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>
                <a:latin typeface="Comic Sans MS" pitchFamily="66" charset="0"/>
              </a:defRPr>
            </a:pPr>
            <a:endParaRPr lang="ru-RU"/>
          </a:p>
        </c:txPr>
        <c:crossAx val="177206336"/>
        <c:crosses val="autoZero"/>
        <c:auto val="1"/>
        <c:lblAlgn val="ctr"/>
        <c:lblOffset val="100"/>
        <c:noMultiLvlLbl val="0"/>
      </c:catAx>
      <c:valAx>
        <c:axId val="17720633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7913344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600" i="1"/>
              <a:t>Расходы по программе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5.5555555555555552E-2"/>
          <c:y val="0.3450462962962963"/>
          <c:w val="0.88055555555555554"/>
          <c:h val="0.51707567804024501"/>
        </c:manualLayout>
      </c:layout>
      <c:lineChart>
        <c:grouping val="standard"/>
        <c:varyColors val="0"/>
        <c:ser>
          <c:idx val="0"/>
          <c:order val="0"/>
          <c:dLbls>
            <c:dLbl>
              <c:idx val="0"/>
              <c:layout>
                <c:manualLayout>
                  <c:x val="-0.1562253684728305"/>
                  <c:y val="-0.105923688217649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3740910410876098"/>
                  <c:y val="-0.107039168850519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9663588898700343"/>
                  <c:y val="0.104250671494017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5.1619532171367277E-2"/>
                  <c:y val="-0.110217328793532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Comic Sans MS" pitchFamily="66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Лист2!$B$23:$E$23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Лист2!$B$24:$E$24</c:f>
              <c:numCache>
                <c:formatCode>#,##0.0</c:formatCode>
                <c:ptCount val="4"/>
                <c:pt idx="0">
                  <c:v>1030</c:v>
                </c:pt>
                <c:pt idx="1">
                  <c:v>1480</c:v>
                </c:pt>
                <c:pt idx="2">
                  <c:v>1480</c:v>
                </c:pt>
                <c:pt idx="3">
                  <c:v>180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9806720"/>
        <c:axId val="177144384"/>
      </c:lineChart>
      <c:catAx>
        <c:axId val="179806720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>
                <a:latin typeface="Comic Sans MS" pitchFamily="66" charset="0"/>
              </a:defRPr>
            </a:pPr>
            <a:endParaRPr lang="ru-RU"/>
          </a:p>
        </c:txPr>
        <c:crossAx val="177144384"/>
        <c:crosses val="autoZero"/>
        <c:auto val="1"/>
        <c:lblAlgn val="ctr"/>
        <c:lblOffset val="100"/>
        <c:noMultiLvlLbl val="0"/>
      </c:catAx>
      <c:valAx>
        <c:axId val="17714438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7980672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600" i="1"/>
              <a:t>Расходы по программе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1719032801393131"/>
          <c:y val="0.28023148148148147"/>
          <c:w val="0.81892089411630375"/>
          <c:h val="0.5354657231067893"/>
        </c:manualLayout>
      </c:layout>
      <c:lineChart>
        <c:grouping val="standard"/>
        <c:varyColors val="0"/>
        <c:ser>
          <c:idx val="0"/>
          <c:order val="0"/>
          <c:dLbls>
            <c:dLbl>
              <c:idx val="0"/>
              <c:layout>
                <c:manualLayout>
                  <c:x val="-0.14166666666666666"/>
                  <c:y val="0.101851851851851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7222222222222276E-2"/>
                  <c:y val="-0.125000000000000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6.3888888888888995E-2"/>
                  <c:y val="-0.106481481481481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9.4444444444444345E-2"/>
                  <c:y val="0.11111111111111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Comic Sans MS" pitchFamily="66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Лист2!$B$23:$E$23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Лист2!$B$24:$E$24</c:f>
              <c:numCache>
                <c:formatCode>#,##0.0</c:formatCode>
                <c:ptCount val="4"/>
                <c:pt idx="0">
                  <c:v>145852.6</c:v>
                </c:pt>
                <c:pt idx="1">
                  <c:v>90792.6</c:v>
                </c:pt>
                <c:pt idx="2">
                  <c:v>70208.3</c:v>
                </c:pt>
                <c:pt idx="3">
                  <c:v>88215.5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9809280"/>
        <c:axId val="177146688"/>
      </c:lineChart>
      <c:catAx>
        <c:axId val="179809280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>
                <a:latin typeface="Comic Sans MS" pitchFamily="66" charset="0"/>
              </a:defRPr>
            </a:pPr>
            <a:endParaRPr lang="ru-RU"/>
          </a:p>
        </c:txPr>
        <c:crossAx val="177146688"/>
        <c:crosses val="autoZero"/>
        <c:auto val="1"/>
        <c:lblAlgn val="ctr"/>
        <c:lblOffset val="100"/>
        <c:noMultiLvlLbl val="0"/>
      </c:catAx>
      <c:valAx>
        <c:axId val="17714668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7980928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600" i="1"/>
              <a:t>Расходы по программе</a:t>
            </a:r>
          </a:p>
        </c:rich>
      </c:tx>
      <c:layout>
        <c:manualLayout>
          <c:xMode val="edge"/>
          <c:yMode val="edge"/>
          <c:x val="0.19544115798881018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4547007512637428"/>
          <c:y val="0.41255639805453714"/>
          <c:w val="0.71944444444444444"/>
          <c:h val="0.40008493729950423"/>
        </c:manualLayout>
      </c:layout>
      <c:lineChart>
        <c:grouping val="standard"/>
        <c:varyColors val="0"/>
        <c:ser>
          <c:idx val="0"/>
          <c:order val="0"/>
          <c:dLbls>
            <c:dLbl>
              <c:idx val="0"/>
              <c:layout>
                <c:manualLayout>
                  <c:x val="-8.3333333333333329E-2"/>
                  <c:y val="-8.3333333333333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9.7222222222222224E-2"/>
                  <c:y val="0.115740740740740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0555555555555556"/>
                  <c:y val="-9.72222222222222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7.7777777777777779E-2"/>
                  <c:y val="0.111111111111111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Comic Sans MS" pitchFamily="66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Лист2!$B$23:$E$23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Лист2!$B$24:$E$24</c:f>
              <c:numCache>
                <c:formatCode>#,##0.0</c:formatCode>
                <c:ptCount val="4"/>
                <c:pt idx="0">
                  <c:v>23592.400000000001</c:v>
                </c:pt>
                <c:pt idx="1">
                  <c:v>16370.3</c:v>
                </c:pt>
                <c:pt idx="2">
                  <c:v>17285.900000000001</c:v>
                </c:pt>
                <c:pt idx="3">
                  <c:v>15235.5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9849216"/>
        <c:axId val="177149568"/>
      </c:lineChart>
      <c:catAx>
        <c:axId val="179849216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>
                <a:latin typeface="Comic Sans MS" pitchFamily="66" charset="0"/>
              </a:defRPr>
            </a:pPr>
            <a:endParaRPr lang="ru-RU"/>
          </a:p>
        </c:txPr>
        <c:crossAx val="177149568"/>
        <c:crosses val="autoZero"/>
        <c:auto val="1"/>
        <c:lblAlgn val="ctr"/>
        <c:lblOffset val="100"/>
        <c:noMultiLvlLbl val="0"/>
      </c:catAx>
      <c:valAx>
        <c:axId val="17714956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7984921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600" i="1"/>
              <a:t>Расходы по программе</a:t>
            </a:r>
          </a:p>
        </c:rich>
      </c:tx>
      <c:layout>
        <c:manualLayout>
          <c:xMode val="edge"/>
          <c:yMode val="edge"/>
          <c:x val="0.14513210861913156"/>
          <c:y val="2.519561318583649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9628225301912908E-2"/>
          <c:y val="0.28744326027266809"/>
          <c:w val="0.75307600432252075"/>
          <c:h val="0.49655064781161889"/>
        </c:manualLayout>
      </c:layout>
      <c:lineChart>
        <c:grouping val="standard"/>
        <c:varyColors val="0"/>
        <c:ser>
          <c:idx val="0"/>
          <c:order val="0"/>
          <c:dLbls>
            <c:dLbl>
              <c:idx val="0"/>
              <c:layout>
                <c:manualLayout>
                  <c:x val="-0.15"/>
                  <c:y val="-7.40740740740741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8087758545509697"/>
                  <c:y val="0.118322831854661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7.3461997838739565E-2"/>
                  <c:y val="-0.103142970886832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1188339305236948"/>
                  <c:y val="9.09753413641870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Comic Sans MS" pitchFamily="66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Лист2!$B$23:$E$23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Лист2!$B$24:$E$24</c:f>
              <c:numCache>
                <c:formatCode>#,##0.0</c:formatCode>
                <c:ptCount val="4"/>
                <c:pt idx="0">
                  <c:v>36746.400000000001</c:v>
                </c:pt>
                <c:pt idx="1">
                  <c:v>39428.199999999997</c:v>
                </c:pt>
                <c:pt idx="2">
                  <c:v>26116.1</c:v>
                </c:pt>
                <c:pt idx="3">
                  <c:v>26121.1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80477440"/>
        <c:axId val="180036160"/>
      </c:lineChart>
      <c:catAx>
        <c:axId val="180477440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>
                <a:latin typeface="Comic Sans MS" pitchFamily="66" charset="0"/>
              </a:defRPr>
            </a:pPr>
            <a:endParaRPr lang="ru-RU"/>
          </a:p>
        </c:txPr>
        <c:crossAx val="180036160"/>
        <c:crosses val="autoZero"/>
        <c:auto val="1"/>
        <c:lblAlgn val="ctr"/>
        <c:lblOffset val="100"/>
        <c:noMultiLvlLbl val="0"/>
      </c:catAx>
      <c:valAx>
        <c:axId val="18003616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8047744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600" i="1"/>
              <a:t>Расходы по программе</a:t>
            </a:r>
          </a:p>
        </c:rich>
      </c:tx>
      <c:layout>
        <c:manualLayout>
          <c:xMode val="edge"/>
          <c:yMode val="edge"/>
          <c:x val="0.21084589361948736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6665636409295496E-2"/>
          <c:y val="0.26171296296296298"/>
          <c:w val="0.86200185446326816"/>
          <c:h val="0.60966827063283768"/>
        </c:manualLayout>
      </c:layout>
      <c:lineChart>
        <c:grouping val="standard"/>
        <c:varyColors val="0"/>
        <c:ser>
          <c:idx val="0"/>
          <c:order val="0"/>
          <c:dLbls>
            <c:dLbl>
              <c:idx val="0"/>
              <c:layout>
                <c:manualLayout>
                  <c:x val="-8.8888888888888892E-2"/>
                  <c:y val="0.106481481481481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"/>
                  <c:y val="0.11111111111111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9.166666666666666E-2"/>
                  <c:y val="-7.8703703703703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Comic Sans MS" pitchFamily="66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Лист2!$B$23:$E$23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Лист2!$B$24:$E$24</c:f>
              <c:numCache>
                <c:formatCode>#,##0.0</c:formatCode>
                <c:ptCount val="4"/>
                <c:pt idx="0">
                  <c:v>90875.3</c:v>
                </c:pt>
                <c:pt idx="1">
                  <c:v>90524.5</c:v>
                </c:pt>
                <c:pt idx="2">
                  <c:v>87520</c:v>
                </c:pt>
                <c:pt idx="3">
                  <c:v>87145.4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80910080"/>
        <c:axId val="180039040"/>
      </c:lineChart>
      <c:catAx>
        <c:axId val="180910080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>
                <a:latin typeface="Comic Sans MS" pitchFamily="66" charset="0"/>
              </a:defRPr>
            </a:pPr>
            <a:endParaRPr lang="ru-RU"/>
          </a:p>
        </c:txPr>
        <c:crossAx val="180039040"/>
        <c:crosses val="autoZero"/>
        <c:auto val="1"/>
        <c:lblAlgn val="ctr"/>
        <c:lblOffset val="100"/>
        <c:noMultiLvlLbl val="0"/>
      </c:catAx>
      <c:valAx>
        <c:axId val="18003904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8091008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Лист1!$A$17</c:f>
              <c:strCache>
                <c:ptCount val="1"/>
                <c:pt idx="0">
                  <c:v>Доходы бюджета</c:v>
                </c:pt>
              </c:strCache>
            </c:strRef>
          </c:tx>
          <c:cat>
            <c:strRef>
              <c:f>Лист1!$B$16:$E$16</c:f>
              <c:strCache>
                <c:ptCount val="4"/>
                <c:pt idx="0">
                  <c:v>2020 год 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Лист1!$B$17:$E$17</c:f>
              <c:numCache>
                <c:formatCode>General</c:formatCode>
                <c:ptCount val="4"/>
                <c:pt idx="0">
                  <c:v>2132.1999999999998</c:v>
                </c:pt>
                <c:pt idx="1">
                  <c:v>1889.2</c:v>
                </c:pt>
                <c:pt idx="2">
                  <c:v>1679.3</c:v>
                </c:pt>
                <c:pt idx="3">
                  <c:v>1664.7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Лист1!$A$18</c:f>
              <c:strCache>
                <c:ptCount val="1"/>
                <c:pt idx="0">
                  <c:v>Расходы бюджета</c:v>
                </c:pt>
              </c:strCache>
            </c:strRef>
          </c:tx>
          <c:cat>
            <c:strRef>
              <c:f>Лист1!$B$16:$E$16</c:f>
              <c:strCache>
                <c:ptCount val="4"/>
                <c:pt idx="0">
                  <c:v>2020 год 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Лист1!$B$18:$E$18</c:f>
              <c:numCache>
                <c:formatCode>General</c:formatCode>
                <c:ptCount val="4"/>
                <c:pt idx="0">
                  <c:v>2092.6</c:v>
                </c:pt>
                <c:pt idx="1">
                  <c:v>1889.2</c:v>
                </c:pt>
                <c:pt idx="2">
                  <c:v>1679.3</c:v>
                </c:pt>
                <c:pt idx="3">
                  <c:v>1664.7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Лист1!$A$19</c:f>
              <c:strCache>
                <c:ptCount val="1"/>
                <c:pt idx="0">
                  <c:v>Дефицит/профицит </c:v>
                </c:pt>
              </c:strCache>
            </c:strRef>
          </c:tx>
          <c:cat>
            <c:strRef>
              <c:f>Лист1!$B$16:$E$16</c:f>
              <c:strCache>
                <c:ptCount val="4"/>
                <c:pt idx="0">
                  <c:v>2020 год 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Лист1!$B$19:$E$19</c:f>
              <c:numCache>
                <c:formatCode>0.0</c:formatCode>
                <c:ptCount val="4"/>
                <c:pt idx="0">
                  <c:v>39.6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/>
        <c:marker val="1"/>
        <c:smooth val="0"/>
        <c:axId val="165407232"/>
        <c:axId val="151003136"/>
      </c:lineChart>
      <c:catAx>
        <c:axId val="165407232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>
                <a:latin typeface="Comic Sans MS" pitchFamily="66" charset="0"/>
              </a:defRPr>
            </a:pPr>
            <a:endParaRPr lang="ru-RU"/>
          </a:p>
        </c:txPr>
        <c:crossAx val="151003136"/>
        <c:crosses val="autoZero"/>
        <c:auto val="1"/>
        <c:lblAlgn val="ctr"/>
        <c:lblOffset val="100"/>
        <c:noMultiLvlLbl val="0"/>
      </c:catAx>
      <c:valAx>
        <c:axId val="1510031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Comic Sans MS" pitchFamily="66" charset="0"/>
              </a:defRPr>
            </a:pPr>
            <a:endParaRPr lang="ru-RU"/>
          </a:p>
        </c:txPr>
        <c:crossAx val="16540723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>
              <a:latin typeface="Comic Sans MS" pitchFamily="66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Налоговые доходы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>
                    <a:latin typeface="Comic Sans MS" pitchFamily="66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Лист1!$B$1:$E$1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Лист1!$B$2:$E$2</c:f>
              <c:numCache>
                <c:formatCode>General</c:formatCode>
                <c:ptCount val="4"/>
                <c:pt idx="0">
                  <c:v>720.6</c:v>
                </c:pt>
                <c:pt idx="1">
                  <c:v>740.4</c:v>
                </c:pt>
                <c:pt idx="2">
                  <c:v>792.3</c:v>
                </c:pt>
                <c:pt idx="3">
                  <c:v>808.2</c:v>
                </c:pt>
              </c:numCache>
            </c:numRef>
          </c:val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Неналоговые доходы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>
                    <a:latin typeface="Comic Sans MS" pitchFamily="66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Лист1!$B$1:$E$1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Лист1!$B$3:$E$3</c:f>
              <c:numCache>
                <c:formatCode>General</c:formatCode>
                <c:ptCount val="4"/>
                <c:pt idx="0">
                  <c:v>98.1</c:v>
                </c:pt>
                <c:pt idx="1">
                  <c:v>90.8</c:v>
                </c:pt>
                <c:pt idx="2">
                  <c:v>80.400000000000006</c:v>
                </c:pt>
                <c:pt idx="3">
                  <c:v>85.9</c:v>
                </c:pt>
              </c:numCache>
            </c:numRef>
          </c:val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>
                    <a:latin typeface="Comic Sans MS" pitchFamily="66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Лист1!$B$1:$E$1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Лист1!$B$4:$E$4</c:f>
              <c:numCache>
                <c:formatCode>0.0</c:formatCode>
                <c:ptCount val="4"/>
                <c:pt idx="0">
                  <c:v>1313.5</c:v>
                </c:pt>
                <c:pt idx="1">
                  <c:v>1058</c:v>
                </c:pt>
                <c:pt idx="2">
                  <c:v>806.6</c:v>
                </c:pt>
                <c:pt idx="3">
                  <c:v>770.6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65507072"/>
        <c:axId val="164595968"/>
      </c:barChart>
      <c:catAx>
        <c:axId val="165507072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>
                <a:latin typeface="Comic Sans MS" pitchFamily="66" charset="0"/>
              </a:defRPr>
            </a:pPr>
            <a:endParaRPr lang="ru-RU"/>
          </a:p>
        </c:txPr>
        <c:crossAx val="164595968"/>
        <c:crosses val="autoZero"/>
        <c:auto val="1"/>
        <c:lblAlgn val="ctr"/>
        <c:lblOffset val="100"/>
        <c:noMultiLvlLbl val="0"/>
      </c:catAx>
      <c:valAx>
        <c:axId val="1645959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5507072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>
              <a:latin typeface="Comic Sans MS" pitchFamily="66" charset="0"/>
            </a:defRPr>
          </a:pPr>
          <a:endParaRPr lang="ru-RU"/>
        </a:p>
      </c:txPr>
    </c:legend>
    <c:plotVisOnly val="1"/>
    <c:dispBlanksAs val="zero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100"/>
            </a:pPr>
            <a:r>
              <a:rPr lang="ru-RU" sz="1100" b="0">
                <a:latin typeface="Comic Sans MS" pitchFamily="66" charset="0"/>
              </a:rPr>
              <a:t>2021</a:t>
            </a:r>
            <a:r>
              <a:rPr lang="ru-RU" sz="1100" b="0" baseline="0">
                <a:latin typeface="Comic Sans MS" pitchFamily="66" charset="0"/>
              </a:rPr>
              <a:t> год</a:t>
            </a:r>
            <a:endParaRPr lang="ru-RU" sz="1100" b="0">
              <a:latin typeface="Comic Sans MS" pitchFamily="66" charset="0"/>
            </a:endParaRPr>
          </a:p>
        </c:rich>
      </c:tx>
      <c:layout>
        <c:manualLayout>
          <c:xMode val="edge"/>
          <c:yMode val="edge"/>
          <c:x val="0.35654155730533682"/>
          <c:y val="0.9324872922893944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9722222222222225E-2"/>
          <c:y val="0.20351898071521893"/>
          <c:w val="0.7416666666666667"/>
          <c:h val="0.45912794474464907"/>
        </c:manualLayout>
      </c:layout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-0.12100240594925624"/>
                  <c:y val="-0.27281348628733076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5.6185476815398079E-3"/>
                  <c:y val="1.9238820885876941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100">
                    <a:latin typeface="Comic Sans MS" pitchFamily="66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Лист1!$A$13:$A$17</c:f>
              <c:strCache>
                <c:ptCount val="5"/>
                <c:pt idx="0">
                  <c:v>НДФЛ</c:v>
                </c:pt>
                <c:pt idx="1">
                  <c:v>Акцизы</c:v>
                </c:pt>
                <c:pt idx="2">
                  <c:v>Налоги на совокупный доход</c:v>
                </c:pt>
                <c:pt idx="3">
                  <c:v>Налоги на имущество</c:v>
                </c:pt>
                <c:pt idx="4">
                  <c:v>Госпошлина</c:v>
                </c:pt>
              </c:strCache>
            </c:strRef>
          </c:cat>
          <c:val>
            <c:numRef>
              <c:f>Лист1!$B$13:$B$17</c:f>
              <c:numCache>
                <c:formatCode>0.0</c:formatCode>
                <c:ptCount val="5"/>
                <c:pt idx="0" formatCode="General">
                  <c:v>460.2</c:v>
                </c:pt>
                <c:pt idx="1">
                  <c:v>15.1</c:v>
                </c:pt>
                <c:pt idx="2" formatCode="General">
                  <c:v>181.3</c:v>
                </c:pt>
                <c:pt idx="3" formatCode="General">
                  <c:v>66.5</c:v>
                </c:pt>
                <c:pt idx="4" formatCode="General">
                  <c:v>17.3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>
        <c:manualLayout>
          <c:xMode val="edge"/>
          <c:yMode val="edge"/>
          <c:x val="5.2777777777777778E-2"/>
          <c:y val="0.67092816591402193"/>
          <c:w val="0.74181408573928254"/>
          <c:h val="0.20602549220834759"/>
        </c:manualLayout>
      </c:layout>
      <c:overlay val="0"/>
      <c:txPr>
        <a:bodyPr/>
        <a:lstStyle/>
        <a:p>
          <a:pPr>
            <a:defRPr sz="1100">
              <a:latin typeface="Comic Sans MS" pitchFamily="66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100"/>
            </a:pPr>
            <a:r>
              <a:rPr lang="ru-RU" sz="1100" b="0" dirty="0">
                <a:latin typeface="Comic Sans MS" pitchFamily="66" charset="0"/>
              </a:rPr>
              <a:t>2021 год</a:t>
            </a:r>
          </a:p>
        </c:rich>
      </c:tx>
      <c:layout>
        <c:manualLayout>
          <c:xMode val="edge"/>
          <c:yMode val="edge"/>
          <c:x val="0.46936044759111001"/>
          <c:y val="0.67054706589215118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39331818816765551"/>
          <c:y val="0.21163176230289604"/>
          <c:w val="0.24044126837086541"/>
          <c:h val="0.39970906783398047"/>
        </c:manualLayout>
      </c:layout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-3.7614268804634712E-2"/>
                  <c:y val="7.477215772815759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7.1391076115485562E-3"/>
                  <c:y val="5.053718074949132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050">
                    <a:latin typeface="Comic Sans MS" pitchFamily="66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Лист1!$A$14:$A$19</c:f>
              <c:strCache>
                <c:ptCount val="6"/>
                <c:pt idx="0">
                  <c:v>Доходы от использования имущества, находящегося в государственной и муниципальной собственности           </c:v>
                </c:pt>
                <c:pt idx="1">
                  <c:v>Доходы от продажи материальных и нематериальных активов</c:v>
                </c:pt>
                <c:pt idx="2">
                  <c:v>Штрафы, санкции, возмещение ущерба</c:v>
                </c:pt>
                <c:pt idx="3">
                  <c:v>Платежи при пользовании природными ресурсами</c:v>
                </c:pt>
                <c:pt idx="4">
                  <c:v>Доходы от оказания платных услуг и компенсации затрат государства</c:v>
                </c:pt>
                <c:pt idx="5">
                  <c:v>Прочие неналоговые доходы</c:v>
                </c:pt>
              </c:strCache>
            </c:strRef>
          </c:cat>
          <c:val>
            <c:numRef>
              <c:f>Лист1!$B$14:$B$19</c:f>
              <c:numCache>
                <c:formatCode>0.0</c:formatCode>
                <c:ptCount val="6"/>
                <c:pt idx="0">
                  <c:v>58</c:v>
                </c:pt>
                <c:pt idx="1">
                  <c:v>22.1</c:v>
                </c:pt>
                <c:pt idx="2">
                  <c:v>8</c:v>
                </c:pt>
                <c:pt idx="3" formatCode="General">
                  <c:v>1.9</c:v>
                </c:pt>
                <c:pt idx="4" formatCode="General">
                  <c:v>0.8</c:v>
                </c:pt>
                <c:pt idx="5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4.4817927170868348E-2"/>
          <c:y val="1.8800348473278338E-2"/>
          <c:w val="0.33893557422969189"/>
          <c:h val="0.90979880654746481"/>
        </c:manualLayout>
      </c:layout>
      <c:overlay val="0"/>
      <c:txPr>
        <a:bodyPr/>
        <a:lstStyle/>
        <a:p>
          <a:pPr>
            <a:defRPr sz="900">
              <a:solidFill>
                <a:schemeClr val="tx1">
                  <a:lumMod val="50000"/>
                </a:schemeClr>
              </a:solidFill>
              <a:latin typeface="Comic Sans MS" pitchFamily="66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5551679414765945E-2"/>
          <c:y val="0.12628257599116652"/>
          <c:w val="0.90476192218132689"/>
          <c:h val="0.6550418150377398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Субсидии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161439973398452E-2"/>
                  <c:y val="-1.02960089048316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Comic Sans MS" pitchFamily="66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Лист1!$B$1:$E$1</c:f>
              <c:strCache>
                <c:ptCount val="4"/>
                <c:pt idx="0">
                  <c:v>2020 год 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Лист1!$B$2:$E$2</c:f>
              <c:numCache>
                <c:formatCode>General</c:formatCode>
                <c:ptCount val="4"/>
                <c:pt idx="0">
                  <c:v>474.2</c:v>
                </c:pt>
                <c:pt idx="1">
                  <c:v>232.3</c:v>
                </c:pt>
                <c:pt idx="2">
                  <c:v>108.3</c:v>
                </c:pt>
                <c:pt idx="3">
                  <c:v>79.099999999999994</c:v>
                </c:pt>
              </c:numCache>
            </c:numRef>
          </c:val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Субвенции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>
                    <a:latin typeface="Comic Sans MS" pitchFamily="66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Лист1!$B$1:$E$1</c:f>
              <c:strCache>
                <c:ptCount val="4"/>
                <c:pt idx="0">
                  <c:v>2020 год 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Лист1!$B$3:$E$3</c:f>
              <c:numCache>
                <c:formatCode>0.0</c:formatCode>
                <c:ptCount val="4"/>
                <c:pt idx="0" formatCode="General">
                  <c:v>614.29999999999995</c:v>
                </c:pt>
                <c:pt idx="1">
                  <c:v>652.5</c:v>
                </c:pt>
                <c:pt idx="2">
                  <c:v>640</c:v>
                </c:pt>
                <c:pt idx="3">
                  <c:v>639.70000000000005</c:v>
                </c:pt>
              </c:numCache>
            </c:numRef>
          </c:val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Дотации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5551496510833105E-2"/>
                  <c:y val="-1.02960089048315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0512378841389106E-2"/>
                  <c:y val="-2.74560237237146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1673513835629734E-2"/>
                  <c:y val="-1.97304049890893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161439973398452E-2"/>
                  <c:y val="-3.43200296827733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Comic Sans MS" pitchFamily="66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Лист1!$B$1:$E$1</c:f>
              <c:strCache>
                <c:ptCount val="4"/>
                <c:pt idx="0">
                  <c:v>2020 год 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Лист1!$B$4:$E$4</c:f>
              <c:numCache>
                <c:formatCode>0.0</c:formatCode>
                <c:ptCount val="4"/>
                <c:pt idx="0">
                  <c:v>158.1</c:v>
                </c:pt>
                <c:pt idx="1">
                  <c:v>137</c:v>
                </c:pt>
                <c:pt idx="2">
                  <c:v>16.399999999999999</c:v>
                </c:pt>
                <c:pt idx="3">
                  <c:v>15.7</c:v>
                </c:pt>
              </c:numCache>
            </c:numRef>
          </c:val>
        </c:ser>
        <c:ser>
          <c:idx val="3"/>
          <c:order val="3"/>
          <c:tx>
            <c:strRef>
              <c:f>Лист1!$A$5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8583039574375231E-2"/>
                  <c:y val="-1.2583865513794876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6191313805409434E-2"/>
                  <c:y val="-3.432158322983933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6063369617635997E-2"/>
                  <c:y val="-2.16201738574930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322879946796904E-2"/>
                  <c:y val="-2.05920178096632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Comic Sans MS" pitchFamily="66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Лист1!$B$1:$E$1</c:f>
              <c:strCache>
                <c:ptCount val="4"/>
                <c:pt idx="0">
                  <c:v>2020 год 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Лист1!$B$5:$E$5</c:f>
              <c:numCache>
                <c:formatCode>0.0</c:formatCode>
                <c:ptCount val="4"/>
                <c:pt idx="0" formatCode="General">
                  <c:v>66.900000000000006</c:v>
                </c:pt>
                <c:pt idx="1">
                  <c:v>36.200000000000003</c:v>
                </c:pt>
                <c:pt idx="2" formatCode="General">
                  <c:v>41.9</c:v>
                </c:pt>
                <c:pt idx="3" formatCode="General">
                  <c:v>36.1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65407744"/>
        <c:axId val="164252480"/>
        <c:axId val="0"/>
      </c:bar3DChart>
      <c:catAx>
        <c:axId val="165407744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>
                <a:latin typeface="Comic Sans MS" pitchFamily="66" charset="0"/>
              </a:defRPr>
            </a:pPr>
            <a:endParaRPr lang="ru-RU"/>
          </a:p>
        </c:txPr>
        <c:crossAx val="164252480"/>
        <c:crosses val="autoZero"/>
        <c:auto val="1"/>
        <c:lblAlgn val="ctr"/>
        <c:lblOffset val="100"/>
        <c:noMultiLvlLbl val="0"/>
      </c:catAx>
      <c:valAx>
        <c:axId val="16425248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65407744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>
              <a:latin typeface="Comic Sans MS" pitchFamily="66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100">
                <a:latin typeface="Comic Sans MS" pitchFamily="66" charset="0"/>
              </a:defRPr>
            </a:pPr>
            <a:r>
              <a:rPr lang="ru-RU" sz="1100">
                <a:latin typeface="Comic Sans MS" pitchFamily="66" charset="0"/>
              </a:rPr>
              <a:t>2021 год</a:t>
            </a:r>
          </a:p>
        </c:rich>
      </c:tx>
      <c:layout>
        <c:manualLayout>
          <c:xMode val="edge"/>
          <c:yMode val="edge"/>
          <c:x val="0.42524300087489059"/>
          <c:y val="0.7916666666666666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845669291338583"/>
          <c:y val="8.4765602216389624E-2"/>
          <c:w val="0.40475349956255469"/>
          <c:h val="0.67458916593759111"/>
        </c:manualLayout>
      </c:layout>
      <c:doughnutChart>
        <c:varyColors val="1"/>
        <c:ser>
          <c:idx val="0"/>
          <c:order val="0"/>
          <c:explosion val="25"/>
          <c:dLbls>
            <c:dLbl>
              <c:idx val="1"/>
              <c:layout>
                <c:manualLayout>
                  <c:x val="-8.611111111111111E-2"/>
                  <c:y val="-0.13425925925925927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"/>
                  <c:y val="-0.10648148148148145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>
                    <a:latin typeface="Comic Sans MS" pitchFamily="66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Лист1!$A$10:$A$13</c:f>
              <c:strCache>
                <c:ptCount val="4"/>
                <c:pt idx="0">
                  <c:v>Субсидии</c:v>
                </c:pt>
                <c:pt idx="1">
                  <c:v>Субвенции</c:v>
                </c:pt>
                <c:pt idx="2">
                  <c:v>Дотации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Лист1!$B$10:$B$13</c:f>
              <c:numCache>
                <c:formatCode>0.0</c:formatCode>
                <c:ptCount val="4"/>
                <c:pt idx="0" formatCode="General">
                  <c:v>232.3</c:v>
                </c:pt>
                <c:pt idx="1">
                  <c:v>652.5</c:v>
                </c:pt>
                <c:pt idx="2">
                  <c:v>137</c:v>
                </c:pt>
                <c:pt idx="3">
                  <c:v>36.200000000000003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55277777777777781"/>
          <c:y val="9.7141659375911349E-2"/>
          <c:w val="0.34166666666666667"/>
          <c:h val="0.62205890930300389"/>
        </c:manualLayout>
      </c:layout>
      <c:overlay val="0"/>
      <c:txPr>
        <a:bodyPr/>
        <a:lstStyle/>
        <a:p>
          <a:pPr>
            <a:defRPr>
              <a:latin typeface="Comic Sans MS" pitchFamily="66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Relationship Id="rId4" Type="http://schemas.openxmlformats.org/officeDocument/2006/relationships/image" Target="../media/image45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Relationship Id="rId4" Type="http://schemas.openxmlformats.org/officeDocument/2006/relationships/image" Target="../media/image49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Relationship Id="rId4" Type="http://schemas.openxmlformats.org/officeDocument/2006/relationships/image" Target="../media/image45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Relationship Id="rId4" Type="http://schemas.openxmlformats.org/officeDocument/2006/relationships/image" Target="../media/image49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60689A-0718-4202-A326-CB67AFC6DFF6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58B8636-F441-495D-A8E0-CA11C350505E}">
      <dgm:prSet phldrT="[Текст]"/>
      <dgm:spPr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rPr>
            <a:t>Бюджетное послание Президента РФ</a:t>
          </a:r>
          <a:endParaRPr lang="ru-RU" dirty="0">
            <a:solidFill>
              <a:schemeClr val="tx1">
                <a:lumMod val="50000"/>
              </a:schemeClr>
            </a:solidFill>
            <a:latin typeface="Comic Sans MS" pitchFamily="66" charset="0"/>
          </a:endParaRPr>
        </a:p>
      </dgm:t>
    </dgm:pt>
    <dgm:pt modelId="{3850893B-2490-4548-97B8-DA0C239A63D3}" type="parTrans" cxnId="{B229862E-ED63-44AF-9775-52EAAC93A721}">
      <dgm:prSet/>
      <dgm:spPr/>
      <dgm:t>
        <a:bodyPr/>
        <a:lstStyle/>
        <a:p>
          <a:endParaRPr lang="ru-RU"/>
        </a:p>
      </dgm:t>
    </dgm:pt>
    <dgm:pt modelId="{27AF07FD-71CB-4FD4-9310-A78A5573CB42}" type="sibTrans" cxnId="{B229862E-ED63-44AF-9775-52EAAC93A721}">
      <dgm:prSet/>
      <dgm:spPr/>
      <dgm:t>
        <a:bodyPr/>
        <a:lstStyle/>
        <a:p>
          <a:endParaRPr lang="ru-RU"/>
        </a:p>
      </dgm:t>
    </dgm:pt>
    <dgm:pt modelId="{9B5994DF-01AC-4C7D-9804-609255DD67A7}">
      <dgm:prSet phldrT="[Текст]"/>
      <dgm:spPr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rPr>
            <a:t>Прогноз социально-экономического развития </a:t>
          </a:r>
          <a:endParaRPr lang="ru-RU" dirty="0">
            <a:solidFill>
              <a:schemeClr val="tx1">
                <a:lumMod val="50000"/>
              </a:schemeClr>
            </a:solidFill>
            <a:latin typeface="Comic Sans MS" pitchFamily="66" charset="0"/>
          </a:endParaRPr>
        </a:p>
      </dgm:t>
    </dgm:pt>
    <dgm:pt modelId="{8C3A24BD-4788-444D-85FD-70A1CB2AD713}" type="parTrans" cxnId="{582EE663-3C0B-418D-AB75-F7966D9DC451}">
      <dgm:prSet/>
      <dgm:spPr/>
      <dgm:t>
        <a:bodyPr/>
        <a:lstStyle/>
        <a:p>
          <a:endParaRPr lang="ru-RU"/>
        </a:p>
      </dgm:t>
    </dgm:pt>
    <dgm:pt modelId="{E0A05599-19FB-4506-A2E0-BFB45E98D49C}" type="sibTrans" cxnId="{582EE663-3C0B-418D-AB75-F7966D9DC451}">
      <dgm:prSet/>
      <dgm:spPr/>
      <dgm:t>
        <a:bodyPr/>
        <a:lstStyle/>
        <a:p>
          <a:endParaRPr lang="ru-RU"/>
        </a:p>
      </dgm:t>
    </dgm:pt>
    <dgm:pt modelId="{70AD6DAD-7E55-4957-9B5A-BC132B78E4D0}">
      <dgm:prSet phldrT="[Текст]"/>
      <dgm:spPr>
        <a:solidFill>
          <a:srgbClr val="00B0F0"/>
        </a:solidFill>
        <a:effectLst>
          <a:glow rad="101600">
            <a:schemeClr val="accent2">
              <a:satMod val="175000"/>
              <a:alpha val="40000"/>
            </a:schemeClr>
          </a:glow>
          <a:outerShdw blurRad="50800" dist="38100" dir="18900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ru-RU" dirty="0" smtClean="0"/>
        </a:p>
        <a:p>
          <a:endParaRPr lang="ru-RU" dirty="0"/>
        </a:p>
      </dgm:t>
    </dgm:pt>
    <dgm:pt modelId="{5CF1EA99-87B0-4B73-8BF7-37179C523A79}" type="parTrans" cxnId="{C713C49E-14CA-4C7E-A868-0448EB32C7B1}">
      <dgm:prSet/>
      <dgm:spPr/>
      <dgm:t>
        <a:bodyPr/>
        <a:lstStyle/>
        <a:p>
          <a:endParaRPr lang="ru-RU"/>
        </a:p>
      </dgm:t>
    </dgm:pt>
    <dgm:pt modelId="{C446520A-0DC1-4044-9D14-3805764B25C4}" type="sibTrans" cxnId="{C713C49E-14CA-4C7E-A868-0448EB32C7B1}">
      <dgm:prSet/>
      <dgm:spPr/>
      <dgm:t>
        <a:bodyPr/>
        <a:lstStyle/>
        <a:p>
          <a:endParaRPr lang="ru-RU"/>
        </a:p>
      </dgm:t>
    </dgm:pt>
    <dgm:pt modelId="{C096675E-E2CC-4724-B985-FFDBA717485F}">
      <dgm:prSet phldrT="[Текст]"/>
      <dgm:spPr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rPr>
            <a:t>Основные направления бюджетной и налоговой политики</a:t>
          </a:r>
          <a:endParaRPr lang="ru-RU" dirty="0">
            <a:solidFill>
              <a:schemeClr val="tx1">
                <a:lumMod val="50000"/>
              </a:schemeClr>
            </a:solidFill>
            <a:latin typeface="Comic Sans MS" pitchFamily="66" charset="0"/>
          </a:endParaRPr>
        </a:p>
      </dgm:t>
    </dgm:pt>
    <dgm:pt modelId="{0E78FD46-F571-4B1A-8E29-C0B00E156FF0}" type="parTrans" cxnId="{F51D98EE-5996-4B5A-8376-67F4D6756559}">
      <dgm:prSet/>
      <dgm:spPr/>
      <dgm:t>
        <a:bodyPr/>
        <a:lstStyle/>
        <a:p>
          <a:endParaRPr lang="ru-RU"/>
        </a:p>
      </dgm:t>
    </dgm:pt>
    <dgm:pt modelId="{2AF535A6-AE29-4B1A-B018-FB807A2A8418}" type="sibTrans" cxnId="{F51D98EE-5996-4B5A-8376-67F4D6756559}">
      <dgm:prSet/>
      <dgm:spPr/>
      <dgm:t>
        <a:bodyPr/>
        <a:lstStyle/>
        <a:p>
          <a:endParaRPr lang="ru-RU"/>
        </a:p>
      </dgm:t>
    </dgm:pt>
    <dgm:pt modelId="{78EE7CC8-AACF-49FC-A3E8-5CF2ABBC4C52}">
      <dgm:prSet phldrT="[Текст]"/>
      <dgm:spPr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rPr>
            <a:t>Положение о бюджетном процессе</a:t>
          </a:r>
          <a:endParaRPr lang="ru-RU" dirty="0">
            <a:solidFill>
              <a:schemeClr val="tx1">
                <a:lumMod val="50000"/>
              </a:schemeClr>
            </a:solidFill>
            <a:latin typeface="Comic Sans MS" pitchFamily="66" charset="0"/>
          </a:endParaRPr>
        </a:p>
      </dgm:t>
    </dgm:pt>
    <dgm:pt modelId="{6D5CABA4-30DD-4339-9B55-29909B51F9DA}" type="parTrans" cxnId="{F94D8C8B-B310-4E08-B50F-D374624253D4}">
      <dgm:prSet/>
      <dgm:spPr/>
      <dgm:t>
        <a:bodyPr/>
        <a:lstStyle/>
        <a:p>
          <a:endParaRPr lang="ru-RU"/>
        </a:p>
      </dgm:t>
    </dgm:pt>
    <dgm:pt modelId="{DE50471F-7B91-44CC-9637-CA602A9EEAAE}" type="sibTrans" cxnId="{F94D8C8B-B310-4E08-B50F-D374624253D4}">
      <dgm:prSet/>
      <dgm:spPr/>
      <dgm:t>
        <a:bodyPr/>
        <a:lstStyle/>
        <a:p>
          <a:endParaRPr lang="ru-RU"/>
        </a:p>
      </dgm:t>
    </dgm:pt>
    <dgm:pt modelId="{779D8A34-075C-425F-AE9E-34AD49E8A9D6}">
      <dgm:prSet phldrT="[Текст]"/>
      <dgm:spPr>
        <a:solidFill>
          <a:srgbClr val="FF3737"/>
        </a:solidFill>
        <a:effectLst>
          <a:glow rad="101600">
            <a:schemeClr val="accent2">
              <a:satMod val="175000"/>
              <a:alpha val="40000"/>
            </a:schemeClr>
          </a:glow>
          <a:outerShdw blurRad="50800" dist="38100" dir="18900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ru-RU" dirty="0" smtClean="0"/>
        </a:p>
        <a:p>
          <a:endParaRPr lang="ru-RU" dirty="0" smtClean="0"/>
        </a:p>
        <a:p>
          <a:endParaRPr lang="ru-RU" dirty="0"/>
        </a:p>
      </dgm:t>
    </dgm:pt>
    <dgm:pt modelId="{6F800D3E-E92D-40DA-9069-350A52011C00}" type="parTrans" cxnId="{342A2AFF-F577-4811-BF0E-22822B2DB154}">
      <dgm:prSet/>
      <dgm:spPr/>
      <dgm:t>
        <a:bodyPr/>
        <a:lstStyle/>
        <a:p>
          <a:endParaRPr lang="ru-RU"/>
        </a:p>
      </dgm:t>
    </dgm:pt>
    <dgm:pt modelId="{B20BC196-A2F1-4ED3-896B-68F940668711}" type="sibTrans" cxnId="{342A2AFF-F577-4811-BF0E-22822B2DB154}">
      <dgm:prSet/>
      <dgm:spPr/>
      <dgm:t>
        <a:bodyPr/>
        <a:lstStyle/>
        <a:p>
          <a:endParaRPr lang="ru-RU"/>
        </a:p>
      </dgm:t>
    </dgm:pt>
    <dgm:pt modelId="{9C3E1CA0-CA42-41E1-A325-8B3C07275266}">
      <dgm:prSet phldrT="[Текст]"/>
      <dgm:spPr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rPr>
            <a:t>Муниципальные программы</a:t>
          </a:r>
          <a:endParaRPr lang="ru-RU" dirty="0">
            <a:solidFill>
              <a:schemeClr val="tx1">
                <a:lumMod val="50000"/>
              </a:schemeClr>
            </a:solidFill>
            <a:latin typeface="Comic Sans MS" pitchFamily="66" charset="0"/>
          </a:endParaRPr>
        </a:p>
      </dgm:t>
    </dgm:pt>
    <dgm:pt modelId="{74609E5B-6903-4290-A5FA-7A5FE1DF7C87}" type="parTrans" cxnId="{95923465-9A6F-48FF-B47B-71C982EEF2A1}">
      <dgm:prSet/>
      <dgm:spPr/>
      <dgm:t>
        <a:bodyPr/>
        <a:lstStyle/>
        <a:p>
          <a:endParaRPr lang="ru-RU"/>
        </a:p>
      </dgm:t>
    </dgm:pt>
    <dgm:pt modelId="{3CC36C03-27ED-4342-B804-071F35D2514C}" type="sibTrans" cxnId="{95923465-9A6F-48FF-B47B-71C982EEF2A1}">
      <dgm:prSet/>
      <dgm:spPr/>
      <dgm:t>
        <a:bodyPr/>
        <a:lstStyle/>
        <a:p>
          <a:endParaRPr lang="ru-RU"/>
        </a:p>
      </dgm:t>
    </dgm:pt>
    <dgm:pt modelId="{143177EE-C65C-4BD6-A1D9-5E5104D20726}">
      <dgm:prSet phldrT="[Текст]"/>
      <dgm:spPr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rPr>
            <a:t>Реестр расходных обязательств муниципального образования</a:t>
          </a:r>
          <a:endParaRPr lang="ru-RU" dirty="0">
            <a:solidFill>
              <a:schemeClr val="tx1">
                <a:lumMod val="50000"/>
              </a:schemeClr>
            </a:solidFill>
            <a:latin typeface="Comic Sans MS" pitchFamily="66" charset="0"/>
          </a:endParaRPr>
        </a:p>
      </dgm:t>
    </dgm:pt>
    <dgm:pt modelId="{EE5C1BEC-AA77-444B-AAF1-D58115364F32}" type="parTrans" cxnId="{2A3AE72A-48A3-4907-9E62-B99A2CE7A1CB}">
      <dgm:prSet/>
      <dgm:spPr/>
      <dgm:t>
        <a:bodyPr/>
        <a:lstStyle/>
        <a:p>
          <a:endParaRPr lang="ru-RU"/>
        </a:p>
      </dgm:t>
    </dgm:pt>
    <dgm:pt modelId="{2DB3FDAE-4257-4F37-B2BF-420C056FA95A}" type="sibTrans" cxnId="{2A3AE72A-48A3-4907-9E62-B99A2CE7A1CB}">
      <dgm:prSet/>
      <dgm:spPr/>
      <dgm:t>
        <a:bodyPr/>
        <a:lstStyle/>
        <a:p>
          <a:endParaRPr lang="ru-RU"/>
        </a:p>
      </dgm:t>
    </dgm:pt>
    <dgm:pt modelId="{3C8B813E-FB98-456F-B94C-4EA54AD1421B}">
      <dgm:prSet phldrT="[Текст]"/>
      <dgm:spPr>
        <a:solidFill>
          <a:schemeClr val="bg1"/>
        </a:solidFill>
        <a:effectLst>
          <a:glow rad="101600">
            <a:schemeClr val="accent2">
              <a:satMod val="175000"/>
              <a:alpha val="40000"/>
            </a:schemeClr>
          </a:glow>
          <a:outerShdw blurRad="50800" dist="38100" dir="18900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ru-RU" dirty="0"/>
        </a:p>
      </dgm:t>
    </dgm:pt>
    <dgm:pt modelId="{88AECC25-6254-46FB-937A-FB1D21CBBBBC}" type="sibTrans" cxnId="{B1D58996-440D-4236-9B43-896D7FCEAE35}">
      <dgm:prSet/>
      <dgm:spPr/>
      <dgm:t>
        <a:bodyPr/>
        <a:lstStyle/>
        <a:p>
          <a:endParaRPr lang="ru-RU"/>
        </a:p>
      </dgm:t>
    </dgm:pt>
    <dgm:pt modelId="{137EA286-1CBF-488A-A635-C8D84CEAD600}" type="parTrans" cxnId="{B1D58996-440D-4236-9B43-896D7FCEAE35}">
      <dgm:prSet/>
      <dgm:spPr/>
      <dgm:t>
        <a:bodyPr/>
        <a:lstStyle/>
        <a:p>
          <a:endParaRPr lang="ru-RU"/>
        </a:p>
      </dgm:t>
    </dgm:pt>
    <dgm:pt modelId="{6E03D9D6-7DA4-450C-9AB7-3030F43E55BA}" type="pres">
      <dgm:prSet presAssocID="{9C60689A-0718-4202-A326-CB67AFC6DFF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F837123-9A45-4BC2-AF19-583DE3D7F21F}" type="pres">
      <dgm:prSet presAssocID="{3C8B813E-FB98-456F-B94C-4EA54AD1421B}" presName="composite" presStyleCnt="0"/>
      <dgm:spPr/>
    </dgm:pt>
    <dgm:pt modelId="{A820E3FA-4AC7-47BF-A520-2F9A93836BB8}" type="pres">
      <dgm:prSet presAssocID="{3C8B813E-FB98-456F-B94C-4EA54AD1421B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742489-9744-4D24-826A-0E9C397CD8ED}" type="pres">
      <dgm:prSet presAssocID="{3C8B813E-FB98-456F-B94C-4EA54AD1421B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23265A-8C99-46D0-B920-106178C42975}" type="pres">
      <dgm:prSet presAssocID="{88AECC25-6254-46FB-937A-FB1D21CBBBBC}" presName="sp" presStyleCnt="0"/>
      <dgm:spPr/>
    </dgm:pt>
    <dgm:pt modelId="{058A84E6-D023-4E7A-96C2-D2B298A91BBF}" type="pres">
      <dgm:prSet presAssocID="{70AD6DAD-7E55-4957-9B5A-BC132B78E4D0}" presName="composite" presStyleCnt="0"/>
      <dgm:spPr/>
    </dgm:pt>
    <dgm:pt modelId="{FAC5AC3A-37B6-42BC-B0C6-882D2CB9D7E1}" type="pres">
      <dgm:prSet presAssocID="{70AD6DAD-7E55-4957-9B5A-BC132B78E4D0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AC14DD-8BBD-42CA-BF4C-49236AE41624}" type="pres">
      <dgm:prSet presAssocID="{70AD6DAD-7E55-4957-9B5A-BC132B78E4D0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5603E3-0B62-45E3-AF94-685A42853414}" type="pres">
      <dgm:prSet presAssocID="{C446520A-0DC1-4044-9D14-3805764B25C4}" presName="sp" presStyleCnt="0"/>
      <dgm:spPr/>
    </dgm:pt>
    <dgm:pt modelId="{1BF477DC-FBF8-42D8-B656-B2BDB75BAA2C}" type="pres">
      <dgm:prSet presAssocID="{779D8A34-075C-425F-AE9E-34AD49E8A9D6}" presName="composite" presStyleCnt="0"/>
      <dgm:spPr/>
    </dgm:pt>
    <dgm:pt modelId="{CC5D49E5-BBDE-4D73-9E5F-4536D7F5F051}" type="pres">
      <dgm:prSet presAssocID="{779D8A34-075C-425F-AE9E-34AD49E8A9D6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5FE933-5010-4CD9-BA5B-AC294377488A}" type="pres">
      <dgm:prSet presAssocID="{779D8A34-075C-425F-AE9E-34AD49E8A9D6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1D58996-440D-4236-9B43-896D7FCEAE35}" srcId="{9C60689A-0718-4202-A326-CB67AFC6DFF6}" destId="{3C8B813E-FB98-456F-B94C-4EA54AD1421B}" srcOrd="0" destOrd="0" parTransId="{137EA286-1CBF-488A-A635-C8D84CEAD600}" sibTransId="{88AECC25-6254-46FB-937A-FB1D21CBBBBC}"/>
    <dgm:cxn modelId="{178311AA-DEB7-40BE-93E4-1CA8FF2051DF}" type="presOf" srcId="{70AD6DAD-7E55-4957-9B5A-BC132B78E4D0}" destId="{FAC5AC3A-37B6-42BC-B0C6-882D2CB9D7E1}" srcOrd="0" destOrd="0" presId="urn:microsoft.com/office/officeart/2005/8/layout/chevron2"/>
    <dgm:cxn modelId="{FD9E189A-F4A9-49BE-82DD-3CAF328ADA65}" type="presOf" srcId="{9C60689A-0718-4202-A326-CB67AFC6DFF6}" destId="{6E03D9D6-7DA4-450C-9AB7-3030F43E55BA}" srcOrd="0" destOrd="0" presId="urn:microsoft.com/office/officeart/2005/8/layout/chevron2"/>
    <dgm:cxn modelId="{394180C7-B815-4CB1-B65D-5875F31AF605}" type="presOf" srcId="{3C8B813E-FB98-456F-B94C-4EA54AD1421B}" destId="{A820E3FA-4AC7-47BF-A520-2F9A93836BB8}" srcOrd="0" destOrd="0" presId="urn:microsoft.com/office/officeart/2005/8/layout/chevron2"/>
    <dgm:cxn modelId="{A8D56FCB-10DA-4F86-A601-0A79725E478D}" type="presOf" srcId="{143177EE-C65C-4BD6-A1D9-5E5104D20726}" destId="{925FE933-5010-4CD9-BA5B-AC294377488A}" srcOrd="0" destOrd="1" presId="urn:microsoft.com/office/officeart/2005/8/layout/chevron2"/>
    <dgm:cxn modelId="{6D0D4469-554D-4A46-B3E3-D37CB1371FFC}" type="presOf" srcId="{C096675E-E2CC-4724-B985-FFDBA717485F}" destId="{E4AC14DD-8BBD-42CA-BF4C-49236AE41624}" srcOrd="0" destOrd="0" presId="urn:microsoft.com/office/officeart/2005/8/layout/chevron2"/>
    <dgm:cxn modelId="{342A2AFF-F577-4811-BF0E-22822B2DB154}" srcId="{9C60689A-0718-4202-A326-CB67AFC6DFF6}" destId="{779D8A34-075C-425F-AE9E-34AD49E8A9D6}" srcOrd="2" destOrd="0" parTransId="{6F800D3E-E92D-40DA-9069-350A52011C00}" sibTransId="{B20BC196-A2F1-4ED3-896B-68F940668711}"/>
    <dgm:cxn modelId="{C713C49E-14CA-4C7E-A868-0448EB32C7B1}" srcId="{9C60689A-0718-4202-A326-CB67AFC6DFF6}" destId="{70AD6DAD-7E55-4957-9B5A-BC132B78E4D0}" srcOrd="1" destOrd="0" parTransId="{5CF1EA99-87B0-4B73-8BF7-37179C523A79}" sibTransId="{C446520A-0DC1-4044-9D14-3805764B25C4}"/>
    <dgm:cxn modelId="{582EE663-3C0B-418D-AB75-F7966D9DC451}" srcId="{3C8B813E-FB98-456F-B94C-4EA54AD1421B}" destId="{9B5994DF-01AC-4C7D-9804-609255DD67A7}" srcOrd="1" destOrd="0" parTransId="{8C3A24BD-4788-444D-85FD-70A1CB2AD713}" sibTransId="{E0A05599-19FB-4506-A2E0-BFB45E98D49C}"/>
    <dgm:cxn modelId="{B229862E-ED63-44AF-9775-52EAAC93A721}" srcId="{3C8B813E-FB98-456F-B94C-4EA54AD1421B}" destId="{658B8636-F441-495D-A8E0-CA11C350505E}" srcOrd="0" destOrd="0" parTransId="{3850893B-2490-4548-97B8-DA0C239A63D3}" sibTransId="{27AF07FD-71CB-4FD4-9310-A78A5573CB42}"/>
    <dgm:cxn modelId="{131D66B2-3F7F-4310-BC14-3266ABD23DDB}" type="presOf" srcId="{9C3E1CA0-CA42-41E1-A325-8B3C07275266}" destId="{925FE933-5010-4CD9-BA5B-AC294377488A}" srcOrd="0" destOrd="0" presId="urn:microsoft.com/office/officeart/2005/8/layout/chevron2"/>
    <dgm:cxn modelId="{F94D8C8B-B310-4E08-B50F-D374624253D4}" srcId="{70AD6DAD-7E55-4957-9B5A-BC132B78E4D0}" destId="{78EE7CC8-AACF-49FC-A3E8-5CF2ABBC4C52}" srcOrd="1" destOrd="0" parTransId="{6D5CABA4-30DD-4339-9B55-29909B51F9DA}" sibTransId="{DE50471F-7B91-44CC-9637-CA602A9EEAAE}"/>
    <dgm:cxn modelId="{2603800E-452C-44FD-9805-36FF05907229}" type="presOf" srcId="{658B8636-F441-495D-A8E0-CA11C350505E}" destId="{07742489-9744-4D24-826A-0E9C397CD8ED}" srcOrd="0" destOrd="0" presId="urn:microsoft.com/office/officeart/2005/8/layout/chevron2"/>
    <dgm:cxn modelId="{F51D98EE-5996-4B5A-8376-67F4D6756559}" srcId="{70AD6DAD-7E55-4957-9B5A-BC132B78E4D0}" destId="{C096675E-E2CC-4724-B985-FFDBA717485F}" srcOrd="0" destOrd="0" parTransId="{0E78FD46-F571-4B1A-8E29-C0B00E156FF0}" sibTransId="{2AF535A6-AE29-4B1A-B018-FB807A2A8418}"/>
    <dgm:cxn modelId="{44A48E19-3B2D-4759-9038-AE2536ED6608}" type="presOf" srcId="{78EE7CC8-AACF-49FC-A3E8-5CF2ABBC4C52}" destId="{E4AC14DD-8BBD-42CA-BF4C-49236AE41624}" srcOrd="0" destOrd="1" presId="urn:microsoft.com/office/officeart/2005/8/layout/chevron2"/>
    <dgm:cxn modelId="{673AA3AE-C272-458C-A4BE-D8EED0E4BAAE}" type="presOf" srcId="{779D8A34-075C-425F-AE9E-34AD49E8A9D6}" destId="{CC5D49E5-BBDE-4D73-9E5F-4536D7F5F051}" srcOrd="0" destOrd="0" presId="urn:microsoft.com/office/officeart/2005/8/layout/chevron2"/>
    <dgm:cxn modelId="{95923465-9A6F-48FF-B47B-71C982EEF2A1}" srcId="{779D8A34-075C-425F-AE9E-34AD49E8A9D6}" destId="{9C3E1CA0-CA42-41E1-A325-8B3C07275266}" srcOrd="0" destOrd="0" parTransId="{74609E5B-6903-4290-A5FA-7A5FE1DF7C87}" sibTransId="{3CC36C03-27ED-4342-B804-071F35D2514C}"/>
    <dgm:cxn modelId="{2A3AE72A-48A3-4907-9E62-B99A2CE7A1CB}" srcId="{779D8A34-075C-425F-AE9E-34AD49E8A9D6}" destId="{143177EE-C65C-4BD6-A1D9-5E5104D20726}" srcOrd="1" destOrd="0" parTransId="{EE5C1BEC-AA77-444B-AAF1-D58115364F32}" sibTransId="{2DB3FDAE-4257-4F37-B2BF-420C056FA95A}"/>
    <dgm:cxn modelId="{2283F797-770F-49C4-96C7-530922ACA76C}" type="presOf" srcId="{9B5994DF-01AC-4C7D-9804-609255DD67A7}" destId="{07742489-9744-4D24-826A-0E9C397CD8ED}" srcOrd="0" destOrd="1" presId="urn:microsoft.com/office/officeart/2005/8/layout/chevron2"/>
    <dgm:cxn modelId="{17A252C3-285D-42F7-BE45-CB0F04D3323E}" type="presParOf" srcId="{6E03D9D6-7DA4-450C-9AB7-3030F43E55BA}" destId="{8F837123-9A45-4BC2-AF19-583DE3D7F21F}" srcOrd="0" destOrd="0" presId="urn:microsoft.com/office/officeart/2005/8/layout/chevron2"/>
    <dgm:cxn modelId="{816E66C6-B33D-4C64-BDAD-2DF08918773C}" type="presParOf" srcId="{8F837123-9A45-4BC2-AF19-583DE3D7F21F}" destId="{A820E3FA-4AC7-47BF-A520-2F9A93836BB8}" srcOrd="0" destOrd="0" presId="urn:microsoft.com/office/officeart/2005/8/layout/chevron2"/>
    <dgm:cxn modelId="{C84F8F56-4804-464C-BB33-D4826118B0DF}" type="presParOf" srcId="{8F837123-9A45-4BC2-AF19-583DE3D7F21F}" destId="{07742489-9744-4D24-826A-0E9C397CD8ED}" srcOrd="1" destOrd="0" presId="urn:microsoft.com/office/officeart/2005/8/layout/chevron2"/>
    <dgm:cxn modelId="{470194EC-5CDA-46BD-82EB-7678DA581984}" type="presParOf" srcId="{6E03D9D6-7DA4-450C-9AB7-3030F43E55BA}" destId="{2723265A-8C99-46D0-B920-106178C42975}" srcOrd="1" destOrd="0" presId="urn:microsoft.com/office/officeart/2005/8/layout/chevron2"/>
    <dgm:cxn modelId="{2384564F-721D-4884-AE6B-73A28EFDEE90}" type="presParOf" srcId="{6E03D9D6-7DA4-450C-9AB7-3030F43E55BA}" destId="{058A84E6-D023-4E7A-96C2-D2B298A91BBF}" srcOrd="2" destOrd="0" presId="urn:microsoft.com/office/officeart/2005/8/layout/chevron2"/>
    <dgm:cxn modelId="{859C45C5-1A9D-495F-A9C6-E917507B0933}" type="presParOf" srcId="{058A84E6-D023-4E7A-96C2-D2B298A91BBF}" destId="{FAC5AC3A-37B6-42BC-B0C6-882D2CB9D7E1}" srcOrd="0" destOrd="0" presId="urn:microsoft.com/office/officeart/2005/8/layout/chevron2"/>
    <dgm:cxn modelId="{A512C7D1-AAF4-4CD5-B59F-0081EB5621D8}" type="presParOf" srcId="{058A84E6-D023-4E7A-96C2-D2B298A91BBF}" destId="{E4AC14DD-8BBD-42CA-BF4C-49236AE41624}" srcOrd="1" destOrd="0" presId="urn:microsoft.com/office/officeart/2005/8/layout/chevron2"/>
    <dgm:cxn modelId="{E9A4C861-361D-4AEA-8265-E60E18E16191}" type="presParOf" srcId="{6E03D9D6-7DA4-450C-9AB7-3030F43E55BA}" destId="{155603E3-0B62-45E3-AF94-685A42853414}" srcOrd="3" destOrd="0" presId="urn:microsoft.com/office/officeart/2005/8/layout/chevron2"/>
    <dgm:cxn modelId="{5CA4484B-A13B-4E4D-A311-8A714C01365B}" type="presParOf" srcId="{6E03D9D6-7DA4-450C-9AB7-3030F43E55BA}" destId="{1BF477DC-FBF8-42D8-B656-B2BDB75BAA2C}" srcOrd="4" destOrd="0" presId="urn:microsoft.com/office/officeart/2005/8/layout/chevron2"/>
    <dgm:cxn modelId="{24876214-6062-4562-9D29-745B52E2AAED}" type="presParOf" srcId="{1BF477DC-FBF8-42D8-B656-B2BDB75BAA2C}" destId="{CC5D49E5-BBDE-4D73-9E5F-4536D7F5F051}" srcOrd="0" destOrd="0" presId="urn:microsoft.com/office/officeart/2005/8/layout/chevron2"/>
    <dgm:cxn modelId="{34A29C8A-15D0-4B2A-9990-2FE7325C610A}" type="presParOf" srcId="{1BF477DC-FBF8-42D8-B656-B2BDB75BAA2C}" destId="{925FE933-5010-4CD9-BA5B-AC294377488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D405CB-C930-4ADD-88F5-5BE8799DA608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10141FD-6C69-4DBB-B7A2-92C1290F0FD1}">
      <dgm:prSet phldrT="[Текст]" custT="1"/>
      <dgm:spPr>
        <a:solidFill>
          <a:srgbClr val="00B050"/>
        </a:solidFill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200" b="1" dirty="0" smtClean="0">
              <a:latin typeface="Comic Sans MS" pitchFamily="66" charset="0"/>
            </a:rPr>
            <a:t>Повышение доходного потенциала бюджета</a:t>
          </a:r>
          <a:endParaRPr lang="ru-RU" sz="1200" b="1" dirty="0">
            <a:latin typeface="Comic Sans MS" pitchFamily="66" charset="0"/>
          </a:endParaRPr>
        </a:p>
      </dgm:t>
      <dgm:extLst>
        <a:ext uri="{E40237B7-FDA0-4F09-8148-C483321AD2D9}">
          <dgm14:cNvPr xmlns:dgm14="http://schemas.microsoft.com/office/drawing/2010/diagram" id="0" name="" descr="Повышение доходного&#10;потенциала бюджета "/>
        </a:ext>
      </dgm:extLst>
    </dgm:pt>
    <dgm:pt modelId="{20349892-EC46-4816-A3A2-1F45763BA9AA}" type="parTrans" cxnId="{BEAAE9B5-11AB-489F-8126-A709DF894265}">
      <dgm:prSet/>
      <dgm:spPr/>
      <dgm:t>
        <a:bodyPr/>
        <a:lstStyle/>
        <a:p>
          <a:endParaRPr lang="ru-RU"/>
        </a:p>
      </dgm:t>
    </dgm:pt>
    <dgm:pt modelId="{518F04D9-D1E2-4D8B-A0D3-7BEDCFB36303}" type="sibTrans" cxnId="{BEAAE9B5-11AB-489F-8126-A709DF894265}">
      <dgm:prSet/>
      <dgm:spPr/>
      <dgm:t>
        <a:bodyPr/>
        <a:lstStyle/>
        <a:p>
          <a:endParaRPr lang="ru-RU"/>
        </a:p>
      </dgm:t>
    </dgm:pt>
    <dgm:pt modelId="{0D742E56-42EE-4CE1-8FBD-8EEF2CC6E792}">
      <dgm:prSet phldrT="[Текст]"/>
      <dgm:spPr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rPr>
            <a:t>обеспечение качественного прогнозирования доходных источников и их последующего администрирования с целью выполнения утвержденного плана по поступлениям доходов в местный бюджет;</a:t>
          </a:r>
          <a:endParaRPr lang="ru-RU" dirty="0">
            <a:solidFill>
              <a:schemeClr val="tx1">
                <a:lumMod val="50000"/>
              </a:schemeClr>
            </a:solidFill>
            <a:latin typeface="Comic Sans MS" pitchFamily="66" charset="0"/>
          </a:endParaRPr>
        </a:p>
      </dgm:t>
    </dgm:pt>
    <dgm:pt modelId="{D5F62501-1C8A-4CF9-9BF6-7E97F8699626}" type="parTrans" cxnId="{B7B156A1-AB5C-4464-901F-EA47071948E6}">
      <dgm:prSet/>
      <dgm:spPr/>
      <dgm:t>
        <a:bodyPr/>
        <a:lstStyle/>
        <a:p>
          <a:endParaRPr lang="ru-RU"/>
        </a:p>
      </dgm:t>
    </dgm:pt>
    <dgm:pt modelId="{5B7A741F-8A1D-4B7C-8CF3-96337FFC6DD9}" type="sibTrans" cxnId="{B7B156A1-AB5C-4464-901F-EA47071948E6}">
      <dgm:prSet/>
      <dgm:spPr/>
      <dgm:t>
        <a:bodyPr/>
        <a:lstStyle/>
        <a:p>
          <a:endParaRPr lang="ru-RU"/>
        </a:p>
      </dgm:t>
    </dgm:pt>
    <dgm:pt modelId="{DCA8C4BB-347F-4E80-A036-8FF004022042}">
      <dgm:prSet phldrT="[Текст]"/>
      <dgm:spPr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rPr>
            <a:t>реализация мероприятий, направленных на повышение собираемости налоговых и неналоговых доходов и сокращение задолженности по обязательным платежам в бюджет;</a:t>
          </a:r>
          <a:endParaRPr lang="ru-RU" dirty="0">
            <a:solidFill>
              <a:schemeClr val="tx1">
                <a:lumMod val="50000"/>
              </a:schemeClr>
            </a:solidFill>
            <a:latin typeface="Comic Sans MS" pitchFamily="66" charset="0"/>
          </a:endParaRPr>
        </a:p>
      </dgm:t>
    </dgm:pt>
    <dgm:pt modelId="{24080449-9A26-46EB-A2A4-373132BA46F3}" type="parTrans" cxnId="{9ECF8776-6B12-4A9D-A83C-6AA2FFE9FB87}">
      <dgm:prSet/>
      <dgm:spPr/>
      <dgm:t>
        <a:bodyPr/>
        <a:lstStyle/>
        <a:p>
          <a:endParaRPr lang="ru-RU"/>
        </a:p>
      </dgm:t>
    </dgm:pt>
    <dgm:pt modelId="{D85FFC85-1ED5-49F2-821C-F472ECA7F4E4}" type="sibTrans" cxnId="{9ECF8776-6B12-4A9D-A83C-6AA2FFE9FB87}">
      <dgm:prSet/>
      <dgm:spPr/>
      <dgm:t>
        <a:bodyPr/>
        <a:lstStyle/>
        <a:p>
          <a:endParaRPr lang="ru-RU"/>
        </a:p>
      </dgm:t>
    </dgm:pt>
    <dgm:pt modelId="{519BEF0E-B994-4A02-823F-4FA805BB760C}">
      <dgm:prSet phldrT="[Текст]"/>
      <dgm:spPr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rPr>
            <a:t>поддержка инвестиционной деятельности субъектов малого и среднего предпринимательства.</a:t>
          </a:r>
          <a:endParaRPr lang="ru-RU" dirty="0">
            <a:solidFill>
              <a:schemeClr val="tx1">
                <a:lumMod val="50000"/>
              </a:schemeClr>
            </a:solidFill>
            <a:latin typeface="Comic Sans MS" pitchFamily="66" charset="0"/>
          </a:endParaRPr>
        </a:p>
      </dgm:t>
    </dgm:pt>
    <dgm:pt modelId="{DAF200D6-17BE-418A-AC78-08946F4513B7}" type="parTrans" cxnId="{26A1DBE6-ABF0-40E4-8BBD-D0E49B810353}">
      <dgm:prSet/>
      <dgm:spPr/>
      <dgm:t>
        <a:bodyPr/>
        <a:lstStyle/>
        <a:p>
          <a:endParaRPr lang="ru-RU"/>
        </a:p>
      </dgm:t>
    </dgm:pt>
    <dgm:pt modelId="{BFF27F1C-D51E-4F6E-AA53-1958D6C1E3D2}" type="sibTrans" cxnId="{26A1DBE6-ABF0-40E4-8BBD-D0E49B810353}">
      <dgm:prSet/>
      <dgm:spPr/>
      <dgm:t>
        <a:bodyPr/>
        <a:lstStyle/>
        <a:p>
          <a:endParaRPr lang="ru-RU"/>
        </a:p>
      </dgm:t>
    </dgm:pt>
    <dgm:pt modelId="{5EEA5894-986B-4235-8EAF-610C48259D55}">
      <dgm:prSet/>
      <dgm:spPr>
        <a:solidFill>
          <a:srgbClr val="FF9D0D"/>
        </a:solidFill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b="1" dirty="0" smtClean="0">
              <a:latin typeface="Comic Sans MS" pitchFamily="66" charset="0"/>
            </a:rPr>
            <a:t>Оптимизация и повышение эффективности использования бюджетных средств</a:t>
          </a:r>
          <a:endParaRPr lang="ru-RU" b="1" dirty="0">
            <a:latin typeface="Comic Sans MS" pitchFamily="66" charset="0"/>
          </a:endParaRPr>
        </a:p>
      </dgm:t>
    </dgm:pt>
    <dgm:pt modelId="{BBF6CF39-E056-4257-8463-74A97E016127}" type="parTrans" cxnId="{1F2E68A6-D5F8-41D2-A5F3-0639DC6C639A}">
      <dgm:prSet/>
      <dgm:spPr/>
      <dgm:t>
        <a:bodyPr/>
        <a:lstStyle/>
        <a:p>
          <a:endParaRPr lang="ru-RU"/>
        </a:p>
      </dgm:t>
    </dgm:pt>
    <dgm:pt modelId="{A4DB1571-4246-443D-A206-009F32CC6A21}" type="sibTrans" cxnId="{1F2E68A6-D5F8-41D2-A5F3-0639DC6C639A}">
      <dgm:prSet/>
      <dgm:spPr/>
      <dgm:t>
        <a:bodyPr/>
        <a:lstStyle/>
        <a:p>
          <a:endParaRPr lang="ru-RU"/>
        </a:p>
      </dgm:t>
    </dgm:pt>
    <dgm:pt modelId="{A9DA7278-AD6D-48B0-97B4-94FCF36DFCC9}">
      <dgm:prSet/>
      <dgm:spPr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rPr>
            <a:t>выполнение целевых показателей майских указов Президента Российской Федерации;</a:t>
          </a:r>
          <a:endParaRPr lang="ru-RU" dirty="0">
            <a:solidFill>
              <a:schemeClr val="tx1">
                <a:lumMod val="50000"/>
              </a:schemeClr>
            </a:solidFill>
            <a:latin typeface="Comic Sans MS" pitchFamily="66" charset="0"/>
          </a:endParaRPr>
        </a:p>
      </dgm:t>
    </dgm:pt>
    <dgm:pt modelId="{61872FF8-C791-480B-B75B-8D78496999BA}" type="parTrans" cxnId="{94D7B125-6965-4DB7-9B7F-1354A980EE1D}">
      <dgm:prSet/>
      <dgm:spPr/>
      <dgm:t>
        <a:bodyPr/>
        <a:lstStyle/>
        <a:p>
          <a:endParaRPr lang="ru-RU"/>
        </a:p>
      </dgm:t>
    </dgm:pt>
    <dgm:pt modelId="{A36E13FE-7894-4CA9-96A1-BEBBC459A77F}" type="sibTrans" cxnId="{94D7B125-6965-4DB7-9B7F-1354A980EE1D}">
      <dgm:prSet/>
      <dgm:spPr/>
      <dgm:t>
        <a:bodyPr/>
        <a:lstStyle/>
        <a:p>
          <a:endParaRPr lang="ru-RU"/>
        </a:p>
      </dgm:t>
    </dgm:pt>
    <dgm:pt modelId="{059FA5B0-336C-4732-AE61-CC60ACEFC216}">
      <dgm:prSet/>
      <dgm:spPr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rPr>
            <a:t>активное участие в реализации национальных проектов, региональных и государственных программ Российской Федерации;</a:t>
          </a:r>
          <a:endParaRPr lang="ru-RU" dirty="0">
            <a:solidFill>
              <a:schemeClr val="tx1">
                <a:lumMod val="50000"/>
              </a:schemeClr>
            </a:solidFill>
            <a:latin typeface="Comic Sans MS" pitchFamily="66" charset="0"/>
          </a:endParaRPr>
        </a:p>
      </dgm:t>
    </dgm:pt>
    <dgm:pt modelId="{4BBEFCAA-8E77-4302-A978-EB9E08DE73D6}" type="parTrans" cxnId="{C0E166C1-AAF3-47BB-A7B8-19690F453AEE}">
      <dgm:prSet/>
      <dgm:spPr/>
      <dgm:t>
        <a:bodyPr/>
        <a:lstStyle/>
        <a:p>
          <a:endParaRPr lang="ru-RU"/>
        </a:p>
      </dgm:t>
    </dgm:pt>
    <dgm:pt modelId="{E395F2B1-F7CF-49B7-BA76-5C5EBA9C1350}" type="sibTrans" cxnId="{C0E166C1-AAF3-47BB-A7B8-19690F453AEE}">
      <dgm:prSet/>
      <dgm:spPr/>
      <dgm:t>
        <a:bodyPr/>
        <a:lstStyle/>
        <a:p>
          <a:endParaRPr lang="ru-RU"/>
        </a:p>
      </dgm:t>
    </dgm:pt>
    <dgm:pt modelId="{83B0F2E2-A829-4FE0-A8B9-CFE25068F123}">
      <dgm:prSet/>
      <dgm:spPr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rPr>
            <a:t>систематический мониторинг кредиторской задолженности, в том числе по исполненным муниципальным контрактам и принятие мер по ее сокращению и ликвидации;</a:t>
          </a:r>
          <a:endParaRPr lang="ru-RU" dirty="0">
            <a:solidFill>
              <a:schemeClr val="tx1">
                <a:lumMod val="50000"/>
              </a:schemeClr>
            </a:solidFill>
            <a:latin typeface="Comic Sans MS" pitchFamily="66" charset="0"/>
          </a:endParaRPr>
        </a:p>
      </dgm:t>
    </dgm:pt>
    <dgm:pt modelId="{F05C46B4-B85C-45BB-92B5-BCCFD66FADB9}" type="parTrans" cxnId="{33EE682D-5A06-4F5F-AFB5-AA43905BBD51}">
      <dgm:prSet/>
      <dgm:spPr/>
      <dgm:t>
        <a:bodyPr/>
        <a:lstStyle/>
        <a:p>
          <a:endParaRPr lang="ru-RU"/>
        </a:p>
      </dgm:t>
    </dgm:pt>
    <dgm:pt modelId="{DA183ECD-7091-4F29-8F04-885007335B60}" type="sibTrans" cxnId="{33EE682D-5A06-4F5F-AFB5-AA43905BBD51}">
      <dgm:prSet/>
      <dgm:spPr/>
      <dgm:t>
        <a:bodyPr/>
        <a:lstStyle/>
        <a:p>
          <a:endParaRPr lang="ru-RU"/>
        </a:p>
      </dgm:t>
    </dgm:pt>
    <dgm:pt modelId="{BF14D84C-E31A-4E46-BE71-E3DD30B8DABA}">
      <dgm:prSet/>
      <dgm:spPr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rPr>
            <a:t>совершенствование качества составления и ведения кассового плана исполнения местного бюджета.</a:t>
          </a:r>
          <a:endParaRPr lang="ru-RU" dirty="0">
            <a:solidFill>
              <a:schemeClr val="tx1">
                <a:lumMod val="50000"/>
              </a:schemeClr>
            </a:solidFill>
            <a:latin typeface="Comic Sans MS" pitchFamily="66" charset="0"/>
          </a:endParaRPr>
        </a:p>
      </dgm:t>
    </dgm:pt>
    <dgm:pt modelId="{263FE8F8-5F75-40CC-A833-764F26816D78}" type="parTrans" cxnId="{12EA0469-9CBF-4041-AF0D-4D728332911E}">
      <dgm:prSet/>
      <dgm:spPr/>
      <dgm:t>
        <a:bodyPr/>
        <a:lstStyle/>
        <a:p>
          <a:endParaRPr lang="ru-RU"/>
        </a:p>
      </dgm:t>
    </dgm:pt>
    <dgm:pt modelId="{5AB8AE9A-BA54-48BD-83FB-AEB40C83D0A0}" type="sibTrans" cxnId="{12EA0469-9CBF-4041-AF0D-4D728332911E}">
      <dgm:prSet/>
      <dgm:spPr/>
      <dgm:t>
        <a:bodyPr/>
        <a:lstStyle/>
        <a:p>
          <a:endParaRPr lang="ru-RU"/>
        </a:p>
      </dgm:t>
    </dgm:pt>
    <dgm:pt modelId="{167C10FF-3C43-4638-8D4B-E12B83B823FB}">
      <dgm:prSet/>
      <dgm:spPr>
        <a:solidFill>
          <a:srgbClr val="00B0F0"/>
        </a:solidFill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b="1" dirty="0" smtClean="0">
              <a:latin typeface="Comic Sans MS" pitchFamily="66" charset="0"/>
            </a:rPr>
            <a:t>Повышение эффективности и открытости управления муниципальными финансами</a:t>
          </a:r>
          <a:endParaRPr lang="ru-RU" b="1" dirty="0">
            <a:latin typeface="Comic Sans MS" pitchFamily="66" charset="0"/>
          </a:endParaRPr>
        </a:p>
      </dgm:t>
    </dgm:pt>
    <dgm:pt modelId="{59398F19-1571-4D44-8A03-1CC3A0FADDD8}" type="parTrans" cxnId="{AA10A156-E0EF-4E87-953F-1E6F9EF0CBDC}">
      <dgm:prSet/>
      <dgm:spPr/>
      <dgm:t>
        <a:bodyPr/>
        <a:lstStyle/>
        <a:p>
          <a:endParaRPr lang="ru-RU"/>
        </a:p>
      </dgm:t>
    </dgm:pt>
    <dgm:pt modelId="{55E65A03-974A-44C6-8D35-AEF344C53574}" type="sibTrans" cxnId="{AA10A156-E0EF-4E87-953F-1E6F9EF0CBDC}">
      <dgm:prSet/>
      <dgm:spPr/>
      <dgm:t>
        <a:bodyPr/>
        <a:lstStyle/>
        <a:p>
          <a:endParaRPr lang="ru-RU"/>
        </a:p>
      </dgm:t>
    </dgm:pt>
    <dgm:pt modelId="{75CE1232-5D9E-4A0C-A09C-5F6C843D9A71}">
      <dgm:prSet/>
      <dgm:spPr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rPr>
            <a:t>повышение качества финансового менеджмента главных администраторов бюджетных средств;</a:t>
          </a:r>
          <a:endParaRPr lang="ru-RU" dirty="0">
            <a:solidFill>
              <a:schemeClr val="tx1">
                <a:lumMod val="50000"/>
              </a:schemeClr>
            </a:solidFill>
            <a:latin typeface="Comic Sans MS" pitchFamily="66" charset="0"/>
          </a:endParaRPr>
        </a:p>
      </dgm:t>
    </dgm:pt>
    <dgm:pt modelId="{91958AF7-F12B-4F40-87CA-68334CF762F6}" type="parTrans" cxnId="{6D317103-D15B-487F-8D39-26BB521ACEA4}">
      <dgm:prSet/>
      <dgm:spPr/>
      <dgm:t>
        <a:bodyPr/>
        <a:lstStyle/>
        <a:p>
          <a:endParaRPr lang="ru-RU"/>
        </a:p>
      </dgm:t>
    </dgm:pt>
    <dgm:pt modelId="{5C55F385-236D-4586-978E-9178A92146F4}" type="sibTrans" cxnId="{6D317103-D15B-487F-8D39-26BB521ACEA4}">
      <dgm:prSet/>
      <dgm:spPr/>
      <dgm:t>
        <a:bodyPr/>
        <a:lstStyle/>
        <a:p>
          <a:endParaRPr lang="ru-RU"/>
        </a:p>
      </dgm:t>
    </dgm:pt>
    <dgm:pt modelId="{3C35E0D3-2C95-4D16-A764-8915033BB7D1}">
      <dgm:prSet/>
      <dgm:spPr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rPr>
            <a:t>развитие практики инициативного бюджетирования («Народный бюджет»);</a:t>
          </a:r>
          <a:endParaRPr lang="ru-RU" dirty="0">
            <a:solidFill>
              <a:schemeClr val="tx1">
                <a:lumMod val="50000"/>
              </a:schemeClr>
            </a:solidFill>
            <a:latin typeface="Comic Sans MS" pitchFamily="66" charset="0"/>
          </a:endParaRPr>
        </a:p>
      </dgm:t>
    </dgm:pt>
    <dgm:pt modelId="{F4F23706-4B5C-4D88-B4D6-03A98987D284}" type="parTrans" cxnId="{375F0787-AF3F-4AA7-AB68-59B60500F829}">
      <dgm:prSet/>
      <dgm:spPr/>
      <dgm:t>
        <a:bodyPr/>
        <a:lstStyle/>
        <a:p>
          <a:endParaRPr lang="ru-RU"/>
        </a:p>
      </dgm:t>
    </dgm:pt>
    <dgm:pt modelId="{57FE677C-0260-4C47-A84E-C7C7279D5F35}" type="sibTrans" cxnId="{375F0787-AF3F-4AA7-AB68-59B60500F829}">
      <dgm:prSet/>
      <dgm:spPr/>
      <dgm:t>
        <a:bodyPr/>
        <a:lstStyle/>
        <a:p>
          <a:endParaRPr lang="ru-RU"/>
        </a:p>
      </dgm:t>
    </dgm:pt>
    <dgm:pt modelId="{A5BB38EE-5048-4F7D-8C60-B555161B6D7D}">
      <dgm:prSet/>
      <dgm:spPr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rPr>
            <a:t>совершенствование проектов представления бюджета для граждан в доступной форме.</a:t>
          </a:r>
          <a:endParaRPr lang="ru-RU" dirty="0">
            <a:solidFill>
              <a:schemeClr val="tx1">
                <a:lumMod val="50000"/>
              </a:schemeClr>
            </a:solidFill>
            <a:latin typeface="Comic Sans MS" pitchFamily="66" charset="0"/>
          </a:endParaRPr>
        </a:p>
      </dgm:t>
    </dgm:pt>
    <dgm:pt modelId="{86A4234D-E333-4476-9E58-51F3DAB23717}" type="parTrans" cxnId="{BF42D6B8-5806-44F5-AA1F-F4F8BC5D7A54}">
      <dgm:prSet/>
      <dgm:spPr/>
      <dgm:t>
        <a:bodyPr/>
        <a:lstStyle/>
        <a:p>
          <a:endParaRPr lang="ru-RU"/>
        </a:p>
      </dgm:t>
    </dgm:pt>
    <dgm:pt modelId="{411FDB65-1B3C-4741-8CFD-AC6E467391AC}" type="sibTrans" cxnId="{BF42D6B8-5806-44F5-AA1F-F4F8BC5D7A54}">
      <dgm:prSet/>
      <dgm:spPr/>
      <dgm:t>
        <a:bodyPr/>
        <a:lstStyle/>
        <a:p>
          <a:endParaRPr lang="ru-RU"/>
        </a:p>
      </dgm:t>
    </dgm:pt>
    <dgm:pt modelId="{FB13C294-A548-4D25-90A0-B25DB7CE0ABA}" type="pres">
      <dgm:prSet presAssocID="{20D405CB-C930-4ADD-88F5-5BE8799DA60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291BCDD-7BAD-4736-AB66-67FFCD3105AF}" type="pres">
      <dgm:prSet presAssocID="{D10141FD-6C69-4DBB-B7A2-92C1290F0FD1}" presName="composite" presStyleCnt="0"/>
      <dgm:spPr/>
    </dgm:pt>
    <dgm:pt modelId="{FBF17B50-5821-43E5-A075-6D75EC272472}" type="pres">
      <dgm:prSet presAssocID="{D10141FD-6C69-4DBB-B7A2-92C1290F0FD1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8297AC-A718-4901-9FD7-92682A89DBFA}" type="pres">
      <dgm:prSet presAssocID="{D10141FD-6C69-4DBB-B7A2-92C1290F0FD1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CACC1A-CB62-48F5-A0A7-F44EEC853D37}" type="pres">
      <dgm:prSet presAssocID="{518F04D9-D1E2-4D8B-A0D3-7BEDCFB36303}" presName="space" presStyleCnt="0"/>
      <dgm:spPr/>
    </dgm:pt>
    <dgm:pt modelId="{F87E49FC-ABE9-473B-89EA-1F51BAE47427}" type="pres">
      <dgm:prSet presAssocID="{5EEA5894-986B-4235-8EAF-610C48259D55}" presName="composite" presStyleCnt="0"/>
      <dgm:spPr/>
    </dgm:pt>
    <dgm:pt modelId="{ED9AC8FB-4357-460C-958A-E82B5A05D347}" type="pres">
      <dgm:prSet presAssocID="{5EEA5894-986B-4235-8EAF-610C48259D55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5C31A8-919A-44BA-A39D-E0FFF3696BE0}" type="pres">
      <dgm:prSet presAssocID="{5EEA5894-986B-4235-8EAF-610C48259D55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13F0ED-518F-482B-8463-D518A2F79983}" type="pres">
      <dgm:prSet presAssocID="{A4DB1571-4246-443D-A206-009F32CC6A21}" presName="space" presStyleCnt="0"/>
      <dgm:spPr/>
    </dgm:pt>
    <dgm:pt modelId="{82F1D8CD-CEDD-4ABB-A832-5E6AC3FE75E4}" type="pres">
      <dgm:prSet presAssocID="{167C10FF-3C43-4638-8D4B-E12B83B823FB}" presName="composite" presStyleCnt="0"/>
      <dgm:spPr/>
    </dgm:pt>
    <dgm:pt modelId="{0AFD6CCB-1810-4B22-90B1-A217F653AC90}" type="pres">
      <dgm:prSet presAssocID="{167C10FF-3C43-4638-8D4B-E12B83B823FB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3B68B0-FB03-453F-906D-55B3C3FE27EF}" type="pres">
      <dgm:prSet presAssocID="{167C10FF-3C43-4638-8D4B-E12B83B823FB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538C5A2-8D7C-4FE8-81C2-6CF8A7223F05}" type="presOf" srcId="{83B0F2E2-A829-4FE0-A8B9-CFE25068F123}" destId="{205C31A8-919A-44BA-A39D-E0FFF3696BE0}" srcOrd="0" destOrd="2" presId="urn:microsoft.com/office/officeart/2005/8/layout/hList1"/>
    <dgm:cxn modelId="{98050A38-8A62-4672-8E5F-63100046802A}" type="presOf" srcId="{A9DA7278-AD6D-48B0-97B4-94FCF36DFCC9}" destId="{205C31A8-919A-44BA-A39D-E0FFF3696BE0}" srcOrd="0" destOrd="0" presId="urn:microsoft.com/office/officeart/2005/8/layout/hList1"/>
    <dgm:cxn modelId="{26A1DBE6-ABF0-40E4-8BBD-D0E49B810353}" srcId="{D10141FD-6C69-4DBB-B7A2-92C1290F0FD1}" destId="{519BEF0E-B994-4A02-823F-4FA805BB760C}" srcOrd="2" destOrd="0" parTransId="{DAF200D6-17BE-418A-AC78-08946F4513B7}" sibTransId="{BFF27F1C-D51E-4F6E-AA53-1958D6C1E3D2}"/>
    <dgm:cxn modelId="{FFE50717-6131-4E0D-A61A-9D998A76A9AE}" type="presOf" srcId="{20D405CB-C930-4ADD-88F5-5BE8799DA608}" destId="{FB13C294-A548-4D25-90A0-B25DB7CE0ABA}" srcOrd="0" destOrd="0" presId="urn:microsoft.com/office/officeart/2005/8/layout/hList1"/>
    <dgm:cxn modelId="{6D317103-D15B-487F-8D39-26BB521ACEA4}" srcId="{167C10FF-3C43-4638-8D4B-E12B83B823FB}" destId="{75CE1232-5D9E-4A0C-A09C-5F6C843D9A71}" srcOrd="0" destOrd="0" parTransId="{91958AF7-F12B-4F40-87CA-68334CF762F6}" sibTransId="{5C55F385-236D-4586-978E-9178A92146F4}"/>
    <dgm:cxn modelId="{94D7B125-6965-4DB7-9B7F-1354A980EE1D}" srcId="{5EEA5894-986B-4235-8EAF-610C48259D55}" destId="{A9DA7278-AD6D-48B0-97B4-94FCF36DFCC9}" srcOrd="0" destOrd="0" parTransId="{61872FF8-C791-480B-B75B-8D78496999BA}" sibTransId="{A36E13FE-7894-4CA9-96A1-BEBBC459A77F}"/>
    <dgm:cxn modelId="{B7B156A1-AB5C-4464-901F-EA47071948E6}" srcId="{D10141FD-6C69-4DBB-B7A2-92C1290F0FD1}" destId="{0D742E56-42EE-4CE1-8FBD-8EEF2CC6E792}" srcOrd="0" destOrd="0" parTransId="{D5F62501-1C8A-4CF9-9BF6-7E97F8699626}" sibTransId="{5B7A741F-8A1D-4B7C-8CF3-96337FFC6DD9}"/>
    <dgm:cxn modelId="{8AD47CD3-6917-4AAC-96FF-057AD1EAE8D2}" type="presOf" srcId="{059FA5B0-336C-4732-AE61-CC60ACEFC216}" destId="{205C31A8-919A-44BA-A39D-E0FFF3696BE0}" srcOrd="0" destOrd="1" presId="urn:microsoft.com/office/officeart/2005/8/layout/hList1"/>
    <dgm:cxn modelId="{160FAE83-95ED-4E77-A247-406377F5E815}" type="presOf" srcId="{167C10FF-3C43-4638-8D4B-E12B83B823FB}" destId="{0AFD6CCB-1810-4B22-90B1-A217F653AC90}" srcOrd="0" destOrd="0" presId="urn:microsoft.com/office/officeart/2005/8/layout/hList1"/>
    <dgm:cxn modelId="{C9426DF2-AB2E-46DC-ABE0-100CDDE1F4E1}" type="presOf" srcId="{D10141FD-6C69-4DBB-B7A2-92C1290F0FD1}" destId="{FBF17B50-5821-43E5-A075-6D75EC272472}" srcOrd="0" destOrd="0" presId="urn:microsoft.com/office/officeart/2005/8/layout/hList1"/>
    <dgm:cxn modelId="{9ECF8776-6B12-4A9D-A83C-6AA2FFE9FB87}" srcId="{D10141FD-6C69-4DBB-B7A2-92C1290F0FD1}" destId="{DCA8C4BB-347F-4E80-A036-8FF004022042}" srcOrd="1" destOrd="0" parTransId="{24080449-9A26-46EB-A2A4-373132BA46F3}" sibTransId="{D85FFC85-1ED5-49F2-821C-F472ECA7F4E4}"/>
    <dgm:cxn modelId="{46A6A2C1-65AA-4C05-9971-AEB202152197}" type="presOf" srcId="{BF14D84C-E31A-4E46-BE71-E3DD30B8DABA}" destId="{205C31A8-919A-44BA-A39D-E0FFF3696BE0}" srcOrd="0" destOrd="3" presId="urn:microsoft.com/office/officeart/2005/8/layout/hList1"/>
    <dgm:cxn modelId="{AA10A156-E0EF-4E87-953F-1E6F9EF0CBDC}" srcId="{20D405CB-C930-4ADD-88F5-5BE8799DA608}" destId="{167C10FF-3C43-4638-8D4B-E12B83B823FB}" srcOrd="2" destOrd="0" parTransId="{59398F19-1571-4D44-8A03-1CC3A0FADDD8}" sibTransId="{55E65A03-974A-44C6-8D35-AEF344C53574}"/>
    <dgm:cxn modelId="{375F0787-AF3F-4AA7-AB68-59B60500F829}" srcId="{167C10FF-3C43-4638-8D4B-E12B83B823FB}" destId="{3C35E0D3-2C95-4D16-A764-8915033BB7D1}" srcOrd="1" destOrd="0" parTransId="{F4F23706-4B5C-4D88-B4D6-03A98987D284}" sibTransId="{57FE677C-0260-4C47-A84E-C7C7279D5F35}"/>
    <dgm:cxn modelId="{368CA965-B3E4-4183-81BD-6196374156BD}" type="presOf" srcId="{3C35E0D3-2C95-4D16-A764-8915033BB7D1}" destId="{3C3B68B0-FB03-453F-906D-55B3C3FE27EF}" srcOrd="0" destOrd="1" presId="urn:microsoft.com/office/officeart/2005/8/layout/hList1"/>
    <dgm:cxn modelId="{1F2E68A6-D5F8-41D2-A5F3-0639DC6C639A}" srcId="{20D405CB-C930-4ADD-88F5-5BE8799DA608}" destId="{5EEA5894-986B-4235-8EAF-610C48259D55}" srcOrd="1" destOrd="0" parTransId="{BBF6CF39-E056-4257-8463-74A97E016127}" sibTransId="{A4DB1571-4246-443D-A206-009F32CC6A21}"/>
    <dgm:cxn modelId="{5C4B2494-BEA0-4243-A218-0354B074FB3B}" type="presOf" srcId="{0D742E56-42EE-4CE1-8FBD-8EEF2CC6E792}" destId="{A58297AC-A718-4901-9FD7-92682A89DBFA}" srcOrd="0" destOrd="0" presId="urn:microsoft.com/office/officeart/2005/8/layout/hList1"/>
    <dgm:cxn modelId="{12EA0469-9CBF-4041-AF0D-4D728332911E}" srcId="{5EEA5894-986B-4235-8EAF-610C48259D55}" destId="{BF14D84C-E31A-4E46-BE71-E3DD30B8DABA}" srcOrd="3" destOrd="0" parTransId="{263FE8F8-5F75-40CC-A833-764F26816D78}" sibTransId="{5AB8AE9A-BA54-48BD-83FB-AEB40C83D0A0}"/>
    <dgm:cxn modelId="{3B80974E-FE76-45CB-AE7A-853A8D1539C5}" type="presOf" srcId="{75CE1232-5D9E-4A0C-A09C-5F6C843D9A71}" destId="{3C3B68B0-FB03-453F-906D-55B3C3FE27EF}" srcOrd="0" destOrd="0" presId="urn:microsoft.com/office/officeart/2005/8/layout/hList1"/>
    <dgm:cxn modelId="{8C9C73C7-19BB-4843-A73C-F04C47EF6EB4}" type="presOf" srcId="{519BEF0E-B994-4A02-823F-4FA805BB760C}" destId="{A58297AC-A718-4901-9FD7-92682A89DBFA}" srcOrd="0" destOrd="2" presId="urn:microsoft.com/office/officeart/2005/8/layout/hList1"/>
    <dgm:cxn modelId="{D4734F5E-C30E-427A-BEBE-D7B11285296E}" type="presOf" srcId="{DCA8C4BB-347F-4E80-A036-8FF004022042}" destId="{A58297AC-A718-4901-9FD7-92682A89DBFA}" srcOrd="0" destOrd="1" presId="urn:microsoft.com/office/officeart/2005/8/layout/hList1"/>
    <dgm:cxn modelId="{E704B4CD-627F-4109-AE64-3BC3ACCB8425}" type="presOf" srcId="{A5BB38EE-5048-4F7D-8C60-B555161B6D7D}" destId="{3C3B68B0-FB03-453F-906D-55B3C3FE27EF}" srcOrd="0" destOrd="2" presId="urn:microsoft.com/office/officeart/2005/8/layout/hList1"/>
    <dgm:cxn modelId="{BEAAE9B5-11AB-489F-8126-A709DF894265}" srcId="{20D405CB-C930-4ADD-88F5-5BE8799DA608}" destId="{D10141FD-6C69-4DBB-B7A2-92C1290F0FD1}" srcOrd="0" destOrd="0" parTransId="{20349892-EC46-4816-A3A2-1F45763BA9AA}" sibTransId="{518F04D9-D1E2-4D8B-A0D3-7BEDCFB36303}"/>
    <dgm:cxn modelId="{33EE682D-5A06-4F5F-AFB5-AA43905BBD51}" srcId="{5EEA5894-986B-4235-8EAF-610C48259D55}" destId="{83B0F2E2-A829-4FE0-A8B9-CFE25068F123}" srcOrd="2" destOrd="0" parTransId="{F05C46B4-B85C-45BB-92B5-BCCFD66FADB9}" sibTransId="{DA183ECD-7091-4F29-8F04-885007335B60}"/>
    <dgm:cxn modelId="{BF42D6B8-5806-44F5-AA1F-F4F8BC5D7A54}" srcId="{167C10FF-3C43-4638-8D4B-E12B83B823FB}" destId="{A5BB38EE-5048-4F7D-8C60-B555161B6D7D}" srcOrd="2" destOrd="0" parTransId="{86A4234D-E333-4476-9E58-51F3DAB23717}" sibTransId="{411FDB65-1B3C-4741-8CFD-AC6E467391AC}"/>
    <dgm:cxn modelId="{C0E166C1-AAF3-47BB-A7B8-19690F453AEE}" srcId="{5EEA5894-986B-4235-8EAF-610C48259D55}" destId="{059FA5B0-336C-4732-AE61-CC60ACEFC216}" srcOrd="1" destOrd="0" parTransId="{4BBEFCAA-8E77-4302-A978-EB9E08DE73D6}" sibTransId="{E395F2B1-F7CF-49B7-BA76-5C5EBA9C1350}"/>
    <dgm:cxn modelId="{63AD0E7E-3352-445E-94B3-311CA1E30C05}" type="presOf" srcId="{5EEA5894-986B-4235-8EAF-610C48259D55}" destId="{ED9AC8FB-4357-460C-958A-E82B5A05D347}" srcOrd="0" destOrd="0" presId="urn:microsoft.com/office/officeart/2005/8/layout/hList1"/>
    <dgm:cxn modelId="{F3D36B13-BA81-4302-8894-48CCC2421F94}" type="presParOf" srcId="{FB13C294-A548-4D25-90A0-B25DB7CE0ABA}" destId="{D291BCDD-7BAD-4736-AB66-67FFCD3105AF}" srcOrd="0" destOrd="0" presId="urn:microsoft.com/office/officeart/2005/8/layout/hList1"/>
    <dgm:cxn modelId="{E3703A28-6DEC-4347-A3E5-AC57697429F8}" type="presParOf" srcId="{D291BCDD-7BAD-4736-AB66-67FFCD3105AF}" destId="{FBF17B50-5821-43E5-A075-6D75EC272472}" srcOrd="0" destOrd="0" presId="urn:microsoft.com/office/officeart/2005/8/layout/hList1"/>
    <dgm:cxn modelId="{A5B05B73-54C1-4B54-A9EE-080979E6BD11}" type="presParOf" srcId="{D291BCDD-7BAD-4736-AB66-67FFCD3105AF}" destId="{A58297AC-A718-4901-9FD7-92682A89DBFA}" srcOrd="1" destOrd="0" presId="urn:microsoft.com/office/officeart/2005/8/layout/hList1"/>
    <dgm:cxn modelId="{7F0A00E2-CBDB-4E77-A50E-A3C6AE54BBB3}" type="presParOf" srcId="{FB13C294-A548-4D25-90A0-B25DB7CE0ABA}" destId="{15CACC1A-CB62-48F5-A0A7-F44EEC853D37}" srcOrd="1" destOrd="0" presId="urn:microsoft.com/office/officeart/2005/8/layout/hList1"/>
    <dgm:cxn modelId="{A2AF95EA-16E9-49E9-AF57-9F7FB1512626}" type="presParOf" srcId="{FB13C294-A548-4D25-90A0-B25DB7CE0ABA}" destId="{F87E49FC-ABE9-473B-89EA-1F51BAE47427}" srcOrd="2" destOrd="0" presId="urn:microsoft.com/office/officeart/2005/8/layout/hList1"/>
    <dgm:cxn modelId="{B4925C55-6E11-4B1D-8535-4AB6CBD880B4}" type="presParOf" srcId="{F87E49FC-ABE9-473B-89EA-1F51BAE47427}" destId="{ED9AC8FB-4357-460C-958A-E82B5A05D347}" srcOrd="0" destOrd="0" presId="urn:microsoft.com/office/officeart/2005/8/layout/hList1"/>
    <dgm:cxn modelId="{CF15FADF-B971-447B-B850-B94762495452}" type="presParOf" srcId="{F87E49FC-ABE9-473B-89EA-1F51BAE47427}" destId="{205C31A8-919A-44BA-A39D-E0FFF3696BE0}" srcOrd="1" destOrd="0" presId="urn:microsoft.com/office/officeart/2005/8/layout/hList1"/>
    <dgm:cxn modelId="{076CCA39-1E13-4E3B-AA4E-8499B8994DAA}" type="presParOf" srcId="{FB13C294-A548-4D25-90A0-B25DB7CE0ABA}" destId="{8313F0ED-518F-482B-8463-D518A2F79983}" srcOrd="3" destOrd="0" presId="urn:microsoft.com/office/officeart/2005/8/layout/hList1"/>
    <dgm:cxn modelId="{E94D6A9C-9528-4314-82B5-7E4C1A3DBF3D}" type="presParOf" srcId="{FB13C294-A548-4D25-90A0-B25DB7CE0ABA}" destId="{82F1D8CD-CEDD-4ABB-A832-5E6AC3FE75E4}" srcOrd="4" destOrd="0" presId="urn:microsoft.com/office/officeart/2005/8/layout/hList1"/>
    <dgm:cxn modelId="{78FF64DD-CB30-4CDA-9706-1D212578D7EA}" type="presParOf" srcId="{82F1D8CD-CEDD-4ABB-A832-5E6AC3FE75E4}" destId="{0AFD6CCB-1810-4B22-90B1-A217F653AC90}" srcOrd="0" destOrd="0" presId="urn:microsoft.com/office/officeart/2005/8/layout/hList1"/>
    <dgm:cxn modelId="{A78B08AC-EBE7-4F02-9738-70427B4D99A5}" type="presParOf" srcId="{82F1D8CD-CEDD-4ABB-A832-5E6AC3FE75E4}" destId="{3C3B68B0-FB03-453F-906D-55B3C3FE27E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5443EA-2460-44D6-B57A-36064E319BCA}" type="doc">
      <dgm:prSet loTypeId="urn:microsoft.com/office/officeart/2005/8/layout/vList3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1B22544-FDDC-45A3-826F-66B96D8DC63D}">
      <dgm:prSet/>
      <dgm:spPr>
        <a:solidFill>
          <a:srgbClr val="FFCC99"/>
        </a:solidFill>
      </dgm:spPr>
      <dgm:t>
        <a:bodyPr/>
        <a:lstStyle/>
        <a:p>
          <a:pPr algn="ctr"/>
          <a:r>
            <a:rPr lang="ru-RU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rPr>
            <a:t>Обеспечение качественного прогнозирования доходных источников и их последующего администрирования.</a:t>
          </a:r>
          <a:endParaRPr lang="ru-RU" dirty="0">
            <a:solidFill>
              <a:schemeClr val="tx1">
                <a:lumMod val="50000"/>
              </a:schemeClr>
            </a:solidFill>
            <a:latin typeface="Comic Sans MS" pitchFamily="66" charset="0"/>
          </a:endParaRPr>
        </a:p>
      </dgm:t>
    </dgm:pt>
    <dgm:pt modelId="{0592F2E8-7D20-4624-8C9B-229051899810}" type="parTrans" cxnId="{6FEF16AE-2CCE-4C54-9D60-CB56381D472C}">
      <dgm:prSet/>
      <dgm:spPr/>
      <dgm:t>
        <a:bodyPr/>
        <a:lstStyle/>
        <a:p>
          <a:endParaRPr lang="ru-RU"/>
        </a:p>
      </dgm:t>
    </dgm:pt>
    <dgm:pt modelId="{4AD8DBA4-2D07-4E2E-9141-9C0692E5DE16}" type="sibTrans" cxnId="{6FEF16AE-2CCE-4C54-9D60-CB56381D472C}">
      <dgm:prSet/>
      <dgm:spPr/>
      <dgm:t>
        <a:bodyPr/>
        <a:lstStyle/>
        <a:p>
          <a:endParaRPr lang="ru-RU"/>
        </a:p>
      </dgm:t>
    </dgm:pt>
    <dgm:pt modelId="{914F162F-5C08-4861-9901-AC82012296D5}">
      <dgm:prSet/>
      <dgm:spPr>
        <a:solidFill>
          <a:srgbClr val="FFCC99"/>
        </a:solidFill>
      </dgm:spPr>
      <dgm:t>
        <a:bodyPr/>
        <a:lstStyle/>
        <a:p>
          <a:r>
            <a:rPr lang="ru-RU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rPr>
            <a:t>Распределение действующих налоговых льгот по местным налогам по муниципальным программам.</a:t>
          </a:r>
          <a:endParaRPr lang="ru-RU" dirty="0">
            <a:solidFill>
              <a:schemeClr val="tx1">
                <a:lumMod val="50000"/>
              </a:schemeClr>
            </a:solidFill>
            <a:latin typeface="Comic Sans MS" pitchFamily="66" charset="0"/>
          </a:endParaRPr>
        </a:p>
      </dgm:t>
    </dgm:pt>
    <dgm:pt modelId="{B5308582-2686-42CA-BFAE-73316A9FAD25}" type="parTrans" cxnId="{5797F532-F097-4234-BB47-2F505D9FB5D7}">
      <dgm:prSet/>
      <dgm:spPr/>
      <dgm:t>
        <a:bodyPr/>
        <a:lstStyle/>
        <a:p>
          <a:endParaRPr lang="ru-RU"/>
        </a:p>
      </dgm:t>
    </dgm:pt>
    <dgm:pt modelId="{D158825A-7C5D-435E-B7EF-6507A55443B1}" type="sibTrans" cxnId="{5797F532-F097-4234-BB47-2F505D9FB5D7}">
      <dgm:prSet/>
      <dgm:spPr/>
      <dgm:t>
        <a:bodyPr/>
        <a:lstStyle/>
        <a:p>
          <a:endParaRPr lang="ru-RU"/>
        </a:p>
      </dgm:t>
    </dgm:pt>
    <dgm:pt modelId="{BDC02E14-1F40-4F89-B2F5-A8746C16DD19}">
      <dgm:prSet/>
      <dgm:spPr>
        <a:solidFill>
          <a:srgbClr val="FFCC99"/>
        </a:solidFill>
      </dgm:spPr>
      <dgm:t>
        <a:bodyPr/>
        <a:lstStyle/>
        <a:p>
          <a:r>
            <a:rPr lang="ru-RU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rPr>
            <a:t>Вовлечение в хозяйственный оборот неиспользуемых объектов недвижимости и земельных участков.</a:t>
          </a:r>
          <a:endParaRPr lang="ru-RU" dirty="0">
            <a:solidFill>
              <a:schemeClr val="tx1">
                <a:lumMod val="50000"/>
              </a:schemeClr>
            </a:solidFill>
            <a:latin typeface="Comic Sans MS" pitchFamily="66" charset="0"/>
          </a:endParaRPr>
        </a:p>
      </dgm:t>
    </dgm:pt>
    <dgm:pt modelId="{47544D6E-B51B-48D3-B5D7-E9818D6F1E9F}" type="parTrans" cxnId="{17374114-24F0-49CA-AD8A-A26D5990A0CE}">
      <dgm:prSet/>
      <dgm:spPr/>
      <dgm:t>
        <a:bodyPr/>
        <a:lstStyle/>
        <a:p>
          <a:endParaRPr lang="ru-RU"/>
        </a:p>
      </dgm:t>
    </dgm:pt>
    <dgm:pt modelId="{E29DD25D-C717-4316-A731-1849C703CDC7}" type="sibTrans" cxnId="{17374114-24F0-49CA-AD8A-A26D5990A0CE}">
      <dgm:prSet/>
      <dgm:spPr/>
      <dgm:t>
        <a:bodyPr/>
        <a:lstStyle/>
        <a:p>
          <a:endParaRPr lang="ru-RU"/>
        </a:p>
      </dgm:t>
    </dgm:pt>
    <dgm:pt modelId="{58C313F5-D343-4D7B-ADF0-591D36E8F24B}">
      <dgm:prSet/>
      <dgm:spPr>
        <a:solidFill>
          <a:srgbClr val="FFCC99"/>
        </a:solidFill>
      </dgm:spPr>
      <dgm:t>
        <a:bodyPr/>
        <a:lstStyle/>
        <a:p>
          <a:r>
            <a:rPr lang="ru-RU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rPr>
            <a:t>Формирование и ведение перечня налоговых льгот (расходов).</a:t>
          </a:r>
          <a:endParaRPr lang="ru-RU" dirty="0">
            <a:solidFill>
              <a:schemeClr val="tx1">
                <a:lumMod val="50000"/>
              </a:schemeClr>
            </a:solidFill>
            <a:latin typeface="Comic Sans MS" pitchFamily="66" charset="0"/>
          </a:endParaRPr>
        </a:p>
      </dgm:t>
    </dgm:pt>
    <dgm:pt modelId="{2D690735-DBA9-4A3C-A58D-CE7F99162FB4}" type="parTrans" cxnId="{ED4CD9BA-27F0-4934-9A6D-EDFF84024BC7}">
      <dgm:prSet/>
      <dgm:spPr/>
      <dgm:t>
        <a:bodyPr/>
        <a:lstStyle/>
        <a:p>
          <a:endParaRPr lang="ru-RU"/>
        </a:p>
      </dgm:t>
    </dgm:pt>
    <dgm:pt modelId="{1DCEBF71-6852-43F9-BED3-DD2DFBC91B0A}" type="sibTrans" cxnId="{ED4CD9BA-27F0-4934-9A6D-EDFF84024BC7}">
      <dgm:prSet/>
      <dgm:spPr/>
      <dgm:t>
        <a:bodyPr/>
        <a:lstStyle/>
        <a:p>
          <a:endParaRPr lang="ru-RU"/>
        </a:p>
      </dgm:t>
    </dgm:pt>
    <dgm:pt modelId="{B3197764-5D35-4462-B205-AD0456661482}" type="pres">
      <dgm:prSet presAssocID="{A55443EA-2460-44D6-B57A-36064E319BCA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4710910-5DEA-4BE3-8951-F7F3666FF192}" type="pres">
      <dgm:prSet presAssocID="{61B22544-FDDC-45A3-826F-66B96D8DC63D}" presName="composite" presStyleCnt="0"/>
      <dgm:spPr/>
    </dgm:pt>
    <dgm:pt modelId="{2E5EF7C9-328B-4CB1-99BF-D3F41B2276D5}" type="pres">
      <dgm:prSet presAssocID="{61B22544-FDDC-45A3-826F-66B96D8DC63D}" presName="imgShp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5FB2147-E19D-490A-89D6-4C8547ECD81A}" type="pres">
      <dgm:prSet presAssocID="{61B22544-FDDC-45A3-826F-66B96D8DC63D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C85766-354F-42F3-B681-AF4686BCBE4E}" type="pres">
      <dgm:prSet presAssocID="{4AD8DBA4-2D07-4E2E-9141-9C0692E5DE16}" presName="spacing" presStyleCnt="0"/>
      <dgm:spPr/>
    </dgm:pt>
    <dgm:pt modelId="{52964CB1-EF3A-45C3-A531-A9937828E07D}" type="pres">
      <dgm:prSet presAssocID="{914F162F-5C08-4861-9901-AC82012296D5}" presName="composite" presStyleCnt="0"/>
      <dgm:spPr/>
    </dgm:pt>
    <dgm:pt modelId="{F1D1D415-E790-4A7E-96B7-AF9E669D96B0}" type="pres">
      <dgm:prSet presAssocID="{914F162F-5C08-4861-9901-AC82012296D5}" presName="imgShp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9C02A49E-1774-4038-94B1-908887F63254}" type="pres">
      <dgm:prSet presAssocID="{914F162F-5C08-4861-9901-AC82012296D5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0C97B5-3333-44FA-BB34-8420F2547F47}" type="pres">
      <dgm:prSet presAssocID="{D158825A-7C5D-435E-B7EF-6507A55443B1}" presName="spacing" presStyleCnt="0"/>
      <dgm:spPr/>
    </dgm:pt>
    <dgm:pt modelId="{7A47284B-9B94-4272-8DCA-CC10B4EC290D}" type="pres">
      <dgm:prSet presAssocID="{BDC02E14-1F40-4F89-B2F5-A8746C16DD19}" presName="composite" presStyleCnt="0"/>
      <dgm:spPr/>
    </dgm:pt>
    <dgm:pt modelId="{AE2640A3-B669-4A9D-B285-6BBA955E8A9F}" type="pres">
      <dgm:prSet presAssocID="{BDC02E14-1F40-4F89-B2F5-A8746C16DD19}" presName="imgShp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FC45D3C-5C5F-4D22-98F8-DAC8E6907E0B}" type="pres">
      <dgm:prSet presAssocID="{BDC02E14-1F40-4F89-B2F5-A8746C16DD19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2E0531-7359-4057-BB98-A0B6F989B235}" type="pres">
      <dgm:prSet presAssocID="{E29DD25D-C717-4316-A731-1849C703CDC7}" presName="spacing" presStyleCnt="0"/>
      <dgm:spPr/>
    </dgm:pt>
    <dgm:pt modelId="{49714162-EF7E-4173-897C-9D1136874109}" type="pres">
      <dgm:prSet presAssocID="{58C313F5-D343-4D7B-ADF0-591D36E8F24B}" presName="composite" presStyleCnt="0"/>
      <dgm:spPr/>
    </dgm:pt>
    <dgm:pt modelId="{63C32AC7-15B3-4DED-8257-A4786B5968E5}" type="pres">
      <dgm:prSet presAssocID="{58C313F5-D343-4D7B-ADF0-591D36E8F24B}" presName="imgShp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6DC8815A-EC11-444B-9D3C-BA4AF66E3CF0}" type="pres">
      <dgm:prSet presAssocID="{58C313F5-D343-4D7B-ADF0-591D36E8F24B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ED6FD0F-9A77-4D01-B228-B7CA3B8F8876}" type="presOf" srcId="{A55443EA-2460-44D6-B57A-36064E319BCA}" destId="{B3197764-5D35-4462-B205-AD0456661482}" srcOrd="0" destOrd="0" presId="urn:microsoft.com/office/officeart/2005/8/layout/vList3"/>
    <dgm:cxn modelId="{017D1826-B75C-44BF-BE31-D1C8BB3785AD}" type="presOf" srcId="{58C313F5-D343-4D7B-ADF0-591D36E8F24B}" destId="{6DC8815A-EC11-444B-9D3C-BA4AF66E3CF0}" srcOrd="0" destOrd="0" presId="urn:microsoft.com/office/officeart/2005/8/layout/vList3"/>
    <dgm:cxn modelId="{ED4CD9BA-27F0-4934-9A6D-EDFF84024BC7}" srcId="{A55443EA-2460-44D6-B57A-36064E319BCA}" destId="{58C313F5-D343-4D7B-ADF0-591D36E8F24B}" srcOrd="3" destOrd="0" parTransId="{2D690735-DBA9-4A3C-A58D-CE7F99162FB4}" sibTransId="{1DCEBF71-6852-43F9-BED3-DD2DFBC91B0A}"/>
    <dgm:cxn modelId="{17374114-24F0-49CA-AD8A-A26D5990A0CE}" srcId="{A55443EA-2460-44D6-B57A-36064E319BCA}" destId="{BDC02E14-1F40-4F89-B2F5-A8746C16DD19}" srcOrd="2" destOrd="0" parTransId="{47544D6E-B51B-48D3-B5D7-E9818D6F1E9F}" sibTransId="{E29DD25D-C717-4316-A731-1849C703CDC7}"/>
    <dgm:cxn modelId="{57BE7E27-0927-4E65-B366-DDAAF4F918C0}" type="presOf" srcId="{61B22544-FDDC-45A3-826F-66B96D8DC63D}" destId="{65FB2147-E19D-490A-89D6-4C8547ECD81A}" srcOrd="0" destOrd="0" presId="urn:microsoft.com/office/officeart/2005/8/layout/vList3"/>
    <dgm:cxn modelId="{6FEF16AE-2CCE-4C54-9D60-CB56381D472C}" srcId="{A55443EA-2460-44D6-B57A-36064E319BCA}" destId="{61B22544-FDDC-45A3-826F-66B96D8DC63D}" srcOrd="0" destOrd="0" parTransId="{0592F2E8-7D20-4624-8C9B-229051899810}" sibTransId="{4AD8DBA4-2D07-4E2E-9141-9C0692E5DE16}"/>
    <dgm:cxn modelId="{5797F532-F097-4234-BB47-2F505D9FB5D7}" srcId="{A55443EA-2460-44D6-B57A-36064E319BCA}" destId="{914F162F-5C08-4861-9901-AC82012296D5}" srcOrd="1" destOrd="0" parTransId="{B5308582-2686-42CA-BFAE-73316A9FAD25}" sibTransId="{D158825A-7C5D-435E-B7EF-6507A55443B1}"/>
    <dgm:cxn modelId="{95DEF357-CB4D-4E61-B523-D19767DA3CBF}" type="presOf" srcId="{914F162F-5C08-4861-9901-AC82012296D5}" destId="{9C02A49E-1774-4038-94B1-908887F63254}" srcOrd="0" destOrd="0" presId="urn:microsoft.com/office/officeart/2005/8/layout/vList3"/>
    <dgm:cxn modelId="{1ABDBD75-A4FB-40AB-AA6A-A23E3F49BFD0}" type="presOf" srcId="{BDC02E14-1F40-4F89-B2F5-A8746C16DD19}" destId="{7FC45D3C-5C5F-4D22-98F8-DAC8E6907E0B}" srcOrd="0" destOrd="0" presId="urn:microsoft.com/office/officeart/2005/8/layout/vList3"/>
    <dgm:cxn modelId="{CF2C7CEA-215D-4F40-8A29-9C564F09072B}" type="presParOf" srcId="{B3197764-5D35-4462-B205-AD0456661482}" destId="{E4710910-5DEA-4BE3-8951-F7F3666FF192}" srcOrd="0" destOrd="0" presId="urn:microsoft.com/office/officeart/2005/8/layout/vList3"/>
    <dgm:cxn modelId="{DEB69AFD-CD0F-46B0-BF20-EB2EC05A1CED}" type="presParOf" srcId="{E4710910-5DEA-4BE3-8951-F7F3666FF192}" destId="{2E5EF7C9-328B-4CB1-99BF-D3F41B2276D5}" srcOrd="0" destOrd="0" presId="urn:microsoft.com/office/officeart/2005/8/layout/vList3"/>
    <dgm:cxn modelId="{429CAEFF-4E10-4A4E-A16E-FF87C34DD904}" type="presParOf" srcId="{E4710910-5DEA-4BE3-8951-F7F3666FF192}" destId="{65FB2147-E19D-490A-89D6-4C8547ECD81A}" srcOrd="1" destOrd="0" presId="urn:microsoft.com/office/officeart/2005/8/layout/vList3"/>
    <dgm:cxn modelId="{3744CB5C-CE54-493C-A0D4-B3DE3D167D2D}" type="presParOf" srcId="{B3197764-5D35-4462-B205-AD0456661482}" destId="{F5C85766-354F-42F3-B681-AF4686BCBE4E}" srcOrd="1" destOrd="0" presId="urn:microsoft.com/office/officeart/2005/8/layout/vList3"/>
    <dgm:cxn modelId="{F4A2B1D4-2848-4FAC-A480-C1ADC815A389}" type="presParOf" srcId="{B3197764-5D35-4462-B205-AD0456661482}" destId="{52964CB1-EF3A-45C3-A531-A9937828E07D}" srcOrd="2" destOrd="0" presId="urn:microsoft.com/office/officeart/2005/8/layout/vList3"/>
    <dgm:cxn modelId="{FF74ABB4-9A54-4734-9F52-9B530EED178C}" type="presParOf" srcId="{52964CB1-EF3A-45C3-A531-A9937828E07D}" destId="{F1D1D415-E790-4A7E-96B7-AF9E669D96B0}" srcOrd="0" destOrd="0" presId="urn:microsoft.com/office/officeart/2005/8/layout/vList3"/>
    <dgm:cxn modelId="{45916BDA-203F-4415-956D-7052D1BC4D2E}" type="presParOf" srcId="{52964CB1-EF3A-45C3-A531-A9937828E07D}" destId="{9C02A49E-1774-4038-94B1-908887F63254}" srcOrd="1" destOrd="0" presId="urn:microsoft.com/office/officeart/2005/8/layout/vList3"/>
    <dgm:cxn modelId="{295AD184-D1E4-4F67-90C8-C0F169B07285}" type="presParOf" srcId="{B3197764-5D35-4462-B205-AD0456661482}" destId="{A10C97B5-3333-44FA-BB34-8420F2547F47}" srcOrd="3" destOrd="0" presId="urn:microsoft.com/office/officeart/2005/8/layout/vList3"/>
    <dgm:cxn modelId="{FA9BE42F-413B-4F72-A776-883F5CB1B972}" type="presParOf" srcId="{B3197764-5D35-4462-B205-AD0456661482}" destId="{7A47284B-9B94-4272-8DCA-CC10B4EC290D}" srcOrd="4" destOrd="0" presId="urn:microsoft.com/office/officeart/2005/8/layout/vList3"/>
    <dgm:cxn modelId="{F7E8F4E3-52BB-47E9-BA92-52944DEAC39F}" type="presParOf" srcId="{7A47284B-9B94-4272-8DCA-CC10B4EC290D}" destId="{AE2640A3-B669-4A9D-B285-6BBA955E8A9F}" srcOrd="0" destOrd="0" presId="urn:microsoft.com/office/officeart/2005/8/layout/vList3"/>
    <dgm:cxn modelId="{620F3E5A-D77C-4259-931C-E24938DC3A9F}" type="presParOf" srcId="{7A47284B-9B94-4272-8DCA-CC10B4EC290D}" destId="{7FC45D3C-5C5F-4D22-98F8-DAC8E6907E0B}" srcOrd="1" destOrd="0" presId="urn:microsoft.com/office/officeart/2005/8/layout/vList3"/>
    <dgm:cxn modelId="{0FCC3468-B78E-4ECC-934A-4972C47B74B4}" type="presParOf" srcId="{B3197764-5D35-4462-B205-AD0456661482}" destId="{962E0531-7359-4057-BB98-A0B6F989B235}" srcOrd="5" destOrd="0" presId="urn:microsoft.com/office/officeart/2005/8/layout/vList3"/>
    <dgm:cxn modelId="{698A36AD-100E-431C-8F92-580CD283AE72}" type="presParOf" srcId="{B3197764-5D35-4462-B205-AD0456661482}" destId="{49714162-EF7E-4173-897C-9D1136874109}" srcOrd="6" destOrd="0" presId="urn:microsoft.com/office/officeart/2005/8/layout/vList3"/>
    <dgm:cxn modelId="{874C86FA-92FD-4F7E-930B-AF78FDA2805C}" type="presParOf" srcId="{49714162-EF7E-4173-897C-9D1136874109}" destId="{63C32AC7-15B3-4DED-8257-A4786B5968E5}" srcOrd="0" destOrd="0" presId="urn:microsoft.com/office/officeart/2005/8/layout/vList3"/>
    <dgm:cxn modelId="{4BEFBF05-02B7-459D-B021-D55E76A74D64}" type="presParOf" srcId="{49714162-EF7E-4173-897C-9D1136874109}" destId="{6DC8815A-EC11-444B-9D3C-BA4AF66E3CF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547D099-5B00-494C-8013-E143C4EE40D9}" type="doc">
      <dgm:prSet loTypeId="urn:microsoft.com/office/officeart/2005/8/layout/vList3" loCatId="list" qsTypeId="urn:microsoft.com/office/officeart/2005/8/quickstyle/simple5" qsCatId="simple" csTypeId="urn:microsoft.com/office/officeart/2005/8/colors/accent1_2" csCatId="accent1" phldr="1"/>
      <dgm:spPr/>
    </dgm:pt>
    <dgm:pt modelId="{0ABEA4C8-ADC6-47F7-8021-CCF8C331E101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1050" b="1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0400</a:t>
          </a:r>
        </a:p>
        <a:p>
          <a:r>
            <a:rPr lang="ru-RU" sz="1050" b="1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Национальная экономика</a:t>
          </a:r>
          <a:endParaRPr lang="ru-RU" sz="1050" b="1" dirty="0">
            <a:solidFill>
              <a:schemeClr val="accent4">
                <a:lumMod val="50000"/>
              </a:schemeClr>
            </a:solidFill>
            <a:latin typeface="Comic Sans MS" pitchFamily="66" charset="0"/>
          </a:endParaRPr>
        </a:p>
      </dgm:t>
    </dgm:pt>
    <dgm:pt modelId="{ECAB5A31-1F0E-4B62-B721-D3D92D8B6240}" type="parTrans" cxnId="{C75F60FD-4CF0-414F-B75E-8D0C23654A81}">
      <dgm:prSet/>
      <dgm:spPr/>
      <dgm:t>
        <a:bodyPr/>
        <a:lstStyle/>
        <a:p>
          <a:endParaRPr lang="ru-RU"/>
        </a:p>
      </dgm:t>
    </dgm:pt>
    <dgm:pt modelId="{08C86940-4140-4597-87BB-999E31150118}" type="sibTrans" cxnId="{C75F60FD-4CF0-414F-B75E-8D0C23654A81}">
      <dgm:prSet/>
      <dgm:spPr/>
      <dgm:t>
        <a:bodyPr/>
        <a:lstStyle/>
        <a:p>
          <a:endParaRPr lang="ru-RU"/>
        </a:p>
      </dgm:t>
    </dgm:pt>
    <dgm:pt modelId="{D98BF518-EF77-4215-BE0C-7B01EAB96707}">
      <dgm:prSet custT="1"/>
      <dgm:spPr>
        <a:solidFill>
          <a:srgbClr val="00B0F0"/>
        </a:solidFill>
      </dgm:spPr>
      <dgm:t>
        <a:bodyPr/>
        <a:lstStyle/>
        <a:p>
          <a:r>
            <a:rPr lang="ru-RU" sz="1050" b="1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0100</a:t>
          </a:r>
        </a:p>
        <a:p>
          <a:r>
            <a:rPr lang="ru-RU" sz="1050" b="1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Общегосударственные вопросы</a:t>
          </a:r>
          <a:endParaRPr lang="ru-RU" sz="1050" b="1" dirty="0">
            <a:solidFill>
              <a:schemeClr val="accent4">
                <a:lumMod val="50000"/>
              </a:schemeClr>
            </a:solidFill>
          </a:endParaRPr>
        </a:p>
      </dgm:t>
    </dgm:pt>
    <dgm:pt modelId="{5F4AEE6B-4E66-4259-AD9B-2E1B606A635B}" type="parTrans" cxnId="{0528D502-66DC-435B-9664-F4BBC2F8C059}">
      <dgm:prSet/>
      <dgm:spPr/>
      <dgm:t>
        <a:bodyPr/>
        <a:lstStyle/>
        <a:p>
          <a:endParaRPr lang="ru-RU"/>
        </a:p>
      </dgm:t>
    </dgm:pt>
    <dgm:pt modelId="{0AA66F1A-C4CF-4E5C-8012-EB1ECAB92EF2}" type="sibTrans" cxnId="{0528D502-66DC-435B-9664-F4BBC2F8C059}">
      <dgm:prSet/>
      <dgm:spPr/>
      <dgm:t>
        <a:bodyPr/>
        <a:lstStyle/>
        <a:p>
          <a:endParaRPr lang="ru-RU"/>
        </a:p>
      </dgm:t>
    </dgm:pt>
    <dgm:pt modelId="{68D8D6F8-4ED3-4804-AB3B-2A50D2501702}">
      <dgm:prSet custT="1"/>
      <dgm:spPr>
        <a:solidFill>
          <a:srgbClr val="00B0F0"/>
        </a:solidFill>
      </dgm:spPr>
      <dgm:t>
        <a:bodyPr/>
        <a:lstStyle/>
        <a:p>
          <a:r>
            <a:rPr lang="ru-RU" sz="1050" b="1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0200</a:t>
          </a:r>
        </a:p>
        <a:p>
          <a:r>
            <a:rPr lang="ru-RU" sz="1050" b="1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Национальная оборона</a:t>
          </a:r>
          <a:endParaRPr lang="ru-RU" sz="1050" b="1" dirty="0">
            <a:solidFill>
              <a:schemeClr val="accent4">
                <a:lumMod val="50000"/>
              </a:schemeClr>
            </a:solidFill>
            <a:latin typeface="Comic Sans MS" pitchFamily="66" charset="0"/>
          </a:endParaRPr>
        </a:p>
      </dgm:t>
    </dgm:pt>
    <dgm:pt modelId="{FBE1C20B-A382-4D4B-84B3-FF5C65710070}" type="parTrans" cxnId="{C7006794-CDA4-45F8-A61D-49B6D149A6BC}">
      <dgm:prSet/>
      <dgm:spPr/>
      <dgm:t>
        <a:bodyPr/>
        <a:lstStyle/>
        <a:p>
          <a:endParaRPr lang="ru-RU"/>
        </a:p>
      </dgm:t>
    </dgm:pt>
    <dgm:pt modelId="{B043CB40-2BE2-4A1F-968C-CC11BF054479}" type="sibTrans" cxnId="{C7006794-CDA4-45F8-A61D-49B6D149A6BC}">
      <dgm:prSet/>
      <dgm:spPr/>
      <dgm:t>
        <a:bodyPr/>
        <a:lstStyle/>
        <a:p>
          <a:endParaRPr lang="ru-RU"/>
        </a:p>
      </dgm:t>
    </dgm:pt>
    <dgm:pt modelId="{C4D883C0-3650-4839-9475-D10F518DB6AC}">
      <dgm:prSet custT="1"/>
      <dgm:spPr>
        <a:solidFill>
          <a:srgbClr val="00B0F0"/>
        </a:solidFill>
      </dgm:spPr>
      <dgm:t>
        <a:bodyPr/>
        <a:lstStyle/>
        <a:p>
          <a:r>
            <a:rPr lang="ru-RU" sz="1050" b="1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0300</a:t>
          </a:r>
        </a:p>
        <a:p>
          <a:r>
            <a:rPr lang="ru-RU" sz="1050" b="1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Национальная безопасность и правоохранительная деятельность</a:t>
          </a:r>
        </a:p>
      </dgm:t>
    </dgm:pt>
    <dgm:pt modelId="{03A0399E-5B6F-4CFB-B4BE-CF0691061440}" type="sibTrans" cxnId="{BC02B1E4-172A-495F-9C1D-6F0EFC9BB373}">
      <dgm:prSet/>
      <dgm:spPr/>
      <dgm:t>
        <a:bodyPr/>
        <a:lstStyle/>
        <a:p>
          <a:endParaRPr lang="ru-RU"/>
        </a:p>
      </dgm:t>
    </dgm:pt>
    <dgm:pt modelId="{B35F21CB-AB67-4864-B977-35EC0C0B279B}" type="parTrans" cxnId="{BC02B1E4-172A-495F-9C1D-6F0EFC9BB373}">
      <dgm:prSet/>
      <dgm:spPr/>
      <dgm:t>
        <a:bodyPr/>
        <a:lstStyle/>
        <a:p>
          <a:endParaRPr lang="ru-RU"/>
        </a:p>
      </dgm:t>
    </dgm:pt>
    <dgm:pt modelId="{9AD7CF68-3957-4948-8CA4-1247EB57A134}" type="pres">
      <dgm:prSet presAssocID="{4547D099-5B00-494C-8013-E143C4EE40D9}" presName="linearFlow" presStyleCnt="0">
        <dgm:presLayoutVars>
          <dgm:dir/>
          <dgm:resizeHandles val="exact"/>
        </dgm:presLayoutVars>
      </dgm:prSet>
      <dgm:spPr/>
    </dgm:pt>
    <dgm:pt modelId="{9424C296-9583-4328-894E-647F8EE969DB}" type="pres">
      <dgm:prSet presAssocID="{D98BF518-EF77-4215-BE0C-7B01EAB96707}" presName="composite" presStyleCnt="0"/>
      <dgm:spPr/>
    </dgm:pt>
    <dgm:pt modelId="{C6387010-AF9F-4EF0-AEC1-B5DFD95DC7CF}" type="pres">
      <dgm:prSet presAssocID="{D98BF518-EF77-4215-BE0C-7B01EAB96707}" presName="imgShp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4AD8E95-BD0C-4248-91A6-FF8BB479E351}" type="pres">
      <dgm:prSet presAssocID="{D98BF518-EF77-4215-BE0C-7B01EAB96707}" presName="txShp" presStyleLbl="node1" presStyleIdx="0" presStyleCnt="4" custScaleX="65707" custLinFactNeighborX="-14066" custLinFactNeighborY="-1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2CCF43-BD1B-48E2-87DA-399E8252A803}" type="pres">
      <dgm:prSet presAssocID="{0AA66F1A-C4CF-4E5C-8012-EB1ECAB92EF2}" presName="spacing" presStyleCnt="0"/>
      <dgm:spPr/>
    </dgm:pt>
    <dgm:pt modelId="{7F69483E-712A-449E-AECD-10F3EC0A6CF6}" type="pres">
      <dgm:prSet presAssocID="{68D8D6F8-4ED3-4804-AB3B-2A50D2501702}" presName="composite" presStyleCnt="0"/>
      <dgm:spPr/>
    </dgm:pt>
    <dgm:pt modelId="{94EF9F67-34FF-47F2-9F38-659B1BCBE10D}" type="pres">
      <dgm:prSet presAssocID="{68D8D6F8-4ED3-4804-AB3B-2A50D2501702}" presName="imgShp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A7C4EDB-3056-4990-8A99-B3EFE6FDDBAC}" type="pres">
      <dgm:prSet presAssocID="{68D8D6F8-4ED3-4804-AB3B-2A50D2501702}" presName="txShp" presStyleLbl="node1" presStyleIdx="1" presStyleCnt="4" custScaleX="65664" custLinFactNeighborX="-14034" custLinFactNeighborY="-29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FE8A01-7DE4-4798-951D-70C97295768C}" type="pres">
      <dgm:prSet presAssocID="{B043CB40-2BE2-4A1F-968C-CC11BF054479}" presName="spacing" presStyleCnt="0"/>
      <dgm:spPr/>
    </dgm:pt>
    <dgm:pt modelId="{84588EDD-DE2C-47A5-9CF2-E22E7B0A8B4F}" type="pres">
      <dgm:prSet presAssocID="{C4D883C0-3650-4839-9475-D10F518DB6AC}" presName="composite" presStyleCnt="0"/>
      <dgm:spPr/>
    </dgm:pt>
    <dgm:pt modelId="{DD266BDB-35A8-4D62-87F0-E7577CB0808D}" type="pres">
      <dgm:prSet presAssocID="{C4D883C0-3650-4839-9475-D10F518DB6AC}" presName="imgShp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B5F35397-0127-4203-B007-228B9D509121}" type="pres">
      <dgm:prSet presAssocID="{C4D883C0-3650-4839-9475-D10F518DB6AC}" presName="txShp" presStyleLbl="node1" presStyleIdx="2" presStyleCnt="4" custScaleX="65881" custScaleY="123280" custLinFactNeighborX="-14197" custLinFactNeighborY="-58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80EE54-F290-4D2B-ABB8-060BEF468027}" type="pres">
      <dgm:prSet presAssocID="{03A0399E-5B6F-4CFB-B4BE-CF0691061440}" presName="spacing" presStyleCnt="0"/>
      <dgm:spPr/>
    </dgm:pt>
    <dgm:pt modelId="{F654A882-A04A-4491-B084-195FE3B47FA1}" type="pres">
      <dgm:prSet presAssocID="{0ABEA4C8-ADC6-47F7-8021-CCF8C331E101}" presName="composite" presStyleCnt="0"/>
      <dgm:spPr/>
    </dgm:pt>
    <dgm:pt modelId="{2E61F33A-3D4E-46C1-8F64-648346E04008}" type="pres">
      <dgm:prSet presAssocID="{0ABEA4C8-ADC6-47F7-8021-CCF8C331E101}" presName="imgShp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B01504D2-4FE7-449A-B82E-86385C9AED85}" type="pres">
      <dgm:prSet presAssocID="{0ABEA4C8-ADC6-47F7-8021-CCF8C331E101}" presName="txShp" presStyleLbl="node1" presStyleIdx="3" presStyleCnt="4" custScaleX="63695" custLinFactNeighborX="-13542" custLinFactNeighborY="-87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7006794-CDA4-45F8-A61D-49B6D149A6BC}" srcId="{4547D099-5B00-494C-8013-E143C4EE40D9}" destId="{68D8D6F8-4ED3-4804-AB3B-2A50D2501702}" srcOrd="1" destOrd="0" parTransId="{FBE1C20B-A382-4D4B-84B3-FF5C65710070}" sibTransId="{B043CB40-2BE2-4A1F-968C-CC11BF054479}"/>
    <dgm:cxn modelId="{0528D502-66DC-435B-9664-F4BBC2F8C059}" srcId="{4547D099-5B00-494C-8013-E143C4EE40D9}" destId="{D98BF518-EF77-4215-BE0C-7B01EAB96707}" srcOrd="0" destOrd="0" parTransId="{5F4AEE6B-4E66-4259-AD9B-2E1B606A635B}" sibTransId="{0AA66F1A-C4CF-4E5C-8012-EB1ECAB92EF2}"/>
    <dgm:cxn modelId="{6D37A8DB-013F-4ED0-8433-4EEEBE22506A}" type="presOf" srcId="{C4D883C0-3650-4839-9475-D10F518DB6AC}" destId="{B5F35397-0127-4203-B007-228B9D509121}" srcOrd="0" destOrd="0" presId="urn:microsoft.com/office/officeart/2005/8/layout/vList3"/>
    <dgm:cxn modelId="{BC02B1E4-172A-495F-9C1D-6F0EFC9BB373}" srcId="{4547D099-5B00-494C-8013-E143C4EE40D9}" destId="{C4D883C0-3650-4839-9475-D10F518DB6AC}" srcOrd="2" destOrd="0" parTransId="{B35F21CB-AB67-4864-B977-35EC0C0B279B}" sibTransId="{03A0399E-5B6F-4CFB-B4BE-CF0691061440}"/>
    <dgm:cxn modelId="{C75F60FD-4CF0-414F-B75E-8D0C23654A81}" srcId="{4547D099-5B00-494C-8013-E143C4EE40D9}" destId="{0ABEA4C8-ADC6-47F7-8021-CCF8C331E101}" srcOrd="3" destOrd="0" parTransId="{ECAB5A31-1F0E-4B62-B721-D3D92D8B6240}" sibTransId="{08C86940-4140-4597-87BB-999E31150118}"/>
    <dgm:cxn modelId="{5B5AD0D5-A0C1-4339-9821-207D8AC8CFBD}" type="presOf" srcId="{0ABEA4C8-ADC6-47F7-8021-CCF8C331E101}" destId="{B01504D2-4FE7-449A-B82E-86385C9AED85}" srcOrd="0" destOrd="0" presId="urn:microsoft.com/office/officeart/2005/8/layout/vList3"/>
    <dgm:cxn modelId="{1FF3BA42-D23F-4C0E-89AD-032CBCF8FFF7}" type="presOf" srcId="{68D8D6F8-4ED3-4804-AB3B-2A50D2501702}" destId="{FA7C4EDB-3056-4990-8A99-B3EFE6FDDBAC}" srcOrd="0" destOrd="0" presId="urn:microsoft.com/office/officeart/2005/8/layout/vList3"/>
    <dgm:cxn modelId="{375ED5F9-67A0-4040-87B2-EF45D519A9B3}" type="presOf" srcId="{4547D099-5B00-494C-8013-E143C4EE40D9}" destId="{9AD7CF68-3957-4948-8CA4-1247EB57A134}" srcOrd="0" destOrd="0" presId="urn:microsoft.com/office/officeart/2005/8/layout/vList3"/>
    <dgm:cxn modelId="{4EB8F2F9-66C8-4F50-9FDC-6CB87284716D}" type="presOf" srcId="{D98BF518-EF77-4215-BE0C-7B01EAB96707}" destId="{14AD8E95-BD0C-4248-91A6-FF8BB479E351}" srcOrd="0" destOrd="0" presId="urn:microsoft.com/office/officeart/2005/8/layout/vList3"/>
    <dgm:cxn modelId="{C466557F-DFD5-4516-AB60-3EF71BCB9AB1}" type="presParOf" srcId="{9AD7CF68-3957-4948-8CA4-1247EB57A134}" destId="{9424C296-9583-4328-894E-647F8EE969DB}" srcOrd="0" destOrd="0" presId="urn:microsoft.com/office/officeart/2005/8/layout/vList3"/>
    <dgm:cxn modelId="{D8802CA0-1068-49A6-BD92-0F9FCDD0A566}" type="presParOf" srcId="{9424C296-9583-4328-894E-647F8EE969DB}" destId="{C6387010-AF9F-4EF0-AEC1-B5DFD95DC7CF}" srcOrd="0" destOrd="0" presId="urn:microsoft.com/office/officeart/2005/8/layout/vList3"/>
    <dgm:cxn modelId="{A55E8725-E3C4-45DA-B0F7-21DE74AF5BFB}" type="presParOf" srcId="{9424C296-9583-4328-894E-647F8EE969DB}" destId="{14AD8E95-BD0C-4248-91A6-FF8BB479E351}" srcOrd="1" destOrd="0" presId="urn:microsoft.com/office/officeart/2005/8/layout/vList3"/>
    <dgm:cxn modelId="{AECF429D-6714-4700-888B-D97DBDDC19BC}" type="presParOf" srcId="{9AD7CF68-3957-4948-8CA4-1247EB57A134}" destId="{072CCF43-BD1B-48E2-87DA-399E8252A803}" srcOrd="1" destOrd="0" presId="urn:microsoft.com/office/officeart/2005/8/layout/vList3"/>
    <dgm:cxn modelId="{A6741F72-556D-4732-8770-10891E4CFB5C}" type="presParOf" srcId="{9AD7CF68-3957-4948-8CA4-1247EB57A134}" destId="{7F69483E-712A-449E-AECD-10F3EC0A6CF6}" srcOrd="2" destOrd="0" presId="urn:microsoft.com/office/officeart/2005/8/layout/vList3"/>
    <dgm:cxn modelId="{9AA0C4F8-C430-469C-9C08-39BF778CE274}" type="presParOf" srcId="{7F69483E-712A-449E-AECD-10F3EC0A6CF6}" destId="{94EF9F67-34FF-47F2-9F38-659B1BCBE10D}" srcOrd="0" destOrd="0" presId="urn:microsoft.com/office/officeart/2005/8/layout/vList3"/>
    <dgm:cxn modelId="{3F151038-D6D8-430B-8B0C-55773C1DB8BB}" type="presParOf" srcId="{7F69483E-712A-449E-AECD-10F3EC0A6CF6}" destId="{FA7C4EDB-3056-4990-8A99-B3EFE6FDDBAC}" srcOrd="1" destOrd="0" presId="urn:microsoft.com/office/officeart/2005/8/layout/vList3"/>
    <dgm:cxn modelId="{0FE0EA8C-7725-4E76-A5F5-85DC6C048546}" type="presParOf" srcId="{9AD7CF68-3957-4948-8CA4-1247EB57A134}" destId="{A1FE8A01-7DE4-4798-951D-70C97295768C}" srcOrd="3" destOrd="0" presId="urn:microsoft.com/office/officeart/2005/8/layout/vList3"/>
    <dgm:cxn modelId="{A6D29C96-474F-440D-B637-6A673021DCF5}" type="presParOf" srcId="{9AD7CF68-3957-4948-8CA4-1247EB57A134}" destId="{84588EDD-DE2C-47A5-9CF2-E22E7B0A8B4F}" srcOrd="4" destOrd="0" presId="urn:microsoft.com/office/officeart/2005/8/layout/vList3"/>
    <dgm:cxn modelId="{C1C78593-6049-45B6-B5D5-42DD46881B25}" type="presParOf" srcId="{84588EDD-DE2C-47A5-9CF2-E22E7B0A8B4F}" destId="{DD266BDB-35A8-4D62-87F0-E7577CB0808D}" srcOrd="0" destOrd="0" presId="urn:microsoft.com/office/officeart/2005/8/layout/vList3"/>
    <dgm:cxn modelId="{48DE02CC-7C9D-46CA-9CDA-C06F0CBCECCF}" type="presParOf" srcId="{84588EDD-DE2C-47A5-9CF2-E22E7B0A8B4F}" destId="{B5F35397-0127-4203-B007-228B9D509121}" srcOrd="1" destOrd="0" presId="urn:microsoft.com/office/officeart/2005/8/layout/vList3"/>
    <dgm:cxn modelId="{C0EEDE66-3E83-4FA1-8B9C-8393011AACAB}" type="presParOf" srcId="{9AD7CF68-3957-4948-8CA4-1247EB57A134}" destId="{B680EE54-F290-4D2B-ABB8-060BEF468027}" srcOrd="5" destOrd="0" presId="urn:microsoft.com/office/officeart/2005/8/layout/vList3"/>
    <dgm:cxn modelId="{DBDC237A-55EC-4BE5-9612-0AA956E7D867}" type="presParOf" srcId="{9AD7CF68-3957-4948-8CA4-1247EB57A134}" destId="{F654A882-A04A-4491-B084-195FE3B47FA1}" srcOrd="6" destOrd="0" presId="urn:microsoft.com/office/officeart/2005/8/layout/vList3"/>
    <dgm:cxn modelId="{1D7EA69A-9055-40C9-BFF7-4E199C6BCC46}" type="presParOf" srcId="{F654A882-A04A-4491-B084-195FE3B47FA1}" destId="{2E61F33A-3D4E-46C1-8F64-648346E04008}" srcOrd="0" destOrd="0" presId="urn:microsoft.com/office/officeart/2005/8/layout/vList3"/>
    <dgm:cxn modelId="{C04ED54C-172F-4B6B-9373-F200F1880C36}" type="presParOf" srcId="{F654A882-A04A-4491-B084-195FE3B47FA1}" destId="{B01504D2-4FE7-449A-B82E-86385C9AED8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547D099-5B00-494C-8013-E143C4EE40D9}" type="doc">
      <dgm:prSet loTypeId="urn:microsoft.com/office/officeart/2005/8/layout/vList3" loCatId="list" qsTypeId="urn:microsoft.com/office/officeart/2005/8/quickstyle/3d1" qsCatId="3D" csTypeId="urn:microsoft.com/office/officeart/2005/8/colors/accent1_2" csCatId="accent1" phldr="1"/>
      <dgm:spPr/>
    </dgm:pt>
    <dgm:pt modelId="{0ABEA4C8-ADC6-47F7-8021-CCF8C331E101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1050" b="1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0800</a:t>
          </a:r>
        </a:p>
        <a:p>
          <a:r>
            <a:rPr lang="ru-RU" sz="1050" b="1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Культура, кинематография</a:t>
          </a:r>
          <a:endParaRPr lang="ru-RU" sz="1050" b="1" dirty="0">
            <a:solidFill>
              <a:schemeClr val="accent4">
                <a:lumMod val="50000"/>
              </a:schemeClr>
            </a:solidFill>
            <a:latin typeface="Comic Sans MS" pitchFamily="66" charset="0"/>
          </a:endParaRPr>
        </a:p>
      </dgm:t>
    </dgm:pt>
    <dgm:pt modelId="{ECAB5A31-1F0E-4B62-B721-D3D92D8B6240}" type="parTrans" cxnId="{C75F60FD-4CF0-414F-B75E-8D0C23654A81}">
      <dgm:prSet/>
      <dgm:spPr/>
      <dgm:t>
        <a:bodyPr/>
        <a:lstStyle/>
        <a:p>
          <a:endParaRPr lang="ru-RU"/>
        </a:p>
      </dgm:t>
    </dgm:pt>
    <dgm:pt modelId="{08C86940-4140-4597-87BB-999E31150118}" type="sibTrans" cxnId="{C75F60FD-4CF0-414F-B75E-8D0C23654A81}">
      <dgm:prSet/>
      <dgm:spPr/>
      <dgm:t>
        <a:bodyPr/>
        <a:lstStyle/>
        <a:p>
          <a:endParaRPr lang="ru-RU"/>
        </a:p>
      </dgm:t>
    </dgm:pt>
    <dgm:pt modelId="{D98BF518-EF77-4215-BE0C-7B01EAB96707}">
      <dgm:prSet custT="1"/>
      <dgm:spPr>
        <a:solidFill>
          <a:srgbClr val="00B0F0"/>
        </a:solidFill>
      </dgm:spPr>
      <dgm:t>
        <a:bodyPr/>
        <a:lstStyle/>
        <a:p>
          <a:r>
            <a:rPr lang="ru-RU" sz="1050" b="1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0500</a:t>
          </a:r>
        </a:p>
        <a:p>
          <a:r>
            <a:rPr lang="ru-RU" sz="1050" b="1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Жилищно-коммунальное хозяйство</a:t>
          </a:r>
          <a:endParaRPr lang="ru-RU" sz="1050" b="1" dirty="0">
            <a:solidFill>
              <a:schemeClr val="accent4">
                <a:lumMod val="50000"/>
              </a:schemeClr>
            </a:solidFill>
          </a:endParaRPr>
        </a:p>
      </dgm:t>
    </dgm:pt>
    <dgm:pt modelId="{5F4AEE6B-4E66-4259-AD9B-2E1B606A635B}" type="parTrans" cxnId="{0528D502-66DC-435B-9664-F4BBC2F8C059}">
      <dgm:prSet/>
      <dgm:spPr/>
      <dgm:t>
        <a:bodyPr/>
        <a:lstStyle/>
        <a:p>
          <a:endParaRPr lang="ru-RU"/>
        </a:p>
      </dgm:t>
    </dgm:pt>
    <dgm:pt modelId="{0AA66F1A-C4CF-4E5C-8012-EB1ECAB92EF2}" type="sibTrans" cxnId="{0528D502-66DC-435B-9664-F4BBC2F8C059}">
      <dgm:prSet/>
      <dgm:spPr/>
      <dgm:t>
        <a:bodyPr/>
        <a:lstStyle/>
        <a:p>
          <a:endParaRPr lang="ru-RU"/>
        </a:p>
      </dgm:t>
    </dgm:pt>
    <dgm:pt modelId="{68D8D6F8-4ED3-4804-AB3B-2A50D2501702}">
      <dgm:prSet custT="1"/>
      <dgm:spPr>
        <a:solidFill>
          <a:srgbClr val="00B0F0"/>
        </a:solidFill>
      </dgm:spPr>
      <dgm:t>
        <a:bodyPr/>
        <a:lstStyle/>
        <a:p>
          <a:r>
            <a:rPr lang="ru-RU" sz="1050" b="1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0600</a:t>
          </a:r>
        </a:p>
        <a:p>
          <a:r>
            <a:rPr lang="ru-RU" sz="1050" b="1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Охрана окружающей среды</a:t>
          </a:r>
          <a:endParaRPr lang="ru-RU" sz="1050" b="1" dirty="0">
            <a:solidFill>
              <a:schemeClr val="accent4">
                <a:lumMod val="50000"/>
              </a:schemeClr>
            </a:solidFill>
            <a:latin typeface="Comic Sans MS" pitchFamily="66" charset="0"/>
          </a:endParaRPr>
        </a:p>
      </dgm:t>
    </dgm:pt>
    <dgm:pt modelId="{FBE1C20B-A382-4D4B-84B3-FF5C65710070}" type="parTrans" cxnId="{C7006794-CDA4-45F8-A61D-49B6D149A6BC}">
      <dgm:prSet/>
      <dgm:spPr/>
      <dgm:t>
        <a:bodyPr/>
        <a:lstStyle/>
        <a:p>
          <a:endParaRPr lang="ru-RU"/>
        </a:p>
      </dgm:t>
    </dgm:pt>
    <dgm:pt modelId="{B043CB40-2BE2-4A1F-968C-CC11BF054479}" type="sibTrans" cxnId="{C7006794-CDA4-45F8-A61D-49B6D149A6BC}">
      <dgm:prSet/>
      <dgm:spPr/>
      <dgm:t>
        <a:bodyPr/>
        <a:lstStyle/>
        <a:p>
          <a:endParaRPr lang="ru-RU"/>
        </a:p>
      </dgm:t>
    </dgm:pt>
    <dgm:pt modelId="{C4D883C0-3650-4839-9475-D10F518DB6AC}">
      <dgm:prSet custT="1"/>
      <dgm:spPr>
        <a:solidFill>
          <a:srgbClr val="00B0F0"/>
        </a:solidFill>
      </dgm:spPr>
      <dgm:t>
        <a:bodyPr/>
        <a:lstStyle/>
        <a:p>
          <a:r>
            <a:rPr lang="ru-RU" sz="1050" b="1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0700</a:t>
          </a:r>
        </a:p>
        <a:p>
          <a:r>
            <a:rPr lang="ru-RU" sz="1050" b="1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Образование</a:t>
          </a:r>
        </a:p>
      </dgm:t>
    </dgm:pt>
    <dgm:pt modelId="{03A0399E-5B6F-4CFB-B4BE-CF0691061440}" type="sibTrans" cxnId="{BC02B1E4-172A-495F-9C1D-6F0EFC9BB373}">
      <dgm:prSet/>
      <dgm:spPr/>
      <dgm:t>
        <a:bodyPr/>
        <a:lstStyle/>
        <a:p>
          <a:endParaRPr lang="ru-RU"/>
        </a:p>
      </dgm:t>
    </dgm:pt>
    <dgm:pt modelId="{B35F21CB-AB67-4864-B977-35EC0C0B279B}" type="parTrans" cxnId="{BC02B1E4-172A-495F-9C1D-6F0EFC9BB373}">
      <dgm:prSet/>
      <dgm:spPr/>
      <dgm:t>
        <a:bodyPr/>
        <a:lstStyle/>
        <a:p>
          <a:endParaRPr lang="ru-RU"/>
        </a:p>
      </dgm:t>
    </dgm:pt>
    <dgm:pt modelId="{9AD7CF68-3957-4948-8CA4-1247EB57A134}" type="pres">
      <dgm:prSet presAssocID="{4547D099-5B00-494C-8013-E143C4EE40D9}" presName="linearFlow" presStyleCnt="0">
        <dgm:presLayoutVars>
          <dgm:dir/>
          <dgm:resizeHandles val="exact"/>
        </dgm:presLayoutVars>
      </dgm:prSet>
      <dgm:spPr/>
    </dgm:pt>
    <dgm:pt modelId="{9424C296-9583-4328-894E-647F8EE969DB}" type="pres">
      <dgm:prSet presAssocID="{D98BF518-EF77-4215-BE0C-7B01EAB96707}" presName="composite" presStyleCnt="0"/>
      <dgm:spPr/>
    </dgm:pt>
    <dgm:pt modelId="{C6387010-AF9F-4EF0-AEC1-B5DFD95DC7CF}" type="pres">
      <dgm:prSet presAssocID="{D98BF518-EF77-4215-BE0C-7B01EAB96707}" presName="imgShp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4AD8E95-BD0C-4248-91A6-FF8BB479E351}" type="pres">
      <dgm:prSet presAssocID="{D98BF518-EF77-4215-BE0C-7B01EAB96707}" presName="txShp" presStyleLbl="node1" presStyleIdx="0" presStyleCnt="4" custScaleX="72160" custLinFactNeighborX="-13825" custLinFactNeighborY="89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2CCF43-BD1B-48E2-87DA-399E8252A803}" type="pres">
      <dgm:prSet presAssocID="{0AA66F1A-C4CF-4E5C-8012-EB1ECAB92EF2}" presName="spacing" presStyleCnt="0"/>
      <dgm:spPr/>
    </dgm:pt>
    <dgm:pt modelId="{7F69483E-712A-449E-AECD-10F3EC0A6CF6}" type="pres">
      <dgm:prSet presAssocID="{68D8D6F8-4ED3-4804-AB3B-2A50D2501702}" presName="composite" presStyleCnt="0"/>
      <dgm:spPr/>
    </dgm:pt>
    <dgm:pt modelId="{94EF9F67-34FF-47F2-9F38-659B1BCBE10D}" type="pres">
      <dgm:prSet presAssocID="{68D8D6F8-4ED3-4804-AB3B-2A50D2501702}" presName="imgShp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A7C4EDB-3056-4990-8A99-B3EFE6FDDBAC}" type="pres">
      <dgm:prSet presAssocID="{68D8D6F8-4ED3-4804-AB3B-2A50D2501702}" presName="txShp" presStyleLbl="node1" presStyleIdx="1" presStyleCnt="4" custScaleX="72202" custLinFactNeighborX="-13793" custLinFactNeighborY="-29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FE8A01-7DE4-4798-951D-70C97295768C}" type="pres">
      <dgm:prSet presAssocID="{B043CB40-2BE2-4A1F-968C-CC11BF054479}" presName="spacing" presStyleCnt="0"/>
      <dgm:spPr/>
    </dgm:pt>
    <dgm:pt modelId="{84588EDD-DE2C-47A5-9CF2-E22E7B0A8B4F}" type="pres">
      <dgm:prSet presAssocID="{C4D883C0-3650-4839-9475-D10F518DB6AC}" presName="composite" presStyleCnt="0"/>
      <dgm:spPr/>
    </dgm:pt>
    <dgm:pt modelId="{DD266BDB-35A8-4D62-87F0-E7577CB0808D}" type="pres">
      <dgm:prSet presAssocID="{C4D883C0-3650-4839-9475-D10F518DB6AC}" presName="imgShp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B5F35397-0127-4203-B007-228B9D509121}" type="pres">
      <dgm:prSet presAssocID="{C4D883C0-3650-4839-9475-D10F518DB6AC}" presName="txShp" presStyleLbl="node1" presStyleIdx="2" presStyleCnt="4" custScaleX="71985" custLinFactNeighborX="-13956" custLinFactNeighborY="-58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80EE54-F290-4D2B-ABB8-060BEF468027}" type="pres">
      <dgm:prSet presAssocID="{03A0399E-5B6F-4CFB-B4BE-CF0691061440}" presName="spacing" presStyleCnt="0"/>
      <dgm:spPr/>
    </dgm:pt>
    <dgm:pt modelId="{F654A882-A04A-4491-B084-195FE3B47FA1}" type="pres">
      <dgm:prSet presAssocID="{0ABEA4C8-ADC6-47F7-8021-CCF8C331E101}" presName="composite" presStyleCnt="0"/>
      <dgm:spPr/>
    </dgm:pt>
    <dgm:pt modelId="{2E61F33A-3D4E-46C1-8F64-648346E04008}" type="pres">
      <dgm:prSet presAssocID="{0ABEA4C8-ADC6-47F7-8021-CCF8C331E101}" presName="imgShp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B01504D2-4FE7-449A-B82E-86385C9AED85}" type="pres">
      <dgm:prSet presAssocID="{0ABEA4C8-ADC6-47F7-8021-CCF8C331E101}" presName="txShp" presStyleLbl="node1" presStyleIdx="3" presStyleCnt="4" custScaleX="70232" custLinFactNeighborX="-13300" custLinFactNeighborY="3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22F5B52-BBBA-46D9-A4E6-AA2E31818F47}" type="presOf" srcId="{C4D883C0-3650-4839-9475-D10F518DB6AC}" destId="{B5F35397-0127-4203-B007-228B9D509121}" srcOrd="0" destOrd="0" presId="urn:microsoft.com/office/officeart/2005/8/layout/vList3"/>
    <dgm:cxn modelId="{C75F60FD-4CF0-414F-B75E-8D0C23654A81}" srcId="{4547D099-5B00-494C-8013-E143C4EE40D9}" destId="{0ABEA4C8-ADC6-47F7-8021-CCF8C331E101}" srcOrd="3" destOrd="0" parTransId="{ECAB5A31-1F0E-4B62-B721-D3D92D8B6240}" sibTransId="{08C86940-4140-4597-87BB-999E31150118}"/>
    <dgm:cxn modelId="{BC02B1E4-172A-495F-9C1D-6F0EFC9BB373}" srcId="{4547D099-5B00-494C-8013-E143C4EE40D9}" destId="{C4D883C0-3650-4839-9475-D10F518DB6AC}" srcOrd="2" destOrd="0" parTransId="{B35F21CB-AB67-4864-B977-35EC0C0B279B}" sibTransId="{03A0399E-5B6F-4CFB-B4BE-CF0691061440}"/>
    <dgm:cxn modelId="{17814886-DDEB-47AA-AD3E-E4C3165F366C}" type="presOf" srcId="{4547D099-5B00-494C-8013-E143C4EE40D9}" destId="{9AD7CF68-3957-4948-8CA4-1247EB57A134}" srcOrd="0" destOrd="0" presId="urn:microsoft.com/office/officeart/2005/8/layout/vList3"/>
    <dgm:cxn modelId="{7C99280E-18FB-4DEE-8C0C-6AEC1129B52C}" type="presOf" srcId="{D98BF518-EF77-4215-BE0C-7B01EAB96707}" destId="{14AD8E95-BD0C-4248-91A6-FF8BB479E351}" srcOrd="0" destOrd="0" presId="urn:microsoft.com/office/officeart/2005/8/layout/vList3"/>
    <dgm:cxn modelId="{C7006794-CDA4-45F8-A61D-49B6D149A6BC}" srcId="{4547D099-5B00-494C-8013-E143C4EE40D9}" destId="{68D8D6F8-4ED3-4804-AB3B-2A50D2501702}" srcOrd="1" destOrd="0" parTransId="{FBE1C20B-A382-4D4B-84B3-FF5C65710070}" sibTransId="{B043CB40-2BE2-4A1F-968C-CC11BF054479}"/>
    <dgm:cxn modelId="{37E6EDC1-6A5D-42E2-9F15-7858860FADCF}" type="presOf" srcId="{68D8D6F8-4ED3-4804-AB3B-2A50D2501702}" destId="{FA7C4EDB-3056-4990-8A99-B3EFE6FDDBAC}" srcOrd="0" destOrd="0" presId="urn:microsoft.com/office/officeart/2005/8/layout/vList3"/>
    <dgm:cxn modelId="{1F8E3F8D-29D9-4D80-B182-94B150F0E808}" type="presOf" srcId="{0ABEA4C8-ADC6-47F7-8021-CCF8C331E101}" destId="{B01504D2-4FE7-449A-B82E-86385C9AED85}" srcOrd="0" destOrd="0" presId="urn:microsoft.com/office/officeart/2005/8/layout/vList3"/>
    <dgm:cxn modelId="{0528D502-66DC-435B-9664-F4BBC2F8C059}" srcId="{4547D099-5B00-494C-8013-E143C4EE40D9}" destId="{D98BF518-EF77-4215-BE0C-7B01EAB96707}" srcOrd="0" destOrd="0" parTransId="{5F4AEE6B-4E66-4259-AD9B-2E1B606A635B}" sibTransId="{0AA66F1A-C4CF-4E5C-8012-EB1ECAB92EF2}"/>
    <dgm:cxn modelId="{86E1097E-98AF-4926-930E-2F60604D3A72}" type="presParOf" srcId="{9AD7CF68-3957-4948-8CA4-1247EB57A134}" destId="{9424C296-9583-4328-894E-647F8EE969DB}" srcOrd="0" destOrd="0" presId="urn:microsoft.com/office/officeart/2005/8/layout/vList3"/>
    <dgm:cxn modelId="{CCAB0A0D-035B-4067-98B2-F861C7CE248C}" type="presParOf" srcId="{9424C296-9583-4328-894E-647F8EE969DB}" destId="{C6387010-AF9F-4EF0-AEC1-B5DFD95DC7CF}" srcOrd="0" destOrd="0" presId="urn:microsoft.com/office/officeart/2005/8/layout/vList3"/>
    <dgm:cxn modelId="{F731853A-AE4F-4EF5-B6C1-D23AB5804081}" type="presParOf" srcId="{9424C296-9583-4328-894E-647F8EE969DB}" destId="{14AD8E95-BD0C-4248-91A6-FF8BB479E351}" srcOrd="1" destOrd="0" presId="urn:microsoft.com/office/officeart/2005/8/layout/vList3"/>
    <dgm:cxn modelId="{06BA87ED-F998-4572-9BBC-C7B160CBDA8A}" type="presParOf" srcId="{9AD7CF68-3957-4948-8CA4-1247EB57A134}" destId="{072CCF43-BD1B-48E2-87DA-399E8252A803}" srcOrd="1" destOrd="0" presId="urn:microsoft.com/office/officeart/2005/8/layout/vList3"/>
    <dgm:cxn modelId="{7D9E2A77-9436-4D40-85D7-1EEE6E86B8B8}" type="presParOf" srcId="{9AD7CF68-3957-4948-8CA4-1247EB57A134}" destId="{7F69483E-712A-449E-AECD-10F3EC0A6CF6}" srcOrd="2" destOrd="0" presId="urn:microsoft.com/office/officeart/2005/8/layout/vList3"/>
    <dgm:cxn modelId="{1BEDA91F-C4C4-4F18-B6B5-432C436D7148}" type="presParOf" srcId="{7F69483E-712A-449E-AECD-10F3EC0A6CF6}" destId="{94EF9F67-34FF-47F2-9F38-659B1BCBE10D}" srcOrd="0" destOrd="0" presId="urn:microsoft.com/office/officeart/2005/8/layout/vList3"/>
    <dgm:cxn modelId="{F4DF1BFC-792A-4BF6-AE05-9B1391CD39D9}" type="presParOf" srcId="{7F69483E-712A-449E-AECD-10F3EC0A6CF6}" destId="{FA7C4EDB-3056-4990-8A99-B3EFE6FDDBAC}" srcOrd="1" destOrd="0" presId="urn:microsoft.com/office/officeart/2005/8/layout/vList3"/>
    <dgm:cxn modelId="{82D995D3-B430-42F8-A7C7-43FCCE8ED646}" type="presParOf" srcId="{9AD7CF68-3957-4948-8CA4-1247EB57A134}" destId="{A1FE8A01-7DE4-4798-951D-70C97295768C}" srcOrd="3" destOrd="0" presId="urn:microsoft.com/office/officeart/2005/8/layout/vList3"/>
    <dgm:cxn modelId="{6CE237C8-AD92-4120-93FC-A18B498DB093}" type="presParOf" srcId="{9AD7CF68-3957-4948-8CA4-1247EB57A134}" destId="{84588EDD-DE2C-47A5-9CF2-E22E7B0A8B4F}" srcOrd="4" destOrd="0" presId="urn:microsoft.com/office/officeart/2005/8/layout/vList3"/>
    <dgm:cxn modelId="{84F6870B-4784-45F0-AC15-678AABD9CE12}" type="presParOf" srcId="{84588EDD-DE2C-47A5-9CF2-E22E7B0A8B4F}" destId="{DD266BDB-35A8-4D62-87F0-E7577CB0808D}" srcOrd="0" destOrd="0" presId="urn:microsoft.com/office/officeart/2005/8/layout/vList3"/>
    <dgm:cxn modelId="{0B46A593-B80D-4356-857F-D21A47CC415D}" type="presParOf" srcId="{84588EDD-DE2C-47A5-9CF2-E22E7B0A8B4F}" destId="{B5F35397-0127-4203-B007-228B9D509121}" srcOrd="1" destOrd="0" presId="urn:microsoft.com/office/officeart/2005/8/layout/vList3"/>
    <dgm:cxn modelId="{EA70B52B-EAE4-4E5C-82C2-4E2BD72F03E5}" type="presParOf" srcId="{9AD7CF68-3957-4948-8CA4-1247EB57A134}" destId="{B680EE54-F290-4D2B-ABB8-060BEF468027}" srcOrd="5" destOrd="0" presId="urn:microsoft.com/office/officeart/2005/8/layout/vList3"/>
    <dgm:cxn modelId="{327A09ED-2802-4B95-95D2-51E25012614F}" type="presParOf" srcId="{9AD7CF68-3957-4948-8CA4-1247EB57A134}" destId="{F654A882-A04A-4491-B084-195FE3B47FA1}" srcOrd="6" destOrd="0" presId="urn:microsoft.com/office/officeart/2005/8/layout/vList3"/>
    <dgm:cxn modelId="{97CC5842-9136-4349-9C63-09F5F772C24B}" type="presParOf" srcId="{F654A882-A04A-4491-B084-195FE3B47FA1}" destId="{2E61F33A-3D4E-46C1-8F64-648346E04008}" srcOrd="0" destOrd="0" presId="urn:microsoft.com/office/officeart/2005/8/layout/vList3"/>
    <dgm:cxn modelId="{38A680C9-B5D3-4F02-9BFE-14144272C0B1}" type="presParOf" srcId="{F654A882-A04A-4491-B084-195FE3B47FA1}" destId="{B01504D2-4FE7-449A-B82E-86385C9AED8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547D099-5B00-494C-8013-E143C4EE40D9}" type="doc">
      <dgm:prSet loTypeId="urn:microsoft.com/office/officeart/2005/8/layout/vList3" loCatId="list" qsTypeId="urn:microsoft.com/office/officeart/2005/8/quickstyle/3d1" qsCatId="3D" csTypeId="urn:microsoft.com/office/officeart/2005/8/colors/accent1_2" csCatId="accent1" phldr="1"/>
      <dgm:spPr/>
    </dgm:pt>
    <dgm:pt modelId="{0ABEA4C8-ADC6-47F7-8021-CCF8C331E101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1050" b="1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1300</a:t>
          </a:r>
        </a:p>
        <a:p>
          <a:r>
            <a:rPr lang="ru-RU" sz="1050" b="1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Обслуживание государственного и муниципального долга</a:t>
          </a:r>
          <a:endParaRPr lang="ru-RU" sz="1050" b="1" dirty="0">
            <a:solidFill>
              <a:schemeClr val="accent4">
                <a:lumMod val="50000"/>
              </a:schemeClr>
            </a:solidFill>
            <a:latin typeface="Comic Sans MS" pitchFamily="66" charset="0"/>
          </a:endParaRPr>
        </a:p>
      </dgm:t>
    </dgm:pt>
    <dgm:pt modelId="{ECAB5A31-1F0E-4B62-B721-D3D92D8B6240}" type="parTrans" cxnId="{C75F60FD-4CF0-414F-B75E-8D0C23654A81}">
      <dgm:prSet/>
      <dgm:spPr/>
      <dgm:t>
        <a:bodyPr/>
        <a:lstStyle/>
        <a:p>
          <a:endParaRPr lang="ru-RU"/>
        </a:p>
      </dgm:t>
    </dgm:pt>
    <dgm:pt modelId="{08C86940-4140-4597-87BB-999E31150118}" type="sibTrans" cxnId="{C75F60FD-4CF0-414F-B75E-8D0C23654A81}">
      <dgm:prSet/>
      <dgm:spPr/>
      <dgm:t>
        <a:bodyPr/>
        <a:lstStyle/>
        <a:p>
          <a:endParaRPr lang="ru-RU"/>
        </a:p>
      </dgm:t>
    </dgm:pt>
    <dgm:pt modelId="{D98BF518-EF77-4215-BE0C-7B01EAB96707}">
      <dgm:prSet custT="1"/>
      <dgm:spPr>
        <a:solidFill>
          <a:srgbClr val="00B0F0"/>
        </a:solidFill>
      </dgm:spPr>
      <dgm:t>
        <a:bodyPr/>
        <a:lstStyle/>
        <a:p>
          <a:r>
            <a:rPr lang="ru-RU" sz="1050" b="1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1000</a:t>
          </a:r>
        </a:p>
        <a:p>
          <a:r>
            <a:rPr lang="ru-RU" sz="1050" b="1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Социальная политика</a:t>
          </a:r>
          <a:endParaRPr lang="ru-RU" sz="1050" b="1" dirty="0">
            <a:solidFill>
              <a:schemeClr val="accent4">
                <a:lumMod val="50000"/>
              </a:schemeClr>
            </a:solidFill>
          </a:endParaRPr>
        </a:p>
      </dgm:t>
    </dgm:pt>
    <dgm:pt modelId="{5F4AEE6B-4E66-4259-AD9B-2E1B606A635B}" type="parTrans" cxnId="{0528D502-66DC-435B-9664-F4BBC2F8C059}">
      <dgm:prSet/>
      <dgm:spPr/>
      <dgm:t>
        <a:bodyPr/>
        <a:lstStyle/>
        <a:p>
          <a:endParaRPr lang="ru-RU"/>
        </a:p>
      </dgm:t>
    </dgm:pt>
    <dgm:pt modelId="{0AA66F1A-C4CF-4E5C-8012-EB1ECAB92EF2}" type="sibTrans" cxnId="{0528D502-66DC-435B-9664-F4BBC2F8C059}">
      <dgm:prSet/>
      <dgm:spPr/>
      <dgm:t>
        <a:bodyPr/>
        <a:lstStyle/>
        <a:p>
          <a:endParaRPr lang="ru-RU"/>
        </a:p>
      </dgm:t>
    </dgm:pt>
    <dgm:pt modelId="{68D8D6F8-4ED3-4804-AB3B-2A50D2501702}">
      <dgm:prSet custT="1"/>
      <dgm:spPr>
        <a:solidFill>
          <a:srgbClr val="00B0F0"/>
        </a:solidFill>
      </dgm:spPr>
      <dgm:t>
        <a:bodyPr/>
        <a:lstStyle/>
        <a:p>
          <a:r>
            <a:rPr lang="ru-RU" sz="1050" b="1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1100</a:t>
          </a:r>
        </a:p>
        <a:p>
          <a:r>
            <a:rPr lang="ru-RU" sz="1050" b="1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Физическая культура и спорт</a:t>
          </a:r>
          <a:endParaRPr lang="ru-RU" sz="1050" b="1" dirty="0">
            <a:solidFill>
              <a:schemeClr val="accent4">
                <a:lumMod val="50000"/>
              </a:schemeClr>
            </a:solidFill>
            <a:latin typeface="Comic Sans MS" pitchFamily="66" charset="0"/>
          </a:endParaRPr>
        </a:p>
      </dgm:t>
    </dgm:pt>
    <dgm:pt modelId="{FBE1C20B-A382-4D4B-84B3-FF5C65710070}" type="parTrans" cxnId="{C7006794-CDA4-45F8-A61D-49B6D149A6BC}">
      <dgm:prSet/>
      <dgm:spPr/>
      <dgm:t>
        <a:bodyPr/>
        <a:lstStyle/>
        <a:p>
          <a:endParaRPr lang="ru-RU"/>
        </a:p>
      </dgm:t>
    </dgm:pt>
    <dgm:pt modelId="{B043CB40-2BE2-4A1F-968C-CC11BF054479}" type="sibTrans" cxnId="{C7006794-CDA4-45F8-A61D-49B6D149A6BC}">
      <dgm:prSet/>
      <dgm:spPr/>
      <dgm:t>
        <a:bodyPr/>
        <a:lstStyle/>
        <a:p>
          <a:endParaRPr lang="ru-RU"/>
        </a:p>
      </dgm:t>
    </dgm:pt>
    <dgm:pt modelId="{C4D883C0-3650-4839-9475-D10F518DB6AC}">
      <dgm:prSet custT="1"/>
      <dgm:spPr>
        <a:solidFill>
          <a:srgbClr val="00B0F0"/>
        </a:solidFill>
      </dgm:spPr>
      <dgm:t>
        <a:bodyPr/>
        <a:lstStyle/>
        <a:p>
          <a:r>
            <a:rPr lang="ru-RU" sz="1050" b="1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1200</a:t>
          </a:r>
        </a:p>
        <a:p>
          <a:r>
            <a:rPr lang="ru-RU" sz="1050" b="1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Средства массовой информации</a:t>
          </a:r>
        </a:p>
      </dgm:t>
    </dgm:pt>
    <dgm:pt modelId="{03A0399E-5B6F-4CFB-B4BE-CF0691061440}" type="sibTrans" cxnId="{BC02B1E4-172A-495F-9C1D-6F0EFC9BB373}">
      <dgm:prSet/>
      <dgm:spPr/>
      <dgm:t>
        <a:bodyPr/>
        <a:lstStyle/>
        <a:p>
          <a:endParaRPr lang="ru-RU"/>
        </a:p>
      </dgm:t>
    </dgm:pt>
    <dgm:pt modelId="{B35F21CB-AB67-4864-B977-35EC0C0B279B}" type="parTrans" cxnId="{BC02B1E4-172A-495F-9C1D-6F0EFC9BB373}">
      <dgm:prSet/>
      <dgm:spPr/>
      <dgm:t>
        <a:bodyPr/>
        <a:lstStyle/>
        <a:p>
          <a:endParaRPr lang="ru-RU"/>
        </a:p>
      </dgm:t>
    </dgm:pt>
    <dgm:pt modelId="{9AD7CF68-3957-4948-8CA4-1247EB57A134}" type="pres">
      <dgm:prSet presAssocID="{4547D099-5B00-494C-8013-E143C4EE40D9}" presName="linearFlow" presStyleCnt="0">
        <dgm:presLayoutVars>
          <dgm:dir/>
          <dgm:resizeHandles val="exact"/>
        </dgm:presLayoutVars>
      </dgm:prSet>
      <dgm:spPr/>
    </dgm:pt>
    <dgm:pt modelId="{9424C296-9583-4328-894E-647F8EE969DB}" type="pres">
      <dgm:prSet presAssocID="{D98BF518-EF77-4215-BE0C-7B01EAB96707}" presName="composite" presStyleCnt="0"/>
      <dgm:spPr/>
    </dgm:pt>
    <dgm:pt modelId="{C6387010-AF9F-4EF0-AEC1-B5DFD95DC7CF}" type="pres">
      <dgm:prSet presAssocID="{D98BF518-EF77-4215-BE0C-7B01EAB96707}" presName="imgShp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4AD8E95-BD0C-4248-91A6-FF8BB479E351}" type="pres">
      <dgm:prSet presAssocID="{D98BF518-EF77-4215-BE0C-7B01EAB96707}" presName="txShp" presStyleLbl="node1" presStyleIdx="0" presStyleCnt="4" custScaleX="70406" custLinFactNeighborX="-12948" custLinFactNeighborY="-1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2CCF43-BD1B-48E2-87DA-399E8252A803}" type="pres">
      <dgm:prSet presAssocID="{0AA66F1A-C4CF-4E5C-8012-EB1ECAB92EF2}" presName="spacing" presStyleCnt="0"/>
      <dgm:spPr/>
    </dgm:pt>
    <dgm:pt modelId="{7F69483E-712A-449E-AECD-10F3EC0A6CF6}" type="pres">
      <dgm:prSet presAssocID="{68D8D6F8-4ED3-4804-AB3B-2A50D2501702}" presName="composite" presStyleCnt="0"/>
      <dgm:spPr/>
    </dgm:pt>
    <dgm:pt modelId="{94EF9F67-34FF-47F2-9F38-659B1BCBE10D}" type="pres">
      <dgm:prSet presAssocID="{68D8D6F8-4ED3-4804-AB3B-2A50D2501702}" presName="imgShp" presStyleLbl="fgImgPlace1" presStyleIdx="1" presStyleCnt="4" custLinFactNeighborX="6103" custLinFactNeighborY="-299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A7C4EDB-3056-4990-8A99-B3EFE6FDDBAC}" type="pres">
      <dgm:prSet presAssocID="{68D8D6F8-4ED3-4804-AB3B-2A50D2501702}" presName="txShp" presStyleLbl="node1" presStyleIdx="1" presStyleCnt="4" custScaleX="70420" custLinFactNeighborX="-13231" custLinFactNeighborY="-29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FE8A01-7DE4-4798-951D-70C97295768C}" type="pres">
      <dgm:prSet presAssocID="{B043CB40-2BE2-4A1F-968C-CC11BF054479}" presName="spacing" presStyleCnt="0"/>
      <dgm:spPr/>
    </dgm:pt>
    <dgm:pt modelId="{84588EDD-DE2C-47A5-9CF2-E22E7B0A8B4F}" type="pres">
      <dgm:prSet presAssocID="{C4D883C0-3650-4839-9475-D10F518DB6AC}" presName="composite" presStyleCnt="0"/>
      <dgm:spPr/>
    </dgm:pt>
    <dgm:pt modelId="{DD266BDB-35A8-4D62-87F0-E7577CB0808D}" type="pres">
      <dgm:prSet presAssocID="{C4D883C0-3650-4839-9475-D10F518DB6AC}" presName="imgShp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B5F35397-0127-4203-B007-228B9D509121}" type="pres">
      <dgm:prSet presAssocID="{C4D883C0-3650-4839-9475-D10F518DB6AC}" presName="txShp" presStyleLbl="node1" presStyleIdx="2" presStyleCnt="4" custScaleX="67715" custLinFactNeighborX="-12854" custLinFactNeighborY="-58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80EE54-F290-4D2B-ABB8-060BEF468027}" type="pres">
      <dgm:prSet presAssocID="{03A0399E-5B6F-4CFB-B4BE-CF0691061440}" presName="spacing" presStyleCnt="0"/>
      <dgm:spPr/>
    </dgm:pt>
    <dgm:pt modelId="{F654A882-A04A-4491-B084-195FE3B47FA1}" type="pres">
      <dgm:prSet presAssocID="{0ABEA4C8-ADC6-47F7-8021-CCF8C331E101}" presName="composite" presStyleCnt="0"/>
      <dgm:spPr/>
    </dgm:pt>
    <dgm:pt modelId="{2E61F33A-3D4E-46C1-8F64-648346E04008}" type="pres">
      <dgm:prSet presAssocID="{0ABEA4C8-ADC6-47F7-8021-CCF8C331E101}" presName="imgShp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B01504D2-4FE7-449A-B82E-86385C9AED85}" type="pres">
      <dgm:prSet presAssocID="{0ABEA4C8-ADC6-47F7-8021-CCF8C331E101}" presName="txShp" presStyleLbl="node1" presStyleIdx="3" presStyleCnt="4" custScaleX="70232" custLinFactNeighborX="-13483" custLinFactNeighborY="3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D143043-B841-4A5F-B314-CF3870EA4795}" type="presOf" srcId="{4547D099-5B00-494C-8013-E143C4EE40D9}" destId="{9AD7CF68-3957-4948-8CA4-1247EB57A134}" srcOrd="0" destOrd="0" presId="urn:microsoft.com/office/officeart/2005/8/layout/vList3"/>
    <dgm:cxn modelId="{C75F60FD-4CF0-414F-B75E-8D0C23654A81}" srcId="{4547D099-5B00-494C-8013-E143C4EE40D9}" destId="{0ABEA4C8-ADC6-47F7-8021-CCF8C331E101}" srcOrd="3" destOrd="0" parTransId="{ECAB5A31-1F0E-4B62-B721-D3D92D8B6240}" sibTransId="{08C86940-4140-4597-87BB-999E31150118}"/>
    <dgm:cxn modelId="{BC02B1E4-172A-495F-9C1D-6F0EFC9BB373}" srcId="{4547D099-5B00-494C-8013-E143C4EE40D9}" destId="{C4D883C0-3650-4839-9475-D10F518DB6AC}" srcOrd="2" destOrd="0" parTransId="{B35F21CB-AB67-4864-B977-35EC0C0B279B}" sibTransId="{03A0399E-5B6F-4CFB-B4BE-CF0691061440}"/>
    <dgm:cxn modelId="{AF2E0983-8C1C-4D57-BC05-2A2C2735E24B}" type="presOf" srcId="{D98BF518-EF77-4215-BE0C-7B01EAB96707}" destId="{14AD8E95-BD0C-4248-91A6-FF8BB479E351}" srcOrd="0" destOrd="0" presId="urn:microsoft.com/office/officeart/2005/8/layout/vList3"/>
    <dgm:cxn modelId="{C7006794-CDA4-45F8-A61D-49B6D149A6BC}" srcId="{4547D099-5B00-494C-8013-E143C4EE40D9}" destId="{68D8D6F8-4ED3-4804-AB3B-2A50D2501702}" srcOrd="1" destOrd="0" parTransId="{FBE1C20B-A382-4D4B-84B3-FF5C65710070}" sibTransId="{B043CB40-2BE2-4A1F-968C-CC11BF054479}"/>
    <dgm:cxn modelId="{6280FB4B-660C-421C-89FB-EDB01E95D473}" type="presOf" srcId="{C4D883C0-3650-4839-9475-D10F518DB6AC}" destId="{B5F35397-0127-4203-B007-228B9D509121}" srcOrd="0" destOrd="0" presId="urn:microsoft.com/office/officeart/2005/8/layout/vList3"/>
    <dgm:cxn modelId="{D5D34EBC-77DF-41C5-A1AA-8B466FCB274F}" type="presOf" srcId="{0ABEA4C8-ADC6-47F7-8021-CCF8C331E101}" destId="{B01504D2-4FE7-449A-B82E-86385C9AED85}" srcOrd="0" destOrd="0" presId="urn:microsoft.com/office/officeart/2005/8/layout/vList3"/>
    <dgm:cxn modelId="{1513C026-9363-4BF2-883F-F25F4FFA4DA3}" type="presOf" srcId="{68D8D6F8-4ED3-4804-AB3B-2A50D2501702}" destId="{FA7C4EDB-3056-4990-8A99-B3EFE6FDDBAC}" srcOrd="0" destOrd="0" presId="urn:microsoft.com/office/officeart/2005/8/layout/vList3"/>
    <dgm:cxn modelId="{0528D502-66DC-435B-9664-F4BBC2F8C059}" srcId="{4547D099-5B00-494C-8013-E143C4EE40D9}" destId="{D98BF518-EF77-4215-BE0C-7B01EAB96707}" srcOrd="0" destOrd="0" parTransId="{5F4AEE6B-4E66-4259-AD9B-2E1B606A635B}" sibTransId="{0AA66F1A-C4CF-4E5C-8012-EB1ECAB92EF2}"/>
    <dgm:cxn modelId="{E5F87007-3828-4E32-BF06-E13A645C54FE}" type="presParOf" srcId="{9AD7CF68-3957-4948-8CA4-1247EB57A134}" destId="{9424C296-9583-4328-894E-647F8EE969DB}" srcOrd="0" destOrd="0" presId="urn:microsoft.com/office/officeart/2005/8/layout/vList3"/>
    <dgm:cxn modelId="{3F2F1C54-86D7-4179-B30E-C6BEEA3EF717}" type="presParOf" srcId="{9424C296-9583-4328-894E-647F8EE969DB}" destId="{C6387010-AF9F-4EF0-AEC1-B5DFD95DC7CF}" srcOrd="0" destOrd="0" presId="urn:microsoft.com/office/officeart/2005/8/layout/vList3"/>
    <dgm:cxn modelId="{9B751900-D4D1-418B-A80B-9955E8C9023F}" type="presParOf" srcId="{9424C296-9583-4328-894E-647F8EE969DB}" destId="{14AD8E95-BD0C-4248-91A6-FF8BB479E351}" srcOrd="1" destOrd="0" presId="urn:microsoft.com/office/officeart/2005/8/layout/vList3"/>
    <dgm:cxn modelId="{C0711BA3-A1F6-40B2-A4B9-133E0E99859A}" type="presParOf" srcId="{9AD7CF68-3957-4948-8CA4-1247EB57A134}" destId="{072CCF43-BD1B-48E2-87DA-399E8252A803}" srcOrd="1" destOrd="0" presId="urn:microsoft.com/office/officeart/2005/8/layout/vList3"/>
    <dgm:cxn modelId="{B8C87C16-086E-4050-AD02-42C8D25FC841}" type="presParOf" srcId="{9AD7CF68-3957-4948-8CA4-1247EB57A134}" destId="{7F69483E-712A-449E-AECD-10F3EC0A6CF6}" srcOrd="2" destOrd="0" presId="urn:microsoft.com/office/officeart/2005/8/layout/vList3"/>
    <dgm:cxn modelId="{2242DA5E-CDB0-492D-B91F-01775F5F477A}" type="presParOf" srcId="{7F69483E-712A-449E-AECD-10F3EC0A6CF6}" destId="{94EF9F67-34FF-47F2-9F38-659B1BCBE10D}" srcOrd="0" destOrd="0" presId="urn:microsoft.com/office/officeart/2005/8/layout/vList3"/>
    <dgm:cxn modelId="{E4A9FB92-5D94-4E5E-A880-BFB27B0FCEF6}" type="presParOf" srcId="{7F69483E-712A-449E-AECD-10F3EC0A6CF6}" destId="{FA7C4EDB-3056-4990-8A99-B3EFE6FDDBAC}" srcOrd="1" destOrd="0" presId="urn:microsoft.com/office/officeart/2005/8/layout/vList3"/>
    <dgm:cxn modelId="{8B785300-D197-42F8-832E-D127420D1F3C}" type="presParOf" srcId="{9AD7CF68-3957-4948-8CA4-1247EB57A134}" destId="{A1FE8A01-7DE4-4798-951D-70C97295768C}" srcOrd="3" destOrd="0" presId="urn:microsoft.com/office/officeart/2005/8/layout/vList3"/>
    <dgm:cxn modelId="{20EF46F8-5195-4E5F-9DF8-F83A0B1D7C53}" type="presParOf" srcId="{9AD7CF68-3957-4948-8CA4-1247EB57A134}" destId="{84588EDD-DE2C-47A5-9CF2-E22E7B0A8B4F}" srcOrd="4" destOrd="0" presId="urn:microsoft.com/office/officeart/2005/8/layout/vList3"/>
    <dgm:cxn modelId="{9CBB7C5A-27D1-4671-8A02-E81D24FC2C19}" type="presParOf" srcId="{84588EDD-DE2C-47A5-9CF2-E22E7B0A8B4F}" destId="{DD266BDB-35A8-4D62-87F0-E7577CB0808D}" srcOrd="0" destOrd="0" presId="urn:microsoft.com/office/officeart/2005/8/layout/vList3"/>
    <dgm:cxn modelId="{7E5197D4-333C-4F78-8874-069CE3B0E934}" type="presParOf" srcId="{84588EDD-DE2C-47A5-9CF2-E22E7B0A8B4F}" destId="{B5F35397-0127-4203-B007-228B9D509121}" srcOrd="1" destOrd="0" presId="urn:microsoft.com/office/officeart/2005/8/layout/vList3"/>
    <dgm:cxn modelId="{A8BDCBAB-13B9-434D-85D7-691EBCAEDA83}" type="presParOf" srcId="{9AD7CF68-3957-4948-8CA4-1247EB57A134}" destId="{B680EE54-F290-4D2B-ABB8-060BEF468027}" srcOrd="5" destOrd="0" presId="urn:microsoft.com/office/officeart/2005/8/layout/vList3"/>
    <dgm:cxn modelId="{84E6C6DE-30D4-4380-B72A-3A09DB010614}" type="presParOf" srcId="{9AD7CF68-3957-4948-8CA4-1247EB57A134}" destId="{F654A882-A04A-4491-B084-195FE3B47FA1}" srcOrd="6" destOrd="0" presId="urn:microsoft.com/office/officeart/2005/8/layout/vList3"/>
    <dgm:cxn modelId="{220347D3-FD12-4A55-B0D9-F5979AA1D74D}" type="presParOf" srcId="{F654A882-A04A-4491-B084-195FE3B47FA1}" destId="{2E61F33A-3D4E-46C1-8F64-648346E04008}" srcOrd="0" destOrd="0" presId="urn:microsoft.com/office/officeart/2005/8/layout/vList3"/>
    <dgm:cxn modelId="{54748C5E-A4B5-4730-B9A5-099882168C95}" type="presParOf" srcId="{F654A882-A04A-4491-B084-195FE3B47FA1}" destId="{B01504D2-4FE7-449A-B82E-86385C9AED8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7775C90-11DB-443F-AE9C-F74C3BAB35DF}" type="doc">
      <dgm:prSet loTypeId="urn:microsoft.com/office/officeart/2005/8/layout/vList3" loCatId="list" qsTypeId="urn:microsoft.com/office/officeart/2005/8/quickstyle/3d1" qsCatId="3D" csTypeId="urn:microsoft.com/office/officeart/2005/8/colors/accent1_2" csCatId="accent1" phldr="1"/>
      <dgm:spPr/>
    </dgm:pt>
    <dgm:pt modelId="{E42A416A-6E03-48B0-BB27-A821E5BEA4A2}">
      <dgm:prSet custT="1"/>
      <dgm:spPr>
        <a:solidFill>
          <a:srgbClr val="FFCCCC"/>
        </a:solidFill>
      </dgm:spPr>
      <dgm:t>
        <a:bodyPr/>
        <a:lstStyle/>
        <a:p>
          <a:r>
            <a:rPr lang="ru-RU" sz="1200" i="0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rPr>
            <a:t>Мероприятия с детьми по безопасности дорожного движения</a:t>
          </a:r>
          <a:endParaRPr lang="ru-RU" sz="1200" i="0" dirty="0">
            <a:solidFill>
              <a:schemeClr val="tx1">
                <a:lumMod val="50000"/>
              </a:schemeClr>
            </a:solidFill>
            <a:latin typeface="Comic Sans MS" pitchFamily="66" charset="0"/>
          </a:endParaRPr>
        </a:p>
      </dgm:t>
    </dgm:pt>
    <dgm:pt modelId="{78B0B775-C451-4FB3-B8A8-73573706542C}" type="parTrans" cxnId="{2A6D16EE-CF78-4874-A72F-FC8A6682422E}">
      <dgm:prSet/>
      <dgm:spPr/>
      <dgm:t>
        <a:bodyPr/>
        <a:lstStyle/>
        <a:p>
          <a:endParaRPr lang="ru-RU"/>
        </a:p>
      </dgm:t>
    </dgm:pt>
    <dgm:pt modelId="{BC4D046F-8F72-44DC-A29A-AA3C8C86F5ED}" type="sibTrans" cxnId="{2A6D16EE-CF78-4874-A72F-FC8A6682422E}">
      <dgm:prSet/>
      <dgm:spPr/>
      <dgm:t>
        <a:bodyPr/>
        <a:lstStyle/>
        <a:p>
          <a:endParaRPr lang="ru-RU"/>
        </a:p>
      </dgm:t>
    </dgm:pt>
    <dgm:pt modelId="{241D4D20-3923-4068-9747-EAF0572A4D23}">
      <dgm:prSet custT="1"/>
      <dgm:spPr>
        <a:solidFill>
          <a:srgbClr val="FFCCCC"/>
        </a:solidFill>
      </dgm:spPr>
      <dgm:t>
        <a:bodyPr/>
        <a:lstStyle/>
        <a:p>
          <a:r>
            <a:rPr lang="ru-RU" sz="1200" i="0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rPr>
            <a:t>Управление муниципальной собственностью</a:t>
          </a:r>
          <a:endParaRPr lang="ru-RU" sz="1200" i="0" dirty="0">
            <a:solidFill>
              <a:schemeClr val="tx1">
                <a:lumMod val="50000"/>
              </a:schemeClr>
            </a:solidFill>
            <a:latin typeface="Comic Sans MS" pitchFamily="66" charset="0"/>
          </a:endParaRPr>
        </a:p>
      </dgm:t>
    </dgm:pt>
    <dgm:pt modelId="{6BFCE39D-9F6E-4D41-B3A4-80F532DAB8C3}" type="parTrans" cxnId="{274623DC-7B60-4DCE-99D4-AD8FE9A204A5}">
      <dgm:prSet/>
      <dgm:spPr/>
      <dgm:t>
        <a:bodyPr/>
        <a:lstStyle/>
        <a:p>
          <a:endParaRPr lang="ru-RU"/>
        </a:p>
      </dgm:t>
    </dgm:pt>
    <dgm:pt modelId="{D409D052-1E8C-49AC-BEC1-37E7D7284B0B}" type="sibTrans" cxnId="{274623DC-7B60-4DCE-99D4-AD8FE9A204A5}">
      <dgm:prSet/>
      <dgm:spPr/>
      <dgm:t>
        <a:bodyPr/>
        <a:lstStyle/>
        <a:p>
          <a:endParaRPr lang="ru-RU"/>
        </a:p>
      </dgm:t>
    </dgm:pt>
    <dgm:pt modelId="{1FC5E0C4-4A7A-4EFE-9135-57B8AC2D0BD6}">
      <dgm:prSet custT="1"/>
      <dgm:spPr>
        <a:solidFill>
          <a:srgbClr val="FFCCCC"/>
        </a:solidFill>
      </dgm:spPr>
      <dgm:t>
        <a:bodyPr/>
        <a:lstStyle/>
        <a:p>
          <a:r>
            <a:rPr lang="ru-RU" sz="1200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rPr>
            <a:t>Образование, опека и попечительство</a:t>
          </a:r>
          <a:endParaRPr lang="ru-RU" sz="1200" dirty="0">
            <a:solidFill>
              <a:schemeClr val="tx1">
                <a:lumMod val="50000"/>
              </a:schemeClr>
            </a:solidFill>
            <a:latin typeface="Comic Sans MS" pitchFamily="66" charset="0"/>
          </a:endParaRPr>
        </a:p>
      </dgm:t>
    </dgm:pt>
    <dgm:pt modelId="{8BEC69A5-1A83-40FE-9B7B-DAB9C4D61B4F}" type="parTrans" cxnId="{B6EC8E2E-C766-421C-AA33-5D1E678DC6E8}">
      <dgm:prSet/>
      <dgm:spPr/>
      <dgm:t>
        <a:bodyPr/>
        <a:lstStyle/>
        <a:p>
          <a:endParaRPr lang="ru-RU"/>
        </a:p>
      </dgm:t>
    </dgm:pt>
    <dgm:pt modelId="{2DA69A7E-AD04-4118-B0F6-60FA437C7962}" type="sibTrans" cxnId="{B6EC8E2E-C766-421C-AA33-5D1E678DC6E8}">
      <dgm:prSet/>
      <dgm:spPr/>
      <dgm:t>
        <a:bodyPr/>
        <a:lstStyle/>
        <a:p>
          <a:endParaRPr lang="ru-RU"/>
        </a:p>
      </dgm:t>
    </dgm:pt>
    <dgm:pt modelId="{E4B0B499-F82B-47EE-9E82-B5F5D6CF83E8}">
      <dgm:prSet custT="1"/>
      <dgm:spPr>
        <a:solidFill>
          <a:srgbClr val="FFCCCC"/>
        </a:solidFill>
      </dgm:spPr>
      <dgm:t>
        <a:bodyPr/>
        <a:lstStyle/>
        <a:p>
          <a:r>
            <a:rPr lang="ru-RU" sz="1200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rPr>
            <a:t>Обеспечение жильем молодых семей</a:t>
          </a:r>
          <a:endParaRPr lang="ru-RU" sz="1200" dirty="0">
            <a:solidFill>
              <a:schemeClr val="tx1">
                <a:lumMod val="50000"/>
              </a:schemeClr>
            </a:solidFill>
            <a:latin typeface="Comic Sans MS" pitchFamily="66" charset="0"/>
          </a:endParaRPr>
        </a:p>
      </dgm:t>
    </dgm:pt>
    <dgm:pt modelId="{1BE3A348-DA1D-4137-9F71-A2411196A295}" type="parTrans" cxnId="{1455FFEE-5AF8-47EE-82C9-12CAC04772E0}">
      <dgm:prSet/>
      <dgm:spPr/>
      <dgm:t>
        <a:bodyPr/>
        <a:lstStyle/>
        <a:p>
          <a:endParaRPr lang="ru-RU"/>
        </a:p>
      </dgm:t>
    </dgm:pt>
    <dgm:pt modelId="{B9A1B1B7-A7AE-4565-945B-4DCFC3F98CC8}" type="sibTrans" cxnId="{1455FFEE-5AF8-47EE-82C9-12CAC04772E0}">
      <dgm:prSet/>
      <dgm:spPr/>
      <dgm:t>
        <a:bodyPr/>
        <a:lstStyle/>
        <a:p>
          <a:endParaRPr lang="ru-RU"/>
        </a:p>
      </dgm:t>
    </dgm:pt>
    <dgm:pt modelId="{AA4EC582-5743-4A36-946F-970EB4C68888}">
      <dgm:prSet custT="1"/>
      <dgm:spPr>
        <a:solidFill>
          <a:srgbClr val="FFCCCC"/>
        </a:solidFill>
      </dgm:spPr>
      <dgm:t>
        <a:bodyPr/>
        <a:lstStyle/>
        <a:p>
          <a:r>
            <a:rPr lang="ru-RU" sz="1200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rPr>
            <a:t>Экология, пожарная безопасность и правопорядок </a:t>
          </a:r>
          <a:endParaRPr lang="ru-RU" sz="1200" dirty="0">
            <a:solidFill>
              <a:schemeClr val="tx1">
                <a:lumMod val="50000"/>
              </a:schemeClr>
            </a:solidFill>
            <a:latin typeface="Comic Sans MS" pitchFamily="66" charset="0"/>
          </a:endParaRPr>
        </a:p>
      </dgm:t>
    </dgm:pt>
    <dgm:pt modelId="{710049D7-E261-486C-8144-98B619869735}" type="parTrans" cxnId="{FE88F6FD-E1EE-4AB2-822B-5DDC3078588B}">
      <dgm:prSet/>
      <dgm:spPr/>
      <dgm:t>
        <a:bodyPr/>
        <a:lstStyle/>
        <a:p>
          <a:endParaRPr lang="ru-RU"/>
        </a:p>
      </dgm:t>
    </dgm:pt>
    <dgm:pt modelId="{C17F09A6-C292-416F-860B-1F6AA6B9B712}" type="sibTrans" cxnId="{FE88F6FD-E1EE-4AB2-822B-5DDC3078588B}">
      <dgm:prSet/>
      <dgm:spPr/>
      <dgm:t>
        <a:bodyPr/>
        <a:lstStyle/>
        <a:p>
          <a:endParaRPr lang="ru-RU"/>
        </a:p>
      </dgm:t>
    </dgm:pt>
    <dgm:pt modelId="{B68CBE69-5739-4F6A-B2EF-4FEDC251531E}">
      <dgm:prSet custT="1"/>
      <dgm:spPr>
        <a:solidFill>
          <a:srgbClr val="FFCCCC"/>
        </a:solidFill>
      </dgm:spPr>
      <dgm:t>
        <a:bodyPr/>
        <a:lstStyle/>
        <a:p>
          <a:r>
            <a:rPr lang="ru-RU" sz="1200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rPr>
            <a:t>Проведение мероприятий антинаркотической направленности</a:t>
          </a:r>
          <a:endParaRPr lang="ru-RU" sz="1200" dirty="0">
            <a:solidFill>
              <a:schemeClr val="tx1">
                <a:lumMod val="50000"/>
              </a:schemeClr>
            </a:solidFill>
            <a:latin typeface="Comic Sans MS" pitchFamily="66" charset="0"/>
          </a:endParaRPr>
        </a:p>
      </dgm:t>
    </dgm:pt>
    <dgm:pt modelId="{7B968DA3-3DD2-487D-934D-90DDDE56737F}" type="parTrans" cxnId="{1A6C9152-B818-495B-8913-231CE2506F7F}">
      <dgm:prSet/>
      <dgm:spPr/>
      <dgm:t>
        <a:bodyPr/>
        <a:lstStyle/>
        <a:p>
          <a:endParaRPr lang="ru-RU"/>
        </a:p>
      </dgm:t>
    </dgm:pt>
    <dgm:pt modelId="{48E72BB4-04EB-4A10-A5F9-15A91D02A275}" type="sibTrans" cxnId="{1A6C9152-B818-495B-8913-231CE2506F7F}">
      <dgm:prSet/>
      <dgm:spPr/>
      <dgm:t>
        <a:bodyPr/>
        <a:lstStyle/>
        <a:p>
          <a:endParaRPr lang="ru-RU"/>
        </a:p>
      </dgm:t>
    </dgm:pt>
    <dgm:pt modelId="{C234D674-E4FC-442B-87D6-E079D1B900AB}">
      <dgm:prSet custT="1"/>
      <dgm:spPr>
        <a:solidFill>
          <a:srgbClr val="FFCCCC"/>
        </a:solidFill>
      </dgm:spPr>
      <dgm:t>
        <a:bodyPr/>
        <a:lstStyle/>
        <a:p>
          <a:r>
            <a:rPr lang="ru-RU" sz="1200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rPr>
            <a:t>Работа с молодежью в области культуры, спорта и искусства</a:t>
          </a:r>
          <a:endParaRPr lang="ru-RU" sz="1200" dirty="0">
            <a:solidFill>
              <a:schemeClr val="tx1">
                <a:lumMod val="50000"/>
              </a:schemeClr>
            </a:solidFill>
            <a:latin typeface="Comic Sans MS" pitchFamily="66" charset="0"/>
          </a:endParaRPr>
        </a:p>
      </dgm:t>
    </dgm:pt>
    <dgm:pt modelId="{7C5214EF-8CDD-4AF8-AD4C-06F7B7DE4348}" type="parTrans" cxnId="{169C1DE7-CB68-49B7-B784-D11CA8644F2A}">
      <dgm:prSet/>
      <dgm:spPr/>
      <dgm:t>
        <a:bodyPr/>
        <a:lstStyle/>
        <a:p>
          <a:endParaRPr lang="ru-RU"/>
        </a:p>
      </dgm:t>
    </dgm:pt>
    <dgm:pt modelId="{85B3D1D1-E9CC-42FC-9E01-73F4A470587E}" type="sibTrans" cxnId="{169C1DE7-CB68-49B7-B784-D11CA8644F2A}">
      <dgm:prSet/>
      <dgm:spPr/>
      <dgm:t>
        <a:bodyPr/>
        <a:lstStyle/>
        <a:p>
          <a:endParaRPr lang="ru-RU"/>
        </a:p>
      </dgm:t>
    </dgm:pt>
    <dgm:pt modelId="{369A2DB8-9C50-40AD-B7CB-4319BABA32EF}" type="pres">
      <dgm:prSet presAssocID="{87775C90-11DB-443F-AE9C-F74C3BAB35DF}" presName="linearFlow" presStyleCnt="0">
        <dgm:presLayoutVars>
          <dgm:dir/>
          <dgm:resizeHandles val="exact"/>
        </dgm:presLayoutVars>
      </dgm:prSet>
      <dgm:spPr/>
    </dgm:pt>
    <dgm:pt modelId="{FAAAC82E-DA95-4952-A757-80F47413BC07}" type="pres">
      <dgm:prSet presAssocID="{E4B0B499-F82B-47EE-9E82-B5F5D6CF83E8}" presName="composite" presStyleCnt="0"/>
      <dgm:spPr/>
    </dgm:pt>
    <dgm:pt modelId="{5C534BFB-F035-4D55-AA76-4F1C9C998854}" type="pres">
      <dgm:prSet presAssocID="{E4B0B499-F82B-47EE-9E82-B5F5D6CF83E8}" presName="imgShp" presStyleLbl="fgImgPlace1" presStyleIdx="0" presStyleCnt="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AE06E24-78CA-42A8-8E82-7636768933CC}" type="pres">
      <dgm:prSet presAssocID="{E4B0B499-F82B-47EE-9E82-B5F5D6CF83E8}" presName="txShp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92A4A4-84F6-4E53-A8C1-A974AEB6B6ED}" type="pres">
      <dgm:prSet presAssocID="{B9A1B1B7-A7AE-4565-945B-4DCFC3F98CC8}" presName="spacing" presStyleCnt="0"/>
      <dgm:spPr/>
    </dgm:pt>
    <dgm:pt modelId="{F0CE42F3-5EC5-46C4-841D-F81567AC5D1B}" type="pres">
      <dgm:prSet presAssocID="{1FC5E0C4-4A7A-4EFE-9135-57B8AC2D0BD6}" presName="composite" presStyleCnt="0"/>
      <dgm:spPr/>
    </dgm:pt>
    <dgm:pt modelId="{3E587828-A25F-43F4-9ACC-EC1A758DE001}" type="pres">
      <dgm:prSet presAssocID="{1FC5E0C4-4A7A-4EFE-9135-57B8AC2D0BD6}" presName="imgShp" presStyleLbl="fgImgPlace1" presStyleIdx="1" presStyleCnt="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613AF7F-0272-44B1-8161-1CA7169F024A}" type="pres">
      <dgm:prSet presAssocID="{1FC5E0C4-4A7A-4EFE-9135-57B8AC2D0BD6}" presName="txShp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8FA3D2-A2D7-42E1-9605-5BAD2B779A62}" type="pres">
      <dgm:prSet presAssocID="{2DA69A7E-AD04-4118-B0F6-60FA437C7962}" presName="spacing" presStyleCnt="0"/>
      <dgm:spPr/>
    </dgm:pt>
    <dgm:pt modelId="{56B54873-EA83-442B-B059-FDA14B2DE2C6}" type="pres">
      <dgm:prSet presAssocID="{241D4D20-3923-4068-9747-EAF0572A4D23}" presName="composite" presStyleCnt="0"/>
      <dgm:spPr/>
    </dgm:pt>
    <dgm:pt modelId="{286B3E17-BBF4-4951-9930-717417F4FB8C}" type="pres">
      <dgm:prSet presAssocID="{241D4D20-3923-4068-9747-EAF0572A4D23}" presName="imgShp" presStyleLbl="fgImgPlace1" presStyleIdx="2" presStyleCnt="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2AF175E3-F92B-4CB0-A4BB-B7F5E4668473}" type="pres">
      <dgm:prSet presAssocID="{241D4D20-3923-4068-9747-EAF0572A4D23}" presName="txShp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84E2DE-2107-4CD8-84BE-07BD4740C878}" type="pres">
      <dgm:prSet presAssocID="{D409D052-1E8C-49AC-BEC1-37E7D7284B0B}" presName="spacing" presStyleCnt="0"/>
      <dgm:spPr/>
    </dgm:pt>
    <dgm:pt modelId="{ECF3396E-7B47-4037-B541-820283A2BF1A}" type="pres">
      <dgm:prSet presAssocID="{E42A416A-6E03-48B0-BB27-A821E5BEA4A2}" presName="composite" presStyleCnt="0"/>
      <dgm:spPr/>
    </dgm:pt>
    <dgm:pt modelId="{34F636E5-1E54-4C88-B25C-627637792EA7}" type="pres">
      <dgm:prSet presAssocID="{E42A416A-6E03-48B0-BB27-A821E5BEA4A2}" presName="imgShp" presStyleLbl="fgImgPlace1" presStyleIdx="3" presStyleCnt="7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5E73A292-07FA-4D10-9291-73A75D42B263}" type="pres">
      <dgm:prSet presAssocID="{E42A416A-6E03-48B0-BB27-A821E5BEA4A2}" presName="txShp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87DC9B-67F3-48DC-AD0A-66D7DA2FA1C5}" type="pres">
      <dgm:prSet presAssocID="{BC4D046F-8F72-44DC-A29A-AA3C8C86F5ED}" presName="spacing" presStyleCnt="0"/>
      <dgm:spPr/>
    </dgm:pt>
    <dgm:pt modelId="{F3FD4FF6-D65B-44D9-9075-81A9771F2782}" type="pres">
      <dgm:prSet presAssocID="{C234D674-E4FC-442B-87D6-E079D1B900AB}" presName="composite" presStyleCnt="0"/>
      <dgm:spPr/>
    </dgm:pt>
    <dgm:pt modelId="{8FC9C197-57AA-400F-9A5E-10397A3A0ECA}" type="pres">
      <dgm:prSet presAssocID="{C234D674-E4FC-442B-87D6-E079D1B900AB}" presName="imgShp" presStyleLbl="fgImgPlace1" presStyleIdx="4" presStyleCnt="7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88D6F773-DD5A-49B1-BAB2-51E874082FAC}" type="pres">
      <dgm:prSet presAssocID="{C234D674-E4FC-442B-87D6-E079D1B900AB}" presName="txShp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5D6930-4BD1-4AA9-B8E3-64CAEB9BC913}" type="pres">
      <dgm:prSet presAssocID="{85B3D1D1-E9CC-42FC-9E01-73F4A470587E}" presName="spacing" presStyleCnt="0"/>
      <dgm:spPr/>
    </dgm:pt>
    <dgm:pt modelId="{71CC58EF-8D9E-417E-9D9F-FFBE7194EFA1}" type="pres">
      <dgm:prSet presAssocID="{B68CBE69-5739-4F6A-B2EF-4FEDC251531E}" presName="composite" presStyleCnt="0"/>
      <dgm:spPr/>
    </dgm:pt>
    <dgm:pt modelId="{42091FDE-7D47-453B-842C-D7E4BC4D3706}" type="pres">
      <dgm:prSet presAssocID="{B68CBE69-5739-4F6A-B2EF-4FEDC251531E}" presName="imgShp" presStyleLbl="fgImgPlace1" presStyleIdx="5" presStyleCnt="7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F4EB77E0-6E23-4238-B668-CFEA6136DCD7}" type="pres">
      <dgm:prSet presAssocID="{B68CBE69-5739-4F6A-B2EF-4FEDC251531E}" presName="txShp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16B1BD-13B4-4934-BDAC-EB3D3D3BF979}" type="pres">
      <dgm:prSet presAssocID="{48E72BB4-04EB-4A10-A5F9-15A91D02A275}" presName="spacing" presStyleCnt="0"/>
      <dgm:spPr/>
    </dgm:pt>
    <dgm:pt modelId="{D136104C-C83E-4527-9611-4B764BE6F398}" type="pres">
      <dgm:prSet presAssocID="{AA4EC582-5743-4A36-946F-970EB4C68888}" presName="composite" presStyleCnt="0"/>
      <dgm:spPr/>
    </dgm:pt>
    <dgm:pt modelId="{9A437370-11A7-4C63-9D1B-C691ED99E702}" type="pres">
      <dgm:prSet presAssocID="{AA4EC582-5743-4A36-946F-970EB4C68888}" presName="imgShp" presStyleLbl="fgImgPlace1" presStyleIdx="6" presStyleCnt="7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  <dgm:pt modelId="{FEF44041-76CD-4C8C-9889-7300620D23B4}" type="pres">
      <dgm:prSet presAssocID="{AA4EC582-5743-4A36-946F-970EB4C68888}" presName="txShp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15F798-F741-4BE0-888C-7B41B5FB580A}" type="presOf" srcId="{B68CBE69-5739-4F6A-B2EF-4FEDC251531E}" destId="{F4EB77E0-6E23-4238-B668-CFEA6136DCD7}" srcOrd="0" destOrd="0" presId="urn:microsoft.com/office/officeart/2005/8/layout/vList3"/>
    <dgm:cxn modelId="{B9657AF7-02FE-41DB-A33D-A8A610BF198E}" type="presOf" srcId="{C234D674-E4FC-442B-87D6-E079D1B900AB}" destId="{88D6F773-DD5A-49B1-BAB2-51E874082FAC}" srcOrd="0" destOrd="0" presId="urn:microsoft.com/office/officeart/2005/8/layout/vList3"/>
    <dgm:cxn modelId="{EEF95F45-A721-4A79-A1BA-5248669B5A7D}" type="presOf" srcId="{1FC5E0C4-4A7A-4EFE-9135-57B8AC2D0BD6}" destId="{E613AF7F-0272-44B1-8161-1CA7169F024A}" srcOrd="0" destOrd="0" presId="urn:microsoft.com/office/officeart/2005/8/layout/vList3"/>
    <dgm:cxn modelId="{E8F1FF1F-487F-45CD-B1BF-E99883975242}" type="presOf" srcId="{241D4D20-3923-4068-9747-EAF0572A4D23}" destId="{2AF175E3-F92B-4CB0-A4BB-B7F5E4668473}" srcOrd="0" destOrd="0" presId="urn:microsoft.com/office/officeart/2005/8/layout/vList3"/>
    <dgm:cxn modelId="{CC987C4B-D5C2-45C3-89F0-062C16DA5133}" type="presOf" srcId="{E4B0B499-F82B-47EE-9E82-B5F5D6CF83E8}" destId="{DAE06E24-78CA-42A8-8E82-7636768933CC}" srcOrd="0" destOrd="0" presId="urn:microsoft.com/office/officeart/2005/8/layout/vList3"/>
    <dgm:cxn modelId="{1A6C9152-B818-495B-8913-231CE2506F7F}" srcId="{87775C90-11DB-443F-AE9C-F74C3BAB35DF}" destId="{B68CBE69-5739-4F6A-B2EF-4FEDC251531E}" srcOrd="5" destOrd="0" parTransId="{7B968DA3-3DD2-487D-934D-90DDDE56737F}" sibTransId="{48E72BB4-04EB-4A10-A5F9-15A91D02A275}"/>
    <dgm:cxn modelId="{96294C2E-9F5D-479E-8E25-536381E55B31}" type="presOf" srcId="{E42A416A-6E03-48B0-BB27-A821E5BEA4A2}" destId="{5E73A292-07FA-4D10-9291-73A75D42B263}" srcOrd="0" destOrd="0" presId="urn:microsoft.com/office/officeart/2005/8/layout/vList3"/>
    <dgm:cxn modelId="{169C1DE7-CB68-49B7-B784-D11CA8644F2A}" srcId="{87775C90-11DB-443F-AE9C-F74C3BAB35DF}" destId="{C234D674-E4FC-442B-87D6-E079D1B900AB}" srcOrd="4" destOrd="0" parTransId="{7C5214EF-8CDD-4AF8-AD4C-06F7B7DE4348}" sibTransId="{85B3D1D1-E9CC-42FC-9E01-73F4A470587E}"/>
    <dgm:cxn modelId="{43262B67-A204-443D-B413-AF936DAEA138}" type="presOf" srcId="{87775C90-11DB-443F-AE9C-F74C3BAB35DF}" destId="{369A2DB8-9C50-40AD-B7CB-4319BABA32EF}" srcOrd="0" destOrd="0" presId="urn:microsoft.com/office/officeart/2005/8/layout/vList3"/>
    <dgm:cxn modelId="{B6EC8E2E-C766-421C-AA33-5D1E678DC6E8}" srcId="{87775C90-11DB-443F-AE9C-F74C3BAB35DF}" destId="{1FC5E0C4-4A7A-4EFE-9135-57B8AC2D0BD6}" srcOrd="1" destOrd="0" parTransId="{8BEC69A5-1A83-40FE-9B7B-DAB9C4D61B4F}" sibTransId="{2DA69A7E-AD04-4118-B0F6-60FA437C7962}"/>
    <dgm:cxn modelId="{274623DC-7B60-4DCE-99D4-AD8FE9A204A5}" srcId="{87775C90-11DB-443F-AE9C-F74C3BAB35DF}" destId="{241D4D20-3923-4068-9747-EAF0572A4D23}" srcOrd="2" destOrd="0" parTransId="{6BFCE39D-9F6E-4D41-B3A4-80F532DAB8C3}" sibTransId="{D409D052-1E8C-49AC-BEC1-37E7D7284B0B}"/>
    <dgm:cxn modelId="{2A6D16EE-CF78-4874-A72F-FC8A6682422E}" srcId="{87775C90-11DB-443F-AE9C-F74C3BAB35DF}" destId="{E42A416A-6E03-48B0-BB27-A821E5BEA4A2}" srcOrd="3" destOrd="0" parTransId="{78B0B775-C451-4FB3-B8A8-73573706542C}" sibTransId="{BC4D046F-8F72-44DC-A29A-AA3C8C86F5ED}"/>
    <dgm:cxn modelId="{FE88F6FD-E1EE-4AB2-822B-5DDC3078588B}" srcId="{87775C90-11DB-443F-AE9C-F74C3BAB35DF}" destId="{AA4EC582-5743-4A36-946F-970EB4C68888}" srcOrd="6" destOrd="0" parTransId="{710049D7-E261-486C-8144-98B619869735}" sibTransId="{C17F09A6-C292-416F-860B-1F6AA6B9B712}"/>
    <dgm:cxn modelId="{1455FFEE-5AF8-47EE-82C9-12CAC04772E0}" srcId="{87775C90-11DB-443F-AE9C-F74C3BAB35DF}" destId="{E4B0B499-F82B-47EE-9E82-B5F5D6CF83E8}" srcOrd="0" destOrd="0" parTransId="{1BE3A348-DA1D-4137-9F71-A2411196A295}" sibTransId="{B9A1B1B7-A7AE-4565-945B-4DCFC3F98CC8}"/>
    <dgm:cxn modelId="{D84FB70B-4BE5-4DD4-B507-523FFF959EB8}" type="presOf" srcId="{AA4EC582-5743-4A36-946F-970EB4C68888}" destId="{FEF44041-76CD-4C8C-9889-7300620D23B4}" srcOrd="0" destOrd="0" presId="urn:microsoft.com/office/officeart/2005/8/layout/vList3"/>
    <dgm:cxn modelId="{C8C3A36E-2BED-41CC-8FAA-EFAC1CF1A70E}" type="presParOf" srcId="{369A2DB8-9C50-40AD-B7CB-4319BABA32EF}" destId="{FAAAC82E-DA95-4952-A757-80F47413BC07}" srcOrd="0" destOrd="0" presId="urn:microsoft.com/office/officeart/2005/8/layout/vList3"/>
    <dgm:cxn modelId="{C6E3FAEB-B72E-4D72-9A20-D6601A3A1EAA}" type="presParOf" srcId="{FAAAC82E-DA95-4952-A757-80F47413BC07}" destId="{5C534BFB-F035-4D55-AA76-4F1C9C998854}" srcOrd="0" destOrd="0" presId="urn:microsoft.com/office/officeart/2005/8/layout/vList3"/>
    <dgm:cxn modelId="{FCA08657-EB62-402B-8DED-CC5CCBCA354C}" type="presParOf" srcId="{FAAAC82E-DA95-4952-A757-80F47413BC07}" destId="{DAE06E24-78CA-42A8-8E82-7636768933CC}" srcOrd="1" destOrd="0" presId="urn:microsoft.com/office/officeart/2005/8/layout/vList3"/>
    <dgm:cxn modelId="{0F025824-C4AB-41E2-BBA6-060A056C71A0}" type="presParOf" srcId="{369A2DB8-9C50-40AD-B7CB-4319BABA32EF}" destId="{8792A4A4-84F6-4E53-A8C1-A974AEB6B6ED}" srcOrd="1" destOrd="0" presId="urn:microsoft.com/office/officeart/2005/8/layout/vList3"/>
    <dgm:cxn modelId="{FF023D67-A637-4E08-8312-AB74C60C5EEB}" type="presParOf" srcId="{369A2DB8-9C50-40AD-B7CB-4319BABA32EF}" destId="{F0CE42F3-5EC5-46C4-841D-F81567AC5D1B}" srcOrd="2" destOrd="0" presId="urn:microsoft.com/office/officeart/2005/8/layout/vList3"/>
    <dgm:cxn modelId="{D743DB77-E440-44D5-8C1D-AF9A1A364894}" type="presParOf" srcId="{F0CE42F3-5EC5-46C4-841D-F81567AC5D1B}" destId="{3E587828-A25F-43F4-9ACC-EC1A758DE001}" srcOrd="0" destOrd="0" presId="urn:microsoft.com/office/officeart/2005/8/layout/vList3"/>
    <dgm:cxn modelId="{984640F4-34D4-49C2-BBC3-B8CAF98AB4FF}" type="presParOf" srcId="{F0CE42F3-5EC5-46C4-841D-F81567AC5D1B}" destId="{E613AF7F-0272-44B1-8161-1CA7169F024A}" srcOrd="1" destOrd="0" presId="urn:microsoft.com/office/officeart/2005/8/layout/vList3"/>
    <dgm:cxn modelId="{431B47CB-E60D-4E0E-A343-7A42E47C5819}" type="presParOf" srcId="{369A2DB8-9C50-40AD-B7CB-4319BABA32EF}" destId="{238FA3D2-A2D7-42E1-9605-5BAD2B779A62}" srcOrd="3" destOrd="0" presId="urn:microsoft.com/office/officeart/2005/8/layout/vList3"/>
    <dgm:cxn modelId="{EA95275D-B6A4-4B2C-A668-D690F25A6182}" type="presParOf" srcId="{369A2DB8-9C50-40AD-B7CB-4319BABA32EF}" destId="{56B54873-EA83-442B-B059-FDA14B2DE2C6}" srcOrd="4" destOrd="0" presId="urn:microsoft.com/office/officeart/2005/8/layout/vList3"/>
    <dgm:cxn modelId="{56C0D119-A59B-48DF-A46D-D311D5B14E04}" type="presParOf" srcId="{56B54873-EA83-442B-B059-FDA14B2DE2C6}" destId="{286B3E17-BBF4-4951-9930-717417F4FB8C}" srcOrd="0" destOrd="0" presId="urn:microsoft.com/office/officeart/2005/8/layout/vList3"/>
    <dgm:cxn modelId="{35E49F69-370A-43E8-B9DD-30616A5F7246}" type="presParOf" srcId="{56B54873-EA83-442B-B059-FDA14B2DE2C6}" destId="{2AF175E3-F92B-4CB0-A4BB-B7F5E4668473}" srcOrd="1" destOrd="0" presId="urn:microsoft.com/office/officeart/2005/8/layout/vList3"/>
    <dgm:cxn modelId="{DDBD69C5-6452-4EE6-880B-52C87D159CF7}" type="presParOf" srcId="{369A2DB8-9C50-40AD-B7CB-4319BABA32EF}" destId="{A184E2DE-2107-4CD8-84BE-07BD4740C878}" srcOrd="5" destOrd="0" presId="urn:microsoft.com/office/officeart/2005/8/layout/vList3"/>
    <dgm:cxn modelId="{BBE328F7-76AA-4417-9A51-F8EDEE6BB18A}" type="presParOf" srcId="{369A2DB8-9C50-40AD-B7CB-4319BABA32EF}" destId="{ECF3396E-7B47-4037-B541-820283A2BF1A}" srcOrd="6" destOrd="0" presId="urn:microsoft.com/office/officeart/2005/8/layout/vList3"/>
    <dgm:cxn modelId="{21B259D4-3B5C-4981-9467-5466989F9BD8}" type="presParOf" srcId="{ECF3396E-7B47-4037-B541-820283A2BF1A}" destId="{34F636E5-1E54-4C88-B25C-627637792EA7}" srcOrd="0" destOrd="0" presId="urn:microsoft.com/office/officeart/2005/8/layout/vList3"/>
    <dgm:cxn modelId="{7DB6FD25-C765-458E-A9E7-F53E7B2A8AB7}" type="presParOf" srcId="{ECF3396E-7B47-4037-B541-820283A2BF1A}" destId="{5E73A292-07FA-4D10-9291-73A75D42B263}" srcOrd="1" destOrd="0" presId="urn:microsoft.com/office/officeart/2005/8/layout/vList3"/>
    <dgm:cxn modelId="{85637CE3-6EAD-4C07-930A-EF14409B7A4E}" type="presParOf" srcId="{369A2DB8-9C50-40AD-B7CB-4319BABA32EF}" destId="{D187DC9B-67F3-48DC-AD0A-66D7DA2FA1C5}" srcOrd="7" destOrd="0" presId="urn:microsoft.com/office/officeart/2005/8/layout/vList3"/>
    <dgm:cxn modelId="{E8926F85-8D8F-422F-8A0E-9DA47C63C38A}" type="presParOf" srcId="{369A2DB8-9C50-40AD-B7CB-4319BABA32EF}" destId="{F3FD4FF6-D65B-44D9-9075-81A9771F2782}" srcOrd="8" destOrd="0" presId="urn:microsoft.com/office/officeart/2005/8/layout/vList3"/>
    <dgm:cxn modelId="{481242DD-CC0F-42B4-BC26-BF436B6C9A11}" type="presParOf" srcId="{F3FD4FF6-D65B-44D9-9075-81A9771F2782}" destId="{8FC9C197-57AA-400F-9A5E-10397A3A0ECA}" srcOrd="0" destOrd="0" presId="urn:microsoft.com/office/officeart/2005/8/layout/vList3"/>
    <dgm:cxn modelId="{0C5891E8-0408-40DD-818D-8CB4BA440DBF}" type="presParOf" srcId="{F3FD4FF6-D65B-44D9-9075-81A9771F2782}" destId="{88D6F773-DD5A-49B1-BAB2-51E874082FAC}" srcOrd="1" destOrd="0" presId="urn:microsoft.com/office/officeart/2005/8/layout/vList3"/>
    <dgm:cxn modelId="{25638776-6BC9-422D-BE52-44F119A485ED}" type="presParOf" srcId="{369A2DB8-9C50-40AD-B7CB-4319BABA32EF}" destId="{A35D6930-4BD1-4AA9-B8E3-64CAEB9BC913}" srcOrd="9" destOrd="0" presId="urn:microsoft.com/office/officeart/2005/8/layout/vList3"/>
    <dgm:cxn modelId="{BDB1A637-00EC-409F-A97D-E33E28842EB5}" type="presParOf" srcId="{369A2DB8-9C50-40AD-B7CB-4319BABA32EF}" destId="{71CC58EF-8D9E-417E-9D9F-FFBE7194EFA1}" srcOrd="10" destOrd="0" presId="urn:microsoft.com/office/officeart/2005/8/layout/vList3"/>
    <dgm:cxn modelId="{803EAEC3-33BC-4C01-AC94-6D29DFA7ED99}" type="presParOf" srcId="{71CC58EF-8D9E-417E-9D9F-FFBE7194EFA1}" destId="{42091FDE-7D47-453B-842C-D7E4BC4D3706}" srcOrd="0" destOrd="0" presId="urn:microsoft.com/office/officeart/2005/8/layout/vList3"/>
    <dgm:cxn modelId="{EF4F669C-4712-41DA-A496-D04195346482}" type="presParOf" srcId="{71CC58EF-8D9E-417E-9D9F-FFBE7194EFA1}" destId="{F4EB77E0-6E23-4238-B668-CFEA6136DCD7}" srcOrd="1" destOrd="0" presId="urn:microsoft.com/office/officeart/2005/8/layout/vList3"/>
    <dgm:cxn modelId="{E03D3B94-2250-4867-870B-194369EDB9F1}" type="presParOf" srcId="{369A2DB8-9C50-40AD-B7CB-4319BABA32EF}" destId="{2216B1BD-13B4-4934-BDAC-EB3D3D3BF979}" srcOrd="11" destOrd="0" presId="urn:microsoft.com/office/officeart/2005/8/layout/vList3"/>
    <dgm:cxn modelId="{88B50D38-78C2-4EE0-9C5F-600125E81BA8}" type="presParOf" srcId="{369A2DB8-9C50-40AD-B7CB-4319BABA32EF}" destId="{D136104C-C83E-4527-9611-4B764BE6F398}" srcOrd="12" destOrd="0" presId="urn:microsoft.com/office/officeart/2005/8/layout/vList3"/>
    <dgm:cxn modelId="{18BEEE38-04C9-4575-BF41-D643FCB2486E}" type="presParOf" srcId="{D136104C-C83E-4527-9611-4B764BE6F398}" destId="{9A437370-11A7-4C63-9D1B-C691ED99E702}" srcOrd="0" destOrd="0" presId="urn:microsoft.com/office/officeart/2005/8/layout/vList3"/>
    <dgm:cxn modelId="{B191796E-4B88-477C-B2D7-A3F67B1B05B4}" type="presParOf" srcId="{D136104C-C83E-4527-9611-4B764BE6F398}" destId="{FEF44041-76CD-4C8C-9889-7300620D23B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20E3FA-4AC7-47BF-A520-2F9A93836BB8}">
      <dsp:nvSpPr>
        <dsp:cNvPr id="0" name=""/>
        <dsp:cNvSpPr/>
      </dsp:nvSpPr>
      <dsp:spPr>
        <a:xfrm rot="5400000">
          <a:off x="-257390" y="260407"/>
          <a:ext cx="1715937" cy="1201156"/>
        </a:xfrm>
        <a:prstGeom prst="chevron">
          <a:avLst/>
        </a:prstGeom>
        <a:solidFill>
          <a:schemeClr val="bg1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2">
              <a:satMod val="175000"/>
              <a:alpha val="40000"/>
            </a:schemeClr>
          </a:glow>
          <a:outerShdw blurRad="50800" dist="38100" dir="18900000" algn="b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 rot="-5400000">
        <a:off x="1" y="603594"/>
        <a:ext cx="1201156" cy="514781"/>
      </dsp:txXfrm>
    </dsp:sp>
    <dsp:sp modelId="{07742489-9744-4D24-826A-0E9C397CD8ED}">
      <dsp:nvSpPr>
        <dsp:cNvPr id="0" name=""/>
        <dsp:cNvSpPr/>
      </dsp:nvSpPr>
      <dsp:spPr>
        <a:xfrm rot="5400000">
          <a:off x="3403102" y="-2198928"/>
          <a:ext cx="1115359" cy="551925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rPr>
            <a:t>Бюджетное послание Президента РФ</a:t>
          </a:r>
          <a:endParaRPr lang="ru-RU" sz="1900" kern="1200" dirty="0">
            <a:solidFill>
              <a:schemeClr val="tx1">
                <a:lumMod val="50000"/>
              </a:schemeClr>
            </a:solidFill>
            <a:latin typeface="Comic Sans MS" pitchFamily="66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rPr>
            <a:t>Прогноз социально-экономического развития </a:t>
          </a:r>
          <a:endParaRPr lang="ru-RU" sz="1900" kern="1200" dirty="0">
            <a:solidFill>
              <a:schemeClr val="tx1">
                <a:lumMod val="50000"/>
              </a:schemeClr>
            </a:solidFill>
            <a:latin typeface="Comic Sans MS" pitchFamily="66" charset="0"/>
          </a:endParaRPr>
        </a:p>
      </dsp:txBody>
      <dsp:txXfrm rot="-5400000">
        <a:off x="1201157" y="57464"/>
        <a:ext cx="5464804" cy="1006465"/>
      </dsp:txXfrm>
    </dsp:sp>
    <dsp:sp modelId="{FAC5AC3A-37B6-42BC-B0C6-882D2CB9D7E1}">
      <dsp:nvSpPr>
        <dsp:cNvPr id="0" name=""/>
        <dsp:cNvSpPr/>
      </dsp:nvSpPr>
      <dsp:spPr>
        <a:xfrm rot="5400000">
          <a:off x="-257390" y="1783573"/>
          <a:ext cx="1715937" cy="1201156"/>
        </a:xfrm>
        <a:prstGeom prst="chevron">
          <a:avLst/>
        </a:prstGeom>
        <a:solidFill>
          <a:srgbClr val="00B0F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2">
              <a:satMod val="175000"/>
              <a:alpha val="40000"/>
            </a:schemeClr>
          </a:glow>
          <a:outerShdw blurRad="50800" dist="38100" dir="18900000" algn="b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 smtClean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 rot="-5400000">
        <a:off x="1" y="2126760"/>
        <a:ext cx="1201156" cy="514781"/>
      </dsp:txXfrm>
    </dsp:sp>
    <dsp:sp modelId="{E4AC14DD-8BBD-42CA-BF4C-49236AE41624}">
      <dsp:nvSpPr>
        <dsp:cNvPr id="0" name=""/>
        <dsp:cNvSpPr/>
      </dsp:nvSpPr>
      <dsp:spPr>
        <a:xfrm rot="5400000">
          <a:off x="3403102" y="-675762"/>
          <a:ext cx="1115359" cy="551925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rPr>
            <a:t>Основные направления бюджетной и налоговой политики</a:t>
          </a:r>
          <a:endParaRPr lang="ru-RU" sz="1900" kern="1200" dirty="0">
            <a:solidFill>
              <a:schemeClr val="tx1">
                <a:lumMod val="50000"/>
              </a:schemeClr>
            </a:solidFill>
            <a:latin typeface="Comic Sans MS" pitchFamily="66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rPr>
            <a:t>Положение о бюджетном процессе</a:t>
          </a:r>
          <a:endParaRPr lang="ru-RU" sz="1900" kern="1200" dirty="0">
            <a:solidFill>
              <a:schemeClr val="tx1">
                <a:lumMod val="50000"/>
              </a:schemeClr>
            </a:solidFill>
            <a:latin typeface="Comic Sans MS" pitchFamily="66" charset="0"/>
          </a:endParaRPr>
        </a:p>
      </dsp:txBody>
      <dsp:txXfrm rot="-5400000">
        <a:off x="1201157" y="1580630"/>
        <a:ext cx="5464804" cy="1006465"/>
      </dsp:txXfrm>
    </dsp:sp>
    <dsp:sp modelId="{CC5D49E5-BBDE-4D73-9E5F-4536D7F5F051}">
      <dsp:nvSpPr>
        <dsp:cNvPr id="0" name=""/>
        <dsp:cNvSpPr/>
      </dsp:nvSpPr>
      <dsp:spPr>
        <a:xfrm rot="5400000">
          <a:off x="-257390" y="3306739"/>
          <a:ext cx="1715937" cy="1201156"/>
        </a:xfrm>
        <a:prstGeom prst="chevron">
          <a:avLst/>
        </a:prstGeom>
        <a:solidFill>
          <a:srgbClr val="FF3737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2">
              <a:satMod val="175000"/>
              <a:alpha val="40000"/>
            </a:schemeClr>
          </a:glow>
          <a:outerShdw blurRad="50800" dist="38100" dir="18900000" algn="b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 smtClean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 smtClean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 rot="-5400000">
        <a:off x="1" y="3649926"/>
        <a:ext cx="1201156" cy="514781"/>
      </dsp:txXfrm>
    </dsp:sp>
    <dsp:sp modelId="{925FE933-5010-4CD9-BA5B-AC294377488A}">
      <dsp:nvSpPr>
        <dsp:cNvPr id="0" name=""/>
        <dsp:cNvSpPr/>
      </dsp:nvSpPr>
      <dsp:spPr>
        <a:xfrm rot="5400000">
          <a:off x="3403102" y="847403"/>
          <a:ext cx="1115359" cy="551925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rPr>
            <a:t>Муниципальные программы</a:t>
          </a:r>
          <a:endParaRPr lang="ru-RU" sz="1900" kern="1200" dirty="0">
            <a:solidFill>
              <a:schemeClr val="tx1">
                <a:lumMod val="50000"/>
              </a:schemeClr>
            </a:solidFill>
            <a:latin typeface="Comic Sans MS" pitchFamily="66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rPr>
            <a:t>Реестр расходных обязательств муниципального образования</a:t>
          </a:r>
          <a:endParaRPr lang="ru-RU" sz="1900" kern="1200" dirty="0">
            <a:solidFill>
              <a:schemeClr val="tx1">
                <a:lumMod val="50000"/>
              </a:schemeClr>
            </a:solidFill>
            <a:latin typeface="Comic Sans MS" pitchFamily="66" charset="0"/>
          </a:endParaRPr>
        </a:p>
      </dsp:txBody>
      <dsp:txXfrm rot="-5400000">
        <a:off x="1201157" y="3103796"/>
        <a:ext cx="5464804" cy="10064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F17B50-5821-43E5-A075-6D75EC272472}">
      <dsp:nvSpPr>
        <dsp:cNvPr id="0" name=""/>
        <dsp:cNvSpPr/>
      </dsp:nvSpPr>
      <dsp:spPr>
        <a:xfrm>
          <a:off x="2554" y="197473"/>
          <a:ext cx="2490182" cy="869027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algn="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Comic Sans MS" pitchFamily="66" charset="0"/>
            </a:rPr>
            <a:t>Повышение доходного потенциала бюджета</a:t>
          </a:r>
          <a:endParaRPr lang="ru-RU" sz="1200" b="1" kern="1200" dirty="0">
            <a:latin typeface="Comic Sans MS" pitchFamily="66" charset="0"/>
          </a:endParaRPr>
        </a:p>
      </dsp:txBody>
      <dsp:txXfrm>
        <a:off x="2554" y="197473"/>
        <a:ext cx="2490182" cy="869027"/>
      </dsp:txXfrm>
    </dsp:sp>
    <dsp:sp modelId="{A58297AC-A718-4901-9FD7-92682A89DBFA}">
      <dsp:nvSpPr>
        <dsp:cNvPr id="0" name=""/>
        <dsp:cNvSpPr/>
      </dsp:nvSpPr>
      <dsp:spPr>
        <a:xfrm>
          <a:off x="2554" y="1066500"/>
          <a:ext cx="2490182" cy="400838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algn="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rPr>
            <a:t>обеспечение качественного прогнозирования доходных источников и их последующего администрирования с целью выполнения утвержденного плана по поступлениям доходов в местный бюджет;</a:t>
          </a:r>
          <a:endParaRPr lang="ru-RU" sz="1200" kern="1200" dirty="0">
            <a:solidFill>
              <a:schemeClr val="tx1">
                <a:lumMod val="50000"/>
              </a:schemeClr>
            </a:solidFill>
            <a:latin typeface="Comic Sans MS" pitchFamily="66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rPr>
            <a:t>реализация мероприятий, направленных на повышение собираемости налоговых и неналоговых доходов и сокращение задолженности по обязательным платежам в бюджет;</a:t>
          </a:r>
          <a:endParaRPr lang="ru-RU" sz="1200" kern="1200" dirty="0">
            <a:solidFill>
              <a:schemeClr val="tx1">
                <a:lumMod val="50000"/>
              </a:schemeClr>
            </a:solidFill>
            <a:latin typeface="Comic Sans MS" pitchFamily="66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rPr>
            <a:t>поддержка инвестиционной деятельности субъектов малого и среднего предпринимательства.</a:t>
          </a:r>
          <a:endParaRPr lang="ru-RU" sz="1200" kern="1200" dirty="0">
            <a:solidFill>
              <a:schemeClr val="tx1">
                <a:lumMod val="50000"/>
              </a:schemeClr>
            </a:solidFill>
            <a:latin typeface="Comic Sans MS" pitchFamily="66" charset="0"/>
          </a:endParaRPr>
        </a:p>
      </dsp:txBody>
      <dsp:txXfrm>
        <a:off x="2554" y="1066500"/>
        <a:ext cx="2490182" cy="4008386"/>
      </dsp:txXfrm>
    </dsp:sp>
    <dsp:sp modelId="{ED9AC8FB-4357-460C-958A-E82B5A05D347}">
      <dsp:nvSpPr>
        <dsp:cNvPr id="0" name=""/>
        <dsp:cNvSpPr/>
      </dsp:nvSpPr>
      <dsp:spPr>
        <a:xfrm>
          <a:off x="2841362" y="197473"/>
          <a:ext cx="2490182" cy="869027"/>
        </a:xfrm>
        <a:prstGeom prst="rect">
          <a:avLst/>
        </a:prstGeom>
        <a:solidFill>
          <a:srgbClr val="FF9D0D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algn="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Comic Sans MS" pitchFamily="66" charset="0"/>
            </a:rPr>
            <a:t>Оптимизация и повышение эффективности использования бюджетных средств</a:t>
          </a:r>
          <a:endParaRPr lang="ru-RU" sz="1200" b="1" kern="1200" dirty="0">
            <a:latin typeface="Comic Sans MS" pitchFamily="66" charset="0"/>
          </a:endParaRPr>
        </a:p>
      </dsp:txBody>
      <dsp:txXfrm>
        <a:off x="2841362" y="197473"/>
        <a:ext cx="2490182" cy="869027"/>
      </dsp:txXfrm>
    </dsp:sp>
    <dsp:sp modelId="{205C31A8-919A-44BA-A39D-E0FFF3696BE0}">
      <dsp:nvSpPr>
        <dsp:cNvPr id="0" name=""/>
        <dsp:cNvSpPr/>
      </dsp:nvSpPr>
      <dsp:spPr>
        <a:xfrm>
          <a:off x="2841362" y="1066500"/>
          <a:ext cx="2490182" cy="400838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algn="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rPr>
            <a:t>выполнение целевых показателей майских указов Президента Российской Федерации;</a:t>
          </a:r>
          <a:endParaRPr lang="ru-RU" sz="1200" kern="1200" dirty="0">
            <a:solidFill>
              <a:schemeClr val="tx1">
                <a:lumMod val="50000"/>
              </a:schemeClr>
            </a:solidFill>
            <a:latin typeface="Comic Sans MS" pitchFamily="66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rPr>
            <a:t>активное участие в реализации национальных проектов, региональных и государственных программ Российской Федерации;</a:t>
          </a:r>
          <a:endParaRPr lang="ru-RU" sz="1200" kern="1200" dirty="0">
            <a:solidFill>
              <a:schemeClr val="tx1">
                <a:lumMod val="50000"/>
              </a:schemeClr>
            </a:solidFill>
            <a:latin typeface="Comic Sans MS" pitchFamily="66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rPr>
            <a:t>систематический мониторинг кредиторской задолженности, в том числе по исполненным муниципальным контрактам и принятие мер по ее сокращению и ликвидации;</a:t>
          </a:r>
          <a:endParaRPr lang="ru-RU" sz="1200" kern="1200" dirty="0">
            <a:solidFill>
              <a:schemeClr val="tx1">
                <a:lumMod val="50000"/>
              </a:schemeClr>
            </a:solidFill>
            <a:latin typeface="Comic Sans MS" pitchFamily="66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rPr>
            <a:t>совершенствование качества составления и ведения кассового плана исполнения местного бюджета.</a:t>
          </a:r>
          <a:endParaRPr lang="ru-RU" sz="1200" kern="1200" dirty="0">
            <a:solidFill>
              <a:schemeClr val="tx1">
                <a:lumMod val="50000"/>
              </a:schemeClr>
            </a:solidFill>
            <a:latin typeface="Comic Sans MS" pitchFamily="66" charset="0"/>
          </a:endParaRPr>
        </a:p>
      </dsp:txBody>
      <dsp:txXfrm>
        <a:off x="2841362" y="1066500"/>
        <a:ext cx="2490182" cy="4008386"/>
      </dsp:txXfrm>
    </dsp:sp>
    <dsp:sp modelId="{0AFD6CCB-1810-4B22-90B1-A217F653AC90}">
      <dsp:nvSpPr>
        <dsp:cNvPr id="0" name=""/>
        <dsp:cNvSpPr/>
      </dsp:nvSpPr>
      <dsp:spPr>
        <a:xfrm>
          <a:off x="5680171" y="197473"/>
          <a:ext cx="2490182" cy="869027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algn="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Comic Sans MS" pitchFamily="66" charset="0"/>
            </a:rPr>
            <a:t>Повышение эффективности и открытости управления муниципальными финансами</a:t>
          </a:r>
          <a:endParaRPr lang="ru-RU" sz="1200" b="1" kern="1200" dirty="0">
            <a:latin typeface="Comic Sans MS" pitchFamily="66" charset="0"/>
          </a:endParaRPr>
        </a:p>
      </dsp:txBody>
      <dsp:txXfrm>
        <a:off x="5680171" y="197473"/>
        <a:ext cx="2490182" cy="869027"/>
      </dsp:txXfrm>
    </dsp:sp>
    <dsp:sp modelId="{3C3B68B0-FB03-453F-906D-55B3C3FE27EF}">
      <dsp:nvSpPr>
        <dsp:cNvPr id="0" name=""/>
        <dsp:cNvSpPr/>
      </dsp:nvSpPr>
      <dsp:spPr>
        <a:xfrm>
          <a:off x="5680171" y="1066500"/>
          <a:ext cx="2490182" cy="400838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algn="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rPr>
            <a:t>повышение качества финансового менеджмента главных администраторов бюджетных средств;</a:t>
          </a:r>
          <a:endParaRPr lang="ru-RU" sz="1200" kern="1200" dirty="0">
            <a:solidFill>
              <a:schemeClr val="tx1">
                <a:lumMod val="50000"/>
              </a:schemeClr>
            </a:solidFill>
            <a:latin typeface="Comic Sans MS" pitchFamily="66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rPr>
            <a:t>развитие практики инициативного бюджетирования («Народный бюджет»);</a:t>
          </a:r>
          <a:endParaRPr lang="ru-RU" sz="1200" kern="1200" dirty="0">
            <a:solidFill>
              <a:schemeClr val="tx1">
                <a:lumMod val="50000"/>
              </a:schemeClr>
            </a:solidFill>
            <a:latin typeface="Comic Sans MS" pitchFamily="66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rPr>
            <a:t>совершенствование проектов представления бюджета для граждан в доступной форме.</a:t>
          </a:r>
          <a:endParaRPr lang="ru-RU" sz="1200" kern="1200" dirty="0">
            <a:solidFill>
              <a:schemeClr val="tx1">
                <a:lumMod val="50000"/>
              </a:schemeClr>
            </a:solidFill>
            <a:latin typeface="Comic Sans MS" pitchFamily="66" charset="0"/>
          </a:endParaRPr>
        </a:p>
      </dsp:txBody>
      <dsp:txXfrm>
        <a:off x="5680171" y="1066500"/>
        <a:ext cx="2490182" cy="40083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FB2147-E19D-490A-89D6-4C8547ECD81A}">
      <dsp:nvSpPr>
        <dsp:cNvPr id="0" name=""/>
        <dsp:cNvSpPr/>
      </dsp:nvSpPr>
      <dsp:spPr>
        <a:xfrm rot="10800000">
          <a:off x="1389663" y="2194"/>
          <a:ext cx="4516956" cy="1007735"/>
        </a:xfrm>
        <a:prstGeom prst="homePlate">
          <a:avLst/>
        </a:prstGeom>
        <a:solidFill>
          <a:srgbClr val="FFCC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383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rPr>
            <a:t>Обеспечение качественного прогнозирования доходных источников и их последующего администрирования.</a:t>
          </a:r>
          <a:endParaRPr lang="ru-RU" sz="1400" kern="1200" dirty="0">
            <a:solidFill>
              <a:schemeClr val="tx1">
                <a:lumMod val="50000"/>
              </a:schemeClr>
            </a:solidFill>
            <a:latin typeface="Comic Sans MS" pitchFamily="66" charset="0"/>
          </a:endParaRPr>
        </a:p>
      </dsp:txBody>
      <dsp:txXfrm rot="10800000">
        <a:off x="1641597" y="2194"/>
        <a:ext cx="4265022" cy="1007735"/>
      </dsp:txXfrm>
    </dsp:sp>
    <dsp:sp modelId="{2E5EF7C9-328B-4CB1-99BF-D3F41B2276D5}">
      <dsp:nvSpPr>
        <dsp:cNvPr id="0" name=""/>
        <dsp:cNvSpPr/>
      </dsp:nvSpPr>
      <dsp:spPr>
        <a:xfrm>
          <a:off x="885795" y="2194"/>
          <a:ext cx="1007735" cy="100773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C02A49E-1774-4038-94B1-908887F63254}">
      <dsp:nvSpPr>
        <dsp:cNvPr id="0" name=""/>
        <dsp:cNvSpPr/>
      </dsp:nvSpPr>
      <dsp:spPr>
        <a:xfrm rot="10800000">
          <a:off x="1389663" y="1310746"/>
          <a:ext cx="4516956" cy="1007735"/>
        </a:xfrm>
        <a:prstGeom prst="homePlate">
          <a:avLst/>
        </a:prstGeom>
        <a:solidFill>
          <a:srgbClr val="FFCC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383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rPr>
            <a:t>Распределение действующих налоговых льгот по местным налогам по муниципальным программам.</a:t>
          </a:r>
          <a:endParaRPr lang="ru-RU" sz="1400" kern="1200" dirty="0">
            <a:solidFill>
              <a:schemeClr val="tx1">
                <a:lumMod val="50000"/>
              </a:schemeClr>
            </a:solidFill>
            <a:latin typeface="Comic Sans MS" pitchFamily="66" charset="0"/>
          </a:endParaRPr>
        </a:p>
      </dsp:txBody>
      <dsp:txXfrm rot="10800000">
        <a:off x="1641597" y="1310746"/>
        <a:ext cx="4265022" cy="1007735"/>
      </dsp:txXfrm>
    </dsp:sp>
    <dsp:sp modelId="{F1D1D415-E790-4A7E-96B7-AF9E669D96B0}">
      <dsp:nvSpPr>
        <dsp:cNvPr id="0" name=""/>
        <dsp:cNvSpPr/>
      </dsp:nvSpPr>
      <dsp:spPr>
        <a:xfrm>
          <a:off x="885795" y="1310746"/>
          <a:ext cx="1007735" cy="1007735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FC45D3C-5C5F-4D22-98F8-DAC8E6907E0B}">
      <dsp:nvSpPr>
        <dsp:cNvPr id="0" name=""/>
        <dsp:cNvSpPr/>
      </dsp:nvSpPr>
      <dsp:spPr>
        <a:xfrm rot="10800000">
          <a:off x="1389663" y="2619298"/>
          <a:ext cx="4516956" cy="1007735"/>
        </a:xfrm>
        <a:prstGeom prst="homePlate">
          <a:avLst/>
        </a:prstGeom>
        <a:solidFill>
          <a:srgbClr val="FFCC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383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rPr>
            <a:t>Вовлечение в хозяйственный оборот неиспользуемых объектов недвижимости и земельных участков.</a:t>
          </a:r>
          <a:endParaRPr lang="ru-RU" sz="1400" kern="1200" dirty="0">
            <a:solidFill>
              <a:schemeClr val="tx1">
                <a:lumMod val="50000"/>
              </a:schemeClr>
            </a:solidFill>
            <a:latin typeface="Comic Sans MS" pitchFamily="66" charset="0"/>
          </a:endParaRPr>
        </a:p>
      </dsp:txBody>
      <dsp:txXfrm rot="10800000">
        <a:off x="1641597" y="2619298"/>
        <a:ext cx="4265022" cy="1007735"/>
      </dsp:txXfrm>
    </dsp:sp>
    <dsp:sp modelId="{AE2640A3-B669-4A9D-B285-6BBA955E8A9F}">
      <dsp:nvSpPr>
        <dsp:cNvPr id="0" name=""/>
        <dsp:cNvSpPr/>
      </dsp:nvSpPr>
      <dsp:spPr>
        <a:xfrm>
          <a:off x="885795" y="2619298"/>
          <a:ext cx="1007735" cy="1007735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DC8815A-EC11-444B-9D3C-BA4AF66E3CF0}">
      <dsp:nvSpPr>
        <dsp:cNvPr id="0" name=""/>
        <dsp:cNvSpPr/>
      </dsp:nvSpPr>
      <dsp:spPr>
        <a:xfrm rot="10800000">
          <a:off x="1389663" y="3927849"/>
          <a:ext cx="4516956" cy="1007735"/>
        </a:xfrm>
        <a:prstGeom prst="homePlate">
          <a:avLst/>
        </a:prstGeom>
        <a:solidFill>
          <a:srgbClr val="FFCC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383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rPr>
            <a:t>Формирование и ведение перечня налоговых льгот (расходов).</a:t>
          </a:r>
          <a:endParaRPr lang="ru-RU" sz="1400" kern="1200" dirty="0">
            <a:solidFill>
              <a:schemeClr val="tx1">
                <a:lumMod val="50000"/>
              </a:schemeClr>
            </a:solidFill>
            <a:latin typeface="Comic Sans MS" pitchFamily="66" charset="0"/>
          </a:endParaRPr>
        </a:p>
      </dsp:txBody>
      <dsp:txXfrm rot="10800000">
        <a:off x="1641597" y="3927849"/>
        <a:ext cx="4265022" cy="1007735"/>
      </dsp:txXfrm>
    </dsp:sp>
    <dsp:sp modelId="{63C32AC7-15B3-4DED-8257-A4786B5968E5}">
      <dsp:nvSpPr>
        <dsp:cNvPr id="0" name=""/>
        <dsp:cNvSpPr/>
      </dsp:nvSpPr>
      <dsp:spPr>
        <a:xfrm>
          <a:off x="885795" y="3927849"/>
          <a:ext cx="1007735" cy="1007735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D8E95-BD0C-4248-91A6-FF8BB479E351}">
      <dsp:nvSpPr>
        <dsp:cNvPr id="0" name=""/>
        <dsp:cNvSpPr/>
      </dsp:nvSpPr>
      <dsp:spPr>
        <a:xfrm rot="10800000">
          <a:off x="1536047" y="0"/>
          <a:ext cx="2401604" cy="757897"/>
        </a:xfrm>
        <a:prstGeom prst="homePlate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4212" tIns="41910" rIns="78232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0100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Общегосударственные вопросы</a:t>
          </a:r>
          <a:endParaRPr lang="ru-RU" sz="1050" b="1" kern="1200" dirty="0">
            <a:solidFill>
              <a:schemeClr val="accent4">
                <a:lumMod val="50000"/>
              </a:schemeClr>
            </a:solidFill>
          </a:endParaRPr>
        </a:p>
      </dsp:txBody>
      <dsp:txXfrm rot="10800000">
        <a:off x="1725521" y="0"/>
        <a:ext cx="2212130" cy="757897"/>
      </dsp:txXfrm>
    </dsp:sp>
    <dsp:sp modelId="{C6387010-AF9F-4EF0-AEC1-B5DFD95DC7CF}">
      <dsp:nvSpPr>
        <dsp:cNvPr id="0" name=""/>
        <dsp:cNvSpPr/>
      </dsp:nvSpPr>
      <dsp:spPr>
        <a:xfrm>
          <a:off x="1044505" y="843"/>
          <a:ext cx="757897" cy="757897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A7C4EDB-3056-4990-8A99-B3EFE6FDDBAC}">
      <dsp:nvSpPr>
        <dsp:cNvPr id="0" name=""/>
        <dsp:cNvSpPr/>
      </dsp:nvSpPr>
      <dsp:spPr>
        <a:xfrm rot="10800000">
          <a:off x="1538395" y="962295"/>
          <a:ext cx="2400032" cy="757897"/>
        </a:xfrm>
        <a:prstGeom prst="homePlate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4212" tIns="41910" rIns="78232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0200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Национальная оборона</a:t>
          </a:r>
          <a:endParaRPr lang="ru-RU" sz="1050" b="1" kern="1200" dirty="0">
            <a:solidFill>
              <a:schemeClr val="accent4">
                <a:lumMod val="50000"/>
              </a:schemeClr>
            </a:solidFill>
            <a:latin typeface="Comic Sans MS" pitchFamily="66" charset="0"/>
          </a:endParaRPr>
        </a:p>
      </dsp:txBody>
      <dsp:txXfrm rot="10800000">
        <a:off x="1727869" y="962295"/>
        <a:ext cx="2210558" cy="757897"/>
      </dsp:txXfrm>
    </dsp:sp>
    <dsp:sp modelId="{94EF9F67-34FF-47F2-9F38-659B1BCBE10D}">
      <dsp:nvSpPr>
        <dsp:cNvPr id="0" name=""/>
        <dsp:cNvSpPr/>
      </dsp:nvSpPr>
      <dsp:spPr>
        <a:xfrm>
          <a:off x="1044898" y="984979"/>
          <a:ext cx="757897" cy="757897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5F35397-0127-4203-B007-228B9D509121}">
      <dsp:nvSpPr>
        <dsp:cNvPr id="0" name=""/>
        <dsp:cNvSpPr/>
      </dsp:nvSpPr>
      <dsp:spPr>
        <a:xfrm rot="10800000">
          <a:off x="1526489" y="1924740"/>
          <a:ext cx="2407964" cy="934336"/>
        </a:xfrm>
        <a:prstGeom prst="homePlate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4212" tIns="41910" rIns="78232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0300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Национальная безопасность и правоохранительная деятельность</a:t>
          </a:r>
        </a:p>
      </dsp:txBody>
      <dsp:txXfrm rot="10800000">
        <a:off x="1760073" y="1924740"/>
        <a:ext cx="2174380" cy="934336"/>
      </dsp:txXfrm>
    </dsp:sp>
    <dsp:sp modelId="{DD266BDB-35A8-4D62-87F0-E7577CB0808D}">
      <dsp:nvSpPr>
        <dsp:cNvPr id="0" name=""/>
        <dsp:cNvSpPr/>
      </dsp:nvSpPr>
      <dsp:spPr>
        <a:xfrm>
          <a:off x="1042915" y="2057335"/>
          <a:ext cx="757897" cy="757897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01504D2-4FE7-449A-B82E-86385C9AED85}">
      <dsp:nvSpPr>
        <dsp:cNvPr id="0" name=""/>
        <dsp:cNvSpPr/>
      </dsp:nvSpPr>
      <dsp:spPr>
        <a:xfrm rot="10800000">
          <a:off x="1610353" y="3063624"/>
          <a:ext cx="2328065" cy="757897"/>
        </a:xfrm>
        <a:prstGeom prst="homePlate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4212" tIns="41910" rIns="78232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0400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Национальная экономика</a:t>
          </a:r>
          <a:endParaRPr lang="ru-RU" sz="1050" b="1" kern="1200" dirty="0">
            <a:solidFill>
              <a:schemeClr val="accent4">
                <a:lumMod val="50000"/>
              </a:schemeClr>
            </a:solidFill>
            <a:latin typeface="Comic Sans MS" pitchFamily="66" charset="0"/>
          </a:endParaRPr>
        </a:p>
      </dsp:txBody>
      <dsp:txXfrm rot="10800000">
        <a:off x="1799827" y="3063624"/>
        <a:ext cx="2138591" cy="757897"/>
      </dsp:txXfrm>
    </dsp:sp>
    <dsp:sp modelId="{2E61F33A-3D4E-46C1-8F64-648346E04008}">
      <dsp:nvSpPr>
        <dsp:cNvPr id="0" name=""/>
        <dsp:cNvSpPr/>
      </dsp:nvSpPr>
      <dsp:spPr>
        <a:xfrm>
          <a:off x="1062889" y="3129690"/>
          <a:ext cx="757897" cy="757897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D8E95-BD0C-4248-91A6-FF8BB479E351}">
      <dsp:nvSpPr>
        <dsp:cNvPr id="0" name=""/>
        <dsp:cNvSpPr/>
      </dsp:nvSpPr>
      <dsp:spPr>
        <a:xfrm rot="10800000">
          <a:off x="1376952" y="72008"/>
          <a:ext cx="2637463" cy="793859"/>
        </a:xfrm>
        <a:prstGeom prst="homePlate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0070" tIns="41910" rIns="78232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0500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Жилищно-коммунальное хозяйство</a:t>
          </a:r>
          <a:endParaRPr lang="ru-RU" sz="1050" b="1" kern="1200" dirty="0">
            <a:solidFill>
              <a:schemeClr val="accent4">
                <a:lumMod val="50000"/>
              </a:schemeClr>
            </a:solidFill>
          </a:endParaRPr>
        </a:p>
      </dsp:txBody>
      <dsp:txXfrm rot="10800000">
        <a:off x="1575417" y="72008"/>
        <a:ext cx="2438998" cy="793859"/>
      </dsp:txXfrm>
    </dsp:sp>
    <dsp:sp modelId="{C6387010-AF9F-4EF0-AEC1-B5DFD95DC7CF}">
      <dsp:nvSpPr>
        <dsp:cNvPr id="0" name=""/>
        <dsp:cNvSpPr/>
      </dsp:nvSpPr>
      <dsp:spPr>
        <a:xfrm>
          <a:off x="976550" y="1036"/>
          <a:ext cx="793859" cy="79385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A7C4EDB-3056-4990-8A99-B3EFE6FDDBAC}">
      <dsp:nvSpPr>
        <dsp:cNvPr id="0" name=""/>
        <dsp:cNvSpPr/>
      </dsp:nvSpPr>
      <dsp:spPr>
        <a:xfrm rot="10800000">
          <a:off x="1376970" y="1008109"/>
          <a:ext cx="2638998" cy="793859"/>
        </a:xfrm>
        <a:prstGeom prst="homePlate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0070" tIns="41910" rIns="78232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0600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Охрана окружающей среды</a:t>
          </a:r>
          <a:endParaRPr lang="ru-RU" sz="1050" b="1" kern="1200" dirty="0">
            <a:solidFill>
              <a:schemeClr val="accent4">
                <a:lumMod val="50000"/>
              </a:schemeClr>
            </a:solidFill>
            <a:latin typeface="Comic Sans MS" pitchFamily="66" charset="0"/>
          </a:endParaRPr>
        </a:p>
      </dsp:txBody>
      <dsp:txXfrm rot="10800000">
        <a:off x="1575435" y="1008109"/>
        <a:ext cx="2440533" cy="793859"/>
      </dsp:txXfrm>
    </dsp:sp>
    <dsp:sp modelId="{94EF9F67-34FF-47F2-9F38-659B1BCBE10D}">
      <dsp:nvSpPr>
        <dsp:cNvPr id="0" name=""/>
        <dsp:cNvSpPr/>
      </dsp:nvSpPr>
      <dsp:spPr>
        <a:xfrm>
          <a:off x="976166" y="1031869"/>
          <a:ext cx="793859" cy="79385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5F35397-0127-4203-B007-228B9D509121}">
      <dsp:nvSpPr>
        <dsp:cNvPr id="0" name=""/>
        <dsp:cNvSpPr/>
      </dsp:nvSpPr>
      <dsp:spPr>
        <a:xfrm rot="10800000">
          <a:off x="1376961" y="2016222"/>
          <a:ext cx="2631066" cy="793859"/>
        </a:xfrm>
        <a:prstGeom prst="homePlate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0070" tIns="41910" rIns="78232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0700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Образование</a:t>
          </a:r>
        </a:p>
      </dsp:txBody>
      <dsp:txXfrm rot="10800000">
        <a:off x="1575426" y="2016222"/>
        <a:ext cx="2432601" cy="793859"/>
      </dsp:txXfrm>
    </dsp:sp>
    <dsp:sp modelId="{DD266BDB-35A8-4D62-87F0-E7577CB0808D}">
      <dsp:nvSpPr>
        <dsp:cNvPr id="0" name=""/>
        <dsp:cNvSpPr/>
      </dsp:nvSpPr>
      <dsp:spPr>
        <a:xfrm>
          <a:off x="978149" y="2062702"/>
          <a:ext cx="793859" cy="79385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01504D2-4FE7-449A-B82E-86385C9AED85}">
      <dsp:nvSpPr>
        <dsp:cNvPr id="0" name=""/>
        <dsp:cNvSpPr/>
      </dsp:nvSpPr>
      <dsp:spPr>
        <a:xfrm rot="10800000">
          <a:off x="1448992" y="3094572"/>
          <a:ext cx="2566994" cy="793859"/>
        </a:xfrm>
        <a:prstGeom prst="homePlate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0070" tIns="41910" rIns="78232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0800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Культура, кинематография</a:t>
          </a:r>
          <a:endParaRPr lang="ru-RU" sz="1050" b="1" kern="1200" dirty="0">
            <a:solidFill>
              <a:schemeClr val="accent4">
                <a:lumMod val="50000"/>
              </a:schemeClr>
            </a:solidFill>
            <a:latin typeface="Comic Sans MS" pitchFamily="66" charset="0"/>
          </a:endParaRPr>
        </a:p>
      </dsp:txBody>
      <dsp:txXfrm rot="10800000">
        <a:off x="1647457" y="3094572"/>
        <a:ext cx="2368529" cy="793859"/>
      </dsp:txXfrm>
    </dsp:sp>
    <dsp:sp modelId="{2E61F33A-3D4E-46C1-8F64-648346E04008}">
      <dsp:nvSpPr>
        <dsp:cNvPr id="0" name=""/>
        <dsp:cNvSpPr/>
      </dsp:nvSpPr>
      <dsp:spPr>
        <a:xfrm>
          <a:off x="994167" y="3093535"/>
          <a:ext cx="793859" cy="793859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D8E95-BD0C-4248-91A6-FF8BB479E351}">
      <dsp:nvSpPr>
        <dsp:cNvPr id="0" name=""/>
        <dsp:cNvSpPr/>
      </dsp:nvSpPr>
      <dsp:spPr>
        <a:xfrm rot="10800000">
          <a:off x="1457088" y="0"/>
          <a:ext cx="2573354" cy="793859"/>
        </a:xfrm>
        <a:prstGeom prst="homePlate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0070" tIns="41910" rIns="78232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1000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Социальная политика</a:t>
          </a:r>
          <a:endParaRPr lang="ru-RU" sz="1050" b="1" kern="1200" dirty="0">
            <a:solidFill>
              <a:schemeClr val="accent4">
                <a:lumMod val="50000"/>
              </a:schemeClr>
            </a:solidFill>
          </a:endParaRPr>
        </a:p>
      </dsp:txBody>
      <dsp:txXfrm rot="10800000">
        <a:off x="1655553" y="0"/>
        <a:ext cx="2374889" cy="793859"/>
      </dsp:txXfrm>
    </dsp:sp>
    <dsp:sp modelId="{C6387010-AF9F-4EF0-AEC1-B5DFD95DC7CF}">
      <dsp:nvSpPr>
        <dsp:cNvPr id="0" name=""/>
        <dsp:cNvSpPr/>
      </dsp:nvSpPr>
      <dsp:spPr>
        <a:xfrm>
          <a:off x="992577" y="1036"/>
          <a:ext cx="793859" cy="79385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A7C4EDB-3056-4990-8A99-B3EFE6FDDBAC}">
      <dsp:nvSpPr>
        <dsp:cNvPr id="0" name=""/>
        <dsp:cNvSpPr/>
      </dsp:nvSpPr>
      <dsp:spPr>
        <a:xfrm rot="10800000">
          <a:off x="1446361" y="1008109"/>
          <a:ext cx="2573865" cy="793859"/>
        </a:xfrm>
        <a:prstGeom prst="homePlate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0070" tIns="41910" rIns="78232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1100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Физическая культура и спорт</a:t>
          </a:r>
          <a:endParaRPr lang="ru-RU" sz="1050" b="1" kern="1200" dirty="0">
            <a:solidFill>
              <a:schemeClr val="accent4">
                <a:lumMod val="50000"/>
              </a:schemeClr>
            </a:solidFill>
            <a:latin typeface="Comic Sans MS" pitchFamily="66" charset="0"/>
          </a:endParaRPr>
        </a:p>
      </dsp:txBody>
      <dsp:txXfrm rot="10800000">
        <a:off x="1644826" y="1008109"/>
        <a:ext cx="2375400" cy="793859"/>
      </dsp:txXfrm>
    </dsp:sp>
    <dsp:sp modelId="{94EF9F67-34FF-47F2-9F38-659B1BCBE10D}">
      <dsp:nvSpPr>
        <dsp:cNvPr id="0" name=""/>
        <dsp:cNvSpPr/>
      </dsp:nvSpPr>
      <dsp:spPr>
        <a:xfrm>
          <a:off x="1040898" y="1008109"/>
          <a:ext cx="793859" cy="79385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5F35397-0127-4203-B007-228B9D509121}">
      <dsp:nvSpPr>
        <dsp:cNvPr id="0" name=""/>
        <dsp:cNvSpPr/>
      </dsp:nvSpPr>
      <dsp:spPr>
        <a:xfrm rot="10800000">
          <a:off x="1534291" y="2016222"/>
          <a:ext cx="2474997" cy="793859"/>
        </a:xfrm>
        <a:prstGeom prst="homePlate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0070" tIns="41910" rIns="78232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1200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Средства массовой информации</a:t>
          </a:r>
        </a:p>
      </dsp:txBody>
      <dsp:txXfrm rot="10800000">
        <a:off x="1732756" y="2016222"/>
        <a:ext cx="2276532" cy="793859"/>
      </dsp:txXfrm>
    </dsp:sp>
    <dsp:sp modelId="{DD266BDB-35A8-4D62-87F0-E7577CB0808D}">
      <dsp:nvSpPr>
        <dsp:cNvPr id="0" name=""/>
        <dsp:cNvSpPr/>
      </dsp:nvSpPr>
      <dsp:spPr>
        <a:xfrm>
          <a:off x="1017166" y="2062702"/>
          <a:ext cx="793859" cy="79385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01504D2-4FE7-449A-B82E-86385C9AED85}">
      <dsp:nvSpPr>
        <dsp:cNvPr id="0" name=""/>
        <dsp:cNvSpPr/>
      </dsp:nvSpPr>
      <dsp:spPr>
        <a:xfrm rot="10800000">
          <a:off x="1442303" y="3094572"/>
          <a:ext cx="2566994" cy="793859"/>
        </a:xfrm>
        <a:prstGeom prst="homePlate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0070" tIns="41910" rIns="78232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1300</a:t>
          </a:r>
        </a:p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rPr>
            <a:t>Обслуживание государственного и муниципального долга</a:t>
          </a:r>
          <a:endParaRPr lang="ru-RU" sz="1050" b="1" kern="1200" dirty="0">
            <a:solidFill>
              <a:schemeClr val="accent4">
                <a:lumMod val="50000"/>
              </a:schemeClr>
            </a:solidFill>
            <a:latin typeface="Comic Sans MS" pitchFamily="66" charset="0"/>
          </a:endParaRPr>
        </a:p>
      </dsp:txBody>
      <dsp:txXfrm rot="10800000">
        <a:off x="1640768" y="3094572"/>
        <a:ext cx="2368529" cy="793859"/>
      </dsp:txXfrm>
    </dsp:sp>
    <dsp:sp modelId="{2E61F33A-3D4E-46C1-8F64-648346E04008}">
      <dsp:nvSpPr>
        <dsp:cNvPr id="0" name=""/>
        <dsp:cNvSpPr/>
      </dsp:nvSpPr>
      <dsp:spPr>
        <a:xfrm>
          <a:off x="994167" y="3093535"/>
          <a:ext cx="793859" cy="793859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E06E24-78CA-42A8-8E82-7636768933CC}">
      <dsp:nvSpPr>
        <dsp:cNvPr id="0" name=""/>
        <dsp:cNvSpPr/>
      </dsp:nvSpPr>
      <dsp:spPr>
        <a:xfrm rot="10800000">
          <a:off x="1528769" y="2147"/>
          <a:ext cx="5474663" cy="599253"/>
        </a:xfrm>
        <a:prstGeom prst="homePlate">
          <a:avLst/>
        </a:prstGeom>
        <a:solidFill>
          <a:srgbClr val="FFCC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4254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rPr>
            <a:t>Обеспечение жильем молодых семей</a:t>
          </a:r>
          <a:endParaRPr lang="ru-RU" sz="1200" kern="1200" dirty="0">
            <a:solidFill>
              <a:schemeClr val="tx1">
                <a:lumMod val="50000"/>
              </a:schemeClr>
            </a:solidFill>
            <a:latin typeface="Comic Sans MS" pitchFamily="66" charset="0"/>
          </a:endParaRPr>
        </a:p>
      </dsp:txBody>
      <dsp:txXfrm rot="10800000">
        <a:off x="1678582" y="2147"/>
        <a:ext cx="5324850" cy="599253"/>
      </dsp:txXfrm>
    </dsp:sp>
    <dsp:sp modelId="{5C534BFB-F035-4D55-AA76-4F1C9C998854}">
      <dsp:nvSpPr>
        <dsp:cNvPr id="0" name=""/>
        <dsp:cNvSpPr/>
      </dsp:nvSpPr>
      <dsp:spPr>
        <a:xfrm>
          <a:off x="1229143" y="2147"/>
          <a:ext cx="599253" cy="599253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613AF7F-0272-44B1-8161-1CA7169F024A}">
      <dsp:nvSpPr>
        <dsp:cNvPr id="0" name=""/>
        <dsp:cNvSpPr/>
      </dsp:nvSpPr>
      <dsp:spPr>
        <a:xfrm rot="10800000">
          <a:off x="1528769" y="780282"/>
          <a:ext cx="5474663" cy="599253"/>
        </a:xfrm>
        <a:prstGeom prst="homePlate">
          <a:avLst/>
        </a:prstGeom>
        <a:solidFill>
          <a:srgbClr val="FFCC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4254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rPr>
            <a:t>Образование, опека и попечительство</a:t>
          </a:r>
          <a:endParaRPr lang="ru-RU" sz="1200" kern="1200" dirty="0">
            <a:solidFill>
              <a:schemeClr val="tx1">
                <a:lumMod val="50000"/>
              </a:schemeClr>
            </a:solidFill>
            <a:latin typeface="Comic Sans MS" pitchFamily="66" charset="0"/>
          </a:endParaRPr>
        </a:p>
      </dsp:txBody>
      <dsp:txXfrm rot="10800000">
        <a:off x="1678582" y="780282"/>
        <a:ext cx="5324850" cy="599253"/>
      </dsp:txXfrm>
    </dsp:sp>
    <dsp:sp modelId="{3E587828-A25F-43F4-9ACC-EC1A758DE001}">
      <dsp:nvSpPr>
        <dsp:cNvPr id="0" name=""/>
        <dsp:cNvSpPr/>
      </dsp:nvSpPr>
      <dsp:spPr>
        <a:xfrm>
          <a:off x="1229143" y="780282"/>
          <a:ext cx="599253" cy="599253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AF175E3-F92B-4CB0-A4BB-B7F5E4668473}">
      <dsp:nvSpPr>
        <dsp:cNvPr id="0" name=""/>
        <dsp:cNvSpPr/>
      </dsp:nvSpPr>
      <dsp:spPr>
        <a:xfrm rot="10800000">
          <a:off x="1528769" y="1558418"/>
          <a:ext cx="5474663" cy="599253"/>
        </a:xfrm>
        <a:prstGeom prst="homePlate">
          <a:avLst/>
        </a:prstGeom>
        <a:solidFill>
          <a:srgbClr val="FFCC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4254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0" kern="1200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rPr>
            <a:t>Управление муниципальной собственностью</a:t>
          </a:r>
          <a:endParaRPr lang="ru-RU" sz="1200" i="0" kern="1200" dirty="0">
            <a:solidFill>
              <a:schemeClr val="tx1">
                <a:lumMod val="50000"/>
              </a:schemeClr>
            </a:solidFill>
            <a:latin typeface="Comic Sans MS" pitchFamily="66" charset="0"/>
          </a:endParaRPr>
        </a:p>
      </dsp:txBody>
      <dsp:txXfrm rot="10800000">
        <a:off x="1678582" y="1558418"/>
        <a:ext cx="5324850" cy="599253"/>
      </dsp:txXfrm>
    </dsp:sp>
    <dsp:sp modelId="{286B3E17-BBF4-4951-9930-717417F4FB8C}">
      <dsp:nvSpPr>
        <dsp:cNvPr id="0" name=""/>
        <dsp:cNvSpPr/>
      </dsp:nvSpPr>
      <dsp:spPr>
        <a:xfrm>
          <a:off x="1229143" y="1558418"/>
          <a:ext cx="599253" cy="599253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E73A292-07FA-4D10-9291-73A75D42B263}">
      <dsp:nvSpPr>
        <dsp:cNvPr id="0" name=""/>
        <dsp:cNvSpPr/>
      </dsp:nvSpPr>
      <dsp:spPr>
        <a:xfrm rot="10800000">
          <a:off x="1528769" y="2336553"/>
          <a:ext cx="5474663" cy="599253"/>
        </a:xfrm>
        <a:prstGeom prst="homePlate">
          <a:avLst/>
        </a:prstGeom>
        <a:solidFill>
          <a:srgbClr val="FFCC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4254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0" kern="1200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rPr>
            <a:t>Мероприятия с детьми по безопасности дорожного движения</a:t>
          </a:r>
          <a:endParaRPr lang="ru-RU" sz="1200" i="0" kern="1200" dirty="0">
            <a:solidFill>
              <a:schemeClr val="tx1">
                <a:lumMod val="50000"/>
              </a:schemeClr>
            </a:solidFill>
            <a:latin typeface="Comic Sans MS" pitchFamily="66" charset="0"/>
          </a:endParaRPr>
        </a:p>
      </dsp:txBody>
      <dsp:txXfrm rot="10800000">
        <a:off x="1678582" y="2336553"/>
        <a:ext cx="5324850" cy="599253"/>
      </dsp:txXfrm>
    </dsp:sp>
    <dsp:sp modelId="{34F636E5-1E54-4C88-B25C-627637792EA7}">
      <dsp:nvSpPr>
        <dsp:cNvPr id="0" name=""/>
        <dsp:cNvSpPr/>
      </dsp:nvSpPr>
      <dsp:spPr>
        <a:xfrm>
          <a:off x="1229143" y="2336553"/>
          <a:ext cx="599253" cy="599253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88D6F773-DD5A-49B1-BAB2-51E874082FAC}">
      <dsp:nvSpPr>
        <dsp:cNvPr id="0" name=""/>
        <dsp:cNvSpPr/>
      </dsp:nvSpPr>
      <dsp:spPr>
        <a:xfrm rot="10800000">
          <a:off x="1528769" y="3114688"/>
          <a:ext cx="5474663" cy="599253"/>
        </a:xfrm>
        <a:prstGeom prst="homePlate">
          <a:avLst/>
        </a:prstGeom>
        <a:solidFill>
          <a:srgbClr val="FFCC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4254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rPr>
            <a:t>Работа с молодежью в области культуры, спорта и искусства</a:t>
          </a:r>
          <a:endParaRPr lang="ru-RU" sz="1200" kern="1200" dirty="0">
            <a:solidFill>
              <a:schemeClr val="tx1">
                <a:lumMod val="50000"/>
              </a:schemeClr>
            </a:solidFill>
            <a:latin typeface="Comic Sans MS" pitchFamily="66" charset="0"/>
          </a:endParaRPr>
        </a:p>
      </dsp:txBody>
      <dsp:txXfrm rot="10800000">
        <a:off x="1678582" y="3114688"/>
        <a:ext cx="5324850" cy="599253"/>
      </dsp:txXfrm>
    </dsp:sp>
    <dsp:sp modelId="{8FC9C197-57AA-400F-9A5E-10397A3A0ECA}">
      <dsp:nvSpPr>
        <dsp:cNvPr id="0" name=""/>
        <dsp:cNvSpPr/>
      </dsp:nvSpPr>
      <dsp:spPr>
        <a:xfrm>
          <a:off x="1229143" y="3114688"/>
          <a:ext cx="599253" cy="599253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4EB77E0-6E23-4238-B668-CFEA6136DCD7}">
      <dsp:nvSpPr>
        <dsp:cNvPr id="0" name=""/>
        <dsp:cNvSpPr/>
      </dsp:nvSpPr>
      <dsp:spPr>
        <a:xfrm rot="10800000">
          <a:off x="1528769" y="3892823"/>
          <a:ext cx="5474663" cy="599253"/>
        </a:xfrm>
        <a:prstGeom prst="homePlate">
          <a:avLst/>
        </a:prstGeom>
        <a:solidFill>
          <a:srgbClr val="FFCC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4254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rPr>
            <a:t>Проведение мероприятий антинаркотической направленности</a:t>
          </a:r>
          <a:endParaRPr lang="ru-RU" sz="1200" kern="1200" dirty="0">
            <a:solidFill>
              <a:schemeClr val="tx1">
                <a:lumMod val="50000"/>
              </a:schemeClr>
            </a:solidFill>
            <a:latin typeface="Comic Sans MS" pitchFamily="66" charset="0"/>
          </a:endParaRPr>
        </a:p>
      </dsp:txBody>
      <dsp:txXfrm rot="10800000">
        <a:off x="1678582" y="3892823"/>
        <a:ext cx="5324850" cy="599253"/>
      </dsp:txXfrm>
    </dsp:sp>
    <dsp:sp modelId="{42091FDE-7D47-453B-842C-D7E4BC4D3706}">
      <dsp:nvSpPr>
        <dsp:cNvPr id="0" name=""/>
        <dsp:cNvSpPr/>
      </dsp:nvSpPr>
      <dsp:spPr>
        <a:xfrm>
          <a:off x="1229143" y="3892823"/>
          <a:ext cx="599253" cy="599253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EF44041-76CD-4C8C-9889-7300620D23B4}">
      <dsp:nvSpPr>
        <dsp:cNvPr id="0" name=""/>
        <dsp:cNvSpPr/>
      </dsp:nvSpPr>
      <dsp:spPr>
        <a:xfrm rot="10800000">
          <a:off x="1528769" y="4670958"/>
          <a:ext cx="5474663" cy="599253"/>
        </a:xfrm>
        <a:prstGeom prst="homePlate">
          <a:avLst/>
        </a:prstGeom>
        <a:solidFill>
          <a:srgbClr val="FFCC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4254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rPr>
            <a:t>Экология, пожарная безопасность и правопорядок </a:t>
          </a:r>
          <a:endParaRPr lang="ru-RU" sz="1200" kern="1200" dirty="0">
            <a:solidFill>
              <a:schemeClr val="tx1">
                <a:lumMod val="50000"/>
              </a:schemeClr>
            </a:solidFill>
            <a:latin typeface="Comic Sans MS" pitchFamily="66" charset="0"/>
          </a:endParaRPr>
        </a:p>
      </dsp:txBody>
      <dsp:txXfrm rot="10800000">
        <a:off x="1678582" y="4670958"/>
        <a:ext cx="5324850" cy="599253"/>
      </dsp:txXfrm>
    </dsp:sp>
    <dsp:sp modelId="{9A437370-11A7-4C63-9D1B-C691ED99E702}">
      <dsp:nvSpPr>
        <dsp:cNvPr id="0" name=""/>
        <dsp:cNvSpPr/>
      </dsp:nvSpPr>
      <dsp:spPr>
        <a:xfrm>
          <a:off x="1229143" y="4670958"/>
          <a:ext cx="599253" cy="599253"/>
        </a:xfrm>
        <a:prstGeom prst="ellipse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0.89143</cdr:x>
      <cdr:y>0.60393</cdr:y>
    </cdr:from>
    <cdr:to>
      <cdr:x>0.98427</cdr:x>
      <cdr:y>0.60393</cdr:y>
    </cdr:to>
    <cdr:cxnSp macro="">
      <cdr:nvCxnSpPr>
        <cdr:cNvPr id="3" name="Прямая соединительная линия 2"/>
        <cdr:cNvCxnSpPr/>
      </cdr:nvCxnSpPr>
      <cdr:spPr bwMode="auto">
        <a:xfrm xmlns:a="http://schemas.openxmlformats.org/drawingml/2006/main">
          <a:off x="6696745" y="2016224"/>
          <a:ext cx="697455" cy="0"/>
        </a:xfrm>
        <a:prstGeom xmlns:a="http://schemas.openxmlformats.org/drawingml/2006/main" prst="line">
          <a:avLst/>
        </a:prstGeom>
        <a:ln xmlns:a="http://schemas.openxmlformats.org/drawingml/2006/main"/>
        <a:extLst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0">
          <a:schemeClr val="accent4"/>
        </a:fillRef>
        <a:effectRef xmlns:a="http://schemas.openxmlformats.org/drawingml/2006/main" idx="0">
          <a:schemeClr val="accent4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324E0E8-D4F0-48FF-8325-C7376EC949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2636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AE9ED6-05BB-4606-8F0A-506A2B4762BF}" type="slidenum">
              <a:rPr lang="en-US"/>
              <a:pPr/>
              <a:t>1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1F7DD5-7B7B-4583-B4D9-DA9E02A48EFB}" type="slidenum">
              <a:rPr lang="en-US"/>
              <a:pPr/>
              <a:t>2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1F7DD5-7B7B-4583-B4D9-DA9E02A48EFB}" type="slidenum">
              <a:rPr lang="en-US"/>
              <a:pPr/>
              <a:t>5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114925" y="2800350"/>
            <a:ext cx="3495675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4000"/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114925" y="3752850"/>
            <a:ext cx="3495675" cy="6858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</p:spTree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619682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99263" y="438150"/>
            <a:ext cx="1887537" cy="5810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33475" y="438150"/>
            <a:ext cx="5513388" cy="5810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460117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772516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74308564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33475" y="1905000"/>
            <a:ext cx="35814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67275" y="1905000"/>
            <a:ext cx="35814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20202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416997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341572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668280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8442885"/>
      </p:ext>
    </p:extLst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16979988"/>
      </p:ext>
    </p:extLst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38275" y="438150"/>
            <a:ext cx="7248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33475" y="1905000"/>
            <a:ext cx="73152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ll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microsoft.com/office/2007/relationships/hdphoto" Target="../media/hdphoto16.wdp"/><Relationship Id="rId18" Type="http://schemas.microsoft.com/office/2007/relationships/hdphoto" Target="../media/hdphoto18.wdp"/><Relationship Id="rId3" Type="http://schemas.openxmlformats.org/officeDocument/2006/relationships/package" Target="../embeddings/_____Microsoft_Excel3.xlsx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1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17.wdp"/><Relationship Id="rId1" Type="http://schemas.openxmlformats.org/officeDocument/2006/relationships/vmlDrawing" Target="../drawings/vmlDrawing2.vml"/><Relationship Id="rId6" Type="http://schemas.microsoft.com/office/2007/relationships/hdphoto" Target="../media/hdphoto13.wdp"/><Relationship Id="rId11" Type="http://schemas.microsoft.com/office/2007/relationships/hdphoto" Target="../media/hdphoto15.wdp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10" Type="http://schemas.openxmlformats.org/officeDocument/2006/relationships/image" Target="../media/image24.png"/><Relationship Id="rId4" Type="http://schemas.openxmlformats.org/officeDocument/2006/relationships/image" Target="../media/image20.emf"/><Relationship Id="rId9" Type="http://schemas.openxmlformats.org/officeDocument/2006/relationships/image" Target="../media/image23.jpeg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chart" Target="../charts/chart4.xml"/><Relationship Id="rId4" Type="http://schemas.openxmlformats.org/officeDocument/2006/relationships/image" Target="../media/image3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chart" Target="../charts/chart5.xml"/><Relationship Id="rId4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chart" Target="../charts/chart6.xml"/><Relationship Id="rId4" Type="http://schemas.openxmlformats.org/officeDocument/2006/relationships/image" Target="../media/image3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6.emf"/><Relationship Id="rId4" Type="http://schemas.openxmlformats.org/officeDocument/2006/relationships/package" Target="../embeddings/_____Microsoft_Excel14.xlsx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diagramLayout" Target="../diagrams/layout6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12" Type="http://schemas.openxmlformats.org/officeDocument/2006/relationships/diagramData" Target="../diagrams/data6.xml"/><Relationship Id="rId2" Type="http://schemas.openxmlformats.org/officeDocument/2006/relationships/diagramData" Target="../diagrams/data4.xml"/><Relationship Id="rId16" Type="http://schemas.microsoft.com/office/2007/relationships/diagramDrawing" Target="../diagrams/drawing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5" Type="http://schemas.openxmlformats.org/officeDocument/2006/relationships/diagramColors" Target="../diagrams/colors6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Relationship Id="rId14" Type="http://schemas.openxmlformats.org/officeDocument/2006/relationships/diagramQuickStyle" Target="../diagrams/quickStyl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12" Type="http://schemas.openxmlformats.org/officeDocument/2006/relationships/image" Target="../media/image56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11" Type="http://schemas.microsoft.com/office/2007/relationships/hdphoto" Target="../media/hdphoto22.wdp"/><Relationship Id="rId5" Type="http://schemas.openxmlformats.org/officeDocument/2006/relationships/image" Target="../media/image52.png"/><Relationship Id="rId10" Type="http://schemas.openxmlformats.org/officeDocument/2006/relationships/image" Target="../media/image55.png"/><Relationship Id="rId4" Type="http://schemas.microsoft.com/office/2007/relationships/hdphoto" Target="../media/hdphoto19.wdp"/><Relationship Id="rId9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emf"/><Relationship Id="rId5" Type="http://schemas.openxmlformats.org/officeDocument/2006/relationships/package" Target="../embeddings/_____Microsoft_Excel2.xlsx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0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63.png"/><Relationship Id="rId4" Type="http://schemas.openxmlformats.org/officeDocument/2006/relationships/image" Target="../media/image62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3.png"/><Relationship Id="rId5" Type="http://schemas.openxmlformats.org/officeDocument/2006/relationships/image" Target="../media/image72.emf"/><Relationship Id="rId4" Type="http://schemas.openxmlformats.org/officeDocument/2006/relationships/package" Target="../embeddings/_____Microsoft_Excel23.xlsx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4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5.jpeg"/><Relationship Id="rId5" Type="http://schemas.openxmlformats.org/officeDocument/2006/relationships/chart" Target="../charts/chart16.xml"/><Relationship Id="rId4" Type="http://schemas.openxmlformats.org/officeDocument/2006/relationships/image" Target="../media/image74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6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7.jpeg"/><Relationship Id="rId5" Type="http://schemas.openxmlformats.org/officeDocument/2006/relationships/chart" Target="../charts/chart17.xml"/><Relationship Id="rId4" Type="http://schemas.openxmlformats.org/officeDocument/2006/relationships/image" Target="../media/image76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8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79.png"/><Relationship Id="rId5" Type="http://schemas.openxmlformats.org/officeDocument/2006/relationships/chart" Target="../charts/chart18.xml"/><Relationship Id="rId4" Type="http://schemas.openxmlformats.org/officeDocument/2006/relationships/image" Target="../media/image78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0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81.png"/><Relationship Id="rId5" Type="http://schemas.openxmlformats.org/officeDocument/2006/relationships/chart" Target="../charts/chart19.xml"/><Relationship Id="rId4" Type="http://schemas.openxmlformats.org/officeDocument/2006/relationships/image" Target="../media/image80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2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83.png"/><Relationship Id="rId5" Type="http://schemas.openxmlformats.org/officeDocument/2006/relationships/chart" Target="../charts/chart20.xml"/><Relationship Id="rId4" Type="http://schemas.openxmlformats.org/officeDocument/2006/relationships/image" Target="../media/image82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4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85.png"/><Relationship Id="rId5" Type="http://schemas.openxmlformats.org/officeDocument/2006/relationships/chart" Target="../charts/chart21.xml"/><Relationship Id="rId4" Type="http://schemas.openxmlformats.org/officeDocument/2006/relationships/image" Target="../media/image84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6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87.png"/><Relationship Id="rId5" Type="http://schemas.openxmlformats.org/officeDocument/2006/relationships/chart" Target="../charts/chart22.xml"/><Relationship Id="rId4" Type="http://schemas.openxmlformats.org/officeDocument/2006/relationships/image" Target="../media/image86.em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5.wdp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microsoft.com/office/2007/relationships/hdphoto" Target="../media/hdphoto26.wdp"/><Relationship Id="rId7" Type="http://schemas.openxmlformats.org/officeDocument/2006/relationships/image" Target="../media/image113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7" Type="http://schemas.openxmlformats.org/officeDocument/2006/relationships/image" Target="../media/image119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jpeg"/><Relationship Id="rId4" Type="http://schemas.openxmlformats.org/officeDocument/2006/relationships/image" Target="../media/image116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18.gif"/><Relationship Id="rId3" Type="http://schemas.openxmlformats.org/officeDocument/2006/relationships/image" Target="../media/image13.png"/><Relationship Id="rId7" Type="http://schemas.openxmlformats.org/officeDocument/2006/relationships/image" Target="../media/image15.jpeg"/><Relationship Id="rId12" Type="http://schemas.microsoft.com/office/2007/relationships/hdphoto" Target="../media/hdphoto12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17.png"/><Relationship Id="rId5" Type="http://schemas.openxmlformats.org/officeDocument/2006/relationships/image" Target="../media/image14.jpe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0" y="5805264"/>
            <a:ext cx="9247312" cy="180020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accent5">
                    <a:lumMod val="10000"/>
                  </a:schemeClr>
                </a:solidFill>
                <a:latin typeface="Segoe Script" pitchFamily="34" charset="0"/>
              </a:rPr>
              <a:t>и на плановый период 2022 и 2023 годов</a:t>
            </a:r>
            <a:endParaRPr lang="en-US" sz="3200" b="1" dirty="0">
              <a:solidFill>
                <a:schemeClr val="accent5">
                  <a:lumMod val="10000"/>
                </a:schemeClr>
              </a:solidFill>
              <a:latin typeface="Segoe Script" pitchFamily="34" charset="0"/>
            </a:endParaRPr>
          </a:p>
          <a:p>
            <a:pPr algn="r"/>
            <a:endParaRPr lang="ru-RU" sz="3600" dirty="0">
              <a:latin typeface="+mj-lt"/>
            </a:endParaRP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39552" y="188640"/>
            <a:ext cx="8397180" cy="2308424"/>
          </a:xfrm>
        </p:spPr>
        <p:txBody>
          <a:bodyPr/>
          <a:lstStyle/>
          <a:p>
            <a:pPr algn="r"/>
            <a:r>
              <a:rPr lang="ru-RU" sz="5300" dirty="0" smtClean="0">
                <a:solidFill>
                  <a:schemeClr val="accent5">
                    <a:lumMod val="10000"/>
                  </a:schemeClr>
                </a:solidFill>
                <a:latin typeface="Segoe Script" pitchFamily="34" charset="0"/>
              </a:rPr>
              <a:t>О бюджете города Бузулука </a:t>
            </a:r>
            <a:br>
              <a:rPr lang="ru-RU" sz="5300" dirty="0" smtClean="0">
                <a:solidFill>
                  <a:schemeClr val="accent5">
                    <a:lumMod val="10000"/>
                  </a:schemeClr>
                </a:solidFill>
                <a:latin typeface="Segoe Script" pitchFamily="34" charset="0"/>
              </a:rPr>
            </a:br>
            <a:r>
              <a:rPr lang="ru-RU" sz="5300" dirty="0" smtClean="0">
                <a:solidFill>
                  <a:schemeClr val="accent5">
                    <a:lumMod val="10000"/>
                  </a:schemeClr>
                </a:solidFill>
                <a:latin typeface="Segoe Script" pitchFamily="34" charset="0"/>
              </a:rPr>
              <a:t>на 2021 год</a:t>
            </a:r>
            <a:endParaRPr lang="ru-RU" sz="5300" dirty="0">
              <a:solidFill>
                <a:schemeClr val="accent5">
                  <a:lumMod val="10000"/>
                </a:schemeClr>
              </a:solidFill>
              <a:latin typeface="Segoe Script" pitchFamily="34" charset="0"/>
            </a:endParaRPr>
          </a:p>
        </p:txBody>
      </p:sp>
    </p:spTree>
  </p:cSld>
  <p:clrMapOvr>
    <a:masterClrMapping/>
  </p:clrMapOvr>
  <p:transition spd="slow" advTm="2904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485157" y="332656"/>
            <a:ext cx="7248525" cy="457200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Прогноз социально-экономического развития города</a:t>
            </a:r>
            <a:endParaRPr lang="ru-RU" sz="2800" b="1" dirty="0">
              <a:solidFill>
                <a:schemeClr val="tx1">
                  <a:lumMod val="50000"/>
                </a:schemeClr>
              </a:solidFill>
              <a:latin typeface="Segoe Script" pitchFamily="34" charset="0"/>
            </a:endParaRP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4571825"/>
              </p:ext>
            </p:extLst>
          </p:nvPr>
        </p:nvGraphicFramePr>
        <p:xfrm>
          <a:off x="1504950" y="1052513"/>
          <a:ext cx="6977063" cy="567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" name="Лист" r:id="rId3" imgW="6610423" imgH="5095980" progId="Excel.Sheet.12">
                  <p:embed/>
                </p:oleObj>
              </mc:Choice>
              <mc:Fallback>
                <p:oleObj name="Лист" r:id="rId3" imgW="6610423" imgH="50959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04950" y="1052513"/>
                        <a:ext cx="6977063" cy="56769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9" name="Picture 5" descr="C:\Users\eapavlova\Desktop\материалы к конкурсу\8-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75" y="1700808"/>
            <a:ext cx="648072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eapavlova\Desktop\материалы к конкурсу\промышленное-производство-нефти-насос-иллюстрация-вектора-набор-труб-16564827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6168" y1="51299" x2="16168" y2="51299"/>
                        <a14:foregroundMark x1="15569" y1="83766" x2="15569" y2="83766"/>
                        <a14:foregroundMark x1="16168" y1="77273" x2="16168" y2="77273"/>
                        <a14:foregroundMark x1="16766" y1="62987" x2="16766" y2="62987"/>
                        <a14:foregroundMark x1="17365" y1="68831" x2="17365" y2="68831"/>
                        <a14:foregroundMark x1="29341" y1="12338" x2="29341" y2="12338"/>
                        <a14:backgroundMark x1="25150" y1="46104" x2="25150" y2="46104"/>
                        <a14:backgroundMark x1="30539" y1="39610" x2="30539" y2="39610"/>
                        <a14:backgroundMark x1="49701" y1="43506" x2="49701" y2="43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01" y="2341990"/>
            <a:ext cx="717819" cy="66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eapavlova\Desktop\материалы к конкурсу\loja-ou-loja-de-varejo-edificio-na-rua-cidade-plana-dos-desenhos-animados_101884-72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79" y="3003729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eapavlova\Desktop\материалы к конкурсу\pngtree-investment-conceptual-illustration-design-png-image_70914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18" y="3507785"/>
            <a:ext cx="1052374" cy="105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eapavlova\Desktop\материалы к конкурсу\scale_600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2500">
                        <a14:foregroundMark x1="92500" y1="33833" x2="92500" y2="33833"/>
                        <a14:foregroundMark x1="34833" y1="43833" x2="34833" y2="43833"/>
                        <a14:foregroundMark x1="47000" y1="37167" x2="47000" y2="37167"/>
                        <a14:foregroundMark x1="29333" y1="42667" x2="29333" y2="42667"/>
                        <a14:foregroundMark x1="24333" y1="44333" x2="24333" y2="44333"/>
                        <a14:foregroundMark x1="42667" y1="42667" x2="42667" y2="42667"/>
                        <a14:foregroundMark x1="37000" y1="38833" x2="37000" y2="38833"/>
                        <a14:foregroundMark x1="36500" y1="45500" x2="36500" y2="45500"/>
                        <a14:foregroundMark x1="16000" y1="43833" x2="16000" y2="43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70" y="4560159"/>
            <a:ext cx="545665" cy="54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eapavlova\Desktop\материалы к конкурсу\06-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79" y="5128295"/>
            <a:ext cx="534254" cy="53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eapavlova\Desktop\материалы к конкурсу\Без названия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735" b="98673" l="8969" r="100000">
                        <a14:foregroundMark x1="82960" y1="44690" x2="82960" y2="44690"/>
                        <a14:foregroundMark x1="76682" y1="35398" x2="76682" y2="35398"/>
                        <a14:foregroundMark x1="73094" y1="44690" x2="73094" y2="44690"/>
                        <a14:foregroundMark x1="65022" y1="53097" x2="65022" y2="53097"/>
                        <a14:foregroundMark x1="60538" y1="46903" x2="60538" y2="46903"/>
                        <a14:foregroundMark x1="46637" y1="57522" x2="46637" y2="57522"/>
                        <a14:foregroundMark x1="34978" y1="68142" x2="34978" y2="68142"/>
                        <a14:foregroundMark x1="43946" y1="72566" x2="43946" y2="72566"/>
                        <a14:foregroundMark x1="54260" y1="77434" x2="55605" y2="77876"/>
                        <a14:foregroundMark x1="69058" y1="77876" x2="69058" y2="77876"/>
                        <a14:foregroundMark x1="69058" y1="84071" x2="69058" y2="84071"/>
                        <a14:foregroundMark x1="16143" y1="80531" x2="16143" y2="80531"/>
                        <a14:foregroundMark x1="24664" y1="72566" x2="24664" y2="72566"/>
                        <a14:foregroundMark x1="29596" y1="81416" x2="29596" y2="81416"/>
                        <a14:foregroundMark x1="50673" y1="92920" x2="50673" y2="96460"/>
                        <a14:foregroundMark x1="80717" y1="47345" x2="81166" y2="49115"/>
                        <a14:foregroundMark x1="83857" y1="57522" x2="83857" y2="57522"/>
                        <a14:foregroundMark x1="93722" y1="57522" x2="93722" y2="57522"/>
                        <a14:foregroundMark x1="88789" y1="44248" x2="88789" y2="44248"/>
                        <a14:foregroundMark x1="85650" y1="37168" x2="85650" y2="37168"/>
                        <a14:foregroundMark x1="16143" y1="71239" x2="16143" y2="71239"/>
                        <a14:foregroundMark x1="97309" y1="58407" x2="97309" y2="58407"/>
                        <a14:foregroundMark x1="54260" y1="98673" x2="54260" y2="98673"/>
                        <a14:foregroundMark x1="33632" y1="94690" x2="33632" y2="94690"/>
                        <a14:foregroundMark x1="69955" y1="88496" x2="69955" y2="88496"/>
                        <a14:foregroundMark x1="60538" y1="85841" x2="60538" y2="85841"/>
                        <a14:foregroundMark x1="63229" y1="57080" x2="63229" y2="57080"/>
                        <a14:foregroundMark x1="56054" y1="68584" x2="56054" y2="68584"/>
                        <a14:foregroundMark x1="47534" y1="78319" x2="47534" y2="78319"/>
                        <a14:foregroundMark x1="50224" y1="84513" x2="50224" y2="845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93" y="5650976"/>
            <a:ext cx="568417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eapavlova\Desktop\материалы к конкурсу\13-progress-i-bezrabotica-photo-big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153" l="9827" r="895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12" y="6286193"/>
            <a:ext cx="612382" cy="55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10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71255590"/>
      </p:ext>
    </p:extLst>
  </p:cSld>
  <p:clrMapOvr>
    <a:masterClrMapping/>
  </p:clrMapOvr>
  <p:transition spd="slow" advTm="1941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0167316"/>
              </p:ext>
            </p:extLst>
          </p:nvPr>
        </p:nvGraphicFramePr>
        <p:xfrm>
          <a:off x="2032900" y="1073708"/>
          <a:ext cx="5976664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47738" y="438150"/>
            <a:ext cx="7248525" cy="457200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Бюджетный прогноз города на долгосрочный период</a:t>
            </a:r>
            <a:endParaRPr lang="ru-RU" sz="2800" b="1" dirty="0">
              <a:solidFill>
                <a:schemeClr val="tx1">
                  <a:lumMod val="50000"/>
                </a:schemeClr>
              </a:solidFill>
              <a:latin typeface="Segoe Scrip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57143" y="1196752"/>
            <a:ext cx="8386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2017 год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61151" y="1556792"/>
            <a:ext cx="8306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2018</a:t>
            </a:r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год</a:t>
            </a:r>
            <a:endParaRPr lang="ru-RU" sz="12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57144" y="1901347"/>
            <a:ext cx="8386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2019 год</a:t>
            </a:r>
            <a:endParaRPr lang="ru-RU" sz="12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44320" y="2276871"/>
            <a:ext cx="8643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2020 год</a:t>
            </a:r>
            <a:endParaRPr lang="ru-RU" sz="12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57144" y="2632913"/>
            <a:ext cx="8386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2021 год</a:t>
            </a:r>
            <a:endParaRPr lang="ru-RU" sz="12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47151" y="2996952"/>
            <a:ext cx="8586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2022 год</a:t>
            </a:r>
            <a:endParaRPr lang="ru-RU" sz="12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44320" y="3347854"/>
            <a:ext cx="8643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2023 год</a:t>
            </a:r>
            <a:endParaRPr lang="ru-RU" sz="12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44318" y="3727011"/>
            <a:ext cx="8643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2024 год</a:t>
            </a:r>
            <a:endParaRPr lang="ru-RU" sz="12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44320" y="4077072"/>
            <a:ext cx="8643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2025 год</a:t>
            </a:r>
            <a:endParaRPr lang="ru-RU" sz="12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69400" y="4797152"/>
            <a:ext cx="2605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Прогноз муниципального долга</a:t>
            </a:r>
            <a:endParaRPr lang="ru-RU" sz="12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1173195"/>
              </p:ext>
            </p:extLst>
          </p:nvPr>
        </p:nvGraphicFramePr>
        <p:xfrm>
          <a:off x="1366838" y="4946096"/>
          <a:ext cx="6410325" cy="1804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467544" y="5877272"/>
            <a:ext cx="9012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в млн. руб.</a:t>
            </a:r>
            <a:endParaRPr lang="ru-RU" sz="105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11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6017372"/>
      </p:ext>
    </p:extLst>
  </p:cSld>
  <p:clrMapOvr>
    <a:masterClrMapping/>
  </p:clrMapOvr>
  <p:transition spd="slow" advTm="1661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Graphic spid="17" grpId="0">
        <p:bldAsOne/>
      </p:bldGraphic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47738" y="438150"/>
            <a:ext cx="7248525" cy="457200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Объем и структура муниципального долга</a:t>
            </a:r>
            <a:endParaRPr lang="ru-RU" sz="2800" b="1" dirty="0">
              <a:solidFill>
                <a:schemeClr val="tx1">
                  <a:lumMod val="50000"/>
                </a:schemeClr>
              </a:solidFill>
              <a:latin typeface="Segoe Script" pitchFamily="34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9424171"/>
              </p:ext>
            </p:extLst>
          </p:nvPr>
        </p:nvGraphicFramePr>
        <p:xfrm>
          <a:off x="1043608" y="1628800"/>
          <a:ext cx="7020780" cy="4895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12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51353609"/>
      </p:ext>
    </p:extLst>
  </p:cSld>
  <p:clrMapOvr>
    <a:masterClrMapping/>
  </p:clrMapOvr>
  <p:transition spd="slow" advTm="1039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6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47738" y="438150"/>
            <a:ext cx="7248525" cy="457200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Основные задачи бюджетной политики</a:t>
            </a:r>
            <a:endParaRPr lang="ru-RU" sz="2800" b="1" dirty="0">
              <a:solidFill>
                <a:schemeClr val="tx1">
                  <a:lumMod val="50000"/>
                </a:schemeClr>
              </a:solidFill>
              <a:latin typeface="Segoe Script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619668069"/>
              </p:ext>
            </p:extLst>
          </p:nvPr>
        </p:nvGraphicFramePr>
        <p:xfrm>
          <a:off x="467544" y="1196752"/>
          <a:ext cx="8172908" cy="5272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13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10046999"/>
      </p:ext>
    </p:extLst>
  </p:cSld>
  <p:clrMapOvr>
    <a:masterClrMapping/>
  </p:clrMapOvr>
  <p:transition spd="slow" advTm="1173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5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47738" y="438150"/>
            <a:ext cx="7248525" cy="457200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Основные задачи налоговой политики</a:t>
            </a:r>
            <a:endParaRPr lang="ru-RU" sz="2800" b="1" dirty="0">
              <a:solidFill>
                <a:schemeClr val="tx1">
                  <a:lumMod val="50000"/>
                </a:schemeClr>
              </a:solidFill>
              <a:latin typeface="Segoe Script" pitchFamily="34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276892836"/>
              </p:ext>
            </p:extLst>
          </p:nvPr>
        </p:nvGraphicFramePr>
        <p:xfrm>
          <a:off x="1175792" y="1397000"/>
          <a:ext cx="6792416" cy="49377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14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10874635"/>
      </p:ext>
    </p:extLst>
  </p:cSld>
  <p:clrMapOvr>
    <a:masterClrMapping/>
  </p:clrMapOvr>
  <p:transition spd="slow" advTm="11133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6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47738" y="438150"/>
            <a:ext cx="7248525" cy="457200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Основные характеристики бюджета</a:t>
            </a:r>
            <a:endParaRPr lang="ru-RU" sz="2800" b="1" dirty="0">
              <a:solidFill>
                <a:schemeClr val="tx1">
                  <a:lumMod val="50000"/>
                </a:schemeClr>
              </a:solidFill>
              <a:latin typeface="Segoe Script" pitchFamily="34" charset="0"/>
            </a:endParaRP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2170428"/>
              </p:ext>
            </p:extLst>
          </p:nvPr>
        </p:nvGraphicFramePr>
        <p:xfrm>
          <a:off x="1907704" y="1196752"/>
          <a:ext cx="6120680" cy="2112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6" name="Лист" r:id="rId3" imgW="5133877" imgH="1771740" progId="Excel.Sheet.12">
                  <p:embed/>
                </p:oleObj>
              </mc:Choice>
              <mc:Fallback>
                <p:oleObj name="Лист" r:id="rId3" imgW="5133877" imgH="177174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07704" y="1196752"/>
                        <a:ext cx="6120680" cy="21123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8672036"/>
              </p:ext>
            </p:extLst>
          </p:nvPr>
        </p:nvGraphicFramePr>
        <p:xfrm>
          <a:off x="971599" y="3429000"/>
          <a:ext cx="7512379" cy="3338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15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47472943"/>
      </p:ext>
    </p:extLst>
  </p:cSld>
  <p:clrMapOvr>
    <a:masterClrMapping/>
  </p:clrMapOvr>
  <p:transition spd="slow" advTm="977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9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87624" y="404664"/>
            <a:ext cx="7248525" cy="457200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Динамика поступления доходов городского бюджета</a:t>
            </a:r>
            <a:endParaRPr lang="ru-RU" sz="2800" b="1" dirty="0">
              <a:solidFill>
                <a:schemeClr val="tx1">
                  <a:lumMod val="50000"/>
                </a:schemeClr>
              </a:solidFill>
              <a:latin typeface="Segoe Script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6739654"/>
              </p:ext>
            </p:extLst>
          </p:nvPr>
        </p:nvGraphicFramePr>
        <p:xfrm>
          <a:off x="1795463" y="1268760"/>
          <a:ext cx="5553075" cy="247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96" name="Лист" r:id="rId3" imgW="5553123" imgH="2476440" progId="Excel.Sheet.12">
                  <p:embed/>
                </p:oleObj>
              </mc:Choice>
              <mc:Fallback>
                <p:oleObj name="Лист" r:id="rId3" imgW="5553123" imgH="247644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5463" y="1268760"/>
                        <a:ext cx="5553075" cy="2476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7858928"/>
              </p:ext>
            </p:extLst>
          </p:nvPr>
        </p:nvGraphicFramePr>
        <p:xfrm>
          <a:off x="827584" y="4149080"/>
          <a:ext cx="7488832" cy="2527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16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30157856"/>
      </p:ext>
    </p:extLst>
  </p:cSld>
  <p:clrMapOvr>
    <a:masterClrMapping/>
  </p:clrMapOvr>
  <p:transition spd="slow" advTm="1270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6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187624" y="404664"/>
            <a:ext cx="7248525" cy="457200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Налоговые доходы бюджета </a:t>
            </a:r>
            <a:endParaRPr lang="ru-RU" sz="2800" b="1" dirty="0">
              <a:solidFill>
                <a:schemeClr val="tx1">
                  <a:lumMod val="50000"/>
                </a:schemeClr>
              </a:solidFill>
              <a:latin typeface="Segoe Script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1772816"/>
            <a:ext cx="74523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00B050"/>
                </a:solidFill>
                <a:latin typeface="Segoe Print" pitchFamily="2" charset="0"/>
              </a:rPr>
              <a:t>Налоговые доходы</a:t>
            </a:r>
            <a:r>
              <a:rPr lang="ru-RU" sz="1400" b="1" dirty="0">
                <a:solidFill>
                  <a:srgbClr val="FF0000"/>
                </a:solidFill>
                <a:latin typeface="Segoe Print" pitchFamily="2" charset="0"/>
              </a:rPr>
              <a:t> 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- обязательные безвозмездные и безвозвратные платежи физических и юридических лиц, поступающие в </a:t>
            </a:r>
            <a:r>
              <a:rPr lang="ru-RU" sz="1400" dirty="0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бюджеты.</a:t>
            </a:r>
            <a:endParaRPr lang="ru-RU" sz="1400" dirty="0">
              <a:solidFill>
                <a:schemeClr val="tx1">
                  <a:lumMod val="50000"/>
                </a:schemeClr>
              </a:solidFill>
              <a:latin typeface="Segoe Print" pitchFamily="2" charset="0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7854222"/>
              </p:ext>
            </p:extLst>
          </p:nvPr>
        </p:nvGraphicFramePr>
        <p:xfrm>
          <a:off x="3381508" y="2780928"/>
          <a:ext cx="5553075" cy="295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7" name="Лист" r:id="rId3" imgW="5553123" imgH="2952720" progId="Excel.Sheet.12">
                  <p:embed/>
                </p:oleObj>
              </mc:Choice>
              <mc:Fallback>
                <p:oleObj name="Лист" r:id="rId3" imgW="5553123" imgH="295272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81508" y="2780928"/>
                        <a:ext cx="5553075" cy="295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033374" y="2468509"/>
            <a:ext cx="9012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в млн. руб.</a:t>
            </a:r>
            <a:endParaRPr lang="ru-RU" sz="11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4465635"/>
              </p:ext>
            </p:extLst>
          </p:nvPr>
        </p:nvGraphicFramePr>
        <p:xfrm>
          <a:off x="-252536" y="2766474"/>
          <a:ext cx="4572000" cy="35683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69175" y="2730119"/>
            <a:ext cx="2462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Доля налоговых поступлений</a:t>
            </a:r>
            <a:endParaRPr lang="ru-RU" sz="12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17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17846060"/>
      </p:ext>
    </p:extLst>
  </p:cSld>
  <p:clrMapOvr>
    <a:masterClrMapping/>
  </p:clrMapOvr>
  <p:transition spd="slow" advTm="2195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Graphic spid="9" grpId="0">
        <p:bldAsOne/>
      </p:bldGraphic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5340453"/>
              </p:ext>
            </p:extLst>
          </p:nvPr>
        </p:nvGraphicFramePr>
        <p:xfrm>
          <a:off x="-108520" y="3068960"/>
          <a:ext cx="6800850" cy="4090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187624" y="404664"/>
            <a:ext cx="7248525" cy="457200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Неналоговые доходы бюджета </a:t>
            </a:r>
            <a:endParaRPr lang="ru-RU" sz="2800" b="1" dirty="0">
              <a:solidFill>
                <a:schemeClr val="tx1">
                  <a:lumMod val="50000"/>
                </a:schemeClr>
              </a:solidFill>
              <a:latin typeface="Segoe Script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1628800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rgbClr val="00B050"/>
                </a:solidFill>
                <a:latin typeface="Segoe Print" pitchFamily="2" charset="0"/>
              </a:rPr>
              <a:t>Неналоговые доходы</a:t>
            </a:r>
            <a:r>
              <a:rPr lang="ru-RU" sz="1200" dirty="0">
                <a:solidFill>
                  <a:srgbClr val="00B050"/>
                </a:solidFill>
                <a:latin typeface="Segoe Print" pitchFamily="2" charset="0"/>
              </a:rPr>
              <a:t> </a:t>
            </a:r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- это поступления, генерируемые общественным (государственным или муниципальным) имуществом, поступления по операциям от прямого предоставления государством различных услуг и продажи товаров, а также платежи штрафного </a:t>
            </a:r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характера.</a:t>
            </a:r>
            <a:endParaRPr lang="ru-RU" sz="1200" dirty="0">
              <a:solidFill>
                <a:schemeClr val="tx1">
                  <a:lumMod val="50000"/>
                </a:schemeClr>
              </a:solidFill>
              <a:latin typeface="Segoe Print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53772" y="2600668"/>
            <a:ext cx="2634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Доля неналоговых поступлений</a:t>
            </a:r>
            <a:endParaRPr lang="ru-RU" sz="12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2135103"/>
              </p:ext>
            </p:extLst>
          </p:nvPr>
        </p:nvGraphicFramePr>
        <p:xfrm>
          <a:off x="4427984" y="2581357"/>
          <a:ext cx="4491781" cy="38418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37" name="Лист" r:id="rId4" imgW="6391345" imgH="5038740" progId="Excel.Sheet.12">
                  <p:embed/>
                </p:oleObj>
              </mc:Choice>
              <mc:Fallback>
                <p:oleObj name="Лист" r:id="rId4" imgW="6391345" imgH="503874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27984" y="2581357"/>
                        <a:ext cx="4491781" cy="38418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033374" y="2339058"/>
            <a:ext cx="9012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в млн. руб.</a:t>
            </a:r>
            <a:endParaRPr lang="ru-RU" sz="105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18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46457576"/>
      </p:ext>
    </p:extLst>
  </p:cSld>
  <p:clrMapOvr>
    <a:masterClrMapping/>
  </p:clrMapOvr>
  <p:transition spd="slow" advTm="1971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5" grpId="0"/>
      <p:bldP spid="6" grpId="0"/>
      <p:bldP spid="2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187624" y="404664"/>
            <a:ext cx="7248525" cy="457200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Безвозмездные поступления</a:t>
            </a:r>
            <a:endParaRPr lang="ru-RU" sz="2800" b="1" dirty="0">
              <a:solidFill>
                <a:schemeClr val="tx1">
                  <a:lumMod val="50000"/>
                </a:schemeClr>
              </a:solidFill>
              <a:latin typeface="Segoe Script" pitchFamily="34" charset="0"/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5550817"/>
              </p:ext>
            </p:extLst>
          </p:nvPr>
        </p:nvGraphicFramePr>
        <p:xfrm>
          <a:off x="2051720" y="1124744"/>
          <a:ext cx="5181947" cy="3218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860154"/>
              </p:ext>
            </p:extLst>
          </p:nvPr>
        </p:nvGraphicFramePr>
        <p:xfrm>
          <a:off x="0" y="4293096"/>
          <a:ext cx="4492369" cy="2671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9771888"/>
              </p:ext>
            </p:extLst>
          </p:nvPr>
        </p:nvGraphicFramePr>
        <p:xfrm>
          <a:off x="4401112" y="4365104"/>
          <a:ext cx="4158208" cy="2235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164288" y="3717032"/>
            <a:ext cx="1101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в млн. руб.</a:t>
            </a:r>
            <a:endParaRPr lang="ru-RU" sz="14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19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54744126"/>
      </p:ext>
    </p:extLst>
  </p:cSld>
  <p:clrMapOvr>
    <a:masterClrMapping/>
  </p:clrMapOvr>
  <p:transition spd="slow" advTm="2095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5" grpId="0">
        <p:bldAsOne/>
      </p:bldGraphic>
      <p:bldGraphic spid="6" grpId="0">
        <p:bldAsOne/>
      </p:bldGraphic>
      <p:bldGraphic spid="7" grpId="0">
        <p:bldAsOne/>
      </p:bldGraphic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1761" y="2060848"/>
            <a:ext cx="8640960" cy="3879180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Char char="q"/>
            </a:pP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Основные понятия…………………………………………3</a:t>
            </a:r>
          </a:p>
          <a:p>
            <a:pPr>
              <a:lnSpc>
                <a:spcPct val="80000"/>
              </a:lnSpc>
              <a:buFont typeface="Wingdings" pitchFamily="2" charset="2"/>
              <a:buChar char="q"/>
            </a:pP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Обеспечение бюджетной устойчивости…………...............................................9</a:t>
            </a:r>
          </a:p>
          <a:p>
            <a:pPr>
              <a:lnSpc>
                <a:spcPct val="80000"/>
              </a:lnSpc>
              <a:buFont typeface="Wingdings" pitchFamily="2" charset="2"/>
              <a:buChar char="q"/>
            </a:pP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Социально ориентированный бюджет………………………………………………………………20</a:t>
            </a:r>
          </a:p>
          <a:p>
            <a:pPr>
              <a:lnSpc>
                <a:spcPct val="80000"/>
              </a:lnSpc>
              <a:buFont typeface="Wingdings" pitchFamily="2" charset="2"/>
              <a:buChar char="q"/>
            </a:pP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Стимулирование экономического развития города…………………………………………………………………38</a:t>
            </a:r>
          </a:p>
          <a:p>
            <a:pPr>
              <a:lnSpc>
                <a:spcPct val="80000"/>
              </a:lnSpc>
              <a:buFont typeface="Wingdings" pitchFamily="2" charset="2"/>
              <a:buChar char="q"/>
            </a:pP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Контактная информация…………………………69</a:t>
            </a:r>
          </a:p>
          <a:p>
            <a:pPr marL="0" indent="0">
              <a:lnSpc>
                <a:spcPct val="80000"/>
              </a:lnSpc>
              <a:buNone/>
            </a:pPr>
            <a:endParaRPr lang="en-US" sz="2800" dirty="0">
              <a:solidFill>
                <a:srgbClr val="000000"/>
              </a:solidFill>
              <a:latin typeface="Segoe Script" pitchFamily="34" charset="0"/>
            </a:endParaRP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352425"/>
            <a:ext cx="7248525" cy="457200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chemeClr val="accent5">
                    <a:lumMod val="10000"/>
                  </a:schemeClr>
                </a:solidFill>
                <a:latin typeface="Segoe Script" pitchFamily="34" charset="0"/>
              </a:rPr>
              <a:t>Содержание</a:t>
            </a:r>
            <a:endParaRPr lang="ru-RU" sz="3200" b="1" dirty="0">
              <a:solidFill>
                <a:schemeClr val="accent5">
                  <a:lumMod val="10000"/>
                </a:schemeClr>
              </a:solidFill>
              <a:latin typeface="Segoe Script" pitchFamily="34" charset="0"/>
            </a:endParaRPr>
          </a:p>
        </p:txBody>
      </p:sp>
    </p:spTree>
  </p:cSld>
  <p:clrMapOvr>
    <a:masterClrMapping/>
  </p:clrMapOvr>
  <p:transition spd="slow" advTm="5888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050629" y="336556"/>
            <a:ext cx="7416824" cy="172819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Социально ориентированный бюджет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Segoe Script" pitchFamily="34" charset="0"/>
            </a:endParaRPr>
          </a:p>
        </p:txBody>
      </p:sp>
      <p:pic>
        <p:nvPicPr>
          <p:cNvPr id="8197" name="Picture 5" descr="C:\Users\eapavlova\Desktop\материалы к конкурсу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818" y="1988840"/>
            <a:ext cx="7186364" cy="443414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20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97673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2609">
        <p14:switch dir="r"/>
      </p:transition>
    </mc:Choice>
    <mc:Fallback>
      <p:transition spd="slow" advTm="26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187624" y="404664"/>
            <a:ext cx="7248525" cy="457200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Расходы бюджета </a:t>
            </a:r>
            <a:endParaRPr lang="ru-RU" sz="2800" b="1" dirty="0">
              <a:solidFill>
                <a:schemeClr val="tx1">
                  <a:lumMod val="50000"/>
                </a:schemeClr>
              </a:solidFill>
              <a:latin typeface="Segoe Script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1759964"/>
            <a:ext cx="85457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FF0000"/>
                </a:solidFill>
                <a:latin typeface="Segoe Print" pitchFamily="2" charset="0"/>
              </a:rPr>
              <a:t>Расходы бюджета 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– это затраты, возникающие в связи с выполнением государством своих задач и функций.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15833" y="2283184"/>
            <a:ext cx="42418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1">
                    <a:lumMod val="50000"/>
                  </a:schemeClr>
                </a:solidFill>
                <a:latin typeface="Segoe Print" pitchFamily="2" charset="0"/>
              </a:rPr>
              <a:t>Разделы классификации расходов бюджета</a:t>
            </a:r>
            <a:endParaRPr lang="ru-RU" sz="1400" b="1" dirty="0">
              <a:solidFill>
                <a:schemeClr val="tx1">
                  <a:lumMod val="50000"/>
                </a:schemeClr>
              </a:solidFill>
              <a:latin typeface="Segoe Print" pitchFamily="2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26702754"/>
              </p:ext>
            </p:extLst>
          </p:nvPr>
        </p:nvGraphicFramePr>
        <p:xfrm>
          <a:off x="-927458" y="2780928"/>
          <a:ext cx="5496272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2634809291"/>
              </p:ext>
            </p:extLst>
          </p:nvPr>
        </p:nvGraphicFramePr>
        <p:xfrm>
          <a:off x="1979712" y="2708920"/>
          <a:ext cx="5496272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4257698799"/>
              </p:ext>
            </p:extLst>
          </p:nvPr>
        </p:nvGraphicFramePr>
        <p:xfrm>
          <a:off x="4932040" y="2708920"/>
          <a:ext cx="5496272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21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13298811"/>
      </p:ext>
    </p:extLst>
  </p:cSld>
  <p:clrMapOvr>
    <a:masterClrMapping/>
  </p:clrMapOvr>
  <p:transition spd="slow" advTm="16384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Graphic spid="11" grpId="0">
        <p:bldAsOne/>
      </p:bldGraphic>
      <p:bldGraphic spid="12" grpId="0">
        <p:bldAsOne/>
      </p:bldGraphic>
      <p:bldGraphic spid="13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87624" y="404664"/>
            <a:ext cx="7248525" cy="457200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Структура и динамика расходов местного бюджета </a:t>
            </a:r>
            <a:endParaRPr lang="ru-RU" sz="2800" b="1" dirty="0">
              <a:solidFill>
                <a:schemeClr val="tx1">
                  <a:lumMod val="50000"/>
                </a:schemeClr>
              </a:solidFill>
              <a:latin typeface="Segoe Script" pitchFamily="34" charset="0"/>
            </a:endParaRPr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6580118"/>
              </p:ext>
            </p:extLst>
          </p:nvPr>
        </p:nvGraphicFramePr>
        <p:xfrm>
          <a:off x="-108520" y="4221088"/>
          <a:ext cx="6860803" cy="28328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6392312"/>
              </p:ext>
            </p:extLst>
          </p:nvPr>
        </p:nvGraphicFramePr>
        <p:xfrm>
          <a:off x="971600" y="1124744"/>
          <a:ext cx="8172401" cy="3033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22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61145028"/>
      </p:ext>
    </p:extLst>
  </p:cSld>
  <p:clrMapOvr>
    <a:masterClrMapping/>
  </p:clrMapOvr>
  <p:transition spd="slow" advTm="18054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3" grpId="0">
        <p:bldAsOne/>
      </p:bldGraphic>
      <p:bldGraphic spid="5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59632" y="404664"/>
            <a:ext cx="7248525" cy="457200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Расходы бюджета по разделам и подразделам классификации расходов бюджета</a:t>
            </a:r>
            <a:endParaRPr lang="ru-RU" sz="2400" b="1" dirty="0">
              <a:solidFill>
                <a:schemeClr val="tx1">
                  <a:lumMod val="50000"/>
                </a:schemeClr>
              </a:solidFill>
              <a:latin typeface="Segoe Script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7421337"/>
              </p:ext>
            </p:extLst>
          </p:nvPr>
        </p:nvGraphicFramePr>
        <p:xfrm>
          <a:off x="107506" y="1268760"/>
          <a:ext cx="8928991" cy="5486778"/>
        </p:xfrm>
        <a:graphic>
          <a:graphicData uri="http://schemas.openxmlformats.org/drawingml/2006/table">
            <a:tbl>
              <a:tblPr/>
              <a:tblGrid>
                <a:gridCol w="497093"/>
                <a:gridCol w="5407561"/>
                <a:gridCol w="754255"/>
                <a:gridCol w="756694"/>
                <a:gridCol w="756694"/>
                <a:gridCol w="756694"/>
              </a:tblGrid>
              <a:tr h="3657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omic Sans MS" pitchFamily="66" charset="0"/>
                          <a:ea typeface="Times New Roman"/>
                        </a:rPr>
                        <a:t> </a:t>
                      </a:r>
                      <a:r>
                        <a:rPr lang="ru-RU" sz="1200" b="1" dirty="0" smtClean="0">
                          <a:effectLst/>
                          <a:latin typeface="Comic Sans MS" pitchFamily="66" charset="0"/>
                          <a:ea typeface="Times New Roman"/>
                        </a:rPr>
                        <a:t>Код</a:t>
                      </a:r>
                      <a:endParaRPr lang="ru-RU" sz="1200" b="1" dirty="0"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>
                        <a:alpha val="4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omic Sans MS" pitchFamily="66" charset="0"/>
                          <a:ea typeface="Times New Roman"/>
                        </a:rPr>
                        <a:t>Наименование разделов и подразделов</a:t>
                      </a:r>
                      <a:endParaRPr lang="ru-RU" sz="1200" b="1" dirty="0"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>
                        <a:alpha val="4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omic Sans MS" pitchFamily="66" charset="0"/>
                          <a:ea typeface="Times New Roman"/>
                        </a:rPr>
                        <a:t>2020 год</a:t>
                      </a: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>
                        <a:alpha val="4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omic Sans MS" pitchFamily="66" charset="0"/>
                          <a:ea typeface="Times New Roman"/>
                        </a:rPr>
                        <a:t>2021 год</a:t>
                      </a:r>
                      <a:endParaRPr lang="ru-RU" sz="1200" b="1" dirty="0"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>
                        <a:alpha val="4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omic Sans MS" pitchFamily="66" charset="0"/>
                          <a:ea typeface="Times New Roman"/>
                        </a:rPr>
                        <a:t>2022 год</a:t>
                      </a:r>
                    </a:p>
                  </a:txBody>
                  <a:tcPr marL="44120" marR="44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>
                        <a:alpha val="4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omic Sans MS" pitchFamily="66" charset="0"/>
                          <a:ea typeface="Times New Roman"/>
                        </a:rPr>
                        <a:t>2023 год</a:t>
                      </a:r>
                    </a:p>
                  </a:txBody>
                  <a:tcPr marL="44120" marR="44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>
                        <a:alpha val="47843"/>
                      </a:srgbClr>
                    </a:solidFill>
                  </a:tcPr>
                </a:tc>
              </a:tr>
              <a:tr h="1393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0100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Общегосударственные вопросы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141,4</a:t>
                      </a:r>
                    </a:p>
                  </a:txBody>
                  <a:tcPr marL="91452" marR="91452" marT="45723" marB="4572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136,6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133,2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132,8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3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omic Sans MS" pitchFamily="66" charset="0"/>
                          <a:ea typeface="Times New Roman"/>
                        </a:rPr>
                        <a:t>0102</a:t>
                      </a: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omic Sans MS" pitchFamily="66" charset="0"/>
                          <a:ea typeface="Times New Roman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</a:rPr>
                        <a:t>1,8</a:t>
                      </a:r>
                    </a:p>
                  </a:txBody>
                  <a:tcPr marL="91452" marR="91452" marT="45723" marB="4572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Comic Sans MS" pitchFamily="66" charset="0"/>
                          <a:ea typeface="Times New Roman"/>
                        </a:rPr>
                        <a:t>2,1</a:t>
                      </a:r>
                      <a:endParaRPr lang="ru-RU" sz="1050" dirty="0"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Comic Sans MS" pitchFamily="66" charset="0"/>
                          <a:ea typeface="Times New Roman"/>
                        </a:rPr>
                        <a:t>2,1</a:t>
                      </a:r>
                      <a:endParaRPr lang="ru-RU" sz="1050" dirty="0"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Comic Sans MS" pitchFamily="66" charset="0"/>
                          <a:ea typeface="Times New Roman"/>
                        </a:rPr>
                        <a:t>2,1</a:t>
                      </a:r>
                      <a:endParaRPr lang="ru-RU" sz="1050" dirty="0"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46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Comic Sans MS" pitchFamily="66" charset="0"/>
                          <a:ea typeface="Times New Roman"/>
                        </a:rPr>
                        <a:t>0103</a:t>
                      </a:r>
                      <a:endParaRPr lang="ru-RU" sz="1050" dirty="0"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omic Sans MS" pitchFamily="66" charset="0"/>
                          <a:ea typeface="Times New Roman"/>
                        </a:rPr>
                        <a:t>Функционирование законодательных (</a:t>
                      </a:r>
                      <a:r>
                        <a:rPr lang="ru-RU" sz="1050" dirty="0" smtClean="0">
                          <a:effectLst/>
                          <a:latin typeface="Comic Sans MS" pitchFamily="66" charset="0"/>
                          <a:ea typeface="Times New Roman"/>
                        </a:rPr>
                        <a:t>представительных</a:t>
                      </a:r>
                      <a:r>
                        <a:rPr lang="ru-RU" sz="1050" dirty="0">
                          <a:effectLst/>
                          <a:latin typeface="Comic Sans MS" pitchFamily="66" charset="0"/>
                          <a:ea typeface="Times New Roman"/>
                        </a:rPr>
                        <a:t>) органов государственной власти  и представительных органов муниципальных образований</a:t>
                      </a: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</a:rPr>
                        <a:t>1,7</a:t>
                      </a:r>
                    </a:p>
                  </a:txBody>
                  <a:tcPr marL="91452" marR="91452" marT="45723" marB="4572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50" dirty="0" smtClean="0">
                        <a:effectLst/>
                        <a:latin typeface="Comic Sans MS" pitchFamily="66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Comic Sans MS" pitchFamily="66" charset="0"/>
                          <a:ea typeface="Times New Roman"/>
                        </a:rPr>
                        <a:t>2,4</a:t>
                      </a:r>
                      <a:endParaRPr lang="ru-RU" sz="1050" dirty="0"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50" dirty="0" smtClean="0">
                        <a:effectLst/>
                        <a:latin typeface="Comic Sans MS" pitchFamily="66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Comic Sans MS" pitchFamily="66" charset="0"/>
                          <a:ea typeface="Times New Roman"/>
                        </a:rPr>
                        <a:t>2,4</a:t>
                      </a:r>
                      <a:endParaRPr lang="ru-RU" sz="1050" dirty="0"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050" dirty="0" smtClean="0">
                        <a:effectLst/>
                        <a:latin typeface="Comic Sans MS" pitchFamily="66" charset="0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Comic Sans MS" pitchFamily="66" charset="0"/>
                          <a:ea typeface="Times New Roman"/>
                        </a:rPr>
                        <a:t>2,4</a:t>
                      </a:r>
                      <a:endParaRPr lang="ru-RU" sz="1050" dirty="0"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78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omic Sans MS" pitchFamily="66" charset="0"/>
                          <a:ea typeface="Times New Roman"/>
                        </a:rPr>
                        <a:t>0104</a:t>
                      </a: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omic Sans MS" pitchFamily="66" charset="0"/>
                          <a:ea typeface="Times New Roman"/>
                        </a:rPr>
                        <a:t>Функционирование Правительства Российской Федерации, высших органов государственной  власти субъектов Российской Федерации, местных администраций</a:t>
                      </a: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</a:rPr>
                        <a:t>32,6</a:t>
                      </a:r>
                    </a:p>
                  </a:txBody>
                  <a:tcPr marL="91452" marR="91452" marT="45723" marB="4572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Comic Sans MS" pitchFamily="66" charset="0"/>
                          <a:ea typeface="Times New Roman"/>
                        </a:rPr>
                        <a:t>33,7</a:t>
                      </a:r>
                      <a:endParaRPr lang="ru-RU" sz="1050" dirty="0"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Comic Sans MS" pitchFamily="66" charset="0"/>
                          <a:ea typeface="Times New Roman"/>
                        </a:rPr>
                        <a:t>33,7</a:t>
                      </a:r>
                      <a:endParaRPr lang="ru-RU" sz="1050" dirty="0"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Comic Sans MS" pitchFamily="66" charset="0"/>
                          <a:ea typeface="Times New Roman"/>
                        </a:rPr>
                        <a:t>33,7</a:t>
                      </a:r>
                      <a:endParaRPr lang="ru-RU" sz="1050" dirty="0"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2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omic Sans MS" pitchFamily="66" charset="0"/>
                          <a:ea typeface="Times New Roman"/>
                        </a:rPr>
                        <a:t>0105</a:t>
                      </a: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omic Sans MS" pitchFamily="66" charset="0"/>
                          <a:ea typeface="Times New Roman"/>
                        </a:rPr>
                        <a:t>Судебная система</a:t>
                      </a: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</a:rPr>
                        <a:t>0,0</a:t>
                      </a:r>
                    </a:p>
                  </a:txBody>
                  <a:tcPr marL="91452" marR="91452" marT="45723" marB="4572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Comic Sans MS" pitchFamily="66" charset="0"/>
                          <a:ea typeface="Times New Roman"/>
                        </a:rPr>
                        <a:t>0,1</a:t>
                      </a:r>
                      <a:endParaRPr lang="ru-RU" sz="1050" dirty="0"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Comic Sans MS" pitchFamily="66" charset="0"/>
                          <a:ea typeface="Times New Roman"/>
                        </a:rPr>
                        <a:t>0,4</a:t>
                      </a:r>
                      <a:endParaRPr lang="ru-RU" sz="1050" dirty="0"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Comic Sans MS" pitchFamily="66" charset="0"/>
                          <a:ea typeface="Times New Roman"/>
                        </a:rPr>
                        <a:t>0,05</a:t>
                      </a:r>
                      <a:endParaRPr lang="ru-RU" sz="1050" dirty="0"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8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omic Sans MS" pitchFamily="66" charset="0"/>
                          <a:ea typeface="Times New Roman"/>
                        </a:rPr>
                        <a:t>0106</a:t>
                      </a: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omic Sans MS" pitchFamily="66" charset="0"/>
                          <a:ea typeface="Times New Roman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</a:rPr>
                        <a:t>18,7</a:t>
                      </a:r>
                    </a:p>
                  </a:txBody>
                  <a:tcPr marL="91452" marR="91452" marT="45723" marB="4572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Comic Sans MS" pitchFamily="66" charset="0"/>
                          <a:ea typeface="Times New Roman"/>
                        </a:rPr>
                        <a:t>17,6</a:t>
                      </a:r>
                      <a:endParaRPr lang="ru-RU" sz="1050" dirty="0"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Comic Sans MS" pitchFamily="66" charset="0"/>
                          <a:ea typeface="Times New Roman"/>
                        </a:rPr>
                        <a:t>17,6</a:t>
                      </a:r>
                      <a:endParaRPr lang="ru-RU" sz="1050" dirty="0"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Comic Sans MS" pitchFamily="66" charset="0"/>
                          <a:ea typeface="Times New Roman"/>
                        </a:rPr>
                        <a:t>17,6</a:t>
                      </a:r>
                      <a:endParaRPr lang="ru-RU" sz="1050" dirty="0"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0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omic Sans MS" pitchFamily="66" charset="0"/>
                          <a:ea typeface="Times New Roman"/>
                        </a:rPr>
                        <a:t>0111</a:t>
                      </a: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omic Sans MS" pitchFamily="66" charset="0"/>
                          <a:ea typeface="Times New Roman"/>
                        </a:rPr>
                        <a:t>Резервные фонды</a:t>
                      </a: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</a:rPr>
                        <a:t>0,0</a:t>
                      </a:r>
                    </a:p>
                  </a:txBody>
                  <a:tcPr marL="91452" marR="91452" marT="45723" marB="4572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Comic Sans MS" pitchFamily="66" charset="0"/>
                          <a:ea typeface="Times New Roman"/>
                        </a:rPr>
                        <a:t>3,3</a:t>
                      </a:r>
                      <a:endParaRPr lang="ru-RU" sz="1050" dirty="0"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Comic Sans MS" pitchFamily="66" charset="0"/>
                          <a:ea typeface="Times New Roman"/>
                        </a:rPr>
                        <a:t>3,3</a:t>
                      </a:r>
                      <a:endParaRPr lang="ru-RU" sz="1050" dirty="0"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Comic Sans MS" pitchFamily="66" charset="0"/>
                          <a:ea typeface="Times New Roman"/>
                        </a:rPr>
                        <a:t>3,3</a:t>
                      </a:r>
                      <a:endParaRPr lang="ru-RU" sz="1050" dirty="0"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0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omic Sans MS" pitchFamily="66" charset="0"/>
                          <a:ea typeface="Times New Roman"/>
                        </a:rPr>
                        <a:t>0113</a:t>
                      </a: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omic Sans MS" pitchFamily="66" charset="0"/>
                          <a:ea typeface="Times New Roman"/>
                        </a:rPr>
                        <a:t>Другие общегосударственные вопросы</a:t>
                      </a: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</a:rPr>
                        <a:t>81,8</a:t>
                      </a:r>
                    </a:p>
                  </a:txBody>
                  <a:tcPr marL="91452" marR="91452" marT="45723" marB="4572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Comic Sans MS" pitchFamily="66" charset="0"/>
                          <a:ea typeface="Times New Roman"/>
                        </a:rPr>
                        <a:t>77,4</a:t>
                      </a:r>
                      <a:endParaRPr lang="ru-RU" sz="1050" dirty="0"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Comic Sans MS" pitchFamily="66" charset="0"/>
                          <a:ea typeface="Times New Roman"/>
                        </a:rPr>
                        <a:t>73,7</a:t>
                      </a:r>
                      <a:endParaRPr lang="ru-RU" sz="1050" dirty="0"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Comic Sans MS" pitchFamily="66" charset="0"/>
                          <a:ea typeface="Times New Roman"/>
                        </a:rPr>
                        <a:t>73,7</a:t>
                      </a:r>
                      <a:endParaRPr lang="ru-RU" sz="1050" dirty="0"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4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0300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Национальная безопасность и правоохранительная деятельность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16,1</a:t>
                      </a:r>
                    </a:p>
                  </a:txBody>
                  <a:tcPr marL="91452" marR="91452" marT="45723" marB="4572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15,2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14,4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14,4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0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omic Sans MS" pitchFamily="66" charset="0"/>
                          <a:ea typeface="Times New Roman"/>
                        </a:rPr>
                        <a:t>0304</a:t>
                      </a: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omic Sans MS" pitchFamily="66" charset="0"/>
                          <a:ea typeface="Times New Roman"/>
                        </a:rPr>
                        <a:t>Органы юстиции</a:t>
                      </a: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4,5</a:t>
                      </a:r>
                      <a:endParaRPr lang="ru-RU" sz="1050" b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Comic Sans MS" pitchFamily="66" charset="0"/>
                          <a:ea typeface="Times New Roman"/>
                        </a:rPr>
                        <a:t>3,9</a:t>
                      </a:r>
                      <a:endParaRPr lang="ru-RU" sz="1050" dirty="0"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Comic Sans MS" pitchFamily="66" charset="0"/>
                          <a:ea typeface="Times New Roman"/>
                        </a:rPr>
                        <a:t>3,9</a:t>
                      </a:r>
                      <a:endParaRPr lang="ru-RU" sz="1050" dirty="0"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Comic Sans MS" pitchFamily="66" charset="0"/>
                          <a:ea typeface="Times New Roman"/>
                        </a:rPr>
                        <a:t>3,9</a:t>
                      </a:r>
                      <a:endParaRPr lang="ru-RU" sz="1050" dirty="0"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3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omic Sans MS" pitchFamily="66" charset="0"/>
                          <a:ea typeface="Times New Roman"/>
                        </a:rPr>
                        <a:t>0310</a:t>
                      </a: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omic Sans MS" pitchFamily="66" charset="0"/>
                          <a:ea typeface="Times New Roman"/>
                        </a:rPr>
                        <a:t>Защита населения и территории от  чрезвычайных ситуаций природного и техногенного характера, пожарная безопасность</a:t>
                      </a: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11,0</a:t>
                      </a:r>
                      <a:endParaRPr lang="ru-RU" sz="1050" b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Comic Sans MS" pitchFamily="66" charset="0"/>
                          <a:ea typeface="Times New Roman"/>
                        </a:rPr>
                        <a:t>11,2</a:t>
                      </a:r>
                      <a:endParaRPr lang="ru-RU" sz="1050" dirty="0"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Comic Sans MS" pitchFamily="66" charset="0"/>
                          <a:ea typeface="Times New Roman"/>
                        </a:rPr>
                        <a:t>10,4</a:t>
                      </a:r>
                      <a:endParaRPr lang="ru-RU" sz="1050" dirty="0"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Comic Sans MS" pitchFamily="66" charset="0"/>
                          <a:ea typeface="Times New Roman"/>
                        </a:rPr>
                        <a:t>10,4</a:t>
                      </a:r>
                      <a:endParaRPr lang="ru-RU" sz="1050" dirty="0"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4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omic Sans MS" pitchFamily="66" charset="0"/>
                          <a:ea typeface="Times New Roman"/>
                        </a:rPr>
                        <a:t>0314</a:t>
                      </a: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omic Sans MS" pitchFamily="66" charset="0"/>
                          <a:ea typeface="Times New Roman"/>
                        </a:rPr>
                        <a:t>Другие вопросы в области национальной безопасности и правоохранительной деятельности </a:t>
                      </a: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0,6</a:t>
                      </a:r>
                      <a:endParaRPr lang="ru-RU" sz="1050" b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Comic Sans MS" pitchFamily="66" charset="0"/>
                          <a:ea typeface="Times New Roman"/>
                        </a:rPr>
                        <a:t>0,07</a:t>
                      </a:r>
                      <a:endParaRPr lang="ru-RU" sz="1050" dirty="0"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Comic Sans MS" pitchFamily="66" charset="0"/>
                          <a:ea typeface="Times New Roman"/>
                        </a:rPr>
                        <a:t>0,07</a:t>
                      </a:r>
                      <a:endParaRPr lang="ru-RU" sz="1050" dirty="0"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Comic Sans MS" pitchFamily="66" charset="0"/>
                          <a:ea typeface="Times New Roman"/>
                        </a:rPr>
                        <a:t>0,07</a:t>
                      </a:r>
                      <a:endParaRPr lang="ru-RU" sz="1050" dirty="0"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3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0400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Национальная экономика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220,0</a:t>
                      </a:r>
                    </a:p>
                  </a:txBody>
                  <a:tcPr marL="91452" marR="91452" marT="45723" marB="4572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166,6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150,4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151,1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9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omic Sans MS" pitchFamily="66" charset="0"/>
                          <a:ea typeface="Times New Roman"/>
                        </a:rPr>
                        <a:t>0405</a:t>
                      </a: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omic Sans MS" pitchFamily="66" charset="0"/>
                          <a:ea typeface="Times New Roman"/>
                        </a:rPr>
                        <a:t>Сельское хозяйство и рыболовство</a:t>
                      </a: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</a:rPr>
                        <a:t>0,3</a:t>
                      </a:r>
                    </a:p>
                  </a:txBody>
                  <a:tcPr marL="91452" marR="91452" marT="45723" marB="4572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Comic Sans MS" pitchFamily="66" charset="0"/>
                          <a:ea typeface="Times New Roman"/>
                        </a:rPr>
                        <a:t>0,3</a:t>
                      </a:r>
                      <a:endParaRPr lang="ru-RU" sz="1050" dirty="0"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Comic Sans MS" pitchFamily="66" charset="0"/>
                          <a:ea typeface="Times New Roman"/>
                        </a:rPr>
                        <a:t>0,3</a:t>
                      </a:r>
                      <a:endParaRPr lang="ru-RU" sz="1050" dirty="0"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Comic Sans MS" pitchFamily="66" charset="0"/>
                          <a:ea typeface="Times New Roman"/>
                        </a:rPr>
                        <a:t>0,3</a:t>
                      </a:r>
                      <a:endParaRPr lang="ru-RU" sz="1050" dirty="0"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4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omic Sans MS" pitchFamily="66" charset="0"/>
                          <a:ea typeface="Times New Roman"/>
                        </a:rPr>
                        <a:t>0408</a:t>
                      </a: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omic Sans MS" pitchFamily="66" charset="0"/>
                          <a:ea typeface="Times New Roman"/>
                        </a:rPr>
                        <a:t>Транспорт</a:t>
                      </a: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</a:rPr>
                        <a:t>0,04</a:t>
                      </a:r>
                    </a:p>
                  </a:txBody>
                  <a:tcPr marL="91452" marR="91452" marT="45723" marB="4572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Comic Sans MS" pitchFamily="66" charset="0"/>
                          <a:ea typeface="Times New Roman"/>
                        </a:rPr>
                        <a:t>0,08</a:t>
                      </a:r>
                      <a:endParaRPr lang="ru-RU" sz="1050" dirty="0"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Comic Sans MS" pitchFamily="66" charset="0"/>
                          <a:ea typeface="Times New Roman"/>
                        </a:rPr>
                        <a:t>0,1</a:t>
                      </a:r>
                      <a:endParaRPr lang="ru-RU" sz="1050" dirty="0"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Comic Sans MS" pitchFamily="66" charset="0"/>
                          <a:ea typeface="Times New Roman"/>
                        </a:rPr>
                        <a:t>0,1</a:t>
                      </a:r>
                      <a:endParaRPr lang="ru-RU" sz="1050" dirty="0"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0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omic Sans MS" pitchFamily="66" charset="0"/>
                          <a:ea typeface="Times New Roman"/>
                        </a:rPr>
                        <a:t>0409</a:t>
                      </a: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omic Sans MS" pitchFamily="66" charset="0"/>
                          <a:ea typeface="Times New Roman"/>
                        </a:rPr>
                        <a:t>Дорожное хозяйство (дорожные фонды)</a:t>
                      </a: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</a:rPr>
                        <a:t>199,6</a:t>
                      </a:r>
                    </a:p>
                  </a:txBody>
                  <a:tcPr marL="91452" marR="91452" marT="45723" marB="4572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Comic Sans MS" pitchFamily="66" charset="0"/>
                          <a:ea typeface="Times New Roman"/>
                        </a:rPr>
                        <a:t>148,5</a:t>
                      </a:r>
                      <a:endParaRPr lang="ru-RU" sz="1050" dirty="0"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Comic Sans MS" pitchFamily="66" charset="0"/>
                          <a:ea typeface="Times New Roman"/>
                        </a:rPr>
                        <a:t>147,0</a:t>
                      </a:r>
                      <a:endParaRPr lang="ru-RU" sz="1050" dirty="0"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Comic Sans MS" pitchFamily="66" charset="0"/>
                          <a:ea typeface="Times New Roman"/>
                        </a:rPr>
                        <a:t>149,4</a:t>
                      </a:r>
                      <a:endParaRPr lang="ru-RU" sz="1050" dirty="0"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9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omic Sans MS" pitchFamily="66" charset="0"/>
                          <a:ea typeface="Times New Roman"/>
                        </a:rPr>
                        <a:t>0412</a:t>
                      </a: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omic Sans MS" pitchFamily="66" charset="0"/>
                          <a:ea typeface="Times New Roman"/>
                        </a:rPr>
                        <a:t>Другие вопросы в области национальной экономики</a:t>
                      </a: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</a:rPr>
                        <a:t>20,0</a:t>
                      </a:r>
                    </a:p>
                  </a:txBody>
                  <a:tcPr marL="91452" marR="91452" marT="45723" marB="4572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Comic Sans MS" pitchFamily="66" charset="0"/>
                          <a:ea typeface="Times New Roman"/>
                        </a:rPr>
                        <a:t>17,7</a:t>
                      </a:r>
                      <a:endParaRPr lang="ru-RU" sz="1050" dirty="0"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Comic Sans MS" pitchFamily="66" charset="0"/>
                          <a:ea typeface="Times New Roman"/>
                        </a:rPr>
                        <a:t>3,0</a:t>
                      </a:r>
                      <a:endParaRPr lang="ru-RU" sz="1050" dirty="0"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Comic Sans MS" pitchFamily="66" charset="0"/>
                          <a:ea typeface="Times New Roman"/>
                        </a:rPr>
                        <a:t>1,3</a:t>
                      </a:r>
                      <a:endParaRPr lang="ru-RU" sz="1050" dirty="0"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23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74904670"/>
      </p:ext>
    </p:extLst>
  </p:cSld>
  <p:clrMapOvr>
    <a:masterClrMapping/>
  </p:clrMapOvr>
  <p:transition spd="slow" advTm="17471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59632" y="404664"/>
            <a:ext cx="7248525" cy="457200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Расходы бюджета по разделам и подразделам классификации расходов бюджета</a:t>
            </a:r>
            <a:endParaRPr lang="ru-RU" sz="2400" b="1" dirty="0">
              <a:solidFill>
                <a:schemeClr val="tx1">
                  <a:lumMod val="50000"/>
                </a:schemeClr>
              </a:solidFill>
              <a:latin typeface="Segoe Script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4126088"/>
              </p:ext>
            </p:extLst>
          </p:nvPr>
        </p:nvGraphicFramePr>
        <p:xfrm>
          <a:off x="107506" y="1268760"/>
          <a:ext cx="8928991" cy="5125683"/>
        </p:xfrm>
        <a:graphic>
          <a:graphicData uri="http://schemas.openxmlformats.org/drawingml/2006/table">
            <a:tbl>
              <a:tblPr/>
              <a:tblGrid>
                <a:gridCol w="497093"/>
                <a:gridCol w="4759489"/>
                <a:gridCol w="936104"/>
                <a:gridCol w="936104"/>
                <a:gridCol w="936104"/>
                <a:gridCol w="864097"/>
              </a:tblGrid>
              <a:tr h="3657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omic Sans MS" pitchFamily="66" charset="0"/>
                          <a:ea typeface="Times New Roman"/>
                        </a:rPr>
                        <a:t> </a:t>
                      </a:r>
                      <a:r>
                        <a:rPr lang="ru-RU" sz="1200" b="1" dirty="0" smtClean="0">
                          <a:effectLst/>
                          <a:latin typeface="Comic Sans MS" pitchFamily="66" charset="0"/>
                          <a:ea typeface="Times New Roman"/>
                        </a:rPr>
                        <a:t>Код</a:t>
                      </a:r>
                      <a:endParaRPr lang="ru-RU" sz="1200" b="1" dirty="0"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omic Sans MS" pitchFamily="66" charset="0"/>
                          <a:ea typeface="Times New Roman"/>
                        </a:rPr>
                        <a:t>Наименование разделов и подразделов</a:t>
                      </a:r>
                      <a:endParaRPr lang="ru-RU" sz="1200" b="1" dirty="0"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omic Sans MS" pitchFamily="66" charset="0"/>
                          <a:ea typeface="Times New Roman"/>
                        </a:rPr>
                        <a:t>2020 год</a:t>
                      </a: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omic Sans MS" pitchFamily="66" charset="0"/>
                          <a:ea typeface="Times New Roman"/>
                        </a:rPr>
                        <a:t>2021 год</a:t>
                      </a:r>
                      <a:endParaRPr lang="ru-RU" sz="1200" b="1" dirty="0"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omic Sans MS" pitchFamily="66" charset="0"/>
                          <a:ea typeface="Times New Roman"/>
                        </a:rPr>
                        <a:t>2022 год</a:t>
                      </a: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>
                        <a:alpha val="490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omic Sans MS" pitchFamily="66" charset="0"/>
                          <a:ea typeface="Times New Roman"/>
                        </a:rPr>
                        <a:t>2023 год</a:t>
                      </a: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>
                        <a:alpha val="49020"/>
                      </a:srgbClr>
                    </a:solidFill>
                  </a:tcPr>
                </a:tc>
              </a:tr>
              <a:tr h="1393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0500</a:t>
                      </a:r>
                      <a:endParaRPr lang="ru-RU" sz="1050" dirty="0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Жилищно-коммунальное хозяйство</a:t>
                      </a:r>
                      <a:endParaRPr lang="ru-RU" sz="1050" dirty="0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184,9</a:t>
                      </a:r>
                    </a:p>
                  </a:txBody>
                  <a:tcPr marL="91452" marR="91452" marT="45723" marB="4572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142,7</a:t>
                      </a:r>
                      <a:endParaRPr lang="ru-RU" sz="1050" dirty="0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99,4</a:t>
                      </a:r>
                      <a:endParaRPr lang="ru-RU" sz="1050" dirty="0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98,6</a:t>
                      </a:r>
                      <a:endParaRPr lang="ru-RU" sz="1050" dirty="0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8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omic Sans MS" pitchFamily="66" charset="0"/>
                          <a:ea typeface="Times New Roman"/>
                        </a:rPr>
                        <a:t>0501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omic Sans MS" pitchFamily="66" charset="0"/>
                          <a:ea typeface="Times New Roman"/>
                        </a:rPr>
                        <a:t>Жилищное хозяйство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</a:rPr>
                        <a:t>15,7</a:t>
                      </a:r>
                    </a:p>
                  </a:txBody>
                  <a:tcPr marL="91452" marR="91452" marT="45723" marB="4572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5,3</a:t>
                      </a:r>
                      <a:endParaRPr lang="ru-RU" sz="105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5,3</a:t>
                      </a:r>
                      <a:endParaRPr lang="ru-RU" sz="105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5,3</a:t>
                      </a:r>
                      <a:endParaRPr lang="ru-RU" sz="105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omic Sans MS" pitchFamily="66" charset="0"/>
                          <a:ea typeface="Times New Roman"/>
                        </a:rPr>
                        <a:t>0502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omic Sans MS" pitchFamily="66" charset="0"/>
                          <a:ea typeface="Times New Roman"/>
                        </a:rPr>
                        <a:t>Коммунальное хозяйство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</a:rPr>
                        <a:t>13,8</a:t>
                      </a:r>
                    </a:p>
                  </a:txBody>
                  <a:tcPr marL="91452" marR="91452" marT="45723" marB="4572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12,9</a:t>
                      </a:r>
                      <a:endParaRPr lang="ru-RU" sz="105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0,2</a:t>
                      </a:r>
                      <a:endParaRPr lang="ru-RU" sz="105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omic Sans MS" pitchFamily="66" charset="0"/>
                          <a:ea typeface="Times New Roman"/>
                        </a:rPr>
                        <a:t>0503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omic Sans MS" pitchFamily="66" charset="0"/>
                          <a:ea typeface="Times New Roman"/>
                        </a:rPr>
                        <a:t>Благоустройство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</a:rPr>
                        <a:t>132,1</a:t>
                      </a:r>
                    </a:p>
                  </a:txBody>
                  <a:tcPr marL="91452" marR="91452" marT="45723" marB="4572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100,6</a:t>
                      </a:r>
                      <a:endParaRPr lang="ru-RU" sz="105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70,0</a:t>
                      </a:r>
                      <a:endParaRPr lang="ru-RU" sz="105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69,5</a:t>
                      </a:r>
                      <a:endParaRPr lang="ru-RU" sz="105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25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omic Sans MS" pitchFamily="66" charset="0"/>
                          <a:ea typeface="Times New Roman"/>
                        </a:rPr>
                        <a:t>0505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omic Sans MS" pitchFamily="66" charset="0"/>
                          <a:ea typeface="Times New Roman"/>
                        </a:rPr>
                        <a:t>Другие вопросы в области жилищно-коммунального хозяйства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</a:rPr>
                        <a:t>23,4</a:t>
                      </a:r>
                    </a:p>
                  </a:txBody>
                  <a:tcPr marL="91452" marR="91452" marT="45723" marB="4572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24,0</a:t>
                      </a:r>
                      <a:endParaRPr lang="ru-RU" sz="105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23,9</a:t>
                      </a:r>
                      <a:endParaRPr lang="ru-RU" sz="105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23,8</a:t>
                      </a:r>
                      <a:endParaRPr lang="ru-RU" sz="105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59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0700</a:t>
                      </a:r>
                      <a:endParaRPr lang="ru-RU" sz="1050" dirty="0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Образование</a:t>
                      </a:r>
                      <a:endParaRPr lang="ru-RU" sz="1050" dirty="0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1278,1</a:t>
                      </a:r>
                    </a:p>
                  </a:txBody>
                  <a:tcPr marL="91452" marR="91452" marT="45723" marB="4572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1139,1</a:t>
                      </a:r>
                      <a:endParaRPr lang="ru-RU" sz="1050" dirty="0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1014,2</a:t>
                      </a:r>
                      <a:endParaRPr lang="ru-RU" sz="1050" dirty="0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982,7</a:t>
                      </a:r>
                      <a:endParaRPr lang="ru-RU" sz="1050" dirty="0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06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omic Sans MS" pitchFamily="66" charset="0"/>
                          <a:ea typeface="Times New Roman"/>
                        </a:rPr>
                        <a:t>0701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omic Sans MS" pitchFamily="66" charset="0"/>
                          <a:ea typeface="Times New Roman"/>
                        </a:rPr>
                        <a:t>Дошкольное образование детей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</a:rPr>
                        <a:t>675,3</a:t>
                      </a:r>
                    </a:p>
                  </a:txBody>
                  <a:tcPr marL="91452" marR="91452" marT="45723" marB="4572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371,4</a:t>
                      </a:r>
                      <a:endParaRPr lang="ru-RU" sz="105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374,8</a:t>
                      </a:r>
                      <a:endParaRPr lang="ru-RU" sz="105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374,8</a:t>
                      </a:r>
                      <a:endParaRPr lang="ru-RU" sz="105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06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omic Sans MS" pitchFamily="66" charset="0"/>
                          <a:ea typeface="Times New Roman"/>
                        </a:rPr>
                        <a:t>0702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omic Sans MS" pitchFamily="66" charset="0"/>
                          <a:ea typeface="Times New Roman"/>
                        </a:rPr>
                        <a:t>Общее образование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</a:rPr>
                        <a:t>514,8</a:t>
                      </a:r>
                    </a:p>
                  </a:txBody>
                  <a:tcPr marL="91452" marR="91452" marT="45723" marB="4572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680,2</a:t>
                      </a:r>
                      <a:endParaRPr lang="ru-RU" sz="105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524,7</a:t>
                      </a:r>
                      <a:endParaRPr lang="ru-RU" sz="105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524,7</a:t>
                      </a:r>
                      <a:endParaRPr lang="ru-RU" sz="105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4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omic Sans MS" pitchFamily="66" charset="0"/>
                          <a:ea typeface="Times New Roman"/>
                        </a:rPr>
                        <a:t>0703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omic Sans MS" pitchFamily="66" charset="0"/>
                          <a:ea typeface="Times New Roman"/>
                        </a:rPr>
                        <a:t>Дополнительное образование детей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</a:rPr>
                        <a:t>71,4</a:t>
                      </a:r>
                    </a:p>
                  </a:txBody>
                  <a:tcPr marL="91452" marR="91452" marT="45723" marB="4572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66,7</a:t>
                      </a:r>
                      <a:endParaRPr lang="ru-RU" sz="105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95,1</a:t>
                      </a:r>
                      <a:endParaRPr lang="ru-RU" sz="105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63,7</a:t>
                      </a:r>
                      <a:endParaRPr lang="ru-RU" sz="105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06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omic Sans MS" pitchFamily="66" charset="0"/>
                          <a:ea typeface="Times New Roman"/>
                        </a:rPr>
                        <a:t>0707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omic Sans MS" pitchFamily="66" charset="0"/>
                          <a:ea typeface="Times New Roman"/>
                        </a:rPr>
                        <a:t>Молодежная политика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</a:rPr>
                        <a:t>0,3</a:t>
                      </a:r>
                    </a:p>
                  </a:txBody>
                  <a:tcPr marL="91452" marR="91452" marT="45723" marB="4572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3,6</a:t>
                      </a:r>
                      <a:endParaRPr lang="ru-RU" sz="105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2,3</a:t>
                      </a:r>
                      <a:endParaRPr lang="ru-RU" sz="105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2,3</a:t>
                      </a:r>
                      <a:endParaRPr lang="ru-RU" sz="105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27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omic Sans MS" pitchFamily="66" charset="0"/>
                          <a:ea typeface="Times New Roman"/>
                        </a:rPr>
                        <a:t>0709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omic Sans MS" pitchFamily="66" charset="0"/>
                          <a:ea typeface="Times New Roman"/>
                        </a:rPr>
                        <a:t>Другие расходы в области образования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</a:rPr>
                        <a:t>16,2</a:t>
                      </a:r>
                    </a:p>
                  </a:txBody>
                  <a:tcPr marL="91452" marR="91452" marT="45723" marB="4572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17,3</a:t>
                      </a:r>
                      <a:endParaRPr lang="ru-RU" sz="105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17,3</a:t>
                      </a:r>
                      <a:endParaRPr lang="ru-RU" sz="105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17,3</a:t>
                      </a:r>
                      <a:endParaRPr lang="ru-RU" sz="105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4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0800      </a:t>
                      </a:r>
                      <a:endParaRPr lang="ru-RU" sz="1050" dirty="0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Культура,  кинематография  </a:t>
                      </a:r>
                      <a:endParaRPr lang="ru-RU" sz="1050" dirty="0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89,9</a:t>
                      </a:r>
                    </a:p>
                  </a:txBody>
                  <a:tcPr marL="91452" marR="91452" marT="45723" marB="4572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102,2</a:t>
                      </a:r>
                      <a:endParaRPr lang="ru-RU" sz="1050" dirty="0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91,9</a:t>
                      </a:r>
                      <a:endParaRPr lang="ru-RU" sz="1050" dirty="0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86,2</a:t>
                      </a:r>
                      <a:endParaRPr lang="ru-RU" sz="1050" dirty="0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34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omic Sans MS" pitchFamily="66" charset="0"/>
                          <a:ea typeface="Times New Roman"/>
                        </a:rPr>
                        <a:t>0801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omic Sans MS" pitchFamily="66" charset="0"/>
                          <a:ea typeface="Times New Roman"/>
                        </a:rPr>
                        <a:t>Культура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</a:rPr>
                        <a:t>72,5</a:t>
                      </a:r>
                    </a:p>
                  </a:txBody>
                  <a:tcPr marL="91452" marR="91452" marT="45723" marB="4572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83,7</a:t>
                      </a:r>
                      <a:endParaRPr lang="ru-RU" sz="105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73,4</a:t>
                      </a:r>
                      <a:endParaRPr lang="ru-RU" sz="105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67,7</a:t>
                      </a:r>
                      <a:endParaRPr lang="ru-RU" sz="105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90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omic Sans MS" pitchFamily="66" charset="0"/>
                          <a:ea typeface="Times New Roman"/>
                        </a:rPr>
                        <a:t>0804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omic Sans MS" pitchFamily="66" charset="0"/>
                          <a:ea typeface="Times New Roman"/>
                        </a:rPr>
                        <a:t>Другие вопросы в области  культуры, кинематографии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</a:rPr>
                        <a:t>17,5</a:t>
                      </a:r>
                    </a:p>
                  </a:txBody>
                  <a:tcPr marL="91452" marR="91452" marT="45723" marB="4572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18,5</a:t>
                      </a:r>
                      <a:endParaRPr lang="ru-RU" sz="105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18,5</a:t>
                      </a:r>
                      <a:endParaRPr lang="ru-RU" sz="105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18,5</a:t>
                      </a:r>
                      <a:endParaRPr lang="ru-RU" sz="105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47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1000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Социальная политика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63,7</a:t>
                      </a:r>
                    </a:p>
                  </a:txBody>
                  <a:tcPr marL="91452" marR="91452" marT="45723" marB="4572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84,1</a:t>
                      </a:r>
                      <a:endParaRPr lang="ru-RU" sz="1050" b="1" dirty="0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74,8</a:t>
                      </a:r>
                      <a:endParaRPr lang="ru-RU" sz="1050" b="1" dirty="0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76,9</a:t>
                      </a:r>
                      <a:endParaRPr lang="ru-RU" sz="1050" b="1" dirty="0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06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omic Sans MS" pitchFamily="66" charset="0"/>
                          <a:ea typeface="Times New Roman"/>
                        </a:rPr>
                        <a:t>1001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omic Sans MS" pitchFamily="66" charset="0"/>
                          <a:ea typeface="Times New Roman"/>
                        </a:rPr>
                        <a:t>Пенсионное обеспечение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</a:rPr>
                        <a:t>3,9</a:t>
                      </a:r>
                    </a:p>
                  </a:txBody>
                  <a:tcPr marL="91452" marR="91452" marT="45723" marB="4572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4,4</a:t>
                      </a:r>
                      <a:endParaRPr lang="ru-RU" sz="1050" b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4,4</a:t>
                      </a:r>
                      <a:endParaRPr lang="ru-RU" sz="1050" b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4,4</a:t>
                      </a:r>
                      <a:endParaRPr lang="ru-RU" sz="1050" b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91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omic Sans MS" pitchFamily="66" charset="0"/>
                          <a:ea typeface="Times New Roman"/>
                        </a:rPr>
                        <a:t>1003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omic Sans MS" pitchFamily="66" charset="0"/>
                          <a:ea typeface="Times New Roman"/>
                        </a:rPr>
                        <a:t>Социальное обеспечение населения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</a:rPr>
                        <a:t>0,3</a:t>
                      </a:r>
                    </a:p>
                  </a:txBody>
                  <a:tcPr marL="91452" marR="91452" marT="45723" marB="4572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0,5</a:t>
                      </a:r>
                      <a:endParaRPr lang="ru-RU" sz="1050" b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0,5</a:t>
                      </a:r>
                      <a:endParaRPr lang="ru-RU" sz="1050" b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0,5</a:t>
                      </a:r>
                      <a:endParaRPr lang="ru-RU" sz="1050" b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91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Comic Sans MS" pitchFamily="66" charset="0"/>
                          <a:ea typeface="Times New Roman"/>
                        </a:rPr>
                        <a:t>1004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omic Sans MS" pitchFamily="66" charset="0"/>
                          <a:ea typeface="Times New Roman"/>
                        </a:rPr>
                        <a:t>Охрана семьи и детства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</a:rPr>
                        <a:t>59,5</a:t>
                      </a:r>
                    </a:p>
                  </a:txBody>
                  <a:tcPr marL="91452" marR="91452" marT="45723" marB="4572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79,3</a:t>
                      </a:r>
                      <a:endParaRPr lang="ru-RU" sz="1050" b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69,9</a:t>
                      </a:r>
                      <a:endParaRPr lang="ru-RU" sz="1050" b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72,1</a:t>
                      </a:r>
                      <a:endParaRPr lang="ru-RU" sz="1050" b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24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94528862"/>
      </p:ext>
    </p:extLst>
  </p:cSld>
  <p:clrMapOvr>
    <a:masterClrMapping/>
  </p:clrMapOvr>
  <p:transition spd="slow" advTm="1642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565339"/>
              </p:ext>
            </p:extLst>
          </p:nvPr>
        </p:nvGraphicFramePr>
        <p:xfrm>
          <a:off x="107506" y="1268760"/>
          <a:ext cx="8928991" cy="3719143"/>
        </p:xfrm>
        <a:graphic>
          <a:graphicData uri="http://schemas.openxmlformats.org/drawingml/2006/table">
            <a:tbl>
              <a:tblPr/>
              <a:tblGrid>
                <a:gridCol w="497093"/>
                <a:gridCol w="4759489"/>
                <a:gridCol w="936104"/>
                <a:gridCol w="936104"/>
                <a:gridCol w="936104"/>
                <a:gridCol w="864097"/>
              </a:tblGrid>
              <a:tr h="3657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omic Sans MS" pitchFamily="66" charset="0"/>
                          <a:ea typeface="Times New Roman"/>
                        </a:rPr>
                        <a:t> </a:t>
                      </a:r>
                      <a:r>
                        <a:rPr lang="ru-RU" sz="1200" b="1" dirty="0" smtClean="0">
                          <a:effectLst/>
                          <a:latin typeface="Comic Sans MS" pitchFamily="66" charset="0"/>
                          <a:ea typeface="Times New Roman"/>
                        </a:rPr>
                        <a:t>Код</a:t>
                      </a:r>
                      <a:endParaRPr lang="ru-RU" sz="1200" b="1" dirty="0"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>
                        <a:alpha val="4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omic Sans MS" pitchFamily="66" charset="0"/>
                          <a:ea typeface="Times New Roman"/>
                        </a:rPr>
                        <a:t>Наименование разделов и подразделов</a:t>
                      </a:r>
                      <a:endParaRPr lang="ru-RU" sz="1200" b="1" dirty="0"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>
                        <a:alpha val="4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omic Sans MS" pitchFamily="66" charset="0"/>
                          <a:ea typeface="Times New Roman"/>
                        </a:rPr>
                        <a:t>2020 год</a:t>
                      </a: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>
                        <a:alpha val="4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omic Sans MS" pitchFamily="66" charset="0"/>
                          <a:ea typeface="Times New Roman"/>
                        </a:rPr>
                        <a:t>2021 год</a:t>
                      </a:r>
                      <a:endParaRPr lang="ru-RU" sz="1200" b="1" dirty="0"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>
                        <a:alpha val="4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omic Sans MS" pitchFamily="66" charset="0"/>
                          <a:ea typeface="Times New Roman"/>
                        </a:rPr>
                        <a:t>2022 год</a:t>
                      </a: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>
                        <a:alpha val="4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omic Sans MS" pitchFamily="66" charset="0"/>
                          <a:ea typeface="Times New Roman"/>
                        </a:rPr>
                        <a:t>2023 год</a:t>
                      </a:r>
                    </a:p>
                  </a:txBody>
                  <a:tcPr marL="44120" marR="441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>
                        <a:alpha val="47843"/>
                      </a:srgbClr>
                    </a:solidFill>
                  </a:tcPr>
                </a:tc>
              </a:tr>
              <a:tr h="1393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1100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Физическая культура и спорт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95,4</a:t>
                      </a:r>
                    </a:p>
                  </a:txBody>
                  <a:tcPr marL="91452" marR="91452" marT="45723" marB="4572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98,3</a:t>
                      </a:r>
                      <a:endParaRPr lang="ru-RU" sz="1050" b="1" dirty="0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74,1</a:t>
                      </a:r>
                      <a:endParaRPr lang="ru-RU" sz="1050" b="1" dirty="0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74,1</a:t>
                      </a:r>
                      <a:endParaRPr lang="ru-RU" sz="1050" b="1" dirty="0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8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1101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Физическая культура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</a:rPr>
                        <a:t>91,9</a:t>
                      </a:r>
                    </a:p>
                  </a:txBody>
                  <a:tcPr marL="91452" marR="91452" marT="45723" marB="4572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92,9</a:t>
                      </a:r>
                      <a:endParaRPr lang="ru-RU" sz="1050" b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69,5</a:t>
                      </a:r>
                      <a:endParaRPr lang="ru-RU" sz="1050" b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69,5</a:t>
                      </a:r>
                      <a:endParaRPr lang="ru-RU" sz="1050" b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b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1102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Массовый спорт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</a:rPr>
                        <a:t>1,9</a:t>
                      </a:r>
                    </a:p>
                  </a:txBody>
                  <a:tcPr marL="91452" marR="91452" marT="45723" marB="4572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3,8</a:t>
                      </a:r>
                      <a:endParaRPr lang="ru-RU" sz="1050" b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3,1</a:t>
                      </a:r>
                      <a:endParaRPr lang="ru-RU" sz="1050" b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3,1</a:t>
                      </a:r>
                      <a:endParaRPr lang="ru-RU" sz="1050" b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b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1105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Другие вопросы в области физической культуры и спорта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</a:rPr>
                        <a:t>1,6</a:t>
                      </a:r>
                    </a:p>
                  </a:txBody>
                  <a:tcPr marL="91452" marR="91452" marT="45723" marB="4572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1,6</a:t>
                      </a:r>
                      <a:endParaRPr lang="ru-RU" sz="1050" b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1,6</a:t>
                      </a:r>
                      <a:endParaRPr lang="ru-RU" sz="1050" b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1,6</a:t>
                      </a:r>
                      <a:endParaRPr lang="ru-RU" sz="1050" b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25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1200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Средства массовой информации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3,0</a:t>
                      </a:r>
                    </a:p>
                  </a:txBody>
                  <a:tcPr marL="91452" marR="91452" marT="45723" marB="4572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2,7</a:t>
                      </a:r>
                      <a:endParaRPr lang="ru-RU" sz="1050" b="1" dirty="0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2,7</a:t>
                      </a:r>
                      <a:endParaRPr lang="ru-RU" sz="1050" b="1" dirty="0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2,7</a:t>
                      </a:r>
                      <a:endParaRPr lang="ru-RU" sz="1050" b="1" dirty="0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59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b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1201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Телевидение и радиовещание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</a:rPr>
                        <a:t>1,6</a:t>
                      </a:r>
                    </a:p>
                  </a:txBody>
                  <a:tcPr marL="91452" marR="91452" marT="45723" marB="4572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1,1</a:t>
                      </a:r>
                      <a:endParaRPr lang="ru-RU" sz="1050" b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1,1</a:t>
                      </a:r>
                      <a:endParaRPr lang="ru-RU" sz="1050" b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1,1</a:t>
                      </a:r>
                      <a:endParaRPr lang="ru-RU" sz="1050" b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06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b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1202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Периодическая печать и издательства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</a:rPr>
                        <a:t>1,4</a:t>
                      </a:r>
                    </a:p>
                  </a:txBody>
                  <a:tcPr marL="91452" marR="91452" marT="45723" marB="4572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1,6</a:t>
                      </a:r>
                      <a:endParaRPr lang="ru-RU" sz="1050" b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1,6</a:t>
                      </a:r>
                      <a:endParaRPr lang="ru-RU" sz="1050" b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1,6</a:t>
                      </a:r>
                      <a:endParaRPr lang="ru-RU" sz="1050" b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06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1300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Обслуживание  государственного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и муниципального долга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0,04</a:t>
                      </a:r>
                    </a:p>
                  </a:txBody>
                  <a:tcPr marL="91452" marR="91452" marT="45723" marB="4572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1,7</a:t>
                      </a:r>
                      <a:endParaRPr lang="ru-RU" sz="1050" b="1" dirty="0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2,6</a:t>
                      </a:r>
                      <a:endParaRPr lang="ru-RU" sz="1050" b="1" dirty="0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0,5</a:t>
                      </a:r>
                      <a:endParaRPr lang="ru-RU" sz="1050" b="1" dirty="0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4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b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1301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Обслуживание государственного внутреннего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и муниципального долга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</a:rPr>
                        <a:t>0,04</a:t>
                      </a:r>
                    </a:p>
                  </a:txBody>
                  <a:tcPr marL="91452" marR="91452" marT="45723" marB="4572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1,7</a:t>
                      </a:r>
                      <a:endParaRPr lang="ru-RU" sz="1050" b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2,6</a:t>
                      </a:r>
                      <a:endParaRPr lang="ru-RU" sz="1050" b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0,5</a:t>
                      </a:r>
                      <a:endParaRPr lang="ru-RU" sz="1050" b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06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b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Условно утвержденные расходы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</a:rPr>
                        <a:t>0,0</a:t>
                      </a:r>
                    </a:p>
                  </a:txBody>
                  <a:tcPr marL="91452" marR="91452" marT="45723" marB="4572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0,0</a:t>
                      </a:r>
                      <a:r>
                        <a:rPr lang="ru-RU" sz="105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21,8</a:t>
                      </a:r>
                      <a:endParaRPr lang="ru-RU" sz="1050" b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44,7</a:t>
                      </a:r>
                      <a:endParaRPr lang="ru-RU" sz="1050" b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1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b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Всего расходов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2 092,6</a:t>
                      </a:r>
                    </a:p>
                  </a:txBody>
                  <a:tcPr marL="91452" marR="91452" marT="45723" marB="4572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1889,2</a:t>
                      </a:r>
                      <a:endParaRPr lang="ru-RU" sz="1050" b="1" dirty="0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1679,3</a:t>
                      </a:r>
                      <a:endParaRPr lang="ru-RU" sz="1050" b="1" dirty="0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1664,7</a:t>
                      </a:r>
                      <a:endParaRPr lang="ru-RU" sz="1050" b="1" dirty="0"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4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b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Дефицит (-), профицит (+)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</a:rPr>
                        <a:t>(+) 39,6</a:t>
                      </a:r>
                    </a:p>
                  </a:txBody>
                  <a:tcPr marL="91452" marR="91452" marT="45723" marB="4572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omic Sans MS" pitchFamily="66" charset="0"/>
                          <a:ea typeface="Times New Roman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259632" y="404664"/>
            <a:ext cx="7248525" cy="457200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Расходы бюджета по разделам и подразделам классификации расходов бюджета</a:t>
            </a:r>
            <a:endParaRPr lang="ru-RU" sz="2400" b="1" dirty="0">
              <a:solidFill>
                <a:schemeClr val="tx1">
                  <a:lumMod val="50000"/>
                </a:schemeClr>
              </a:solidFill>
              <a:latin typeface="Segoe Scrip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25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59407112"/>
      </p:ext>
    </p:extLst>
  </p:cSld>
  <p:clrMapOvr>
    <a:masterClrMapping/>
  </p:clrMapOvr>
  <p:transition spd="slow" advTm="1416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Удержать зарплаты по майским указам смогли лишь четыре региона | Против  Коррупции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65" y="1556792"/>
            <a:ext cx="7834471" cy="48965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59632" y="404664"/>
            <a:ext cx="7248525" cy="457200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Выполнение майских Указов  Президента РФ</a:t>
            </a:r>
            <a:endParaRPr lang="ru-RU" sz="2400" b="1" dirty="0">
              <a:solidFill>
                <a:schemeClr val="tx1">
                  <a:lumMod val="50000"/>
                </a:schemeClr>
              </a:solidFill>
              <a:latin typeface="Segoe Script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1844824"/>
            <a:ext cx="871296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Педагогические работники дошкольного </a:t>
            </a: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образования</a:t>
            </a:r>
          </a:p>
          <a:p>
            <a:pPr algn="l"/>
            <a:endParaRPr lang="ru-RU" sz="16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  <a:p>
            <a:pPr algn="l"/>
            <a:endParaRPr lang="ru-RU" sz="1600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  <a:p>
            <a:pPr algn="l"/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Педагогические 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работники общего </a:t>
            </a: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образования</a:t>
            </a:r>
          </a:p>
          <a:p>
            <a:pPr algn="l"/>
            <a:endParaRPr lang="ru-RU" sz="16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  <a:p>
            <a:pPr algn="l"/>
            <a:endParaRPr lang="ru-RU" sz="1600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  <a:p>
            <a:pPr algn="l"/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Педагогические </a:t>
            </a:r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работники дополнительного образования</a:t>
            </a:r>
          </a:p>
          <a:p>
            <a:pPr algn="l"/>
            <a:r>
              <a:rPr lang="ru-RU" sz="16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(подведомственные Управлению образования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)</a:t>
            </a:r>
          </a:p>
          <a:p>
            <a:pPr algn="l"/>
            <a:endParaRPr lang="ru-RU" sz="16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  <a:p>
            <a:pPr algn="l"/>
            <a:endParaRPr lang="ru-RU" sz="1600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  <a:p>
            <a:pPr algn="l"/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Педагогические 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работники дополнительного образования </a:t>
            </a:r>
            <a:endParaRPr lang="ru-RU" sz="1600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  <a:p>
            <a:pPr algn="l"/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(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подведомственные Управлению по культуре</a:t>
            </a: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)</a:t>
            </a:r>
          </a:p>
          <a:p>
            <a:pPr algn="l"/>
            <a:endParaRPr lang="ru-RU" sz="16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  <a:p>
            <a:pPr algn="l"/>
            <a:endParaRPr lang="ru-RU" sz="1600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  <a:p>
            <a:pPr algn="l"/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Работники культуры</a:t>
            </a:r>
          </a:p>
          <a:p>
            <a:pPr algn="l"/>
            <a:endParaRPr lang="ru-RU" sz="16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  <a:p>
            <a:pPr algn="l"/>
            <a:endParaRPr lang="ru-RU" sz="1600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  <a:p>
            <a:pPr algn="l"/>
            <a:endParaRPr lang="ru-RU" sz="1600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  <a:p>
            <a:pPr algn="l"/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Работники 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архива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084168" y="1875468"/>
            <a:ext cx="4572000" cy="477053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30 </a:t>
            </a: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360,0 р.</a:t>
            </a:r>
            <a:endParaRPr lang="ru-RU" sz="16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  <a:p>
            <a:endParaRPr lang="ru-RU" sz="1600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  <a:p>
            <a:endParaRPr lang="ru-RU" sz="1600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  <a:p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33 966,2 р.</a:t>
            </a:r>
            <a:endParaRPr lang="ru-RU" sz="16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  <a:p>
            <a:endParaRPr lang="ru-RU" sz="1600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  <a:p>
            <a:endParaRPr lang="ru-RU" sz="1600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  <a:p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34 108,8 р.</a:t>
            </a:r>
            <a:endParaRPr lang="ru-RU" sz="16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  <a:p>
            <a:endParaRPr lang="ru-RU" sz="1600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  <a:p>
            <a:endParaRPr lang="ru-RU" sz="1600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  <a:p>
            <a:endParaRPr lang="ru-RU" sz="1600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  <a:p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34 108,8 р.</a:t>
            </a:r>
            <a:endParaRPr lang="ru-RU" sz="16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  <a:p>
            <a:endParaRPr lang="ru-RU" sz="1600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  <a:p>
            <a:endParaRPr lang="ru-RU" sz="1600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  <a:p>
            <a:endParaRPr lang="ru-RU" sz="1600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  <a:p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33 580,8 р.</a:t>
            </a:r>
            <a:endParaRPr lang="ru-RU" sz="16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  <a:p>
            <a:endParaRPr lang="ru-RU" sz="1600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  <a:p>
            <a:endParaRPr lang="ru-RU" sz="1600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  <a:p>
            <a:endParaRPr lang="ru-RU" sz="1600" dirty="0" smtClean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  <a:p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27 456,0 р.</a:t>
            </a:r>
            <a:endParaRPr lang="ru-RU" sz="16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8196" name="Picture 4" descr="Эссе воспитателя детского сада. Моя педагогическая философия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46" b="89617" l="5911" r="93770">
                        <a14:foregroundMark x1="88658" y1="46645" x2="88658" y2="46645"/>
                        <a14:foregroundMark x1="13259" y1="45527" x2="13259" y2="45527"/>
                        <a14:foregroundMark x1="28435" y1="68690" x2="28435" y2="68690"/>
                        <a14:foregroundMark x1="51917" y1="9105" x2="51917" y2="9105"/>
                        <a14:foregroundMark x1="38818" y1="81150" x2="38818" y2="81150"/>
                        <a14:foregroundMark x1="49521" y1="81470" x2="49521" y2="81470"/>
                        <a14:foregroundMark x1="45048" y1="80351" x2="45048" y2="80351"/>
                        <a14:foregroundMark x1="55431" y1="80671" x2="55431" y2="80671"/>
                        <a14:foregroundMark x1="46805" y1="79073" x2="46805" y2="79073"/>
                        <a14:foregroundMark x1="47604" y1="77476" x2="47604" y2="77476"/>
                        <a14:foregroundMark x1="82748" y1="39617" x2="82748" y2="39617"/>
                        <a14:foregroundMark x1="86262" y1="38818" x2="86262" y2="38818"/>
                        <a14:foregroundMark x1="84665" y1="44089" x2="84665" y2="44089"/>
                        <a14:foregroundMark x1="93770" y1="46805" x2="93770" y2="46805"/>
                        <a14:foregroundMark x1="19169" y1="45847" x2="19169" y2="45847"/>
                        <a14:foregroundMark x1="5911" y1="46166" x2="5911" y2="46166"/>
                        <a14:foregroundMark x1="56869" y1="80511" x2="56869" y2="80511"/>
                        <a14:foregroundMark x1="56709" y1="81470" x2="56709" y2="81470"/>
                        <a14:foregroundMark x1="54633" y1="82428" x2="54633" y2="82428"/>
                        <a14:foregroundMark x1="59105" y1="81789" x2="59105" y2="81789"/>
                        <a14:foregroundMark x1="59744" y1="82109" x2="59744" y2="82109"/>
                        <a14:backgroundMark x1="65815" y1="29233" x2="65815" y2="292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60" y="1520946"/>
            <a:ext cx="899941" cy="89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ГБПОУ «Троицкий педагогический колледж» г. Троицк. Учитель начальных классов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22" b="94595" l="7750" r="94500">
                        <a14:foregroundMark x1="71750" y1="58446" x2="71750" y2="58446"/>
                        <a14:foregroundMark x1="74500" y1="76351" x2="74500" y2="76351"/>
                        <a14:foregroundMark x1="72000" y1="39189" x2="72000" y2="39189"/>
                        <a14:foregroundMark x1="77000" y1="92230" x2="77000" y2="92230"/>
                        <a14:foregroundMark x1="88500" y1="71622" x2="88500" y2="71622"/>
                        <a14:foregroundMark x1="94500" y1="63176" x2="94500" y2="63176"/>
                        <a14:foregroundMark x1="7750" y1="25000" x2="7750" y2="25000"/>
                        <a14:foregroundMark x1="27250" y1="94595" x2="27250" y2="94595"/>
                        <a14:foregroundMark x1="24750" y1="29730" x2="24750" y2="29730"/>
                        <a14:foregroundMark x1="23750" y1="32095" x2="23750" y2="32095"/>
                        <a14:foregroundMark x1="21250" y1="59459" x2="21250" y2="59459"/>
                        <a14:foregroundMark x1="73500" y1="44932" x2="73500" y2="44932"/>
                        <a14:foregroundMark x1="80000" y1="39527" x2="80000" y2="39527"/>
                        <a14:foregroundMark x1="68750" y1="45946" x2="68750" y2="45946"/>
                        <a14:foregroundMark x1="79250" y1="40878" x2="79250" y2="40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89" y="2315050"/>
            <a:ext cx="973081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Я - учитель. И я этим горжусь. | Записки счастливого учителя | Яндекс Дзен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67" b="90000" l="10000" r="90000">
                        <a14:foregroundMark x1="20000" y1="18500" x2="20000" y2="18500"/>
                        <a14:foregroundMark x1="19500" y1="16833" x2="19500" y2="16833"/>
                        <a14:foregroundMark x1="52667" y1="89000" x2="52667" y2="89000"/>
                        <a14:foregroundMark x1="45667" y1="89167" x2="45667" y2="89167"/>
                        <a14:foregroundMark x1="48167" y1="9167" x2="48167" y2="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58" y="4005064"/>
            <a:ext cx="899941" cy="89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Наклейка училка PNG - AVATAN PLU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95" y="5013176"/>
            <a:ext cx="645775" cy="82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Дети и учителя в классе | Премиум векторы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89" b="91852" l="9585" r="92013">
                        <a14:foregroundMark x1="89297" y1="42963" x2="89297" y2="42963"/>
                        <a14:foregroundMark x1="87540" y1="43210" x2="87540" y2="43210"/>
                        <a14:foregroundMark x1="84824" y1="41975" x2="84824" y2="41975"/>
                        <a14:foregroundMark x1="92013" y1="70864" x2="92013" y2="70864"/>
                        <a14:foregroundMark x1="58307" y1="73827" x2="58307" y2="73827"/>
                        <a14:foregroundMark x1="47923" y1="73827" x2="47923" y2="73827"/>
                        <a14:foregroundMark x1="13738" y1="28889" x2="13738" y2="28889"/>
                        <a14:foregroundMark x1="12939" y1="32840" x2="12939" y2="32840"/>
                        <a14:foregroundMark x1="15655" y1="34815" x2="15655" y2="34815"/>
                        <a14:foregroundMark x1="13898" y1="38519" x2="13898" y2="38519"/>
                        <a14:foregroundMark x1="25240" y1="40494" x2="25240" y2="40494"/>
                        <a14:foregroundMark x1="15815" y1="40494" x2="15815" y2="40494"/>
                        <a14:foregroundMark x1="16933" y1="77037" x2="16933" y2="77037"/>
                        <a14:foregroundMark x1="12460" y1="77037" x2="12460" y2="77037"/>
                        <a14:foregroundMark x1="11342" y1="81975" x2="11981" y2="81975"/>
                        <a14:foregroundMark x1="15815" y1="85432" x2="15815" y2="85432"/>
                        <a14:foregroundMark x1="11502" y1="85679" x2="11502" y2="85679"/>
                        <a14:foregroundMark x1="16134" y1="88395" x2="16134" y2="88395"/>
                        <a14:foregroundMark x1="72524" y1="84444" x2="72524" y2="84444"/>
                        <a14:foregroundMark x1="68690" y1="83951" x2="68690" y2="83951"/>
                        <a14:foregroundMark x1="73642" y1="74074" x2="73642" y2="74074"/>
                        <a14:foregroundMark x1="66773" y1="73333" x2="66773" y2="73333"/>
                        <a14:foregroundMark x1="54633" y1="79012" x2="54633" y2="79012"/>
                        <a14:foregroundMark x1="49361" y1="84938" x2="49361" y2="84938"/>
                        <a14:foregroundMark x1="46326" y1="85926" x2="46326" y2="85926"/>
                        <a14:foregroundMark x1="46326" y1="83210" x2="46326" y2="83210"/>
                        <a14:foregroundMark x1="40096" y1="83457" x2="40096" y2="83457"/>
                        <a14:foregroundMark x1="39776" y1="85679" x2="39776" y2="85679"/>
                        <a14:foregroundMark x1="35942" y1="83457" x2="35942" y2="83457"/>
                        <a14:foregroundMark x1="36262" y1="86667" x2="36262" y2="86667"/>
                        <a14:foregroundMark x1="90256" y1="40000" x2="90256" y2="40000"/>
                        <a14:foregroundMark x1="21885" y1="8889" x2="21885" y2="8889"/>
                        <a14:foregroundMark x1="26358" y1="85432" x2="26358" y2="85432"/>
                        <a14:foregroundMark x1="63099" y1="76049" x2="63099" y2="76049"/>
                        <a14:foregroundMark x1="66454" y1="76296" x2="66454" y2="76296"/>
                        <a14:foregroundMark x1="74760" y1="78765" x2="74760" y2="78765"/>
                        <a14:foregroundMark x1="74281" y1="76049" x2="74281" y2="76049"/>
                        <a14:foregroundMark x1="33546" y1="74815" x2="33546" y2="74815"/>
                        <a14:foregroundMark x1="40895" y1="74568" x2="40895" y2="74568"/>
                        <a14:foregroundMark x1="43291" y1="78519" x2="43291" y2="78519"/>
                        <a14:foregroundMark x1="45847" y1="72099" x2="45847" y2="72099"/>
                        <a14:foregroundMark x1="48722" y1="79012" x2="48722" y2="79012"/>
                        <a14:foregroundMark x1="58307" y1="83704" x2="58307" y2="83704"/>
                        <a14:foregroundMark x1="58466" y1="86173" x2="58466" y2="86173"/>
                        <a14:foregroundMark x1="61502" y1="84938" x2="61502" y2="84938"/>
                        <a14:foregroundMark x1="69329" y1="87901" x2="69329" y2="87901"/>
                        <a14:foregroundMark x1="72684" y1="86914" x2="72684" y2="86914"/>
                        <a14:foregroundMark x1="72364" y1="83210" x2="72364" y2="83210"/>
                        <a14:foregroundMark x1="49681" y1="86914" x2="49681" y2="86914"/>
                        <a14:foregroundMark x1="36422" y1="88889" x2="36422" y2="88889"/>
                        <a14:foregroundMark x1="35783" y1="84691" x2="35783" y2="84691"/>
                        <a14:foregroundMark x1="46166" y1="84198" x2="46166" y2="84198"/>
                        <a14:foregroundMark x1="68690" y1="85185" x2="68690" y2="85185"/>
                        <a14:foregroundMark x1="68371" y1="82222" x2="68371" y2="82222"/>
                        <a14:foregroundMark x1="64537" y1="79259" x2="64537" y2="79259"/>
                        <a14:foregroundMark x1="66294" y1="79012" x2="66294" y2="79012"/>
                        <a14:foregroundMark x1="41374" y1="79259" x2="41374" y2="79259"/>
                        <a14:foregroundMark x1="33546" y1="79259" x2="33546" y2="79259"/>
                        <a14:foregroundMark x1="51597" y1="74568" x2="51597" y2="73827"/>
                        <a14:foregroundMark x1="56709" y1="74815" x2="56869" y2="73827"/>
                        <a14:foregroundMark x1="11981" y1="91852" x2="11981" y2="91852"/>
                        <a14:foregroundMark x1="17093" y1="90370" x2="17093" y2="90370"/>
                        <a14:foregroundMark x1="46486" y1="87901" x2="46486" y2="87901"/>
                        <a14:foregroundMark x1="46645" y1="89877" x2="46645" y2="89877"/>
                        <a14:foregroundMark x1="61661" y1="87654" x2="61661" y2="87654"/>
                        <a14:foregroundMark x1="61342" y1="83210" x2="61342" y2="832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23" y="3212976"/>
            <a:ext cx="1113013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6" descr="Учитель с книгами — Картинки для презентаций | Всё о Prezi-презентация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18" descr="Учитель с книгами — Картинки для презентаций | Всё о Prezi-презентациях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211" name="Picture 19" descr="C:\Users\eapavlova\Desktop\материалы к конкурсу\___20160209_1017312455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95" y="5969811"/>
            <a:ext cx="455770" cy="65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26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56779891"/>
      </p:ext>
    </p:extLst>
  </p:cSld>
  <p:clrMapOvr>
    <a:masterClrMapping/>
  </p:clrMapOvr>
  <p:transition spd="slow" advTm="1506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1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10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10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10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1000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1000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59632" y="404664"/>
            <a:ext cx="7248525" cy="457200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Расходы бюджета на жилищно-коммунальное хозяйство</a:t>
            </a:r>
            <a:endParaRPr lang="ru-RU" sz="2400" b="1" dirty="0">
              <a:solidFill>
                <a:schemeClr val="tx1">
                  <a:lumMod val="50000"/>
                </a:schemeClr>
              </a:solidFill>
              <a:latin typeface="Segoe Script" pitchFamily="34" charset="0"/>
            </a:endParaRPr>
          </a:p>
        </p:txBody>
      </p:sp>
      <p:pic>
        <p:nvPicPr>
          <p:cNvPr id="9218" name="Picture 2" descr="Оплата ЖКХ без комиссии и с кэшбэком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484784"/>
            <a:ext cx="4976699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7" name="TextBox 6"/>
          <p:cNvSpPr txBox="1"/>
          <p:nvPr/>
        </p:nvSpPr>
        <p:spPr>
          <a:xfrm>
            <a:off x="566305" y="1700808"/>
            <a:ext cx="2631618" cy="1646605"/>
          </a:xfrm>
          <a:prstGeom prst="rect">
            <a:avLst/>
          </a:prstGeom>
          <a:solidFill>
            <a:srgbClr val="EDDDCB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01 Жилищное хозяйство</a:t>
            </a:r>
          </a:p>
          <a:p>
            <a:endParaRPr lang="ru-RU" sz="1000" dirty="0" smtClean="0">
              <a:latin typeface="Comic Sans MS" pitchFamily="66" charset="0"/>
            </a:endParaRPr>
          </a:p>
          <a:p>
            <a:r>
              <a:rPr lang="ru-RU" sz="1600" dirty="0" smtClean="0">
                <a:solidFill>
                  <a:srgbClr val="FF0000"/>
                </a:solidFill>
                <a:latin typeface="Comic Sans MS" pitchFamily="66" charset="0"/>
              </a:rPr>
              <a:t>31,6 млн. руб.</a:t>
            </a:r>
          </a:p>
          <a:p>
            <a:endParaRPr lang="ru-RU" sz="900" dirty="0">
              <a:latin typeface="Comic Sans MS" pitchFamily="66" charset="0"/>
            </a:endParaRPr>
          </a:p>
          <a:p>
            <a:pPr marL="171450" indent="-171450" algn="l">
              <a:buFont typeface="Wingdings" pitchFamily="2" charset="2"/>
              <a:buChar char="Ø"/>
            </a:pPr>
            <a:r>
              <a:rPr lang="ru-RU" sz="1200" dirty="0" smtClean="0">
                <a:latin typeface="Comic Sans MS" pitchFamily="66" charset="0"/>
              </a:rPr>
              <a:t>2020 год – 15,7 млн. руб.</a:t>
            </a:r>
          </a:p>
          <a:p>
            <a:pPr marL="171450" indent="-171450" algn="l">
              <a:buFont typeface="Wingdings" pitchFamily="2" charset="2"/>
              <a:buChar char="Ø"/>
            </a:pPr>
            <a:r>
              <a:rPr lang="ru-RU" sz="1200" dirty="0" smtClean="0">
                <a:latin typeface="Comic Sans MS" pitchFamily="66" charset="0"/>
              </a:rPr>
              <a:t>2021 год – 5,3 млн. руб.</a:t>
            </a:r>
          </a:p>
          <a:p>
            <a:pPr marL="171450" indent="-171450" algn="l">
              <a:buFont typeface="Wingdings" pitchFamily="2" charset="2"/>
              <a:buChar char="Ø"/>
            </a:pPr>
            <a:r>
              <a:rPr lang="ru-RU" sz="1200" dirty="0" smtClean="0">
                <a:latin typeface="Comic Sans MS" pitchFamily="66" charset="0"/>
              </a:rPr>
              <a:t>2022 год – 5,3 млн. руб.</a:t>
            </a:r>
          </a:p>
          <a:p>
            <a:pPr marL="171450" indent="-171450" algn="l">
              <a:buFont typeface="Wingdings" pitchFamily="2" charset="2"/>
              <a:buChar char="Ø"/>
            </a:pPr>
            <a:r>
              <a:rPr lang="ru-RU" sz="1200" dirty="0" smtClean="0">
                <a:latin typeface="Comic Sans MS" pitchFamily="66" charset="0"/>
              </a:rPr>
              <a:t>2023 год – 5,3 млн. руб.</a:t>
            </a:r>
            <a:endParaRPr lang="ru-RU" sz="1200" dirty="0"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6305" y="3390242"/>
            <a:ext cx="3047629" cy="1631216"/>
          </a:xfrm>
          <a:prstGeom prst="rect">
            <a:avLst/>
          </a:prstGeom>
          <a:solidFill>
            <a:srgbClr val="EDDDCB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02 Коммунальное хозяйство</a:t>
            </a:r>
          </a:p>
          <a:p>
            <a:endParaRPr lang="ru-RU" sz="1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ru-RU" sz="1600" dirty="0" smtClean="0">
                <a:solidFill>
                  <a:srgbClr val="FF0000"/>
                </a:solidFill>
                <a:latin typeface="Comic Sans MS" pitchFamily="66" charset="0"/>
              </a:rPr>
              <a:t>26,9 млн. руб.</a:t>
            </a:r>
          </a:p>
          <a:p>
            <a:endParaRPr lang="ru-RU" sz="900" dirty="0">
              <a:latin typeface="Comic Sans MS" pitchFamily="66" charset="0"/>
            </a:endParaRPr>
          </a:p>
          <a:p>
            <a:pPr marL="171450" indent="-171450" algn="l">
              <a:buFont typeface="Wingdings" pitchFamily="2" charset="2"/>
              <a:buChar char="Ø"/>
            </a:pPr>
            <a:r>
              <a:rPr lang="ru-RU" sz="1200" dirty="0" smtClean="0">
                <a:latin typeface="Comic Sans MS" pitchFamily="66" charset="0"/>
              </a:rPr>
              <a:t>2020 год – 13,8 млн. руб.</a:t>
            </a:r>
          </a:p>
          <a:p>
            <a:pPr marL="171450" indent="-171450" algn="l">
              <a:buFont typeface="Wingdings" pitchFamily="2" charset="2"/>
              <a:buChar char="Ø"/>
            </a:pPr>
            <a:r>
              <a:rPr lang="ru-RU" sz="1200" dirty="0" smtClean="0">
                <a:latin typeface="Comic Sans MS" pitchFamily="66" charset="0"/>
              </a:rPr>
              <a:t>2021 год – 12,9 млн. руб.</a:t>
            </a:r>
          </a:p>
          <a:p>
            <a:pPr marL="171450" indent="-171450" algn="l">
              <a:buFont typeface="Wingdings" pitchFamily="2" charset="2"/>
              <a:buChar char="Ø"/>
            </a:pPr>
            <a:r>
              <a:rPr lang="ru-RU" sz="1200" dirty="0" smtClean="0">
                <a:latin typeface="Comic Sans MS" pitchFamily="66" charset="0"/>
              </a:rPr>
              <a:t>2022 год – 0,2 млн. руб.</a:t>
            </a:r>
          </a:p>
          <a:p>
            <a:pPr marL="171450" indent="-171450" algn="l">
              <a:buFont typeface="Wingdings" pitchFamily="2" charset="2"/>
              <a:buChar char="Ø"/>
            </a:pPr>
            <a:r>
              <a:rPr lang="ru-RU" sz="1200" dirty="0" smtClean="0">
                <a:latin typeface="Comic Sans MS" pitchFamily="66" charset="0"/>
              </a:rPr>
              <a:t>2023 год – 0,0</a:t>
            </a:r>
            <a:endParaRPr lang="ru-RU" sz="1200" dirty="0"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8132" y="5116396"/>
            <a:ext cx="2279791" cy="1615827"/>
          </a:xfrm>
          <a:prstGeom prst="rect">
            <a:avLst/>
          </a:prstGeom>
          <a:solidFill>
            <a:srgbClr val="EDDDCB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03 Благоустройство</a:t>
            </a:r>
          </a:p>
          <a:p>
            <a:endParaRPr lang="ru-RU" sz="1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ru-RU" sz="1600" dirty="0" smtClean="0">
                <a:solidFill>
                  <a:srgbClr val="FF0000"/>
                </a:solidFill>
                <a:latin typeface="Comic Sans MS" pitchFamily="66" charset="0"/>
              </a:rPr>
              <a:t>372,2 млн. руб.</a:t>
            </a:r>
          </a:p>
          <a:p>
            <a:endParaRPr lang="ru-RU" sz="900" dirty="0">
              <a:solidFill>
                <a:srgbClr val="FF0000"/>
              </a:solidFill>
              <a:latin typeface="Comic Sans MS" pitchFamily="66" charset="0"/>
            </a:endParaRPr>
          </a:p>
          <a:p>
            <a:pPr marL="171450" indent="-171450" algn="l">
              <a:buFont typeface="Wingdings" pitchFamily="2" charset="2"/>
              <a:buChar char="Ø"/>
            </a:pPr>
            <a:r>
              <a:rPr lang="ru-RU" sz="1200" dirty="0" smtClean="0">
                <a:latin typeface="Comic Sans MS" pitchFamily="66" charset="0"/>
              </a:rPr>
              <a:t>2020 год – 132,1 млн. руб.</a:t>
            </a:r>
          </a:p>
          <a:p>
            <a:pPr marL="171450" indent="-171450" algn="l">
              <a:buFont typeface="Wingdings" pitchFamily="2" charset="2"/>
              <a:buChar char="Ø"/>
            </a:pPr>
            <a:r>
              <a:rPr lang="ru-RU" sz="1200" dirty="0" smtClean="0">
                <a:latin typeface="Comic Sans MS" pitchFamily="66" charset="0"/>
              </a:rPr>
              <a:t>2021 год – 100,6 млн. руб.</a:t>
            </a:r>
          </a:p>
          <a:p>
            <a:pPr marL="171450" indent="-171450" algn="l">
              <a:buFont typeface="Wingdings" pitchFamily="2" charset="2"/>
              <a:buChar char="Ø"/>
            </a:pPr>
            <a:r>
              <a:rPr lang="ru-RU" sz="1200" dirty="0" smtClean="0">
                <a:latin typeface="Comic Sans MS" pitchFamily="66" charset="0"/>
              </a:rPr>
              <a:t>2022 год – 70,0 млн. руб.</a:t>
            </a:r>
          </a:p>
          <a:p>
            <a:pPr marL="171450" indent="-171450" algn="l">
              <a:buFont typeface="Wingdings" pitchFamily="2" charset="2"/>
              <a:buChar char="Ø"/>
            </a:pPr>
            <a:r>
              <a:rPr lang="ru-RU" sz="1200" dirty="0" smtClean="0">
                <a:latin typeface="Comic Sans MS" pitchFamily="66" charset="0"/>
              </a:rPr>
              <a:t>2023 год – 69,5 млн. руб.</a:t>
            </a:r>
            <a:endParaRPr lang="ru-RU" sz="1200" dirty="0">
              <a:latin typeface="Comic Sans MS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51920" y="5116395"/>
            <a:ext cx="3671198" cy="1615827"/>
          </a:xfrm>
          <a:prstGeom prst="rect">
            <a:avLst/>
          </a:prstGeom>
          <a:solidFill>
            <a:srgbClr val="EDDDCB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l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05 Другие вопросы в области ЖКХ</a:t>
            </a:r>
          </a:p>
          <a:p>
            <a:pPr algn="l"/>
            <a:endParaRPr lang="ru-RU" sz="1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ru-RU" sz="1600" dirty="0" smtClean="0">
                <a:solidFill>
                  <a:srgbClr val="FF0000"/>
                </a:solidFill>
                <a:latin typeface="Comic Sans MS" pitchFamily="66" charset="0"/>
              </a:rPr>
              <a:t>95,1 млн. руб.</a:t>
            </a:r>
          </a:p>
          <a:p>
            <a:endParaRPr lang="ru-RU" sz="900" dirty="0">
              <a:solidFill>
                <a:srgbClr val="FF0000"/>
              </a:solidFill>
              <a:latin typeface="Comic Sans MS" pitchFamily="66" charset="0"/>
            </a:endParaRPr>
          </a:p>
          <a:p>
            <a:pPr marL="171450" indent="-171450" algn="l">
              <a:buFont typeface="Wingdings" pitchFamily="2" charset="2"/>
              <a:buChar char="Ø"/>
            </a:pPr>
            <a:r>
              <a:rPr lang="ru-RU" sz="1200" dirty="0" smtClean="0">
                <a:latin typeface="Comic Sans MS" pitchFamily="66" charset="0"/>
              </a:rPr>
              <a:t>2020 год – 23,4 млн. руб.</a:t>
            </a:r>
          </a:p>
          <a:p>
            <a:pPr marL="171450" indent="-171450" algn="l">
              <a:buFont typeface="Wingdings" pitchFamily="2" charset="2"/>
              <a:buChar char="Ø"/>
            </a:pPr>
            <a:r>
              <a:rPr lang="ru-RU" sz="1200" dirty="0" smtClean="0">
                <a:latin typeface="Comic Sans MS" pitchFamily="66" charset="0"/>
              </a:rPr>
              <a:t>2021 год – 24,0 млн. руб.</a:t>
            </a:r>
          </a:p>
          <a:p>
            <a:pPr marL="171450" indent="-171450" algn="l">
              <a:buFont typeface="Wingdings" pitchFamily="2" charset="2"/>
              <a:buChar char="Ø"/>
            </a:pPr>
            <a:r>
              <a:rPr lang="ru-RU" sz="1200" dirty="0" smtClean="0">
                <a:latin typeface="Comic Sans MS" pitchFamily="66" charset="0"/>
              </a:rPr>
              <a:t>2022 год – 23,9 млн. руб.</a:t>
            </a:r>
          </a:p>
          <a:p>
            <a:pPr marL="171450" indent="-171450" algn="l">
              <a:buFont typeface="Wingdings" pitchFamily="2" charset="2"/>
              <a:buChar char="Ø"/>
            </a:pPr>
            <a:r>
              <a:rPr lang="ru-RU" sz="1200" dirty="0" smtClean="0">
                <a:latin typeface="Comic Sans MS" pitchFamily="66" charset="0"/>
              </a:rPr>
              <a:t>2023 год – 23,8 млн. руб.</a:t>
            </a:r>
            <a:endParaRPr lang="ru-RU" sz="1200" dirty="0"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27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69029383"/>
      </p:ext>
    </p:extLst>
  </p:cSld>
  <p:clrMapOvr>
    <a:masterClrMapping/>
  </p:clrMapOvr>
  <p:transition spd="slow" advTm="1512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10" grpId="0" animBg="1"/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59632" y="404664"/>
            <a:ext cx="7248525" cy="457200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Расходы бюджета на образование</a:t>
            </a:r>
            <a:endParaRPr lang="ru-RU" sz="2400" b="1" dirty="0">
              <a:solidFill>
                <a:schemeClr val="tx1">
                  <a:lumMod val="50000"/>
                </a:schemeClr>
              </a:solidFill>
              <a:latin typeface="Segoe Script" pitchFamily="34" charset="0"/>
            </a:endParaRPr>
          </a:p>
        </p:txBody>
      </p:sp>
      <p:pic>
        <p:nvPicPr>
          <p:cNvPr id="10242" name="Picture 2" descr="Измените на законите за основното и за средното образование на собраниска  седница | Академик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68760"/>
            <a:ext cx="4104456" cy="25633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6" name="TextBox 5"/>
          <p:cNvSpPr txBox="1"/>
          <p:nvPr/>
        </p:nvSpPr>
        <p:spPr>
          <a:xfrm>
            <a:off x="179513" y="1844824"/>
            <a:ext cx="2376263" cy="2108269"/>
          </a:xfrm>
          <a:prstGeom prst="rect">
            <a:avLst/>
          </a:prstGeom>
          <a:solidFill>
            <a:srgbClr val="99CCFF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01 Дошкольное образование</a:t>
            </a:r>
          </a:p>
          <a:p>
            <a:endParaRPr lang="ru-RU" sz="1000" dirty="0" smtClean="0">
              <a:latin typeface="Comic Sans MS" pitchFamily="66" charset="0"/>
            </a:endParaRPr>
          </a:p>
          <a:p>
            <a:r>
              <a:rPr lang="ru-RU" sz="1600" dirty="0" smtClean="0">
                <a:solidFill>
                  <a:srgbClr val="FF0000"/>
                </a:solidFill>
                <a:latin typeface="Comic Sans MS" pitchFamily="66" charset="0"/>
              </a:rPr>
              <a:t>1796,3 млн. руб.</a:t>
            </a:r>
          </a:p>
          <a:p>
            <a:endParaRPr lang="ru-RU" sz="900" dirty="0" smtClean="0">
              <a:latin typeface="Comic Sans MS" pitchFamily="66" charset="0"/>
            </a:endParaRPr>
          </a:p>
          <a:p>
            <a:pPr marL="171450" lvl="0" indent="-171450" algn="l">
              <a:buFont typeface="Wingdings" pitchFamily="2" charset="2"/>
              <a:buChar char="Ø"/>
            </a:pP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2020 год – </a:t>
            </a:r>
            <a:r>
              <a:rPr lang="ru-RU" sz="1200" dirty="0" smtClean="0">
                <a:solidFill>
                  <a:srgbClr val="4D4D4D"/>
                </a:solidFill>
                <a:latin typeface="Comic Sans MS" pitchFamily="66" charset="0"/>
              </a:rPr>
              <a:t>675,3 </a:t>
            </a: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млн. руб.</a:t>
            </a:r>
          </a:p>
          <a:p>
            <a:pPr marL="171450" lvl="0" indent="-171450" algn="l">
              <a:buFont typeface="Wingdings" pitchFamily="2" charset="2"/>
              <a:buChar char="Ø"/>
            </a:pP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2021 год – </a:t>
            </a:r>
            <a:r>
              <a:rPr lang="ru-RU" sz="1200" dirty="0" smtClean="0">
                <a:solidFill>
                  <a:srgbClr val="4D4D4D"/>
                </a:solidFill>
                <a:latin typeface="Comic Sans MS" pitchFamily="66" charset="0"/>
              </a:rPr>
              <a:t>371,4 </a:t>
            </a: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млн. руб.</a:t>
            </a:r>
          </a:p>
          <a:p>
            <a:pPr marL="171450" lvl="0" indent="-171450" algn="l">
              <a:buFont typeface="Wingdings" pitchFamily="2" charset="2"/>
              <a:buChar char="Ø"/>
            </a:pP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2022 год – </a:t>
            </a:r>
            <a:r>
              <a:rPr lang="ru-RU" sz="1200" dirty="0" smtClean="0">
                <a:solidFill>
                  <a:srgbClr val="4D4D4D"/>
                </a:solidFill>
                <a:latin typeface="Comic Sans MS" pitchFamily="66" charset="0"/>
              </a:rPr>
              <a:t>374,8 </a:t>
            </a: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млн. руб.</a:t>
            </a:r>
          </a:p>
          <a:p>
            <a:pPr marL="171450" lvl="0" indent="-171450" algn="l">
              <a:buFont typeface="Wingdings" pitchFamily="2" charset="2"/>
              <a:buChar char="Ø"/>
            </a:pP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2023 год – </a:t>
            </a:r>
            <a:r>
              <a:rPr lang="ru-RU" sz="1200" dirty="0" smtClean="0">
                <a:solidFill>
                  <a:srgbClr val="4D4D4D"/>
                </a:solidFill>
                <a:latin typeface="Comic Sans MS" pitchFamily="66" charset="0"/>
              </a:rPr>
              <a:t>374,8 </a:t>
            </a: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млн. руб.</a:t>
            </a:r>
          </a:p>
          <a:p>
            <a:pPr algn="l"/>
            <a:endParaRPr lang="ru-RU" sz="1600" dirty="0"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67710" y="2133675"/>
            <a:ext cx="2440092" cy="1862048"/>
          </a:xfrm>
          <a:prstGeom prst="rect">
            <a:avLst/>
          </a:prstGeom>
          <a:solidFill>
            <a:srgbClr val="99CCFF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02 Общее образование</a:t>
            </a:r>
          </a:p>
          <a:p>
            <a:endParaRPr lang="ru-RU" sz="1000" dirty="0" smtClean="0">
              <a:latin typeface="Comic Sans MS" pitchFamily="66" charset="0"/>
            </a:endParaRPr>
          </a:p>
          <a:p>
            <a:r>
              <a:rPr lang="ru-RU" sz="1600" dirty="0" smtClean="0">
                <a:solidFill>
                  <a:srgbClr val="FF0000"/>
                </a:solidFill>
                <a:latin typeface="Comic Sans MS" pitchFamily="66" charset="0"/>
              </a:rPr>
              <a:t>2244,4 млн. руб.</a:t>
            </a:r>
          </a:p>
          <a:p>
            <a:endParaRPr lang="ru-RU" sz="900" dirty="0" smtClean="0">
              <a:latin typeface="Comic Sans MS" pitchFamily="66" charset="0"/>
            </a:endParaRPr>
          </a:p>
          <a:p>
            <a:pPr marL="171450" lvl="0" indent="-171450" algn="l">
              <a:buFont typeface="Wingdings" pitchFamily="2" charset="2"/>
              <a:buChar char="Ø"/>
            </a:pP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2020 год – </a:t>
            </a:r>
            <a:r>
              <a:rPr lang="ru-RU" sz="1200" dirty="0" smtClean="0">
                <a:solidFill>
                  <a:srgbClr val="4D4D4D"/>
                </a:solidFill>
                <a:latin typeface="Comic Sans MS" pitchFamily="66" charset="0"/>
              </a:rPr>
              <a:t>514,8 </a:t>
            </a: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млн. руб.</a:t>
            </a:r>
          </a:p>
          <a:p>
            <a:pPr marL="171450" lvl="0" indent="-171450" algn="l">
              <a:buFont typeface="Wingdings" pitchFamily="2" charset="2"/>
              <a:buChar char="Ø"/>
            </a:pP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2021 год – </a:t>
            </a:r>
            <a:r>
              <a:rPr lang="ru-RU" sz="1200" dirty="0" smtClean="0">
                <a:solidFill>
                  <a:srgbClr val="4D4D4D"/>
                </a:solidFill>
                <a:latin typeface="Comic Sans MS" pitchFamily="66" charset="0"/>
              </a:rPr>
              <a:t>680,2 </a:t>
            </a: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млн. руб.</a:t>
            </a:r>
          </a:p>
          <a:p>
            <a:pPr marL="171450" lvl="0" indent="-171450" algn="l">
              <a:buFont typeface="Wingdings" pitchFamily="2" charset="2"/>
              <a:buChar char="Ø"/>
            </a:pP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2022 год – </a:t>
            </a:r>
            <a:r>
              <a:rPr lang="ru-RU" sz="1200" dirty="0" smtClean="0">
                <a:solidFill>
                  <a:srgbClr val="4D4D4D"/>
                </a:solidFill>
                <a:latin typeface="Comic Sans MS" pitchFamily="66" charset="0"/>
              </a:rPr>
              <a:t>524,7 </a:t>
            </a: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млн. руб.</a:t>
            </a:r>
          </a:p>
          <a:p>
            <a:pPr marL="171450" lvl="0" indent="-171450" algn="l">
              <a:buFont typeface="Wingdings" pitchFamily="2" charset="2"/>
              <a:buChar char="Ø"/>
            </a:pP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2023 год – </a:t>
            </a:r>
            <a:r>
              <a:rPr lang="ru-RU" sz="1200" dirty="0" smtClean="0">
                <a:solidFill>
                  <a:srgbClr val="4D4D4D"/>
                </a:solidFill>
                <a:latin typeface="Comic Sans MS" pitchFamily="66" charset="0"/>
              </a:rPr>
              <a:t>524,7 </a:t>
            </a: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млн. руб.</a:t>
            </a:r>
          </a:p>
          <a:p>
            <a:pPr algn="l"/>
            <a:endParaRPr lang="ru-RU" sz="1600" dirty="0"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1" y="4117988"/>
            <a:ext cx="2376265" cy="2108269"/>
          </a:xfrm>
          <a:prstGeom prst="rect">
            <a:avLst/>
          </a:prstGeom>
          <a:solidFill>
            <a:srgbClr val="99CCFF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03 Дополнительное </a:t>
            </a:r>
          </a:p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образование</a:t>
            </a:r>
          </a:p>
          <a:p>
            <a:endParaRPr lang="ru-RU" sz="1000" dirty="0" smtClean="0">
              <a:latin typeface="Comic Sans MS" pitchFamily="66" charset="0"/>
            </a:endParaRPr>
          </a:p>
          <a:p>
            <a:r>
              <a:rPr lang="ru-RU" sz="1600" dirty="0" smtClean="0">
                <a:solidFill>
                  <a:srgbClr val="FF0000"/>
                </a:solidFill>
                <a:latin typeface="Comic Sans MS" pitchFamily="66" charset="0"/>
              </a:rPr>
              <a:t>296,9 млн. руб.</a:t>
            </a:r>
          </a:p>
          <a:p>
            <a:endParaRPr lang="ru-RU" sz="900" dirty="0" smtClean="0">
              <a:latin typeface="Comic Sans MS" pitchFamily="66" charset="0"/>
            </a:endParaRPr>
          </a:p>
          <a:p>
            <a:pPr marL="171450" lvl="0" indent="-171450" algn="l">
              <a:buFont typeface="Wingdings" pitchFamily="2" charset="2"/>
              <a:buChar char="Ø"/>
            </a:pP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2020 год – </a:t>
            </a:r>
            <a:r>
              <a:rPr lang="ru-RU" sz="1200" dirty="0" smtClean="0">
                <a:solidFill>
                  <a:srgbClr val="4D4D4D"/>
                </a:solidFill>
                <a:latin typeface="Comic Sans MS" pitchFamily="66" charset="0"/>
              </a:rPr>
              <a:t>71,4 </a:t>
            </a: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млн. руб.</a:t>
            </a:r>
          </a:p>
          <a:p>
            <a:pPr marL="171450" lvl="0" indent="-171450" algn="l">
              <a:buFont typeface="Wingdings" pitchFamily="2" charset="2"/>
              <a:buChar char="Ø"/>
            </a:pP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2021 год – </a:t>
            </a:r>
            <a:r>
              <a:rPr lang="ru-RU" sz="1200" dirty="0" smtClean="0">
                <a:solidFill>
                  <a:srgbClr val="4D4D4D"/>
                </a:solidFill>
                <a:latin typeface="Comic Sans MS" pitchFamily="66" charset="0"/>
              </a:rPr>
              <a:t>66,7 </a:t>
            </a: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млн. руб.</a:t>
            </a:r>
          </a:p>
          <a:p>
            <a:pPr marL="171450" lvl="0" indent="-171450" algn="l">
              <a:buFont typeface="Wingdings" pitchFamily="2" charset="2"/>
              <a:buChar char="Ø"/>
            </a:pP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2022 год – </a:t>
            </a:r>
            <a:r>
              <a:rPr lang="ru-RU" sz="1200" dirty="0" smtClean="0">
                <a:solidFill>
                  <a:srgbClr val="4D4D4D"/>
                </a:solidFill>
                <a:latin typeface="Comic Sans MS" pitchFamily="66" charset="0"/>
              </a:rPr>
              <a:t>95,1 </a:t>
            </a: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млн. руб.</a:t>
            </a:r>
          </a:p>
          <a:p>
            <a:pPr marL="171450" lvl="0" indent="-171450" algn="l">
              <a:buFont typeface="Wingdings" pitchFamily="2" charset="2"/>
              <a:buChar char="Ø"/>
            </a:pP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2023 год – </a:t>
            </a:r>
            <a:r>
              <a:rPr lang="ru-RU" sz="1200" dirty="0" smtClean="0">
                <a:solidFill>
                  <a:srgbClr val="4D4D4D"/>
                </a:solidFill>
                <a:latin typeface="Comic Sans MS" pitchFamily="66" charset="0"/>
              </a:rPr>
              <a:t>63,7 </a:t>
            </a: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млн. руб.</a:t>
            </a:r>
          </a:p>
          <a:p>
            <a:pPr algn="l"/>
            <a:endParaRPr lang="ru-RU" sz="1600" dirty="0"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67710" y="4385993"/>
            <a:ext cx="2767104" cy="1862048"/>
          </a:xfrm>
          <a:prstGeom prst="rect">
            <a:avLst/>
          </a:prstGeom>
          <a:solidFill>
            <a:srgbClr val="99CCFF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07 Молодежная политика</a:t>
            </a:r>
          </a:p>
          <a:p>
            <a:endParaRPr lang="ru-RU" sz="1000" dirty="0" smtClean="0">
              <a:latin typeface="Comic Sans MS" pitchFamily="66" charset="0"/>
            </a:endParaRPr>
          </a:p>
          <a:p>
            <a:r>
              <a:rPr lang="ru-RU" sz="1600" dirty="0" smtClean="0">
                <a:solidFill>
                  <a:srgbClr val="FF0000"/>
                </a:solidFill>
                <a:latin typeface="Comic Sans MS" pitchFamily="66" charset="0"/>
              </a:rPr>
              <a:t>8,5 млн. руб.</a:t>
            </a:r>
          </a:p>
          <a:p>
            <a:endParaRPr lang="ru-RU" sz="900" dirty="0" smtClean="0">
              <a:latin typeface="Comic Sans MS" pitchFamily="66" charset="0"/>
            </a:endParaRPr>
          </a:p>
          <a:p>
            <a:pPr marL="171450" lvl="0" indent="-171450" algn="l">
              <a:buFont typeface="Wingdings" pitchFamily="2" charset="2"/>
              <a:buChar char="Ø"/>
            </a:pP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2020 год – </a:t>
            </a:r>
            <a:r>
              <a:rPr lang="ru-RU" sz="1200" dirty="0" smtClean="0">
                <a:solidFill>
                  <a:srgbClr val="4D4D4D"/>
                </a:solidFill>
                <a:latin typeface="Comic Sans MS" pitchFamily="66" charset="0"/>
              </a:rPr>
              <a:t>0,3 </a:t>
            </a: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млн. руб.</a:t>
            </a:r>
          </a:p>
          <a:p>
            <a:pPr marL="171450" lvl="0" indent="-171450" algn="l">
              <a:buFont typeface="Wingdings" pitchFamily="2" charset="2"/>
              <a:buChar char="Ø"/>
            </a:pP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2021 год – </a:t>
            </a:r>
            <a:r>
              <a:rPr lang="ru-RU" sz="1200" dirty="0" smtClean="0">
                <a:solidFill>
                  <a:srgbClr val="4D4D4D"/>
                </a:solidFill>
                <a:latin typeface="Comic Sans MS" pitchFamily="66" charset="0"/>
              </a:rPr>
              <a:t>3,6 </a:t>
            </a: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млн. руб.</a:t>
            </a:r>
          </a:p>
          <a:p>
            <a:pPr marL="171450" lvl="0" indent="-171450" algn="l">
              <a:buFont typeface="Wingdings" pitchFamily="2" charset="2"/>
              <a:buChar char="Ø"/>
            </a:pP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2022 год – </a:t>
            </a:r>
            <a:r>
              <a:rPr lang="ru-RU" sz="1200" dirty="0" smtClean="0">
                <a:solidFill>
                  <a:srgbClr val="4D4D4D"/>
                </a:solidFill>
                <a:latin typeface="Comic Sans MS" pitchFamily="66" charset="0"/>
              </a:rPr>
              <a:t>2,3 </a:t>
            </a: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млн. руб.</a:t>
            </a:r>
          </a:p>
          <a:p>
            <a:pPr marL="171450" lvl="0" indent="-171450" algn="l">
              <a:buFont typeface="Wingdings" pitchFamily="2" charset="2"/>
              <a:buChar char="Ø"/>
            </a:pP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2023 год – </a:t>
            </a:r>
            <a:r>
              <a:rPr lang="ru-RU" sz="1200" dirty="0" smtClean="0">
                <a:solidFill>
                  <a:srgbClr val="4D4D4D"/>
                </a:solidFill>
                <a:latin typeface="Comic Sans MS" pitchFamily="66" charset="0"/>
              </a:rPr>
              <a:t>2,3 </a:t>
            </a: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млн. руб.</a:t>
            </a:r>
          </a:p>
          <a:p>
            <a:pPr algn="l"/>
            <a:endParaRPr lang="ru-RU" sz="1600" dirty="0"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00198" y="4365104"/>
            <a:ext cx="3048266" cy="2354491"/>
          </a:xfrm>
          <a:prstGeom prst="rect">
            <a:avLst/>
          </a:prstGeom>
          <a:solidFill>
            <a:srgbClr val="99CCFF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09 Другие расходы в области</a:t>
            </a:r>
          </a:p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образования</a:t>
            </a:r>
          </a:p>
          <a:p>
            <a:endParaRPr lang="ru-RU" sz="1000" dirty="0" smtClean="0">
              <a:latin typeface="Comic Sans MS" pitchFamily="66" charset="0"/>
            </a:endParaRPr>
          </a:p>
          <a:p>
            <a:r>
              <a:rPr lang="ru-RU" sz="1600" dirty="0" smtClean="0">
                <a:solidFill>
                  <a:srgbClr val="FF0000"/>
                </a:solidFill>
                <a:latin typeface="Comic Sans MS" pitchFamily="66" charset="0"/>
              </a:rPr>
              <a:t>68,1 млн. руб.</a:t>
            </a:r>
          </a:p>
          <a:p>
            <a:endParaRPr lang="ru-RU" sz="900" dirty="0" smtClean="0">
              <a:latin typeface="Comic Sans MS" pitchFamily="66" charset="0"/>
            </a:endParaRPr>
          </a:p>
          <a:p>
            <a:pPr marL="171450" lvl="0" indent="-171450" algn="l">
              <a:buFont typeface="Wingdings" pitchFamily="2" charset="2"/>
              <a:buChar char="Ø"/>
            </a:pP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2020 год – </a:t>
            </a:r>
            <a:r>
              <a:rPr lang="ru-RU" sz="1200" dirty="0" smtClean="0">
                <a:solidFill>
                  <a:srgbClr val="4D4D4D"/>
                </a:solidFill>
                <a:latin typeface="Comic Sans MS" pitchFamily="66" charset="0"/>
              </a:rPr>
              <a:t>16,2 </a:t>
            </a: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млн. руб.</a:t>
            </a:r>
          </a:p>
          <a:p>
            <a:pPr marL="171450" lvl="0" indent="-171450" algn="l">
              <a:buFont typeface="Wingdings" pitchFamily="2" charset="2"/>
              <a:buChar char="Ø"/>
            </a:pP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2021 год – </a:t>
            </a:r>
            <a:r>
              <a:rPr lang="ru-RU" sz="1200" dirty="0" smtClean="0">
                <a:solidFill>
                  <a:srgbClr val="4D4D4D"/>
                </a:solidFill>
                <a:latin typeface="Comic Sans MS" pitchFamily="66" charset="0"/>
              </a:rPr>
              <a:t>17,3 </a:t>
            </a: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млн. руб.</a:t>
            </a:r>
          </a:p>
          <a:p>
            <a:pPr marL="171450" lvl="0" indent="-171450" algn="l">
              <a:buFont typeface="Wingdings" pitchFamily="2" charset="2"/>
              <a:buChar char="Ø"/>
            </a:pP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2022 год – </a:t>
            </a:r>
            <a:r>
              <a:rPr lang="ru-RU" sz="1200" dirty="0" smtClean="0">
                <a:solidFill>
                  <a:srgbClr val="4D4D4D"/>
                </a:solidFill>
                <a:latin typeface="Comic Sans MS" pitchFamily="66" charset="0"/>
              </a:rPr>
              <a:t>17,3 </a:t>
            </a: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млн. руб.</a:t>
            </a:r>
          </a:p>
          <a:p>
            <a:pPr marL="171450" lvl="0" indent="-171450" algn="l">
              <a:buFont typeface="Wingdings" pitchFamily="2" charset="2"/>
              <a:buChar char="Ø"/>
            </a:pP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2023 год – </a:t>
            </a:r>
            <a:r>
              <a:rPr lang="ru-RU" sz="1200" dirty="0" smtClean="0">
                <a:solidFill>
                  <a:srgbClr val="4D4D4D"/>
                </a:solidFill>
                <a:latin typeface="Comic Sans MS" pitchFamily="66" charset="0"/>
              </a:rPr>
              <a:t>17,3 </a:t>
            </a: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млн. руб.</a:t>
            </a:r>
          </a:p>
          <a:p>
            <a:pPr algn="l"/>
            <a:endParaRPr lang="ru-RU" sz="1600" dirty="0"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28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26537506"/>
      </p:ext>
    </p:extLst>
  </p:cSld>
  <p:clrMapOvr>
    <a:masterClrMapping/>
  </p:clrMapOvr>
  <p:transition spd="slow" advTm="1524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59632" y="404664"/>
            <a:ext cx="7248525" cy="457200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Расходы бюджета на культуру, кинематографию</a:t>
            </a:r>
            <a:endParaRPr lang="ru-RU" sz="2400" b="1" dirty="0">
              <a:solidFill>
                <a:schemeClr val="tx1">
                  <a:lumMod val="50000"/>
                </a:schemeClr>
              </a:solidFill>
              <a:latin typeface="Segoe Script" pitchFamily="34" charset="0"/>
            </a:endParaRPr>
          </a:p>
        </p:txBody>
      </p:sp>
      <p:pic>
        <p:nvPicPr>
          <p:cNvPr id="11266" name="Picture 2" descr="Культура России (Татьяна Якубинская) / Стихи.р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907" y="1484784"/>
            <a:ext cx="4853326" cy="32769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6" name="TextBox 5"/>
          <p:cNvSpPr txBox="1"/>
          <p:nvPr/>
        </p:nvSpPr>
        <p:spPr>
          <a:xfrm>
            <a:off x="611560" y="1834969"/>
            <a:ext cx="2376263" cy="1862048"/>
          </a:xfrm>
          <a:prstGeom prst="rect">
            <a:avLst/>
          </a:prstGeom>
          <a:solidFill>
            <a:srgbClr val="FFCCFF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01 Культура</a:t>
            </a:r>
          </a:p>
          <a:p>
            <a:endParaRPr lang="ru-RU" sz="1000" dirty="0" smtClean="0">
              <a:latin typeface="Comic Sans MS" pitchFamily="66" charset="0"/>
            </a:endParaRPr>
          </a:p>
          <a:p>
            <a:r>
              <a:rPr lang="ru-RU" sz="1600" dirty="0" smtClean="0">
                <a:solidFill>
                  <a:srgbClr val="FF0000"/>
                </a:solidFill>
                <a:latin typeface="Comic Sans MS" pitchFamily="66" charset="0"/>
              </a:rPr>
              <a:t>297,3 млн. руб.</a:t>
            </a:r>
          </a:p>
          <a:p>
            <a:endParaRPr lang="ru-RU" sz="900" dirty="0" smtClean="0">
              <a:latin typeface="Comic Sans MS" pitchFamily="66" charset="0"/>
            </a:endParaRPr>
          </a:p>
          <a:p>
            <a:pPr marL="171450" lvl="0" indent="-171450" algn="l">
              <a:buFont typeface="Wingdings" pitchFamily="2" charset="2"/>
              <a:buChar char="Ø"/>
            </a:pP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2020 год – </a:t>
            </a:r>
            <a:r>
              <a:rPr lang="ru-RU" sz="1200" dirty="0" smtClean="0">
                <a:solidFill>
                  <a:srgbClr val="4D4D4D"/>
                </a:solidFill>
                <a:latin typeface="Comic Sans MS" pitchFamily="66" charset="0"/>
              </a:rPr>
              <a:t>72,5 </a:t>
            </a: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млн. руб.</a:t>
            </a:r>
          </a:p>
          <a:p>
            <a:pPr marL="171450" lvl="0" indent="-171450" algn="l">
              <a:buFont typeface="Wingdings" pitchFamily="2" charset="2"/>
              <a:buChar char="Ø"/>
            </a:pP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2021 год – </a:t>
            </a:r>
            <a:r>
              <a:rPr lang="ru-RU" sz="1200" dirty="0" smtClean="0">
                <a:solidFill>
                  <a:srgbClr val="4D4D4D"/>
                </a:solidFill>
                <a:latin typeface="Comic Sans MS" pitchFamily="66" charset="0"/>
              </a:rPr>
              <a:t>83,7 </a:t>
            </a: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млн. руб.</a:t>
            </a:r>
          </a:p>
          <a:p>
            <a:pPr marL="171450" lvl="0" indent="-171450" algn="l">
              <a:buFont typeface="Wingdings" pitchFamily="2" charset="2"/>
              <a:buChar char="Ø"/>
            </a:pP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2022 год – </a:t>
            </a:r>
            <a:r>
              <a:rPr lang="ru-RU" sz="1200" dirty="0" smtClean="0">
                <a:solidFill>
                  <a:srgbClr val="4D4D4D"/>
                </a:solidFill>
                <a:latin typeface="Comic Sans MS" pitchFamily="66" charset="0"/>
              </a:rPr>
              <a:t>73,4 </a:t>
            </a: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млн. руб.</a:t>
            </a:r>
          </a:p>
          <a:p>
            <a:pPr marL="171450" lvl="0" indent="-171450" algn="l">
              <a:buFont typeface="Wingdings" pitchFamily="2" charset="2"/>
              <a:buChar char="Ø"/>
            </a:pP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2023 год – </a:t>
            </a:r>
            <a:r>
              <a:rPr lang="ru-RU" sz="1200" dirty="0" smtClean="0">
                <a:solidFill>
                  <a:srgbClr val="4D4D4D"/>
                </a:solidFill>
                <a:latin typeface="Comic Sans MS" pitchFamily="66" charset="0"/>
              </a:rPr>
              <a:t>67,7 </a:t>
            </a: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млн. руб.</a:t>
            </a:r>
          </a:p>
          <a:p>
            <a:pPr algn="l"/>
            <a:endParaRPr lang="ru-RU" sz="1600" dirty="0"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63643" y="4149080"/>
            <a:ext cx="2376263" cy="2354491"/>
          </a:xfrm>
          <a:prstGeom prst="rect">
            <a:avLst/>
          </a:prstGeom>
          <a:solidFill>
            <a:srgbClr val="FFCCFF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04 Другие вопросы в области культуры, кинематографии</a:t>
            </a:r>
          </a:p>
          <a:p>
            <a:endParaRPr lang="ru-RU" sz="1000" dirty="0" smtClean="0">
              <a:latin typeface="Comic Sans MS" pitchFamily="66" charset="0"/>
            </a:endParaRPr>
          </a:p>
          <a:p>
            <a:r>
              <a:rPr lang="ru-RU" sz="1600" dirty="0" smtClean="0">
                <a:solidFill>
                  <a:srgbClr val="FF0000"/>
                </a:solidFill>
                <a:latin typeface="Comic Sans MS" pitchFamily="66" charset="0"/>
              </a:rPr>
              <a:t>73 млн. руб.</a:t>
            </a:r>
          </a:p>
          <a:p>
            <a:endParaRPr lang="ru-RU" sz="900" dirty="0" smtClean="0">
              <a:latin typeface="Comic Sans MS" pitchFamily="66" charset="0"/>
            </a:endParaRPr>
          </a:p>
          <a:p>
            <a:pPr marL="171450" lvl="0" indent="-171450" algn="l">
              <a:buFont typeface="Wingdings" pitchFamily="2" charset="2"/>
              <a:buChar char="Ø"/>
            </a:pP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2020 год – </a:t>
            </a:r>
            <a:r>
              <a:rPr lang="ru-RU" sz="1200" dirty="0" smtClean="0">
                <a:solidFill>
                  <a:srgbClr val="4D4D4D"/>
                </a:solidFill>
                <a:latin typeface="Comic Sans MS" pitchFamily="66" charset="0"/>
              </a:rPr>
              <a:t>17,5 </a:t>
            </a: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млн. руб.</a:t>
            </a:r>
          </a:p>
          <a:p>
            <a:pPr marL="171450" lvl="0" indent="-171450" algn="l">
              <a:buFont typeface="Wingdings" pitchFamily="2" charset="2"/>
              <a:buChar char="Ø"/>
            </a:pP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2021 год – </a:t>
            </a:r>
            <a:r>
              <a:rPr lang="ru-RU" sz="1200" dirty="0" smtClean="0">
                <a:solidFill>
                  <a:srgbClr val="4D4D4D"/>
                </a:solidFill>
                <a:latin typeface="Comic Sans MS" pitchFamily="66" charset="0"/>
              </a:rPr>
              <a:t>18,5 </a:t>
            </a: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млн. руб.</a:t>
            </a:r>
          </a:p>
          <a:p>
            <a:pPr marL="171450" lvl="0" indent="-171450" algn="l">
              <a:buFont typeface="Wingdings" pitchFamily="2" charset="2"/>
              <a:buChar char="Ø"/>
            </a:pP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2022 год – </a:t>
            </a:r>
            <a:r>
              <a:rPr lang="ru-RU" sz="1200" dirty="0" smtClean="0">
                <a:solidFill>
                  <a:srgbClr val="4D4D4D"/>
                </a:solidFill>
                <a:latin typeface="Comic Sans MS" pitchFamily="66" charset="0"/>
              </a:rPr>
              <a:t>18,5 </a:t>
            </a: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млн. руб.</a:t>
            </a:r>
          </a:p>
          <a:p>
            <a:pPr marL="171450" lvl="0" indent="-171450" algn="l">
              <a:buFont typeface="Wingdings" pitchFamily="2" charset="2"/>
              <a:buChar char="Ø"/>
            </a:pP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2023 год – </a:t>
            </a:r>
            <a:r>
              <a:rPr lang="ru-RU" sz="1200" dirty="0" smtClean="0">
                <a:solidFill>
                  <a:srgbClr val="4D4D4D"/>
                </a:solidFill>
                <a:latin typeface="Comic Sans MS" pitchFamily="66" charset="0"/>
              </a:rPr>
              <a:t>18,5 </a:t>
            </a: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млн. руб.</a:t>
            </a:r>
          </a:p>
          <a:p>
            <a:pPr algn="l"/>
            <a:endParaRPr lang="ru-RU" sz="1600" dirty="0"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29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28234963"/>
      </p:ext>
    </p:extLst>
  </p:cSld>
  <p:clrMapOvr>
    <a:masterClrMapping/>
  </p:clrMapOvr>
  <p:transition spd="slow" advTm="927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115616" y="404664"/>
            <a:ext cx="7248525" cy="457200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Глоссарий</a:t>
            </a:r>
            <a:endParaRPr lang="ru-RU" sz="2800" b="1" dirty="0">
              <a:solidFill>
                <a:schemeClr val="tx1">
                  <a:lumMod val="50000"/>
                </a:schemeClr>
              </a:solidFill>
              <a:latin typeface="Segoe Script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1205182"/>
              </p:ext>
            </p:extLst>
          </p:nvPr>
        </p:nvGraphicFramePr>
        <p:xfrm>
          <a:off x="107504" y="1196752"/>
          <a:ext cx="4429125" cy="526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6" name="Лист" r:id="rId3" imgW="4429100" imgH="5267430" progId="Excel.Sheet.12">
                  <p:embed/>
                </p:oleObj>
              </mc:Choice>
              <mc:Fallback>
                <p:oleObj name="Лист" r:id="rId3" imgW="4429100" imgH="526743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504" y="1196752"/>
                        <a:ext cx="4429125" cy="5267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5124927"/>
              </p:ext>
            </p:extLst>
          </p:nvPr>
        </p:nvGraphicFramePr>
        <p:xfrm>
          <a:off x="4644008" y="1196752"/>
          <a:ext cx="4429125" cy="526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7" name="Лист" r:id="rId5" imgW="4429100" imgH="5267430" progId="Excel.Sheet.12">
                  <p:embed/>
                </p:oleObj>
              </mc:Choice>
              <mc:Fallback>
                <p:oleObj name="Лист" r:id="rId5" imgW="4429100" imgH="526743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44008" y="1196752"/>
                        <a:ext cx="4429125" cy="5267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3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4150733"/>
      </p:ext>
    </p:extLst>
  </p:cSld>
  <p:clrMapOvr>
    <a:masterClrMapping/>
  </p:clrMapOvr>
  <p:transition spd="slow" advTm="994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59632" y="404664"/>
            <a:ext cx="7248525" cy="457200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Расходы бюджета на социальную политику</a:t>
            </a:r>
            <a:endParaRPr lang="ru-RU" sz="2400" b="1" dirty="0">
              <a:solidFill>
                <a:schemeClr val="tx1">
                  <a:lumMod val="50000"/>
                </a:schemeClr>
              </a:solidFill>
              <a:latin typeface="Segoe Scrip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1220" y="1768921"/>
            <a:ext cx="2376263" cy="2108269"/>
          </a:xfrm>
          <a:prstGeom prst="rect">
            <a:avLst/>
          </a:prstGeom>
          <a:solidFill>
            <a:srgbClr val="FFFF99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01 Пенсионное обеспечение</a:t>
            </a:r>
          </a:p>
          <a:p>
            <a:endParaRPr lang="ru-RU" sz="1000" dirty="0" smtClean="0">
              <a:latin typeface="Comic Sans MS" pitchFamily="66" charset="0"/>
            </a:endParaRPr>
          </a:p>
          <a:p>
            <a:r>
              <a:rPr lang="ru-RU" sz="1600" dirty="0" smtClean="0">
                <a:solidFill>
                  <a:srgbClr val="FF0000"/>
                </a:solidFill>
                <a:latin typeface="Comic Sans MS" pitchFamily="66" charset="0"/>
              </a:rPr>
              <a:t>17,1 млн. руб.</a:t>
            </a:r>
          </a:p>
          <a:p>
            <a:endParaRPr lang="ru-RU" sz="900" dirty="0" smtClean="0">
              <a:latin typeface="Comic Sans MS" pitchFamily="66" charset="0"/>
            </a:endParaRPr>
          </a:p>
          <a:p>
            <a:pPr marL="171450" lvl="0" indent="-171450" algn="l">
              <a:buFont typeface="Wingdings" pitchFamily="2" charset="2"/>
              <a:buChar char="Ø"/>
            </a:pP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2020 год – </a:t>
            </a:r>
            <a:r>
              <a:rPr lang="ru-RU" sz="1200" dirty="0" smtClean="0">
                <a:solidFill>
                  <a:srgbClr val="4D4D4D"/>
                </a:solidFill>
                <a:latin typeface="Comic Sans MS" pitchFamily="66" charset="0"/>
              </a:rPr>
              <a:t>3,9 </a:t>
            </a: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млн. руб.</a:t>
            </a:r>
          </a:p>
          <a:p>
            <a:pPr marL="171450" lvl="0" indent="-171450" algn="l">
              <a:buFont typeface="Wingdings" pitchFamily="2" charset="2"/>
              <a:buChar char="Ø"/>
            </a:pP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2021 год – </a:t>
            </a:r>
            <a:r>
              <a:rPr lang="ru-RU" sz="1200" dirty="0" smtClean="0">
                <a:solidFill>
                  <a:srgbClr val="4D4D4D"/>
                </a:solidFill>
                <a:latin typeface="Comic Sans MS" pitchFamily="66" charset="0"/>
              </a:rPr>
              <a:t>4,4 </a:t>
            </a: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млн. руб.</a:t>
            </a:r>
          </a:p>
          <a:p>
            <a:pPr marL="171450" lvl="0" indent="-171450" algn="l">
              <a:buFont typeface="Wingdings" pitchFamily="2" charset="2"/>
              <a:buChar char="Ø"/>
            </a:pP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2022 год – </a:t>
            </a:r>
            <a:r>
              <a:rPr lang="ru-RU" sz="1200" dirty="0" smtClean="0">
                <a:solidFill>
                  <a:srgbClr val="4D4D4D"/>
                </a:solidFill>
                <a:latin typeface="Comic Sans MS" pitchFamily="66" charset="0"/>
              </a:rPr>
              <a:t>4,4 </a:t>
            </a: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млн. руб.</a:t>
            </a:r>
          </a:p>
          <a:p>
            <a:pPr marL="171450" lvl="0" indent="-171450" algn="l">
              <a:buFont typeface="Wingdings" pitchFamily="2" charset="2"/>
              <a:buChar char="Ø"/>
            </a:pP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2023 год – </a:t>
            </a:r>
            <a:r>
              <a:rPr lang="ru-RU" sz="1200" dirty="0" smtClean="0">
                <a:solidFill>
                  <a:srgbClr val="4D4D4D"/>
                </a:solidFill>
                <a:latin typeface="Comic Sans MS" pitchFamily="66" charset="0"/>
              </a:rPr>
              <a:t>4,4 </a:t>
            </a: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млн. руб.</a:t>
            </a:r>
          </a:p>
          <a:p>
            <a:pPr algn="l"/>
            <a:endParaRPr lang="ru-RU" sz="1600" dirty="0"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4770" y="4209464"/>
            <a:ext cx="2376263" cy="2354491"/>
          </a:xfrm>
          <a:prstGeom prst="rect">
            <a:avLst/>
          </a:prstGeom>
          <a:solidFill>
            <a:srgbClr val="FFFF99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03 Социальное обеспечение населения</a:t>
            </a:r>
          </a:p>
          <a:p>
            <a:endParaRPr lang="ru-RU" sz="1000" dirty="0" smtClean="0">
              <a:latin typeface="Comic Sans MS" pitchFamily="66" charset="0"/>
            </a:endParaRPr>
          </a:p>
          <a:p>
            <a:r>
              <a:rPr lang="ru-RU" sz="1600" dirty="0" smtClean="0">
                <a:solidFill>
                  <a:srgbClr val="FF0000"/>
                </a:solidFill>
                <a:latin typeface="Comic Sans MS" pitchFamily="66" charset="0"/>
              </a:rPr>
              <a:t>1,8 млн. руб.</a:t>
            </a:r>
          </a:p>
          <a:p>
            <a:endParaRPr lang="ru-RU" sz="900" dirty="0" smtClean="0">
              <a:latin typeface="Comic Sans MS" pitchFamily="66" charset="0"/>
            </a:endParaRPr>
          </a:p>
          <a:p>
            <a:pPr marL="171450" lvl="0" indent="-171450" algn="l">
              <a:buFont typeface="Wingdings" pitchFamily="2" charset="2"/>
              <a:buChar char="Ø"/>
            </a:pP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2020 год – </a:t>
            </a:r>
            <a:r>
              <a:rPr lang="ru-RU" sz="1200" dirty="0" smtClean="0">
                <a:solidFill>
                  <a:srgbClr val="4D4D4D"/>
                </a:solidFill>
                <a:latin typeface="Comic Sans MS" pitchFamily="66" charset="0"/>
              </a:rPr>
              <a:t>0,3 </a:t>
            </a: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млн. руб.</a:t>
            </a:r>
          </a:p>
          <a:p>
            <a:pPr marL="171450" lvl="0" indent="-171450" algn="l">
              <a:buFont typeface="Wingdings" pitchFamily="2" charset="2"/>
              <a:buChar char="Ø"/>
            </a:pP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2021 год – </a:t>
            </a:r>
            <a:r>
              <a:rPr lang="ru-RU" sz="1200" dirty="0" smtClean="0">
                <a:solidFill>
                  <a:srgbClr val="4D4D4D"/>
                </a:solidFill>
                <a:latin typeface="Comic Sans MS" pitchFamily="66" charset="0"/>
              </a:rPr>
              <a:t>0,5 </a:t>
            </a: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млн. руб.</a:t>
            </a:r>
          </a:p>
          <a:p>
            <a:pPr marL="171450" lvl="0" indent="-171450" algn="l">
              <a:buFont typeface="Wingdings" pitchFamily="2" charset="2"/>
              <a:buChar char="Ø"/>
            </a:pP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2022 год – </a:t>
            </a:r>
            <a:r>
              <a:rPr lang="ru-RU" sz="1200" dirty="0" smtClean="0">
                <a:solidFill>
                  <a:srgbClr val="4D4D4D"/>
                </a:solidFill>
                <a:latin typeface="Comic Sans MS" pitchFamily="66" charset="0"/>
              </a:rPr>
              <a:t>0,5 </a:t>
            </a: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млн. руб.</a:t>
            </a:r>
          </a:p>
          <a:p>
            <a:pPr marL="171450" lvl="0" indent="-171450" algn="l">
              <a:buFont typeface="Wingdings" pitchFamily="2" charset="2"/>
              <a:buChar char="Ø"/>
            </a:pP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2023 год – </a:t>
            </a:r>
            <a:r>
              <a:rPr lang="ru-RU" sz="1200" dirty="0" smtClean="0">
                <a:solidFill>
                  <a:srgbClr val="4D4D4D"/>
                </a:solidFill>
                <a:latin typeface="Comic Sans MS" pitchFamily="66" charset="0"/>
              </a:rPr>
              <a:t>0,5 </a:t>
            </a: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млн. руб.</a:t>
            </a:r>
          </a:p>
          <a:p>
            <a:pPr algn="l"/>
            <a:endParaRPr lang="ru-RU" sz="1600" dirty="0"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7864" y="4455687"/>
            <a:ext cx="2376263" cy="2108269"/>
          </a:xfrm>
          <a:prstGeom prst="rect">
            <a:avLst/>
          </a:prstGeom>
          <a:solidFill>
            <a:srgbClr val="FFFF99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04 Охрана семьи и детей</a:t>
            </a:r>
          </a:p>
          <a:p>
            <a:endParaRPr lang="ru-RU" sz="1000" dirty="0" smtClean="0">
              <a:latin typeface="Comic Sans MS" pitchFamily="66" charset="0"/>
            </a:endParaRPr>
          </a:p>
          <a:p>
            <a:r>
              <a:rPr lang="ru-RU" sz="1600" dirty="0" smtClean="0">
                <a:solidFill>
                  <a:srgbClr val="FF0000"/>
                </a:solidFill>
                <a:latin typeface="Comic Sans MS" pitchFamily="66" charset="0"/>
              </a:rPr>
              <a:t>280,8 млн. руб.</a:t>
            </a:r>
          </a:p>
          <a:p>
            <a:endParaRPr lang="ru-RU" sz="900" dirty="0" smtClean="0">
              <a:latin typeface="Comic Sans MS" pitchFamily="66" charset="0"/>
            </a:endParaRPr>
          </a:p>
          <a:p>
            <a:pPr marL="171450" lvl="0" indent="-171450" algn="l">
              <a:buFont typeface="Wingdings" pitchFamily="2" charset="2"/>
              <a:buChar char="Ø"/>
            </a:pP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2020 год – </a:t>
            </a:r>
            <a:r>
              <a:rPr lang="ru-RU" sz="1200" dirty="0" smtClean="0">
                <a:solidFill>
                  <a:srgbClr val="4D4D4D"/>
                </a:solidFill>
                <a:latin typeface="Comic Sans MS" pitchFamily="66" charset="0"/>
              </a:rPr>
              <a:t>59,5 </a:t>
            </a: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млн. руб.</a:t>
            </a:r>
          </a:p>
          <a:p>
            <a:pPr marL="171450" lvl="0" indent="-171450" algn="l">
              <a:buFont typeface="Wingdings" pitchFamily="2" charset="2"/>
              <a:buChar char="Ø"/>
            </a:pP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2021 год – </a:t>
            </a:r>
            <a:r>
              <a:rPr lang="ru-RU" sz="1200" dirty="0" smtClean="0">
                <a:solidFill>
                  <a:srgbClr val="4D4D4D"/>
                </a:solidFill>
                <a:latin typeface="Comic Sans MS" pitchFamily="66" charset="0"/>
              </a:rPr>
              <a:t>79,3 </a:t>
            </a: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млн. руб.</a:t>
            </a:r>
          </a:p>
          <a:p>
            <a:pPr marL="171450" lvl="0" indent="-171450" algn="l">
              <a:buFont typeface="Wingdings" pitchFamily="2" charset="2"/>
              <a:buChar char="Ø"/>
            </a:pP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2022 год – </a:t>
            </a:r>
            <a:r>
              <a:rPr lang="ru-RU" sz="1200" dirty="0" smtClean="0">
                <a:solidFill>
                  <a:srgbClr val="4D4D4D"/>
                </a:solidFill>
                <a:latin typeface="Comic Sans MS" pitchFamily="66" charset="0"/>
              </a:rPr>
              <a:t>69,9 </a:t>
            </a: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млн. руб.</a:t>
            </a:r>
          </a:p>
          <a:p>
            <a:pPr marL="171450" lvl="0" indent="-171450" algn="l">
              <a:buFont typeface="Wingdings" pitchFamily="2" charset="2"/>
              <a:buChar char="Ø"/>
            </a:pP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2023 год – </a:t>
            </a:r>
            <a:r>
              <a:rPr lang="ru-RU" sz="1200" dirty="0" smtClean="0">
                <a:solidFill>
                  <a:srgbClr val="4D4D4D"/>
                </a:solidFill>
                <a:latin typeface="Comic Sans MS" pitchFamily="66" charset="0"/>
              </a:rPr>
              <a:t>72,1 </a:t>
            </a: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млн. руб.</a:t>
            </a:r>
          </a:p>
          <a:p>
            <a:pPr algn="l"/>
            <a:endParaRPr lang="ru-RU" sz="1600" dirty="0">
              <a:latin typeface="Comic Sans MS" pitchFamily="66" charset="0"/>
            </a:endParaRPr>
          </a:p>
        </p:txBody>
      </p:sp>
      <p:pic>
        <p:nvPicPr>
          <p:cNvPr id="13314" name="Picture 2" descr="Социальная полити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1318404"/>
            <a:ext cx="4219335" cy="30847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7" name="TextBox 6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30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30451541"/>
      </p:ext>
    </p:extLst>
  </p:cSld>
  <p:clrMapOvr>
    <a:masterClrMapping/>
  </p:clrMapOvr>
  <p:transition spd="slow" advTm="12241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5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59632" y="404664"/>
            <a:ext cx="7248525" cy="457200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Расходы бюджета на физическую культуру и спорт</a:t>
            </a:r>
            <a:endParaRPr lang="ru-RU" sz="2400" b="1" dirty="0">
              <a:solidFill>
                <a:schemeClr val="tx1">
                  <a:lumMod val="50000"/>
                </a:schemeClr>
              </a:solidFill>
              <a:latin typeface="Segoe Script" pitchFamily="34" charset="0"/>
            </a:endParaRPr>
          </a:p>
        </p:txBody>
      </p:sp>
      <p:pic>
        <p:nvPicPr>
          <p:cNvPr id="12290" name="Picture 2" descr="Самые популярные виды спорта в мир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1" y="1268760"/>
            <a:ext cx="4320480" cy="28803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6" name="TextBox 5"/>
          <p:cNvSpPr txBox="1"/>
          <p:nvPr/>
        </p:nvSpPr>
        <p:spPr>
          <a:xfrm>
            <a:off x="971600" y="1806632"/>
            <a:ext cx="2376263" cy="2108269"/>
          </a:xfrm>
          <a:prstGeom prst="rect">
            <a:avLst/>
          </a:prstGeom>
          <a:solidFill>
            <a:srgbClr val="97FFFF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01 Физическая культура</a:t>
            </a:r>
          </a:p>
          <a:p>
            <a:endParaRPr lang="ru-RU" sz="1000" dirty="0" smtClean="0">
              <a:latin typeface="Comic Sans MS" pitchFamily="66" charset="0"/>
            </a:endParaRPr>
          </a:p>
          <a:p>
            <a:r>
              <a:rPr lang="ru-RU" sz="1600" dirty="0" smtClean="0">
                <a:solidFill>
                  <a:srgbClr val="FF0000"/>
                </a:solidFill>
                <a:latin typeface="Comic Sans MS" pitchFamily="66" charset="0"/>
              </a:rPr>
              <a:t>323,8 млн. руб.</a:t>
            </a:r>
          </a:p>
          <a:p>
            <a:endParaRPr lang="ru-RU" sz="900" dirty="0" smtClean="0">
              <a:latin typeface="Comic Sans MS" pitchFamily="66" charset="0"/>
            </a:endParaRPr>
          </a:p>
          <a:p>
            <a:pPr marL="171450" lvl="0" indent="-171450" algn="l">
              <a:buFont typeface="Wingdings" pitchFamily="2" charset="2"/>
              <a:buChar char="Ø"/>
            </a:pP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2020 год – </a:t>
            </a:r>
            <a:r>
              <a:rPr lang="ru-RU" sz="1200" dirty="0" smtClean="0">
                <a:solidFill>
                  <a:srgbClr val="4D4D4D"/>
                </a:solidFill>
                <a:latin typeface="Comic Sans MS" pitchFamily="66" charset="0"/>
              </a:rPr>
              <a:t>91,9 </a:t>
            </a: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млн. руб.</a:t>
            </a:r>
          </a:p>
          <a:p>
            <a:pPr marL="171450" lvl="0" indent="-171450" algn="l">
              <a:buFont typeface="Wingdings" pitchFamily="2" charset="2"/>
              <a:buChar char="Ø"/>
            </a:pP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2021 год – </a:t>
            </a:r>
            <a:r>
              <a:rPr lang="ru-RU" sz="1200" dirty="0" smtClean="0">
                <a:solidFill>
                  <a:srgbClr val="4D4D4D"/>
                </a:solidFill>
                <a:latin typeface="Comic Sans MS" pitchFamily="66" charset="0"/>
              </a:rPr>
              <a:t>92,9 </a:t>
            </a: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млн. руб.</a:t>
            </a:r>
          </a:p>
          <a:p>
            <a:pPr marL="171450" lvl="0" indent="-171450" algn="l">
              <a:buFont typeface="Wingdings" pitchFamily="2" charset="2"/>
              <a:buChar char="Ø"/>
            </a:pP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2022 год – </a:t>
            </a:r>
            <a:r>
              <a:rPr lang="ru-RU" sz="1200" dirty="0" smtClean="0">
                <a:solidFill>
                  <a:srgbClr val="4D4D4D"/>
                </a:solidFill>
                <a:latin typeface="Comic Sans MS" pitchFamily="66" charset="0"/>
              </a:rPr>
              <a:t>69,5 </a:t>
            </a: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млн. руб.</a:t>
            </a:r>
          </a:p>
          <a:p>
            <a:pPr marL="171450" lvl="0" indent="-171450" algn="l">
              <a:buFont typeface="Wingdings" pitchFamily="2" charset="2"/>
              <a:buChar char="Ø"/>
            </a:pP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2023 год – </a:t>
            </a:r>
            <a:r>
              <a:rPr lang="ru-RU" sz="1200" dirty="0" smtClean="0">
                <a:solidFill>
                  <a:srgbClr val="4D4D4D"/>
                </a:solidFill>
                <a:latin typeface="Comic Sans MS" pitchFamily="66" charset="0"/>
              </a:rPr>
              <a:t>69,5 </a:t>
            </a: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млн. руб.</a:t>
            </a:r>
          </a:p>
          <a:p>
            <a:pPr algn="l"/>
            <a:endParaRPr lang="ru-RU" sz="1600" dirty="0"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4365104"/>
            <a:ext cx="2376263" cy="1862048"/>
          </a:xfrm>
          <a:prstGeom prst="rect">
            <a:avLst/>
          </a:prstGeom>
          <a:solidFill>
            <a:srgbClr val="97FFFF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02 Массовый спорт</a:t>
            </a:r>
          </a:p>
          <a:p>
            <a:endParaRPr lang="ru-RU" sz="1000" dirty="0" smtClean="0">
              <a:latin typeface="Comic Sans MS" pitchFamily="66" charset="0"/>
            </a:endParaRPr>
          </a:p>
          <a:p>
            <a:r>
              <a:rPr lang="ru-RU" sz="1600" dirty="0" smtClean="0">
                <a:solidFill>
                  <a:srgbClr val="FF0000"/>
                </a:solidFill>
                <a:latin typeface="Comic Sans MS" pitchFamily="66" charset="0"/>
              </a:rPr>
              <a:t>11,9 млн. руб.</a:t>
            </a:r>
          </a:p>
          <a:p>
            <a:endParaRPr lang="ru-RU" sz="900" dirty="0" smtClean="0">
              <a:latin typeface="Comic Sans MS" pitchFamily="66" charset="0"/>
            </a:endParaRPr>
          </a:p>
          <a:p>
            <a:pPr marL="171450" lvl="0" indent="-171450" algn="l">
              <a:buFont typeface="Wingdings" pitchFamily="2" charset="2"/>
              <a:buChar char="Ø"/>
            </a:pP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2020 год – </a:t>
            </a:r>
            <a:r>
              <a:rPr lang="ru-RU" sz="1200" dirty="0" smtClean="0">
                <a:solidFill>
                  <a:srgbClr val="4D4D4D"/>
                </a:solidFill>
                <a:latin typeface="Comic Sans MS" pitchFamily="66" charset="0"/>
              </a:rPr>
              <a:t>1,9 </a:t>
            </a: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млн. руб.</a:t>
            </a:r>
          </a:p>
          <a:p>
            <a:pPr marL="171450" lvl="0" indent="-171450" algn="l">
              <a:buFont typeface="Wingdings" pitchFamily="2" charset="2"/>
              <a:buChar char="Ø"/>
            </a:pP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2021 год – </a:t>
            </a:r>
            <a:r>
              <a:rPr lang="ru-RU" sz="1200" dirty="0" smtClean="0">
                <a:solidFill>
                  <a:srgbClr val="4D4D4D"/>
                </a:solidFill>
                <a:latin typeface="Comic Sans MS" pitchFamily="66" charset="0"/>
              </a:rPr>
              <a:t>3,8 </a:t>
            </a: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млн. руб.</a:t>
            </a:r>
          </a:p>
          <a:p>
            <a:pPr marL="171450" lvl="0" indent="-171450" algn="l">
              <a:buFont typeface="Wingdings" pitchFamily="2" charset="2"/>
              <a:buChar char="Ø"/>
            </a:pP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2022 год – </a:t>
            </a:r>
            <a:r>
              <a:rPr lang="ru-RU" sz="1200" dirty="0" smtClean="0">
                <a:solidFill>
                  <a:srgbClr val="4D4D4D"/>
                </a:solidFill>
                <a:latin typeface="Comic Sans MS" pitchFamily="66" charset="0"/>
              </a:rPr>
              <a:t>3,1 </a:t>
            </a: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млн. руб.</a:t>
            </a:r>
          </a:p>
          <a:p>
            <a:pPr marL="171450" lvl="0" indent="-171450" algn="l">
              <a:buFont typeface="Wingdings" pitchFamily="2" charset="2"/>
              <a:buChar char="Ø"/>
            </a:pP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2023 год – </a:t>
            </a:r>
            <a:r>
              <a:rPr lang="ru-RU" sz="1200" dirty="0" smtClean="0">
                <a:solidFill>
                  <a:srgbClr val="4D4D4D"/>
                </a:solidFill>
                <a:latin typeface="Comic Sans MS" pitchFamily="66" charset="0"/>
              </a:rPr>
              <a:t>3,1 </a:t>
            </a: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млн. руб.</a:t>
            </a:r>
          </a:p>
          <a:p>
            <a:pPr algn="l"/>
            <a:endParaRPr lang="ru-RU" sz="1600" dirty="0"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19872" y="4293096"/>
            <a:ext cx="2376263" cy="2354491"/>
          </a:xfrm>
          <a:prstGeom prst="rect">
            <a:avLst/>
          </a:prstGeom>
          <a:solidFill>
            <a:srgbClr val="97FFFF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05 Другие вопросы в области физической культуры и спорта</a:t>
            </a:r>
          </a:p>
          <a:p>
            <a:endParaRPr lang="ru-RU" sz="1000" dirty="0" smtClean="0">
              <a:latin typeface="Comic Sans MS" pitchFamily="66" charset="0"/>
            </a:endParaRPr>
          </a:p>
          <a:p>
            <a:r>
              <a:rPr lang="ru-RU" sz="1600" dirty="0" smtClean="0">
                <a:solidFill>
                  <a:srgbClr val="FF0000"/>
                </a:solidFill>
                <a:latin typeface="Comic Sans MS" pitchFamily="66" charset="0"/>
              </a:rPr>
              <a:t>6,4 млн. руб.</a:t>
            </a:r>
          </a:p>
          <a:p>
            <a:endParaRPr lang="ru-RU" sz="900" dirty="0" smtClean="0">
              <a:latin typeface="Comic Sans MS" pitchFamily="66" charset="0"/>
            </a:endParaRPr>
          </a:p>
          <a:p>
            <a:pPr marL="171450" lvl="0" indent="-171450" algn="l">
              <a:buFont typeface="Wingdings" pitchFamily="2" charset="2"/>
              <a:buChar char="Ø"/>
            </a:pP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2020 год – </a:t>
            </a:r>
            <a:r>
              <a:rPr lang="ru-RU" sz="1200" dirty="0" smtClean="0">
                <a:solidFill>
                  <a:srgbClr val="4D4D4D"/>
                </a:solidFill>
                <a:latin typeface="Comic Sans MS" pitchFamily="66" charset="0"/>
              </a:rPr>
              <a:t>1,6 </a:t>
            </a: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млн. руб.</a:t>
            </a:r>
          </a:p>
          <a:p>
            <a:pPr marL="171450" lvl="0" indent="-171450" algn="l">
              <a:buFont typeface="Wingdings" pitchFamily="2" charset="2"/>
              <a:buChar char="Ø"/>
            </a:pP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2021 год – </a:t>
            </a:r>
            <a:r>
              <a:rPr lang="ru-RU" sz="1200" dirty="0" smtClean="0">
                <a:solidFill>
                  <a:srgbClr val="4D4D4D"/>
                </a:solidFill>
                <a:latin typeface="Comic Sans MS" pitchFamily="66" charset="0"/>
              </a:rPr>
              <a:t>1,6 </a:t>
            </a: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млн. руб.</a:t>
            </a:r>
          </a:p>
          <a:p>
            <a:pPr marL="171450" lvl="0" indent="-171450" algn="l">
              <a:buFont typeface="Wingdings" pitchFamily="2" charset="2"/>
              <a:buChar char="Ø"/>
            </a:pP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2022 год – </a:t>
            </a:r>
            <a:r>
              <a:rPr lang="ru-RU" sz="1200" dirty="0" smtClean="0">
                <a:solidFill>
                  <a:srgbClr val="4D4D4D"/>
                </a:solidFill>
                <a:latin typeface="Comic Sans MS" pitchFamily="66" charset="0"/>
              </a:rPr>
              <a:t>1,6 </a:t>
            </a: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млн. руб.</a:t>
            </a:r>
          </a:p>
          <a:p>
            <a:pPr marL="171450" lvl="0" indent="-171450" algn="l">
              <a:buFont typeface="Wingdings" pitchFamily="2" charset="2"/>
              <a:buChar char="Ø"/>
            </a:pP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2023 год – </a:t>
            </a:r>
            <a:r>
              <a:rPr lang="ru-RU" sz="1200" dirty="0" smtClean="0">
                <a:solidFill>
                  <a:srgbClr val="4D4D4D"/>
                </a:solidFill>
                <a:latin typeface="Comic Sans MS" pitchFamily="66" charset="0"/>
              </a:rPr>
              <a:t>1,6 </a:t>
            </a:r>
            <a:r>
              <a:rPr lang="ru-RU" sz="1200" dirty="0">
                <a:solidFill>
                  <a:srgbClr val="4D4D4D"/>
                </a:solidFill>
                <a:latin typeface="Comic Sans MS" pitchFamily="66" charset="0"/>
              </a:rPr>
              <a:t>млн. руб.</a:t>
            </a:r>
          </a:p>
          <a:p>
            <a:pPr algn="l"/>
            <a:endParaRPr lang="ru-RU" sz="1600" dirty="0"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31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88451675"/>
      </p:ext>
    </p:extLst>
  </p:cSld>
  <p:clrMapOvr>
    <a:masterClrMapping/>
  </p:clrMapOvr>
  <p:transition spd="slow" advTm="1133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59632" y="404664"/>
            <a:ext cx="7248525" cy="457200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Региональные и приоритетные проекты города Бузулука</a:t>
            </a:r>
            <a:endParaRPr lang="ru-RU" sz="2400" b="1" dirty="0">
              <a:solidFill>
                <a:schemeClr val="tx1">
                  <a:lumMod val="50000"/>
                </a:schemeClr>
              </a:solidFill>
              <a:latin typeface="Segoe Script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3217315"/>
              </p:ext>
            </p:extLst>
          </p:nvPr>
        </p:nvGraphicFramePr>
        <p:xfrm>
          <a:off x="611560" y="2060848"/>
          <a:ext cx="7920880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34" name="Лист" r:id="rId3" imgW="6762778" imgH="4724460" progId="Excel.Sheet.12">
                  <p:embed/>
                </p:oleObj>
              </mc:Choice>
              <mc:Fallback>
                <p:oleObj name="Лист" r:id="rId3" imgW="6762778" imgH="47244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1560" y="2060848"/>
                        <a:ext cx="7920880" cy="4724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524328" y="1721338"/>
            <a:ext cx="9941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в млн. руб.</a:t>
            </a:r>
            <a:endParaRPr lang="ru-RU" sz="12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4345" name="Picture 9" descr="Региональные проекты - Комитет по развитию малого, среднего бизнеса и  потребительского рынка Ленинградской област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963" y="1115260"/>
            <a:ext cx="888074" cy="93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32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85001157"/>
      </p:ext>
    </p:extLst>
  </p:cSld>
  <p:clrMapOvr>
    <a:masterClrMapping/>
  </p:clrMapOvr>
  <p:transition spd="slow" advTm="1383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59632" y="404664"/>
            <a:ext cx="7248525" cy="457200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Расходы бюджета с учетом интереса целевых групп</a:t>
            </a:r>
            <a:endParaRPr lang="ru-RU" sz="2400" b="1" dirty="0">
              <a:solidFill>
                <a:schemeClr val="tx1">
                  <a:lumMod val="50000"/>
                </a:schemeClr>
              </a:solidFill>
              <a:latin typeface="Segoe Scrip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33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9104824"/>
              </p:ext>
            </p:extLst>
          </p:nvPr>
        </p:nvGraphicFramePr>
        <p:xfrm>
          <a:off x="71755" y="1340768"/>
          <a:ext cx="9000491" cy="5400598"/>
        </p:xfrm>
        <a:graphic>
          <a:graphicData uri="http://schemas.openxmlformats.org/drawingml/2006/table">
            <a:tbl>
              <a:tblPr/>
              <a:tblGrid>
                <a:gridCol w="1756194"/>
                <a:gridCol w="3219688"/>
                <a:gridCol w="1468579"/>
                <a:gridCol w="792088"/>
                <a:gridCol w="576064"/>
                <a:gridCol w="576064"/>
                <a:gridCol w="611814"/>
              </a:tblGrid>
              <a:tr h="45688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Вид социальной поддержки</a:t>
                      </a:r>
                      <a:endParaRPr lang="ru-RU" sz="900" b="1" i="0" u="none" strike="noStrike" dirty="0">
                        <a:solidFill>
                          <a:srgbClr val="0D0D0D"/>
                        </a:solidFill>
                        <a:effectLst/>
                        <a:latin typeface="Comic Sans MS"/>
                      </a:endParaRPr>
                    </a:p>
                  </a:txBody>
                  <a:tcPr marL="4607" marR="4607" marT="4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7FBB">
                        <a:alpha val="43922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Правовое основание</a:t>
                      </a:r>
                    </a:p>
                  </a:txBody>
                  <a:tcPr marL="4607" marR="4607" marT="4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7FBB">
                        <a:alpha val="43922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Размер выплат</a:t>
                      </a:r>
                    </a:p>
                  </a:txBody>
                  <a:tcPr marL="4607" marR="4607" marT="4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D0D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7FBB">
                        <a:alpha val="43922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Численность получателей</a:t>
                      </a:r>
                      <a:endParaRPr lang="ru-RU" sz="900" b="1" i="0" u="none" strike="noStrike" dirty="0">
                        <a:solidFill>
                          <a:srgbClr val="0D0D0D"/>
                        </a:solidFill>
                        <a:effectLst/>
                        <a:latin typeface="Comic Sans MS"/>
                      </a:endParaRPr>
                    </a:p>
                  </a:txBody>
                  <a:tcPr marL="4607" marR="4607" marT="4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D0D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D0D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7FBB">
                        <a:alpha val="43922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Объем бюджетных ассигнований</a:t>
                      </a:r>
                      <a:br>
                        <a:rPr lang="ru-RU" sz="900" b="1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</a:br>
                      <a:r>
                        <a:rPr lang="ru-RU" sz="900" b="1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(тыс. рублей)</a:t>
                      </a:r>
                    </a:p>
                  </a:txBody>
                  <a:tcPr marL="4607" marR="4607" marT="4607" marB="0" anchor="ctr">
                    <a:lnL w="6350" cap="flat" cmpd="sng" algn="ctr">
                      <a:solidFill>
                        <a:srgbClr val="0D0D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D0D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D0D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D0D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7FBB">
                        <a:alpha val="43922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62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2021 год</a:t>
                      </a:r>
                    </a:p>
                  </a:txBody>
                  <a:tcPr marL="4607" marR="4607" marT="4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D0D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7FBB">
                        <a:alpha val="439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2022 год</a:t>
                      </a:r>
                    </a:p>
                  </a:txBody>
                  <a:tcPr marL="4607" marR="4607" marT="4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D0D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7FBB">
                        <a:alpha val="4392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2023 год</a:t>
                      </a:r>
                    </a:p>
                  </a:txBody>
                  <a:tcPr marL="4607" marR="4607" marT="4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D0D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7FBB">
                        <a:alpha val="43922"/>
                      </a:srgbClr>
                    </a:solidFill>
                  </a:tcPr>
                </a:tc>
              </a:tr>
              <a:tr h="137081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Обеспечение жильем детей-сирот </a:t>
                      </a:r>
                    </a:p>
                  </a:txBody>
                  <a:tcPr marL="4607" marR="4607" marT="4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Закон Оренбургской области от 18 марта 2013 г. №1420/408-V-ОЗ «Об обеспечении жилыми помещениями детей-сирот и детей, оставшихся без попечения родителей, лиц из числа детей-сирот и детей, оставшихся без попечения родителей, и о внесении изменений в отдельные законодательные акты Оренбургской области» (в ред. от 12.03.2020 № 2164/570-VI-ОЗ)</a:t>
                      </a:r>
                    </a:p>
                  </a:txBody>
                  <a:tcPr marL="4607" marR="4607" marT="4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D0D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33 кв. м на человека</a:t>
                      </a:r>
                    </a:p>
                  </a:txBody>
                  <a:tcPr marL="4607" marR="4607" marT="4607" marB="0" anchor="ctr">
                    <a:lnL w="6350" cap="flat" cmpd="sng" algn="ctr">
                      <a:solidFill>
                        <a:srgbClr val="0D0D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D0D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D0D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D0D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17</a:t>
                      </a:r>
                    </a:p>
                  </a:txBody>
                  <a:tcPr marL="4607" marR="4607" marT="4607" marB="0" anchor="ctr">
                    <a:lnL w="6350" cap="flat" cmpd="sng" algn="ctr">
                      <a:solidFill>
                        <a:srgbClr val="0D0D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D0D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D0D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22532,6</a:t>
                      </a:r>
                    </a:p>
                  </a:txBody>
                  <a:tcPr marL="4607" marR="4607" marT="4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9220,5</a:t>
                      </a:r>
                    </a:p>
                  </a:txBody>
                  <a:tcPr marL="4607" marR="4607" marT="4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9220,5</a:t>
                      </a:r>
                    </a:p>
                  </a:txBody>
                  <a:tcPr marL="4607" marR="4607" marT="4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</a:tr>
              <a:tr h="9624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Обеспечение жильем социального найма отдельных категорий граждан</a:t>
                      </a:r>
                    </a:p>
                  </a:txBody>
                  <a:tcPr marL="4607" marR="4607" marT="4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Закон Оренбургской области от 13.07.2007 N 1347/285-IV-ОЗ «О предоставлении жилых помещений отдельным категориям граждан на территории Оренбургской области» (в ред. от 10.11.2020 №2456/688-VI-ОЗ)</a:t>
                      </a:r>
                    </a:p>
                  </a:txBody>
                  <a:tcPr marL="4607" marR="4607" marT="4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18 кв. м на человека</a:t>
                      </a:r>
                    </a:p>
                  </a:txBody>
                  <a:tcPr marL="4607" marR="4607" marT="4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D0D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2</a:t>
                      </a:r>
                    </a:p>
                  </a:txBody>
                  <a:tcPr marL="4607" marR="4607" marT="4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D0D0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3036,5</a:t>
                      </a:r>
                    </a:p>
                  </a:txBody>
                  <a:tcPr marL="4607" marR="4607" marT="4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3036,5</a:t>
                      </a:r>
                    </a:p>
                  </a:txBody>
                  <a:tcPr marL="4607" marR="4607" marT="4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3036,5</a:t>
                      </a:r>
                    </a:p>
                  </a:txBody>
                  <a:tcPr marL="4607" marR="4607" marT="4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</a:tr>
              <a:tr h="23041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Обеспечение жильем молодых семей</a:t>
                      </a:r>
                    </a:p>
                  </a:txBody>
                  <a:tcPr marL="4607" marR="4607" marT="4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                                                                                                                                                                          Постановление Правительства РФ от 30.12.2017 N 1710 «Об утверждении государственной программы Российской Федерации «Обеспечение доступным и комфортным жильем и коммунальными услугами граждан РФ» ( в ред. от 05.11.2020 № 1785)                                                                                                                                                   Постановление Правительства Оренбургской области от 30.04.2015 №286-п «Об утверждении правил предоставления молодым семьям социальных выплат на приобретение (строительство) жилья и их использования в рамках подпрограммы «Обеспечение жильем молодых семей в Оренбургской области», государственной программы «Стимулирование развития жилищного строительства в Оренбургской области» (в ред. от 28.07.2020 № 589-п)</a:t>
                      </a:r>
                    </a:p>
                  </a:txBody>
                  <a:tcPr marL="4607" marR="4607" marT="4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35 %, 40% от расчетной стоимости жилья. Расчетная стоимость жилья определяется в соответствии с Постановлением Правительства Оренбургской области от 21.12.2018 №834-пп</a:t>
                      </a:r>
                    </a:p>
                  </a:txBody>
                  <a:tcPr marL="4607" marR="4607" marT="4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23</a:t>
                      </a:r>
                    </a:p>
                  </a:txBody>
                  <a:tcPr marL="4607" marR="4607" marT="4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24527,1</a:t>
                      </a:r>
                    </a:p>
                  </a:txBody>
                  <a:tcPr marL="4607" marR="4607" marT="4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26694,9</a:t>
                      </a:r>
                    </a:p>
                  </a:txBody>
                  <a:tcPr marL="4607" marR="4607" marT="4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28862,7</a:t>
                      </a:r>
                    </a:p>
                  </a:txBody>
                  <a:tcPr marL="4607" marR="4607" marT="46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548626"/>
      </p:ext>
    </p:extLst>
  </p:cSld>
  <p:clrMapOvr>
    <a:masterClrMapping/>
  </p:clrMapOvr>
  <p:transition spd="slow" advTm="1682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259632" y="404664"/>
            <a:ext cx="7248525" cy="457200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Расходы бюджета с учетом интереса целевых групп</a:t>
            </a:r>
            <a:endParaRPr lang="ru-RU" sz="2400" b="1" dirty="0">
              <a:solidFill>
                <a:schemeClr val="tx1">
                  <a:lumMod val="50000"/>
                </a:schemeClr>
              </a:solidFill>
              <a:latin typeface="Segoe Scrip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34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344237"/>
              </p:ext>
            </p:extLst>
          </p:nvPr>
        </p:nvGraphicFramePr>
        <p:xfrm>
          <a:off x="107504" y="1340768"/>
          <a:ext cx="8928993" cy="5408641"/>
        </p:xfrm>
        <a:graphic>
          <a:graphicData uri="http://schemas.openxmlformats.org/drawingml/2006/table">
            <a:tbl>
              <a:tblPr/>
              <a:tblGrid>
                <a:gridCol w="1883240"/>
                <a:gridCol w="3402949"/>
                <a:gridCol w="1364177"/>
                <a:gridCol w="712071"/>
                <a:gridCol w="562161"/>
                <a:gridCol w="547171"/>
                <a:gridCol w="457224"/>
              </a:tblGrid>
              <a:tr h="25282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Компенсация части родительской платы за содержание детей в дошкольных образовательных учреждениях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Законом Оренбургской области от 24.12.2010 № 4167/975-IV-ОЗ «О наделении городских округов и муниципальных районов государственными полномочиями Оренбургской области по выплате компенсации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образовательную программу дошкольного образования» (ред. от 02.07.2018)                                                                                         Постановление Правительства Оренбургской области от 19.01.2007 №11-п «О порядке обращения и выплаты компенсации части родительской платы за содержание ребенка в образовательных организациях, реализующих основную общеобразовательную программу дошкольного образования» (ред. от 02.02.2015)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20% среднего размера платы взимаемой с родителей – на первого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ребенка                      </a:t>
                      </a:r>
                    </a:p>
                    <a:p>
                      <a:pPr algn="ctr" fontAlgn="b"/>
                      <a:endParaRPr lang="ru-RU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Comic Sans MS"/>
                      </a:endParaRPr>
                    </a:p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50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% среднего размера платы взимаемой с родителей – на второго ребенка                       </a:t>
                      </a:r>
                      <a:endParaRPr lang="ru-RU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Comic Sans MS"/>
                      </a:endParaRPr>
                    </a:p>
                    <a:p>
                      <a:pPr algn="ctr" fontAlgn="b"/>
                      <a:endParaRPr lang="ru-RU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Comic Sans MS"/>
                      </a:endParaRPr>
                    </a:p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70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% среднего размера платы взимаемой с родителей – на третьего ребенка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8395,4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8395,4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8395,4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</a:tr>
              <a:tr h="26562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Организация бесплатного горячего питания обучающихся, получающих начальное общее образование в муниципальных образовательных организациях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Постановление Правительства Оренбургской области от 29.12.2018 № 921-пп «Об утверждении государственной программы Оренбургской области «Развитие системы образования Оренбургской области» (правила предоставления субсидий) (ред. от 25.08.2020)                                                                                                                       Постановление Правительства Оренбургской области от 13.07.2020 №582-пп «Об утверждении перечня мероприятий по организации бесплатного горячего питания обучающихся, получающих начальное общее образование в государственных и муниципальных образовательных организациях, обеспечивающих 100 процентов от числа таких обучающихся в указанных образовательных организациях Оренбургской области»                                          Решение городского Совета депутатов от 09.12.2020 № 16 «Об установлении расходного обязательства муниципального образования город Бузулук Оренбургской области» (доля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софинансирования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 расходов за счет средств местного бюджета на 2021 год по организации бесплатного горячего питания обучающихся, поучающих начальное общее образование в муниципальных общеобразовательных организациях)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стоимость горячего питания на одного обучающегося в день – 56,53 рублей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5055,0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48471,5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389,8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389,8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</a:tr>
            </a:tbl>
          </a:graphicData>
        </a:graphic>
      </p:graphicFrame>
      <p:cxnSp>
        <p:nvCxnSpPr>
          <p:cNvPr id="7" name="Прямая соединительная линия 6"/>
          <p:cNvCxnSpPr/>
          <p:nvPr/>
        </p:nvCxnSpPr>
        <p:spPr>
          <a:xfrm flipV="1">
            <a:off x="10086975" y="13212763"/>
            <a:ext cx="3495675" cy="19050"/>
          </a:xfrm>
          <a:prstGeom prst="line">
            <a:avLst/>
          </a:prstGeom>
          <a:ln>
            <a:solidFill>
              <a:sysClr val="windowText" lastClr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10096500" y="13965238"/>
            <a:ext cx="3495675" cy="9525"/>
          </a:xfrm>
          <a:prstGeom prst="line">
            <a:avLst/>
          </a:prstGeom>
          <a:ln>
            <a:solidFill>
              <a:sysClr val="windowText" lastClr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6"/>
          <p:cNvSpPr txBox="1"/>
          <p:nvPr/>
        </p:nvSpPr>
        <p:spPr>
          <a:xfrm>
            <a:off x="12734925" y="13393738"/>
            <a:ext cx="534988" cy="30638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ctr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>
                <a:solidFill>
                  <a:sysClr val="windowText" lastClr="000000"/>
                </a:solidFill>
                <a:latin typeface="Comic Sans MS" pitchFamily="66" charset="0"/>
              </a:rPr>
              <a:t>1000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773025" y="14708188"/>
            <a:ext cx="441325" cy="30638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>
                <a:solidFill>
                  <a:sysClr val="windowText" lastClr="000000"/>
                </a:solidFill>
                <a:latin typeface="Comic Sans MS" pitchFamily="66" charset="0"/>
              </a:rPr>
              <a:t>100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706350" y="12184063"/>
            <a:ext cx="534988" cy="30638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>
                <a:solidFill>
                  <a:sysClr val="windowText" lastClr="000000"/>
                </a:solidFill>
                <a:latin typeface="Comic Sans MS" pitchFamily="66" charset="0"/>
              </a:rPr>
              <a:t>1500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76257" y="1771399"/>
            <a:ext cx="4475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1500</a:t>
            </a:r>
            <a:endParaRPr lang="ru-RU" sz="9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76256" y="2515917"/>
            <a:ext cx="4475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1000</a:t>
            </a:r>
            <a:endParaRPr lang="ru-RU" sz="9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11522" y="3284984"/>
            <a:ext cx="3770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100</a:t>
            </a:r>
            <a:endParaRPr lang="ru-RU" sz="9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 bwMode="auto">
          <a:xfrm>
            <a:off x="5436096" y="2276872"/>
            <a:ext cx="360040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 bwMode="auto">
          <a:xfrm>
            <a:off x="5436096" y="2934160"/>
            <a:ext cx="3600400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1270350"/>
      </p:ext>
    </p:extLst>
  </p:cSld>
  <p:clrMapOvr>
    <a:masterClrMapping/>
  </p:clrMapOvr>
  <p:transition spd="slow" advTm="1756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259632" y="404664"/>
            <a:ext cx="7248525" cy="457200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Расходы бюджета с учетом интереса целевых групп</a:t>
            </a:r>
            <a:endParaRPr lang="ru-RU" sz="2400" b="1" dirty="0">
              <a:solidFill>
                <a:schemeClr val="tx1">
                  <a:lumMod val="50000"/>
                </a:schemeClr>
              </a:solidFill>
              <a:latin typeface="Segoe Scrip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35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0846511"/>
              </p:ext>
            </p:extLst>
          </p:nvPr>
        </p:nvGraphicFramePr>
        <p:xfrm>
          <a:off x="107504" y="1052736"/>
          <a:ext cx="8928991" cy="5760720"/>
        </p:xfrm>
        <a:graphic>
          <a:graphicData uri="http://schemas.openxmlformats.org/drawingml/2006/table">
            <a:tbl>
              <a:tblPr/>
              <a:tblGrid>
                <a:gridCol w="1883239"/>
                <a:gridCol w="3402949"/>
                <a:gridCol w="1364177"/>
                <a:gridCol w="712071"/>
                <a:gridCol w="562162"/>
                <a:gridCol w="547169"/>
                <a:gridCol w="457224"/>
              </a:tblGrid>
              <a:tr h="27145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Дополнительное финансовое обеспечение питанием обучающихся 5-11 классов в общеобразовательных организациях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Постановление Правительства Оренбургской области от 29.12.2018 № 921-пп «Об утверждении государственной программы Оренбургской области «Развитие системы образования Оренбургской области» (правила Постановление Администрации города Бузулука от 31.01.2017 №162-п «Об утверждении Порядка предоставления субсидий на частичное финансовое возмещение затрат по предоставлению питания обучающимся в муниципальных общеобразовательных организациях города Бузулука»    Решение городского Совета депутатов от 09.12.2020 № 15 «Об установлении финансового обеспечения мероприятий по организации питания обучающихся в Частном общеобразовательном учреждении «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Иоанно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-Богословская Православная основная общеобразовательная школа при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Спасо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-Преображенском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Бузулукском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 мужском монастыре в 2021 году»   Решение городского Совета депутатов от 09.12.2020 № 14 «Об установлении обеспечения мероприятий по организации питания обучающихся 5-11 классов муниципальных общеобразовательных организаций города Бузулука в 2021 году»  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размер выплат на одного обучающегося в день - 8 рублей за счет средств областного бюджета           </a:t>
                      </a:r>
                      <a:endParaRPr lang="ru-RU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Comic Sans MS"/>
                      </a:endParaRPr>
                    </a:p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размер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выплат на одного обучающегося в день - 8 рублей за счет средств местного бюджета           </a:t>
                      </a:r>
                      <a:endParaRPr lang="ru-RU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Comic Sans MS"/>
                      </a:endParaRPr>
                    </a:p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размер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выплат на одного обучающегося ЧОУ в день - 8 рублей за счет средств местного бюджета                 размер суммы освобождения от платы за питание 32,5 рублей в день за счет средств местного бюджета детям, посещающих группы продленного дня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</a:tr>
              <a:tr h="23259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Финансовое обеспечение бесплатным двухразовым питанием лиц с ограниченными возможностями здоровья, обучающихся в муниципальных общеобразовательных организациях, а также выплату ежемесячной денежной компенсации двухразового питания обучающимся с ограниченными возможностями здоровья, осваивающим программы начального общего, основного общего и среднего общего образования на дому, компенсации расходов на двухразовое питание лицам с ограниченными возможностями здоровья, обучающимся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Проект закона "О наделении органов местного самоуправления Оренбургской области государственными полномочиями по финансовому обеспечению бесплатным двухразовым питанием лиц с ограниченными возможностями здоровья, обучающихся в муниципальных общеобразовательных организациях, а также по выплате ежемесячной денежной компенсации стоимости двухразового питания обучающимся с ограниченными возможностями здоровья, осваивающим программы начального общего, основного общего и среднего общего образования на дому"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размер суммы освобождения от платы за питание 65,0 рублей в день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172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2526,7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2526,7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2526,7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</a:tr>
            </a:tbl>
          </a:graphicData>
        </a:graphic>
      </p:graphicFrame>
      <p:cxnSp>
        <p:nvCxnSpPr>
          <p:cNvPr id="7" name="Прямая соединительная линия 6"/>
          <p:cNvCxnSpPr/>
          <p:nvPr/>
        </p:nvCxnSpPr>
        <p:spPr>
          <a:xfrm flipV="1">
            <a:off x="10115550" y="20304125"/>
            <a:ext cx="3486150" cy="9525"/>
          </a:xfrm>
          <a:prstGeom prst="line">
            <a:avLst/>
          </a:prstGeom>
          <a:ln>
            <a:solidFill>
              <a:sysClr val="windowText" lastClr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10096500" y="21294725"/>
            <a:ext cx="3495675" cy="0"/>
          </a:xfrm>
          <a:prstGeom prst="line">
            <a:avLst/>
          </a:prstGeom>
          <a:ln>
            <a:solidFill>
              <a:sysClr val="windowText" lastClr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10106025" y="22285325"/>
            <a:ext cx="3486150" cy="0"/>
          </a:xfrm>
          <a:prstGeom prst="line">
            <a:avLst/>
          </a:prstGeom>
          <a:ln>
            <a:solidFill>
              <a:sysClr val="windowText" lastClr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8"/>
          <p:cNvSpPr txBox="1"/>
          <p:nvPr/>
        </p:nvSpPr>
        <p:spPr>
          <a:xfrm>
            <a:off x="12715875" y="19637375"/>
            <a:ext cx="560388" cy="30638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>
                <a:solidFill>
                  <a:sysClr val="windowText" lastClr="000000"/>
                </a:solidFill>
                <a:latin typeface="Comic Sans MS" pitchFamily="66" charset="0"/>
              </a:rPr>
              <a:t>5777</a:t>
            </a:r>
          </a:p>
        </p:txBody>
      </p:sp>
      <p:sp>
        <p:nvSpPr>
          <p:cNvPr id="11" name="TextBox 19"/>
          <p:cNvSpPr txBox="1"/>
          <p:nvPr/>
        </p:nvSpPr>
        <p:spPr>
          <a:xfrm>
            <a:off x="12706350" y="20647025"/>
            <a:ext cx="560388" cy="30638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>
                <a:solidFill>
                  <a:sysClr val="windowText" lastClr="000000"/>
                </a:solidFill>
                <a:latin typeface="Comic Sans MS" pitchFamily="66" charset="0"/>
              </a:rPr>
              <a:t>5777</a:t>
            </a:r>
          </a:p>
        </p:txBody>
      </p:sp>
      <p:sp>
        <p:nvSpPr>
          <p:cNvPr id="12" name="TextBox 20"/>
          <p:cNvSpPr txBox="1"/>
          <p:nvPr/>
        </p:nvSpPr>
        <p:spPr>
          <a:xfrm>
            <a:off x="12811125" y="21637625"/>
            <a:ext cx="373063" cy="30638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>
                <a:solidFill>
                  <a:sysClr val="windowText" lastClr="000000"/>
                </a:solidFill>
                <a:latin typeface="Comic Sans MS" pitchFamily="66" charset="0"/>
              </a:rPr>
              <a:t>68</a:t>
            </a:r>
          </a:p>
        </p:txBody>
      </p:sp>
      <p:sp>
        <p:nvSpPr>
          <p:cNvPr id="13" name="TextBox 21"/>
          <p:cNvSpPr txBox="1"/>
          <p:nvPr/>
        </p:nvSpPr>
        <p:spPr>
          <a:xfrm>
            <a:off x="12820650" y="22837775"/>
            <a:ext cx="373063" cy="30638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>
                <a:solidFill>
                  <a:sysClr val="windowText" lastClr="000000"/>
                </a:solidFill>
                <a:latin typeface="Comic Sans MS" pitchFamily="66" charset="0"/>
              </a:rPr>
              <a:t>87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3592175" y="20304125"/>
            <a:ext cx="3524250" cy="0"/>
          </a:xfrm>
          <a:prstGeom prst="line">
            <a:avLst/>
          </a:prstGeom>
          <a:ln>
            <a:solidFill>
              <a:sysClr val="windowText" lastClr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3592175" y="21294725"/>
            <a:ext cx="3543300" cy="9525"/>
          </a:xfrm>
          <a:prstGeom prst="line">
            <a:avLst/>
          </a:prstGeom>
          <a:ln>
            <a:solidFill>
              <a:sysClr val="windowText" lastClr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3592175" y="22285325"/>
            <a:ext cx="3552825" cy="0"/>
          </a:xfrm>
          <a:prstGeom prst="line">
            <a:avLst/>
          </a:prstGeom>
          <a:ln>
            <a:solidFill>
              <a:sysClr val="windowText" lastClr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28"/>
          <p:cNvSpPr txBox="1"/>
          <p:nvPr/>
        </p:nvSpPr>
        <p:spPr>
          <a:xfrm>
            <a:off x="13735050" y="19627850"/>
            <a:ext cx="696913" cy="30638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>
                <a:solidFill>
                  <a:sysClr val="windowText" lastClr="000000"/>
                </a:solidFill>
                <a:latin typeface="Comic Sans MS" pitchFamily="66" charset="0"/>
              </a:rPr>
              <a:t>7539,4</a:t>
            </a:r>
          </a:p>
        </p:txBody>
      </p:sp>
      <p:sp>
        <p:nvSpPr>
          <p:cNvPr id="18" name="TextBox 30"/>
          <p:cNvSpPr txBox="1"/>
          <p:nvPr/>
        </p:nvSpPr>
        <p:spPr>
          <a:xfrm>
            <a:off x="13735050" y="20637500"/>
            <a:ext cx="696913" cy="30638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>
                <a:solidFill>
                  <a:sysClr val="windowText" lastClr="000000"/>
                </a:solidFill>
                <a:latin typeface="Comic Sans MS" pitchFamily="66" charset="0"/>
              </a:rPr>
              <a:t>7539,4</a:t>
            </a:r>
          </a:p>
        </p:txBody>
      </p:sp>
      <p:sp>
        <p:nvSpPr>
          <p:cNvPr id="19" name="TextBox 31"/>
          <p:cNvSpPr txBox="1"/>
          <p:nvPr/>
        </p:nvSpPr>
        <p:spPr>
          <a:xfrm>
            <a:off x="14687550" y="20647025"/>
            <a:ext cx="696913" cy="30638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>
                <a:solidFill>
                  <a:sysClr val="windowText" lastClr="000000"/>
                </a:solidFill>
                <a:latin typeface="Comic Sans MS" pitchFamily="66" charset="0"/>
              </a:rPr>
              <a:t>7539,4</a:t>
            </a:r>
          </a:p>
        </p:txBody>
      </p:sp>
      <p:sp>
        <p:nvSpPr>
          <p:cNvPr id="20" name="TextBox 32"/>
          <p:cNvSpPr txBox="1"/>
          <p:nvPr/>
        </p:nvSpPr>
        <p:spPr>
          <a:xfrm>
            <a:off x="15525750" y="20647025"/>
            <a:ext cx="696913" cy="30638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>
                <a:solidFill>
                  <a:sysClr val="windowText" lastClr="000000"/>
                </a:solidFill>
                <a:latin typeface="Comic Sans MS" pitchFamily="66" charset="0"/>
              </a:rPr>
              <a:t>7539,4</a:t>
            </a:r>
          </a:p>
        </p:txBody>
      </p:sp>
      <p:sp>
        <p:nvSpPr>
          <p:cNvPr id="21" name="TextBox 33"/>
          <p:cNvSpPr txBox="1"/>
          <p:nvPr/>
        </p:nvSpPr>
        <p:spPr>
          <a:xfrm>
            <a:off x="13906500" y="21675725"/>
            <a:ext cx="373063" cy="30638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>
                <a:solidFill>
                  <a:sysClr val="windowText" lastClr="000000"/>
                </a:solidFill>
                <a:latin typeface="Comic Sans MS" pitchFamily="66" charset="0"/>
              </a:rPr>
              <a:t>65</a:t>
            </a:r>
          </a:p>
        </p:txBody>
      </p:sp>
      <p:sp>
        <p:nvSpPr>
          <p:cNvPr id="22" name="TextBox 34"/>
          <p:cNvSpPr txBox="1"/>
          <p:nvPr/>
        </p:nvSpPr>
        <p:spPr>
          <a:xfrm>
            <a:off x="14811375" y="21656675"/>
            <a:ext cx="373063" cy="30638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>
                <a:solidFill>
                  <a:sysClr val="windowText" lastClr="000000"/>
                </a:solidFill>
                <a:latin typeface="Comic Sans MS" pitchFamily="66" charset="0"/>
              </a:rPr>
              <a:t>65</a:t>
            </a:r>
          </a:p>
        </p:txBody>
      </p:sp>
      <p:sp>
        <p:nvSpPr>
          <p:cNvPr id="23" name="TextBox 35"/>
          <p:cNvSpPr txBox="1"/>
          <p:nvPr/>
        </p:nvSpPr>
        <p:spPr>
          <a:xfrm>
            <a:off x="15687675" y="21666200"/>
            <a:ext cx="373063" cy="30638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>
                <a:solidFill>
                  <a:sysClr val="windowText" lastClr="000000"/>
                </a:solidFill>
                <a:latin typeface="Comic Sans MS" pitchFamily="66" charset="0"/>
              </a:rPr>
              <a:t>65</a:t>
            </a:r>
          </a:p>
        </p:txBody>
      </p:sp>
      <p:sp>
        <p:nvSpPr>
          <p:cNvPr id="24" name="TextBox 36"/>
          <p:cNvSpPr txBox="1"/>
          <p:nvPr/>
        </p:nvSpPr>
        <p:spPr>
          <a:xfrm>
            <a:off x="13868400" y="22856825"/>
            <a:ext cx="466725" cy="30638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>
                <a:solidFill>
                  <a:sysClr val="windowText" lastClr="000000"/>
                </a:solidFill>
                <a:latin typeface="Comic Sans MS" pitchFamily="66" charset="0"/>
              </a:rPr>
              <a:t>240</a:t>
            </a:r>
          </a:p>
        </p:txBody>
      </p:sp>
      <p:sp>
        <p:nvSpPr>
          <p:cNvPr id="25" name="TextBox 37"/>
          <p:cNvSpPr txBox="1"/>
          <p:nvPr/>
        </p:nvSpPr>
        <p:spPr>
          <a:xfrm>
            <a:off x="14773275" y="22866350"/>
            <a:ext cx="466725" cy="30638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>
                <a:solidFill>
                  <a:sysClr val="windowText" lastClr="000000"/>
                </a:solidFill>
                <a:latin typeface="Comic Sans MS" pitchFamily="66" charset="0"/>
              </a:rPr>
              <a:t>240</a:t>
            </a:r>
          </a:p>
        </p:txBody>
      </p:sp>
      <p:sp>
        <p:nvSpPr>
          <p:cNvPr id="26" name="TextBox 38"/>
          <p:cNvSpPr txBox="1"/>
          <p:nvPr/>
        </p:nvSpPr>
        <p:spPr>
          <a:xfrm>
            <a:off x="15621000" y="22856825"/>
            <a:ext cx="466725" cy="30638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>
                <a:solidFill>
                  <a:sysClr val="windowText" lastClr="000000"/>
                </a:solidFill>
                <a:latin typeface="Comic Sans MS" pitchFamily="66" charset="0"/>
              </a:rPr>
              <a:t>240</a:t>
            </a:r>
            <a:endParaRPr lang="ru-RU" sz="1100">
              <a:solidFill>
                <a:sysClr val="windowText" lastClr="000000"/>
              </a:solidFill>
              <a:latin typeface="Comic Sans MS" pitchFamily="66" charset="0"/>
            </a:endParaRPr>
          </a:p>
        </p:txBody>
      </p:sp>
      <p:sp>
        <p:nvSpPr>
          <p:cNvPr id="27" name="TextBox 39"/>
          <p:cNvSpPr txBox="1"/>
          <p:nvPr/>
        </p:nvSpPr>
        <p:spPr>
          <a:xfrm>
            <a:off x="14868525" y="19580225"/>
            <a:ext cx="371475" cy="37782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>
                <a:solidFill>
                  <a:sysClr val="windowText" lastClr="000000"/>
                </a:solidFill>
                <a:latin typeface="Comic Sans MS" pitchFamily="66" charset="0"/>
              </a:rPr>
              <a:t>-</a:t>
            </a:r>
          </a:p>
        </p:txBody>
      </p:sp>
      <p:sp>
        <p:nvSpPr>
          <p:cNvPr id="28" name="TextBox 40"/>
          <p:cNvSpPr txBox="1"/>
          <p:nvPr/>
        </p:nvSpPr>
        <p:spPr>
          <a:xfrm>
            <a:off x="15706725" y="19589750"/>
            <a:ext cx="371475" cy="37782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>
                <a:solidFill>
                  <a:sysClr val="windowText" lastClr="000000"/>
                </a:solidFill>
                <a:latin typeface="Comic Sans MS" pitchFamily="66" charset="0"/>
              </a:rPr>
              <a:t>-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76219" y="1283969"/>
            <a:ext cx="46679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5777</a:t>
            </a:r>
            <a:endParaRPr lang="ru-RU" sz="9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883216" y="1946954"/>
            <a:ext cx="46679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5777</a:t>
            </a:r>
            <a:endParaRPr lang="ru-RU" sz="9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946749" y="2694087"/>
            <a:ext cx="325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87</a:t>
            </a:r>
            <a:endParaRPr lang="ru-RU" sz="9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946750" y="3465098"/>
            <a:ext cx="325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68</a:t>
            </a:r>
            <a:endParaRPr lang="ru-RU" sz="9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444117" y="1946954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7539,4</a:t>
            </a:r>
            <a:endParaRPr lang="ru-RU" sz="9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575995" y="2694087"/>
            <a:ext cx="325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65</a:t>
            </a:r>
            <a:endParaRPr lang="ru-RU" sz="9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548815" y="3465098"/>
            <a:ext cx="3962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240</a:t>
            </a:r>
            <a:endParaRPr lang="ru-RU" sz="9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013504" y="1952575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7539,4</a:t>
            </a:r>
            <a:endParaRPr lang="ru-RU" sz="9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136176" y="2685147"/>
            <a:ext cx="325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65</a:t>
            </a:r>
            <a:endParaRPr lang="ru-RU" sz="9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100911" y="3465098"/>
            <a:ext cx="3962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240</a:t>
            </a:r>
            <a:endParaRPr lang="ru-RU" sz="9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531322" y="1946687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7539,4</a:t>
            </a:r>
            <a:endParaRPr lang="ru-RU" sz="9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675354" y="2685147"/>
            <a:ext cx="325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65</a:t>
            </a:r>
            <a:endParaRPr lang="ru-RU" sz="9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633395" y="3457788"/>
            <a:ext cx="3962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240</a:t>
            </a:r>
            <a:endParaRPr lang="ru-RU" sz="9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454168" y="1283969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7539,4</a:t>
            </a:r>
            <a:endParaRPr lang="ru-RU" sz="9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cxnSp>
        <p:nvCxnSpPr>
          <p:cNvPr id="44" name="Прямая соединительная линия 43"/>
          <p:cNvCxnSpPr/>
          <p:nvPr/>
        </p:nvCxnSpPr>
        <p:spPr bwMode="auto">
          <a:xfrm>
            <a:off x="5400831" y="1734085"/>
            <a:ext cx="3593562" cy="0"/>
          </a:xfrm>
          <a:prstGeom prst="line">
            <a:avLst/>
          </a:prstGeom>
          <a:ln/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 bwMode="auto">
          <a:xfrm>
            <a:off x="5400831" y="2420888"/>
            <a:ext cx="3593562" cy="0"/>
          </a:xfrm>
          <a:prstGeom prst="line">
            <a:avLst/>
          </a:prstGeom>
          <a:ln/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 bwMode="auto">
          <a:xfrm>
            <a:off x="5400831" y="3140968"/>
            <a:ext cx="3593562" cy="0"/>
          </a:xfrm>
          <a:prstGeom prst="line">
            <a:avLst/>
          </a:prstGeom>
          <a:ln/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6294337"/>
      </p:ext>
    </p:extLst>
  </p:cSld>
  <p:clrMapOvr>
    <a:masterClrMapping/>
  </p:clrMapOvr>
  <p:transition spd="slow" advTm="1712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29" grpId="0"/>
      <p:bldP spid="30" grpId="0"/>
      <p:bldP spid="31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259632" y="404664"/>
            <a:ext cx="7248525" cy="457200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Расходы бюджета с учетом интереса целевых групп</a:t>
            </a:r>
            <a:endParaRPr lang="ru-RU" sz="2400" b="1" dirty="0">
              <a:solidFill>
                <a:schemeClr val="tx1">
                  <a:lumMod val="50000"/>
                </a:schemeClr>
              </a:solidFill>
              <a:latin typeface="Segoe Scrip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36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9028566"/>
              </p:ext>
            </p:extLst>
          </p:nvPr>
        </p:nvGraphicFramePr>
        <p:xfrm>
          <a:off x="107504" y="1196752"/>
          <a:ext cx="8911243" cy="5544616"/>
        </p:xfrm>
        <a:graphic>
          <a:graphicData uri="http://schemas.openxmlformats.org/drawingml/2006/table">
            <a:tbl>
              <a:tblPr/>
              <a:tblGrid>
                <a:gridCol w="1879496"/>
                <a:gridCol w="3396185"/>
                <a:gridCol w="1361466"/>
                <a:gridCol w="710655"/>
                <a:gridCol w="561043"/>
                <a:gridCol w="546083"/>
                <a:gridCol w="456315"/>
              </a:tblGrid>
              <a:tr h="20162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Единовременное пособие при всех формах устройства детей, лишенных родительского попечения в семью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Федеральный закон от 19.05.1995 №81-ФЗ «О государственных пособиях гражданам, имеющих детей» (ред. от 08.06.2020)                                         </a:t>
                      </a:r>
                      <a:endParaRPr lang="ru-RU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Comic Sans MS"/>
                      </a:endParaRPr>
                    </a:p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Закон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Оренбургской области от 29.09.2009 №3128-699-ІV-ОЗ «О наделении городских округов и муниципальных районов отдельными государственными полномочиями по назначению и выплате единовременного пособия при передаче ребенка на воспитание в семью» (ред. 11.09.2018)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Единовременное пособие при передаче ребенка на воспитание в семью, выделяемого на одного ребенка, за исключением случаев усыновления детей-инвалидов, детей в возрасте старше 7 лет – 23019,55 рублей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304,6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319,8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332,6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</a:tr>
              <a:tr h="17281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Выплаты на содержание ребенка в семье опекуна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Закон Оренбургской области от 01.09.2006 №551/98-ІV-ОЗ «О наделении органов местного самоуправления государственными полномочиями Оренбургской области по выплате денежных средств опекуну (попечителю) на содержание ребенка, находящегося под опекой (попечительством)» (ред. от 02.07.2018)                                                                                                Закон Оренбургской области от 09.11.2004 №1533/259-III-ОЗ «О порядке и размерах выплат денежных средств опекунам (попечителям) на содержание ребенка» (ред. от 29.06.2020)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6416,00 рублей на содержание одного ребенка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121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9695,1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9695,1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9695,1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</a:tr>
              <a:tr h="5762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Выплаты на содержание ребенка в приемной семье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Закон Оренбургской области от 08.07.1997 № 104/26-ОЗ «Об оплате труда приемных родителей и льготах, предоставляемых приемной семье в Оренбургской области» (ред. от 29.06.2020)                                 </a:t>
                      </a:r>
                      <a:endParaRPr lang="ru-RU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Comic Sans MS"/>
                      </a:endParaRPr>
                    </a:p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Постановление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Правительства Оренбургской области от 18.06.2007 № 208-п «Об утверждении порядка выплаты денежных средств на содержание ребенка (детей) в приемной семье» (ред. от 13.12.2011)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1154,9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1154,9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1154,9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</a:tr>
              <a:tr h="12239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Выплата вознаграждения причитающегося приемному родителю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1432,0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1432,0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1432,0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</a:tr>
            </a:tbl>
          </a:graphicData>
        </a:graphic>
      </p:graphicFrame>
      <p:cxnSp>
        <p:nvCxnSpPr>
          <p:cNvPr id="7" name="Прямая соединительная линия 6"/>
          <p:cNvCxnSpPr/>
          <p:nvPr/>
        </p:nvCxnSpPr>
        <p:spPr>
          <a:xfrm>
            <a:off x="10086975" y="34455100"/>
            <a:ext cx="2305050" cy="0"/>
          </a:xfrm>
          <a:prstGeom prst="line">
            <a:avLst/>
          </a:prstGeom>
          <a:ln>
            <a:solidFill>
              <a:sysClr val="windowText" lastClr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44"/>
          <p:cNvSpPr txBox="1"/>
          <p:nvPr/>
        </p:nvSpPr>
        <p:spPr>
          <a:xfrm>
            <a:off x="10315575" y="32588200"/>
            <a:ext cx="1857375" cy="125253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ctr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100" b="0" i="0" u="none" strike="noStrike" baseline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ctr"/>
            <a:r>
              <a:rPr lang="ru-RU" sz="1200" b="0" i="0" u="none" strike="noStrike" baseline="0" smtClean="0">
                <a:solidFill>
                  <a:sysClr val="windowText" lastClr="000000"/>
                </a:solidFill>
                <a:latin typeface="Comic Sans MS" pitchFamily="66" charset="0"/>
                <a:ea typeface="+mn-ea"/>
                <a:cs typeface="+mn-cs"/>
              </a:rPr>
              <a:t>6416,0 </a:t>
            </a:r>
          </a:p>
          <a:p>
            <a:pPr algn="ctr"/>
            <a:r>
              <a:rPr lang="ru-RU" sz="1200" b="0" i="0" u="none" strike="noStrike" baseline="0" smtClean="0">
                <a:solidFill>
                  <a:sysClr val="windowText" lastClr="000000"/>
                </a:solidFill>
                <a:latin typeface="Comic Sans MS" pitchFamily="66" charset="0"/>
                <a:ea typeface="+mn-ea"/>
                <a:cs typeface="+mn-cs"/>
              </a:rPr>
              <a:t>рублей на содержание                 одного ребенка </a:t>
            </a:r>
            <a:r>
              <a:rPr lang="ru-RU" sz="1100" b="0" i="0" u="none" strike="noStrike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</a:t>
            </a:r>
          </a:p>
          <a:p>
            <a:pPr algn="ctr"/>
            <a:endParaRPr lang="ru-RU" sz="1100"/>
          </a:p>
        </p:txBody>
      </p:sp>
      <p:sp>
        <p:nvSpPr>
          <p:cNvPr id="9" name="TextBox 45"/>
          <p:cNvSpPr txBox="1"/>
          <p:nvPr/>
        </p:nvSpPr>
        <p:spPr>
          <a:xfrm>
            <a:off x="9953625" y="33559750"/>
            <a:ext cx="2582863" cy="107950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100" b="0" i="0" u="none" strike="noStrike" baseline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ctr"/>
            <a:r>
              <a:rPr lang="ru-RU" sz="1200" b="0" i="0" u="none" strike="noStrike" baseline="0" smtClean="0">
                <a:solidFill>
                  <a:sysClr val="windowText" lastClr="000000"/>
                </a:solidFill>
                <a:latin typeface="Comic Sans MS" pitchFamily="66" charset="0"/>
                <a:ea typeface="+mn-ea"/>
                <a:cs typeface="+mn-cs"/>
              </a:rPr>
              <a:t>6433,0 </a:t>
            </a:r>
          </a:p>
          <a:p>
            <a:pPr algn="ctr"/>
            <a:r>
              <a:rPr lang="ru-RU" sz="1200" b="0" i="0" u="none" strike="noStrike" baseline="0" smtClean="0">
                <a:solidFill>
                  <a:sysClr val="windowText" lastClr="000000"/>
                </a:solidFill>
                <a:latin typeface="Comic Sans MS" pitchFamily="66" charset="0"/>
                <a:ea typeface="+mn-ea"/>
                <a:cs typeface="+mn-cs"/>
              </a:rPr>
              <a:t>рубля на одного приемного родителя </a:t>
            </a:r>
            <a:r>
              <a:rPr lang="ru-RU" sz="1100" b="0" i="0" u="none" strike="noStrike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</a:t>
            </a:r>
          </a:p>
          <a:p>
            <a:endParaRPr lang="ru-RU" sz="1100"/>
          </a:p>
        </p:txBody>
      </p:sp>
      <p:sp>
        <p:nvSpPr>
          <p:cNvPr id="10" name="TextBox 46"/>
          <p:cNvSpPr txBox="1"/>
          <p:nvPr/>
        </p:nvSpPr>
        <p:spPr>
          <a:xfrm>
            <a:off x="10029825" y="34331275"/>
            <a:ext cx="2438400" cy="129540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100" b="0" i="0" u="none" strike="noStrike" baseline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ctr"/>
            <a:r>
              <a:rPr lang="ru-RU" sz="1200" b="0" i="0" u="none" strike="noStrike" baseline="0" smtClean="0">
                <a:solidFill>
                  <a:sysClr val="windowText" lastClr="000000"/>
                </a:solidFill>
                <a:latin typeface="Comic Sans MS" pitchFamily="66" charset="0"/>
                <a:ea typeface="+mn-ea"/>
                <a:cs typeface="+mn-cs"/>
              </a:rPr>
              <a:t>При наличии единственного родителя (отсутствие второго родителя) – в двукратном размере </a:t>
            </a:r>
            <a:r>
              <a:rPr lang="ru-RU" sz="1100" b="0" i="0" u="none" strike="noStrike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</a:t>
            </a:r>
          </a:p>
          <a:p>
            <a:endParaRPr lang="ru-RU" sz="110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2392025" y="34455100"/>
            <a:ext cx="1209675" cy="0"/>
          </a:xfrm>
          <a:prstGeom prst="line">
            <a:avLst/>
          </a:prstGeom>
          <a:ln>
            <a:solidFill>
              <a:sysClr val="windowText" lastClr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50"/>
          <p:cNvSpPr txBox="1"/>
          <p:nvPr/>
        </p:nvSpPr>
        <p:spPr>
          <a:xfrm>
            <a:off x="12830175" y="33950275"/>
            <a:ext cx="347663" cy="30638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>
                <a:solidFill>
                  <a:sysClr val="windowText" lastClr="000000"/>
                </a:solidFill>
                <a:latin typeface="Comic Sans MS" pitchFamily="66" charset="0"/>
              </a:rPr>
              <a:t>10</a:t>
            </a:r>
          </a:p>
        </p:txBody>
      </p:sp>
      <p:sp>
        <p:nvSpPr>
          <p:cNvPr id="13" name="TextBox 51"/>
          <p:cNvSpPr txBox="1"/>
          <p:nvPr/>
        </p:nvSpPr>
        <p:spPr>
          <a:xfrm>
            <a:off x="12868275" y="34826575"/>
            <a:ext cx="277813" cy="30638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>
                <a:solidFill>
                  <a:sysClr val="windowText" lastClr="000000"/>
                </a:solidFill>
                <a:latin typeface="Comic Sans MS" pitchFamily="66" charset="0"/>
              </a:rPr>
              <a:t>2</a:t>
            </a:r>
          </a:p>
        </p:txBody>
      </p:sp>
      <p:sp>
        <p:nvSpPr>
          <p:cNvPr id="14" name="TextBox 55"/>
          <p:cNvSpPr txBox="1"/>
          <p:nvPr/>
        </p:nvSpPr>
        <p:spPr>
          <a:xfrm>
            <a:off x="10086975" y="35310763"/>
            <a:ext cx="2333625" cy="150812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ctr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100"/>
          </a:p>
          <a:p>
            <a:pPr algn="ctr"/>
            <a:r>
              <a:rPr lang="ru-RU" sz="1200">
                <a:solidFill>
                  <a:sysClr val="windowText" lastClr="000000"/>
                </a:solidFill>
                <a:latin typeface="Comic Sans MS" pitchFamily="66" charset="0"/>
              </a:rPr>
              <a:t>кол-во путевок в ДОЛ, подлежащих оплате в размере 50% (стоимость путевки – 14715,54 рублей) 	</a:t>
            </a:r>
          </a:p>
          <a:p>
            <a:endParaRPr lang="ru-RU" sz="1100"/>
          </a:p>
        </p:txBody>
      </p:sp>
      <p:sp>
        <p:nvSpPr>
          <p:cNvPr id="15" name="TextBox 45"/>
          <p:cNvSpPr txBox="1"/>
          <p:nvPr/>
        </p:nvSpPr>
        <p:spPr>
          <a:xfrm>
            <a:off x="5329241" y="5373216"/>
            <a:ext cx="1483581" cy="93102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050" b="0" i="0" u="none" strike="noStrike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ctr"/>
            <a:r>
              <a:rPr lang="ru-RU" sz="800" b="0" i="0" u="none" strike="noStrike" baseline="0" dirty="0" smtClean="0">
                <a:solidFill>
                  <a:sysClr val="windowText" lastClr="000000"/>
                </a:solidFill>
                <a:latin typeface="Comic Sans MS" pitchFamily="66" charset="0"/>
              </a:rPr>
              <a:t>6433,0 </a:t>
            </a:r>
          </a:p>
          <a:p>
            <a:pPr algn="ctr"/>
            <a:r>
              <a:rPr lang="ru-RU" sz="800" b="0" i="0" u="none" strike="noStrike" baseline="0" dirty="0" smtClean="0">
                <a:solidFill>
                  <a:sysClr val="windowText" lastClr="000000"/>
                </a:solidFill>
                <a:latin typeface="Comic Sans MS" pitchFamily="66" charset="0"/>
              </a:rPr>
              <a:t>рубля на одного приемного родителя </a:t>
            </a:r>
            <a:r>
              <a:rPr lang="ru-RU" sz="900" b="0" i="0" u="none" strike="noStrike" baseline="0" dirty="0" smtClean="0">
                <a:solidFill>
                  <a:schemeClr val="tx1"/>
                </a:solidFill>
                <a:latin typeface="Comic Sans MS" pitchFamily="66" charset="0"/>
              </a:rPr>
              <a:t>	</a:t>
            </a:r>
          </a:p>
          <a:p>
            <a:endParaRPr lang="ru-RU" sz="1100" dirty="0"/>
          </a:p>
        </p:txBody>
      </p:sp>
      <p:sp>
        <p:nvSpPr>
          <p:cNvPr id="16" name="TextBox 44"/>
          <p:cNvSpPr txBox="1"/>
          <p:nvPr/>
        </p:nvSpPr>
        <p:spPr>
          <a:xfrm>
            <a:off x="5142345" y="4797152"/>
            <a:ext cx="1857374" cy="846386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ctr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900" b="0" i="0" u="none" strike="noStrike" baseline="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ctr"/>
            <a:r>
              <a:rPr lang="ru-RU" sz="900" b="0" i="0" u="none" strike="noStrike" baseline="0" dirty="0" smtClean="0">
                <a:solidFill>
                  <a:sysClr val="windowText" lastClr="000000"/>
                </a:solidFill>
                <a:latin typeface="Comic Sans MS" pitchFamily="66" charset="0"/>
              </a:rPr>
              <a:t>6416,0 </a:t>
            </a:r>
          </a:p>
          <a:p>
            <a:pPr algn="ctr"/>
            <a:r>
              <a:rPr lang="ru-RU" sz="900" b="0" i="0" u="none" strike="noStrike" baseline="0" dirty="0" smtClean="0">
                <a:solidFill>
                  <a:sysClr val="windowText" lastClr="000000"/>
                </a:solidFill>
                <a:latin typeface="Comic Sans MS" pitchFamily="66" charset="0"/>
              </a:rPr>
              <a:t>рублей на содержание                 одного ребенка </a:t>
            </a:r>
            <a:r>
              <a:rPr lang="ru-RU" sz="1100" b="0" i="0" u="none" strike="noStrik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</a:t>
            </a:r>
          </a:p>
          <a:p>
            <a:pPr algn="ctr"/>
            <a:endParaRPr lang="ru-RU" sz="1100" dirty="0"/>
          </a:p>
        </p:txBody>
      </p:sp>
      <p:sp>
        <p:nvSpPr>
          <p:cNvPr id="17" name="TextBox 46"/>
          <p:cNvSpPr txBox="1"/>
          <p:nvPr/>
        </p:nvSpPr>
        <p:spPr>
          <a:xfrm>
            <a:off x="5401362" y="5877272"/>
            <a:ext cx="1339340" cy="112338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800" b="0" i="0" u="none" strike="noStrike" baseline="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r>
              <a:rPr lang="ru-RU" sz="800" b="0" i="0" u="none" strike="noStrike" baseline="0" dirty="0" smtClean="0">
                <a:solidFill>
                  <a:sysClr val="windowText" lastClr="000000"/>
                </a:solidFill>
                <a:latin typeface="Comic Sans MS" pitchFamily="66" charset="0"/>
              </a:rPr>
              <a:t>При наличии единственного родителя (отсутствие второго родителя) – в двукратном размере </a:t>
            </a:r>
            <a:r>
              <a:rPr lang="ru-RU" sz="800" b="0" i="0" u="none" strike="noStrike" baseline="0" dirty="0" smtClean="0">
                <a:solidFill>
                  <a:schemeClr val="tx1"/>
                </a:solidFill>
                <a:latin typeface="Comic Sans MS" pitchFamily="66" charset="0"/>
              </a:rPr>
              <a:t>	</a:t>
            </a:r>
          </a:p>
          <a:p>
            <a:endParaRPr lang="ru-RU" sz="1100" dirty="0"/>
          </a:p>
        </p:txBody>
      </p:sp>
      <p:cxnSp>
        <p:nvCxnSpPr>
          <p:cNvPr id="18" name="Прямая соединительная линия 17"/>
          <p:cNvCxnSpPr/>
          <p:nvPr/>
        </p:nvCxnSpPr>
        <p:spPr bwMode="auto">
          <a:xfrm>
            <a:off x="5401362" y="6021288"/>
            <a:ext cx="2050958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934210" y="5646440"/>
            <a:ext cx="30649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10</a:t>
            </a:r>
            <a:endParaRPr lang="ru-RU" sz="9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54698" y="6223715"/>
            <a:ext cx="2551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2</a:t>
            </a:r>
            <a:endParaRPr lang="ru-RU" sz="9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115213"/>
      </p:ext>
    </p:extLst>
  </p:cSld>
  <p:clrMapOvr>
    <a:masterClrMapping/>
  </p:clrMapOvr>
  <p:transition spd="slow" advTm="1755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  <p:bldP spid="17" grpId="0"/>
      <p:bldP spid="19" grpId="0"/>
      <p:bldP spid="2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259632" y="404664"/>
            <a:ext cx="7248525" cy="457200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Расходы бюджета с учетом интереса целевых групп</a:t>
            </a:r>
            <a:endParaRPr lang="ru-RU" sz="2400" b="1" dirty="0">
              <a:solidFill>
                <a:schemeClr val="tx1">
                  <a:lumMod val="50000"/>
                </a:schemeClr>
              </a:solidFill>
              <a:latin typeface="Segoe Scrip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37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8330691"/>
              </p:ext>
            </p:extLst>
          </p:nvPr>
        </p:nvGraphicFramePr>
        <p:xfrm>
          <a:off x="242647" y="1772816"/>
          <a:ext cx="8658707" cy="3024336"/>
        </p:xfrm>
        <a:graphic>
          <a:graphicData uri="http://schemas.openxmlformats.org/drawingml/2006/table">
            <a:tbl>
              <a:tblPr/>
              <a:tblGrid>
                <a:gridCol w="2016224"/>
                <a:gridCol w="3168352"/>
                <a:gridCol w="1264481"/>
                <a:gridCol w="690516"/>
                <a:gridCol w="545144"/>
                <a:gridCol w="530606"/>
                <a:gridCol w="443384"/>
              </a:tblGrid>
              <a:tr h="30243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 pitchFamily="66" charset="0"/>
                        </a:rPr>
                        <a:t>Финансовое обеспечение мероприятий по отдыху детей в каникулярное время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Закон Оренбургской области от 18.12.2009 №3272/752-ІV-ОЗ «О наделении органов местного самоуправления Оренбургской области государственными полномочиями Оренбургской области по финансовому обеспечению отдыха детей в каникулярное время" (ред. от 11.03.2020)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 pitchFamily="66" charset="0"/>
                        </a:rPr>
                        <a:t>8213,9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 pitchFamily="66" charset="0"/>
                        </a:rPr>
                        <a:t>9028,0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 pitchFamily="66" charset="0"/>
                        </a:rPr>
                        <a:t>9028,0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FF"/>
                    </a:solidFill>
                  </a:tcPr>
                </a:tc>
              </a:tr>
            </a:tbl>
          </a:graphicData>
        </a:graphic>
      </p:graphicFrame>
      <p:sp>
        <p:nvSpPr>
          <p:cNvPr id="7" name="TextBox 46"/>
          <p:cNvSpPr txBox="1"/>
          <p:nvPr/>
        </p:nvSpPr>
        <p:spPr>
          <a:xfrm>
            <a:off x="10029825" y="35666363"/>
            <a:ext cx="2438400" cy="129540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100" b="0" i="0" u="none" strike="noStrike" baseline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ctr"/>
            <a:r>
              <a:rPr lang="ru-RU" sz="1200" b="0" i="0" u="none" strike="noStrike" baseline="0" smtClean="0">
                <a:solidFill>
                  <a:sysClr val="windowText" lastClr="000000"/>
                </a:solidFill>
                <a:latin typeface="Comic Sans MS" pitchFamily="66" charset="0"/>
                <a:ea typeface="+mn-ea"/>
                <a:cs typeface="+mn-cs"/>
              </a:rPr>
              <a:t>При наличии единственного родителя (отсутствие второго родителя) – в двукратном размере </a:t>
            </a:r>
            <a:r>
              <a:rPr lang="ru-RU" sz="1100" b="0" i="0" u="none" strike="noStrike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</a:t>
            </a:r>
          </a:p>
          <a:p>
            <a:endParaRPr lang="ru-RU" sz="110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0096500" y="37885688"/>
            <a:ext cx="2305050" cy="0"/>
          </a:xfrm>
          <a:prstGeom prst="line">
            <a:avLst/>
          </a:prstGeom>
          <a:ln>
            <a:solidFill>
              <a:sysClr val="windowText" lastClr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55"/>
          <p:cNvSpPr txBox="1"/>
          <p:nvPr/>
        </p:nvSpPr>
        <p:spPr>
          <a:xfrm>
            <a:off x="10086975" y="36645850"/>
            <a:ext cx="2333625" cy="150812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ctr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100"/>
          </a:p>
          <a:p>
            <a:pPr algn="ctr"/>
            <a:r>
              <a:rPr lang="ru-RU" sz="1200">
                <a:solidFill>
                  <a:sysClr val="windowText" lastClr="000000"/>
                </a:solidFill>
                <a:latin typeface="Comic Sans MS" pitchFamily="66" charset="0"/>
              </a:rPr>
              <a:t>кол-во путевок в ДОЛ, подлежащих оплате в размере 50% (стоимость путевки – 14715,54 рублей) 	</a:t>
            </a:r>
          </a:p>
          <a:p>
            <a:endParaRPr lang="ru-RU" sz="110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2401550" y="37885688"/>
            <a:ext cx="1171575" cy="0"/>
          </a:xfrm>
          <a:prstGeom prst="line">
            <a:avLst/>
          </a:prstGeom>
          <a:ln>
            <a:solidFill>
              <a:sysClr val="windowText" lastClr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59"/>
          <p:cNvSpPr txBox="1"/>
          <p:nvPr/>
        </p:nvSpPr>
        <p:spPr>
          <a:xfrm>
            <a:off x="12773025" y="37218938"/>
            <a:ext cx="466725" cy="30638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>
                <a:solidFill>
                  <a:sysClr val="windowText" lastClr="000000"/>
                </a:solidFill>
                <a:latin typeface="Comic Sans MS" pitchFamily="66" charset="0"/>
              </a:rPr>
              <a:t>327</a:t>
            </a:r>
          </a:p>
        </p:txBody>
      </p:sp>
      <p:sp>
        <p:nvSpPr>
          <p:cNvPr id="12" name="TextBox 60"/>
          <p:cNvSpPr txBox="1"/>
          <p:nvPr/>
        </p:nvSpPr>
        <p:spPr>
          <a:xfrm>
            <a:off x="12753975" y="38257163"/>
            <a:ext cx="466725" cy="30638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>
                <a:latin typeface="Comic Sans MS" pitchFamily="66" charset="0"/>
              </a:rPr>
              <a:t>473</a:t>
            </a:r>
            <a:endParaRPr lang="ru-RU" sz="1100">
              <a:latin typeface="Comic Sans MS" pitchFamily="66" charset="0"/>
            </a:endParaRPr>
          </a:p>
        </p:txBody>
      </p:sp>
      <p:sp>
        <p:nvSpPr>
          <p:cNvPr id="13" name="TextBox 55"/>
          <p:cNvSpPr txBox="1"/>
          <p:nvPr/>
        </p:nvSpPr>
        <p:spPr>
          <a:xfrm>
            <a:off x="5142347" y="1988840"/>
            <a:ext cx="1886892" cy="120032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ctr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900" dirty="0">
              <a:latin typeface="Comic Sans MS" pitchFamily="66" charset="0"/>
            </a:endParaRPr>
          </a:p>
          <a:p>
            <a:pPr algn="ctr"/>
            <a:r>
              <a:rPr lang="ru-RU" sz="900" dirty="0">
                <a:solidFill>
                  <a:sysClr val="windowText" lastClr="000000"/>
                </a:solidFill>
                <a:latin typeface="Comic Sans MS" pitchFamily="66" charset="0"/>
              </a:rPr>
              <a:t>кол-во путевок в ДОЛ, подлежащих </a:t>
            </a:r>
            <a:r>
              <a:rPr lang="ru-RU" sz="900" dirty="0" smtClean="0">
                <a:solidFill>
                  <a:sysClr val="windowText" lastClr="000000"/>
                </a:solidFill>
                <a:latin typeface="Comic Sans MS" pitchFamily="66" charset="0"/>
              </a:rPr>
              <a:t>оплате</a:t>
            </a:r>
          </a:p>
          <a:p>
            <a:pPr algn="ctr"/>
            <a:r>
              <a:rPr lang="ru-RU" sz="900" dirty="0" smtClean="0">
                <a:solidFill>
                  <a:sysClr val="windowText" lastClr="000000"/>
                </a:solidFill>
                <a:latin typeface="Comic Sans MS" pitchFamily="66" charset="0"/>
              </a:rPr>
              <a:t> </a:t>
            </a:r>
            <a:r>
              <a:rPr lang="ru-RU" sz="900" dirty="0">
                <a:solidFill>
                  <a:sysClr val="windowText" lastClr="000000"/>
                </a:solidFill>
                <a:latin typeface="Comic Sans MS" pitchFamily="66" charset="0"/>
              </a:rPr>
              <a:t>в размере 50</a:t>
            </a:r>
            <a:r>
              <a:rPr lang="ru-RU" sz="900" dirty="0" smtClean="0">
                <a:solidFill>
                  <a:sysClr val="windowText" lastClr="000000"/>
                </a:solidFill>
                <a:latin typeface="Comic Sans MS" pitchFamily="66" charset="0"/>
              </a:rPr>
              <a:t>%</a:t>
            </a:r>
          </a:p>
          <a:p>
            <a:pPr algn="ctr"/>
            <a:r>
              <a:rPr lang="ru-RU" sz="900" dirty="0" smtClean="0">
                <a:solidFill>
                  <a:sysClr val="windowText" lastClr="000000"/>
                </a:solidFill>
                <a:latin typeface="Comic Sans MS" pitchFamily="66" charset="0"/>
              </a:rPr>
              <a:t> </a:t>
            </a:r>
            <a:r>
              <a:rPr lang="ru-RU" sz="900" dirty="0">
                <a:solidFill>
                  <a:sysClr val="windowText" lastClr="000000"/>
                </a:solidFill>
                <a:latin typeface="Comic Sans MS" pitchFamily="66" charset="0"/>
              </a:rPr>
              <a:t>(стоимость путевки – </a:t>
            </a:r>
            <a:endParaRPr lang="ru-RU" sz="900" dirty="0" smtClean="0">
              <a:solidFill>
                <a:sysClr val="windowText" lastClr="000000"/>
              </a:solidFill>
              <a:latin typeface="Comic Sans MS" pitchFamily="66" charset="0"/>
            </a:endParaRPr>
          </a:p>
          <a:p>
            <a:pPr algn="ctr"/>
            <a:r>
              <a:rPr lang="ru-RU" sz="900" dirty="0" smtClean="0">
                <a:solidFill>
                  <a:sysClr val="windowText" lastClr="000000"/>
                </a:solidFill>
                <a:latin typeface="Comic Sans MS" pitchFamily="66" charset="0"/>
              </a:rPr>
              <a:t>14715,54 </a:t>
            </a:r>
            <a:r>
              <a:rPr lang="ru-RU" sz="900" dirty="0">
                <a:solidFill>
                  <a:sysClr val="windowText" lastClr="000000"/>
                </a:solidFill>
                <a:latin typeface="Comic Sans MS" pitchFamily="66" charset="0"/>
              </a:rPr>
              <a:t>рублей) 	</a:t>
            </a:r>
          </a:p>
          <a:p>
            <a:endParaRPr lang="ru-RU" sz="900" dirty="0"/>
          </a:p>
        </p:txBody>
      </p:sp>
      <p:sp>
        <p:nvSpPr>
          <p:cNvPr id="14" name="TextBox 56"/>
          <p:cNvSpPr txBox="1"/>
          <p:nvPr/>
        </p:nvSpPr>
        <p:spPr>
          <a:xfrm>
            <a:off x="4961844" y="3370446"/>
            <a:ext cx="2247898" cy="1138773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ctr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900" i="0" u="none" strike="noStrike" baseline="0" dirty="0" smtClean="0">
              <a:latin typeface="Comic Sans MS" pitchFamily="66" charset="0"/>
            </a:endParaRPr>
          </a:p>
          <a:p>
            <a:pPr algn="ctr"/>
            <a:r>
              <a:rPr lang="ru-RU" sz="900" i="0" u="none" strike="noStrike" baseline="0" dirty="0" smtClean="0">
                <a:solidFill>
                  <a:schemeClr val="accent5">
                    <a:lumMod val="10000"/>
                  </a:schemeClr>
                </a:solidFill>
                <a:latin typeface="Comic Sans MS" pitchFamily="66" charset="0"/>
              </a:rPr>
              <a:t>кол-во путевок в ДОЛ, </a:t>
            </a:r>
          </a:p>
          <a:p>
            <a:pPr algn="ctr"/>
            <a:r>
              <a:rPr lang="ru-RU" sz="900" i="0" u="none" strike="noStrike" baseline="0" dirty="0" smtClean="0">
                <a:solidFill>
                  <a:schemeClr val="accent5">
                    <a:lumMod val="10000"/>
                  </a:schemeClr>
                </a:solidFill>
                <a:latin typeface="Comic Sans MS" pitchFamily="66" charset="0"/>
              </a:rPr>
              <a:t>подлежащих оплате </a:t>
            </a:r>
          </a:p>
          <a:p>
            <a:pPr algn="ctr"/>
            <a:r>
              <a:rPr lang="ru-RU" sz="900" i="0" u="none" strike="noStrike" baseline="0" dirty="0" smtClean="0">
                <a:solidFill>
                  <a:schemeClr val="accent5">
                    <a:lumMod val="10000"/>
                  </a:schemeClr>
                </a:solidFill>
                <a:latin typeface="Comic Sans MS" pitchFamily="66" charset="0"/>
              </a:rPr>
              <a:t>в размере 100% </a:t>
            </a:r>
          </a:p>
          <a:p>
            <a:pPr algn="ctr"/>
            <a:r>
              <a:rPr lang="ru-RU" sz="900" i="0" u="none" strike="noStrike" baseline="0" dirty="0" smtClean="0">
                <a:solidFill>
                  <a:schemeClr val="accent5">
                    <a:lumMod val="10000"/>
                  </a:schemeClr>
                </a:solidFill>
                <a:latin typeface="Comic Sans MS" pitchFamily="66" charset="0"/>
              </a:rPr>
              <a:t>(стоимость путевки – </a:t>
            </a:r>
          </a:p>
          <a:p>
            <a:pPr algn="ctr"/>
            <a:r>
              <a:rPr lang="ru-RU" sz="900" dirty="0">
                <a:solidFill>
                  <a:schemeClr val="accent5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900" dirty="0" smtClean="0">
                <a:solidFill>
                  <a:schemeClr val="accent5">
                    <a:lumMod val="10000"/>
                  </a:schemeClr>
                </a:solidFill>
                <a:latin typeface="Comic Sans MS" pitchFamily="66" charset="0"/>
              </a:rPr>
              <a:t>           </a:t>
            </a:r>
            <a:r>
              <a:rPr lang="ru-RU" sz="900" i="0" u="none" strike="noStrike" baseline="0" dirty="0" smtClean="0">
                <a:solidFill>
                  <a:schemeClr val="accent5">
                    <a:lumMod val="10000"/>
                  </a:schemeClr>
                </a:solidFill>
                <a:latin typeface="Comic Sans MS" pitchFamily="66" charset="0"/>
              </a:rPr>
              <a:t>14715,54 рублей) </a:t>
            </a:r>
            <a:r>
              <a:rPr lang="ru-RU" sz="1200" b="0" i="0" u="none" strike="noStrike" baseline="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  <a:ea typeface="+mn-ea"/>
                <a:cs typeface="+mn-cs"/>
              </a:rPr>
              <a:t>	</a:t>
            </a:r>
          </a:p>
          <a:p>
            <a:pPr algn="ctr"/>
            <a:endParaRPr lang="ru-RU" sz="1100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 bwMode="auto">
          <a:xfrm>
            <a:off x="5436096" y="3189169"/>
            <a:ext cx="1944216" cy="0"/>
          </a:xfrm>
          <a:prstGeom prst="line">
            <a:avLst/>
          </a:prstGeom>
          <a:ln>
            <a:solidFill>
              <a:schemeClr val="tx1"/>
            </a:solidFill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813479" y="2473588"/>
            <a:ext cx="3962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solidFill>
                  <a:schemeClr val="accent5">
                    <a:lumMod val="10000"/>
                  </a:schemeClr>
                </a:solidFill>
                <a:latin typeface="Comic Sans MS" pitchFamily="66" charset="0"/>
              </a:rPr>
              <a:t>327</a:t>
            </a:r>
            <a:endParaRPr lang="ru-RU" sz="900" dirty="0">
              <a:solidFill>
                <a:schemeClr val="accent5">
                  <a:lumMod val="1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11538" y="3824416"/>
            <a:ext cx="3962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solidFill>
                  <a:schemeClr val="accent5">
                    <a:lumMod val="10000"/>
                  </a:schemeClr>
                </a:solidFill>
                <a:latin typeface="Comic Sans MS" pitchFamily="66" charset="0"/>
              </a:rPr>
              <a:t>473</a:t>
            </a:r>
            <a:endParaRPr lang="ru-RU" sz="900" dirty="0">
              <a:solidFill>
                <a:schemeClr val="accent5">
                  <a:lumMod val="1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078720"/>
      </p:ext>
    </p:extLst>
  </p:cSld>
  <p:clrMapOvr>
    <a:masterClrMapping/>
  </p:clrMapOvr>
  <p:transition spd="slow" advTm="1081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  <p:bldP spid="15" grpId="0"/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47738" y="908720"/>
            <a:ext cx="7248525" cy="457200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Стимулирование экономического развития города</a:t>
            </a:r>
            <a:endParaRPr lang="ru-RU" sz="4000" b="1" dirty="0">
              <a:solidFill>
                <a:schemeClr val="tx1">
                  <a:lumMod val="50000"/>
                </a:schemeClr>
              </a:solidFill>
              <a:latin typeface="Segoe Script" pitchFamily="34" charset="0"/>
            </a:endParaRPr>
          </a:p>
        </p:txBody>
      </p:sp>
      <p:pic>
        <p:nvPicPr>
          <p:cNvPr id="20482" name="Picture 2" descr="C:\Users\eapavlova\Desktop\материалы к конкурсу\e537c57c9c6c1873b6582866c94319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86" y="1988841"/>
            <a:ext cx="7250229" cy="407661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38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79280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800" advTm="2409">
        <p14:glitter pattern="hexagon"/>
      </p:transition>
    </mc:Choice>
    <mc:Fallback>
      <p:transition spd="slow" advTm="24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47738" y="404664"/>
            <a:ext cx="7248525" cy="457200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Детский бюджет на 2021 год</a:t>
            </a:r>
            <a:endParaRPr lang="ru-RU" sz="2400" b="1" dirty="0">
              <a:solidFill>
                <a:schemeClr val="tx1">
                  <a:lumMod val="50000"/>
                </a:schemeClr>
              </a:solidFill>
              <a:latin typeface="Segoe Script" pitchFamily="34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106229502"/>
              </p:ext>
            </p:extLst>
          </p:nvPr>
        </p:nvGraphicFramePr>
        <p:xfrm>
          <a:off x="1835696" y="1412776"/>
          <a:ext cx="8232576" cy="5272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AutoShape 10" descr="В Пятигорске пройдет новая широкомасштабная антинаркотическая акция -  Информационное агентство Говорун2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613919" y="3066916"/>
            <a:ext cx="2416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Comic Sans MS" pitchFamily="66" charset="0"/>
              </a:rPr>
              <a:t>22 900,3 </a:t>
            </a:r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тыс. руб.</a:t>
            </a:r>
            <a:endParaRPr lang="ru-RU" sz="20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2002" y="5372175"/>
            <a:ext cx="18998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141,1 тыс. руб.</a:t>
            </a:r>
            <a:endParaRPr lang="ru-RU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88034" y="3861048"/>
            <a:ext cx="18678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70,0 тыс. руб.</a:t>
            </a:r>
            <a:endParaRPr lang="ru-RU" sz="20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2938" y="2348880"/>
            <a:ext cx="2723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Comic Sans MS" pitchFamily="66" charset="0"/>
              </a:rPr>
              <a:t>1 133 </a:t>
            </a:r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207,6 тыс. руб.</a:t>
            </a:r>
            <a:endParaRPr lang="ru-RU" sz="20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3920" y="4581128"/>
            <a:ext cx="24160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86 393,9 тыс. руб.</a:t>
            </a:r>
            <a:endParaRPr lang="ru-RU" sz="20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34759" y="1628800"/>
            <a:ext cx="23743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24 527,1 тыс. руб.</a:t>
            </a:r>
            <a:endParaRPr lang="ru-RU" sz="20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34146" y="6171348"/>
            <a:ext cx="21755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1 145,7 тыс. руб.</a:t>
            </a:r>
            <a:endParaRPr lang="ru-RU" sz="20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2" name="AutoShape 20" descr="Право на жилище детей-сирот и детей, оставшихся без попечения родителей —  Брянская городская администраци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39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51792358"/>
      </p:ext>
    </p:extLst>
  </p:cSld>
  <p:clrMapOvr>
    <a:masterClrMapping/>
  </p:clrMapOvr>
  <p:transition spd="slow" advTm="1541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6" grpId="0">
        <p:bldAsOne/>
      </p:bldGraphic>
      <p:bldP spid="8" grpId="0"/>
      <p:bldP spid="14" grpId="0"/>
      <p:bldP spid="15" grpId="0"/>
      <p:bldP spid="16" grpId="0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04664"/>
            <a:ext cx="7248525" cy="457200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Бюджет и его основные параметры</a:t>
            </a:r>
            <a:endParaRPr lang="ru-RU" sz="2800" b="1" dirty="0">
              <a:solidFill>
                <a:schemeClr val="tx1">
                  <a:lumMod val="50000"/>
                </a:schemeClr>
              </a:solidFill>
              <a:latin typeface="Segoe Scrip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4425" y="1700808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Бюджет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 – это </a:t>
            </a: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форма образования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 и </a:t>
            </a: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расходования денежных 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средств, предназначенных для финансового обеспечения задач и функций государства и местного самоуправления.</a:t>
            </a:r>
          </a:p>
          <a:p>
            <a:pPr algn="just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665" y="3266400"/>
            <a:ext cx="1927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Доходы</a:t>
            </a: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 – поступающие в бюджет денежные средства.</a:t>
            </a:r>
            <a:endParaRPr lang="ru-RU" sz="1600" dirty="0">
              <a:solidFill>
                <a:schemeClr val="tx1">
                  <a:lumMod val="50000"/>
                </a:schemeClr>
              </a:solidFill>
              <a:latin typeface="Segoe Scrip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6051" y="3242786"/>
            <a:ext cx="20750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Расходы</a:t>
            </a:r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 – выплачиваемые из бюджета денежные средства.</a:t>
            </a:r>
            <a:endParaRPr lang="ru-RU" sz="1600" dirty="0">
              <a:solidFill>
                <a:schemeClr val="tx1">
                  <a:lumMod val="50000"/>
                </a:schemeClr>
              </a:solidFill>
              <a:latin typeface="Segoe Script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428" b="72358" l="4912" r="96464">
                        <a14:foregroundMark x1="14342" y1="54201" x2="14342" y2="54201"/>
                        <a14:foregroundMark x1="11788" y1="50136" x2="11788" y2="50136"/>
                        <a14:foregroundMark x1="13360" y1="46341" x2="13360" y2="46341"/>
                        <a14:foregroundMark x1="90177" y1="48780" x2="90177" y2="48780"/>
                        <a14:foregroundMark x1="73084" y1="36043" x2="73084" y2="36043"/>
                        <a14:foregroundMark x1="89784" y1="68564" x2="89784" y2="68564"/>
                        <a14:foregroundMark x1="88212" y1="68835" x2="88212" y2="68835"/>
                        <a14:foregroundMark x1="10413" y1="68564" x2="10413" y2="68564"/>
                        <a14:foregroundMark x1="11788" y1="68564" x2="12574" y2="68293"/>
                        <a14:foregroundMark x1="11788" y1="65583" x2="11788" y2="65583"/>
                        <a14:foregroundMark x1="10020" y1="66125" x2="10020" y2="66125"/>
                        <a14:foregroundMark x1="9627" y1="60976" x2="10216" y2="60976"/>
                        <a14:foregroundMark x1="11788" y1="59621" x2="11788" y2="59621"/>
                        <a14:foregroundMark x1="34185" y1="69106" x2="34185" y2="69106"/>
                        <a14:foregroundMark x1="33006" y1="59350" x2="33006" y2="59350"/>
                        <a14:foregroundMark x1="11984" y1="61789" x2="11984" y2="61789"/>
                        <a14:foregroundMark x1="11788" y1="63415" x2="11788" y2="63415"/>
                        <a14:backgroundMark x1="35167" y1="65583" x2="35167" y2="65583"/>
                        <a14:backgroundMark x1="89587" y1="64770" x2="89587" y2="647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31" b="21188"/>
          <a:stretch/>
        </p:blipFill>
        <p:spPr bwMode="auto">
          <a:xfrm>
            <a:off x="1994026" y="2591691"/>
            <a:ext cx="5168101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рукопожатие 2 бизнесмена дело хорошее Иллюстрация вектора - иллюстрации  насчитывающей : 97401051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3750" y1="39920" x2="23750" y2="39920"/>
                        <a14:foregroundMark x1="23250" y1="48902" x2="23250" y2="48902"/>
                        <a14:foregroundMark x1="20125" y1="58683" x2="19125" y2="56886"/>
                        <a14:foregroundMark x1="17000" y1="48902" x2="17000" y2="48902"/>
                        <a14:foregroundMark x1="28625" y1="57285" x2="28625" y2="57285"/>
                        <a14:backgroundMark x1="22750" y1="18363" x2="22750" y2="18363"/>
                        <a14:backgroundMark x1="17750" y1="18363" x2="17750" y2="18363"/>
                        <a14:backgroundMark x1="4000" y1="13174" x2="4000" y2="13174"/>
                        <a14:backgroundMark x1="75250" y1="20758" x2="75250" y2="20758"/>
                        <a14:backgroundMark x1="32875" y1="81637" x2="32875" y2="81637"/>
                        <a14:backgroundMark x1="75000" y1="80240" x2="75000" y2="80240"/>
                        <a14:backgroundMark x1="85625" y1="75649" x2="85625" y2="75649"/>
                        <a14:backgroundMark x1="79125" y1="23553" x2="79125" y2="23553"/>
                        <a14:backgroundMark x1="66000" y1="19361" x2="66000" y2="19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437" y="4302605"/>
            <a:ext cx="4469126" cy="2032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rot="19740016">
            <a:off x="2146114" y="3015891"/>
            <a:ext cx="12859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Segoe Script" pitchFamily="34" charset="0"/>
              </a:rPr>
              <a:t>Дефицит</a:t>
            </a:r>
            <a:endParaRPr lang="ru-RU" sz="1600" b="1" dirty="0">
              <a:solidFill>
                <a:srgbClr val="FF0000"/>
              </a:solidFill>
              <a:latin typeface="Segoe Scrip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959314">
            <a:off x="5748594" y="2957277"/>
            <a:ext cx="1454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7A37"/>
                </a:solidFill>
                <a:latin typeface="Segoe Script" pitchFamily="34" charset="0"/>
              </a:rPr>
              <a:t>Профицит</a:t>
            </a:r>
            <a:endParaRPr lang="ru-RU" sz="1600" b="1" dirty="0">
              <a:solidFill>
                <a:srgbClr val="007A37"/>
              </a:solidFill>
              <a:latin typeface="Segoe Scrip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639794">
            <a:off x="2643614" y="5167545"/>
            <a:ext cx="1093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  <a:latin typeface="Segoe Script" pitchFamily="34" charset="0"/>
              </a:rPr>
              <a:t>Доходы</a:t>
            </a:r>
            <a:endParaRPr lang="ru-RU" sz="1800" b="1" dirty="0">
              <a:solidFill>
                <a:schemeClr val="bg1"/>
              </a:solidFill>
              <a:latin typeface="Segoe Scrip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20947451">
            <a:off x="5244922" y="5170747"/>
            <a:ext cx="11047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Segoe Script" pitchFamily="34" charset="0"/>
              </a:rPr>
              <a:t>Расходы</a:t>
            </a:r>
            <a:endParaRPr lang="ru-RU" sz="1600" b="1" dirty="0">
              <a:solidFill>
                <a:schemeClr val="bg1"/>
              </a:solidFill>
              <a:latin typeface="Segoe Scrip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4425" y="6104891"/>
            <a:ext cx="8441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Segoe Script" pitchFamily="34" charset="0"/>
              </a:rPr>
              <a:t>Сбалансированность бюджета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  <a:latin typeface="Segoe Script" pitchFamily="34" charset="0"/>
              </a:rPr>
              <a:t> – основополагающее требование, предъявляемое к органам, составляющим и утверждающим бюджет.</a:t>
            </a:r>
            <a:endParaRPr lang="ru-RU" sz="1600" dirty="0">
              <a:solidFill>
                <a:schemeClr val="accent4">
                  <a:lumMod val="50000"/>
                </a:schemeClr>
              </a:solidFill>
              <a:latin typeface="Segoe Scrip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84925" y="4746395"/>
            <a:ext cx="574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accent4">
                    <a:lumMod val="50000"/>
                  </a:schemeClr>
                </a:solidFill>
                <a:latin typeface="Segoe Script" pitchFamily="34" charset="0"/>
              </a:rPr>
              <a:t>=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4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31326829"/>
      </p:ext>
    </p:extLst>
  </p:cSld>
  <p:clrMapOvr>
    <a:masterClrMapping/>
  </p:clrMapOvr>
  <p:transition spd="slow" advTm="9033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8" grpId="0"/>
      <p:bldP spid="11" grpId="0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47738" y="404664"/>
            <a:ext cx="7248525" cy="457200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Субсидии юридическим и физическим лицам, индивидуальным предпринимателям (производителям ТРУ)</a:t>
            </a:r>
            <a:endParaRPr lang="ru-RU" sz="2000" b="1" dirty="0">
              <a:solidFill>
                <a:schemeClr val="tx1">
                  <a:lumMod val="50000"/>
                </a:schemeClr>
              </a:solidFill>
              <a:latin typeface="Segoe Script" pitchFamily="34" charset="0"/>
            </a:endParaRPr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2648370"/>
              </p:ext>
            </p:extLst>
          </p:nvPr>
        </p:nvGraphicFramePr>
        <p:xfrm>
          <a:off x="935596" y="1697830"/>
          <a:ext cx="7272808" cy="4827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580336" y="1944132"/>
            <a:ext cx="9460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Comic Sans MS" pitchFamily="66" charset="0"/>
              </a:rPr>
              <a:t>в</a:t>
            </a:r>
            <a:r>
              <a:rPr lang="ru-RU" sz="1200" dirty="0" smtClean="0">
                <a:latin typeface="Comic Sans MS" pitchFamily="66" charset="0"/>
              </a:rPr>
              <a:t> тыс. руб.</a:t>
            </a:r>
            <a:endParaRPr lang="ru-RU" sz="1200" dirty="0"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40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42689862"/>
      </p:ext>
    </p:extLst>
  </p:cSld>
  <p:clrMapOvr>
    <a:masterClrMapping/>
  </p:clrMapOvr>
  <p:transition spd="slow" advTm="14551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3" grpId="0">
        <p:bldAsOne/>
      </p:bldGraphic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47738" y="404664"/>
            <a:ext cx="7248525" cy="457200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Муниципальные программы</a:t>
            </a:r>
            <a:endParaRPr lang="ru-RU" sz="2400" b="1" dirty="0">
              <a:solidFill>
                <a:schemeClr val="tx1">
                  <a:lumMod val="50000"/>
                </a:schemeClr>
              </a:solidFill>
              <a:latin typeface="Segoe Script" pitchFamily="34" charset="0"/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2362778"/>
              </p:ext>
            </p:extLst>
          </p:nvPr>
        </p:nvGraphicFramePr>
        <p:xfrm>
          <a:off x="1079612" y="1700808"/>
          <a:ext cx="6984776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111465" y="4095136"/>
            <a:ext cx="861133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800" dirty="0" smtClean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rgbClr val="00B050"/>
                </a:solidFill>
                <a:latin typeface="Comic Sans MS" pitchFamily="66" charset="0"/>
              </a:rPr>
              <a:t>99,6%</a:t>
            </a:r>
            <a:endParaRPr lang="ru-RU" sz="18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95936" y="4621778"/>
            <a:ext cx="861133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800" dirty="0" smtClean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rgbClr val="00B050"/>
                </a:solidFill>
                <a:latin typeface="Comic Sans MS" pitchFamily="66" charset="0"/>
              </a:rPr>
              <a:t>98,2%</a:t>
            </a:r>
            <a:endParaRPr lang="ru-RU" sz="18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6136" y="4653136"/>
            <a:ext cx="861133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800" dirty="0" smtClean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rgbClr val="00B050"/>
                </a:solidFill>
                <a:latin typeface="Comic Sans MS" pitchFamily="66" charset="0"/>
              </a:rPr>
              <a:t>96,8%</a:t>
            </a:r>
            <a:endParaRPr lang="ru-RU" sz="18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57269" y="2443106"/>
            <a:ext cx="9941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в млн. руб</a:t>
            </a:r>
            <a:r>
              <a:rPr lang="ru-RU" sz="1200" dirty="0" smtClean="0">
                <a:latin typeface="Comic Sans MS" pitchFamily="66" charset="0"/>
              </a:rPr>
              <a:t>.</a:t>
            </a:r>
            <a:endParaRPr lang="ru-RU" sz="1200" dirty="0"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41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56873667"/>
      </p:ext>
    </p:extLst>
  </p:cSld>
  <p:clrMapOvr>
    <a:masterClrMapping/>
  </p:clrMapOvr>
  <p:transition spd="slow" advTm="1493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5" grpId="0">
        <p:bldAsOne/>
      </p:bldGraphic>
      <p:bldP spid="2" grpId="0" animBg="1"/>
      <p:bldP spid="6" grpId="0" animBg="1"/>
      <p:bldP spid="7" grpId="0" animBg="1"/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5215726"/>
              </p:ext>
            </p:extLst>
          </p:nvPr>
        </p:nvGraphicFramePr>
        <p:xfrm>
          <a:off x="0" y="2492896"/>
          <a:ext cx="3886614" cy="2332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87624" y="404664"/>
            <a:ext cx="7248525" cy="457200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Муниципальная программа «Доступная среда в городе Бузулуке»</a:t>
            </a:r>
            <a:endParaRPr lang="ru-RU" sz="2400" b="1" dirty="0">
              <a:solidFill>
                <a:schemeClr val="tx1">
                  <a:lumMod val="50000"/>
                </a:schemeClr>
              </a:solidFill>
              <a:latin typeface="Segoe Scrip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1680" y="1265557"/>
            <a:ext cx="1726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</a:rPr>
              <a:t>Цель программы:</a:t>
            </a:r>
            <a:endParaRPr lang="ru-RU" sz="1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7768" y="1628800"/>
            <a:ext cx="8748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обеспечение инвалидам и другим маломобильным группам населения равных с другими гражданами возможностей в реализации прав и свобод, предусмотренных законодательством Российской Федерации, повышение уровня их жизни.</a:t>
            </a: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9318615"/>
              </p:ext>
            </p:extLst>
          </p:nvPr>
        </p:nvGraphicFramePr>
        <p:xfrm>
          <a:off x="3874236" y="2132856"/>
          <a:ext cx="5089525" cy="2849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9" name="Лист" r:id="rId4" imgW="5905376" imgH="3305070" progId="Excel.Sheet.12">
                  <p:embed/>
                </p:oleObj>
              </mc:Choice>
              <mc:Fallback>
                <p:oleObj name="Лист" r:id="rId4" imgW="5905376" imgH="330507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74236" y="2132856"/>
                        <a:ext cx="5089525" cy="2849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916267" y="3017857"/>
            <a:ext cx="7184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тыс. руб.</a:t>
            </a:r>
            <a:endParaRPr lang="ru-RU" sz="10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0853" y="5315029"/>
            <a:ext cx="12490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453,0 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тыс. руб.</a:t>
            </a:r>
            <a:endParaRPr lang="ru-RU" sz="20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20490" name="Picture 10" descr="Инвалиды. люди с ограниченными возможностями счастливы дружной семьей.  отключить травмы людей с помощниками | Премиум векторы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7" t="20450" r="1447" b="13385"/>
          <a:stretch/>
        </p:blipFill>
        <p:spPr bwMode="auto">
          <a:xfrm>
            <a:off x="2339752" y="5173161"/>
            <a:ext cx="5527797" cy="16995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42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97153305"/>
      </p:ext>
    </p:extLst>
  </p:cSld>
  <p:clrMapOvr>
    <a:masterClrMapping/>
  </p:clrMapOvr>
  <p:transition spd="slow" advTm="1674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P spid="4" grpId="0"/>
      <p:bldP spid="5" grpId="0"/>
      <p:bldP spid="6" grpId="0"/>
      <p:bldP spid="10" grpId="0"/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05579" y="417731"/>
            <a:ext cx="7704856" cy="457200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Муниципальная </a:t>
            </a: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программа «Информирование населения о деятельности органов местного 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самоуправления города </a:t>
            </a: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Бузулука»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47664" y="1426347"/>
            <a:ext cx="1726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</a:rPr>
              <a:t>Цель программы:</a:t>
            </a:r>
            <a:endParaRPr lang="ru-RU" sz="1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7524" y="1749404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формирование открытого информационного пространства на территории города Бузулука, удовлетворяющего требованиям реализации прав граждан на доступ к информации о деятельности органов местного самоуправления, обеспечение гласности и открытости деятельности местного самоуправления города Бузулука.</a:t>
            </a: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6751309"/>
              </p:ext>
            </p:extLst>
          </p:nvPr>
        </p:nvGraphicFramePr>
        <p:xfrm>
          <a:off x="4346898" y="2492896"/>
          <a:ext cx="4500500" cy="27535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69" name="Лист" r:id="rId3" imgW="5962644" imgH="3647970" progId="Excel.Sheet.12">
                  <p:embed/>
                </p:oleObj>
              </mc:Choice>
              <mc:Fallback>
                <p:oleObj name="Лист" r:id="rId3" imgW="5962644" imgH="364797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46898" y="2492896"/>
                        <a:ext cx="4500500" cy="27535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0879677"/>
              </p:ext>
            </p:extLst>
          </p:nvPr>
        </p:nvGraphicFramePr>
        <p:xfrm>
          <a:off x="107504" y="2580401"/>
          <a:ext cx="4211960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274419" y="3068960"/>
            <a:ext cx="7184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тыс. руб.</a:t>
            </a:r>
            <a:endParaRPr lang="ru-RU" sz="10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7253" y="5445224"/>
            <a:ext cx="12682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11 000,0 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тыс. руб.</a:t>
            </a:r>
            <a:endParaRPr lang="ru-RU" sz="20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21511" name="Picture 7" descr="http://www.polymia.by/wp-content/uploads/2019/04/%D0%B2%D0%BB%D0%B0%D1%81%D1%82%D1%8C_%D0%B2%D0%BE%D0%BF%D1%80%D0%BE%D1%81_%D0%BE%D1%82%D0%B2%D0%B5%D1%82_%D0%B8%D0%BF%D0%B3_%D0%BA%D0%BE%D1%80%D0%B5%D0%BB%D0%B8%D1%87%D0%B8_%D0%BA%D0%BE%D1%80%D0%B5%D0%BB%D0%B8%D1%87%D1%81%D0%BA%D0%B8%D0%B9-%D1%80%D0%B0%D0%B9%D0%BE%D0%BD_%D0%B8%D0%B4%D0%B5%D0%BE%D0%BB%D0%BE%D0%B3%D0%B8%D1%8F_%D1%81%D0%BE%D1%86%D0%B8%D1%83%D0%BC-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1" b="14737"/>
          <a:stretch/>
        </p:blipFill>
        <p:spPr bwMode="auto">
          <a:xfrm>
            <a:off x="2771800" y="5273233"/>
            <a:ext cx="5440934" cy="1574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43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28529202"/>
      </p:ext>
    </p:extLst>
  </p:cSld>
  <p:clrMapOvr>
    <a:masterClrMapping/>
  </p:clrMapOvr>
  <p:transition spd="slow" advTm="1721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Graphic spid="8" grpId="0">
        <p:bldAsOne/>
      </p:bldGraphic>
      <p:bldP spid="9" grpId="0"/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43608" y="327153"/>
            <a:ext cx="7704856" cy="457200"/>
          </a:xfrm>
        </p:spPr>
        <p:txBody>
          <a:bodyPr/>
          <a:lstStyle/>
          <a:p>
            <a:pPr algn="ctr"/>
            <a:r>
              <a:rPr lang="ru-RU" sz="18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Муниципальная </a:t>
            </a:r>
            <a:r>
              <a:rPr lang="ru-RU" sz="1800" b="1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программа «Комплексное благоустройство территории и создание </a:t>
            </a:r>
            <a:r>
              <a:rPr lang="ru-RU" sz="18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комфортных условий для </a:t>
            </a:r>
            <a:r>
              <a:rPr lang="ru-RU" sz="1800" b="1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проживания населения города Бузулука»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91680" y="1272458"/>
            <a:ext cx="1726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</a:rPr>
              <a:t>Цель программы:</a:t>
            </a:r>
            <a:endParaRPr lang="ru-RU" sz="1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8901" y="1700807"/>
            <a:ext cx="6606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п</a:t>
            </a:r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овыш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ение </a:t>
            </a:r>
            <a:r>
              <a:rPr lang="ru-RU" sz="12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качества предоставления жилищно-коммунальных услуг. Сохранение, благоприятной среды пребывания и проживания населения на территории 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города.</a:t>
            </a:r>
            <a:endParaRPr lang="ru-RU" sz="1200" dirty="0">
              <a:solidFill>
                <a:schemeClr val="accent4">
                  <a:lumMod val="50000"/>
                </a:schemeClr>
              </a:solidFill>
              <a:latin typeface="Comic Sans MS" pitchFamily="66" charset="0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3314249"/>
              </p:ext>
            </p:extLst>
          </p:nvPr>
        </p:nvGraphicFramePr>
        <p:xfrm>
          <a:off x="4139952" y="2204864"/>
          <a:ext cx="4780955" cy="27074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89" name="Лист" r:id="rId3" imgW="6105545" imgH="3457620" progId="Excel.Sheet.12">
                  <p:embed/>
                </p:oleObj>
              </mc:Choice>
              <mc:Fallback>
                <p:oleObj name="Лист" r:id="rId3" imgW="6105545" imgH="345762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39952" y="2204864"/>
                        <a:ext cx="4780955" cy="27074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094677"/>
              </p:ext>
            </p:extLst>
          </p:nvPr>
        </p:nvGraphicFramePr>
        <p:xfrm>
          <a:off x="134248" y="2420888"/>
          <a:ext cx="3764741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181544" y="2820695"/>
            <a:ext cx="7184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тыс. руб.</a:t>
            </a:r>
            <a:endParaRPr lang="ru-RU" sz="10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9231" y="5318336"/>
            <a:ext cx="14318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427 092,4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 тыс. руб.</a:t>
            </a:r>
            <a:endParaRPr lang="ru-RU" sz="20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22534" name="Picture 6" descr="Благоустройство придомовой территории многоквартирного дом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914439"/>
            <a:ext cx="5832648" cy="19435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44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28220175"/>
      </p:ext>
    </p:extLst>
  </p:cSld>
  <p:clrMapOvr>
    <a:masterClrMapping/>
  </p:clrMapOvr>
  <p:transition spd="slow" advTm="17131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Graphic spid="8" grpId="0">
        <p:bldAsOne/>
      </p:bldGraphic>
      <p:bldP spid="9" grpId="0"/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87624" y="404664"/>
            <a:ext cx="7704856" cy="457200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Муниципальная </a:t>
            </a: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программа «Повышение безопасности дорожного движения в городе Бузулуке»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63687" y="1340768"/>
            <a:ext cx="1726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</a:rPr>
              <a:t>Цель программы:</a:t>
            </a:r>
            <a:endParaRPr lang="ru-RU" sz="1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1759964"/>
            <a:ext cx="7920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повышение безопасности дорожного движения на автомобильных дорогах местного значения, сокращение смертности в дорожно-транспортных происшествиях, снижение уровня травматизма</a:t>
            </a: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5693234"/>
              </p:ext>
            </p:extLst>
          </p:nvPr>
        </p:nvGraphicFramePr>
        <p:xfrm>
          <a:off x="4067944" y="2348880"/>
          <a:ext cx="4816729" cy="23595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05" name="Лист" r:id="rId3" imgW="6105545" imgH="2990790" progId="Excel.Sheet.12">
                  <p:embed/>
                </p:oleObj>
              </mc:Choice>
              <mc:Fallback>
                <p:oleObj name="Лист" r:id="rId3" imgW="6105545" imgH="299079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67944" y="2348880"/>
                        <a:ext cx="4816729" cy="23595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3824057"/>
              </p:ext>
            </p:extLst>
          </p:nvPr>
        </p:nvGraphicFramePr>
        <p:xfrm>
          <a:off x="12074" y="2472306"/>
          <a:ext cx="3923928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161263" y="2799068"/>
            <a:ext cx="7184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тыс. руб.</a:t>
            </a:r>
            <a:endParaRPr lang="ru-RU" sz="10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0984" y="5318336"/>
            <a:ext cx="12682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Comic Sans MS" pitchFamily="66" charset="0"/>
              </a:rPr>
              <a:t>51 </a:t>
            </a:r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641,6 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тыс. руб.</a:t>
            </a:r>
            <a:endParaRPr lang="ru-RU" sz="20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23556" name="Picture 4" descr="Маганская средняя общеобразовательная школа | Безопасность ДД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776562"/>
            <a:ext cx="5760640" cy="20465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45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7368013"/>
      </p:ext>
    </p:extLst>
  </p:cSld>
  <p:clrMapOvr>
    <a:masterClrMapping/>
  </p:clrMapOvr>
  <p:transition spd="slow" advTm="1671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Graphic spid="8" grpId="0">
        <p:bldAsOne/>
      </p:bldGraphic>
      <p:bldP spid="9" grpId="0"/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71600" y="417731"/>
            <a:ext cx="7704856" cy="457200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Муниципальная </a:t>
            </a: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программа «Комплексные меры противодействия злоупотреблению наркотиками и их 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незаконному обороту </a:t>
            </a: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в городе Бузулуке»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63686" y="1318562"/>
            <a:ext cx="1726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</a:rPr>
              <a:t>Цель программы:</a:t>
            </a:r>
            <a:endParaRPr lang="ru-RU" sz="1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1649244"/>
            <a:ext cx="8208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повышение эффективности профилактики распространения наркомании и связанных с ней правонарушений среди различных категорий населения, прежде всего подростков и молодежи, путем осуществления взаимодействия территориальных органов, федеральных органов исполнительной власти и органов местного самоуправления по противодействию незаконному обороту наркотических средств и психотропных веществ.</a:t>
            </a: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9553899"/>
              </p:ext>
            </p:extLst>
          </p:nvPr>
        </p:nvGraphicFramePr>
        <p:xfrm>
          <a:off x="3851920" y="2564904"/>
          <a:ext cx="5001022" cy="2670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24" name="Лист" r:id="rId3" imgW="6153088" imgH="3286170" progId="Excel.Sheet.12">
                  <p:embed/>
                </p:oleObj>
              </mc:Choice>
              <mc:Fallback>
                <p:oleObj name="Лист" r:id="rId3" imgW="6153088" imgH="328617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51920" y="2564904"/>
                        <a:ext cx="5001022" cy="26708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7834655"/>
              </p:ext>
            </p:extLst>
          </p:nvPr>
        </p:nvGraphicFramePr>
        <p:xfrm>
          <a:off x="27233" y="2852936"/>
          <a:ext cx="3869455" cy="22762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951580" y="3095118"/>
            <a:ext cx="7184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тыс. руб.</a:t>
            </a:r>
            <a:endParaRPr lang="ru-RU" sz="10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0984" y="5668117"/>
            <a:ext cx="12682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505,0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тыс. руб.</a:t>
            </a:r>
            <a:endParaRPr lang="ru-RU" sz="20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1" name="AutoShape 2" descr="Министерство труда, занятости и социальной защиты Республики Татарста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891" y="5301208"/>
            <a:ext cx="5133571" cy="15567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46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21419219"/>
      </p:ext>
    </p:extLst>
  </p:cSld>
  <p:clrMapOvr>
    <a:masterClrMapping/>
  </p:clrMapOvr>
  <p:transition spd="slow" advTm="17103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Graphic spid="8" grpId="0">
        <p:bldAsOne/>
      </p:bldGraphic>
      <p:bldP spid="9" grpId="0"/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15616" y="404664"/>
            <a:ext cx="7704856" cy="457200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Муниципальная </a:t>
            </a: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программа «Осуществление деятельности в области культуры, спорта и молодежной 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политики города </a:t>
            </a: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Бузулука»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63046" y="1340768"/>
            <a:ext cx="1726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</a:rPr>
              <a:t>Цель программы:</a:t>
            </a:r>
            <a:endParaRPr lang="ru-RU" sz="1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1726881"/>
            <a:ext cx="82089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удовлетворение интересов и потребностей населения в сфере культуры, спорта и молодежной политики.</a:t>
            </a: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6406221"/>
              </p:ext>
            </p:extLst>
          </p:nvPr>
        </p:nvGraphicFramePr>
        <p:xfrm>
          <a:off x="3635896" y="2060848"/>
          <a:ext cx="5380831" cy="296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43" name="Лист" r:id="rId3" imgW="6153088" imgH="3390930" progId="Excel.Sheet.12">
                  <p:embed/>
                </p:oleObj>
              </mc:Choice>
              <mc:Fallback>
                <p:oleObj name="Лист" r:id="rId3" imgW="6153088" imgH="339093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35896" y="2060848"/>
                        <a:ext cx="5380831" cy="2965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7471497"/>
              </p:ext>
            </p:extLst>
          </p:nvPr>
        </p:nvGraphicFramePr>
        <p:xfrm>
          <a:off x="33502" y="2492896"/>
          <a:ext cx="3563888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771335" y="2789649"/>
            <a:ext cx="7184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тыс. руб.</a:t>
            </a:r>
            <a:endParaRPr lang="ru-RU" sz="10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9231" y="5288857"/>
            <a:ext cx="14318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Comic Sans MS" pitchFamily="66" charset="0"/>
              </a:rPr>
              <a:t>865 </a:t>
            </a:r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976,4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тыс. руб.</a:t>
            </a:r>
            <a:endParaRPr lang="ru-RU" sz="20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5085183"/>
            <a:ext cx="5133269" cy="17102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47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23272768"/>
      </p:ext>
    </p:extLst>
  </p:cSld>
  <p:clrMapOvr>
    <a:masterClrMapping/>
  </p:clrMapOvr>
  <p:transition spd="slow" advTm="1722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Graphic spid="8" grpId="0">
        <p:bldAsOne/>
      </p:bldGraphic>
      <p:bldP spid="9" grpId="0"/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87624" y="548680"/>
            <a:ext cx="7704856" cy="457200"/>
          </a:xfrm>
        </p:spPr>
        <p:txBody>
          <a:bodyPr/>
          <a:lstStyle/>
          <a:p>
            <a:pPr algn="ctr"/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Муниципальная 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программа «Обеспечение первичных мер пожарной безопасности, выполнение мероприятий по гражданской обороне и защите населения от чрезвычайных ситуаций природного и техногенного характера на территории города Бузулука</a:t>
            </a: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89221" y="1412776"/>
            <a:ext cx="1726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</a:rPr>
              <a:t>Цель программы:</a:t>
            </a:r>
            <a:endParaRPr lang="ru-RU" sz="1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1720553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создание необходимых условий для предупреждения и ликвидации чрезвычайных ситуаций природного и техногенного характера, выполнение мероприятий по гражданской обороне, обеспечению пожарной безопасности населения </a:t>
            </a:r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города.</a:t>
            </a:r>
            <a:endParaRPr lang="ru-RU" sz="12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537571"/>
              </p:ext>
            </p:extLst>
          </p:nvPr>
        </p:nvGraphicFramePr>
        <p:xfrm>
          <a:off x="4067944" y="2204864"/>
          <a:ext cx="4876775" cy="31782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63" name="Лист" r:id="rId3" imgW="6153088" imgH="4010040" progId="Excel.Sheet.12">
                  <p:embed/>
                </p:oleObj>
              </mc:Choice>
              <mc:Fallback>
                <p:oleObj name="Лист" r:id="rId3" imgW="6153088" imgH="401004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67944" y="2204864"/>
                        <a:ext cx="4876775" cy="31782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8180539"/>
              </p:ext>
            </p:extLst>
          </p:nvPr>
        </p:nvGraphicFramePr>
        <p:xfrm>
          <a:off x="35496" y="2636912"/>
          <a:ext cx="3960440" cy="2338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056743" y="3006463"/>
            <a:ext cx="7184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тыс. руб.</a:t>
            </a:r>
            <a:endParaRPr lang="ru-RU" sz="10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0602" y="5288857"/>
            <a:ext cx="12490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Comic Sans MS" pitchFamily="66" charset="0"/>
              </a:rPr>
              <a:t>40 </a:t>
            </a:r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026,1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тыс. руб.</a:t>
            </a:r>
            <a:endParaRPr lang="ru-RU" sz="20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373216"/>
            <a:ext cx="4464496" cy="15329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48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52414881"/>
      </p:ext>
    </p:extLst>
  </p:cSld>
  <p:clrMapOvr>
    <a:masterClrMapping/>
  </p:clrMapOvr>
  <p:transition spd="slow" advTm="1655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Graphic spid="8" grpId="0">
        <p:bldAsOne/>
      </p:bldGraphic>
      <p:bldP spid="9" grpId="0"/>
      <p:bldP spid="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87624" y="404664"/>
            <a:ext cx="7704856" cy="457200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Муниципальная </a:t>
            </a: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программа 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/>
            </a:r>
            <a:b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</a:b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«</a:t>
            </a: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Обеспечение жильем молодых семей в городе Бузулуке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»</a:t>
            </a:r>
            <a:endParaRPr lang="ru-RU" sz="2000" b="1" dirty="0">
              <a:solidFill>
                <a:schemeClr val="tx1">
                  <a:lumMod val="50000"/>
                </a:schemeClr>
              </a:solidFill>
              <a:latin typeface="Segoe Scrip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3688" y="1340768"/>
            <a:ext cx="1726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</a:rPr>
              <a:t>Цель программы:</a:t>
            </a:r>
            <a:endParaRPr lang="ru-RU" sz="1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1707197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создание долгосрочной и гарантированной системы поддержки молодых семей в решении жилищной проблемы для улучшения демографической ситуации в городе </a:t>
            </a:r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Бузулуке.</a:t>
            </a:r>
            <a:endParaRPr lang="ru-RU" sz="12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0720691"/>
              </p:ext>
            </p:extLst>
          </p:nvPr>
        </p:nvGraphicFramePr>
        <p:xfrm>
          <a:off x="3419872" y="2348880"/>
          <a:ext cx="5599288" cy="1944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84" name="Лист" r:id="rId3" imgW="6153088" imgH="2057400" progId="Excel.Sheet.12">
                  <p:embed/>
                </p:oleObj>
              </mc:Choice>
              <mc:Fallback>
                <p:oleObj name="Лист" r:id="rId3" imgW="6153088" imgH="20574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19872" y="2348880"/>
                        <a:ext cx="5599288" cy="19442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5950247"/>
              </p:ext>
            </p:extLst>
          </p:nvPr>
        </p:nvGraphicFramePr>
        <p:xfrm>
          <a:off x="52315" y="2276871"/>
          <a:ext cx="3223541" cy="2353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616257" y="2636912"/>
            <a:ext cx="7184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тыс. руб.</a:t>
            </a:r>
            <a:endParaRPr lang="ru-RU" sz="10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1600" y="5301208"/>
            <a:ext cx="13067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Comic Sans MS" pitchFamily="66" charset="0"/>
              </a:rPr>
              <a:t>103 </a:t>
            </a:r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311,3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тыс. руб.</a:t>
            </a:r>
            <a:endParaRPr lang="ru-RU" sz="20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244" y="4437112"/>
            <a:ext cx="5505236" cy="22768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49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17503488"/>
      </p:ext>
    </p:extLst>
  </p:cSld>
  <p:clrMapOvr>
    <a:masterClrMapping/>
  </p:clrMapOvr>
  <p:transition spd="slow" advTm="1695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Graphic spid="8" grpId="0">
        <p:bldAsOne/>
      </p:bldGraphic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188640"/>
            <a:ext cx="47163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0000"/>
                </a:solidFill>
                <a:latin typeface="Segoe Script" pitchFamily="34" charset="0"/>
              </a:rPr>
              <a:t>Бюджетная система </a:t>
            </a:r>
          </a:p>
          <a:p>
            <a:r>
              <a:rPr lang="ru-RU" sz="2800" b="1" dirty="0" smtClean="0">
                <a:solidFill>
                  <a:srgbClr val="000000"/>
                </a:solidFill>
                <a:latin typeface="Segoe Script" pitchFamily="34" charset="0"/>
              </a:rPr>
              <a:t>Российской Федерации</a:t>
            </a:r>
            <a:endParaRPr lang="ru-RU" sz="2800" b="1" dirty="0">
              <a:solidFill>
                <a:srgbClr val="000000"/>
              </a:solidFill>
              <a:latin typeface="Segoe Script" pitchFamily="34" charset="0"/>
            </a:endParaRPr>
          </a:p>
        </p:txBody>
      </p:sp>
      <p:pic>
        <p:nvPicPr>
          <p:cNvPr id="1029" name="Picture 5" descr="C:\Users\eapavlova\Desktop\Новая папка\gratis-png-ilustracion-de-caja-de-tesoro-tesoro-enterrado-caza-del-tesoro-cofre-del-tesoro-thumbnail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4" b="95640" l="7838" r="90000">
                        <a14:foregroundMark x1="43784" y1="87500" x2="46486" y2="87209"/>
                        <a14:foregroundMark x1="72162" y1="91570" x2="72162" y2="91570"/>
                        <a14:foregroundMark x1="70541" y1="95930" x2="70541" y2="95930"/>
                        <a14:foregroundMark x1="7838" y1="60174" x2="7838" y2="601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893" y="1195715"/>
            <a:ext cx="2211484" cy="205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eapavlova\Desktop\Новая папка\gratis-png-bolsa-de-dinero-bolsa-de-material-de-textur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8315" y1="86608" x2="48315" y2="86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68" y="2315279"/>
            <a:ext cx="2967739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eapavlova\Desktop\Новая папка\kisspng-stock-photography-wallet-royalty-free-clip-art-wallets-5ab582c7b73764.559841101521844935750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85" b="97049" l="5000" r="93778">
                        <a14:foregroundMark x1="46444" y1="6721" x2="46444" y2="6721"/>
                        <a14:foregroundMark x1="28889" y1="31557" x2="28889" y2="31557"/>
                        <a14:foregroundMark x1="60889" y1="30000" x2="60889" y2="30000"/>
                        <a14:foregroundMark x1="68556" y1="40082" x2="68556" y2="40082"/>
                        <a14:foregroundMark x1="66000" y1="43525" x2="66000" y2="43525"/>
                        <a14:foregroundMark x1="38778" y1="20820" x2="38778" y2="20820"/>
                        <a14:foregroundMark x1="58333" y1="13607" x2="58333" y2="13607"/>
                        <a14:foregroundMark x1="45111" y1="2295" x2="45111" y2="2295"/>
                        <a14:foregroundMark x1="46000" y1="34672" x2="46000" y2="34672"/>
                        <a14:foregroundMark x1="93778" y1="73770" x2="93778" y2="73770"/>
                        <a14:foregroundMark x1="5000" y1="76557" x2="5000" y2="76557"/>
                        <a14:foregroundMark x1="51111" y1="94180" x2="51111" y2="94180"/>
                        <a14:foregroundMark x1="81444" y1="91967" x2="81444" y2="91967"/>
                        <a14:foregroundMark x1="87333" y1="92295" x2="87333" y2="92295"/>
                        <a14:foregroundMark x1="81000" y1="95738" x2="81000" y2="95738"/>
                        <a14:foregroundMark x1="26778" y1="48852" x2="26778" y2="48852"/>
                        <a14:foregroundMark x1="31000" y1="44754" x2="31000" y2="44754"/>
                        <a14:foregroundMark x1="37000" y1="49180" x2="37000" y2="49180"/>
                        <a14:foregroundMark x1="74111" y1="43852" x2="74111" y2="43852"/>
                        <a14:foregroundMark x1="62222" y1="45410" x2="62222" y2="45410"/>
                        <a14:foregroundMark x1="45556" y1="97049" x2="45556" y2="97049"/>
                        <a14:foregroundMark x1="46000" y1="46066" x2="46000" y2="46066"/>
                        <a14:foregroundMark x1="26333" y1="53934" x2="26333" y2="53934"/>
                        <a14:foregroundMark x1="77556" y1="46639" x2="77556" y2="466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716" y="3861049"/>
            <a:ext cx="1740330" cy="2536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94107" y="1988840"/>
            <a:ext cx="28857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000000"/>
                </a:solidFill>
                <a:latin typeface="Comic Sans MS" pitchFamily="66" charset="0"/>
              </a:rPr>
              <a:t>Федеральный бюджет</a:t>
            </a:r>
          </a:p>
          <a:p>
            <a:endParaRPr lang="ru-RU" sz="20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3211" y="5376991"/>
            <a:ext cx="3039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000000"/>
                </a:solidFill>
                <a:latin typeface="Comic Sans MS" pitchFamily="66" charset="0"/>
              </a:rPr>
              <a:t>Бюджеты субъектов РФ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49263" y="5390159"/>
            <a:ext cx="25234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000000"/>
                </a:solidFill>
                <a:latin typeface="Comic Sans MS" pitchFamily="66" charset="0"/>
              </a:rPr>
              <a:t>Местные бюджеты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52775" y="2404338"/>
            <a:ext cx="3396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  <a:latin typeface="Comic Sans MS" pitchFamily="66" charset="0"/>
              </a:rPr>
              <a:t>(бюджеты государственных внебюджетных фондов)</a:t>
            </a:r>
            <a:endParaRPr lang="ru-RU" sz="16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37712" y="1527175"/>
            <a:ext cx="15985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  <a:latin typeface="Comic Sans MS" pitchFamily="66" charset="0"/>
              </a:rPr>
              <a:t>I </a:t>
            </a:r>
            <a:r>
              <a:rPr lang="ru-RU" u="sng" dirty="0">
                <a:solidFill>
                  <a:srgbClr val="000000"/>
                </a:solidFill>
                <a:latin typeface="Comic Sans MS" pitchFamily="66" charset="0"/>
              </a:rPr>
              <a:t>уровень</a:t>
            </a:r>
            <a:endParaRPr lang="ru-RU" u="sng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62810" y="4878545"/>
            <a:ext cx="17668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  <a:latin typeface="Comic Sans MS" pitchFamily="66" charset="0"/>
              </a:rPr>
              <a:t>II </a:t>
            </a:r>
            <a:r>
              <a:rPr lang="ru-RU" u="sng" dirty="0">
                <a:solidFill>
                  <a:srgbClr val="000000"/>
                </a:solidFill>
                <a:latin typeface="Comic Sans MS" pitchFamily="66" charset="0"/>
              </a:rPr>
              <a:t>уровень</a:t>
            </a:r>
            <a:endParaRPr lang="ru-RU" u="sng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-252536" y="5788384"/>
            <a:ext cx="41622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Comic Sans MS" pitchFamily="66" charset="0"/>
              </a:rPr>
              <a:t>(</a:t>
            </a:r>
            <a:r>
              <a:rPr lang="ru-RU" sz="1600" dirty="0" smtClean="0">
                <a:solidFill>
                  <a:srgbClr val="000000"/>
                </a:solidFill>
                <a:latin typeface="Comic Sans MS" pitchFamily="66" charset="0"/>
              </a:rPr>
              <a:t>бюджеты </a:t>
            </a:r>
            <a:r>
              <a:rPr lang="ru-RU" sz="1600" dirty="0">
                <a:solidFill>
                  <a:srgbClr val="000000"/>
                </a:solidFill>
                <a:latin typeface="Comic Sans MS" pitchFamily="66" charset="0"/>
              </a:rPr>
              <a:t>территориальных государственных внебюджетных </a:t>
            </a:r>
            <a:r>
              <a:rPr lang="ru-RU" sz="1600" dirty="0" smtClean="0">
                <a:solidFill>
                  <a:srgbClr val="000000"/>
                </a:solidFill>
                <a:latin typeface="Comic Sans MS" pitchFamily="66" charset="0"/>
              </a:rPr>
              <a:t>фондов)</a:t>
            </a:r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643413" y="4878545"/>
            <a:ext cx="19351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 smtClean="0">
                <a:solidFill>
                  <a:srgbClr val="000000"/>
                </a:solidFill>
                <a:latin typeface="Comic Sans MS" pitchFamily="66" charset="0"/>
              </a:rPr>
              <a:t>III </a:t>
            </a:r>
            <a:r>
              <a:rPr lang="ru-RU" u="sng" dirty="0" smtClean="0">
                <a:solidFill>
                  <a:srgbClr val="000000"/>
                </a:solidFill>
                <a:latin typeface="Comic Sans MS" pitchFamily="66" charset="0"/>
              </a:rPr>
              <a:t>уровень</a:t>
            </a:r>
            <a:endParaRPr lang="ru-RU" u="sng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5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99336226"/>
      </p:ext>
    </p:extLst>
  </p:cSld>
  <p:clrMapOvr>
    <a:masterClrMapping/>
  </p:clrMapOvr>
  <p:transition spd="slow" advTm="676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19572" y="332656"/>
            <a:ext cx="7704856" cy="457200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Муниципальная </a:t>
            </a: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программа 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/>
            </a:r>
            <a:b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</a:b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«</a:t>
            </a: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Образование города Бузулука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»</a:t>
            </a:r>
            <a:endParaRPr lang="ru-RU" sz="2000" b="1" dirty="0">
              <a:solidFill>
                <a:schemeClr val="tx1">
                  <a:lumMod val="50000"/>
                </a:schemeClr>
              </a:solidFill>
              <a:latin typeface="Segoe Scrip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3688" y="1340768"/>
            <a:ext cx="1726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</a:rPr>
              <a:t>Цель программы:</a:t>
            </a:r>
            <a:endParaRPr lang="ru-RU" sz="1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1707197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внедрение современной модели образования, обеспечивающей формирование в городе Бузулуке человеческого капитала, соответствующего требованиям инновационного развития экономики, современным потребностям общества и каждого гражданина.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8257908"/>
              </p:ext>
            </p:extLst>
          </p:nvPr>
        </p:nvGraphicFramePr>
        <p:xfrm>
          <a:off x="3923927" y="2353529"/>
          <a:ext cx="4985717" cy="3097732"/>
        </p:xfrm>
        <a:graphic>
          <a:graphicData uri="http://schemas.openxmlformats.org/drawingml/2006/table">
            <a:tbl>
              <a:tblPr/>
              <a:tblGrid>
                <a:gridCol w="2127924"/>
                <a:gridCol w="719588"/>
                <a:gridCol w="699029"/>
                <a:gridCol w="719588"/>
                <a:gridCol w="719588"/>
              </a:tblGrid>
              <a:tr h="2703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Наименование показателей</a:t>
                      </a:r>
                      <a:endParaRPr lang="ru-RU" sz="1100" b="1" i="0" u="none" strike="noStrike" dirty="0">
                        <a:solidFill>
                          <a:srgbClr val="FFFFFF"/>
                        </a:solidFill>
                        <a:effectLst/>
                        <a:latin typeface="Comic Sans M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2020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2021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2022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2023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</a:tr>
              <a:tr h="3890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Количество организаций системы образования (ед.)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</a:tr>
              <a:tr h="4691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Количество детей дошкольного возраста обеспеченных местами в МДОО (чел.)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5894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6022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6022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6022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</a:tr>
              <a:tr h="6461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Количество обучающихся в муниципальных общеобразовательных организациях (чел.)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10519</a:t>
                      </a:r>
                      <a:endParaRPr lang="ru-RU" sz="1050" b="0" i="0" u="none" strike="noStrike" dirty="0">
                        <a:solidFill>
                          <a:srgbClr val="0D0D0D"/>
                        </a:solidFill>
                        <a:effectLst/>
                        <a:latin typeface="Comic Sans M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11119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11419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11719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</a:tr>
              <a:tr h="6225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Количество детей в возрасте от 6 до 18 лет, охваченных дополнительным образованием (чел.)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6090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6090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6090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6090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</a:tr>
              <a:tr h="6225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Охват горячим питанием обучающихся общеобразовательных организаций (%)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7664995"/>
              </p:ext>
            </p:extLst>
          </p:nvPr>
        </p:nvGraphicFramePr>
        <p:xfrm>
          <a:off x="-6721" y="2780928"/>
          <a:ext cx="4104456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987824" y="3068960"/>
            <a:ext cx="7184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тыс. руб.</a:t>
            </a:r>
            <a:endParaRPr lang="ru-RU" sz="10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6571" y="5517232"/>
            <a:ext cx="16241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Comic Sans MS" pitchFamily="66" charset="0"/>
              </a:rPr>
              <a:t>4 469 </a:t>
            </a:r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068,1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тыс. руб.</a:t>
            </a:r>
            <a:endParaRPr lang="ru-RU" sz="20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444" y="5517232"/>
            <a:ext cx="4192770" cy="12886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50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14199292"/>
      </p:ext>
    </p:extLst>
  </p:cSld>
  <p:clrMapOvr>
    <a:masterClrMapping/>
  </p:clrMapOvr>
  <p:transition spd="slow" advTm="17224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Graphic spid="8" grpId="0">
        <p:bldAsOne/>
      </p:bldGraphic>
      <p:bldP spid="9" grpId="0"/>
      <p:bldP spid="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19572" y="332656"/>
            <a:ext cx="7704856" cy="457200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Муниципальная </a:t>
            </a: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программа </a:t>
            </a:r>
            <a:br>
              <a:rPr lang="ru-RU" sz="2000" b="1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</a:b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«</a:t>
            </a: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Обеспечение правопорядка 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/>
            </a:r>
            <a:b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</a:b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на </a:t>
            </a: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территории города Бузулука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»</a:t>
            </a:r>
            <a:endParaRPr lang="ru-RU" sz="2000" b="1" dirty="0">
              <a:solidFill>
                <a:schemeClr val="tx1">
                  <a:lumMod val="50000"/>
                </a:schemeClr>
              </a:solidFill>
              <a:latin typeface="Segoe Scrip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3687" y="1374218"/>
            <a:ext cx="1726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</a:rPr>
              <a:t>Цель программы:</a:t>
            </a:r>
            <a:endParaRPr lang="ru-RU" sz="1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1707197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повышение эффективности профилактики правонарушений и преступлений, обеспечение безопасности граждан на территории города Бузулука.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0092200"/>
              </p:ext>
            </p:extLst>
          </p:nvPr>
        </p:nvGraphicFramePr>
        <p:xfrm>
          <a:off x="3490442" y="2168862"/>
          <a:ext cx="5402038" cy="3045624"/>
        </p:xfrm>
        <a:graphic>
          <a:graphicData uri="http://schemas.openxmlformats.org/drawingml/2006/table">
            <a:tbl>
              <a:tblPr/>
              <a:tblGrid>
                <a:gridCol w="2803590"/>
                <a:gridCol w="683802"/>
                <a:gridCol w="683802"/>
                <a:gridCol w="615422"/>
                <a:gridCol w="615422"/>
              </a:tblGrid>
              <a:tr h="2722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Наименование показателей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2020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2021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2022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2023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</a:tr>
              <a:tr h="8964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Размещение информации в СМИ о соблюдении правил поведения при столкновении с правонарушителями, угрозой жизни и здоровья в экстремальных ситуациях (публикации)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7636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Проведение межведомственных рейдов по местам жительства неблагополучных семей, несовершеннолетних, стоящих на всех видах учета (ед.)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220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220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220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220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4449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Бесперебойное функционирование системы видеонаблюдения (шт.)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6109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Размещение в СМИ информации о деятельности участковых уполномоченных полиции (публикации)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5759516"/>
              </p:ext>
            </p:extLst>
          </p:nvPr>
        </p:nvGraphicFramePr>
        <p:xfrm>
          <a:off x="0" y="2564904"/>
          <a:ext cx="3490442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632039" y="2952432"/>
            <a:ext cx="7184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тыс. руб.</a:t>
            </a:r>
            <a:endParaRPr lang="ru-RU" sz="10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1600" y="5517232"/>
            <a:ext cx="12490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Comic Sans MS" pitchFamily="66" charset="0"/>
              </a:rPr>
              <a:t>4 </a:t>
            </a:r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410,7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тыс. руб.</a:t>
            </a:r>
            <a:endParaRPr lang="ru-RU" sz="20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576" y="5253418"/>
            <a:ext cx="4982161" cy="1584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51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31008215"/>
      </p:ext>
    </p:extLst>
  </p:cSld>
  <p:clrMapOvr>
    <a:masterClrMapping/>
  </p:clrMapOvr>
  <p:transition spd="slow" advTm="17023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Graphic spid="8" grpId="0">
        <p:bldAsOne/>
      </p:bldGraphic>
      <p:bldP spid="9" grpId="0"/>
      <p:bldP spid="1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704856" cy="457200"/>
          </a:xfrm>
        </p:spPr>
        <p:txBody>
          <a:bodyPr/>
          <a:lstStyle/>
          <a:p>
            <a:pPr algn="ctr"/>
            <a:r>
              <a:rPr lang="ru-RU" sz="18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Муниципальная </a:t>
            </a:r>
            <a:r>
              <a:rPr lang="ru-RU" sz="1800" b="1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программа </a:t>
            </a:r>
            <a:br>
              <a:rPr lang="ru-RU" sz="1800" b="1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</a:br>
            <a:r>
              <a:rPr lang="ru-RU" sz="1800" b="1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«Укрепление межнациональных отношений, профилактика терроризма и</a:t>
            </a:r>
            <a:br>
              <a:rPr lang="ru-RU" sz="1800" b="1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</a:br>
            <a:r>
              <a:rPr lang="ru-RU" sz="1800" b="1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экстремизма в городе Бузулуке</a:t>
            </a:r>
            <a:r>
              <a:rPr lang="ru-RU" sz="18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»</a:t>
            </a:r>
            <a:endParaRPr lang="ru-RU" sz="1800" b="1" dirty="0">
              <a:solidFill>
                <a:schemeClr val="tx1">
                  <a:lumMod val="50000"/>
                </a:schemeClr>
              </a:solidFill>
              <a:latin typeface="Segoe Scrip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3687" y="1374218"/>
            <a:ext cx="1726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</a:rPr>
              <a:t>Цель программы:</a:t>
            </a:r>
            <a:endParaRPr lang="ru-RU" sz="1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1707197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обеспечение стабильности общественно-политической ситуации, поддержание в обществе межэтнического согласия, национальной и религиозной терпимости, профилактика терроризма и экстремизма в городе </a:t>
            </a:r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Бузулуке.</a:t>
            </a:r>
            <a:endParaRPr lang="ru-RU" sz="12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8594832"/>
              </p:ext>
            </p:extLst>
          </p:nvPr>
        </p:nvGraphicFramePr>
        <p:xfrm>
          <a:off x="3769297" y="2204865"/>
          <a:ext cx="5109566" cy="3168352"/>
        </p:xfrm>
        <a:graphic>
          <a:graphicData uri="http://schemas.openxmlformats.org/drawingml/2006/table">
            <a:tbl>
              <a:tblPr/>
              <a:tblGrid>
                <a:gridCol w="2448273"/>
                <a:gridCol w="720080"/>
                <a:gridCol w="648072"/>
                <a:gridCol w="648072"/>
                <a:gridCol w="645069"/>
              </a:tblGrid>
              <a:tr h="3020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Наименование показателей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2020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2021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2022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2023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</a:tr>
              <a:tr h="8473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Доля граждан, положительно оценивающих состояние межнациональных отношений, опрошенных в ходе социологического опроса (%)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10020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Численность участников мероприятий, направленных на этнокультурное развитие народов России, проживающих на территории города Бузулука, и поддержку языкового многообразия (чел.)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2350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2530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2680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2750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10168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Доля обучающихся, охваченных разъяснительной работой в образовательных организациях, об уголовной ответственности за преступления террористического, экстремистского характера (%)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935911"/>
              </p:ext>
            </p:extLst>
          </p:nvPr>
        </p:nvGraphicFramePr>
        <p:xfrm>
          <a:off x="7347" y="2492896"/>
          <a:ext cx="3700557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746548" y="2952432"/>
            <a:ext cx="7184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тыс. руб.</a:t>
            </a:r>
            <a:endParaRPr lang="ru-RU" sz="10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1600" y="5517232"/>
            <a:ext cx="12490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170,4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тыс. руб.</a:t>
            </a:r>
            <a:endParaRPr lang="ru-RU" sz="20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010" y="5373216"/>
            <a:ext cx="4628381" cy="1484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52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16835238"/>
      </p:ext>
    </p:extLst>
  </p:cSld>
  <p:clrMapOvr>
    <a:masterClrMapping/>
  </p:clrMapOvr>
  <p:transition spd="slow" advTm="1479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Graphic spid="8" grpId="0">
        <p:bldAsOne/>
      </p:bldGraphic>
      <p:bldP spid="9" grpId="0"/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7704856" cy="457200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Муниципальная </a:t>
            </a: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программа </a:t>
            </a:r>
            <a:br>
              <a:rPr lang="ru-RU" sz="2000" b="1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</a:b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«Создание комфортной и безопасной экологической среды в городе Бузулуке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»</a:t>
            </a:r>
            <a:endParaRPr lang="ru-RU" sz="2000" b="1" dirty="0">
              <a:solidFill>
                <a:schemeClr val="tx1">
                  <a:lumMod val="50000"/>
                </a:schemeClr>
              </a:solidFill>
              <a:latin typeface="Segoe Scrip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3687" y="1374218"/>
            <a:ext cx="1726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</a:rPr>
              <a:t>Цель программы:</a:t>
            </a:r>
            <a:endParaRPr lang="ru-RU" sz="1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1707197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удовлетворение интересов и потребностей населения города в сфере жилищно-коммунального обслуживания, создание комфортной и безопасной среды на территории города Бузулука.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4219413"/>
              </p:ext>
            </p:extLst>
          </p:nvPr>
        </p:nvGraphicFramePr>
        <p:xfrm>
          <a:off x="3635896" y="2276872"/>
          <a:ext cx="5109565" cy="2882126"/>
        </p:xfrm>
        <a:graphic>
          <a:graphicData uri="http://schemas.openxmlformats.org/drawingml/2006/table">
            <a:tbl>
              <a:tblPr/>
              <a:tblGrid>
                <a:gridCol w="2257238"/>
                <a:gridCol w="718212"/>
                <a:gridCol w="697691"/>
                <a:gridCol w="718212"/>
                <a:gridCol w="718212"/>
              </a:tblGrid>
              <a:tr h="2975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Наименование показателей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2020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2021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2022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2023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6470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Количество детей и молодежи, принявших участие в мероприятиях по экологическому воспитанию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1030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1030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1030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1030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4064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Количество отловленных животных без владельцев (шт.)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9660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Объем коммунальных отходов собранных и вывезенных с улиц города, от урн, автобусных павильонов на землях общего пользования, мест массового пребывания людей (м3)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298,6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787,7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300,0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300,0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5588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Содержание мест (площадок) накопления твердых коммунальных отходов (шт)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0174533"/>
              </p:ext>
            </p:extLst>
          </p:nvPr>
        </p:nvGraphicFramePr>
        <p:xfrm>
          <a:off x="-58304" y="2420888"/>
          <a:ext cx="4139952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746548" y="2952432"/>
            <a:ext cx="7184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тыс. руб.</a:t>
            </a:r>
            <a:endParaRPr lang="ru-RU" sz="10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1600" y="5517232"/>
            <a:ext cx="12490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13 204,7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тыс. руб.</a:t>
            </a:r>
            <a:endParaRPr lang="ru-RU" sz="20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508" y="5215358"/>
            <a:ext cx="5980555" cy="1628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53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70362729"/>
      </p:ext>
    </p:extLst>
  </p:cSld>
  <p:clrMapOvr>
    <a:masterClrMapping/>
  </p:clrMapOvr>
  <p:transition spd="slow" advTm="14981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Graphic spid="8" grpId="0">
        <p:bldAsOne/>
      </p:bldGraphic>
      <p:bldP spid="9" grpId="0"/>
      <p:bldP spid="1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15616" y="404664"/>
            <a:ext cx="7704856" cy="457200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Муниципальная </a:t>
            </a: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программа </a:t>
            </a:r>
            <a:br>
              <a:rPr lang="ru-RU" sz="2000" b="1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</a:b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«Формирование современной городской среды в городе Бузулуке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»</a:t>
            </a:r>
            <a:endParaRPr lang="ru-RU" sz="2000" b="1" dirty="0">
              <a:solidFill>
                <a:schemeClr val="tx1">
                  <a:lumMod val="50000"/>
                </a:schemeClr>
              </a:solidFill>
              <a:latin typeface="Segoe Scrip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3687" y="1374218"/>
            <a:ext cx="1726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</a:rPr>
              <a:t>Цель программы:</a:t>
            </a:r>
            <a:endParaRPr lang="ru-RU" sz="1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1707197"/>
            <a:ext cx="82089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создание условий для системного повышения качества и комфорта городской </a:t>
            </a:r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среды.</a:t>
            </a:r>
            <a:endParaRPr lang="ru-RU" sz="12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9497638"/>
              </p:ext>
            </p:extLst>
          </p:nvPr>
        </p:nvGraphicFramePr>
        <p:xfrm>
          <a:off x="3563888" y="2132856"/>
          <a:ext cx="5164684" cy="2232248"/>
        </p:xfrm>
        <a:graphic>
          <a:graphicData uri="http://schemas.openxmlformats.org/drawingml/2006/table">
            <a:tbl>
              <a:tblPr/>
              <a:tblGrid>
                <a:gridCol w="2104238"/>
                <a:gridCol w="751514"/>
                <a:gridCol w="815786"/>
                <a:gridCol w="746573"/>
                <a:gridCol w="746573"/>
              </a:tblGrid>
              <a:tr h="4045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Наименование показателей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2020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2021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2022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2023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</a:tr>
              <a:tr h="9138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Количество благоустроенных дворовых территорий многоквартирных домов (единиц)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</a:tr>
              <a:tr h="9138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Количество реализованных мероприятий по благоустройству общественных территорий (ед.)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6628952"/>
              </p:ext>
            </p:extLst>
          </p:nvPr>
        </p:nvGraphicFramePr>
        <p:xfrm>
          <a:off x="-15711" y="2276872"/>
          <a:ext cx="3779912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720756" y="2717035"/>
            <a:ext cx="7184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тыс. руб.</a:t>
            </a:r>
            <a:endParaRPr lang="ru-RU" sz="10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1068" y="5517232"/>
            <a:ext cx="13901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Comic Sans MS" pitchFamily="66" charset="0"/>
              </a:rPr>
              <a:t>201 </a:t>
            </a:r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689,7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тыс. руб.</a:t>
            </a:r>
            <a:endParaRPr lang="ru-RU" sz="20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32769" name="Picture 1" descr="C:\Users\eapavlova\Desktop\материалы к конкурсу\_agvedlhtd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397548"/>
            <a:ext cx="5184576" cy="24141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54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61533971"/>
      </p:ext>
    </p:extLst>
  </p:cSld>
  <p:clrMapOvr>
    <a:masterClrMapping/>
  </p:clrMapOvr>
  <p:transition spd="slow" advTm="1421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Graphic spid="9" grpId="0">
        <p:bldAsOne/>
      </p:bldGraphic>
      <p:bldP spid="10" grpId="0"/>
      <p:bldP spid="1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15616" y="404664"/>
            <a:ext cx="7704856" cy="457200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Муниципальная </a:t>
            </a: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программа </a:t>
            </a:r>
            <a:br>
              <a:rPr lang="ru-RU" sz="2000" b="1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</a:b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«Улучшение условий охраны труда в городе Бузулуке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»</a:t>
            </a:r>
            <a:endParaRPr lang="ru-RU" sz="2000" b="1" dirty="0">
              <a:solidFill>
                <a:schemeClr val="tx1">
                  <a:lumMod val="50000"/>
                </a:schemeClr>
              </a:solidFill>
              <a:latin typeface="Segoe Scrip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3687" y="1374218"/>
            <a:ext cx="1726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</a:rPr>
              <a:t>Цель программы:</a:t>
            </a:r>
            <a:endParaRPr lang="ru-RU" sz="1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1707197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улучшение условий и охраны труда, в целях снижения профессиональных рисков работников муниципальных учреждений администрации города Бузулука.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1687294"/>
              </p:ext>
            </p:extLst>
          </p:nvPr>
        </p:nvGraphicFramePr>
        <p:xfrm>
          <a:off x="3347864" y="2202866"/>
          <a:ext cx="5308700" cy="3017698"/>
        </p:xfrm>
        <a:graphic>
          <a:graphicData uri="http://schemas.openxmlformats.org/drawingml/2006/table">
            <a:tbl>
              <a:tblPr/>
              <a:tblGrid>
                <a:gridCol w="2326937"/>
                <a:gridCol w="750625"/>
                <a:gridCol w="750625"/>
                <a:gridCol w="750625"/>
                <a:gridCol w="729888"/>
              </a:tblGrid>
              <a:tr h="3439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Наименование показателей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2020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2021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2022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2023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5782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Количество проведенных семинаров-совещаний по вопросам охраны труда (единиц)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Проведение семинара, посвященного Всемирному дня охраны труда (единиц)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5676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Проведение ежегодного конкурса детских рисунков «Безопасность и охрана труда» (единиц)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9900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Доведение до населения города информации по вопросам охраны труда (через средства массовой информации, официальные сайт учреждений) (да-1, нет-0 )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4021148"/>
              </p:ext>
            </p:extLst>
          </p:nvPr>
        </p:nvGraphicFramePr>
        <p:xfrm>
          <a:off x="-180528" y="2636912"/>
          <a:ext cx="3563888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483768" y="3068960"/>
            <a:ext cx="7184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тыс. руб.</a:t>
            </a:r>
            <a:endParaRPr lang="ru-RU" sz="10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1600" y="5517232"/>
            <a:ext cx="12490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36,7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тыс. руб.</a:t>
            </a:r>
            <a:endParaRPr lang="ru-RU" sz="20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085" y="5244074"/>
            <a:ext cx="5330030" cy="16139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55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75408625"/>
      </p:ext>
    </p:extLst>
  </p:cSld>
  <p:clrMapOvr>
    <a:masterClrMapping/>
  </p:clrMapOvr>
  <p:transition spd="slow" advTm="1493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Graphic spid="8" grpId="0">
        <p:bldAsOne/>
      </p:bldGraphic>
      <p:bldP spid="9" grpId="0"/>
      <p:bldP spid="1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15616" y="404664"/>
            <a:ext cx="7704856" cy="457200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Муниципальная </a:t>
            </a: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программа </a:t>
            </a:r>
            <a:br>
              <a:rPr lang="ru-RU" sz="2000" b="1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</a:b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«О противодействии коррупции в городе Бузулуке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»</a:t>
            </a:r>
            <a:endParaRPr lang="ru-RU" sz="2000" b="1" dirty="0">
              <a:solidFill>
                <a:schemeClr val="tx1">
                  <a:lumMod val="50000"/>
                </a:schemeClr>
              </a:solidFill>
              <a:latin typeface="Segoe Scrip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3687" y="1374218"/>
            <a:ext cx="1726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</a:rPr>
              <a:t>Цель программы:</a:t>
            </a:r>
            <a:endParaRPr lang="ru-RU" sz="1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1707197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совершенствование системы противодействия коррупции на территории муниципального образования город Бузулук Оренбургской области.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6738637"/>
              </p:ext>
            </p:extLst>
          </p:nvPr>
        </p:nvGraphicFramePr>
        <p:xfrm>
          <a:off x="251520" y="2492896"/>
          <a:ext cx="5616624" cy="3348370"/>
        </p:xfrm>
        <a:graphic>
          <a:graphicData uri="http://schemas.openxmlformats.org/drawingml/2006/table">
            <a:tbl>
              <a:tblPr/>
              <a:tblGrid>
                <a:gridCol w="3108439"/>
                <a:gridCol w="690763"/>
                <a:gridCol w="621688"/>
                <a:gridCol w="621688"/>
                <a:gridCol w="574046"/>
              </a:tblGrid>
              <a:tr h="5089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Наименование показателей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2020</a:t>
                      </a: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 </a:t>
                      </a:r>
                      <a:r>
                        <a:rPr lang="ru-RU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2021</a:t>
                      </a: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 </a:t>
                      </a:r>
                      <a:r>
                        <a:rPr lang="ru-RU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2022</a:t>
                      </a: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 </a:t>
                      </a:r>
                      <a:r>
                        <a:rPr lang="ru-RU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2023</a:t>
                      </a: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 </a:t>
                      </a:r>
                      <a:r>
                        <a:rPr lang="ru-RU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</a:tr>
              <a:tr h="11199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Доля нормативных правовых актов администрации города Бузулука, проектов нормативных правовых актов администрации города Бузулука, прошедших антикоррупционную экспертизу (%)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</a:tr>
              <a:tr h="10859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Доля размещенных сведений о доходах, расходах, об имуществе и обязательствах имущественного характера муниципальных служащих, его супруга (супруги) и несовершеннолетних детей (%)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6334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Количество размещенной информации по антикоррупционной пропаганде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605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610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615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620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</a:tr>
            </a:tbl>
          </a:graphicData>
        </a:graphic>
      </p:graphicFrame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963319"/>
            <a:ext cx="2946791" cy="47148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56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79196786"/>
      </p:ext>
    </p:extLst>
  </p:cSld>
  <p:clrMapOvr>
    <a:masterClrMapping/>
  </p:clrMapOvr>
  <p:transition spd="slow" advTm="14234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4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15616" y="404664"/>
            <a:ext cx="7704856" cy="457200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Муниципальная </a:t>
            </a: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программа </a:t>
            </a:r>
            <a:br>
              <a:rPr lang="ru-RU" sz="2000" b="1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</a:b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«Экономическое развитие города Бузулука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»</a:t>
            </a:r>
            <a:endParaRPr lang="ru-RU" sz="2000" b="1" dirty="0">
              <a:solidFill>
                <a:schemeClr val="tx1">
                  <a:lumMod val="50000"/>
                </a:schemeClr>
              </a:solidFill>
              <a:latin typeface="Segoe Scrip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3687" y="1374218"/>
            <a:ext cx="1726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</a:rPr>
              <a:t>Цель программы:</a:t>
            </a:r>
            <a:endParaRPr lang="ru-RU" sz="1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1707197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создание условий для обеспечения устойчивого роста экономики и повышения эффективности муниципального </a:t>
            </a:r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управления.</a:t>
            </a:r>
            <a:endParaRPr lang="ru-RU" sz="12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7763581"/>
              </p:ext>
            </p:extLst>
          </p:nvPr>
        </p:nvGraphicFramePr>
        <p:xfrm>
          <a:off x="3851920" y="2060848"/>
          <a:ext cx="4732636" cy="3157956"/>
        </p:xfrm>
        <a:graphic>
          <a:graphicData uri="http://schemas.openxmlformats.org/drawingml/2006/table">
            <a:tbl>
              <a:tblPr/>
              <a:tblGrid>
                <a:gridCol w="2015707"/>
                <a:gridCol w="684119"/>
                <a:gridCol w="664572"/>
                <a:gridCol w="684119"/>
                <a:gridCol w="684119"/>
              </a:tblGrid>
              <a:tr h="2853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Наименование показателей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2020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2021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2022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2023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</a:tr>
              <a:tr h="7935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Количество инвестиционных проектов реализуемых и планируемых к реализации предприятиями и организациями города (шт.)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6751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Доля занятых в малом и среднем бизнесе в общей среднесписочной численности занятых в муниципальном образовании (%)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28,6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28,7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28,9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6751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Уровень удовлетворенности граждан качеством предоставления муниципальных услуг на базе МФЦ (%)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5359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Число субъектов МСП, которым предоставляется право в виде имущественной поддержки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0653034"/>
              </p:ext>
            </p:extLst>
          </p:nvPr>
        </p:nvGraphicFramePr>
        <p:xfrm>
          <a:off x="25967" y="2492896"/>
          <a:ext cx="3654152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740555" y="2926552"/>
            <a:ext cx="7184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тыс. руб.</a:t>
            </a:r>
            <a:endParaRPr lang="ru-RU" sz="10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1600" y="5517232"/>
            <a:ext cx="12490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Comic Sans MS" pitchFamily="66" charset="0"/>
              </a:rPr>
              <a:t>33 </a:t>
            </a:r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461,9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тыс. руб.</a:t>
            </a:r>
            <a:endParaRPr lang="ru-RU" sz="20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804" y="5198215"/>
            <a:ext cx="5450628" cy="16081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57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96933134"/>
      </p:ext>
    </p:extLst>
  </p:cSld>
  <p:clrMapOvr>
    <a:masterClrMapping/>
  </p:clrMapOvr>
  <p:transition spd="slow" advTm="15314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5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Graphic spid="8" grpId="0">
        <p:bldAsOne/>
      </p:bldGraphic>
      <p:bldP spid="9" grpId="0"/>
      <p:bldP spid="1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15616" y="404664"/>
            <a:ext cx="7704856" cy="457200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Муниципальная </a:t>
            </a: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программа </a:t>
            </a:r>
            <a:br>
              <a:rPr lang="ru-RU" sz="2000" b="1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</a:br>
            <a:r>
              <a:rPr lang="ru-RU" sz="2000" b="1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«Энергосбережение и повышение энергетической эффективности города Бузулука</a:t>
            </a:r>
            <a:r>
              <a:rPr lang="ru-RU" sz="20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»</a:t>
            </a:r>
            <a:endParaRPr lang="ru-RU" sz="2000" b="1" dirty="0">
              <a:solidFill>
                <a:schemeClr val="tx1">
                  <a:lumMod val="50000"/>
                </a:schemeClr>
              </a:solidFill>
              <a:latin typeface="Segoe Scrip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3687" y="1374218"/>
            <a:ext cx="1726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</a:rPr>
              <a:t>Цель программы:</a:t>
            </a:r>
            <a:endParaRPr lang="ru-RU" sz="1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1707197"/>
            <a:ext cx="82089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рациональное использование энергетических </a:t>
            </a:r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ресурсов.</a:t>
            </a:r>
            <a:endParaRPr lang="ru-RU" sz="12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5468316"/>
              </p:ext>
            </p:extLst>
          </p:nvPr>
        </p:nvGraphicFramePr>
        <p:xfrm>
          <a:off x="3275856" y="2132856"/>
          <a:ext cx="5642744" cy="2409825"/>
        </p:xfrm>
        <a:graphic>
          <a:graphicData uri="http://schemas.openxmlformats.org/drawingml/2006/table">
            <a:tbl>
              <a:tblPr/>
              <a:tblGrid>
                <a:gridCol w="2520280"/>
                <a:gridCol w="792088"/>
                <a:gridCol w="792088"/>
                <a:gridCol w="792088"/>
                <a:gridCol w="746200"/>
              </a:tblGrid>
              <a:tr h="3905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Наименование показателей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2020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2021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2022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2023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Сокращение потерь воды при авариях ежегодно на 2,0 тыс.м3 (тыс.м3 /год)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14,6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18,6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20,6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22,6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7334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Объем потребления электрической энергии на объектах уличного освещения (кВт/час)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2309496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2309496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2309496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387209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6000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Снижение расхода электроэнергии на уличное освещение (%)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7612800"/>
              </p:ext>
            </p:extLst>
          </p:nvPr>
        </p:nvGraphicFramePr>
        <p:xfrm>
          <a:off x="0" y="2204864"/>
          <a:ext cx="3419872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381322" y="2628599"/>
            <a:ext cx="7184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тыс. руб.</a:t>
            </a:r>
            <a:endParaRPr lang="ru-RU" sz="10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8776" y="5517232"/>
            <a:ext cx="12747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Comic Sans MS" pitchFamily="66" charset="0"/>
              </a:rPr>
              <a:t>79 </a:t>
            </a:r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272,0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тыс. руб.</a:t>
            </a:r>
            <a:endParaRPr lang="ru-RU" sz="20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531895"/>
            <a:ext cx="5474054" cy="24197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58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43438492"/>
      </p:ext>
    </p:extLst>
  </p:cSld>
  <p:clrMapOvr>
    <a:masterClrMapping/>
  </p:clrMapOvr>
  <p:transition spd="slow" advTm="1386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Graphic spid="8" grpId="0">
        <p:bldAsOne/>
      </p:bldGraphic>
      <p:bldP spid="9" grpId="0"/>
      <p:bldP spid="1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15616" y="404664"/>
            <a:ext cx="7704856" cy="457200"/>
          </a:xfrm>
        </p:spPr>
        <p:txBody>
          <a:bodyPr/>
          <a:lstStyle/>
          <a:p>
            <a:pPr algn="ctr"/>
            <a:r>
              <a:rPr lang="ru-RU" sz="18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Муниципальная </a:t>
            </a:r>
            <a:r>
              <a:rPr lang="ru-RU" sz="1800" b="1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программа </a:t>
            </a:r>
            <a:br>
              <a:rPr lang="ru-RU" sz="1800" b="1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</a:br>
            <a:r>
              <a:rPr lang="ru-RU" sz="1800" b="1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«Создание системы кадастра недвижимости и управления земельно-имущественным комплексом на территории города Бузулука</a:t>
            </a:r>
            <a:r>
              <a:rPr lang="ru-RU" sz="18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»</a:t>
            </a:r>
            <a:endParaRPr lang="ru-RU" sz="1800" b="1" dirty="0">
              <a:solidFill>
                <a:schemeClr val="tx1">
                  <a:lumMod val="50000"/>
                </a:schemeClr>
              </a:solidFill>
              <a:latin typeface="Segoe Scrip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3687" y="1374218"/>
            <a:ext cx="1726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</a:rPr>
              <a:t>Цель программы:</a:t>
            </a:r>
            <a:endParaRPr lang="ru-RU" sz="1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1707197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создание системы управления земельным комплексом на территории города Бузулука, обеспечение наполнения информацией системы Единого государственного реестра </a:t>
            </a:r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недвижимости.</a:t>
            </a:r>
            <a:endParaRPr lang="ru-RU" sz="12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4016863"/>
              </p:ext>
            </p:extLst>
          </p:nvPr>
        </p:nvGraphicFramePr>
        <p:xfrm>
          <a:off x="4139952" y="2276872"/>
          <a:ext cx="4778648" cy="2268250"/>
        </p:xfrm>
        <a:graphic>
          <a:graphicData uri="http://schemas.openxmlformats.org/drawingml/2006/table">
            <a:tbl>
              <a:tblPr/>
              <a:tblGrid>
                <a:gridCol w="2304256"/>
                <a:gridCol w="648072"/>
                <a:gridCol w="576064"/>
                <a:gridCol w="648072"/>
                <a:gridCol w="602184"/>
              </a:tblGrid>
              <a:tr h="3905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Наименование показателей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2020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2021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2022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2023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</a:tr>
              <a:tr h="12656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Соотношение площади земельных участков, в отношении которых проведены кадастровые работы к площади земельных участков, внесенных в Единый государственный реестр недвижимости( 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6120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Соотношение приобретенной техники к задействованной из них в работе (%)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6147335"/>
              </p:ext>
            </p:extLst>
          </p:nvPr>
        </p:nvGraphicFramePr>
        <p:xfrm>
          <a:off x="251520" y="2420888"/>
          <a:ext cx="3419873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099788" y="2740625"/>
            <a:ext cx="7184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тыс. руб.</a:t>
            </a:r>
            <a:endParaRPr lang="ru-RU" sz="10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26333" y="5163289"/>
            <a:ext cx="12747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3 466,9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тыс. руб.</a:t>
            </a:r>
            <a:endParaRPr lang="ru-RU" sz="20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653136"/>
            <a:ext cx="5720387" cy="2016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59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26584817"/>
      </p:ext>
    </p:extLst>
  </p:cSld>
  <p:clrMapOvr>
    <a:masterClrMapping/>
  </p:clrMapOvr>
  <p:transition spd="slow" advTm="15364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7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Graphic spid="8" grpId="0">
        <p:bldAsOne/>
      </p:bldGraphic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9633" y="222005"/>
            <a:ext cx="66247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0000"/>
                </a:solidFill>
                <a:latin typeface="Segoe Script" pitchFamily="34" charset="0"/>
              </a:rPr>
              <a:t>Процесс формирования проекта бюджета</a:t>
            </a:r>
            <a:endParaRPr lang="ru-RU" sz="2800" b="1" dirty="0">
              <a:solidFill>
                <a:srgbClr val="000000"/>
              </a:solidFill>
              <a:latin typeface="Segoe Script" pitchFamily="34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045025069"/>
              </p:ext>
            </p:extLst>
          </p:nvPr>
        </p:nvGraphicFramePr>
        <p:xfrm>
          <a:off x="1211796" y="1628800"/>
          <a:ext cx="6720408" cy="476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6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9792454"/>
      </p:ext>
    </p:extLst>
  </p:cSld>
  <p:clrMapOvr>
    <a:masterClrMapping/>
  </p:clrMapOvr>
  <p:transition spd="slow" advTm="1440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6" grpId="0">
        <p:bldAsOne/>
      </p:bldGraphic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19572" y="404664"/>
            <a:ext cx="7704856" cy="457200"/>
          </a:xfrm>
        </p:spPr>
        <p:txBody>
          <a:bodyPr/>
          <a:lstStyle/>
          <a:p>
            <a:pPr algn="ctr"/>
            <a:r>
              <a:rPr lang="ru-RU" sz="18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Муниципальная </a:t>
            </a:r>
            <a:r>
              <a:rPr lang="ru-RU" sz="1800" b="1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программа </a:t>
            </a:r>
            <a:br>
              <a:rPr lang="ru-RU" sz="1800" b="1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</a:br>
            <a:r>
              <a:rPr lang="ru-RU" sz="1800" b="1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«Градостроительное планирование </a:t>
            </a:r>
            <a:r>
              <a:rPr lang="ru-RU" sz="18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/>
            </a:r>
            <a:br>
              <a:rPr lang="ru-RU" sz="18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</a:br>
            <a:r>
              <a:rPr lang="ru-RU" sz="18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территории </a:t>
            </a:r>
            <a:r>
              <a:rPr lang="ru-RU" sz="1800" b="1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города Бузулука</a:t>
            </a:r>
            <a:r>
              <a:rPr lang="ru-RU" sz="18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»</a:t>
            </a:r>
            <a:endParaRPr lang="ru-RU" sz="1800" b="1" dirty="0">
              <a:solidFill>
                <a:schemeClr val="tx1">
                  <a:lumMod val="50000"/>
                </a:schemeClr>
              </a:solidFill>
              <a:latin typeface="Segoe Scrip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3687" y="1374218"/>
            <a:ext cx="1726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</a:rPr>
              <a:t>Цель программы:</a:t>
            </a:r>
            <a:endParaRPr lang="ru-RU" sz="1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1707197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разработка и реализация документов территориального планирования, градостроительного зонирования, документации по планировке </a:t>
            </a:r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территории.</a:t>
            </a:r>
            <a:endParaRPr lang="ru-RU" sz="12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2301724"/>
              </p:ext>
            </p:extLst>
          </p:nvPr>
        </p:nvGraphicFramePr>
        <p:xfrm>
          <a:off x="3059832" y="2168862"/>
          <a:ext cx="5596732" cy="2661961"/>
        </p:xfrm>
        <a:graphic>
          <a:graphicData uri="http://schemas.openxmlformats.org/drawingml/2006/table">
            <a:tbl>
              <a:tblPr/>
              <a:tblGrid>
                <a:gridCol w="2383740"/>
                <a:gridCol w="809027"/>
                <a:gridCol w="785911"/>
                <a:gridCol w="809027"/>
                <a:gridCol w="809027"/>
              </a:tblGrid>
              <a:tr h="2973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Наименование показателей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2020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2021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2022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2023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</a:tr>
              <a:tr h="6747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Наличие подготовленного проекта планировки территории и проекта межевания территории в текущем году (да=1,нет=0)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Внесение изменений в Генеральный план города Бузулука (да=1,нет=0)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Наличие разработанной программы комплексного развития транспортной инфраструктуры города Бузулука (да=1,нет=0)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</a:tr>
              <a:tr h="6817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Наличие разработанной программы комплексного развития социальной инфраструктуры города Бузулука (да=1,нет=0)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-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267831" y="2899654"/>
            <a:ext cx="7184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тыс. руб.</a:t>
            </a:r>
            <a:endParaRPr lang="ru-RU" sz="10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6103" y="5445224"/>
            <a:ext cx="12490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4 170,0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тыс. руб.</a:t>
            </a:r>
            <a:endParaRPr lang="ru-RU" sz="20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5356286"/>
              </p:ext>
            </p:extLst>
          </p:nvPr>
        </p:nvGraphicFramePr>
        <p:xfrm>
          <a:off x="174226" y="2420888"/>
          <a:ext cx="2699792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8914" name="Picture 2" descr="Градостроительное планирование и развитие недвижимости | Премиум Фот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854234"/>
            <a:ext cx="5400600" cy="18898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60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41560050"/>
      </p:ext>
    </p:extLst>
  </p:cSld>
  <p:clrMapOvr>
    <a:masterClrMapping/>
  </p:clrMapOvr>
  <p:transition spd="slow" advTm="12083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  <p:bldGraphic spid="10" grpId="0">
        <p:bldAsOne/>
      </p:bldGraphic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71600" y="404664"/>
            <a:ext cx="7704856" cy="457200"/>
          </a:xfrm>
        </p:spPr>
        <p:txBody>
          <a:bodyPr/>
          <a:lstStyle/>
          <a:p>
            <a:pPr algn="ctr"/>
            <a:r>
              <a:rPr lang="ru-RU" sz="18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Муниципальная </a:t>
            </a:r>
            <a:r>
              <a:rPr lang="ru-RU" sz="1800" b="1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программа </a:t>
            </a:r>
            <a:br>
              <a:rPr lang="ru-RU" sz="1800" b="1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</a:br>
            <a:r>
              <a:rPr lang="ru-RU" sz="1800" b="1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«Развитие жилищно-коммунального и дорожного хозяйства, градостроительства, строительства и архитектуры в городе Бузулуке</a:t>
            </a:r>
            <a:r>
              <a:rPr lang="ru-RU" sz="18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»</a:t>
            </a:r>
            <a:endParaRPr lang="ru-RU" sz="1800" b="1" dirty="0">
              <a:solidFill>
                <a:schemeClr val="tx1">
                  <a:lumMod val="50000"/>
                </a:schemeClr>
              </a:solidFill>
              <a:latin typeface="Segoe Scrip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3687" y="1374218"/>
            <a:ext cx="1726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</a:rPr>
              <a:t>Цель программы:</a:t>
            </a:r>
            <a:endParaRPr lang="ru-RU" sz="1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1707197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сохранение, восстановление и улучшение благоприятной среды пребывания и проживания населения на территории города Бузулука.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9899605"/>
              </p:ext>
            </p:extLst>
          </p:nvPr>
        </p:nvGraphicFramePr>
        <p:xfrm>
          <a:off x="3347865" y="2168862"/>
          <a:ext cx="5570736" cy="2556282"/>
        </p:xfrm>
        <a:graphic>
          <a:graphicData uri="http://schemas.openxmlformats.org/drawingml/2006/table">
            <a:tbl>
              <a:tblPr/>
              <a:tblGrid>
                <a:gridCol w="2736304"/>
                <a:gridCol w="720080"/>
                <a:gridCol w="720080"/>
                <a:gridCol w="720080"/>
                <a:gridCol w="674192"/>
              </a:tblGrid>
              <a:tr h="3905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Наименование показателей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2020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2021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2022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2023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7255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Площадь отремонтированных автомобильных дорог с добавлением новых материалов в г. Бузулуке (ежегодно) (м²)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21000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21000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21000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21000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Площадь обустроенных тротуаров и пешеходных дорожек (ежегодно) (м²)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700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700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700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700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Площадь отремонтированных автомобильных дорог (ежегодно) (тыс.м2 )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76,5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33,1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Количество введенных в эксплуатацию объектов (ед.)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483768" y="2780928"/>
            <a:ext cx="7184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тыс. руб.</a:t>
            </a:r>
            <a:endParaRPr lang="ru-RU" sz="10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3111444"/>
              </p:ext>
            </p:extLst>
          </p:nvPr>
        </p:nvGraphicFramePr>
        <p:xfrm>
          <a:off x="-160554" y="2348880"/>
          <a:ext cx="3502900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54732" y="5445224"/>
            <a:ext cx="14318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Comic Sans MS" pitchFamily="66" charset="0"/>
              </a:rPr>
              <a:t>395 </a:t>
            </a:r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069,0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тыс. руб.</a:t>
            </a:r>
            <a:endParaRPr lang="ru-RU" sz="20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797284"/>
            <a:ext cx="4960494" cy="20567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61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70948041"/>
      </p:ext>
    </p:extLst>
  </p:cSld>
  <p:clrMapOvr>
    <a:masterClrMapping/>
  </p:clrMapOvr>
  <p:transition spd="slow" advTm="1502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9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Graphic spid="9" grpId="0">
        <p:bldAsOne/>
      </p:bldGraphic>
      <p:bldP spid="1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7704856" cy="457200"/>
          </a:xfrm>
        </p:spPr>
        <p:txBody>
          <a:bodyPr/>
          <a:lstStyle/>
          <a:p>
            <a:pPr algn="ctr"/>
            <a:r>
              <a:rPr lang="ru-RU" sz="18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Муниципальная </a:t>
            </a:r>
            <a:r>
              <a:rPr lang="ru-RU" sz="1800" b="1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программа </a:t>
            </a:r>
            <a:br>
              <a:rPr lang="ru-RU" sz="1800" b="1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</a:br>
            <a:r>
              <a:rPr lang="ru-RU" sz="1800" b="1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«Управление муниципальными финансами города Бузулука</a:t>
            </a:r>
            <a:r>
              <a:rPr lang="ru-RU" sz="18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»</a:t>
            </a:r>
            <a:endParaRPr lang="ru-RU" sz="1800" b="1" dirty="0">
              <a:solidFill>
                <a:schemeClr val="tx1">
                  <a:lumMod val="50000"/>
                </a:schemeClr>
              </a:solidFill>
              <a:latin typeface="Segoe Scrip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3687" y="1374218"/>
            <a:ext cx="1726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</a:rPr>
              <a:t>Цель программы:</a:t>
            </a:r>
            <a:endParaRPr lang="ru-RU" sz="1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1707197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обеспечение долгосрочной сбалансированности и устойчивости местного бюджета, повышение качества управления муниципальными финансами города Бузулука.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118473"/>
              </p:ext>
            </p:extLst>
          </p:nvPr>
        </p:nvGraphicFramePr>
        <p:xfrm>
          <a:off x="3490442" y="2172494"/>
          <a:ext cx="5237412" cy="2947392"/>
        </p:xfrm>
        <a:graphic>
          <a:graphicData uri="http://schemas.openxmlformats.org/drawingml/2006/table">
            <a:tbl>
              <a:tblPr/>
              <a:tblGrid>
                <a:gridCol w="2230699"/>
                <a:gridCol w="757086"/>
                <a:gridCol w="735455"/>
                <a:gridCol w="757086"/>
                <a:gridCol w="757086"/>
              </a:tblGrid>
              <a:tr h="3082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Наименование показателей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2020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2021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2022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2023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</a:tr>
              <a:tr h="10225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Удельный вес расходов местного бюджета, формируемых программным методом, в общем объеме расходов местного бюджета в соответствующем финансовом году (%)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99,0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99,0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99,0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99,0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</a:tr>
              <a:tr h="8421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Отношение объема просроченной кредиторской задолженности муниципального образования к общему объему расходов местного бюджета (%)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4060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Исполнение местного бюджета по расходам(%)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98,0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98,0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98,0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98,0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</a:tr>
              <a:tr h="3684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Индекс открытости бюджетных процедур (баллы)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106,0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160,0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160,0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160,0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9123090"/>
              </p:ext>
            </p:extLst>
          </p:nvPr>
        </p:nvGraphicFramePr>
        <p:xfrm>
          <a:off x="15974" y="2492896"/>
          <a:ext cx="3437408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627064" y="2899653"/>
            <a:ext cx="7184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тыс. руб.</a:t>
            </a:r>
            <a:endParaRPr lang="ru-RU" sz="10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3608" y="5517232"/>
            <a:ext cx="12490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Comic Sans MS" pitchFamily="66" charset="0"/>
              </a:rPr>
              <a:t>72 </a:t>
            </a:r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484,1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тыс. руб.</a:t>
            </a:r>
            <a:endParaRPr lang="ru-RU" sz="20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112971"/>
            <a:ext cx="5420122" cy="17246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62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12942224"/>
      </p:ext>
    </p:extLst>
  </p:cSld>
  <p:clrMapOvr>
    <a:masterClrMapping/>
  </p:clrMapOvr>
  <p:transition spd="slow" advTm="1530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0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Graphic spid="8" grpId="0">
        <p:bldAsOne/>
      </p:bldGraphic>
      <p:bldP spid="9" grpId="0"/>
      <p:bldP spid="1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15616" y="332656"/>
            <a:ext cx="7704856" cy="457200"/>
          </a:xfrm>
        </p:spPr>
        <p:txBody>
          <a:bodyPr/>
          <a:lstStyle/>
          <a:p>
            <a:pPr algn="ctr"/>
            <a:r>
              <a:rPr lang="ru-RU" sz="18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Муниципальная </a:t>
            </a:r>
            <a:r>
              <a:rPr lang="ru-RU" sz="1800" b="1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программа </a:t>
            </a:r>
            <a:br>
              <a:rPr lang="ru-RU" sz="1800" b="1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</a:br>
            <a:r>
              <a:rPr lang="ru-RU" sz="1800" b="1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«Повышение эффективности управления </a:t>
            </a:r>
            <a:r>
              <a:rPr lang="ru-RU" sz="18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муниципальной собственностью </a:t>
            </a:r>
            <a:r>
              <a:rPr lang="ru-RU" sz="1800" b="1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в городе </a:t>
            </a:r>
            <a:r>
              <a:rPr lang="ru-RU" sz="18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Бузулуке»</a:t>
            </a:r>
            <a:endParaRPr lang="ru-RU" sz="1800" b="1" dirty="0">
              <a:solidFill>
                <a:schemeClr val="tx1">
                  <a:lumMod val="50000"/>
                </a:schemeClr>
              </a:solidFill>
              <a:latin typeface="Segoe Scrip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3687" y="1374218"/>
            <a:ext cx="1726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</a:rPr>
              <a:t>Цель программы:</a:t>
            </a:r>
            <a:endParaRPr lang="ru-RU" sz="1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1707197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повышение результативности и эффективности управления и распоряжения муниципальной собственностью, администрирование доходов и контроль за их поступлением в местный бюджет.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577828"/>
              </p:ext>
            </p:extLst>
          </p:nvPr>
        </p:nvGraphicFramePr>
        <p:xfrm>
          <a:off x="2915816" y="2276872"/>
          <a:ext cx="5884764" cy="2700298"/>
        </p:xfrm>
        <a:graphic>
          <a:graphicData uri="http://schemas.openxmlformats.org/drawingml/2006/table">
            <a:tbl>
              <a:tblPr/>
              <a:tblGrid>
                <a:gridCol w="2713110"/>
                <a:gridCol w="798618"/>
                <a:gridCol w="775800"/>
                <a:gridCol w="798618"/>
                <a:gridCol w="798618"/>
              </a:tblGrid>
              <a:tr h="3070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Наименование показателей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2020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2021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2022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2023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</a:tr>
              <a:tr h="6650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Сокращение уровня недоимки по доходам от сдачи в аренду муниципального имущества по сравнению с началом отчетного года (%)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Доля объектов недвижимости, по которым проведена государственная регистрация права муниципальной собственности от запланированных (%)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Доля отремонтированных жилых помещений в общем количестве нуждающихся в капитальном ремонте (%)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Доля отремонтированных нежилых помещений в общем количестве нуждающихся в капитальном ремонте (%)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8404091"/>
              </p:ext>
            </p:extLst>
          </p:nvPr>
        </p:nvGraphicFramePr>
        <p:xfrm>
          <a:off x="-5454" y="2276872"/>
          <a:ext cx="3164820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123728" y="2751840"/>
            <a:ext cx="7184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тыс. руб.</a:t>
            </a:r>
            <a:endParaRPr lang="ru-RU" sz="10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6960" y="5530811"/>
            <a:ext cx="13067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Comic Sans MS" pitchFamily="66" charset="0"/>
              </a:rPr>
              <a:t>128 </a:t>
            </a:r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411,8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тыс. руб.</a:t>
            </a:r>
            <a:endParaRPr lang="ru-RU" sz="20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28674" name="Picture 2" descr="Фасад Собственность Дом, дом, угол, здание, недвижимость png | PNGW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005366"/>
            <a:ext cx="4876182" cy="18526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63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79745108"/>
      </p:ext>
    </p:extLst>
  </p:cSld>
  <p:clrMapOvr>
    <a:masterClrMapping/>
  </p:clrMapOvr>
  <p:transition spd="slow" advTm="14614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Graphic spid="8" grpId="0">
        <p:bldAsOne/>
      </p:bldGraphic>
      <p:bldP spid="9" grpId="0"/>
      <p:bldP spid="10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15616" y="332656"/>
            <a:ext cx="7704856" cy="457200"/>
          </a:xfrm>
        </p:spPr>
        <p:txBody>
          <a:bodyPr/>
          <a:lstStyle/>
          <a:p>
            <a:pPr algn="ctr"/>
            <a:r>
              <a:rPr lang="ru-RU" sz="18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Муниципальная </a:t>
            </a:r>
            <a:r>
              <a:rPr lang="ru-RU" sz="1800" b="1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программа </a:t>
            </a:r>
            <a:br>
              <a:rPr lang="ru-RU" sz="1800" b="1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</a:br>
            <a:r>
              <a:rPr lang="ru-RU" sz="1800" b="1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«Реализация муниципальной политики города Бузулука»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63687" y="1374218"/>
            <a:ext cx="1726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</a:rPr>
              <a:t>Цель программы:</a:t>
            </a:r>
            <a:endParaRPr lang="ru-RU" sz="1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1707197"/>
            <a:ext cx="82089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создание условий для повышения эффективности реализации муниципальной политики.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555796"/>
              </p:ext>
            </p:extLst>
          </p:nvPr>
        </p:nvGraphicFramePr>
        <p:xfrm>
          <a:off x="3419872" y="2060848"/>
          <a:ext cx="5426720" cy="2924150"/>
        </p:xfrm>
        <a:graphic>
          <a:graphicData uri="http://schemas.openxmlformats.org/drawingml/2006/table">
            <a:tbl>
              <a:tblPr/>
              <a:tblGrid>
                <a:gridCol w="2592288"/>
                <a:gridCol w="720080"/>
                <a:gridCol w="720080"/>
                <a:gridCol w="720080"/>
                <a:gridCol w="674192"/>
              </a:tblGrid>
              <a:tr h="3905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Наименование показателей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2020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2021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2022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2023 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5894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Уровень исполнения обязательств по решению вопросов местного значения (%)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10081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Своевременное транспортное обеспечение и хозяйственное обслуживание административных зданий, служебных и иных помещений, занимаемых органами местного самоуправления (%)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9288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Доля муниципальных служащих, повысивших профессиональный уровень, от запланированного на обучение в текущем году числа муниципальных служащих (%)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D0D0D"/>
                          </a:solidFill>
                          <a:effectLst/>
                          <a:latin typeface="Comic Sans MS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1999994"/>
              </p:ext>
            </p:extLst>
          </p:nvPr>
        </p:nvGraphicFramePr>
        <p:xfrm>
          <a:off x="-8902" y="2204864"/>
          <a:ext cx="3313088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465432" y="2637369"/>
            <a:ext cx="7184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тыс. руб.</a:t>
            </a:r>
            <a:endParaRPr lang="ru-RU" sz="10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7584" y="5530811"/>
            <a:ext cx="14318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Comic Sans MS" pitchFamily="66" charset="0"/>
              </a:rPr>
              <a:t>356 </a:t>
            </a:r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065,2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тыс. руб.</a:t>
            </a:r>
            <a:endParaRPr lang="ru-RU" sz="20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65" b="89946" l="1416" r="980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625" y="4797152"/>
            <a:ext cx="5559212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64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1545135"/>
      </p:ext>
    </p:extLst>
  </p:cSld>
  <p:clrMapOvr>
    <a:masterClrMapping/>
  </p:clrMapOvr>
  <p:transition spd="slow" advTm="1354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Graphic spid="9" grpId="0">
        <p:bldAsOne/>
      </p:bldGraphic>
      <p:bldP spid="10" grpId="0"/>
      <p:bldP spid="11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19572" y="332656"/>
            <a:ext cx="7704856" cy="457200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Проект «Народный бюджет»</a:t>
            </a:r>
            <a:endParaRPr lang="ru-RU" sz="2400" b="1" dirty="0">
              <a:solidFill>
                <a:schemeClr val="tx1">
                  <a:lumMod val="50000"/>
                </a:schemeClr>
              </a:solidFill>
              <a:latin typeface="Segoe Scrip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5825" y="1052736"/>
            <a:ext cx="3432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Бюджет Проекта на 2021 год</a:t>
            </a:r>
            <a:endParaRPr lang="ru-RU" sz="18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45" y="1824946"/>
            <a:ext cx="2523788" cy="15097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808663" y="2102767"/>
            <a:ext cx="29246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fontAlgn="ctr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Comic Sans MS"/>
              </a:rPr>
              <a:t>Установка спортивно-оздоровительной площадки с зоной тренажеров и </a:t>
            </a:r>
            <a:r>
              <a:rPr lang="ru-RU" sz="1400" dirty="0" smtClean="0">
                <a:solidFill>
                  <a:srgbClr val="000000"/>
                </a:solidFill>
                <a:latin typeface="Comic Sans MS"/>
              </a:rPr>
              <a:t>воркаута</a:t>
            </a:r>
          </a:p>
          <a:p>
            <a:pPr lvl="0" algn="l" fontAlgn="ctr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Comic Sans MS"/>
              </a:rPr>
              <a:t> (1 единица)</a:t>
            </a:r>
            <a:endParaRPr lang="ru-RU" sz="1400" dirty="0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45757" y="2395154"/>
            <a:ext cx="21114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>
                <a:solidFill>
                  <a:srgbClr val="C00000"/>
                </a:solidFill>
                <a:latin typeface="Comic Sans MS"/>
              </a:rPr>
              <a:t>1 000 </a:t>
            </a:r>
            <a:r>
              <a:rPr lang="ru-RU" sz="1800" dirty="0" smtClean="0">
                <a:solidFill>
                  <a:srgbClr val="C00000"/>
                </a:solidFill>
                <a:latin typeface="Comic Sans MS"/>
              </a:rPr>
              <a:t>000,00 руб.</a:t>
            </a:r>
            <a:endParaRPr lang="ru-RU" sz="1800" dirty="0">
              <a:solidFill>
                <a:srgbClr val="C00000"/>
              </a:solidFill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573" y="3388772"/>
            <a:ext cx="2700300" cy="166775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174083" y="3859398"/>
            <a:ext cx="2771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ctr"/>
            <a:r>
              <a:rPr lang="ru-RU" sz="1400" dirty="0">
                <a:solidFill>
                  <a:srgbClr val="000000"/>
                </a:solidFill>
                <a:latin typeface="Comic Sans MS"/>
              </a:rPr>
              <a:t>Установка детской спортивной </a:t>
            </a:r>
            <a:r>
              <a:rPr lang="ru-RU" sz="1400" dirty="0" smtClean="0">
                <a:solidFill>
                  <a:srgbClr val="000000"/>
                </a:solidFill>
                <a:latin typeface="Comic Sans MS"/>
              </a:rPr>
              <a:t>площадки </a:t>
            </a:r>
          </a:p>
          <a:p>
            <a:pPr algn="l" fontAlgn="ctr"/>
            <a:r>
              <a:rPr lang="ru-RU" sz="1400" dirty="0" smtClean="0">
                <a:solidFill>
                  <a:srgbClr val="000000"/>
                </a:solidFill>
                <a:latin typeface="Comic Sans MS"/>
              </a:rPr>
              <a:t>(1 единица)</a:t>
            </a:r>
            <a:endParaRPr lang="ru-RU" sz="1400" dirty="0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6003" y="4044064"/>
            <a:ext cx="21114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>
                <a:solidFill>
                  <a:srgbClr val="C00000"/>
                </a:solidFill>
                <a:latin typeface="Comic Sans MS"/>
              </a:rPr>
              <a:t>1 000 </a:t>
            </a:r>
            <a:r>
              <a:rPr lang="ru-RU" sz="1800" dirty="0" smtClean="0">
                <a:solidFill>
                  <a:srgbClr val="C00000"/>
                </a:solidFill>
                <a:latin typeface="Comic Sans MS"/>
              </a:rPr>
              <a:t>000,00 руб.</a:t>
            </a:r>
            <a:endParaRPr lang="ru-RU" sz="1800" dirty="0">
              <a:solidFill>
                <a:srgbClr val="C00000"/>
              </a:solidFill>
            </a:endParaRP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81" y="5088218"/>
            <a:ext cx="2556220" cy="15999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885085" y="5703521"/>
            <a:ext cx="2771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ctr"/>
            <a:r>
              <a:rPr lang="ru-RU" sz="1400" dirty="0" smtClean="0">
                <a:solidFill>
                  <a:srgbClr val="000000"/>
                </a:solidFill>
                <a:latin typeface="Comic Sans MS"/>
              </a:rPr>
              <a:t>Ремонт дороги (1 единица)</a:t>
            </a:r>
            <a:endParaRPr lang="ru-RU" sz="1400" dirty="0">
              <a:solidFill>
                <a:srgbClr val="000000"/>
              </a:solidFill>
              <a:latin typeface="Comic Sans M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142986" y="5703521"/>
            <a:ext cx="21114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>
                <a:solidFill>
                  <a:srgbClr val="C00000"/>
                </a:solidFill>
                <a:latin typeface="Comic Sans MS"/>
              </a:rPr>
              <a:t>1 000 </a:t>
            </a:r>
            <a:r>
              <a:rPr lang="ru-RU" sz="1800" dirty="0" smtClean="0">
                <a:solidFill>
                  <a:srgbClr val="C00000"/>
                </a:solidFill>
                <a:latin typeface="Comic Sans MS"/>
              </a:rPr>
              <a:t>000,00 руб.</a:t>
            </a:r>
            <a:endParaRPr lang="ru-RU" sz="1800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92643" y="1424836"/>
            <a:ext cx="25587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(3 000 000,00 руб.)</a:t>
            </a:r>
            <a:endParaRPr lang="ru-RU" sz="20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65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14208546"/>
      </p:ext>
    </p:extLst>
  </p:cSld>
  <p:clrMapOvr>
    <a:masterClrMapping/>
  </p:clrMapOvr>
  <p:transition spd="slow" advTm="923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10" grpId="0"/>
      <p:bldP spid="13" grpId="0"/>
      <p:bldP spid="15" grpId="0"/>
      <p:bldP spid="16" grpId="0"/>
      <p:bldP spid="11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19572" y="332656"/>
            <a:ext cx="7704856" cy="457200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Проект «Школьный бюджет»</a:t>
            </a:r>
            <a:endParaRPr lang="ru-RU" sz="2400" b="1" dirty="0">
              <a:solidFill>
                <a:schemeClr val="tx1">
                  <a:lumMod val="50000"/>
                </a:schemeClr>
              </a:solidFill>
              <a:latin typeface="Segoe Scrip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5825" y="1052736"/>
            <a:ext cx="3432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Бюджет Проекта на 2021 год</a:t>
            </a:r>
            <a:endParaRPr lang="ru-RU" sz="18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92643" y="1424836"/>
            <a:ext cx="25587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(1 100 000,00 руб.)</a:t>
            </a:r>
            <a:endParaRPr lang="ru-RU" sz="20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5616" y="1824946"/>
            <a:ext cx="1410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C00000"/>
                </a:solidFill>
                <a:latin typeface="Comic Sans MS" pitchFamily="66" charset="0"/>
              </a:rPr>
              <a:t>Цель проекта:</a:t>
            </a:r>
            <a:endParaRPr lang="ru-RU" sz="1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2152713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вовлечение молодежи в решение вопросов местного значения, касающихся развития общественной и школьной инфраструктуры, в том числе повышения ее безопасности и доступности для людей с ограниченными возможностями здоровья, а также повышение бюджетной грамотности и гражданской активности молодого поколения, ознакомление с основами местного самоуправления.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639693" y="3044279"/>
            <a:ext cx="18646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Этапы реализации: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3429000"/>
            <a:ext cx="87849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400" dirty="0">
                <a:solidFill>
                  <a:srgbClr val="C00000"/>
                </a:solidFill>
                <a:latin typeface="Comic Sans MS" pitchFamily="66" charset="0"/>
              </a:rPr>
              <a:t>I этап 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- идентификация проектных предложений на классных собраниях школы.</a:t>
            </a:r>
          </a:p>
          <a:p>
            <a:pPr algn="l"/>
            <a:r>
              <a:rPr lang="ru-RU" sz="1400" dirty="0">
                <a:solidFill>
                  <a:srgbClr val="C00000"/>
                </a:solidFill>
                <a:latin typeface="Comic Sans MS" pitchFamily="66" charset="0"/>
              </a:rPr>
              <a:t>II этап 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- представление проектных предложений на Школьном совете.</a:t>
            </a:r>
          </a:p>
          <a:p>
            <a:pPr algn="l"/>
            <a:r>
              <a:rPr lang="ru-RU" sz="1400" dirty="0">
                <a:solidFill>
                  <a:srgbClr val="C00000"/>
                </a:solidFill>
                <a:latin typeface="Comic Sans MS" pitchFamily="66" charset="0"/>
              </a:rPr>
              <a:t>III этап 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- предварительный технический анализ выдвинутых предложений, отбор проектных предложений для общешкольного голосования.</a:t>
            </a:r>
          </a:p>
          <a:p>
            <a:pPr algn="l"/>
            <a:r>
              <a:rPr lang="ru-RU" sz="1400" dirty="0">
                <a:solidFill>
                  <a:srgbClr val="C00000"/>
                </a:solidFill>
                <a:latin typeface="Comic Sans MS" pitchFamily="66" charset="0"/>
              </a:rPr>
              <a:t>IV этап 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- общешкольное голосование по проектным предложениям, отобранным на предыдущем этапе, формирование рейтинга проектных предложений.</a:t>
            </a:r>
          </a:p>
          <a:p>
            <a:pPr algn="l"/>
            <a:r>
              <a:rPr lang="ru-RU" sz="1400" dirty="0">
                <a:solidFill>
                  <a:srgbClr val="C00000"/>
                </a:solidFill>
                <a:latin typeface="Comic Sans MS" pitchFamily="66" charset="0"/>
              </a:rPr>
              <a:t>V этап 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- подготовка технической документации и реализация проектных предложений - победителей общешкольного голосования.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37" y="5227316"/>
            <a:ext cx="2592288" cy="163005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744" y="5227316"/>
            <a:ext cx="2791525" cy="16015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520" y="5243006"/>
            <a:ext cx="2916832" cy="16470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66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6653437"/>
      </p:ext>
    </p:extLst>
  </p:cSld>
  <p:clrMapOvr>
    <a:masterClrMapping/>
  </p:clrMapOvr>
  <p:transition spd="slow" advTm="2107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1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1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19572" y="332656"/>
            <a:ext cx="7704856" cy="457200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Проект «Школьный бюджет»</a:t>
            </a:r>
            <a:endParaRPr lang="ru-RU" sz="2400" b="1" dirty="0">
              <a:solidFill>
                <a:schemeClr val="tx1">
                  <a:lumMod val="50000"/>
                </a:schemeClr>
              </a:solidFill>
              <a:latin typeface="Segoe Script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31506" y="1150054"/>
            <a:ext cx="54809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  <a:latin typeface="Comic Sans MS" pitchFamily="66" charset="0"/>
              </a:rPr>
              <a:t>Проектные предложения «Победители» в 2020 году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8174606"/>
              </p:ext>
            </p:extLst>
          </p:nvPr>
        </p:nvGraphicFramePr>
        <p:xfrm>
          <a:off x="1409700" y="1700808"/>
          <a:ext cx="6324600" cy="3374122"/>
        </p:xfrm>
        <a:graphic>
          <a:graphicData uri="http://schemas.openxmlformats.org/drawingml/2006/table">
            <a:tbl>
              <a:tblPr firstRow="1" firstCol="1" bandRow="1"/>
              <a:tblGrid>
                <a:gridCol w="566961"/>
                <a:gridCol w="1368152"/>
                <a:gridCol w="4389487"/>
              </a:tblGrid>
              <a:tr h="4572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№ п/п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Наименование учреждения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Содержание проекта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Школа № 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Создание галереи «Без границ»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Гимназия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Озеленение территории пришкольного участка, реконструкция клумбы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Школа № 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Школьное радио (приобретение оборудования)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Школа № 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Театральный музей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Школа № 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Музейный уголок: создаем историю вместе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Школа № 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Реконструкция школьного музея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365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Школа № 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Рекреационная развивающая зона «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Конструктория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»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Школа № 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Сенсорная комната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ралаксации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omic Sans M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Школа № 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Актовый зал - центр развития школьника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3009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Школа № 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Создание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музейно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 – выставочного зала «Полет в прошлое»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Школа № 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Создание музейной экспозиции «Сохраним память на века» к 75 –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летию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 Победы в ВОВ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84" b="94324" l="3784" r="97838">
                        <a14:foregroundMark x1="53514" y1="83514" x2="53514" y2="83514"/>
                        <a14:foregroundMark x1="48919" y1="82162" x2="48919" y2="82162"/>
                        <a14:foregroundMark x1="58108" y1="82432" x2="58108" y2="82432"/>
                        <a14:foregroundMark x1="79459" y1="82432" x2="79459" y2="82432"/>
                        <a14:foregroundMark x1="83243" y1="82703" x2="83243" y2="82703"/>
                        <a14:foregroundMark x1="73514" y1="82432" x2="73514" y2="82432"/>
                        <a14:foregroundMark x1="20000" y1="81892" x2="20000" y2="81892"/>
                        <a14:foregroundMark x1="16757" y1="82432" x2="16757" y2="82432"/>
                        <a14:foregroundMark x1="13243" y1="82973" x2="13243" y2="82973"/>
                        <a14:foregroundMark x1="38108" y1="84324" x2="38108" y2="84324"/>
                        <a14:foregroundMark x1="42973" y1="82973" x2="42973" y2="82973"/>
                        <a14:foregroundMark x1="45405" y1="81351" x2="45405" y2="81351"/>
                        <a14:foregroundMark x1="47027" y1="83514" x2="47838" y2="83514"/>
                        <a14:foregroundMark x1="53514" y1="82973" x2="53514" y2="82973"/>
                        <a14:foregroundMark x1="56216" y1="83514" x2="56216" y2="83514"/>
                        <a14:foregroundMark x1="61081" y1="83784" x2="61081" y2="83784"/>
                        <a14:foregroundMark x1="62703" y1="83514" x2="62703" y2="83514"/>
                        <a14:foregroundMark x1="77027" y1="82432" x2="77027" y2="82432"/>
                        <a14:foregroundMark x1="77297" y1="42432" x2="77297" y2="42432"/>
                        <a14:foregroundMark x1="73243" y1="41892" x2="73243" y2="41892"/>
                        <a14:foregroundMark x1="69730" y1="41081" x2="69730" y2="41081"/>
                        <a14:foregroundMark x1="69730" y1="38108" x2="69730" y2="38108"/>
                        <a14:foregroundMark x1="71081" y1="35946" x2="71892" y2="35676"/>
                        <a14:foregroundMark x1="74324" y1="34595" x2="74324" y2="34595"/>
                        <a14:foregroundMark x1="70541" y1="44054" x2="70541" y2="44054"/>
                        <a14:foregroundMark x1="70541" y1="48378" x2="70541" y2="49189"/>
                        <a14:foregroundMark x1="70811" y1="51351" x2="70811" y2="52162"/>
                        <a14:foregroundMark x1="71081" y1="54054" x2="71622" y2="55135"/>
                        <a14:foregroundMark x1="71622" y1="56216" x2="71622" y2="56216"/>
                        <a14:foregroundMark x1="74595" y1="49730" x2="75405" y2="50270"/>
                        <a14:foregroundMark x1="77297" y1="51892" x2="77297" y2="51892"/>
                        <a14:foregroundMark x1="85946" y1="35946" x2="85946" y2="35946"/>
                        <a14:foregroundMark x1="51351" y1="83514" x2="51351" y2="83514"/>
                        <a14:foregroundMark x1="52703" y1="81351" x2="52703" y2="81351"/>
                        <a14:foregroundMark x1="61892" y1="82973" x2="61892" y2="82973"/>
                        <a14:foregroundMark x1="64865" y1="84054" x2="64865" y2="84054"/>
                        <a14:foregroundMark x1="73514" y1="83243" x2="73514" y2="83243"/>
                        <a14:foregroundMark x1="84324" y1="82973" x2="84324" y2="8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0733">
            <a:off x="380790" y="3328906"/>
            <a:ext cx="934664" cy="93466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7236">
            <a:off x="695041" y="5397306"/>
            <a:ext cx="1080120" cy="106176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42593">
            <a:off x="2971468" y="5388131"/>
            <a:ext cx="1080120" cy="108012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1091">
            <a:off x="5113650" y="5412520"/>
            <a:ext cx="1063568" cy="103134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7891">
            <a:off x="7440019" y="5167574"/>
            <a:ext cx="1368152" cy="129267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3940">
            <a:off x="7889319" y="2470247"/>
            <a:ext cx="902307" cy="88800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67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35854094"/>
      </p:ext>
    </p:extLst>
  </p:cSld>
  <p:clrMapOvr>
    <a:masterClrMapping/>
  </p:clrMapOvr>
  <p:transition spd="slow" advTm="1566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68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19572" y="332656"/>
            <a:ext cx="7704856" cy="457200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Проект «Школьный бюджет»</a:t>
            </a:r>
            <a:endParaRPr lang="ru-RU" sz="2400" b="1" dirty="0">
              <a:solidFill>
                <a:schemeClr val="tx1">
                  <a:lumMod val="50000"/>
                </a:schemeClr>
              </a:solidFill>
              <a:latin typeface="Segoe Script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31506" y="1150054"/>
            <a:ext cx="54809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  <a:latin typeface="Comic Sans MS" pitchFamily="66" charset="0"/>
              </a:rPr>
              <a:t>Проектные предложения «Победители» в </a:t>
            </a:r>
            <a:r>
              <a:rPr lang="ru-RU" sz="1600" dirty="0" smtClean="0">
                <a:solidFill>
                  <a:srgbClr val="C00000"/>
                </a:solidFill>
                <a:latin typeface="Comic Sans MS" pitchFamily="66" charset="0"/>
              </a:rPr>
              <a:t>2021 </a:t>
            </a:r>
            <a:r>
              <a:rPr lang="ru-RU" sz="1600" dirty="0">
                <a:solidFill>
                  <a:srgbClr val="C00000"/>
                </a:solidFill>
                <a:latin typeface="Comic Sans MS" pitchFamily="66" charset="0"/>
              </a:rPr>
              <a:t>году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0050408"/>
              </p:ext>
            </p:extLst>
          </p:nvPr>
        </p:nvGraphicFramePr>
        <p:xfrm>
          <a:off x="1409700" y="1700808"/>
          <a:ext cx="6324600" cy="3809593"/>
        </p:xfrm>
        <a:graphic>
          <a:graphicData uri="http://schemas.openxmlformats.org/drawingml/2006/table">
            <a:tbl>
              <a:tblPr firstRow="1" firstCol="1" bandRow="1"/>
              <a:tblGrid>
                <a:gridCol w="566961"/>
                <a:gridCol w="1368152"/>
                <a:gridCol w="4389487"/>
              </a:tblGrid>
              <a:tr h="4572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№ п/п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Наименование учреждения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omic Sans MS"/>
                        </a:rPr>
                        <a:t>Содержание проекта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Школа № 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"Поверь в себя". Создание молодежного объединения по направлению военно-спортивное многоборье.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omic Sans M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3196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Гимназия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"Спортивный туризм в школу"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omic Sans M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Школа № 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"Школьный </a:t>
                      </a:r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медиацентр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 РДШ"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omic Sans M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Школа № 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"Школьный двор - территория красоты"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omic Sans M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Школа № 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"Школьный музейный уголок: создаем историю вместе"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omic Sans M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Школа № 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"Реконструкция школьной территории - обустройство Пушкинского дворика "МОАУ "СОШ №6"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omic Sans M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365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Школа № 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"От идеи к воплощению: оформление пространственной комфортной среды в школе"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omic Sans M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Школа № 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Школьный музейный уголок: "Времен связующая нить"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omic Sans M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Школа № 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"Школьная столовая - территория культуры питания"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omic Sans M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3009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Школа № 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"Актовый зал - творческий центр развития ребенка"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omic Sans M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Школа № 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mic Sans MS"/>
                        </a:rPr>
                        <a:t>Создание музейной экспозиции, посвященной 76-летию Победы в Великой Отечественной войне "Летопись школы"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omic Sans M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84" b="94839" l="6667" r="96222">
                        <a14:foregroundMark x1="18111" y1="21613" x2="18111" y2="21613"/>
                        <a14:foregroundMark x1="30889" y1="14516" x2="30889" y2="14516"/>
                        <a14:foregroundMark x1="31222" y1="18548" x2="31222" y2="18548"/>
                        <a14:foregroundMark x1="32667" y1="23871" x2="32667" y2="23871"/>
                        <a14:foregroundMark x1="31444" y1="22419" x2="31444" y2="22419"/>
                        <a14:foregroundMark x1="31556" y1="20323" x2="31556" y2="20323"/>
                        <a14:foregroundMark x1="19778" y1="25484" x2="19778" y2="25484"/>
                        <a14:foregroundMark x1="8000" y1="39839" x2="8000" y2="39839"/>
                        <a14:foregroundMark x1="9778" y1="51935" x2="9778" y2="51935"/>
                        <a14:foregroundMark x1="9222" y1="94839" x2="9222" y2="94839"/>
                        <a14:foregroundMark x1="47667" y1="79194" x2="47667" y2="79194"/>
                        <a14:foregroundMark x1="49778" y1="72258" x2="49778" y2="72258"/>
                        <a14:foregroundMark x1="45000" y1="70161" x2="45000" y2="70161"/>
                        <a14:foregroundMark x1="42444" y1="68548" x2="42444" y2="68548"/>
                        <a14:foregroundMark x1="40667" y1="60806" x2="40667" y2="60806"/>
                        <a14:foregroundMark x1="38778" y1="57903" x2="38778" y2="57903"/>
                        <a14:foregroundMark x1="56111" y1="73226" x2="56111" y2="73226"/>
                        <a14:foregroundMark x1="50556" y1="74516" x2="50556" y2="74516"/>
                        <a14:foregroundMark x1="45222" y1="76129" x2="45222" y2="76129"/>
                        <a14:foregroundMark x1="42000" y1="80323" x2="42000" y2="80323"/>
                        <a14:foregroundMark x1="45222" y1="79839" x2="45222" y2="79839"/>
                        <a14:foregroundMark x1="51778" y1="79032" x2="51778" y2="79032"/>
                        <a14:foregroundMark x1="56111" y1="77258" x2="56111" y2="77258"/>
                        <a14:foregroundMark x1="58778" y1="76613" x2="58778" y2="76613"/>
                        <a14:foregroundMark x1="82778" y1="58226" x2="82778" y2="58226"/>
                        <a14:foregroundMark x1="88000" y1="55645" x2="88000" y2="55645"/>
                        <a14:foregroundMark x1="79000" y1="61129" x2="79000" y2="61129"/>
                        <a14:foregroundMark x1="63556" y1="16935" x2="63556" y2="16935"/>
                        <a14:foregroundMark x1="59667" y1="14516" x2="59667" y2="13871"/>
                        <a14:foregroundMark x1="47667" y1="12258" x2="47667" y2="12258"/>
                        <a14:foregroundMark x1="58444" y1="5484" x2="58444" y2="5484"/>
                        <a14:foregroundMark x1="94778" y1="69355" x2="94778" y2="69355"/>
                        <a14:foregroundMark x1="6667" y1="51935" x2="6667" y2="51935"/>
                        <a14:foregroundMark x1="84556" y1="52742" x2="84556" y2="52742"/>
                        <a14:foregroundMark x1="91667" y1="50968" x2="92222" y2="51129"/>
                        <a14:foregroundMark x1="92778" y1="56935" x2="92222" y2="57097"/>
                        <a14:foregroundMark x1="89000" y1="60000" x2="89000" y2="60000"/>
                        <a14:foregroundMark x1="86889" y1="62419" x2="86889" y2="62419"/>
                        <a14:foregroundMark x1="68444" y1="54032" x2="68444" y2="54032"/>
                        <a14:foregroundMark x1="44778" y1="73871" x2="44778" y2="73871"/>
                        <a14:foregroundMark x1="43000" y1="72742" x2="43000" y2="72742"/>
                        <a14:foregroundMark x1="38333" y1="68065" x2="38333" y2="68065"/>
                        <a14:foregroundMark x1="38556" y1="63871" x2="38556" y2="63871"/>
                        <a14:foregroundMark x1="39222" y1="82581" x2="39222" y2="82581"/>
                        <a14:foregroundMark x1="43556" y1="81613" x2="44667" y2="81613"/>
                        <a14:foregroundMark x1="48444" y1="74839" x2="49778" y2="74516"/>
                        <a14:foregroundMark x1="54111" y1="73065" x2="54111" y2="73065"/>
                        <a14:foregroundMark x1="53000" y1="69839" x2="53000" y2="69839"/>
                        <a14:foregroundMark x1="54333" y1="79194" x2="54333" y2="79194"/>
                        <a14:foregroundMark x1="82778" y1="61290" x2="82778" y2="61290"/>
                        <a14:foregroundMark x1="79667" y1="58548" x2="79667" y2="58548"/>
                        <a14:foregroundMark x1="76444" y1="58710" x2="77889" y2="59032"/>
                        <a14:foregroundMark x1="82889" y1="54516" x2="82889" y2="54516"/>
                        <a14:foregroundMark x1="86111" y1="55645" x2="86111" y2="55645"/>
                        <a14:foregroundMark x1="87222" y1="51129" x2="88111" y2="50968"/>
                        <a14:foregroundMark x1="90778" y1="50484" x2="91000" y2="51129"/>
                        <a14:foregroundMark x1="96222" y1="55161" x2="96222" y2="551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6024">
            <a:off x="7902511" y="3454374"/>
            <a:ext cx="996578" cy="68653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6888">
            <a:off x="796292" y="5722621"/>
            <a:ext cx="1256303" cy="8973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2310">
            <a:off x="204108" y="3430023"/>
            <a:ext cx="1043187" cy="78239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991" y="5663770"/>
            <a:ext cx="1588018" cy="102545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8640">
            <a:off x="6960748" y="5668120"/>
            <a:ext cx="1390668" cy="93435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533729"/>
      </p:ext>
    </p:extLst>
  </p:cSld>
  <p:clrMapOvr>
    <a:masterClrMapping/>
  </p:clrMapOvr>
  <p:transition spd="slow" advTm="15791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704856" cy="457200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Открытые </a:t>
            </a:r>
            <a:r>
              <a:rPr lang="ru-RU" sz="2400" b="1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государственные ресурсы </a:t>
            </a: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и </a:t>
            </a:r>
            <a:r>
              <a:rPr lang="ru-RU" sz="2400" b="1" dirty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контактная </a:t>
            </a: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информация</a:t>
            </a:r>
            <a:endParaRPr lang="ru-RU" sz="2400" b="1" dirty="0">
              <a:solidFill>
                <a:schemeClr val="tx1">
                  <a:lumMod val="50000"/>
                </a:schemeClr>
              </a:solidFill>
              <a:latin typeface="Segoe Script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340768"/>
            <a:ext cx="8712968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l"/>
            <a:r>
              <a:rPr lang="ru-RU" sz="1800" b="1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Comic Sans MS" pitchFamily="66" charset="0"/>
              </a:rPr>
              <a:t>Официальный сайт администрации города Бузулука: </a:t>
            </a:r>
            <a:endParaRPr lang="ru-RU" sz="18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rgbClr val="00B0F0"/>
              </a:solidFill>
              <a:latin typeface="Comic Sans MS" pitchFamily="66" charset="0"/>
            </a:endParaRPr>
          </a:p>
          <a:p>
            <a:pPr algn="l"/>
            <a:r>
              <a:rPr lang="en-US" sz="1800" dirty="0">
                <a:latin typeface="Comic Sans MS" pitchFamily="66" charset="0"/>
              </a:rPr>
              <a:t>http://</a:t>
            </a:r>
            <a:r>
              <a:rPr lang="ru-RU" sz="1800" dirty="0" err="1">
                <a:latin typeface="Comic Sans MS" pitchFamily="66" charset="0"/>
              </a:rPr>
              <a:t>бузулук.рф</a:t>
            </a:r>
            <a:r>
              <a:rPr lang="ru-RU" sz="1800" dirty="0">
                <a:latin typeface="Comic Sans MS" pitchFamily="66" charset="0"/>
              </a:rPr>
              <a:t> </a:t>
            </a:r>
          </a:p>
          <a:p>
            <a:pPr algn="l"/>
            <a:r>
              <a:rPr lang="ru-RU" sz="1800" b="1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Comic Sans MS" pitchFamily="66" charset="0"/>
              </a:rPr>
              <a:t>Официальный сайт для </a:t>
            </a:r>
            <a:r>
              <a:rPr lang="ru-RU" sz="1800" b="1" dirty="0" smtClean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Comic Sans MS" pitchFamily="66" charset="0"/>
              </a:rPr>
              <a:t>размещения </a:t>
            </a:r>
            <a:r>
              <a:rPr lang="ru-RU" sz="1800" b="1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Comic Sans MS" pitchFamily="66" charset="0"/>
              </a:rPr>
              <a:t>информации о государственных и муниципальных учреждениях </a:t>
            </a:r>
            <a:endParaRPr lang="ru-RU" sz="1800" dirty="0">
              <a:ln>
                <a:solidFill>
                  <a:schemeClr val="tx1">
                    <a:lumMod val="50000"/>
                  </a:schemeClr>
                </a:solidFill>
              </a:ln>
              <a:solidFill>
                <a:srgbClr val="00B0F0"/>
              </a:solidFill>
              <a:latin typeface="Comic Sans MS" pitchFamily="66" charset="0"/>
            </a:endParaRPr>
          </a:p>
          <a:p>
            <a:pPr algn="l"/>
            <a:r>
              <a:rPr lang="en-US" sz="1800" dirty="0">
                <a:latin typeface="Comic Sans MS" pitchFamily="66" charset="0"/>
              </a:rPr>
              <a:t>http://bus.gov.ru/public/home.html </a:t>
            </a:r>
          </a:p>
          <a:p>
            <a:pPr algn="l"/>
            <a:r>
              <a:rPr lang="ru-RU" sz="1800" b="1" dirty="0">
                <a:latin typeface="Comic Sans MS" pitchFamily="66" charset="0"/>
              </a:rPr>
              <a:t>Заместитель главы администрации города – начальник Финансового управления: </a:t>
            </a:r>
            <a:endParaRPr lang="ru-RU" sz="1800" dirty="0">
              <a:latin typeface="Comic Sans MS" pitchFamily="66" charset="0"/>
            </a:endParaRPr>
          </a:p>
          <a:p>
            <a:pPr algn="l"/>
            <a:r>
              <a:rPr lang="ru-RU" sz="1800" dirty="0">
                <a:latin typeface="Comic Sans MS" pitchFamily="66" charset="0"/>
              </a:rPr>
              <a:t>Огородников Александр Викторович </a:t>
            </a:r>
          </a:p>
          <a:p>
            <a:pPr algn="l"/>
            <a:r>
              <a:rPr lang="ru-RU" sz="1800" b="1" dirty="0">
                <a:latin typeface="Comic Sans MS" pitchFamily="66" charset="0"/>
              </a:rPr>
              <a:t>Тел. </a:t>
            </a:r>
            <a:r>
              <a:rPr lang="ru-RU" sz="1800" dirty="0">
                <a:latin typeface="Comic Sans MS" pitchFamily="66" charset="0"/>
              </a:rPr>
              <a:t>8 (35342) 3-52-25 </a:t>
            </a:r>
          </a:p>
          <a:p>
            <a:pPr algn="l"/>
            <a:r>
              <a:rPr lang="ru-RU" sz="1800" b="1" dirty="0">
                <a:latin typeface="Comic Sans MS" pitchFamily="66" charset="0"/>
              </a:rPr>
              <a:t>Электронная почта: </a:t>
            </a:r>
            <a:r>
              <a:rPr lang="en-US" sz="1800" dirty="0">
                <a:latin typeface="Comic Sans MS" pitchFamily="66" charset="0"/>
              </a:rPr>
              <a:t>buzuluk_fin@mail.ru </a:t>
            </a:r>
          </a:p>
          <a:p>
            <a:pPr algn="l"/>
            <a:r>
              <a:rPr lang="ru-RU" sz="1800" b="1" dirty="0">
                <a:latin typeface="Comic Sans MS" pitchFamily="66" charset="0"/>
              </a:rPr>
              <a:t>Адрес: </a:t>
            </a:r>
            <a:r>
              <a:rPr lang="ru-RU" sz="1800" dirty="0">
                <a:latin typeface="Comic Sans MS" pitchFamily="66" charset="0"/>
              </a:rPr>
              <a:t>461040, г. Бузулук, ул. М. Горького, 55 </a:t>
            </a:r>
          </a:p>
          <a:p>
            <a:pPr algn="l"/>
            <a:r>
              <a:rPr lang="ru-RU" sz="1800" b="1" dirty="0">
                <a:latin typeface="Comic Sans MS" pitchFamily="66" charset="0"/>
              </a:rPr>
              <a:t>График работы: </a:t>
            </a:r>
            <a:r>
              <a:rPr lang="ru-RU" sz="1800" dirty="0">
                <a:latin typeface="Comic Sans MS" pitchFamily="66" charset="0"/>
              </a:rPr>
              <a:t>Пн.-Пт. 8:00-17:00, обед с 13:00-14:00 </a:t>
            </a:r>
          </a:p>
          <a:p>
            <a:pPr algn="l"/>
            <a:r>
              <a:rPr lang="ru-RU" sz="1800" dirty="0" smtClean="0">
                <a:latin typeface="Comic Sans MS" pitchFamily="66" charset="0"/>
              </a:rPr>
              <a:t> </a:t>
            </a:r>
            <a:endParaRPr lang="ru-RU" sz="1800" dirty="0">
              <a:latin typeface="Comic Sans MS" pitchFamily="66" charset="0"/>
            </a:endParaRP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076144"/>
            <a:ext cx="6048672" cy="17563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69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78282363"/>
      </p:ext>
    </p:extLst>
  </p:cSld>
  <p:clrMapOvr>
    <a:masterClrMapping/>
  </p:clrMapOvr>
  <p:transition spd="slow" advTm="976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16632"/>
            <a:ext cx="6158061" cy="1118642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000000"/>
                </a:solidFill>
                <a:latin typeface="Segoe Script" pitchFamily="34" charset="0"/>
              </a:rPr>
              <a:t>Понятие и структура местного бюджета</a:t>
            </a:r>
            <a:endParaRPr lang="ru-RU" sz="2800" b="1" dirty="0">
              <a:solidFill>
                <a:srgbClr val="000000"/>
              </a:solidFill>
              <a:latin typeface="Segoe Script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772816"/>
            <a:ext cx="8928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0000"/>
                </a:solidFill>
                <a:latin typeface="Segoe Script" pitchFamily="34" charset="0"/>
              </a:rPr>
              <a:t>Местный бюджет </a:t>
            </a:r>
            <a:r>
              <a:rPr lang="ru-RU" sz="1600" dirty="0">
                <a:solidFill>
                  <a:srgbClr val="000000"/>
                </a:solidFill>
                <a:latin typeface="Segoe Script" pitchFamily="34" charset="0"/>
              </a:rPr>
              <a:t>— форма образования и расходования денежных средств, предназначенных для финансового обеспечения задач и функций местного самоуправления</a:t>
            </a:r>
            <a:r>
              <a:rPr lang="ru-RU" sz="16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5" name="AutoShape 2" descr="Minecraft Man - Человек Из Майнкрафта - Free Transparent PNG Clipart Images 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Minecraft Man - Человек Из Майнкрафта - Free Transparent PNG Clipart Images  Downloa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80802" y="2756044"/>
            <a:ext cx="2302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u="sng" dirty="0" smtClean="0">
                <a:solidFill>
                  <a:srgbClr val="007A37"/>
                </a:solidFill>
                <a:latin typeface="Segoe Script" pitchFamily="34" charset="0"/>
              </a:rPr>
              <a:t>Доходная часть</a:t>
            </a:r>
            <a:endParaRPr lang="ru-RU" sz="1800" b="1" u="sng" dirty="0">
              <a:solidFill>
                <a:srgbClr val="007A37"/>
              </a:solidFill>
              <a:latin typeface="Segoe Script" pitchFamily="34" charset="0"/>
            </a:endParaRPr>
          </a:p>
        </p:txBody>
      </p:sp>
      <p:pic>
        <p:nvPicPr>
          <p:cNvPr id="2053" name="Picture 5" descr="C:\Users\eapavlova\Desktop\Новая папка\cartoon-happy-businessman-with-big-bonus-money-bag_52569-12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00" b="90000" l="9904" r="89936">
                        <a14:foregroundMark x1="74920" y1="68000" x2="74920" y2="68000"/>
                        <a14:foregroundMark x1="79872" y1="73600" x2="79872" y2="73600"/>
                        <a14:foregroundMark x1="71725" y1="49600" x2="71725" y2="49600"/>
                        <a14:foregroundMark x1="76677" y1="29000" x2="76677" y2="29000"/>
                        <a14:foregroundMark x1="67572" y1="19200" x2="67572" y2="19200"/>
                        <a14:foregroundMark x1="72045" y1="38800" x2="72045" y2="38800"/>
                        <a14:foregroundMark x1="74920" y1="11800" x2="74920" y2="11800"/>
                        <a14:foregroundMark x1="68051" y1="1400" x2="68051" y2="1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02" y="3107070"/>
            <a:ext cx="2376264" cy="1897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602300" y="2737738"/>
            <a:ext cx="2419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u="sng" dirty="0" smtClean="0">
                <a:solidFill>
                  <a:srgbClr val="FF4343"/>
                </a:solidFill>
                <a:latin typeface="Segoe Script" pitchFamily="34" charset="0"/>
              </a:rPr>
              <a:t>Расходная часть</a:t>
            </a:r>
            <a:endParaRPr lang="ru-RU" sz="1800" b="1" u="sng" dirty="0">
              <a:solidFill>
                <a:srgbClr val="FF4343"/>
              </a:solidFill>
              <a:latin typeface="Segoe Script" pitchFamily="34" charset="0"/>
            </a:endParaRPr>
          </a:p>
        </p:txBody>
      </p:sp>
      <p:pic>
        <p:nvPicPr>
          <p:cNvPr id="2054" name="Picture 6" descr="C:\Users\eapavlova\Desktop\Новая папка\businessman-bankrupt-purse-has-money-crisis-bankruptcy-poverty-vector-illustration-cartoon-741001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3250" y1="38125" x2="23250" y2="38125"/>
                        <a14:foregroundMark x1="17750" y1="40875" x2="17750" y2="40875"/>
                        <a14:foregroundMark x1="24500" y1="56500" x2="24500" y2="56500"/>
                        <a14:foregroundMark x1="21375" y1="48625" x2="21375" y2="48625"/>
                        <a14:foregroundMark x1="19750" y1="59625" x2="19750" y2="59625"/>
                        <a14:foregroundMark x1="21375" y1="76000" x2="21375" y2="76000"/>
                        <a14:foregroundMark x1="18625" y1="58750" x2="18625" y2="5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300" y="2969389"/>
            <a:ext cx="2254558" cy="2254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1520" y="5042900"/>
            <a:ext cx="37128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itchFamily="2" charset="2"/>
              <a:buChar char="ü"/>
            </a:pPr>
            <a:r>
              <a:rPr lang="ru-RU" sz="1600" b="1" dirty="0" smtClean="0">
                <a:solidFill>
                  <a:srgbClr val="007A37"/>
                </a:solidFill>
                <a:latin typeface="Segoe Script" pitchFamily="34" charset="0"/>
              </a:rPr>
              <a:t>Налоговые доходы</a:t>
            </a:r>
          </a:p>
          <a:p>
            <a:pPr marL="285750" indent="-285750" algn="l">
              <a:buFont typeface="Wingdings" pitchFamily="2" charset="2"/>
              <a:buChar char="ü"/>
            </a:pPr>
            <a:r>
              <a:rPr lang="ru-RU" sz="1600" b="1" dirty="0" smtClean="0">
                <a:solidFill>
                  <a:srgbClr val="007A37"/>
                </a:solidFill>
                <a:latin typeface="Segoe Script" pitchFamily="34" charset="0"/>
              </a:rPr>
              <a:t>Неналоговые доходы</a:t>
            </a:r>
          </a:p>
          <a:p>
            <a:pPr marL="285750" indent="-285750" algn="l">
              <a:buFont typeface="Wingdings" pitchFamily="2" charset="2"/>
              <a:buChar char="ü"/>
            </a:pPr>
            <a:r>
              <a:rPr lang="ru-RU" sz="1600" b="1" dirty="0" smtClean="0">
                <a:solidFill>
                  <a:srgbClr val="007A37"/>
                </a:solidFill>
                <a:latin typeface="Segoe Script" pitchFamily="34" charset="0"/>
              </a:rPr>
              <a:t>Безвозмездные поступления</a:t>
            </a:r>
            <a:endParaRPr lang="ru-RU" sz="1600" b="1" dirty="0">
              <a:solidFill>
                <a:srgbClr val="007A37"/>
              </a:solidFill>
              <a:latin typeface="Segoe Scrip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20851" y="5031983"/>
            <a:ext cx="52565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itchFamily="2" charset="2"/>
              <a:buChar char="ü"/>
            </a:pPr>
            <a:r>
              <a:rPr lang="ru-RU" sz="1600" b="1" dirty="0" smtClean="0">
                <a:solidFill>
                  <a:srgbClr val="FF3737"/>
                </a:solidFill>
                <a:latin typeface="Segoe Script" pitchFamily="34" charset="0"/>
              </a:rPr>
              <a:t>На решение вопросов местного значения</a:t>
            </a:r>
          </a:p>
          <a:p>
            <a:pPr marL="285750" indent="-285750" algn="l">
              <a:buFont typeface="Wingdings" pitchFamily="2" charset="2"/>
              <a:buChar char="ü"/>
            </a:pPr>
            <a:r>
              <a:rPr lang="ru-RU" sz="1600" b="1" dirty="0" smtClean="0">
                <a:solidFill>
                  <a:srgbClr val="FF3737"/>
                </a:solidFill>
                <a:latin typeface="Segoe Script" pitchFamily="34" charset="0"/>
              </a:rPr>
              <a:t>На текущее функционирование</a:t>
            </a:r>
          </a:p>
          <a:p>
            <a:pPr marL="285750" indent="-285750" algn="l">
              <a:buFont typeface="Wingdings" pitchFamily="2" charset="2"/>
              <a:buChar char="ü"/>
            </a:pPr>
            <a:r>
              <a:rPr lang="ru-RU" sz="1600" b="1" dirty="0" smtClean="0">
                <a:solidFill>
                  <a:srgbClr val="FF3737"/>
                </a:solidFill>
                <a:latin typeface="Segoe Script" pitchFamily="34" charset="0"/>
              </a:rPr>
              <a:t>На осуществление отдельных государственных полномочий</a:t>
            </a:r>
          </a:p>
          <a:p>
            <a:pPr marL="285750" indent="-285750" algn="l">
              <a:buFont typeface="Wingdings" pitchFamily="2" charset="2"/>
              <a:buChar char="ü"/>
            </a:pPr>
            <a:r>
              <a:rPr lang="ru-RU" sz="1600" b="1" dirty="0" smtClean="0">
                <a:solidFill>
                  <a:srgbClr val="FF3737"/>
                </a:solidFill>
                <a:latin typeface="Segoe Script" pitchFamily="34" charset="0"/>
              </a:rPr>
              <a:t>На реализацию планов и программ</a:t>
            </a:r>
            <a:endParaRPr lang="ru-RU" sz="1600" b="1" dirty="0">
              <a:solidFill>
                <a:srgbClr val="FF3737"/>
              </a:solidFill>
              <a:latin typeface="Segoe Scrip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7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26014118"/>
      </p:ext>
    </p:extLst>
  </p:cSld>
  <p:clrMapOvr>
    <a:masterClrMapping/>
  </p:clrMapOvr>
  <p:transition spd="slow" advTm="1263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6901" y="260648"/>
            <a:ext cx="7248525" cy="792088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Характеристика муниципального образования</a:t>
            </a:r>
            <a:endParaRPr lang="ru-RU" sz="2800" b="1" dirty="0">
              <a:solidFill>
                <a:schemeClr val="tx1">
                  <a:lumMod val="50000"/>
                </a:schemeClr>
              </a:solidFill>
              <a:latin typeface="Segoe Script" pitchFamily="34" charset="0"/>
            </a:endParaRPr>
          </a:p>
        </p:txBody>
      </p:sp>
      <p:sp>
        <p:nvSpPr>
          <p:cNvPr id="3" name="AutoShape 2" descr="Гер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 descr="C:\Users\eapavlova\Desktop\Новая папка\vodonapornaja_bashnj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25" y="1484784"/>
            <a:ext cx="1584176" cy="18729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54" b="86842" l="11009" r="91743">
                        <a14:foregroundMark x1="65138" y1="4386" x2="65138" y2="4386"/>
                        <a14:foregroundMark x1="30275" y1="78070" x2="30275" y2="78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320" y="1171252"/>
            <a:ext cx="510300" cy="533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5575" y="1866623"/>
            <a:ext cx="2008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latin typeface="Segoe Script" pitchFamily="34" charset="0"/>
              </a:rPr>
              <a:t>Основан: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  <a:latin typeface="Segoe Script" pitchFamily="34" charset="0"/>
              </a:rPr>
              <a:t> 1736 год</a:t>
            </a:r>
            <a:endParaRPr lang="ru-RU" sz="1400" dirty="0">
              <a:solidFill>
                <a:schemeClr val="accent4">
                  <a:lumMod val="50000"/>
                </a:schemeClr>
              </a:solidFill>
              <a:latin typeface="Segoe Scrip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5575" y="2715860"/>
            <a:ext cx="19319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latin typeface="Segoe Script" pitchFamily="34" charset="0"/>
              </a:rPr>
              <a:t>Площадь: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  <a:latin typeface="Segoe Script" pitchFamily="34" charset="0"/>
              </a:rPr>
              <a:t> 54 км</a:t>
            </a:r>
            <a:r>
              <a:rPr lang="ru-RU" sz="1400" baseline="30000" dirty="0" smtClean="0">
                <a:solidFill>
                  <a:schemeClr val="accent4">
                    <a:lumMod val="50000"/>
                  </a:schemeClr>
                </a:solidFill>
                <a:latin typeface="Segoe Script" pitchFamily="34" charset="0"/>
              </a:rPr>
              <a:t>2</a:t>
            </a:r>
            <a:endParaRPr lang="ru-RU" sz="1400" baseline="30000" dirty="0">
              <a:solidFill>
                <a:schemeClr val="accent4">
                  <a:lumMod val="50000"/>
                </a:schemeClr>
              </a:solidFill>
              <a:latin typeface="Segoe Scrip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3182" y="2175591"/>
            <a:ext cx="3263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latin typeface="Segoe Script" pitchFamily="34" charset="0"/>
              </a:rPr>
              <a:t>Численность населения: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  <a:latin typeface="Segoe Script" pitchFamily="34" charset="0"/>
              </a:rPr>
              <a:t> 86103 человека</a:t>
            </a:r>
            <a:endParaRPr lang="ru-RU" sz="1400" dirty="0">
              <a:solidFill>
                <a:schemeClr val="accent4">
                  <a:lumMod val="50000"/>
                </a:schemeClr>
              </a:solidFill>
              <a:latin typeface="Segoe Scrip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93338">
            <a:off x="3801956" y="3408464"/>
            <a:ext cx="1821332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Mistral" pitchFamily="66" charset="0"/>
              </a:rPr>
              <a:t>город 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Mistral" pitchFamily="66" charset="0"/>
              </a:rPr>
              <a:t>Бузулук</a:t>
            </a:r>
            <a:endParaRPr lang="ru-RU" sz="2800" dirty="0">
              <a:solidFill>
                <a:schemeClr val="accent4">
                  <a:lumMod val="50000"/>
                </a:schemeClr>
              </a:solidFill>
              <a:latin typeface="Mistral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5462" y="3096079"/>
            <a:ext cx="3277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latin typeface="Segoe Script" pitchFamily="34" charset="0"/>
              </a:rPr>
              <a:t>ВРИО Главы города: </a:t>
            </a:r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  <a:latin typeface="Segoe Script" pitchFamily="34" charset="0"/>
              </a:rPr>
              <a:t>Песков Владимир Сергеевич</a:t>
            </a:r>
            <a:endParaRPr lang="ru-RU" sz="1400" dirty="0">
              <a:solidFill>
                <a:schemeClr val="accent4">
                  <a:lumMod val="50000"/>
                </a:schemeClr>
              </a:solidFill>
              <a:latin typeface="Segoe Script" pitchFamily="34" charset="0"/>
            </a:endParaRPr>
          </a:p>
        </p:txBody>
      </p:sp>
      <p:pic>
        <p:nvPicPr>
          <p:cNvPr id="1033" name="Picture 9" descr="C:\Users\eapavlova\Desktop\Новая папка\pngtree-factory-industrial-industry-manufacturing-production-flat-co-png-image_165586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574" y="3841337"/>
            <a:ext cx="847259" cy="84725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eapavlova\Desktop\Новая папка\unnamed (1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654" y="4771273"/>
            <a:ext cx="762740" cy="71928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eapavlova\Desktop\Новая папка\unnamed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969" y="3023637"/>
            <a:ext cx="843177" cy="84317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eapavlova\Desktop\Новая папка\kisspng-energy-industry-drawing-electricity-painting-infographic-cv-5b497b90955314.301951271531542416611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167" b="95500" l="10000" r="9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133" y="5416381"/>
            <a:ext cx="1600891" cy="10672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778676" y="4095690"/>
            <a:ext cx="3101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Промышленность</a:t>
            </a:r>
            <a:endParaRPr lang="ru-RU" sz="1600" dirty="0">
              <a:solidFill>
                <a:schemeClr val="tx1">
                  <a:lumMod val="50000"/>
                </a:schemeClr>
              </a:solidFill>
              <a:latin typeface="Segoe Scrip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75702" y="3318659"/>
            <a:ext cx="2425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Сельское хозяйство</a:t>
            </a:r>
            <a:endParaRPr lang="ru-RU" sz="1600" dirty="0">
              <a:solidFill>
                <a:schemeClr val="tx1">
                  <a:lumMod val="50000"/>
                </a:schemeClr>
              </a:solidFill>
              <a:latin typeface="Segoe Scrip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71873" y="4761054"/>
            <a:ext cx="2747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Добыча полезных ископаемых</a:t>
            </a:r>
            <a:endParaRPr lang="ru-RU" sz="1600" dirty="0">
              <a:solidFill>
                <a:schemeClr val="tx1">
                  <a:lumMod val="50000"/>
                </a:schemeClr>
              </a:solidFill>
              <a:latin typeface="Segoe Scrip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31602" y="5663568"/>
            <a:ext cx="3464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Передача и распределение электроэнергии</a:t>
            </a:r>
            <a:endParaRPr lang="ru-RU" sz="1600" dirty="0">
              <a:solidFill>
                <a:schemeClr val="tx1">
                  <a:lumMod val="50000"/>
                </a:schemeClr>
              </a:solidFill>
              <a:latin typeface="Segoe Scrip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17043" y="1866623"/>
            <a:ext cx="38831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rgbClr val="FF0000"/>
                </a:solidFill>
                <a:latin typeface="Segoe Script" pitchFamily="34" charset="0"/>
              </a:rPr>
              <a:t>Основные виды экономической деятельности:</a:t>
            </a:r>
            <a:endParaRPr lang="ru-RU" sz="1800" dirty="0">
              <a:solidFill>
                <a:srgbClr val="FF0000"/>
              </a:solidFill>
              <a:latin typeface="Segoe Script" pitchFamily="34" charset="0"/>
            </a:endParaRPr>
          </a:p>
        </p:txBody>
      </p:sp>
      <p:pic>
        <p:nvPicPr>
          <p:cNvPr id="1037" name="Picture 13" descr="C:\Users\eapavlova\Desktop\Новая папка\Buzuluk_COA_(1998).gif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70" y="4095690"/>
            <a:ext cx="1221228" cy="1580413"/>
          </a:xfrm>
          <a:prstGeom prst="rect">
            <a:avLst/>
          </a:prstGeom>
          <a:ln w="127000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863470" y="5848233"/>
            <a:ext cx="1116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accent4">
                    <a:lumMod val="50000"/>
                  </a:schemeClr>
                </a:solidFill>
                <a:latin typeface="Mistral" pitchFamily="66" charset="0"/>
              </a:rPr>
              <a:t>Герб города</a:t>
            </a:r>
            <a:endParaRPr lang="ru-RU" sz="2000" dirty="0">
              <a:solidFill>
                <a:schemeClr val="accent4">
                  <a:lumMod val="50000"/>
                </a:schemeClr>
              </a:solidFill>
              <a:latin typeface="Mistral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8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11972647"/>
      </p:ext>
    </p:extLst>
  </p:cSld>
  <p:clrMapOvr>
    <a:masterClrMapping/>
  </p:clrMapOvr>
  <p:transition spd="slow" advTm="10744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47738" y="908720"/>
            <a:ext cx="7248525" cy="4572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Segoe Script" pitchFamily="34" charset="0"/>
              </a:rPr>
              <a:t>Обеспечение бюджетной устойчивости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Segoe Script" pitchFamily="34" charset="0"/>
            </a:endParaRPr>
          </a:p>
        </p:txBody>
      </p:sp>
      <p:pic>
        <p:nvPicPr>
          <p:cNvPr id="2050" name="Picture 2" descr="Бюджетная устойчивость | Рынок и аналитика | Финам.р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229" y="1484784"/>
            <a:ext cx="7139542" cy="489654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8532440" y="0"/>
            <a:ext cx="611560" cy="646331"/>
          </a:xfrm>
          <a:prstGeom prst="rect">
            <a:avLst/>
          </a:prstGeom>
          <a:solidFill>
            <a:srgbClr val="FFD13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D21419"/>
                </a:solidFill>
                <a:latin typeface="Mistral" pitchFamily="66" charset="0"/>
                <a:cs typeface="Aharoni" pitchFamily="2" charset="-79"/>
              </a:rPr>
              <a:t>9</a:t>
            </a:r>
            <a:endParaRPr lang="ru-RU" sz="3600" dirty="0">
              <a:solidFill>
                <a:srgbClr val="D21419"/>
              </a:solidFill>
              <a:latin typeface="Mistral" pitchFamily="66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23421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300" advTm="3581">
        <p14:vortex dir="r"/>
      </p:transition>
    </mc:Choice>
    <mc:Fallback>
      <p:transition spd="slow" advTm="35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powerpoint-template">
  <a:themeElements>
    <a:clrScheme name="">
      <a:dk1>
        <a:srgbClr val="4D4D4D"/>
      </a:dk1>
      <a:lt1>
        <a:srgbClr val="FFFFFF"/>
      </a:lt1>
      <a:dk2>
        <a:srgbClr val="5F5F5F"/>
      </a:dk2>
      <a:lt2>
        <a:srgbClr val="888B98"/>
      </a:lt2>
      <a:accent1>
        <a:srgbClr val="A2A3AC"/>
      </a:accent1>
      <a:accent2>
        <a:srgbClr val="AFB0B1"/>
      </a:accent2>
      <a:accent3>
        <a:srgbClr val="FFFFFF"/>
      </a:accent3>
      <a:accent4>
        <a:srgbClr val="404040"/>
      </a:accent4>
      <a:accent5>
        <a:srgbClr val="CECED2"/>
      </a:accent5>
      <a:accent6>
        <a:srgbClr val="9E9FA0"/>
      </a:accent6>
      <a:hlink>
        <a:srgbClr val="F7C41F"/>
      </a:hlink>
      <a:folHlink>
        <a:srgbClr val="FFFFFF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0C209B"/>
        </a:lt2>
        <a:accent1>
          <a:srgbClr val="2167BF"/>
        </a:accent1>
        <a:accent2>
          <a:srgbClr val="C60C0D"/>
        </a:accent2>
        <a:accent3>
          <a:srgbClr val="FFFFFF"/>
        </a:accent3>
        <a:accent4>
          <a:srgbClr val="404040"/>
        </a:accent4>
        <a:accent5>
          <a:srgbClr val="ABB8DC"/>
        </a:accent5>
        <a:accent6>
          <a:srgbClr val="B30A0B"/>
        </a:accent6>
        <a:hlink>
          <a:srgbClr val="4793C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0E0F83"/>
        </a:lt2>
        <a:accent1>
          <a:srgbClr val="4049D2"/>
        </a:accent1>
        <a:accent2>
          <a:srgbClr val="494FD9"/>
        </a:accent2>
        <a:accent3>
          <a:srgbClr val="FFFFFF"/>
        </a:accent3>
        <a:accent4>
          <a:srgbClr val="404040"/>
        </a:accent4>
        <a:accent5>
          <a:srgbClr val="AFB1E5"/>
        </a:accent5>
        <a:accent6>
          <a:srgbClr val="4147C4"/>
        </a:accent6>
        <a:hlink>
          <a:srgbClr val="757DD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4B8ACD"/>
        </a:lt2>
        <a:accent1>
          <a:srgbClr val="5C98C2"/>
        </a:accent1>
        <a:accent2>
          <a:srgbClr val="93BAD6"/>
        </a:accent2>
        <a:accent3>
          <a:srgbClr val="FFFFFF"/>
        </a:accent3>
        <a:accent4>
          <a:srgbClr val="404040"/>
        </a:accent4>
        <a:accent5>
          <a:srgbClr val="B5CADD"/>
        </a:accent5>
        <a:accent6>
          <a:srgbClr val="85A8C2"/>
        </a:accent6>
        <a:hlink>
          <a:srgbClr val="AECDE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114682"/>
        </a:lt2>
        <a:accent1>
          <a:srgbClr val="295B99"/>
        </a:accent1>
        <a:accent2>
          <a:srgbClr val="406DA6"/>
        </a:accent2>
        <a:accent3>
          <a:srgbClr val="FFFFFF"/>
        </a:accent3>
        <a:accent4>
          <a:srgbClr val="404040"/>
        </a:accent4>
        <a:accent5>
          <a:srgbClr val="ACB5CA"/>
        </a:accent5>
        <a:accent6>
          <a:srgbClr val="396296"/>
        </a:accent6>
        <a:hlink>
          <a:srgbClr val="5F84B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617180"/>
        </a:lt2>
        <a:accent1>
          <a:srgbClr val="85919F"/>
        </a:accent1>
        <a:accent2>
          <a:srgbClr val="96A3AF"/>
        </a:accent2>
        <a:accent3>
          <a:srgbClr val="FFFFFF"/>
        </a:accent3>
        <a:accent4>
          <a:srgbClr val="404040"/>
        </a:accent4>
        <a:accent5>
          <a:srgbClr val="C2C7CD"/>
        </a:accent5>
        <a:accent6>
          <a:srgbClr val="87939E"/>
        </a:accent6>
        <a:hlink>
          <a:srgbClr val="AFB9C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888888"/>
        </a:lt2>
        <a:accent1>
          <a:srgbClr val="9E9E9E"/>
        </a:accent1>
        <a:accent2>
          <a:srgbClr val="BEBEBE"/>
        </a:accent2>
        <a:accent3>
          <a:srgbClr val="FFFFFF"/>
        </a:accent3>
        <a:accent4>
          <a:srgbClr val="404040"/>
        </a:accent4>
        <a:accent5>
          <a:srgbClr val="CCCCCC"/>
        </a:accent5>
        <a:accent6>
          <a:srgbClr val="ACACAC"/>
        </a:accent6>
        <a:hlink>
          <a:srgbClr val="C8C8C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888888"/>
        </a:lt2>
        <a:accent1>
          <a:srgbClr val="9E9E9E"/>
        </a:accent1>
        <a:accent2>
          <a:srgbClr val="BEBEBE"/>
        </a:accent2>
        <a:accent3>
          <a:srgbClr val="FFFFFF"/>
        </a:accent3>
        <a:accent4>
          <a:srgbClr val="404040"/>
        </a:accent4>
        <a:accent5>
          <a:srgbClr val="CCCCCC"/>
        </a:accent5>
        <a:accent6>
          <a:srgbClr val="ACACAC"/>
        </a:accent6>
        <a:hlink>
          <a:srgbClr val="F200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888888"/>
        </a:lt2>
        <a:accent1>
          <a:srgbClr val="9E9E9E"/>
        </a:accent1>
        <a:accent2>
          <a:srgbClr val="BEBEBE"/>
        </a:accent2>
        <a:accent3>
          <a:srgbClr val="FFFFFF"/>
        </a:accent3>
        <a:accent4>
          <a:srgbClr val="404040"/>
        </a:accent4>
        <a:accent5>
          <a:srgbClr val="CCCCCC"/>
        </a:accent5>
        <a:accent6>
          <a:srgbClr val="ACACAC"/>
        </a:accent6>
        <a:hlink>
          <a:srgbClr val="D000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888888"/>
        </a:lt2>
        <a:accent1>
          <a:srgbClr val="9E9E9E"/>
        </a:accent1>
        <a:accent2>
          <a:srgbClr val="BEBEBE"/>
        </a:accent2>
        <a:accent3>
          <a:srgbClr val="FFFFFF"/>
        </a:accent3>
        <a:accent4>
          <a:srgbClr val="404040"/>
        </a:accent4>
        <a:accent5>
          <a:srgbClr val="CCCCCC"/>
        </a:accent5>
        <a:accent6>
          <a:srgbClr val="ACACAC"/>
        </a:accent6>
        <a:hlink>
          <a:srgbClr val="397AFD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888888"/>
        </a:lt2>
        <a:accent1>
          <a:srgbClr val="9E9E9E"/>
        </a:accent1>
        <a:accent2>
          <a:srgbClr val="BEBEBE"/>
        </a:accent2>
        <a:accent3>
          <a:srgbClr val="FFFFFF"/>
        </a:accent3>
        <a:accent4>
          <a:srgbClr val="404040"/>
        </a:accent4>
        <a:accent5>
          <a:srgbClr val="CCCCCC"/>
        </a:accent5>
        <a:accent6>
          <a:srgbClr val="ACACAC"/>
        </a:accent6>
        <a:hlink>
          <a:srgbClr val="3892FE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888888"/>
        </a:lt2>
        <a:accent1>
          <a:srgbClr val="9E9E9E"/>
        </a:accent1>
        <a:accent2>
          <a:srgbClr val="BEBEBE"/>
        </a:accent2>
        <a:accent3>
          <a:srgbClr val="FFFFFF"/>
        </a:accent3>
        <a:accent4>
          <a:srgbClr val="404040"/>
        </a:accent4>
        <a:accent5>
          <a:srgbClr val="CCCCCC"/>
        </a:accent5>
        <a:accent6>
          <a:srgbClr val="ACACAC"/>
        </a:accent6>
        <a:hlink>
          <a:srgbClr val="FFC90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888888"/>
        </a:lt2>
        <a:accent1>
          <a:srgbClr val="9E9E9E"/>
        </a:accent1>
        <a:accent2>
          <a:srgbClr val="BEBEBE"/>
        </a:accent2>
        <a:accent3>
          <a:srgbClr val="FFFFFF"/>
        </a:accent3>
        <a:accent4>
          <a:srgbClr val="404040"/>
        </a:accent4>
        <a:accent5>
          <a:srgbClr val="CCCCCC"/>
        </a:accent5>
        <a:accent6>
          <a:srgbClr val="ACACAC"/>
        </a:accent6>
        <a:hlink>
          <a:srgbClr val="FFA21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4D4D4D"/>
        </a:dk1>
        <a:lt1>
          <a:srgbClr val="FFFFFF"/>
        </a:lt1>
        <a:dk2>
          <a:srgbClr val="4D4D4D"/>
        </a:dk2>
        <a:lt2>
          <a:srgbClr val="888888"/>
        </a:lt2>
        <a:accent1>
          <a:srgbClr val="9E9E9E"/>
        </a:accent1>
        <a:accent2>
          <a:srgbClr val="BEBEBE"/>
        </a:accent2>
        <a:accent3>
          <a:srgbClr val="FFFFFF"/>
        </a:accent3>
        <a:accent4>
          <a:srgbClr val="404040"/>
        </a:accent4>
        <a:accent5>
          <a:srgbClr val="CCCCCC"/>
        </a:accent5>
        <a:accent6>
          <a:srgbClr val="ACACAC"/>
        </a:accent6>
        <a:hlink>
          <a:srgbClr val="BDD00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4D4D4D"/>
        </a:dk1>
        <a:lt1>
          <a:srgbClr val="FFFFFF"/>
        </a:lt1>
        <a:dk2>
          <a:srgbClr val="4D4D4D"/>
        </a:dk2>
        <a:lt2>
          <a:srgbClr val="3E73A8"/>
        </a:lt2>
        <a:accent1>
          <a:srgbClr val="5D8BC3"/>
        </a:accent1>
        <a:accent2>
          <a:srgbClr val="D294CC"/>
        </a:accent2>
        <a:accent3>
          <a:srgbClr val="FFFFFF"/>
        </a:accent3>
        <a:accent4>
          <a:srgbClr val="404040"/>
        </a:accent4>
        <a:accent5>
          <a:srgbClr val="B6C4DE"/>
        </a:accent5>
        <a:accent6>
          <a:srgbClr val="BE86B9"/>
        </a:accent6>
        <a:hlink>
          <a:srgbClr val="61A3E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4D4D4D"/>
        </a:dk1>
        <a:lt1>
          <a:srgbClr val="FFFFFF"/>
        </a:lt1>
        <a:dk2>
          <a:srgbClr val="4D4D4D"/>
        </a:dk2>
        <a:lt2>
          <a:srgbClr val="3E73A8"/>
        </a:lt2>
        <a:accent1>
          <a:srgbClr val="3A71B4"/>
        </a:accent1>
        <a:accent2>
          <a:srgbClr val="D294CC"/>
        </a:accent2>
        <a:accent3>
          <a:srgbClr val="FFFFFF"/>
        </a:accent3>
        <a:accent4>
          <a:srgbClr val="404040"/>
        </a:accent4>
        <a:accent5>
          <a:srgbClr val="AEBBD6"/>
        </a:accent5>
        <a:accent6>
          <a:srgbClr val="BE86B9"/>
        </a:accent6>
        <a:hlink>
          <a:srgbClr val="61A3E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</Template>
  <TotalTime>6141</TotalTime>
  <Words>6361</Words>
  <Application>Microsoft Office PowerPoint</Application>
  <PresentationFormat>Экран (4:3)</PresentationFormat>
  <Paragraphs>1644</Paragraphs>
  <Slides>69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1" baseType="lpstr">
      <vt:lpstr>powerpoint-template</vt:lpstr>
      <vt:lpstr>Лист</vt:lpstr>
      <vt:lpstr>О бюджете города Бузулука  на 2021 год</vt:lpstr>
      <vt:lpstr>Содержание</vt:lpstr>
      <vt:lpstr>Глоссарий</vt:lpstr>
      <vt:lpstr>Бюджет и его основные параметры</vt:lpstr>
      <vt:lpstr>Презентация PowerPoint</vt:lpstr>
      <vt:lpstr>Презентация PowerPoint</vt:lpstr>
      <vt:lpstr>Понятие и структура местного бюджета</vt:lpstr>
      <vt:lpstr>Характеристика муниципального образования</vt:lpstr>
      <vt:lpstr>Обеспечение бюджетной устойчивости</vt:lpstr>
      <vt:lpstr>Прогноз социально-экономического развития города</vt:lpstr>
      <vt:lpstr>Бюджетный прогноз города на долгосрочный период</vt:lpstr>
      <vt:lpstr>Объем и структура муниципального долга</vt:lpstr>
      <vt:lpstr>Основные задачи бюджетной политики</vt:lpstr>
      <vt:lpstr>Основные задачи налоговой политики</vt:lpstr>
      <vt:lpstr>Основные характеристики бюджета</vt:lpstr>
      <vt:lpstr>Динамика поступления доходов городского бюджета</vt:lpstr>
      <vt:lpstr>Налоговые доходы бюджета </vt:lpstr>
      <vt:lpstr>Неналоговые доходы бюджета </vt:lpstr>
      <vt:lpstr>Безвозмездные поступления</vt:lpstr>
      <vt:lpstr>Социально ориентированный бюджет</vt:lpstr>
      <vt:lpstr>Расходы бюджета </vt:lpstr>
      <vt:lpstr>Структура и динамика расходов местного бюджета </vt:lpstr>
      <vt:lpstr>Расходы бюджета по разделам и подразделам классификации расходов бюджета</vt:lpstr>
      <vt:lpstr>Расходы бюджета по разделам и подразделам классификации расходов бюджета</vt:lpstr>
      <vt:lpstr>Расходы бюджета по разделам и подразделам классификации расходов бюджета</vt:lpstr>
      <vt:lpstr>Выполнение майских Указов  Президента РФ</vt:lpstr>
      <vt:lpstr>Расходы бюджета на жилищно-коммунальное хозяйство</vt:lpstr>
      <vt:lpstr>Расходы бюджета на образование</vt:lpstr>
      <vt:lpstr>Расходы бюджета на культуру, кинематографию</vt:lpstr>
      <vt:lpstr>Расходы бюджета на социальную политику</vt:lpstr>
      <vt:lpstr>Расходы бюджета на физическую культуру и спорт</vt:lpstr>
      <vt:lpstr>Региональные и приоритетные проекты города Бузулука</vt:lpstr>
      <vt:lpstr>Расходы бюджета с учетом интереса целевых групп</vt:lpstr>
      <vt:lpstr>Расходы бюджета с учетом интереса целевых групп</vt:lpstr>
      <vt:lpstr>Расходы бюджета с учетом интереса целевых групп</vt:lpstr>
      <vt:lpstr>Расходы бюджета с учетом интереса целевых групп</vt:lpstr>
      <vt:lpstr>Расходы бюджета с учетом интереса целевых групп</vt:lpstr>
      <vt:lpstr>Стимулирование экономического развития города</vt:lpstr>
      <vt:lpstr>Детский бюджет на 2021 год</vt:lpstr>
      <vt:lpstr>Субсидии юридическим и физическим лицам, индивидуальным предпринимателям (производителям ТРУ)</vt:lpstr>
      <vt:lpstr>Муниципальные программы</vt:lpstr>
      <vt:lpstr>Муниципальная программа «Доступная среда в городе Бузулуке»</vt:lpstr>
      <vt:lpstr>Муниципальная программа «Информирование населения о деятельности органов местного самоуправления города Бузулука»</vt:lpstr>
      <vt:lpstr>Муниципальная программа «Комплексное благоустройство территории и создание комфортных условий для проживания населения города Бузулука»</vt:lpstr>
      <vt:lpstr>Муниципальная программа «Повышение безопасности дорожного движения в городе Бузулуке»</vt:lpstr>
      <vt:lpstr>Муниципальная программа «Комплексные меры противодействия злоупотреблению наркотиками и их незаконному обороту в городе Бузулуке»</vt:lpstr>
      <vt:lpstr>Муниципальная программа «Осуществление деятельности в области культуры, спорта и молодежной политики города Бузулука»</vt:lpstr>
      <vt:lpstr>Муниципальная программа «Обеспечение первичных мер пожарной безопасности, выполнение мероприятий по гражданской обороне и защите населения от чрезвычайных ситуаций природного и техногенного характера на территории города Бузулука»</vt:lpstr>
      <vt:lpstr>Муниципальная программа  «Обеспечение жильем молодых семей в городе Бузулуке»</vt:lpstr>
      <vt:lpstr>Муниципальная программа  «Образование города Бузулука»</vt:lpstr>
      <vt:lpstr>Муниципальная программа  «Обеспечение правопорядка  на территории города Бузулука»</vt:lpstr>
      <vt:lpstr>Муниципальная программа  «Укрепление межнациональных отношений, профилактика терроризма и экстремизма в городе Бузулуке»</vt:lpstr>
      <vt:lpstr>Муниципальная программа  «Создание комфортной и безопасной экологической среды в городе Бузулуке»</vt:lpstr>
      <vt:lpstr>Муниципальная программа  «Формирование современной городской среды в городе Бузулуке»</vt:lpstr>
      <vt:lpstr>Муниципальная программа  «Улучшение условий охраны труда в городе Бузулуке»</vt:lpstr>
      <vt:lpstr>Муниципальная программа  «О противодействии коррупции в городе Бузулуке»</vt:lpstr>
      <vt:lpstr>Муниципальная программа  «Экономическое развитие города Бузулука»</vt:lpstr>
      <vt:lpstr>Муниципальная программа  «Энергосбережение и повышение энергетической эффективности города Бузулука»</vt:lpstr>
      <vt:lpstr>Муниципальная программа  «Создание системы кадастра недвижимости и управления земельно-имущественным комплексом на территории города Бузулука»</vt:lpstr>
      <vt:lpstr>Муниципальная программа  «Градостроительное планирование  территории города Бузулука»</vt:lpstr>
      <vt:lpstr>Муниципальная программа  «Развитие жилищно-коммунального и дорожного хозяйства, градостроительства, строительства и архитектуры в городе Бузулуке»</vt:lpstr>
      <vt:lpstr>Муниципальная программа  «Управление муниципальными финансами города Бузулука»</vt:lpstr>
      <vt:lpstr>Муниципальная программа  «Повышение эффективности управления муниципальной собственностью в городе Бузулуке»</vt:lpstr>
      <vt:lpstr>Муниципальная программа  «Реализация муниципальной политики города Бузулука»</vt:lpstr>
      <vt:lpstr>Проект «Народный бюджет»</vt:lpstr>
      <vt:lpstr>Проект «Школьный бюджет»</vt:lpstr>
      <vt:lpstr>Проект «Школьный бюджет»</vt:lpstr>
      <vt:lpstr>Проект «Школьный бюджет»</vt:lpstr>
      <vt:lpstr>Открытые государственные ресурсы и контактная информация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бюджете города Бузулука</dc:title>
  <dc:creator>Елена А. Павлова</dc:creator>
  <cp:lastModifiedBy>Елена А. Павлова</cp:lastModifiedBy>
  <cp:revision>410</cp:revision>
  <dcterms:created xsi:type="dcterms:W3CDTF">2021-04-22T07:14:46Z</dcterms:created>
  <dcterms:modified xsi:type="dcterms:W3CDTF">2021-05-28T07:03:44Z</dcterms:modified>
</cp:coreProperties>
</file>