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diagrams/data6.xml" ContentType="application/vnd.openxmlformats-officedocument.drawingml.diagramData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57" r:id="rId4"/>
    <p:sldId id="281" r:id="rId5"/>
    <p:sldId id="280" r:id="rId6"/>
    <p:sldId id="259" r:id="rId7"/>
    <p:sldId id="260" r:id="rId8"/>
    <p:sldId id="289" r:id="rId9"/>
    <p:sldId id="262" r:id="rId10"/>
    <p:sldId id="263" r:id="rId11"/>
    <p:sldId id="273" r:id="rId12"/>
    <p:sldId id="264" r:id="rId13"/>
    <p:sldId id="266" r:id="rId14"/>
    <p:sldId id="285" r:id="rId15"/>
    <p:sldId id="267" r:id="rId16"/>
    <p:sldId id="268" r:id="rId17"/>
    <p:sldId id="269" r:id="rId18"/>
    <p:sldId id="270" r:id="rId19"/>
    <p:sldId id="271" r:id="rId20"/>
    <p:sldId id="282" r:id="rId21"/>
    <p:sldId id="288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3A343"/>
    <a:srgbClr val="FEF6F0"/>
    <a:srgbClr val="FEF2E8"/>
    <a:srgbClr val="F7F5F9"/>
    <a:srgbClr val="F0ECF4"/>
    <a:srgbClr val="F8FAF4"/>
    <a:srgbClr val="FAFBF7"/>
    <a:srgbClr val="9EF3FC"/>
    <a:srgbClr val="D2F7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0" autoAdjust="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 </a:t>
            </a:r>
            <a:r>
              <a:rPr lang="ru-RU" dirty="0" smtClean="0"/>
              <a:t>населения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(в среднегодовом </a:t>
            </a:r>
            <a:r>
              <a:rPr lang="ru-RU" dirty="0" smtClean="0"/>
              <a:t>исчислении, тыс. чел.)</a:t>
            </a:r>
            <a:endParaRPr lang="ru-RU" dirty="0"/>
          </a:p>
        </c:rich>
      </c:tx>
      <c:layout>
        <c:manualLayout>
          <c:xMode val="edge"/>
          <c:yMode val="edge"/>
          <c:x val="0.22135926467940412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численность!$A$5</c:f>
              <c:strCache>
                <c:ptCount val="1"/>
                <c:pt idx="0">
                  <c:v>Численность населения (в среднегодовом исчислении)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</c:dLbl>
            <c:showVal val="1"/>
          </c:dLbls>
          <c:cat>
            <c:strRef>
              <c:f>численность!$B$1:$J$4</c:f>
              <c:strCache>
                <c:ptCount val="9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численность!$B$5:$J$5</c:f>
              <c:numCache>
                <c:formatCode>General</c:formatCode>
                <c:ptCount val="9"/>
                <c:pt idx="0">
                  <c:v>0</c:v>
                </c:pt>
                <c:pt idx="1">
                  <c:v>23.4</c:v>
                </c:pt>
                <c:pt idx="2">
                  <c:v>22.7</c:v>
                </c:pt>
                <c:pt idx="3">
                  <c:v>22.1</c:v>
                </c:pt>
                <c:pt idx="4">
                  <c:v>21.37</c:v>
                </c:pt>
                <c:pt idx="5">
                  <c:v>21.71</c:v>
                </c:pt>
                <c:pt idx="6">
                  <c:v>22.279999999999987</c:v>
                </c:pt>
                <c:pt idx="7">
                  <c:v>23.03</c:v>
                </c:pt>
                <c:pt idx="8">
                  <c:v>24.01</c:v>
                </c:pt>
              </c:numCache>
            </c:numRef>
          </c:val>
        </c:ser>
        <c:axId val="100783232"/>
        <c:axId val="119214080"/>
      </c:barChart>
      <c:catAx>
        <c:axId val="100783232"/>
        <c:scaling>
          <c:orientation val="minMax"/>
        </c:scaling>
        <c:axPos val="b"/>
        <c:tickLblPos val="nextTo"/>
        <c:crossAx val="119214080"/>
        <c:crosses val="autoZero"/>
        <c:auto val="1"/>
        <c:lblAlgn val="ctr"/>
        <c:lblOffset val="100"/>
      </c:catAx>
      <c:valAx>
        <c:axId val="119214080"/>
        <c:scaling>
          <c:orientation val="minMax"/>
        </c:scaling>
        <c:delete val="1"/>
        <c:axPos val="l"/>
        <c:numFmt formatCode="General" sourceLinked="1"/>
        <c:tickLblPos val="none"/>
        <c:crossAx val="100783232"/>
        <c:crosses val="autoZero"/>
        <c:crossBetween val="between"/>
      </c:valAx>
    </c:plotArea>
    <c:plotVisOnly val="1"/>
  </c:chart>
  <c:spPr>
    <a:ln>
      <a:solidFill>
        <a:srgbClr val="7030A0"/>
      </a:solidFill>
    </a:ln>
  </c:spPr>
  <c:txPr>
    <a:bodyPr/>
    <a:lstStyle/>
    <a:p>
      <a:pPr>
        <a:defRPr sz="1400">
          <a:latin typeface="Bahnschrift Condensed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view3D>
      <c:rAngAx val="1"/>
    </c:view3D>
    <c:plotArea>
      <c:layout>
        <c:manualLayout>
          <c:layoutTarget val="inner"/>
          <c:xMode val="edge"/>
          <c:yMode val="edge"/>
          <c:x val="0.11371740674938999"/>
          <c:y val="9.7033989687420358E-2"/>
          <c:w val="0.74942389913665508"/>
          <c:h val="0.85082997314024178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dLbl>
              <c:idx val="0"/>
              <c:layout>
                <c:manualLayout>
                  <c:x val="4.0016562118681522E-2"/>
                  <c:y val="-8.2997314023931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98,7 %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0967502210305333"/>
                  <c:y val="-7.677251547213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1708549656947541"/>
                  <c:y val="-8.09223811733337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98,8%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0718526794513865E-2"/>
                  <c:y val="-8.71473431056680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99,3%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13031706154513359"/>
                  <c:y val="-9.3371978276923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99,3 %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622981.1</c:v>
                </c:pt>
                <c:pt idx="1">
                  <c:v>730000</c:v>
                </c:pt>
                <c:pt idx="2">
                  <c:v>654752.6</c:v>
                </c:pt>
                <c:pt idx="3">
                  <c:v>610671.5</c:v>
                </c:pt>
                <c:pt idx="4">
                  <c:v>594611.69999999949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</c:v>
                </c:pt>
              </c:strCache>
            </c:strRef>
          </c:tx>
          <c:dLbls>
            <c:dLbl>
              <c:idx val="0"/>
              <c:layout>
                <c:manualLayout>
                  <c:x val="0.12982674864083202"/>
                  <c:y val="2.0749328505982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1,3 %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3588599922589245"/>
                  <c:y val="4.9798388414359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3403394246517444"/>
                  <c:y val="2.2824261356581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3344832205023899"/>
                  <c:y val="1.65992994242469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1121680924341752"/>
                  <c:y val="1.244959710358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5854</c:v>
                </c:pt>
                <c:pt idx="1">
                  <c:v>6000</c:v>
                </c:pt>
                <c:pt idx="2">
                  <c:v>5845</c:v>
                </c:pt>
                <c:pt idx="3">
                  <c:v>5642</c:v>
                </c:pt>
                <c:pt idx="4">
                  <c:v>5444</c:v>
                </c:pt>
              </c:numCache>
            </c:numRef>
          </c:val>
        </c:ser>
        <c:shape val="cylinder"/>
        <c:axId val="156577152"/>
        <c:axId val="156595328"/>
        <c:axId val="0"/>
      </c:bar3DChart>
      <c:catAx>
        <c:axId val="1565771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56595328"/>
        <c:crosses val="autoZero"/>
        <c:auto val="1"/>
        <c:lblAlgn val="ctr"/>
        <c:lblOffset val="100"/>
      </c:catAx>
      <c:valAx>
        <c:axId val="156595328"/>
        <c:scaling>
          <c:orientation val="minMax"/>
        </c:scaling>
        <c:axPos val="b"/>
        <c:numFmt formatCode="#,##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65771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>
          <a:latin typeface="Bahnschrift Condensed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>
                    <a:latin typeface="Bahnschrift Condensed" pitchFamily="34" charset="0"/>
                  </a:defRPr>
                </a:pPr>
                <a:endParaRPr lang="ru-RU"/>
              </a:p>
            </c:txPr>
            <c:showVal val="1"/>
          </c:dLbls>
          <c:trendline>
            <c:spPr>
              <a:ln w="19050" cap="flat">
                <a:solidFill>
                  <a:schemeClr val="accent2">
                    <a:lumMod val="75000"/>
                  </a:schemeClr>
                </a:solidFill>
                <a:prstDash val="dash"/>
                <a:miter lim="800000"/>
                <a:headEnd type="oval"/>
                <a:tailEnd type="oval"/>
              </a:ln>
            </c:spPr>
            <c:trendlineType val="poly"/>
            <c:order val="2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65733.5</c:v>
                </c:pt>
                <c:pt idx="1">
                  <c:v>55856</c:v>
                </c:pt>
                <c:pt idx="2">
                  <c:v>47199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Bahnschrift Condensed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64068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ИБ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Bahnschrift Condensed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 formatCode="#,##0.0">
                  <c:v>1165.5</c:v>
                </c:pt>
              </c:numCache>
            </c:numRef>
          </c:val>
        </c:ser>
        <c:axId val="155993600"/>
        <c:axId val="155995136"/>
      </c:barChart>
      <c:catAx>
        <c:axId val="155993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Bahnschrift Condensed" pitchFamily="34" charset="0"/>
              </a:defRPr>
            </a:pPr>
            <a:endParaRPr lang="ru-RU"/>
          </a:p>
        </c:txPr>
        <c:crossAx val="155995136"/>
        <c:crosses val="autoZero"/>
        <c:auto val="1"/>
        <c:lblAlgn val="ctr"/>
        <c:lblOffset val="100"/>
      </c:catAx>
      <c:valAx>
        <c:axId val="155995136"/>
        <c:scaling>
          <c:orientation val="minMax"/>
        </c:scaling>
        <c:axPos val="l"/>
        <c:numFmt formatCode="#,##0.0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000">
                <a:latin typeface="Bahnschrift Condensed" pitchFamily="34" charset="0"/>
              </a:defRPr>
            </a:pPr>
            <a:endParaRPr lang="ru-RU"/>
          </a:p>
        </c:txPr>
        <c:crossAx val="155993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Оборот розничной </a:t>
            </a:r>
            <a:r>
              <a:rPr lang="ru-RU" dirty="0" smtClean="0"/>
              <a:t>торговли (тыс. рублей)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цены!$A$5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</c:dLbl>
            <c:showVal val="1"/>
          </c:dLbls>
          <c:cat>
            <c:strRef>
              <c:f>цены!$B$1:$J$4</c:f>
              <c:strCache>
                <c:ptCount val="9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цены!$B$5:$J$5</c:f>
              <c:numCache>
                <c:formatCode>General</c:formatCode>
                <c:ptCount val="9"/>
                <c:pt idx="0">
                  <c:v>0</c:v>
                </c:pt>
                <c:pt idx="1">
                  <c:v>963.4</c:v>
                </c:pt>
                <c:pt idx="2">
                  <c:v>935.9</c:v>
                </c:pt>
                <c:pt idx="3">
                  <c:v>941.25</c:v>
                </c:pt>
                <c:pt idx="4">
                  <c:v>994.6</c:v>
                </c:pt>
                <c:pt idx="5" formatCode="#,##0.00">
                  <c:v>1056.1299999999999</c:v>
                </c:pt>
                <c:pt idx="6" formatCode="#,##0.00">
                  <c:v>1122.55</c:v>
                </c:pt>
                <c:pt idx="7" formatCode="#,##0.00">
                  <c:v>1195.46</c:v>
                </c:pt>
                <c:pt idx="8" formatCode="#,##0.00">
                  <c:v>1274.3599999999999</c:v>
                </c:pt>
              </c:numCache>
            </c:numRef>
          </c:val>
        </c:ser>
        <c:axId val="119238016"/>
        <c:axId val="119256192"/>
      </c:barChart>
      <c:catAx>
        <c:axId val="119238016"/>
        <c:scaling>
          <c:orientation val="minMax"/>
        </c:scaling>
        <c:axPos val="b"/>
        <c:tickLblPos val="nextTo"/>
        <c:crossAx val="119256192"/>
        <c:crosses val="autoZero"/>
        <c:auto val="1"/>
        <c:lblAlgn val="ctr"/>
        <c:lblOffset val="100"/>
      </c:catAx>
      <c:valAx>
        <c:axId val="119256192"/>
        <c:scaling>
          <c:orientation val="minMax"/>
        </c:scaling>
        <c:delete val="1"/>
        <c:axPos val="l"/>
        <c:numFmt formatCode="General" sourceLinked="1"/>
        <c:tickLblPos val="none"/>
        <c:crossAx val="11923801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rgbClr val="7030A0"/>
      </a:solidFill>
    </a:ln>
  </c:spPr>
  <c:txPr>
    <a:bodyPr/>
    <a:lstStyle/>
    <a:p>
      <a:pPr>
        <a:defRPr sz="1400">
          <a:latin typeface="Bahnschrift Condensed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 </a:t>
            </a:r>
            <a:r>
              <a:rPr lang="ru-RU" dirty="0" smtClean="0"/>
              <a:t>безработицы ( % 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Труд!$A$5</c:f>
              <c:strCache>
                <c:ptCount val="1"/>
                <c:pt idx="0">
                  <c:v>Уровень безработицы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Труд!$B$1:$J$4</c:f>
              <c:strCache>
                <c:ptCount val="9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Труд!$B$5:$J$5</c:f>
              <c:numCache>
                <c:formatCode>General</c:formatCode>
                <c:ptCount val="9"/>
                <c:pt idx="0">
                  <c:v>0</c:v>
                </c:pt>
                <c:pt idx="1">
                  <c:v>4.5999999999999996</c:v>
                </c:pt>
                <c:pt idx="2">
                  <c:v>4.3</c:v>
                </c:pt>
                <c:pt idx="3">
                  <c:v>7.3</c:v>
                </c:pt>
                <c:pt idx="4">
                  <c:v>7.3</c:v>
                </c:pt>
                <c:pt idx="5">
                  <c:v>7.3</c:v>
                </c:pt>
                <c:pt idx="6">
                  <c:v>7.3</c:v>
                </c:pt>
                <c:pt idx="7">
                  <c:v>7.1</c:v>
                </c:pt>
                <c:pt idx="8">
                  <c:v>7</c:v>
                </c:pt>
              </c:numCache>
            </c:numRef>
          </c:val>
        </c:ser>
        <c:axId val="119309056"/>
        <c:axId val="119310592"/>
      </c:barChart>
      <c:catAx>
        <c:axId val="119309056"/>
        <c:scaling>
          <c:orientation val="minMax"/>
        </c:scaling>
        <c:axPos val="b"/>
        <c:tickLblPos val="nextTo"/>
        <c:crossAx val="119310592"/>
        <c:crosses val="autoZero"/>
        <c:auto val="1"/>
        <c:lblAlgn val="ctr"/>
        <c:lblOffset val="100"/>
      </c:catAx>
      <c:valAx>
        <c:axId val="119310592"/>
        <c:scaling>
          <c:orientation val="minMax"/>
        </c:scaling>
        <c:delete val="1"/>
        <c:axPos val="l"/>
        <c:numFmt formatCode="General" sourceLinked="1"/>
        <c:tickLblPos val="none"/>
        <c:crossAx val="119309056"/>
        <c:crosses val="autoZero"/>
        <c:crossBetween val="between"/>
      </c:valAx>
    </c:plotArea>
    <c:plotVisOnly val="1"/>
  </c:chart>
  <c:spPr>
    <a:ln>
      <a:solidFill>
        <a:srgbClr val="7030A0"/>
      </a:solidFill>
    </a:ln>
  </c:spPr>
  <c:txPr>
    <a:bodyPr/>
    <a:lstStyle/>
    <a:p>
      <a:pPr>
        <a:defRPr sz="1400">
          <a:latin typeface="Bahnschrift Condensed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Ввод в действие жилых </a:t>
            </a:r>
            <a:r>
              <a:rPr lang="ru-RU" dirty="0" smtClean="0"/>
              <a:t>домов (тыс. кв. м.)</a:t>
            </a:r>
            <a:endParaRPr lang="ru-RU" dirty="0"/>
          </a:p>
        </c:rich>
      </c:tx>
      <c:layout>
        <c:manualLayout>
          <c:xMode val="edge"/>
          <c:yMode val="edge"/>
          <c:x val="0.12389041162938665"/>
          <c:y val="6.7471508333699359E-2"/>
        </c:manualLayout>
      </c:layout>
    </c:title>
    <c:plotArea>
      <c:layout>
        <c:manualLayout>
          <c:layoutTarget val="inner"/>
          <c:xMode val="edge"/>
          <c:yMode val="edge"/>
          <c:x val="3.4188243355684989E-2"/>
          <c:y val="0.17508524627608371"/>
          <c:w val="0.93162351328863346"/>
          <c:h val="0.6951462646631803"/>
        </c:manualLayout>
      </c:layout>
      <c:barChart>
        <c:barDir val="col"/>
        <c:grouping val="clustered"/>
        <c:ser>
          <c:idx val="0"/>
          <c:order val="0"/>
          <c:tx>
            <c:strRef>
              <c:f>строительство!$A$5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</c:dLbl>
            <c:showVal val="1"/>
          </c:dLbls>
          <c:cat>
            <c:strRef>
              <c:f>строительство!$B$1:$J$4</c:f>
              <c:strCache>
                <c:ptCount val="9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строительство!$B$5:$J$5</c:f>
              <c:numCache>
                <c:formatCode>General</c:formatCode>
                <c:ptCount val="9"/>
                <c:pt idx="0">
                  <c:v>0</c:v>
                </c:pt>
                <c:pt idx="1">
                  <c:v>1.9000000000000001</c:v>
                </c:pt>
                <c:pt idx="2">
                  <c:v>1.28</c:v>
                </c:pt>
                <c:pt idx="3">
                  <c:v>1.26</c:v>
                </c:pt>
                <c:pt idx="4">
                  <c:v>1.26</c:v>
                </c:pt>
                <c:pt idx="5">
                  <c:v>1.27</c:v>
                </c:pt>
                <c:pt idx="6">
                  <c:v>1.6500000000000001</c:v>
                </c:pt>
                <c:pt idx="7">
                  <c:v>2.15</c:v>
                </c:pt>
                <c:pt idx="8">
                  <c:v>2.79</c:v>
                </c:pt>
              </c:numCache>
            </c:numRef>
          </c:val>
        </c:ser>
        <c:axId val="119342976"/>
        <c:axId val="119344512"/>
      </c:barChart>
      <c:catAx>
        <c:axId val="119342976"/>
        <c:scaling>
          <c:orientation val="minMax"/>
        </c:scaling>
        <c:axPos val="b"/>
        <c:tickLblPos val="nextTo"/>
        <c:crossAx val="119344512"/>
        <c:crosses val="autoZero"/>
        <c:auto val="1"/>
        <c:lblAlgn val="ctr"/>
        <c:lblOffset val="100"/>
      </c:catAx>
      <c:valAx>
        <c:axId val="119344512"/>
        <c:scaling>
          <c:orientation val="minMax"/>
        </c:scaling>
        <c:delete val="1"/>
        <c:axPos val="l"/>
        <c:numFmt formatCode="General" sourceLinked="1"/>
        <c:tickLblPos val="none"/>
        <c:crossAx val="119342976"/>
        <c:crosses val="autoZero"/>
        <c:crossBetween val="between"/>
      </c:valAx>
    </c:plotArea>
    <c:plotVisOnly val="1"/>
  </c:chart>
  <c:spPr>
    <a:ln>
      <a:solidFill>
        <a:srgbClr val="7030A0"/>
      </a:solidFill>
    </a:ln>
  </c:spPr>
  <c:txPr>
    <a:bodyPr/>
    <a:lstStyle/>
    <a:p>
      <a:pPr>
        <a:defRPr sz="1400">
          <a:latin typeface="Bahnschrift Condensed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600155.69999999925</c:v>
                </c:pt>
                <c:pt idx="1">
                  <c:v>613313.5</c:v>
                </c:pt>
                <c:pt idx="2">
                  <c:v>660597.6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600155.69999999925</c:v>
                </c:pt>
                <c:pt idx="1">
                  <c:v>613313.5</c:v>
                </c:pt>
                <c:pt idx="2">
                  <c:v>660597.6</c:v>
                </c:pt>
              </c:numCache>
            </c:numRef>
          </c:val>
        </c:ser>
        <c:axId val="168245888"/>
        <c:axId val="168589952"/>
      </c:barChart>
      <c:catAx>
        <c:axId val="168245888"/>
        <c:scaling>
          <c:orientation val="minMax"/>
        </c:scaling>
        <c:axPos val="l"/>
        <c:numFmt formatCode="General" sourceLinked="1"/>
        <c:tickLblPos val="nextTo"/>
        <c:crossAx val="168589952"/>
        <c:crosses val="autoZero"/>
        <c:auto val="1"/>
        <c:lblAlgn val="ctr"/>
        <c:lblOffset val="100"/>
      </c:catAx>
      <c:valAx>
        <c:axId val="168589952"/>
        <c:scaling>
          <c:orientation val="minMax"/>
        </c:scaling>
        <c:delete val="1"/>
        <c:axPos val="b"/>
        <c:numFmt formatCode="General" sourceLinked="1"/>
        <c:tickLblPos val="none"/>
        <c:crossAx val="16824588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>
          <a:latin typeface="Bahnschrift Condensed" pitchFamily="34" charset="0"/>
          <a:ea typeface="Microsoft YaHei Light" pitchFamily="34" charset="-122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spPr>
              <a:solidFill>
                <a:schemeClr val="bg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114610.8</c:v>
                </c:pt>
                <c:pt idx="1">
                  <c:v>123440.8</c:v>
                </c:pt>
                <c:pt idx="2">
                  <c:v>133150.5</c:v>
                </c:pt>
              </c:numCache>
            </c:numRef>
          </c:val>
        </c:ser>
        <c:axId val="168848768"/>
        <c:axId val="167476608"/>
      </c:barChart>
      <c:catAx>
        <c:axId val="168848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7476608"/>
        <c:crosses val="autoZero"/>
        <c:auto val="1"/>
        <c:lblAlgn val="ctr"/>
        <c:lblOffset val="100"/>
      </c:catAx>
      <c:valAx>
        <c:axId val="167476608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8848768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Bahnschrift SemiBold Condensed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545986.80000000005</c:v>
                </c:pt>
                <c:pt idx="1">
                  <c:v>489872.7</c:v>
                </c:pt>
                <c:pt idx="2">
                  <c:v>467005.2</c:v>
                </c:pt>
              </c:numCache>
            </c:numRef>
          </c:val>
        </c:ser>
        <c:axId val="170823680"/>
        <c:axId val="170825216"/>
      </c:barChart>
      <c:catAx>
        <c:axId val="170823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0825216"/>
        <c:crosses val="autoZero"/>
        <c:auto val="1"/>
        <c:lblAlgn val="ctr"/>
        <c:lblOffset val="100"/>
      </c:catAx>
      <c:valAx>
        <c:axId val="170825216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0823680"/>
        <c:crosses val="autoZero"/>
        <c:crossBetween val="between"/>
      </c:valAx>
    </c:plotArea>
    <c:plotVisOnly val="1"/>
  </c:chart>
  <c:spPr>
    <a:noFill/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Bahnschrift SemiBold Condensed" pitchFamily="34" charset="0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440725932819874E-2"/>
                  <c:y val="-6.1954120482339566E-2"/>
                </c:manualLayout>
              </c:layout>
              <c:showPercent val="1"/>
            </c:dLbl>
            <c:dLbl>
              <c:idx val="1"/>
              <c:layout>
                <c:manualLayout>
                  <c:x val="6.8270828782799414E-2"/>
                  <c:y val="-4.8157398465697498E-2"/>
                </c:manualLayout>
              </c:layout>
              <c:showPercent val="1"/>
            </c:dLbl>
            <c:dLbl>
              <c:idx val="2"/>
              <c:layout>
                <c:manualLayout>
                  <c:x val="1.3829072450830499E-2"/>
                  <c:y val="-2.3125101484450451E-2"/>
                </c:manualLayout>
              </c:layout>
              <c:showPercent val="1"/>
            </c:dLbl>
            <c:dLbl>
              <c:idx val="3"/>
              <c:layout>
                <c:manualLayout>
                  <c:x val="-1.2606007654393681E-2"/>
                  <c:y val="0.10095530696019532"/>
                </c:manualLayout>
              </c:layout>
              <c:showPercent val="1"/>
            </c:dLbl>
            <c:dLbl>
              <c:idx val="4"/>
              <c:layout>
                <c:manualLayout>
                  <c:x val="-2.8906257419348724E-2"/>
                  <c:y val="3.3919664196855617E-2"/>
                </c:manualLayout>
              </c:layout>
              <c:showPercent val="1"/>
            </c:dLbl>
            <c:dLbl>
              <c:idx val="5"/>
              <c:layout>
                <c:manualLayout>
                  <c:x val="-0.18822400972468875"/>
                  <c:y val="-3.6351017978059452E-2"/>
                </c:manualLayout>
              </c:layout>
              <c:showPercent val="1"/>
            </c:dLbl>
            <c:dLbl>
              <c:idx val="6"/>
              <c:layout>
                <c:manualLayout>
                  <c:x val="-6.9578058671022486E-2"/>
                  <c:y val="-5.4944749728662597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СД</c:v>
                </c:pt>
                <c:pt idx="2">
                  <c:v>ФО</c:v>
                </c:pt>
                <c:pt idx="3">
                  <c:v>КРК</c:v>
                </c:pt>
                <c:pt idx="4">
                  <c:v>РОО</c:v>
                </c:pt>
                <c:pt idx="5">
                  <c:v>ОК</c:v>
                </c:pt>
                <c:pt idx="6">
                  <c:v>УУР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78302.600000000006</c:v>
                </c:pt>
                <c:pt idx="1">
                  <c:v>220</c:v>
                </c:pt>
                <c:pt idx="2">
                  <c:v>108723.4</c:v>
                </c:pt>
                <c:pt idx="3">
                  <c:v>716.5</c:v>
                </c:pt>
                <c:pt idx="4">
                  <c:v>412821.7</c:v>
                </c:pt>
                <c:pt idx="5">
                  <c:v>59813.4</c:v>
                </c:pt>
                <c:pt idx="6">
                  <c:v>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980289461438384E-2"/>
          <c:y val="0.70488855939083694"/>
          <c:w val="0.88451599730291808"/>
          <c:h val="0.28154457197063604"/>
        </c:manualLayout>
      </c:layout>
    </c:legend>
    <c:plotVisOnly val="1"/>
  </c:chart>
  <c:txPr>
    <a:bodyPr/>
    <a:lstStyle/>
    <a:p>
      <a:pPr>
        <a:defRPr sz="1800">
          <a:latin typeface="Bahnschrift Condensed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Социальная </a:t>
            </a:r>
            <a:r>
              <a:rPr lang="ru-RU" sz="2000" dirty="0"/>
              <a:t>ориентированность расходов бюджета</a:t>
            </a:r>
          </a:p>
        </c:rich>
      </c:tx>
      <c:layout/>
    </c:title>
    <c:view3D>
      <c:rotX val="40"/>
      <c:rotY val="60"/>
      <c:perspective val="30"/>
    </c:view3D>
    <c:plotArea>
      <c:layout>
        <c:manualLayout>
          <c:layoutTarget val="inner"/>
          <c:xMode val="edge"/>
          <c:yMode val="edge"/>
          <c:x val="9.5835333772438525E-2"/>
          <c:y val="0.13221716105617951"/>
          <c:w val="0.88154416374371058"/>
          <c:h val="0.77340277006258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ориентированность расходов бюджета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8.5035194502198166E-2"/>
                  <c:y val="0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1.2597806592918261E-2"/>
                  <c:y val="-5.643817353627376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3.4643968130525296E-2"/>
                  <c:y val="-5.1734992408250927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0.10708110805148666"/>
                  <c:y val="-3.05706773321482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5.0391226371672988E-2"/>
                  <c:y val="-2.1164315076102655E-2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Спорт</c:v>
                </c:pt>
                <c:pt idx="4">
                  <c:v>Другие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388</c:v>
                </c:pt>
                <c:pt idx="1">
                  <c:v>55</c:v>
                </c:pt>
                <c:pt idx="2">
                  <c:v>49.4</c:v>
                </c:pt>
                <c:pt idx="3">
                  <c:v>8.1</c:v>
                </c:pt>
                <c:pt idx="4">
                  <c:v>160.1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3.3046427381084639E-2"/>
          <c:y val="0.78712494907973152"/>
          <c:w val="0.94965440347898289"/>
          <c:h val="0.21287505092026821"/>
        </c:manualLayout>
      </c:layout>
      <c:overlay val="1"/>
      <c:spPr>
        <a:ln cap="flat"/>
      </c:spPr>
    </c:legend>
    <c:plotVisOnly val="1"/>
  </c:chart>
  <c:txPr>
    <a:bodyPr/>
    <a:lstStyle/>
    <a:p>
      <a:pPr>
        <a:defRPr sz="1600">
          <a:latin typeface="Bahnschrift Condensed" pitchFamily="34" charset="0"/>
        </a:defRPr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4D949-22C6-4A8F-AE9E-49AA885A5D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B5A9B-BF71-4C03-B866-1216E1FD428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600" dirty="0" smtClean="0">
              <a:latin typeface="Bahnschrift Condensed" pitchFamily="34" charset="0"/>
            </a:rPr>
            <a:t>Административный центр - посёлок Адамовка.</a:t>
          </a:r>
          <a:endParaRPr lang="ru-RU" sz="1600" dirty="0">
            <a:latin typeface="Bahnschrift Condensed" pitchFamily="34" charset="0"/>
          </a:endParaRPr>
        </a:p>
      </dgm:t>
    </dgm:pt>
    <dgm:pt modelId="{AF2DD5F7-F9EA-4745-8C53-08B49366908D}" type="parTrans" cxnId="{77BD4668-64AC-443E-ADFB-F502D272BA2A}">
      <dgm:prSet/>
      <dgm:spPr/>
      <dgm:t>
        <a:bodyPr/>
        <a:lstStyle/>
        <a:p>
          <a:endParaRPr lang="ru-RU" sz="1600"/>
        </a:p>
      </dgm:t>
    </dgm:pt>
    <dgm:pt modelId="{183D4E53-8BEF-4FF2-90BD-9BF2D058BF39}" type="sibTrans" cxnId="{77BD4668-64AC-443E-ADFB-F502D272BA2A}">
      <dgm:prSet/>
      <dgm:spPr/>
      <dgm:t>
        <a:bodyPr/>
        <a:lstStyle/>
        <a:p>
          <a:endParaRPr lang="ru-RU" sz="1600"/>
        </a:p>
      </dgm:t>
    </dgm:pt>
    <dgm:pt modelId="{07D7BFE2-163B-4601-A435-147266BF57F5}" type="pres">
      <dgm:prSet presAssocID="{1894D949-22C6-4A8F-AE9E-49AA885A5D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2D963-D8B5-40B3-AB57-A9BC7506577F}" type="pres">
      <dgm:prSet presAssocID="{351B5A9B-BF71-4C03-B866-1216E1FD428E}" presName="parentText" presStyleLbl="node1" presStyleIdx="0" presStyleCnt="1" custLinFactY="75539" custLinFactNeighborX="-21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5A2435-566F-44AD-8FF7-5256A3268BC5}" type="presOf" srcId="{1894D949-22C6-4A8F-AE9E-49AA885A5DE0}" destId="{07D7BFE2-163B-4601-A435-147266BF57F5}" srcOrd="0" destOrd="0" presId="urn:microsoft.com/office/officeart/2005/8/layout/vList2"/>
    <dgm:cxn modelId="{77BD4668-64AC-443E-ADFB-F502D272BA2A}" srcId="{1894D949-22C6-4A8F-AE9E-49AA885A5DE0}" destId="{351B5A9B-BF71-4C03-B866-1216E1FD428E}" srcOrd="0" destOrd="0" parTransId="{AF2DD5F7-F9EA-4745-8C53-08B49366908D}" sibTransId="{183D4E53-8BEF-4FF2-90BD-9BF2D058BF39}"/>
    <dgm:cxn modelId="{9E0295AC-9A99-4CC1-ADC6-4D986286F664}" type="presOf" srcId="{351B5A9B-BF71-4C03-B866-1216E1FD428E}" destId="{D172D963-D8B5-40B3-AB57-A9BC7506577F}" srcOrd="0" destOrd="0" presId="urn:microsoft.com/office/officeart/2005/8/layout/vList2"/>
    <dgm:cxn modelId="{37506585-C80B-41C4-9730-54575EB0E3F8}" type="presParOf" srcId="{07D7BFE2-163B-4601-A435-147266BF57F5}" destId="{D172D963-D8B5-40B3-AB57-A9BC7506577F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83A343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  <a:ea typeface="Malgun Gothic" pitchFamily="34" charset="-127"/>
            </a:rPr>
            <a:t>Реализация задач, поставленных в указах Президента Российской Федерации</a:t>
          </a:r>
          <a:endParaRPr lang="ru-RU" sz="1400" b="1" dirty="0">
            <a:latin typeface="Century Gothic" pitchFamily="34" charset="0"/>
            <a:ea typeface="Malgun Gothic" pitchFamily="34" charset="-127"/>
          </a:endParaRPr>
        </a:p>
      </dgm:t>
    </dgm:pt>
    <dgm:pt modelId="{ECEFD8B3-1C0E-483D-9669-D9C909D58F45}" type="parTrans" cxnId="{94FCCDB4-87C6-41C6-B670-482163E74864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D9E9DA9F-04AD-4D83-BDEE-43923B8C8BC0}" type="sibTrans" cxnId="{94FCCDB4-87C6-41C6-B670-482163E7486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</a:rPr>
            <a:t>Сохранение социальной направленности бюджета</a:t>
          </a:r>
          <a:endParaRPr lang="ru-RU" sz="1400" b="1" dirty="0">
            <a:latin typeface="Century Gothic" pitchFamily="34" charset="0"/>
          </a:endParaRPr>
        </a:p>
      </dgm:t>
    </dgm:pt>
    <dgm:pt modelId="{B132CE82-8E8E-4F5A-B994-7C1C4441AA79}" type="parTrans" cxnId="{2E5047F8-F0F2-4563-BDE3-537293056C48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9E943454-3EAF-47BE-92F6-497CAFD17E03}" type="sibTrans" cxnId="{2E5047F8-F0F2-4563-BDE3-537293056C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8FAF4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gm:spPr>
      <dgm:t>
        <a:bodyPr/>
        <a:lstStyle/>
        <a:p>
          <a:r>
            <a:rPr lang="ru-RU" sz="1400" b="1" dirty="0" smtClean="0">
              <a:latin typeface="Century Gothic" pitchFamily="34" charset="0"/>
              <a:ea typeface="Malgun Gothic" pitchFamily="34" charset="-127"/>
            </a:rPr>
            <a:t>Повышение открытости и прозрачности бюджетного процесса</a:t>
          </a:r>
          <a:endParaRPr lang="ru-RU" sz="1400" b="1" dirty="0">
            <a:latin typeface="Century Gothic" pitchFamily="34" charset="0"/>
            <a:ea typeface="Malgun Gothic" pitchFamily="34" charset="-127"/>
          </a:endParaRPr>
        </a:p>
      </dgm:t>
    </dgm:pt>
    <dgm:pt modelId="{AF3F775A-5121-48EC-BEE3-72B325B5351F}" type="parTrans" cxnId="{2E828C3C-7240-4443-895B-30516BA21502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8E7CCC5B-2BB5-48F7-B096-28954E6DE00F}" type="sibTrans" cxnId="{2E828C3C-7240-4443-895B-30516BA21502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  <a:ea typeface="Malgun Gothic" pitchFamily="34" charset="-127"/>
            </a:rPr>
            <a:t>Обеспечение сбалансированности бюджета</a:t>
          </a:r>
          <a:endParaRPr lang="ru-RU" sz="1400" b="1" dirty="0">
            <a:latin typeface="Century Gothic" pitchFamily="34" charset="0"/>
            <a:ea typeface="Malgun Gothic" pitchFamily="34" charset="-127"/>
          </a:endParaRPr>
        </a:p>
      </dgm:t>
    </dgm:pt>
    <dgm:pt modelId="{2DB3306C-A2D2-4B1E-9A9F-9112C45C5092}" type="parTrans" cxnId="{2E18FE11-9E31-42CA-8C9A-79D07BD31D00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884686C2-51C3-4BA0-B48E-0E0CB381D1FA}" type="sibTrans" cxnId="{2E18FE11-9E31-42CA-8C9A-79D07BD31D0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</a:rPr>
            <a:t>Повышение эффективности бюджетных расходов </a:t>
          </a:r>
          <a:endParaRPr lang="ru-RU" sz="1400" b="1" dirty="0">
            <a:latin typeface="Century Gothic" pitchFamily="34" charset="0"/>
          </a:endParaRPr>
        </a:p>
      </dgm:t>
    </dgm:pt>
    <dgm:pt modelId="{00AB9BBD-A3C8-4717-981C-172FD9FAC5BD}" type="parTrans" cxnId="{FCF96A2B-E291-407D-94F5-5CBA697E5A87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0B0DEBB5-E337-4843-803F-DD5691D1BFEB}" type="sibTrans" cxnId="{FCF96A2B-E291-407D-94F5-5CBA697E5A87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8DF1A2D5-CF43-4150-BF5F-AD054E2DC318}" type="pres">
      <dgm:prSet presAssocID="{240A7C38-22F5-4175-B39C-520BB06E67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6376A-CA11-4DA1-8D62-AA33668479AE}" type="pres">
      <dgm:prSet presAssocID="{240A7C38-22F5-4175-B39C-520BB06E67D4}" presName="dummyMaxCanvas" presStyleCnt="0">
        <dgm:presLayoutVars/>
      </dgm:prSet>
      <dgm:spPr/>
    </dgm:pt>
    <dgm:pt modelId="{BEF9E066-025B-4EB2-825C-AA111B467508}" type="pres">
      <dgm:prSet presAssocID="{240A7C38-22F5-4175-B39C-520BB06E67D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334FE-94DA-4DDE-8F5E-234A94F55066}" type="pres">
      <dgm:prSet presAssocID="{240A7C38-22F5-4175-B39C-520BB06E67D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3AD3C-E374-4CA1-8E14-153DBEC1483C}" type="pres">
      <dgm:prSet presAssocID="{240A7C38-22F5-4175-B39C-520BB06E67D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B62D1-3831-4A41-8D06-1C8CA8ACA62B}" type="pres">
      <dgm:prSet presAssocID="{240A7C38-22F5-4175-B39C-520BB06E67D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A03F7-DF59-4A59-A3C3-00137E047DF8}" type="pres">
      <dgm:prSet presAssocID="{240A7C38-22F5-4175-B39C-520BB06E67D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7972-4FD7-4D57-A13B-34A8F3E9D42C}" type="pres">
      <dgm:prSet presAssocID="{240A7C38-22F5-4175-B39C-520BB06E67D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E1FB3-3648-4528-B229-170D815ADB73}" type="pres">
      <dgm:prSet presAssocID="{240A7C38-22F5-4175-B39C-520BB06E67D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B536-4D92-41D2-8EE3-9900D1EBBF26}" type="pres">
      <dgm:prSet presAssocID="{240A7C38-22F5-4175-B39C-520BB06E67D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9A02B-26A0-473A-86D5-CC0B58F621EE}" type="pres">
      <dgm:prSet presAssocID="{240A7C38-22F5-4175-B39C-520BB06E67D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8D985-C755-4774-AB27-B5DC4B26241A}" type="pres">
      <dgm:prSet presAssocID="{240A7C38-22F5-4175-B39C-520BB06E67D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A877F-12EC-4C37-9B04-606663682FB8}" type="pres">
      <dgm:prSet presAssocID="{240A7C38-22F5-4175-B39C-520BB06E67D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1DE6E-DB48-4F1C-BF6E-A3448B89D20B}" type="pres">
      <dgm:prSet presAssocID="{240A7C38-22F5-4175-B39C-520BB06E67D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5355A-462C-4817-97FE-FEF842DA22DE}" type="pres">
      <dgm:prSet presAssocID="{240A7C38-22F5-4175-B39C-520BB06E67D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E58F-A8D8-43D1-87AE-BEAA854A2DBA}" type="pres">
      <dgm:prSet presAssocID="{240A7C38-22F5-4175-B39C-520BB06E67D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1DBAB-4555-4219-B194-A36FA201EDE7}" type="presOf" srcId="{2387613D-C85E-453F-8FF2-08B6F41C34D6}" destId="{7C93AD3C-E374-4CA1-8E14-153DBEC1483C}" srcOrd="0" destOrd="0" presId="urn:microsoft.com/office/officeart/2005/8/layout/vProcess5"/>
    <dgm:cxn modelId="{0DE5393D-C444-48AB-8336-6B441CC52374}" type="presOf" srcId="{A870A585-968B-43EF-ABA5-8AD551960EE4}" destId="{2B54E58F-A8D8-43D1-87AE-BEAA854A2DBA}" srcOrd="1" destOrd="0" presId="urn:microsoft.com/office/officeart/2005/8/layout/vProcess5"/>
    <dgm:cxn modelId="{69023BC7-8959-4831-BEFA-90D235EAEC35}" type="presOf" srcId="{B7508171-3E84-4954-A7A5-C1411111A822}" destId="{7E2B62D1-3831-4A41-8D06-1C8CA8ACA62B}" srcOrd="0" destOrd="0" presId="urn:microsoft.com/office/officeart/2005/8/layout/vProcess5"/>
    <dgm:cxn modelId="{3A690D5B-A5DD-42B8-A32C-8459F96CDA91}" type="presOf" srcId="{9E943454-3EAF-47BE-92F6-497CAFD17E03}" destId="{676E1FB3-3648-4528-B229-170D815ADB73}" srcOrd="0" destOrd="0" presId="urn:microsoft.com/office/officeart/2005/8/layout/vProcess5"/>
    <dgm:cxn modelId="{B9BC3990-1260-41F0-8379-F22D4270643D}" type="presOf" srcId="{A870A585-968B-43EF-ABA5-8AD551960EE4}" destId="{E11A03F7-DF59-4A59-A3C3-00137E047DF8}" srcOrd="0" destOrd="0" presId="urn:microsoft.com/office/officeart/2005/8/layout/vProcess5"/>
    <dgm:cxn modelId="{3CA9ECA5-DE92-4D99-8EE6-21A8903EC95D}" type="presOf" srcId="{240A7C38-22F5-4175-B39C-520BB06E67D4}" destId="{8DF1A2D5-CF43-4150-BF5F-AD054E2DC318}" srcOrd="0" destOrd="0" presId="urn:microsoft.com/office/officeart/2005/8/layout/vProcess5"/>
    <dgm:cxn modelId="{AEDB6CA3-8638-45C3-94DF-30296CA6F94D}" type="presOf" srcId="{B861EE57-782A-4CBB-A2EE-C9D898ADC0F8}" destId="{563334FE-94DA-4DDE-8F5E-234A94F55066}" srcOrd="0" destOrd="0" presId="urn:microsoft.com/office/officeart/2005/8/layout/vProcess5"/>
    <dgm:cxn modelId="{8955BD91-F803-4C0B-BB77-83F869602684}" type="presOf" srcId="{B861EE57-782A-4CBB-A2EE-C9D898ADC0F8}" destId="{0B7A877F-12EC-4C37-9B04-606663682FB8}" srcOrd="1" destOrd="0" presId="urn:microsoft.com/office/officeart/2005/8/layout/vProcess5"/>
    <dgm:cxn modelId="{B027AE07-C904-4056-916C-2F700AAE63D0}" type="presOf" srcId="{2387613D-C85E-453F-8FF2-08B6F41C34D6}" destId="{61F1DE6E-DB48-4F1C-BF6E-A3448B89D20B}" srcOrd="1" destOrd="0" presId="urn:microsoft.com/office/officeart/2005/8/layout/vProcess5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38D45DF6-95E4-4A1A-BA1C-74D6A34821DC}" type="presOf" srcId="{B7508171-3E84-4954-A7A5-C1411111A822}" destId="{3C25355A-462C-4817-97FE-FEF842DA22DE}" srcOrd="1" destOrd="0" presId="urn:microsoft.com/office/officeart/2005/8/layout/vProcess5"/>
    <dgm:cxn modelId="{A59B1316-5F13-484E-9C59-5E43527CD1D5}" type="presOf" srcId="{54DBB401-AFF7-4859-9DD4-5D3C1920D169}" destId="{BEF9E066-025B-4EB2-825C-AA111B467508}" srcOrd="0" destOrd="0" presId="urn:microsoft.com/office/officeart/2005/8/layout/vProcess5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6ACB0551-4B4F-44BD-8ECB-72FF78DA5BA7}" type="presOf" srcId="{D9E9DA9F-04AD-4D83-BDEE-43923B8C8BC0}" destId="{6EF17972-4FD7-4D57-A13B-34A8F3E9D42C}" srcOrd="0" destOrd="0" presId="urn:microsoft.com/office/officeart/2005/8/layout/vProcess5"/>
    <dgm:cxn modelId="{24199BF1-75DB-4696-B560-D286B515A2BD}" type="presOf" srcId="{0B0DEBB5-E337-4843-803F-DD5691D1BFEB}" destId="{C8DEB536-4D92-41D2-8EE3-9900D1EBBF26}" srcOrd="0" destOrd="0" presId="urn:microsoft.com/office/officeart/2005/8/layout/vProcess5"/>
    <dgm:cxn modelId="{F58F6170-8AC5-4BF8-9970-C7B54F90FE9F}" type="presOf" srcId="{884686C2-51C3-4BA0-B48E-0E0CB381D1FA}" destId="{9E19A02B-26A0-473A-86D5-CC0B58F621EE}" srcOrd="0" destOrd="0" presId="urn:microsoft.com/office/officeart/2005/8/layout/vProcess5"/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B4327624-1AD0-4E83-8618-3136C2F50E10}" type="presOf" srcId="{54DBB401-AFF7-4859-9DD4-5D3C1920D169}" destId="{1558D985-C755-4774-AB27-B5DC4B26241A}" srcOrd="1" destOrd="0" presId="urn:microsoft.com/office/officeart/2005/8/layout/vProcess5"/>
    <dgm:cxn modelId="{6C171955-34EA-45B8-ABF8-1E079F707739}" type="presParOf" srcId="{8DF1A2D5-CF43-4150-BF5F-AD054E2DC318}" destId="{04F6376A-CA11-4DA1-8D62-AA33668479AE}" srcOrd="0" destOrd="0" presId="urn:microsoft.com/office/officeart/2005/8/layout/vProcess5"/>
    <dgm:cxn modelId="{954723D0-A72B-4EDD-9EE4-4903A38AF9BB}" type="presParOf" srcId="{8DF1A2D5-CF43-4150-BF5F-AD054E2DC318}" destId="{BEF9E066-025B-4EB2-825C-AA111B467508}" srcOrd="1" destOrd="0" presId="urn:microsoft.com/office/officeart/2005/8/layout/vProcess5"/>
    <dgm:cxn modelId="{ABAC9480-BD5A-4607-AFC3-75FC2FF2AE81}" type="presParOf" srcId="{8DF1A2D5-CF43-4150-BF5F-AD054E2DC318}" destId="{563334FE-94DA-4DDE-8F5E-234A94F55066}" srcOrd="2" destOrd="0" presId="urn:microsoft.com/office/officeart/2005/8/layout/vProcess5"/>
    <dgm:cxn modelId="{7F12BD90-707E-4171-B676-139A89357AEA}" type="presParOf" srcId="{8DF1A2D5-CF43-4150-BF5F-AD054E2DC318}" destId="{7C93AD3C-E374-4CA1-8E14-153DBEC1483C}" srcOrd="3" destOrd="0" presId="urn:microsoft.com/office/officeart/2005/8/layout/vProcess5"/>
    <dgm:cxn modelId="{5E3A265B-1B50-48CC-B746-01602F3D1CAF}" type="presParOf" srcId="{8DF1A2D5-CF43-4150-BF5F-AD054E2DC318}" destId="{7E2B62D1-3831-4A41-8D06-1C8CA8ACA62B}" srcOrd="4" destOrd="0" presId="urn:microsoft.com/office/officeart/2005/8/layout/vProcess5"/>
    <dgm:cxn modelId="{68B579AE-26EB-4B59-B50E-8360C0B7B39D}" type="presParOf" srcId="{8DF1A2D5-CF43-4150-BF5F-AD054E2DC318}" destId="{E11A03F7-DF59-4A59-A3C3-00137E047DF8}" srcOrd="5" destOrd="0" presId="urn:microsoft.com/office/officeart/2005/8/layout/vProcess5"/>
    <dgm:cxn modelId="{A678B75F-7809-4ACF-8F43-2DF969783D70}" type="presParOf" srcId="{8DF1A2D5-CF43-4150-BF5F-AD054E2DC318}" destId="{6EF17972-4FD7-4D57-A13B-34A8F3E9D42C}" srcOrd="6" destOrd="0" presId="urn:microsoft.com/office/officeart/2005/8/layout/vProcess5"/>
    <dgm:cxn modelId="{78A93492-4A70-400E-A29D-96B03ADC63C7}" type="presParOf" srcId="{8DF1A2D5-CF43-4150-BF5F-AD054E2DC318}" destId="{676E1FB3-3648-4528-B229-170D815ADB73}" srcOrd="7" destOrd="0" presId="urn:microsoft.com/office/officeart/2005/8/layout/vProcess5"/>
    <dgm:cxn modelId="{F363D3BF-CC1A-4B53-A16C-57C06A515A6B}" type="presParOf" srcId="{8DF1A2D5-CF43-4150-BF5F-AD054E2DC318}" destId="{C8DEB536-4D92-41D2-8EE3-9900D1EBBF26}" srcOrd="8" destOrd="0" presId="urn:microsoft.com/office/officeart/2005/8/layout/vProcess5"/>
    <dgm:cxn modelId="{0533D457-59F6-40AF-86C2-B9C6A7B5B928}" type="presParOf" srcId="{8DF1A2D5-CF43-4150-BF5F-AD054E2DC318}" destId="{9E19A02B-26A0-473A-86D5-CC0B58F621EE}" srcOrd="9" destOrd="0" presId="urn:microsoft.com/office/officeart/2005/8/layout/vProcess5"/>
    <dgm:cxn modelId="{53AA18E2-8FF9-4423-8577-B80AB05819CC}" type="presParOf" srcId="{8DF1A2D5-CF43-4150-BF5F-AD054E2DC318}" destId="{1558D985-C755-4774-AB27-B5DC4B26241A}" srcOrd="10" destOrd="0" presId="urn:microsoft.com/office/officeart/2005/8/layout/vProcess5"/>
    <dgm:cxn modelId="{812E201F-96E3-4D5C-BBE3-BE5A15FF7F9F}" type="presParOf" srcId="{8DF1A2D5-CF43-4150-BF5F-AD054E2DC318}" destId="{0B7A877F-12EC-4C37-9B04-606663682FB8}" srcOrd="11" destOrd="0" presId="urn:microsoft.com/office/officeart/2005/8/layout/vProcess5"/>
    <dgm:cxn modelId="{B573E3F6-FABF-40CC-A4BF-CE7BB516E328}" type="presParOf" srcId="{8DF1A2D5-CF43-4150-BF5F-AD054E2DC318}" destId="{61F1DE6E-DB48-4F1C-BF6E-A3448B89D20B}" srcOrd="12" destOrd="0" presId="urn:microsoft.com/office/officeart/2005/8/layout/vProcess5"/>
    <dgm:cxn modelId="{C17EC263-C02C-4EC5-B100-291612B5E919}" type="presParOf" srcId="{8DF1A2D5-CF43-4150-BF5F-AD054E2DC318}" destId="{3C25355A-462C-4817-97FE-FEF842DA22DE}" srcOrd="13" destOrd="0" presId="urn:microsoft.com/office/officeart/2005/8/layout/vProcess5"/>
    <dgm:cxn modelId="{FC68BD1E-8A63-40E4-BA12-143730D62FC1}" type="presParOf" srcId="{8DF1A2D5-CF43-4150-BF5F-AD054E2DC318}" destId="{2B54E58F-A8D8-43D1-87AE-BEAA854A2DBA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9957F-2393-451C-B165-D50E7DCB7A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5EB2C6-A379-4FD6-ACDC-BA3D2713B5D4}" type="pres">
      <dgm:prSet presAssocID="{4999957F-2393-451C-B165-D50E7DCB7A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DE8A6-4D06-46E2-9364-577F846494D2}" type="presOf" srcId="{4999957F-2393-451C-B165-D50E7DCB7A23}" destId="{C05EB2C6-A379-4FD6-ACDC-BA3D2713B5D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  <a:ea typeface="Malgun Gothic" pitchFamily="34" charset="-127"/>
            </a:rPr>
            <a:t>Повышения качества администрирования доходов районного бюджета</a:t>
          </a:r>
          <a:endParaRPr lang="ru-RU" sz="1400" b="1" dirty="0">
            <a:latin typeface="Century Gothic" pitchFamily="34" charset="0"/>
            <a:ea typeface="Malgun Gothic" pitchFamily="34" charset="-127"/>
          </a:endParaRPr>
        </a:p>
      </dgm:t>
    </dgm:pt>
    <dgm:pt modelId="{ECEFD8B3-1C0E-483D-9669-D9C909D58F45}" type="parTrans" cxnId="{94FCCDB4-87C6-41C6-B670-482163E74864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D9E9DA9F-04AD-4D83-BDEE-43923B8C8BC0}" type="sibTrans" cxnId="{94FCCDB4-87C6-41C6-B670-482163E7486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</a:rPr>
            <a:t>Анализ неналоговых платежей</a:t>
          </a:r>
          <a:endParaRPr lang="ru-RU" sz="1400" b="1" dirty="0">
            <a:latin typeface="Century Gothic" pitchFamily="34" charset="0"/>
          </a:endParaRPr>
        </a:p>
      </dgm:t>
    </dgm:pt>
    <dgm:pt modelId="{B132CE82-8E8E-4F5A-B994-7C1C4441AA79}" type="parTrans" cxnId="{2E5047F8-F0F2-4563-BDE3-537293056C48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9E943454-3EAF-47BE-92F6-497CAFD17E03}" type="sibTrans" cxnId="{2E5047F8-F0F2-4563-BDE3-537293056C48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EF6F0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gm:spPr>
      <dgm:t>
        <a:bodyPr/>
        <a:lstStyle/>
        <a:p>
          <a:r>
            <a:rPr lang="ru-RU" sz="1400" b="1" dirty="0" smtClean="0">
              <a:latin typeface="Century Gothic" pitchFamily="34" charset="0"/>
              <a:ea typeface="Malgun Gothic" pitchFamily="34" charset="-127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400" b="1" dirty="0">
            <a:latin typeface="Century Gothic" pitchFamily="34" charset="0"/>
            <a:ea typeface="Malgun Gothic" pitchFamily="34" charset="-127"/>
          </a:endParaRPr>
        </a:p>
      </dgm:t>
    </dgm:pt>
    <dgm:pt modelId="{AF3F775A-5121-48EC-BEE3-72B325B5351F}" type="parTrans" cxnId="{2E828C3C-7240-4443-895B-30516BA21502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8E7CCC5B-2BB5-48F7-B096-28954E6DE00F}" type="sibTrans" cxnId="{2E828C3C-7240-4443-895B-30516BA21502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EF2E8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  <a:ea typeface="Malgun Gothic" pitchFamily="34" charset="-127"/>
            </a:rPr>
            <a:t>Повышение эффективности использования муниципальной собственности</a:t>
          </a:r>
          <a:endParaRPr lang="ru-RU" sz="1400" b="1" dirty="0">
            <a:latin typeface="Century Gothic" pitchFamily="34" charset="0"/>
            <a:ea typeface="Malgun Gothic" pitchFamily="34" charset="-127"/>
          </a:endParaRPr>
        </a:p>
      </dgm:t>
    </dgm:pt>
    <dgm:pt modelId="{2DB3306C-A2D2-4B1E-9A9F-9112C45C5092}" type="parTrans" cxnId="{2E18FE11-9E31-42CA-8C9A-79D07BD31D00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884686C2-51C3-4BA0-B48E-0E0CB381D1FA}" type="sibTrans" cxnId="{2E18FE11-9E31-42CA-8C9A-79D07BD31D00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</a:rPr>
            <a:t>Сокращение недоимки по налогам и арендным платежам</a:t>
          </a:r>
          <a:endParaRPr lang="ru-RU" sz="1400" b="1" dirty="0">
            <a:latin typeface="Century Gothic" pitchFamily="34" charset="0"/>
          </a:endParaRPr>
        </a:p>
      </dgm:t>
    </dgm:pt>
    <dgm:pt modelId="{00AB9BBD-A3C8-4717-981C-172FD9FAC5BD}" type="parTrans" cxnId="{FCF96A2B-E291-407D-94F5-5CBA697E5A87}">
      <dgm:prSet/>
      <dgm:spPr/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0B0DEBB5-E337-4843-803F-DD5691D1BFEB}" type="sibTrans" cxnId="{FCF96A2B-E291-407D-94F5-5CBA697E5A87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sz="1400" b="1">
            <a:latin typeface="Century Gothic" pitchFamily="34" charset="0"/>
          </a:endParaRPr>
        </a:p>
      </dgm:t>
    </dgm:pt>
    <dgm:pt modelId="{8DF1A2D5-CF43-4150-BF5F-AD054E2DC318}" type="pres">
      <dgm:prSet presAssocID="{240A7C38-22F5-4175-B39C-520BB06E67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6376A-CA11-4DA1-8D62-AA33668479AE}" type="pres">
      <dgm:prSet presAssocID="{240A7C38-22F5-4175-B39C-520BB06E67D4}" presName="dummyMaxCanvas" presStyleCnt="0">
        <dgm:presLayoutVars/>
      </dgm:prSet>
      <dgm:spPr/>
    </dgm:pt>
    <dgm:pt modelId="{BEF9E066-025B-4EB2-825C-AA111B467508}" type="pres">
      <dgm:prSet presAssocID="{240A7C38-22F5-4175-B39C-520BB06E67D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334FE-94DA-4DDE-8F5E-234A94F55066}" type="pres">
      <dgm:prSet presAssocID="{240A7C38-22F5-4175-B39C-520BB06E67D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3AD3C-E374-4CA1-8E14-153DBEC1483C}" type="pres">
      <dgm:prSet presAssocID="{240A7C38-22F5-4175-B39C-520BB06E67D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B62D1-3831-4A41-8D06-1C8CA8ACA62B}" type="pres">
      <dgm:prSet presAssocID="{240A7C38-22F5-4175-B39C-520BB06E67D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A03F7-DF59-4A59-A3C3-00137E047DF8}" type="pres">
      <dgm:prSet presAssocID="{240A7C38-22F5-4175-B39C-520BB06E67D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17972-4FD7-4D57-A13B-34A8F3E9D42C}" type="pres">
      <dgm:prSet presAssocID="{240A7C38-22F5-4175-B39C-520BB06E67D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E1FB3-3648-4528-B229-170D815ADB73}" type="pres">
      <dgm:prSet presAssocID="{240A7C38-22F5-4175-B39C-520BB06E67D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B536-4D92-41D2-8EE3-9900D1EBBF26}" type="pres">
      <dgm:prSet presAssocID="{240A7C38-22F5-4175-B39C-520BB06E67D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9A02B-26A0-473A-86D5-CC0B58F621EE}" type="pres">
      <dgm:prSet presAssocID="{240A7C38-22F5-4175-B39C-520BB06E67D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8D985-C755-4774-AB27-B5DC4B26241A}" type="pres">
      <dgm:prSet presAssocID="{240A7C38-22F5-4175-B39C-520BB06E67D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A877F-12EC-4C37-9B04-606663682FB8}" type="pres">
      <dgm:prSet presAssocID="{240A7C38-22F5-4175-B39C-520BB06E67D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1DE6E-DB48-4F1C-BF6E-A3448B89D20B}" type="pres">
      <dgm:prSet presAssocID="{240A7C38-22F5-4175-B39C-520BB06E67D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5355A-462C-4817-97FE-FEF842DA22DE}" type="pres">
      <dgm:prSet presAssocID="{240A7C38-22F5-4175-B39C-520BB06E67D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E58F-A8D8-43D1-87AE-BEAA854A2DBA}" type="pres">
      <dgm:prSet presAssocID="{240A7C38-22F5-4175-B39C-520BB06E67D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1D876-C96E-4DEE-8CB2-9A0D96C00D61}" type="presOf" srcId="{240A7C38-22F5-4175-B39C-520BB06E67D4}" destId="{8DF1A2D5-CF43-4150-BF5F-AD054E2DC318}" srcOrd="0" destOrd="0" presId="urn:microsoft.com/office/officeart/2005/8/layout/vProcess5"/>
    <dgm:cxn modelId="{EF65FF38-7264-46F6-97A7-D076C833C787}" type="presOf" srcId="{D9E9DA9F-04AD-4D83-BDEE-43923B8C8BC0}" destId="{6EF17972-4FD7-4D57-A13B-34A8F3E9D42C}" srcOrd="0" destOrd="0" presId="urn:microsoft.com/office/officeart/2005/8/layout/vProcess5"/>
    <dgm:cxn modelId="{59C7F50F-F159-43B7-A5F5-AD6B52F5AA55}" type="presOf" srcId="{2387613D-C85E-453F-8FF2-08B6F41C34D6}" destId="{61F1DE6E-DB48-4F1C-BF6E-A3448B89D20B}" srcOrd="1" destOrd="0" presId="urn:microsoft.com/office/officeart/2005/8/layout/vProcess5"/>
    <dgm:cxn modelId="{414E3DEC-7A12-4630-AB3B-DF12EB18198D}" type="presOf" srcId="{54DBB401-AFF7-4859-9DD4-5D3C1920D169}" destId="{1558D985-C755-4774-AB27-B5DC4B26241A}" srcOrd="1" destOrd="0" presId="urn:microsoft.com/office/officeart/2005/8/layout/vProcess5"/>
    <dgm:cxn modelId="{027FC68C-C2E4-4C59-A34C-7D8100DA0038}" type="presOf" srcId="{2387613D-C85E-453F-8FF2-08B6F41C34D6}" destId="{7C93AD3C-E374-4CA1-8E14-153DBEC1483C}" srcOrd="0" destOrd="0" presId="urn:microsoft.com/office/officeart/2005/8/layout/vProcess5"/>
    <dgm:cxn modelId="{0368AD09-CA09-4911-A5E0-FD5C3E9697B6}" type="presOf" srcId="{B7508171-3E84-4954-A7A5-C1411111A822}" destId="{3C25355A-462C-4817-97FE-FEF842DA22DE}" srcOrd="1" destOrd="0" presId="urn:microsoft.com/office/officeart/2005/8/layout/vProcess5"/>
    <dgm:cxn modelId="{FC67053D-405A-4107-968D-F1C425D18C20}" type="presOf" srcId="{B861EE57-782A-4CBB-A2EE-C9D898ADC0F8}" destId="{0B7A877F-12EC-4C37-9B04-606663682FB8}" srcOrd="1" destOrd="0" presId="urn:microsoft.com/office/officeart/2005/8/layout/vProcess5"/>
    <dgm:cxn modelId="{127E81BA-D027-4B5B-9799-5832B13A09DE}" type="presOf" srcId="{9E943454-3EAF-47BE-92F6-497CAFD17E03}" destId="{676E1FB3-3648-4528-B229-170D815ADB73}" srcOrd="0" destOrd="0" presId="urn:microsoft.com/office/officeart/2005/8/layout/vProcess5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C94BFDB6-51BD-474D-959B-622FB110AE68}" type="presOf" srcId="{B861EE57-782A-4CBB-A2EE-C9D898ADC0F8}" destId="{563334FE-94DA-4DDE-8F5E-234A94F55066}" srcOrd="0" destOrd="0" presId="urn:microsoft.com/office/officeart/2005/8/layout/vProcess5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555C35D1-32D4-42BD-94C4-23D6FC938D39}" type="presOf" srcId="{A870A585-968B-43EF-ABA5-8AD551960EE4}" destId="{2B54E58F-A8D8-43D1-87AE-BEAA854A2DBA}" srcOrd="1" destOrd="0" presId="urn:microsoft.com/office/officeart/2005/8/layout/vProcess5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7293FFDF-A947-4A9E-93A0-50825DFAA6CE}" type="presOf" srcId="{884686C2-51C3-4BA0-B48E-0E0CB381D1FA}" destId="{9E19A02B-26A0-473A-86D5-CC0B58F621EE}" srcOrd="0" destOrd="0" presId="urn:microsoft.com/office/officeart/2005/8/layout/vProcess5"/>
    <dgm:cxn modelId="{2EAAFD64-8F2D-46F2-A778-5441CCB39C48}" type="presOf" srcId="{B7508171-3E84-4954-A7A5-C1411111A822}" destId="{7E2B62D1-3831-4A41-8D06-1C8CA8ACA62B}" srcOrd="0" destOrd="0" presId="urn:microsoft.com/office/officeart/2005/8/layout/vProcess5"/>
    <dgm:cxn modelId="{F5156201-6280-45D3-B100-C9B4A1F776DD}" type="presOf" srcId="{A870A585-968B-43EF-ABA5-8AD551960EE4}" destId="{E11A03F7-DF59-4A59-A3C3-00137E047DF8}" srcOrd="0" destOrd="0" presId="urn:microsoft.com/office/officeart/2005/8/layout/vProcess5"/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2937B04C-FB73-4BEE-A44E-7A29D72860D1}" type="presOf" srcId="{54DBB401-AFF7-4859-9DD4-5D3C1920D169}" destId="{BEF9E066-025B-4EB2-825C-AA111B467508}" srcOrd="0" destOrd="0" presId="urn:microsoft.com/office/officeart/2005/8/layout/vProcess5"/>
    <dgm:cxn modelId="{E1987310-7677-4469-92C8-33EF6E6491C8}" type="presOf" srcId="{0B0DEBB5-E337-4843-803F-DD5691D1BFEB}" destId="{C8DEB536-4D92-41D2-8EE3-9900D1EBBF26}" srcOrd="0" destOrd="0" presId="urn:microsoft.com/office/officeart/2005/8/layout/vProcess5"/>
    <dgm:cxn modelId="{22861FFA-784F-48CE-9171-54E37C5D12D7}" type="presParOf" srcId="{8DF1A2D5-CF43-4150-BF5F-AD054E2DC318}" destId="{04F6376A-CA11-4DA1-8D62-AA33668479AE}" srcOrd="0" destOrd="0" presId="urn:microsoft.com/office/officeart/2005/8/layout/vProcess5"/>
    <dgm:cxn modelId="{1035CE42-CA20-4991-A06D-1921AAE784BD}" type="presParOf" srcId="{8DF1A2D5-CF43-4150-BF5F-AD054E2DC318}" destId="{BEF9E066-025B-4EB2-825C-AA111B467508}" srcOrd="1" destOrd="0" presId="urn:microsoft.com/office/officeart/2005/8/layout/vProcess5"/>
    <dgm:cxn modelId="{90CA6111-FFDD-4514-A538-807A15E44E5D}" type="presParOf" srcId="{8DF1A2D5-CF43-4150-BF5F-AD054E2DC318}" destId="{563334FE-94DA-4DDE-8F5E-234A94F55066}" srcOrd="2" destOrd="0" presId="urn:microsoft.com/office/officeart/2005/8/layout/vProcess5"/>
    <dgm:cxn modelId="{B6379209-C7BD-453E-BB7A-0EB96EDDCD50}" type="presParOf" srcId="{8DF1A2D5-CF43-4150-BF5F-AD054E2DC318}" destId="{7C93AD3C-E374-4CA1-8E14-153DBEC1483C}" srcOrd="3" destOrd="0" presId="urn:microsoft.com/office/officeart/2005/8/layout/vProcess5"/>
    <dgm:cxn modelId="{FF82AC18-AB6C-4EE6-9925-1EC4F7F71BC2}" type="presParOf" srcId="{8DF1A2D5-CF43-4150-BF5F-AD054E2DC318}" destId="{7E2B62D1-3831-4A41-8D06-1C8CA8ACA62B}" srcOrd="4" destOrd="0" presId="urn:microsoft.com/office/officeart/2005/8/layout/vProcess5"/>
    <dgm:cxn modelId="{F7EF9BC2-86DE-4C90-803A-38E4B91384F5}" type="presParOf" srcId="{8DF1A2D5-CF43-4150-BF5F-AD054E2DC318}" destId="{E11A03F7-DF59-4A59-A3C3-00137E047DF8}" srcOrd="5" destOrd="0" presId="urn:microsoft.com/office/officeart/2005/8/layout/vProcess5"/>
    <dgm:cxn modelId="{9B168F1E-0491-460F-A675-CA8F671122B5}" type="presParOf" srcId="{8DF1A2D5-CF43-4150-BF5F-AD054E2DC318}" destId="{6EF17972-4FD7-4D57-A13B-34A8F3E9D42C}" srcOrd="6" destOrd="0" presId="urn:microsoft.com/office/officeart/2005/8/layout/vProcess5"/>
    <dgm:cxn modelId="{53E019EF-9FEA-4992-8E06-3317365C8D9C}" type="presParOf" srcId="{8DF1A2D5-CF43-4150-BF5F-AD054E2DC318}" destId="{676E1FB3-3648-4528-B229-170D815ADB73}" srcOrd="7" destOrd="0" presId="urn:microsoft.com/office/officeart/2005/8/layout/vProcess5"/>
    <dgm:cxn modelId="{D5755527-2610-4E72-B2CF-7ECA6C6329D8}" type="presParOf" srcId="{8DF1A2D5-CF43-4150-BF5F-AD054E2DC318}" destId="{C8DEB536-4D92-41D2-8EE3-9900D1EBBF26}" srcOrd="8" destOrd="0" presId="urn:microsoft.com/office/officeart/2005/8/layout/vProcess5"/>
    <dgm:cxn modelId="{15FEA4D8-A37C-46CA-B29D-BE994C733578}" type="presParOf" srcId="{8DF1A2D5-CF43-4150-BF5F-AD054E2DC318}" destId="{9E19A02B-26A0-473A-86D5-CC0B58F621EE}" srcOrd="9" destOrd="0" presId="urn:microsoft.com/office/officeart/2005/8/layout/vProcess5"/>
    <dgm:cxn modelId="{61CD4A5D-4C44-417A-B211-4F3E6CA6163A}" type="presParOf" srcId="{8DF1A2D5-CF43-4150-BF5F-AD054E2DC318}" destId="{1558D985-C755-4774-AB27-B5DC4B26241A}" srcOrd="10" destOrd="0" presId="urn:microsoft.com/office/officeart/2005/8/layout/vProcess5"/>
    <dgm:cxn modelId="{7866CF1D-617F-41D6-AD7D-E1516E8F1686}" type="presParOf" srcId="{8DF1A2D5-CF43-4150-BF5F-AD054E2DC318}" destId="{0B7A877F-12EC-4C37-9B04-606663682FB8}" srcOrd="11" destOrd="0" presId="urn:microsoft.com/office/officeart/2005/8/layout/vProcess5"/>
    <dgm:cxn modelId="{4B0053CE-F500-4ACF-81FD-55F345766909}" type="presParOf" srcId="{8DF1A2D5-CF43-4150-BF5F-AD054E2DC318}" destId="{61F1DE6E-DB48-4F1C-BF6E-A3448B89D20B}" srcOrd="12" destOrd="0" presId="urn:microsoft.com/office/officeart/2005/8/layout/vProcess5"/>
    <dgm:cxn modelId="{11087AD0-745A-49DB-AFE1-92EC0FC9EA20}" type="presParOf" srcId="{8DF1A2D5-CF43-4150-BF5F-AD054E2DC318}" destId="{3C25355A-462C-4817-97FE-FEF842DA22DE}" srcOrd="13" destOrd="0" presId="urn:microsoft.com/office/officeart/2005/8/layout/vProcess5"/>
    <dgm:cxn modelId="{F460BCA1-F689-4F0E-8214-5B4C20887B34}" type="presParOf" srcId="{8DF1A2D5-CF43-4150-BF5F-AD054E2DC318}" destId="{2B54E58F-A8D8-43D1-87AE-BEAA854A2DBA}" srcOrd="14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06D82-432F-47BF-BEF1-62EFB429F86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3D6AA-B85F-4298-9DC6-867E4D14598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ДОХОДЫ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3FB14883-C036-43AC-B2BD-A85DBDE4F7A0}" type="parTrans" cxnId="{9A12268E-E435-4388-B889-8C76C68A51C6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787A58EB-D3E8-485B-AF68-0A3C7C9E0689}" type="sibTrans" cxnId="{9A12268E-E435-4388-B889-8C76C68A51C6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2C2CDEB4-82FC-4084-B7F3-1BBDA65A31A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2021-  660 597,6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14BD6716-14E7-4E0C-9717-04B68A231ED6}" type="parTrans" cxnId="{3053746F-6FD2-4DF2-A335-BB5C0033D0D1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2939CFA1-2697-467D-9381-736E0421C51F}" type="sibTrans" cxnId="{3053746F-6FD2-4DF2-A335-BB5C0033D0D1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4F8CEEED-3FF0-47A0-AF88-6803FBB7B62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РАСХОДЫ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A016FCF5-B041-4E40-8065-8E6834240489}" type="parTrans" cxnId="{FD7CAA5B-6699-4337-B5DC-62FF6D7C68DC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74428D73-48AC-4D5D-8B41-F2ECBFE4ED61}" type="sibTrans" cxnId="{FD7CAA5B-6699-4337-B5DC-62FF6D7C68DC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0BDCD1CD-5432-4C81-BAB4-B52477A2C3D6}">
      <dgm:prSet phldrT="[Текст]" custLinFactNeighborX="-118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2021-  660 597,6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5BAAD974-6106-40FF-9515-9EB7A7EB32F1}" type="parTrans" cxnId="{84412F22-52D8-40D3-9C30-3D3BB6CD8805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083756C0-A827-47FE-9ACC-E9D6617DA3D7}" type="sibTrans" cxnId="{84412F22-52D8-40D3-9C30-3D3BB6CD8805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11B2D6E8-B5B7-4C85-AE37-972D588D8BD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Профицит/дефицит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DCA8A433-1C8D-48C1-A0C2-AB6A98AB146A}" type="parTrans" cxnId="{4DFBA173-D693-462E-945F-C191814B500E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AAA37CF6-6A86-4987-AEB6-536BF39C00E0}" type="sibTrans" cxnId="{4DFBA173-D693-462E-945F-C191814B500E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6314B019-E815-4B99-827C-6EC263E0C3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2021-2023- 0,0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047FF7C9-E6D7-4927-B150-EEEDED33604C}" type="parTrans" cxnId="{08952CB7-F1A6-44CA-A59A-9031960F6C72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0118FF77-7AD2-425D-A586-3D7DF4CEDBD9}" type="sibTrans" cxnId="{08952CB7-F1A6-44CA-A59A-9031960F6C72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5049318A-3845-4107-B056-3D28B3CED5F6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2023 - 600 155,7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7978F7F5-9D2C-4937-88D4-5CF1E59EBE2C}" type="parTrans" cxnId="{D570115B-8797-4BCC-A05D-A90E15BB5F6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10AC36F1-4F87-41A7-ABB1-76E68CF76E5B}" type="sibTrans" cxnId="{D570115B-8797-4BCC-A05D-A90E15BB5F6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508231BC-AAF5-4FC5-A0FD-2969889B466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2022 - 613 313,5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DED93F8D-D1FE-4529-B685-47321B8F4286}" type="parTrans" cxnId="{A6B8752E-CB28-42BB-AF8D-BDD7B2E7B8D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A1D6AE71-E52F-48BB-8FC7-4575A376638B}" type="sibTrans" cxnId="{A6B8752E-CB28-42BB-AF8D-BDD7B2E7B8DB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FECA92B1-96CA-4276-ABC3-FFA82A0CF2E6}">
      <dgm:prSet phldrT="[Текст]" custLinFactNeighborX="-118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mtClean="0">
              <a:latin typeface="Bahnschrift Condensed" pitchFamily="34" charset="0"/>
              <a:ea typeface="Microsoft YaHei Light" pitchFamily="34" charset="-122"/>
            </a:rPr>
            <a:t>2022 - 613 313,5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D28CC992-D37A-44CA-B1F1-502CAA219770}" type="parTrans" cxnId="{25AAB445-3647-424D-8E7C-1290ABC1D39A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4EC89B33-A44C-476D-87E1-B079F787F4EC}" type="sibTrans" cxnId="{25AAB445-3647-424D-8E7C-1290ABC1D39A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E9F3EEF5-534E-4F68-948B-F2EAD95802E7}">
      <dgm:prSet phldrT="[Текст]" custLinFactNeighborX="-118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itchFamily="34" charset="0"/>
              <a:ea typeface="Microsoft YaHei Light" pitchFamily="34" charset="-122"/>
            </a:rPr>
            <a:t>2023 - 600 155,7 тыс. рублей</a:t>
          </a:r>
          <a:endParaRPr lang="ru-RU" dirty="0">
            <a:latin typeface="Bahnschrift Condensed" pitchFamily="34" charset="0"/>
            <a:ea typeface="Microsoft YaHei Light" pitchFamily="34" charset="-122"/>
          </a:endParaRPr>
        </a:p>
      </dgm:t>
    </dgm:pt>
    <dgm:pt modelId="{51302439-14B3-448B-A91A-361C25EB84CC}" type="parTrans" cxnId="{E039D2F7-4FA5-4804-A22C-63A2DC27A7A0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F1E9F887-C6B8-4B61-A9B4-7266AD2ABC1C}" type="sibTrans" cxnId="{E039D2F7-4FA5-4804-A22C-63A2DC27A7A0}">
      <dgm:prSet/>
      <dgm:spPr/>
      <dgm:t>
        <a:bodyPr/>
        <a:lstStyle/>
        <a:p>
          <a:endParaRPr lang="ru-RU">
            <a:latin typeface="Microsoft YaHei Light" pitchFamily="34" charset="-122"/>
            <a:ea typeface="Microsoft YaHei Light" pitchFamily="34" charset="-122"/>
          </a:endParaRPr>
        </a:p>
      </dgm:t>
    </dgm:pt>
    <dgm:pt modelId="{FB6D5524-AC3A-4E35-94E2-002C3B5DB17C}" type="pres">
      <dgm:prSet presAssocID="{29406D82-432F-47BF-BEF1-62EFB429F8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38005-DC5F-4E6C-967F-3DDB5BE1A9AB}" type="pres">
      <dgm:prSet presAssocID="{1643D6AA-B85F-4298-9DC6-867E4D14598C}" presName="comp" presStyleCnt="0"/>
      <dgm:spPr/>
    </dgm:pt>
    <dgm:pt modelId="{DAEEDBE3-5A4B-44BC-82C6-D3385E70E0BC}" type="pres">
      <dgm:prSet presAssocID="{1643D6AA-B85F-4298-9DC6-867E4D14598C}" presName="box" presStyleLbl="node1" presStyleIdx="0" presStyleCnt="3" custLinFactNeighborX="-1181"/>
      <dgm:spPr/>
      <dgm:t>
        <a:bodyPr/>
        <a:lstStyle/>
        <a:p>
          <a:endParaRPr lang="ru-RU"/>
        </a:p>
      </dgm:t>
    </dgm:pt>
    <dgm:pt modelId="{5583C991-A5E7-4B48-8F50-CC830BC541CE}" type="pres">
      <dgm:prSet presAssocID="{1643D6AA-B85F-4298-9DC6-867E4D14598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AACAC0-CAFD-47FF-8E2A-10F2182A0078}" type="pres">
      <dgm:prSet presAssocID="{1643D6AA-B85F-4298-9DC6-867E4D1459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14950-5AD7-4F72-B207-EDF5B034ACD2}" type="pres">
      <dgm:prSet presAssocID="{787A58EB-D3E8-485B-AF68-0A3C7C9E0689}" presName="spacer" presStyleCnt="0"/>
      <dgm:spPr/>
    </dgm:pt>
    <dgm:pt modelId="{49A9F792-F306-4856-AB33-6C1B6DCFEB04}" type="pres">
      <dgm:prSet presAssocID="{4F8CEEED-3FF0-47A0-AF88-6803FBB7B62A}" presName="comp" presStyleCnt="0"/>
      <dgm:spPr/>
    </dgm:pt>
    <dgm:pt modelId="{87AB41CF-640C-4AFC-AB8D-A16F115BE48C}" type="pres">
      <dgm:prSet presAssocID="{4F8CEEED-3FF0-47A0-AF88-6803FBB7B62A}" presName="box" presStyleLbl="node1" presStyleIdx="1" presStyleCnt="3" custLinFactNeighborY="-3333"/>
      <dgm:spPr/>
      <dgm:t>
        <a:bodyPr/>
        <a:lstStyle/>
        <a:p>
          <a:endParaRPr lang="ru-RU"/>
        </a:p>
      </dgm:t>
    </dgm:pt>
    <dgm:pt modelId="{F17D4833-05D5-433D-B2FD-1664EAB031DE}" type="pres">
      <dgm:prSet presAssocID="{4F8CEEED-3FF0-47A0-AF88-6803FBB7B62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1F2915-ABC7-4663-AA46-CFE34E2599C9}" type="pres">
      <dgm:prSet presAssocID="{4F8CEEED-3FF0-47A0-AF88-6803FBB7B62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F723C-B7BA-4972-B277-E3A521069E06}" type="pres">
      <dgm:prSet presAssocID="{74428D73-48AC-4D5D-8B41-F2ECBFE4ED61}" presName="spacer" presStyleCnt="0"/>
      <dgm:spPr/>
    </dgm:pt>
    <dgm:pt modelId="{2D125B77-0FC9-4F48-AB31-BAAF0EFBBAF1}" type="pres">
      <dgm:prSet presAssocID="{11B2D6E8-B5B7-4C85-AE37-972D588D8BD1}" presName="comp" presStyleCnt="0"/>
      <dgm:spPr/>
    </dgm:pt>
    <dgm:pt modelId="{080FF634-9701-439A-A6AE-8E4053A08D5F}" type="pres">
      <dgm:prSet presAssocID="{11B2D6E8-B5B7-4C85-AE37-972D588D8BD1}" presName="box" presStyleLbl="node1" presStyleIdx="2" presStyleCnt="3" custLinFactNeighborX="0" custLinFactNeighborY="-7550"/>
      <dgm:spPr/>
      <dgm:t>
        <a:bodyPr/>
        <a:lstStyle/>
        <a:p>
          <a:endParaRPr lang="ru-RU"/>
        </a:p>
      </dgm:t>
    </dgm:pt>
    <dgm:pt modelId="{925180BB-63F2-4421-BCA8-6A7C7BD1CAE9}" type="pres">
      <dgm:prSet presAssocID="{11B2D6E8-B5B7-4C85-AE37-972D588D8BD1}" presName="img" presStyleLbl="fgImgPlace1" presStyleIdx="2" presStyleCnt="3" custLinFactNeighborX="-1667" custLinFactNeighborY="-97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7B5F30-FC61-414E-91B9-2B544E81B666}" type="pres">
      <dgm:prSet presAssocID="{11B2D6E8-B5B7-4C85-AE37-972D588D8B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A194B-C921-421C-8303-7261EC36CE34}" type="presOf" srcId="{508231BC-AAF5-4FC5-A0FD-2969889B4660}" destId="{DAEEDBE3-5A4B-44BC-82C6-D3385E70E0BC}" srcOrd="0" destOrd="2" presId="urn:microsoft.com/office/officeart/2005/8/layout/vList4"/>
    <dgm:cxn modelId="{96EBA102-6FF4-4A3A-B243-3466A0FDC3DC}" type="presOf" srcId="{FECA92B1-96CA-4276-ABC3-FFA82A0CF2E6}" destId="{87AB41CF-640C-4AFC-AB8D-A16F115BE48C}" srcOrd="0" destOrd="2" presId="urn:microsoft.com/office/officeart/2005/8/layout/vList4"/>
    <dgm:cxn modelId="{86A935E6-582B-475F-A665-21BE4B221329}" type="presOf" srcId="{1643D6AA-B85F-4298-9DC6-867E4D14598C}" destId="{DAEEDBE3-5A4B-44BC-82C6-D3385E70E0BC}" srcOrd="0" destOrd="0" presId="urn:microsoft.com/office/officeart/2005/8/layout/vList4"/>
    <dgm:cxn modelId="{88133A15-0C8D-4A48-9905-249942C4DB08}" type="presOf" srcId="{0BDCD1CD-5432-4C81-BAB4-B52477A2C3D6}" destId="{87AB41CF-640C-4AFC-AB8D-A16F115BE48C}" srcOrd="0" destOrd="1" presId="urn:microsoft.com/office/officeart/2005/8/layout/vList4"/>
    <dgm:cxn modelId="{3B02DEFA-7BB9-47B9-8DC0-EA234269C26E}" type="presOf" srcId="{0BDCD1CD-5432-4C81-BAB4-B52477A2C3D6}" destId="{661F2915-ABC7-4663-AA46-CFE34E2599C9}" srcOrd="1" destOrd="1" presId="urn:microsoft.com/office/officeart/2005/8/layout/vList4"/>
    <dgm:cxn modelId="{2AC2A137-2173-4393-B2BA-28B61B9C6A94}" type="presOf" srcId="{E9F3EEF5-534E-4F68-948B-F2EAD95802E7}" destId="{87AB41CF-640C-4AFC-AB8D-A16F115BE48C}" srcOrd="0" destOrd="3" presId="urn:microsoft.com/office/officeart/2005/8/layout/vList4"/>
    <dgm:cxn modelId="{3053746F-6FD2-4DF2-A335-BB5C0033D0D1}" srcId="{1643D6AA-B85F-4298-9DC6-867E4D14598C}" destId="{2C2CDEB4-82FC-4084-B7F3-1BBDA65A31AC}" srcOrd="0" destOrd="0" parTransId="{14BD6716-14E7-4E0C-9717-04B68A231ED6}" sibTransId="{2939CFA1-2697-467D-9381-736E0421C51F}"/>
    <dgm:cxn modelId="{A6B8752E-CB28-42BB-AF8D-BDD7B2E7B8DB}" srcId="{1643D6AA-B85F-4298-9DC6-867E4D14598C}" destId="{508231BC-AAF5-4FC5-A0FD-2969889B4660}" srcOrd="1" destOrd="0" parTransId="{DED93F8D-D1FE-4529-B685-47321B8F4286}" sibTransId="{A1D6AE71-E52F-48BB-8FC7-4575A376638B}"/>
    <dgm:cxn modelId="{02A9ECC3-2314-4012-B401-C297709DEAB1}" type="presOf" srcId="{FECA92B1-96CA-4276-ABC3-FFA82A0CF2E6}" destId="{661F2915-ABC7-4663-AA46-CFE34E2599C9}" srcOrd="1" destOrd="2" presId="urn:microsoft.com/office/officeart/2005/8/layout/vList4"/>
    <dgm:cxn modelId="{4DFBA173-D693-462E-945F-C191814B500E}" srcId="{29406D82-432F-47BF-BEF1-62EFB429F867}" destId="{11B2D6E8-B5B7-4C85-AE37-972D588D8BD1}" srcOrd="2" destOrd="0" parTransId="{DCA8A433-1C8D-48C1-A0C2-AB6A98AB146A}" sibTransId="{AAA37CF6-6A86-4987-AEB6-536BF39C00E0}"/>
    <dgm:cxn modelId="{84412F22-52D8-40D3-9C30-3D3BB6CD8805}" srcId="{4F8CEEED-3FF0-47A0-AF88-6803FBB7B62A}" destId="{0BDCD1CD-5432-4C81-BAB4-B52477A2C3D6}" srcOrd="0" destOrd="0" parTransId="{5BAAD974-6106-40FF-9515-9EB7A7EB32F1}" sibTransId="{083756C0-A827-47FE-9ACC-E9D6617DA3D7}"/>
    <dgm:cxn modelId="{1431AEBC-0E7C-462B-90BC-23A17D0BD517}" type="presOf" srcId="{4F8CEEED-3FF0-47A0-AF88-6803FBB7B62A}" destId="{661F2915-ABC7-4663-AA46-CFE34E2599C9}" srcOrd="1" destOrd="0" presId="urn:microsoft.com/office/officeart/2005/8/layout/vList4"/>
    <dgm:cxn modelId="{16C7DFD3-1278-4838-84E0-F465574A8868}" type="presOf" srcId="{2C2CDEB4-82FC-4084-B7F3-1BBDA65A31AC}" destId="{54AACAC0-CAFD-47FF-8E2A-10F2182A0078}" srcOrd="1" destOrd="1" presId="urn:microsoft.com/office/officeart/2005/8/layout/vList4"/>
    <dgm:cxn modelId="{1E22F319-2E89-4FFE-A099-BFB93685D70A}" type="presOf" srcId="{1643D6AA-B85F-4298-9DC6-867E4D14598C}" destId="{54AACAC0-CAFD-47FF-8E2A-10F2182A0078}" srcOrd="1" destOrd="0" presId="urn:microsoft.com/office/officeart/2005/8/layout/vList4"/>
    <dgm:cxn modelId="{F05FFB51-B6A1-4930-AD11-C2B0AB78ED59}" type="presOf" srcId="{508231BC-AAF5-4FC5-A0FD-2969889B4660}" destId="{54AACAC0-CAFD-47FF-8E2A-10F2182A0078}" srcOrd="1" destOrd="2" presId="urn:microsoft.com/office/officeart/2005/8/layout/vList4"/>
    <dgm:cxn modelId="{6CD60AF7-9C7B-4AD9-B438-A136914BB8D1}" type="presOf" srcId="{4F8CEEED-3FF0-47A0-AF88-6803FBB7B62A}" destId="{87AB41CF-640C-4AFC-AB8D-A16F115BE48C}" srcOrd="0" destOrd="0" presId="urn:microsoft.com/office/officeart/2005/8/layout/vList4"/>
    <dgm:cxn modelId="{A8F3D6AA-49B2-4981-9097-40ABC0BE6061}" type="presOf" srcId="{11B2D6E8-B5B7-4C85-AE37-972D588D8BD1}" destId="{080FF634-9701-439A-A6AE-8E4053A08D5F}" srcOrd="0" destOrd="0" presId="urn:microsoft.com/office/officeart/2005/8/layout/vList4"/>
    <dgm:cxn modelId="{6F6F3F08-24B3-439E-B7AF-EFE5F90058DC}" type="presOf" srcId="{5049318A-3845-4107-B056-3D28B3CED5F6}" destId="{DAEEDBE3-5A4B-44BC-82C6-D3385E70E0BC}" srcOrd="0" destOrd="3" presId="urn:microsoft.com/office/officeart/2005/8/layout/vList4"/>
    <dgm:cxn modelId="{03657B80-DD57-4E13-81E8-B4B35CFEDE70}" type="presOf" srcId="{6314B019-E815-4B99-827C-6EC263E0C327}" destId="{080FF634-9701-439A-A6AE-8E4053A08D5F}" srcOrd="0" destOrd="1" presId="urn:microsoft.com/office/officeart/2005/8/layout/vList4"/>
    <dgm:cxn modelId="{D570115B-8797-4BCC-A05D-A90E15BB5F6B}" srcId="{1643D6AA-B85F-4298-9DC6-867E4D14598C}" destId="{5049318A-3845-4107-B056-3D28B3CED5F6}" srcOrd="2" destOrd="0" parTransId="{7978F7F5-9D2C-4937-88D4-5CF1E59EBE2C}" sibTransId="{10AC36F1-4F87-41A7-ABB1-76E68CF76E5B}"/>
    <dgm:cxn modelId="{25AAB445-3647-424D-8E7C-1290ABC1D39A}" srcId="{4F8CEEED-3FF0-47A0-AF88-6803FBB7B62A}" destId="{FECA92B1-96CA-4276-ABC3-FFA82A0CF2E6}" srcOrd="1" destOrd="0" parTransId="{D28CC992-D37A-44CA-B1F1-502CAA219770}" sibTransId="{4EC89B33-A44C-476D-87E1-B079F787F4EC}"/>
    <dgm:cxn modelId="{E4B889E1-49FA-45FC-BA92-70C941C21B7E}" type="presOf" srcId="{6314B019-E815-4B99-827C-6EC263E0C327}" destId="{D37B5F30-FC61-414E-91B9-2B544E81B666}" srcOrd="1" destOrd="1" presId="urn:microsoft.com/office/officeart/2005/8/layout/vList4"/>
    <dgm:cxn modelId="{E039D2F7-4FA5-4804-A22C-63A2DC27A7A0}" srcId="{4F8CEEED-3FF0-47A0-AF88-6803FBB7B62A}" destId="{E9F3EEF5-534E-4F68-948B-F2EAD95802E7}" srcOrd="2" destOrd="0" parTransId="{51302439-14B3-448B-A91A-361C25EB84CC}" sibTransId="{F1E9F887-C6B8-4B61-A9B4-7266AD2ABC1C}"/>
    <dgm:cxn modelId="{1DD2FE85-2E55-489C-AB63-61006F38D1CF}" type="presOf" srcId="{5049318A-3845-4107-B056-3D28B3CED5F6}" destId="{54AACAC0-CAFD-47FF-8E2A-10F2182A0078}" srcOrd="1" destOrd="3" presId="urn:microsoft.com/office/officeart/2005/8/layout/vList4"/>
    <dgm:cxn modelId="{08952CB7-F1A6-44CA-A59A-9031960F6C72}" srcId="{11B2D6E8-B5B7-4C85-AE37-972D588D8BD1}" destId="{6314B019-E815-4B99-827C-6EC263E0C327}" srcOrd="0" destOrd="0" parTransId="{047FF7C9-E6D7-4927-B150-EEEDED33604C}" sibTransId="{0118FF77-7AD2-425D-A586-3D7DF4CEDBD9}"/>
    <dgm:cxn modelId="{9A12268E-E435-4388-B889-8C76C68A51C6}" srcId="{29406D82-432F-47BF-BEF1-62EFB429F867}" destId="{1643D6AA-B85F-4298-9DC6-867E4D14598C}" srcOrd="0" destOrd="0" parTransId="{3FB14883-C036-43AC-B2BD-A85DBDE4F7A0}" sibTransId="{787A58EB-D3E8-485B-AF68-0A3C7C9E0689}"/>
    <dgm:cxn modelId="{B3E374CD-F522-469A-A888-C2E4C8AB3F38}" type="presOf" srcId="{11B2D6E8-B5B7-4C85-AE37-972D588D8BD1}" destId="{D37B5F30-FC61-414E-91B9-2B544E81B666}" srcOrd="1" destOrd="0" presId="urn:microsoft.com/office/officeart/2005/8/layout/vList4"/>
    <dgm:cxn modelId="{E34ECB65-1C63-46FF-AD3C-5F7A1FDAB511}" type="presOf" srcId="{29406D82-432F-47BF-BEF1-62EFB429F867}" destId="{FB6D5524-AC3A-4E35-94E2-002C3B5DB17C}" srcOrd="0" destOrd="0" presId="urn:microsoft.com/office/officeart/2005/8/layout/vList4"/>
    <dgm:cxn modelId="{EE3FD7C6-9FA9-4293-8E4C-9A188941BFC0}" type="presOf" srcId="{2C2CDEB4-82FC-4084-B7F3-1BBDA65A31AC}" destId="{DAEEDBE3-5A4B-44BC-82C6-D3385E70E0BC}" srcOrd="0" destOrd="1" presId="urn:microsoft.com/office/officeart/2005/8/layout/vList4"/>
    <dgm:cxn modelId="{FD7CAA5B-6699-4337-B5DC-62FF6D7C68DC}" srcId="{29406D82-432F-47BF-BEF1-62EFB429F867}" destId="{4F8CEEED-3FF0-47A0-AF88-6803FBB7B62A}" srcOrd="1" destOrd="0" parTransId="{A016FCF5-B041-4E40-8065-8E6834240489}" sibTransId="{74428D73-48AC-4D5D-8B41-F2ECBFE4ED61}"/>
    <dgm:cxn modelId="{F596003D-9CAB-4243-836B-7A8C65792413}" type="presOf" srcId="{E9F3EEF5-534E-4F68-948B-F2EAD95802E7}" destId="{661F2915-ABC7-4663-AA46-CFE34E2599C9}" srcOrd="1" destOrd="3" presId="urn:microsoft.com/office/officeart/2005/8/layout/vList4"/>
    <dgm:cxn modelId="{C8F61D7C-348C-4EC1-886F-43C7B1F72EDD}" type="presParOf" srcId="{FB6D5524-AC3A-4E35-94E2-002C3B5DB17C}" destId="{1ED38005-DC5F-4E6C-967F-3DDB5BE1A9AB}" srcOrd="0" destOrd="0" presId="urn:microsoft.com/office/officeart/2005/8/layout/vList4"/>
    <dgm:cxn modelId="{891C2E7A-FD20-43B2-95EC-0D1C530846BB}" type="presParOf" srcId="{1ED38005-DC5F-4E6C-967F-3DDB5BE1A9AB}" destId="{DAEEDBE3-5A4B-44BC-82C6-D3385E70E0BC}" srcOrd="0" destOrd="0" presId="urn:microsoft.com/office/officeart/2005/8/layout/vList4"/>
    <dgm:cxn modelId="{834C935A-9D53-4F61-8384-E1803BD2CAA4}" type="presParOf" srcId="{1ED38005-DC5F-4E6C-967F-3DDB5BE1A9AB}" destId="{5583C991-A5E7-4B48-8F50-CC830BC541CE}" srcOrd="1" destOrd="0" presId="urn:microsoft.com/office/officeart/2005/8/layout/vList4"/>
    <dgm:cxn modelId="{EE6E5509-7AE5-4B04-8AA9-6F34B00C1A94}" type="presParOf" srcId="{1ED38005-DC5F-4E6C-967F-3DDB5BE1A9AB}" destId="{54AACAC0-CAFD-47FF-8E2A-10F2182A0078}" srcOrd="2" destOrd="0" presId="urn:microsoft.com/office/officeart/2005/8/layout/vList4"/>
    <dgm:cxn modelId="{EFB23040-473E-4553-89BB-9D8C1A9D4FA5}" type="presParOf" srcId="{FB6D5524-AC3A-4E35-94E2-002C3B5DB17C}" destId="{56914950-5AD7-4F72-B207-EDF5B034ACD2}" srcOrd="1" destOrd="0" presId="urn:microsoft.com/office/officeart/2005/8/layout/vList4"/>
    <dgm:cxn modelId="{4AB0EB69-9ED3-4268-AD49-51B024295225}" type="presParOf" srcId="{FB6D5524-AC3A-4E35-94E2-002C3B5DB17C}" destId="{49A9F792-F306-4856-AB33-6C1B6DCFEB04}" srcOrd="2" destOrd="0" presId="urn:microsoft.com/office/officeart/2005/8/layout/vList4"/>
    <dgm:cxn modelId="{EA06B4E7-938C-4BCA-B75A-1922BF0957DB}" type="presParOf" srcId="{49A9F792-F306-4856-AB33-6C1B6DCFEB04}" destId="{87AB41CF-640C-4AFC-AB8D-A16F115BE48C}" srcOrd="0" destOrd="0" presId="urn:microsoft.com/office/officeart/2005/8/layout/vList4"/>
    <dgm:cxn modelId="{40066099-F258-43BE-8192-B93D1DC1764D}" type="presParOf" srcId="{49A9F792-F306-4856-AB33-6C1B6DCFEB04}" destId="{F17D4833-05D5-433D-B2FD-1664EAB031DE}" srcOrd="1" destOrd="0" presId="urn:microsoft.com/office/officeart/2005/8/layout/vList4"/>
    <dgm:cxn modelId="{D670C371-C4DE-4390-9356-A66E2A1E4C6E}" type="presParOf" srcId="{49A9F792-F306-4856-AB33-6C1B6DCFEB04}" destId="{661F2915-ABC7-4663-AA46-CFE34E2599C9}" srcOrd="2" destOrd="0" presId="urn:microsoft.com/office/officeart/2005/8/layout/vList4"/>
    <dgm:cxn modelId="{17F01230-4464-409E-8B1A-EC6912473D24}" type="presParOf" srcId="{FB6D5524-AC3A-4E35-94E2-002C3B5DB17C}" destId="{095F723C-B7BA-4972-B277-E3A521069E06}" srcOrd="3" destOrd="0" presId="urn:microsoft.com/office/officeart/2005/8/layout/vList4"/>
    <dgm:cxn modelId="{46037E74-C922-412C-84B1-C90884801BB5}" type="presParOf" srcId="{FB6D5524-AC3A-4E35-94E2-002C3B5DB17C}" destId="{2D125B77-0FC9-4F48-AB31-BAAF0EFBBAF1}" srcOrd="4" destOrd="0" presId="urn:microsoft.com/office/officeart/2005/8/layout/vList4"/>
    <dgm:cxn modelId="{6A35B4BC-1904-4BD9-9D56-701E84E96885}" type="presParOf" srcId="{2D125B77-0FC9-4F48-AB31-BAAF0EFBBAF1}" destId="{080FF634-9701-439A-A6AE-8E4053A08D5F}" srcOrd="0" destOrd="0" presId="urn:microsoft.com/office/officeart/2005/8/layout/vList4"/>
    <dgm:cxn modelId="{44F920EC-C67B-403A-9A1C-85D2F4D81A2C}" type="presParOf" srcId="{2D125B77-0FC9-4F48-AB31-BAAF0EFBBAF1}" destId="{925180BB-63F2-4421-BCA8-6A7C7BD1CAE9}" srcOrd="1" destOrd="0" presId="urn:microsoft.com/office/officeart/2005/8/layout/vList4"/>
    <dgm:cxn modelId="{FEBFA954-5191-4B6F-8DCD-EF27CDE811E9}" type="presParOf" srcId="{2D125B77-0FC9-4F48-AB31-BAAF0EFBBAF1}" destId="{D37B5F30-FC61-414E-91B9-2B544E81B6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EBC878-A772-4D8E-BE48-518E57C4B3B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B6542A-2252-4DE9-B815-804F16C342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Bahnschrift SemiBold Condensed" pitchFamily="34" charset="0"/>
            </a:rPr>
            <a:t>Национальный проект – Жилье и городская среда</a:t>
          </a:r>
          <a:endParaRPr lang="ru-RU" sz="1600" b="1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3CB6C577-B8D6-4C1A-9D39-09CEC5099DA7}" type="parTrans" cxnId="{2AB47D1A-F1E4-4483-8A18-6CAC2EE61360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B2EE7443-1867-4D17-B0E2-21B9A49C61F8}" type="sibTrans" cxnId="{2AB47D1A-F1E4-4483-8A18-6CAC2EE61360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35D9E0D0-EBB6-4DAB-8F65-A4EC347DD9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Срок реализации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75C6B270-10D4-4EA4-A5F7-8B27D8E11195}" type="parTrans" cxnId="{C07E45E2-E1CF-4AC9-B9BD-1282B9E2FFDE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88FADB20-3394-4CDF-AA4A-575EBFDC8E56}" type="sibTrans" cxnId="{C07E45E2-E1CF-4AC9-B9BD-1282B9E2FFDE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0B1AA2BC-C2F8-466D-8FC6-B1BB6BAB5CD2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Bahnschrift SemiBold Condensed" pitchFamily="34" charset="0"/>
            </a:rPr>
            <a:t>2021 год</a:t>
          </a:r>
          <a:endParaRPr lang="ru-RU" sz="1400" dirty="0">
            <a:latin typeface="Bahnschrift SemiBold Condensed" pitchFamily="34" charset="0"/>
          </a:endParaRPr>
        </a:p>
      </dgm:t>
    </dgm:pt>
    <dgm:pt modelId="{CCECFA96-8F73-46A6-AE78-01E8837F72CE}" type="parTrans" cxnId="{BFAC9277-05D8-45B5-9764-5D4ABCC0E931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7A6E03BB-25A5-4F94-8E0D-619BA95F6F2F}" type="sibTrans" cxnId="{BFAC9277-05D8-45B5-9764-5D4ABCC0E931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071583A7-EA73-46D2-A92F-E7D8CDD2B61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Место реализации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9D49CBB4-9AE2-41EF-A270-02DF9D3D54EC}" type="parTrans" cxnId="{4699274B-2D0E-4992-8F88-9C3B75C7AAFB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1438A2F9-F733-4ECD-AD98-EBE46F9C07D3}" type="sibTrans" cxnId="{4699274B-2D0E-4992-8F88-9C3B75C7AAFB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B7EF42DF-59DB-4A28-8D0F-1911D6FA2E8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t"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400" dirty="0" smtClean="0">
            <a:solidFill>
              <a:srgbClr val="C00000"/>
            </a:solidFill>
            <a:latin typeface="Bahnschrift SemiBold Condensed" pitchFamily="34" charset="0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Объем финансирования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9D49459D-67E7-4279-B7E3-4B8B58106FC4}" type="parTrans" cxnId="{4C9A7BA8-2CFA-46D0-A68F-817579456F41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11A1083C-8595-443A-9342-5E3E831D2774}" type="sibTrans" cxnId="{4C9A7BA8-2CFA-46D0-A68F-817579456F41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25165A45-CAF3-4C11-B2C8-B73C965C50E6}">
      <dgm:prSet phldrT="[Текст]" custT="1"/>
      <dgm:spPr/>
      <dgm:t>
        <a:bodyPr anchor="ctr"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Оренбургская область, Адамовский район, п. Адамовка, ул. Майская, д. 102</a:t>
          </a:r>
          <a:endParaRPr lang="ru-RU" sz="1400" dirty="0">
            <a:latin typeface="Bahnschrift SemiBold Condensed" pitchFamily="34" charset="0"/>
          </a:endParaRPr>
        </a:p>
      </dgm:t>
    </dgm:pt>
    <dgm:pt modelId="{D58FE7A7-29EA-4A58-942E-C5E923083248}" type="parTrans" cxnId="{B253EC3E-5388-47B2-859D-92BF86D4DB9F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0FDB2EBB-1D7E-41A7-AE0B-74569348F550}" type="sibTrans" cxnId="{B253EC3E-5388-47B2-859D-92BF86D4DB9F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70656A9F-5C47-45F9-84A7-13836E21BEC7}">
      <dgm:prSet custT="1"/>
      <dgm:spPr/>
      <dgm:t>
        <a:bodyPr anchor="ctr"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переселение граждан из аварийного жилищного фонда, в том числе переселению граждан из аварийного жилищного фонда</a:t>
          </a:r>
          <a:endParaRPr lang="ru-RU" sz="1400" dirty="0">
            <a:latin typeface="Bahnschrift SemiBold Condensed" pitchFamily="34" charset="0"/>
            <a:ea typeface="Calibri"/>
            <a:cs typeface="Times New Roman" pitchFamily="18" charset="0"/>
          </a:endParaRPr>
        </a:p>
      </dgm:t>
    </dgm:pt>
    <dgm:pt modelId="{FE51CA42-560A-42D9-9988-F52C5E14CFD0}" type="parTrans" cxnId="{76C7D43F-5F01-4920-9526-85D635B9807D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837B1C69-CA71-4587-98E3-8958E4A0A566}" type="sibTrans" cxnId="{76C7D43F-5F01-4920-9526-85D635B9807D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DA9E9BCF-2168-4959-BD18-13875F6DB205}">
      <dgm:prSet phldrT="[Текст]" custT="1"/>
      <dgm:spPr/>
      <dgm:t>
        <a:bodyPr anchor="ctr"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12 876,2 тыс. рублей в том числе:</a:t>
          </a:r>
          <a:endParaRPr lang="ru-RU" sz="1400" dirty="0">
            <a:latin typeface="Bahnschrift SemiBold Condensed" pitchFamily="34" charset="0"/>
          </a:endParaRPr>
        </a:p>
      </dgm:t>
    </dgm:pt>
    <dgm:pt modelId="{50F461E6-340A-457A-BA5A-6EE1FBBF28C8}" type="parTrans" cxnId="{AFBA3114-F809-4E19-9C18-E1CDED30C6F7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D40107D8-BE6D-4F8C-BCD4-8014666B88D8}" type="sibTrans" cxnId="{AFBA3114-F809-4E19-9C18-E1CDED30C6F7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8C738EBD-5620-4442-ACCE-6A22290B4F2D}">
      <dgm:prSet custT="1"/>
      <dgm:spPr/>
      <dgm:t>
        <a:bodyPr anchor="ctr"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Фонд содействия – 12 332,2 тыс. рублей;</a:t>
          </a:r>
          <a:endParaRPr lang="ru-RU" sz="1400" dirty="0">
            <a:latin typeface="Bahnschrift SemiBold Condensed" pitchFamily="34" charset="0"/>
            <a:cs typeface="Times New Roman" pitchFamily="18" charset="0"/>
          </a:endParaRPr>
        </a:p>
      </dgm:t>
    </dgm:pt>
    <dgm:pt modelId="{4F6D10D6-6819-4E2E-A7ED-2A297F04B2D5}" type="parTrans" cxnId="{A472DB89-EF4F-417B-A49D-DA20F15D44E5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BEDCFDCD-68E3-4A61-B6BB-19124390045F}" type="sibTrans" cxnId="{A472DB89-EF4F-417B-A49D-DA20F15D44E5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D1577F7D-2DFD-402F-9BA1-5862E6CC4F40}">
      <dgm:prSet custT="1"/>
      <dgm:spPr/>
      <dgm:t>
        <a:bodyPr anchor="ctr"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Областной бюджет – 538,9 тыс. рублей;</a:t>
          </a:r>
          <a:endParaRPr lang="ru-RU" sz="1400" dirty="0">
            <a:latin typeface="Bahnschrift SemiBold Condensed" pitchFamily="34" charset="0"/>
            <a:cs typeface="Times New Roman" pitchFamily="18" charset="0"/>
          </a:endParaRPr>
        </a:p>
      </dgm:t>
    </dgm:pt>
    <dgm:pt modelId="{44D55FDE-15C3-45E7-AE85-42CABEBEC0CA}" type="parTrans" cxnId="{3F4BF4CF-6C36-4A30-AF2F-050DB5F6AF60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8414DCE6-1A6E-4EDC-BB79-84996AC76A81}" type="sibTrans" cxnId="{3F4BF4CF-6C36-4A30-AF2F-050DB5F6AF60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3BF988B3-30A2-46EC-AA88-E33DE38D2FA4}">
      <dgm:prSet custT="1"/>
      <dgm:spPr/>
      <dgm:t>
        <a:bodyPr anchor="ctr"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Местный бюджет- 5,2 тыс. рублей.</a:t>
          </a:r>
          <a:endParaRPr lang="ru-RU" sz="1400" dirty="0">
            <a:latin typeface="Bahnschrift SemiBold Condensed" pitchFamily="34" charset="0"/>
            <a:ea typeface="Calibri"/>
            <a:cs typeface="Times New Roman" pitchFamily="18" charset="0"/>
          </a:endParaRPr>
        </a:p>
      </dgm:t>
    </dgm:pt>
    <dgm:pt modelId="{20557DC1-FCAB-4348-B909-52A70ADE6740}" type="parTrans" cxnId="{A041685D-ECBD-4539-8E7F-9FB3ED4C1AD8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CF14169B-07B4-490F-B51C-2321A06243F5}" type="sibTrans" cxnId="{A041685D-ECBD-4539-8E7F-9FB3ED4C1AD8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0086E9A8-4262-4AA7-8642-A782A004742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Мероприятия проекта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FA90FA03-0C04-4236-8F6C-80012E7439D4}" type="parTrans" cxnId="{275364EF-C466-439B-AAB8-519A07C3B9F9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E1BC43D0-0B90-4A4C-B844-589DD27B7421}" type="sibTrans" cxnId="{275364EF-C466-439B-AAB8-519A07C3B9F9}">
      <dgm:prSet/>
      <dgm:spPr/>
      <dgm:t>
        <a:bodyPr/>
        <a:lstStyle/>
        <a:p>
          <a:endParaRPr lang="ru-RU" sz="1200">
            <a:latin typeface="Bahnschrift SemiBold Condensed" pitchFamily="34" charset="0"/>
          </a:endParaRPr>
        </a:p>
      </dgm:t>
    </dgm:pt>
    <dgm:pt modelId="{0D72D9A2-93CE-4FB4-8912-69FBB9F10F1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  <a:latin typeface="Bahnschrift SemiBold Condensed" pitchFamily="34" charset="0"/>
            </a:rPr>
            <a:t>Федеральный проект – Обеспечение устойчивого сокращения непригодного для проживания жилищного фонда</a:t>
          </a:r>
          <a:endParaRPr lang="ru-RU" sz="1200" b="1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0070BAFD-80B8-4F65-BF9A-7FFC83953D42}" type="parTrans" cxnId="{9ADE64F8-5762-4588-9C67-D08FCBC4403A}">
      <dgm:prSet/>
      <dgm:spPr/>
      <dgm:t>
        <a:bodyPr/>
        <a:lstStyle/>
        <a:p>
          <a:endParaRPr lang="ru-RU" sz="1200"/>
        </a:p>
      </dgm:t>
    </dgm:pt>
    <dgm:pt modelId="{E2E811D4-08FB-48C0-AC30-0275BB83F7AD}" type="sibTrans" cxnId="{9ADE64F8-5762-4588-9C67-D08FCBC4403A}">
      <dgm:prSet/>
      <dgm:spPr/>
      <dgm:t>
        <a:bodyPr/>
        <a:lstStyle/>
        <a:p>
          <a:endParaRPr lang="ru-RU" sz="1200"/>
        </a:p>
      </dgm:t>
    </dgm:pt>
    <dgm:pt modelId="{1EC2150A-918C-403C-957E-0605C6E56C5A}" type="pres">
      <dgm:prSet presAssocID="{A2EBC878-A772-4D8E-BE48-518E57C4B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4DB31-C521-4D1A-9EA9-F5C937665CC4}" type="pres">
      <dgm:prSet presAssocID="{82B6542A-2252-4DE9-B815-804F16C342BE}" presName="parentLin" presStyleCnt="0"/>
      <dgm:spPr/>
    </dgm:pt>
    <dgm:pt modelId="{60E75A7A-B9F0-42EC-A154-862AA21F2066}" type="pres">
      <dgm:prSet presAssocID="{82B6542A-2252-4DE9-B815-804F16C342B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B1AC615-5A19-4A60-A2F9-D53B7BDE2E38}" type="pres">
      <dgm:prSet presAssocID="{82B6542A-2252-4DE9-B815-804F16C342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AB28D-3BB7-40C1-BC8D-2E0086D09747}" type="pres">
      <dgm:prSet presAssocID="{82B6542A-2252-4DE9-B815-804F16C342BE}" presName="negativeSpace" presStyleCnt="0"/>
      <dgm:spPr/>
    </dgm:pt>
    <dgm:pt modelId="{4DE743BE-1138-48F0-AC3F-A86698151B5F}" type="pres">
      <dgm:prSet presAssocID="{82B6542A-2252-4DE9-B815-804F16C342BE}" presName="childText" presStyleLbl="conFgAcc1" presStyleIdx="0" presStyleCnt="6">
        <dgm:presLayoutVars>
          <dgm:bulletEnabled val="1"/>
        </dgm:presLayoutVars>
      </dgm:prSet>
      <dgm:spPr/>
    </dgm:pt>
    <dgm:pt modelId="{AC29F665-E283-463A-87CC-8184451CD0E2}" type="pres">
      <dgm:prSet presAssocID="{B2EE7443-1867-4D17-B0E2-21B9A49C61F8}" presName="spaceBetweenRectangles" presStyleCnt="0"/>
      <dgm:spPr/>
    </dgm:pt>
    <dgm:pt modelId="{60D6285E-1213-47D7-900D-CB375B5285C9}" type="pres">
      <dgm:prSet presAssocID="{0D72D9A2-93CE-4FB4-8912-69FBB9F10F1A}" presName="parentLin" presStyleCnt="0"/>
      <dgm:spPr/>
    </dgm:pt>
    <dgm:pt modelId="{DBCBBC38-EA95-4533-8941-AE7EDDC9D6D1}" type="pres">
      <dgm:prSet presAssocID="{0D72D9A2-93CE-4FB4-8912-69FBB9F10F1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584AF33-82A0-4D5E-8BB3-50F7F050CF0B}" type="pres">
      <dgm:prSet presAssocID="{0D72D9A2-93CE-4FB4-8912-69FBB9F10F1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E80C1-55C4-4C06-B8DE-B0933B00A99B}" type="pres">
      <dgm:prSet presAssocID="{0D72D9A2-93CE-4FB4-8912-69FBB9F10F1A}" presName="negativeSpace" presStyleCnt="0"/>
      <dgm:spPr/>
    </dgm:pt>
    <dgm:pt modelId="{13A20ABB-8CDD-4E4D-AD2C-2649A9EEE33B}" type="pres">
      <dgm:prSet presAssocID="{0D72D9A2-93CE-4FB4-8912-69FBB9F10F1A}" presName="childText" presStyleLbl="conFgAcc1" presStyleIdx="1" presStyleCnt="6">
        <dgm:presLayoutVars>
          <dgm:bulletEnabled val="1"/>
        </dgm:presLayoutVars>
      </dgm:prSet>
      <dgm:spPr/>
    </dgm:pt>
    <dgm:pt modelId="{AE886965-732A-4DA1-B587-06D6E569727A}" type="pres">
      <dgm:prSet presAssocID="{E2E811D4-08FB-48C0-AC30-0275BB83F7AD}" presName="spaceBetweenRectangles" presStyleCnt="0"/>
      <dgm:spPr/>
    </dgm:pt>
    <dgm:pt modelId="{0609A79E-0298-4402-B14D-B33F51752F2A}" type="pres">
      <dgm:prSet presAssocID="{0086E9A8-4262-4AA7-8642-A782A0047425}" presName="parentLin" presStyleCnt="0"/>
      <dgm:spPr/>
    </dgm:pt>
    <dgm:pt modelId="{48A3FDBD-45F5-4403-B3B2-99256869FBF1}" type="pres">
      <dgm:prSet presAssocID="{0086E9A8-4262-4AA7-8642-A782A0047425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3793B2A-A592-46F9-A13B-D8C05689BFC7}" type="pres">
      <dgm:prSet presAssocID="{0086E9A8-4262-4AA7-8642-A782A004742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9442B-281D-4197-A91E-EEB881370680}" type="pres">
      <dgm:prSet presAssocID="{0086E9A8-4262-4AA7-8642-A782A0047425}" presName="negativeSpace" presStyleCnt="0"/>
      <dgm:spPr/>
    </dgm:pt>
    <dgm:pt modelId="{0B4B7A68-A3DD-4FCB-A3BA-0FD81984E881}" type="pres">
      <dgm:prSet presAssocID="{0086E9A8-4262-4AA7-8642-A782A0047425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829CE-60EB-43B5-B6E9-73C0954EF2DC}" type="pres">
      <dgm:prSet presAssocID="{E1BC43D0-0B90-4A4C-B844-589DD27B7421}" presName="spaceBetweenRectangles" presStyleCnt="0"/>
      <dgm:spPr/>
    </dgm:pt>
    <dgm:pt modelId="{F51543E5-5FCC-4848-B801-D8035F33C36D}" type="pres">
      <dgm:prSet presAssocID="{35D9E0D0-EBB6-4DAB-8F65-A4EC347DD98F}" presName="parentLin" presStyleCnt="0"/>
      <dgm:spPr/>
    </dgm:pt>
    <dgm:pt modelId="{016E69AC-1462-43B1-B797-0CFF4F0E9DA7}" type="pres">
      <dgm:prSet presAssocID="{35D9E0D0-EBB6-4DAB-8F65-A4EC347DD9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DA41746-44AF-4AEA-8D6C-7A80A988AA67}" type="pres">
      <dgm:prSet presAssocID="{35D9E0D0-EBB6-4DAB-8F65-A4EC347DD9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3E1D-A982-4D3D-9FDA-D01D9805EFB3}" type="pres">
      <dgm:prSet presAssocID="{35D9E0D0-EBB6-4DAB-8F65-A4EC347DD98F}" presName="negativeSpace" presStyleCnt="0"/>
      <dgm:spPr/>
    </dgm:pt>
    <dgm:pt modelId="{177607FC-21F7-4EB9-9572-7D0B03092438}" type="pres">
      <dgm:prSet presAssocID="{35D9E0D0-EBB6-4DAB-8F65-A4EC347DD98F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5808-BE64-4B55-AAC9-1DAD8BD50EE3}" type="pres">
      <dgm:prSet presAssocID="{88FADB20-3394-4CDF-AA4A-575EBFDC8E56}" presName="spaceBetweenRectangles" presStyleCnt="0"/>
      <dgm:spPr/>
    </dgm:pt>
    <dgm:pt modelId="{42F1484E-07E4-49BF-95D0-A9D58E67C204}" type="pres">
      <dgm:prSet presAssocID="{071583A7-EA73-46D2-A92F-E7D8CDD2B618}" presName="parentLin" presStyleCnt="0"/>
      <dgm:spPr/>
    </dgm:pt>
    <dgm:pt modelId="{2E2A5CB4-722A-4DE1-8939-7439C9E6C319}" type="pres">
      <dgm:prSet presAssocID="{071583A7-EA73-46D2-A92F-E7D8CDD2B61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F15CE5D-CFF4-48B5-878D-23876C0E1A1B}" type="pres">
      <dgm:prSet presAssocID="{071583A7-EA73-46D2-A92F-E7D8CDD2B61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AFCFA-2C3A-47AD-A112-F76B3B3F7360}" type="pres">
      <dgm:prSet presAssocID="{071583A7-EA73-46D2-A92F-E7D8CDD2B618}" presName="negativeSpace" presStyleCnt="0"/>
      <dgm:spPr/>
    </dgm:pt>
    <dgm:pt modelId="{B4421473-683B-4316-9157-1B7E46F57A0F}" type="pres">
      <dgm:prSet presAssocID="{071583A7-EA73-46D2-A92F-E7D8CDD2B61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5619-F862-497F-9AB9-A6591FB210DD}" type="pres">
      <dgm:prSet presAssocID="{1438A2F9-F733-4ECD-AD98-EBE46F9C07D3}" presName="spaceBetweenRectangles" presStyleCnt="0"/>
      <dgm:spPr/>
    </dgm:pt>
    <dgm:pt modelId="{D273FFAA-D2EA-447A-96DA-F2E48077883B}" type="pres">
      <dgm:prSet presAssocID="{B7EF42DF-59DB-4A28-8D0F-1911D6FA2E8E}" presName="parentLin" presStyleCnt="0"/>
      <dgm:spPr/>
    </dgm:pt>
    <dgm:pt modelId="{C3E6A2D1-6387-4FE7-8179-EA7C06A085E5}" type="pres">
      <dgm:prSet presAssocID="{B7EF42DF-59DB-4A28-8D0F-1911D6FA2E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8A48B3B-9D9D-47A4-BEEC-48CB6619C3C3}" type="pres">
      <dgm:prSet presAssocID="{B7EF42DF-59DB-4A28-8D0F-1911D6FA2E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10B19-D62B-4504-AD60-4638E6947B7B}" type="pres">
      <dgm:prSet presAssocID="{B7EF42DF-59DB-4A28-8D0F-1911D6FA2E8E}" presName="negativeSpace" presStyleCnt="0"/>
      <dgm:spPr/>
    </dgm:pt>
    <dgm:pt modelId="{E6693507-FBDA-444A-8296-2B5691D6CE6A}" type="pres">
      <dgm:prSet presAssocID="{B7EF42DF-59DB-4A28-8D0F-1911D6FA2E8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F9BD2-11DB-42DA-BD4B-C7BD02B8F1ED}" type="presOf" srcId="{35D9E0D0-EBB6-4DAB-8F65-A4EC347DD98F}" destId="{0DA41746-44AF-4AEA-8D6C-7A80A988AA67}" srcOrd="1" destOrd="0" presId="urn:microsoft.com/office/officeart/2005/8/layout/list1"/>
    <dgm:cxn modelId="{7A562C04-6FC3-41D4-8888-118167DDA5D3}" type="presOf" srcId="{071583A7-EA73-46D2-A92F-E7D8CDD2B618}" destId="{2E2A5CB4-722A-4DE1-8939-7439C9E6C319}" srcOrd="0" destOrd="0" presId="urn:microsoft.com/office/officeart/2005/8/layout/list1"/>
    <dgm:cxn modelId="{67B16DB2-9476-4F70-8270-537A76934B9D}" type="presOf" srcId="{8C738EBD-5620-4442-ACCE-6A22290B4F2D}" destId="{E6693507-FBDA-444A-8296-2B5691D6CE6A}" srcOrd="0" destOrd="1" presId="urn:microsoft.com/office/officeart/2005/8/layout/list1"/>
    <dgm:cxn modelId="{4699274B-2D0E-4992-8F88-9C3B75C7AAFB}" srcId="{A2EBC878-A772-4D8E-BE48-518E57C4B3BB}" destId="{071583A7-EA73-46D2-A92F-E7D8CDD2B618}" srcOrd="4" destOrd="0" parTransId="{9D49CBB4-9AE2-41EF-A270-02DF9D3D54EC}" sibTransId="{1438A2F9-F733-4ECD-AD98-EBE46F9C07D3}"/>
    <dgm:cxn modelId="{C16BA184-F258-47C3-833D-7C9C1E7D9668}" type="presOf" srcId="{25165A45-CAF3-4C11-B2C8-B73C965C50E6}" destId="{B4421473-683B-4316-9157-1B7E46F57A0F}" srcOrd="0" destOrd="0" presId="urn:microsoft.com/office/officeart/2005/8/layout/list1"/>
    <dgm:cxn modelId="{C07E45E2-E1CF-4AC9-B9BD-1282B9E2FFDE}" srcId="{A2EBC878-A772-4D8E-BE48-518E57C4B3BB}" destId="{35D9E0D0-EBB6-4DAB-8F65-A4EC347DD98F}" srcOrd="3" destOrd="0" parTransId="{75C6B270-10D4-4EA4-A5F7-8B27D8E11195}" sibTransId="{88FADB20-3394-4CDF-AA4A-575EBFDC8E56}"/>
    <dgm:cxn modelId="{76C7D43F-5F01-4920-9526-85D635B9807D}" srcId="{0086E9A8-4262-4AA7-8642-A782A0047425}" destId="{70656A9F-5C47-45F9-84A7-13836E21BEC7}" srcOrd="0" destOrd="0" parTransId="{FE51CA42-560A-42D9-9988-F52C5E14CFD0}" sibTransId="{837B1C69-CA71-4587-98E3-8958E4A0A566}"/>
    <dgm:cxn modelId="{A472DB89-EF4F-417B-A49D-DA20F15D44E5}" srcId="{B7EF42DF-59DB-4A28-8D0F-1911D6FA2E8E}" destId="{8C738EBD-5620-4442-ACCE-6A22290B4F2D}" srcOrd="1" destOrd="0" parTransId="{4F6D10D6-6819-4E2E-A7ED-2A297F04B2D5}" sibTransId="{BEDCFDCD-68E3-4A61-B6BB-19124390045F}"/>
    <dgm:cxn modelId="{F722792E-78C8-4491-BDDA-6CBA2EF8C65F}" type="presOf" srcId="{0086E9A8-4262-4AA7-8642-A782A0047425}" destId="{48A3FDBD-45F5-4403-B3B2-99256869FBF1}" srcOrd="0" destOrd="0" presId="urn:microsoft.com/office/officeart/2005/8/layout/list1"/>
    <dgm:cxn modelId="{B253EC3E-5388-47B2-859D-92BF86D4DB9F}" srcId="{071583A7-EA73-46D2-A92F-E7D8CDD2B618}" destId="{25165A45-CAF3-4C11-B2C8-B73C965C50E6}" srcOrd="0" destOrd="0" parTransId="{D58FE7A7-29EA-4A58-942E-C5E923083248}" sibTransId="{0FDB2EBB-1D7E-41A7-AE0B-74569348F550}"/>
    <dgm:cxn modelId="{2862BD59-8F20-43F0-B9A1-F09B8617FC30}" type="presOf" srcId="{3BF988B3-30A2-46EC-AA88-E33DE38D2FA4}" destId="{E6693507-FBDA-444A-8296-2B5691D6CE6A}" srcOrd="0" destOrd="3" presId="urn:microsoft.com/office/officeart/2005/8/layout/list1"/>
    <dgm:cxn modelId="{9ADE64F8-5762-4588-9C67-D08FCBC4403A}" srcId="{A2EBC878-A772-4D8E-BE48-518E57C4B3BB}" destId="{0D72D9A2-93CE-4FB4-8912-69FBB9F10F1A}" srcOrd="1" destOrd="0" parTransId="{0070BAFD-80B8-4F65-BF9A-7FFC83953D42}" sibTransId="{E2E811D4-08FB-48C0-AC30-0275BB83F7AD}"/>
    <dgm:cxn modelId="{55E4CDB5-314E-4689-AADE-8A2EB45A0EEC}" type="presOf" srcId="{82B6542A-2252-4DE9-B815-804F16C342BE}" destId="{60E75A7A-B9F0-42EC-A154-862AA21F2066}" srcOrd="0" destOrd="0" presId="urn:microsoft.com/office/officeart/2005/8/layout/list1"/>
    <dgm:cxn modelId="{275364EF-C466-439B-AAB8-519A07C3B9F9}" srcId="{A2EBC878-A772-4D8E-BE48-518E57C4B3BB}" destId="{0086E9A8-4262-4AA7-8642-A782A0047425}" srcOrd="2" destOrd="0" parTransId="{FA90FA03-0C04-4236-8F6C-80012E7439D4}" sibTransId="{E1BC43D0-0B90-4A4C-B844-589DD27B7421}"/>
    <dgm:cxn modelId="{EB0BC438-8FDF-4776-8E78-C00683E2B8AF}" type="presOf" srcId="{0D72D9A2-93CE-4FB4-8912-69FBB9F10F1A}" destId="{DBCBBC38-EA95-4533-8941-AE7EDDC9D6D1}" srcOrd="0" destOrd="0" presId="urn:microsoft.com/office/officeart/2005/8/layout/list1"/>
    <dgm:cxn modelId="{2AB47D1A-F1E4-4483-8A18-6CAC2EE61360}" srcId="{A2EBC878-A772-4D8E-BE48-518E57C4B3BB}" destId="{82B6542A-2252-4DE9-B815-804F16C342BE}" srcOrd="0" destOrd="0" parTransId="{3CB6C577-B8D6-4C1A-9D39-09CEC5099DA7}" sibTransId="{B2EE7443-1867-4D17-B0E2-21B9A49C61F8}"/>
    <dgm:cxn modelId="{8288B7F3-664E-42FF-AD64-08EEFD374DCB}" type="presOf" srcId="{D1577F7D-2DFD-402F-9BA1-5862E6CC4F40}" destId="{E6693507-FBDA-444A-8296-2B5691D6CE6A}" srcOrd="0" destOrd="2" presId="urn:microsoft.com/office/officeart/2005/8/layout/list1"/>
    <dgm:cxn modelId="{45920D74-6443-4AB4-828F-FE8DA00511EF}" type="presOf" srcId="{A2EBC878-A772-4D8E-BE48-518E57C4B3BB}" destId="{1EC2150A-918C-403C-957E-0605C6E56C5A}" srcOrd="0" destOrd="0" presId="urn:microsoft.com/office/officeart/2005/8/layout/list1"/>
    <dgm:cxn modelId="{B61806D5-0FBA-45AB-84CF-3D7D6319B22D}" type="presOf" srcId="{0B1AA2BC-C2F8-466D-8FC6-B1BB6BAB5CD2}" destId="{177607FC-21F7-4EB9-9572-7D0B03092438}" srcOrd="0" destOrd="0" presId="urn:microsoft.com/office/officeart/2005/8/layout/list1"/>
    <dgm:cxn modelId="{80A5E0C3-89F3-4C9F-B41C-E021F8BD2348}" type="presOf" srcId="{82B6542A-2252-4DE9-B815-804F16C342BE}" destId="{BB1AC615-5A19-4A60-A2F9-D53B7BDE2E38}" srcOrd="1" destOrd="0" presId="urn:microsoft.com/office/officeart/2005/8/layout/list1"/>
    <dgm:cxn modelId="{A07F5424-3E3B-4C56-AC5C-ED38A8C81FA1}" type="presOf" srcId="{B7EF42DF-59DB-4A28-8D0F-1911D6FA2E8E}" destId="{18A48B3B-9D9D-47A4-BEEC-48CB6619C3C3}" srcOrd="1" destOrd="0" presId="urn:microsoft.com/office/officeart/2005/8/layout/list1"/>
    <dgm:cxn modelId="{6B95FA80-63AD-4C56-80CF-C585A30DE062}" type="presOf" srcId="{70656A9F-5C47-45F9-84A7-13836E21BEC7}" destId="{0B4B7A68-A3DD-4FCB-A3BA-0FD81984E881}" srcOrd="0" destOrd="0" presId="urn:microsoft.com/office/officeart/2005/8/layout/list1"/>
    <dgm:cxn modelId="{0FD8C548-A07F-44D0-A987-1490893B5471}" type="presOf" srcId="{B7EF42DF-59DB-4A28-8D0F-1911D6FA2E8E}" destId="{C3E6A2D1-6387-4FE7-8179-EA7C06A085E5}" srcOrd="0" destOrd="0" presId="urn:microsoft.com/office/officeart/2005/8/layout/list1"/>
    <dgm:cxn modelId="{BFAC9277-05D8-45B5-9764-5D4ABCC0E931}" srcId="{35D9E0D0-EBB6-4DAB-8F65-A4EC347DD98F}" destId="{0B1AA2BC-C2F8-466D-8FC6-B1BB6BAB5CD2}" srcOrd="0" destOrd="0" parTransId="{CCECFA96-8F73-46A6-AE78-01E8837F72CE}" sibTransId="{7A6E03BB-25A5-4F94-8E0D-619BA95F6F2F}"/>
    <dgm:cxn modelId="{2E944329-74D0-4C28-B2C6-43D348CBAE51}" type="presOf" srcId="{0D72D9A2-93CE-4FB4-8912-69FBB9F10F1A}" destId="{C584AF33-82A0-4D5E-8BB3-50F7F050CF0B}" srcOrd="1" destOrd="0" presId="urn:microsoft.com/office/officeart/2005/8/layout/list1"/>
    <dgm:cxn modelId="{B2D95B47-2E1C-42E4-B9D4-E08FD381A43C}" type="presOf" srcId="{DA9E9BCF-2168-4959-BD18-13875F6DB205}" destId="{E6693507-FBDA-444A-8296-2B5691D6CE6A}" srcOrd="0" destOrd="0" presId="urn:microsoft.com/office/officeart/2005/8/layout/list1"/>
    <dgm:cxn modelId="{3F4BF4CF-6C36-4A30-AF2F-050DB5F6AF60}" srcId="{B7EF42DF-59DB-4A28-8D0F-1911D6FA2E8E}" destId="{D1577F7D-2DFD-402F-9BA1-5862E6CC4F40}" srcOrd="2" destOrd="0" parTransId="{44D55FDE-15C3-45E7-AE85-42CABEBEC0CA}" sibTransId="{8414DCE6-1A6E-4EDC-BB79-84996AC76A81}"/>
    <dgm:cxn modelId="{A041685D-ECBD-4539-8E7F-9FB3ED4C1AD8}" srcId="{B7EF42DF-59DB-4A28-8D0F-1911D6FA2E8E}" destId="{3BF988B3-30A2-46EC-AA88-E33DE38D2FA4}" srcOrd="3" destOrd="0" parTransId="{20557DC1-FCAB-4348-B909-52A70ADE6740}" sibTransId="{CF14169B-07B4-490F-B51C-2321A06243F5}"/>
    <dgm:cxn modelId="{3843D394-F718-4B33-B850-50935DF6C4E3}" type="presOf" srcId="{0086E9A8-4262-4AA7-8642-A782A0047425}" destId="{F3793B2A-A592-46F9-A13B-D8C05689BFC7}" srcOrd="1" destOrd="0" presId="urn:microsoft.com/office/officeart/2005/8/layout/list1"/>
    <dgm:cxn modelId="{0248E1AC-40E9-4EC9-9B61-1AF131D590F6}" type="presOf" srcId="{071583A7-EA73-46D2-A92F-E7D8CDD2B618}" destId="{9F15CE5D-CFF4-48B5-878D-23876C0E1A1B}" srcOrd="1" destOrd="0" presId="urn:microsoft.com/office/officeart/2005/8/layout/list1"/>
    <dgm:cxn modelId="{4C9A7BA8-2CFA-46D0-A68F-817579456F41}" srcId="{A2EBC878-A772-4D8E-BE48-518E57C4B3BB}" destId="{B7EF42DF-59DB-4A28-8D0F-1911D6FA2E8E}" srcOrd="5" destOrd="0" parTransId="{9D49459D-67E7-4279-B7E3-4B8B58106FC4}" sibTransId="{11A1083C-8595-443A-9342-5E3E831D2774}"/>
    <dgm:cxn modelId="{07CFE386-3616-404B-A404-93A2C36A640C}" type="presOf" srcId="{35D9E0D0-EBB6-4DAB-8F65-A4EC347DD98F}" destId="{016E69AC-1462-43B1-B797-0CFF4F0E9DA7}" srcOrd="0" destOrd="0" presId="urn:microsoft.com/office/officeart/2005/8/layout/list1"/>
    <dgm:cxn modelId="{AFBA3114-F809-4E19-9C18-E1CDED30C6F7}" srcId="{B7EF42DF-59DB-4A28-8D0F-1911D6FA2E8E}" destId="{DA9E9BCF-2168-4959-BD18-13875F6DB205}" srcOrd="0" destOrd="0" parTransId="{50F461E6-340A-457A-BA5A-6EE1FBBF28C8}" sibTransId="{D40107D8-BE6D-4F8C-BCD4-8014666B88D8}"/>
    <dgm:cxn modelId="{18AE25E8-4E97-4191-A3B1-B8E4C2E51AD7}" type="presParOf" srcId="{1EC2150A-918C-403C-957E-0605C6E56C5A}" destId="{6C04DB31-C521-4D1A-9EA9-F5C937665CC4}" srcOrd="0" destOrd="0" presId="urn:microsoft.com/office/officeart/2005/8/layout/list1"/>
    <dgm:cxn modelId="{27EE87A9-8897-495B-876B-B354B3ACF3FA}" type="presParOf" srcId="{6C04DB31-C521-4D1A-9EA9-F5C937665CC4}" destId="{60E75A7A-B9F0-42EC-A154-862AA21F2066}" srcOrd="0" destOrd="0" presId="urn:microsoft.com/office/officeart/2005/8/layout/list1"/>
    <dgm:cxn modelId="{E315EB7B-CE39-45C8-B1BE-5682D16674DB}" type="presParOf" srcId="{6C04DB31-C521-4D1A-9EA9-F5C937665CC4}" destId="{BB1AC615-5A19-4A60-A2F9-D53B7BDE2E38}" srcOrd="1" destOrd="0" presId="urn:microsoft.com/office/officeart/2005/8/layout/list1"/>
    <dgm:cxn modelId="{FD13A14D-5E7D-4A9E-9030-51C923BDC479}" type="presParOf" srcId="{1EC2150A-918C-403C-957E-0605C6E56C5A}" destId="{73DAB28D-3BB7-40C1-BC8D-2E0086D09747}" srcOrd="1" destOrd="0" presId="urn:microsoft.com/office/officeart/2005/8/layout/list1"/>
    <dgm:cxn modelId="{C34B10C4-C5E3-4207-B959-9726C7E2D53C}" type="presParOf" srcId="{1EC2150A-918C-403C-957E-0605C6E56C5A}" destId="{4DE743BE-1138-48F0-AC3F-A86698151B5F}" srcOrd="2" destOrd="0" presId="urn:microsoft.com/office/officeart/2005/8/layout/list1"/>
    <dgm:cxn modelId="{C4F756DA-B409-408E-ADD1-11C1B98119C5}" type="presParOf" srcId="{1EC2150A-918C-403C-957E-0605C6E56C5A}" destId="{AC29F665-E283-463A-87CC-8184451CD0E2}" srcOrd="3" destOrd="0" presId="urn:microsoft.com/office/officeart/2005/8/layout/list1"/>
    <dgm:cxn modelId="{CB7354AD-3EF4-4A56-8756-D288BF41E082}" type="presParOf" srcId="{1EC2150A-918C-403C-957E-0605C6E56C5A}" destId="{60D6285E-1213-47D7-900D-CB375B5285C9}" srcOrd="4" destOrd="0" presId="urn:microsoft.com/office/officeart/2005/8/layout/list1"/>
    <dgm:cxn modelId="{15ECE51A-C23C-4EBE-A97C-5058D6ADD1EF}" type="presParOf" srcId="{60D6285E-1213-47D7-900D-CB375B5285C9}" destId="{DBCBBC38-EA95-4533-8941-AE7EDDC9D6D1}" srcOrd="0" destOrd="0" presId="urn:microsoft.com/office/officeart/2005/8/layout/list1"/>
    <dgm:cxn modelId="{9C19B7EC-873F-4DFB-AA4A-02E97C3B1371}" type="presParOf" srcId="{60D6285E-1213-47D7-900D-CB375B5285C9}" destId="{C584AF33-82A0-4D5E-8BB3-50F7F050CF0B}" srcOrd="1" destOrd="0" presId="urn:microsoft.com/office/officeart/2005/8/layout/list1"/>
    <dgm:cxn modelId="{9A4223BA-68D1-41C7-8DAB-B1C6C0778FAC}" type="presParOf" srcId="{1EC2150A-918C-403C-957E-0605C6E56C5A}" destId="{DC5E80C1-55C4-4C06-B8DE-B0933B00A99B}" srcOrd="5" destOrd="0" presId="urn:microsoft.com/office/officeart/2005/8/layout/list1"/>
    <dgm:cxn modelId="{2FC1BD39-8E79-4C68-B742-B5DE8109195F}" type="presParOf" srcId="{1EC2150A-918C-403C-957E-0605C6E56C5A}" destId="{13A20ABB-8CDD-4E4D-AD2C-2649A9EEE33B}" srcOrd="6" destOrd="0" presId="urn:microsoft.com/office/officeart/2005/8/layout/list1"/>
    <dgm:cxn modelId="{13B19054-88AF-441C-A43C-16ADB7602617}" type="presParOf" srcId="{1EC2150A-918C-403C-957E-0605C6E56C5A}" destId="{AE886965-732A-4DA1-B587-06D6E569727A}" srcOrd="7" destOrd="0" presId="urn:microsoft.com/office/officeart/2005/8/layout/list1"/>
    <dgm:cxn modelId="{33BAB237-587F-4F61-8E53-35936294124F}" type="presParOf" srcId="{1EC2150A-918C-403C-957E-0605C6E56C5A}" destId="{0609A79E-0298-4402-B14D-B33F51752F2A}" srcOrd="8" destOrd="0" presId="urn:microsoft.com/office/officeart/2005/8/layout/list1"/>
    <dgm:cxn modelId="{16CC37E8-E54A-4638-8371-27453917309D}" type="presParOf" srcId="{0609A79E-0298-4402-B14D-B33F51752F2A}" destId="{48A3FDBD-45F5-4403-B3B2-99256869FBF1}" srcOrd="0" destOrd="0" presId="urn:microsoft.com/office/officeart/2005/8/layout/list1"/>
    <dgm:cxn modelId="{710F475A-6EF5-4C3E-AA32-6A76DEC3620D}" type="presParOf" srcId="{0609A79E-0298-4402-B14D-B33F51752F2A}" destId="{F3793B2A-A592-46F9-A13B-D8C05689BFC7}" srcOrd="1" destOrd="0" presId="urn:microsoft.com/office/officeart/2005/8/layout/list1"/>
    <dgm:cxn modelId="{3A005EDB-0C83-4217-BD45-51627F9EFD79}" type="presParOf" srcId="{1EC2150A-918C-403C-957E-0605C6E56C5A}" destId="{A3E9442B-281D-4197-A91E-EEB881370680}" srcOrd="9" destOrd="0" presId="urn:microsoft.com/office/officeart/2005/8/layout/list1"/>
    <dgm:cxn modelId="{99DE656F-B128-4E6B-980D-0A344E3F2BB4}" type="presParOf" srcId="{1EC2150A-918C-403C-957E-0605C6E56C5A}" destId="{0B4B7A68-A3DD-4FCB-A3BA-0FD81984E881}" srcOrd="10" destOrd="0" presId="urn:microsoft.com/office/officeart/2005/8/layout/list1"/>
    <dgm:cxn modelId="{0285B6A4-1A50-4B5D-80D8-A058DFE62EB4}" type="presParOf" srcId="{1EC2150A-918C-403C-957E-0605C6E56C5A}" destId="{33F829CE-60EB-43B5-B6E9-73C0954EF2DC}" srcOrd="11" destOrd="0" presId="urn:microsoft.com/office/officeart/2005/8/layout/list1"/>
    <dgm:cxn modelId="{1249160C-EFEB-4A62-8182-322CDAECA200}" type="presParOf" srcId="{1EC2150A-918C-403C-957E-0605C6E56C5A}" destId="{F51543E5-5FCC-4848-B801-D8035F33C36D}" srcOrd="12" destOrd="0" presId="urn:microsoft.com/office/officeart/2005/8/layout/list1"/>
    <dgm:cxn modelId="{8319F9B3-3ACE-450A-B133-C706B07EB031}" type="presParOf" srcId="{F51543E5-5FCC-4848-B801-D8035F33C36D}" destId="{016E69AC-1462-43B1-B797-0CFF4F0E9DA7}" srcOrd="0" destOrd="0" presId="urn:microsoft.com/office/officeart/2005/8/layout/list1"/>
    <dgm:cxn modelId="{BA2B3C48-2726-4065-91B8-EC2CFAB109CD}" type="presParOf" srcId="{F51543E5-5FCC-4848-B801-D8035F33C36D}" destId="{0DA41746-44AF-4AEA-8D6C-7A80A988AA67}" srcOrd="1" destOrd="0" presId="urn:microsoft.com/office/officeart/2005/8/layout/list1"/>
    <dgm:cxn modelId="{69230851-B787-44FD-A136-AC907D5FBB7D}" type="presParOf" srcId="{1EC2150A-918C-403C-957E-0605C6E56C5A}" destId="{09113E1D-A982-4D3D-9FDA-D01D9805EFB3}" srcOrd="13" destOrd="0" presId="urn:microsoft.com/office/officeart/2005/8/layout/list1"/>
    <dgm:cxn modelId="{A3C10903-C5D7-4016-AAB8-38E7F34C27F8}" type="presParOf" srcId="{1EC2150A-918C-403C-957E-0605C6E56C5A}" destId="{177607FC-21F7-4EB9-9572-7D0B03092438}" srcOrd="14" destOrd="0" presId="urn:microsoft.com/office/officeart/2005/8/layout/list1"/>
    <dgm:cxn modelId="{E6061714-31B2-4B1C-9ABB-468CE668840D}" type="presParOf" srcId="{1EC2150A-918C-403C-957E-0605C6E56C5A}" destId="{28CE5808-BE64-4B55-AAC9-1DAD8BD50EE3}" srcOrd="15" destOrd="0" presId="urn:microsoft.com/office/officeart/2005/8/layout/list1"/>
    <dgm:cxn modelId="{DB6D3557-5A86-41FC-93BB-888AFB2997BD}" type="presParOf" srcId="{1EC2150A-918C-403C-957E-0605C6E56C5A}" destId="{42F1484E-07E4-49BF-95D0-A9D58E67C204}" srcOrd="16" destOrd="0" presId="urn:microsoft.com/office/officeart/2005/8/layout/list1"/>
    <dgm:cxn modelId="{2EE81AE9-1351-4F07-8D76-8E192A4A2F89}" type="presParOf" srcId="{42F1484E-07E4-49BF-95D0-A9D58E67C204}" destId="{2E2A5CB4-722A-4DE1-8939-7439C9E6C319}" srcOrd="0" destOrd="0" presId="urn:microsoft.com/office/officeart/2005/8/layout/list1"/>
    <dgm:cxn modelId="{3F60B5CD-C6DB-4FBC-8EEC-2B4461E92C8B}" type="presParOf" srcId="{42F1484E-07E4-49BF-95D0-A9D58E67C204}" destId="{9F15CE5D-CFF4-48B5-878D-23876C0E1A1B}" srcOrd="1" destOrd="0" presId="urn:microsoft.com/office/officeart/2005/8/layout/list1"/>
    <dgm:cxn modelId="{9F2B0E6B-96F5-480D-8588-89E3282CE794}" type="presParOf" srcId="{1EC2150A-918C-403C-957E-0605C6E56C5A}" destId="{B0FAFCFA-2C3A-47AD-A112-F76B3B3F7360}" srcOrd="17" destOrd="0" presId="urn:microsoft.com/office/officeart/2005/8/layout/list1"/>
    <dgm:cxn modelId="{19AC0384-0E59-4321-8B19-5ECC6F25DB34}" type="presParOf" srcId="{1EC2150A-918C-403C-957E-0605C6E56C5A}" destId="{B4421473-683B-4316-9157-1B7E46F57A0F}" srcOrd="18" destOrd="0" presId="urn:microsoft.com/office/officeart/2005/8/layout/list1"/>
    <dgm:cxn modelId="{49BE4A92-AC2B-49E6-BA0C-9349986D1340}" type="presParOf" srcId="{1EC2150A-918C-403C-957E-0605C6E56C5A}" destId="{BB1B5619-F862-497F-9AB9-A6591FB210DD}" srcOrd="19" destOrd="0" presId="urn:microsoft.com/office/officeart/2005/8/layout/list1"/>
    <dgm:cxn modelId="{A364F8CD-5BA5-4ED9-A095-9CA54216A4F4}" type="presParOf" srcId="{1EC2150A-918C-403C-957E-0605C6E56C5A}" destId="{D273FFAA-D2EA-447A-96DA-F2E48077883B}" srcOrd="20" destOrd="0" presId="urn:microsoft.com/office/officeart/2005/8/layout/list1"/>
    <dgm:cxn modelId="{663B6464-E28D-4A35-B030-85FFFDF06C80}" type="presParOf" srcId="{D273FFAA-D2EA-447A-96DA-F2E48077883B}" destId="{C3E6A2D1-6387-4FE7-8179-EA7C06A085E5}" srcOrd="0" destOrd="0" presId="urn:microsoft.com/office/officeart/2005/8/layout/list1"/>
    <dgm:cxn modelId="{3A45D496-04A8-48BC-8C9D-6D92CAE5B611}" type="presParOf" srcId="{D273FFAA-D2EA-447A-96DA-F2E48077883B}" destId="{18A48B3B-9D9D-47A4-BEEC-48CB6619C3C3}" srcOrd="1" destOrd="0" presId="urn:microsoft.com/office/officeart/2005/8/layout/list1"/>
    <dgm:cxn modelId="{0E7B708E-5B56-4CFE-A632-809E904B5617}" type="presParOf" srcId="{1EC2150A-918C-403C-957E-0605C6E56C5A}" destId="{85210B19-D62B-4504-AD60-4638E6947B7B}" srcOrd="21" destOrd="0" presId="urn:microsoft.com/office/officeart/2005/8/layout/list1"/>
    <dgm:cxn modelId="{68D07C6E-7EAD-4BC3-8287-EED511F3255B}" type="presParOf" srcId="{1EC2150A-918C-403C-957E-0605C6E56C5A}" destId="{E6693507-FBDA-444A-8296-2B5691D6CE6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BC878-A772-4D8E-BE48-518E57C4B3B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2B6542A-2252-4DE9-B815-804F16C342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Bahnschrift SemiBold Condensed" pitchFamily="34" charset="0"/>
            </a:rPr>
            <a:t>Национальный проект – Образование</a:t>
          </a:r>
          <a:endParaRPr lang="ru-RU" sz="1600" b="1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3CB6C577-B8D6-4C1A-9D39-09CEC5099DA7}" type="parTrans" cxnId="{2AB47D1A-F1E4-4483-8A18-6CAC2EE61360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B2EE7443-1867-4D17-B0E2-21B9A49C61F8}" type="sibTrans" cxnId="{2AB47D1A-F1E4-4483-8A18-6CAC2EE61360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0B1AA2BC-C2F8-466D-8FC6-B1BB6BAB5CD2}">
      <dgm:prSet phldrT="[Текст]"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Bahnschrift SemiBold Condensed" pitchFamily="34" charset="0"/>
            </a:rPr>
            <a:t>2021 год</a:t>
          </a:r>
          <a:endParaRPr lang="ru-RU" sz="1400" dirty="0">
            <a:latin typeface="Bahnschrift SemiBold Condensed" pitchFamily="34" charset="0"/>
          </a:endParaRPr>
        </a:p>
      </dgm:t>
    </dgm:pt>
    <dgm:pt modelId="{CCECFA96-8F73-46A6-AE78-01E8837F72CE}" type="parTrans" cxnId="{BFAC9277-05D8-45B5-9764-5D4ABCC0E931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7A6E03BB-25A5-4F94-8E0D-619BA95F6F2F}" type="sibTrans" cxnId="{BFAC9277-05D8-45B5-9764-5D4ABCC0E931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071583A7-EA73-46D2-A92F-E7D8CDD2B61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Место реализации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9D49CBB4-9AE2-41EF-A270-02DF9D3D54EC}" type="parTrans" cxnId="{4699274B-2D0E-4992-8F88-9C3B75C7AAFB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1438A2F9-F733-4ECD-AD98-EBE46F9C07D3}" type="sibTrans" cxnId="{4699274B-2D0E-4992-8F88-9C3B75C7AAFB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B7EF42DF-59DB-4A28-8D0F-1911D6FA2E8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b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Объем финансирования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9D49459D-67E7-4279-B7E3-4B8B58106FC4}" type="parTrans" cxnId="{4C9A7BA8-2CFA-46D0-A68F-817579456F41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11A1083C-8595-443A-9342-5E3E831D2774}" type="sibTrans" cxnId="{4C9A7BA8-2CFA-46D0-A68F-817579456F41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25165A45-CAF3-4C11-B2C8-B73C965C50E6}">
      <dgm:prSet phldrT="[Текст]" custT="1"/>
      <dgm:spPr/>
      <dgm:t>
        <a:bodyPr/>
        <a:lstStyle/>
        <a:p>
          <a:r>
            <a:rPr lang="ru-RU" sz="1400" dirty="0" smtClean="0">
              <a:latin typeface="Bahnschrift Condensed" pitchFamily="34" charset="0"/>
              <a:cs typeface="Times New Roman" pitchFamily="18" charset="0"/>
            </a:rPr>
            <a:t>Оренбургская область, Адамовский район,</a:t>
          </a:r>
          <a:r>
            <a:rPr lang="ru-RU" sz="1400" b="0" i="0" dirty="0" smtClean="0">
              <a:latin typeface="Bahnschrift Condensed" pitchFamily="34" charset="0"/>
            </a:rPr>
            <a:t> поселок Комсомольский, Волгоградская улица, 8</a:t>
          </a:r>
          <a:r>
            <a:rPr lang="ru-RU" sz="1400" dirty="0" smtClean="0">
              <a:latin typeface="Bahnschrift Condensed" pitchFamily="34" charset="0"/>
              <a:cs typeface="Times New Roman" pitchFamily="18" charset="0"/>
            </a:rPr>
            <a:t>, </a:t>
          </a:r>
          <a:r>
            <a:rPr lang="ru-RU" sz="1400" b="0" i="0" dirty="0" smtClean="0">
              <a:latin typeface="Bahnschrift Condensed" pitchFamily="34" charset="0"/>
            </a:rPr>
            <a:t>МБОУ "Комсомольская СОШ"</a:t>
          </a:r>
          <a:endParaRPr lang="ru-RU" sz="1400" dirty="0">
            <a:latin typeface="Bahnschrift Condensed" pitchFamily="34" charset="0"/>
          </a:endParaRPr>
        </a:p>
      </dgm:t>
    </dgm:pt>
    <dgm:pt modelId="{D58FE7A7-29EA-4A58-942E-C5E923083248}" type="parTrans" cxnId="{B253EC3E-5388-47B2-859D-92BF86D4DB9F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0FDB2EBB-1D7E-41A7-AE0B-74569348F550}" type="sibTrans" cxnId="{B253EC3E-5388-47B2-859D-92BF86D4DB9F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70656A9F-5C47-45F9-84A7-13836E21BEC7}">
      <dgm:prSet custT="1"/>
      <dgm:spPr/>
      <dgm:t>
        <a:bodyPr anchor="ctr"/>
        <a:lstStyle/>
        <a:p>
          <a:pPr algn="ctr"/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Капитальный ремонт помещений спортивного зала</a:t>
          </a:r>
          <a:endParaRPr lang="ru-RU" sz="1400" dirty="0">
            <a:latin typeface="Bahnschrift SemiBold Condensed" pitchFamily="34" charset="0"/>
            <a:ea typeface="Calibri"/>
            <a:cs typeface="Times New Roman" pitchFamily="18" charset="0"/>
          </a:endParaRPr>
        </a:p>
      </dgm:t>
    </dgm:pt>
    <dgm:pt modelId="{FE51CA42-560A-42D9-9988-F52C5E14CFD0}" type="parTrans" cxnId="{76C7D43F-5F01-4920-9526-85D635B9807D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837B1C69-CA71-4587-98E3-8958E4A0A566}" type="sibTrans" cxnId="{76C7D43F-5F01-4920-9526-85D635B9807D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AF707FAB-F969-44EC-B426-4FABED07DB7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Срок реализации</a:t>
          </a:r>
          <a:endParaRPr lang="ru-RU" sz="1400" dirty="0">
            <a:solidFill>
              <a:srgbClr val="C00000"/>
            </a:solidFill>
            <a:latin typeface="Bahnschrift SemiBold Condensed" pitchFamily="34" charset="0"/>
            <a:ea typeface="Calibri"/>
            <a:cs typeface="Times New Roman" pitchFamily="18" charset="0"/>
          </a:endParaRPr>
        </a:p>
      </dgm:t>
    </dgm:pt>
    <dgm:pt modelId="{E5EF85C3-2495-4408-BDF6-7AB6CC5C0255}" type="parTrans" cxnId="{4899B2A6-7200-4560-A0EC-86A34E9BFBC8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D2CCE8FF-73C7-4B1B-9B86-347F1C41482F}" type="sibTrans" cxnId="{4899B2A6-7200-4560-A0EC-86A34E9BFBC8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EE977509-4680-4BE7-8FC4-EBF2A0FF1AAC}">
      <dgm:prSet phldrT="[Текст]" custT="1"/>
      <dgm:spPr/>
      <dgm:t>
        <a:bodyPr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2 659,8 тыс. рублей  в том числе:</a:t>
          </a:r>
          <a:endParaRPr lang="ru-RU" sz="1400" dirty="0">
            <a:latin typeface="Bahnschrift SemiBold Condensed" pitchFamily="34" charset="0"/>
          </a:endParaRPr>
        </a:p>
      </dgm:t>
    </dgm:pt>
    <dgm:pt modelId="{3B02F14E-7E86-4F2A-AC67-6BF27514B212}" type="parTrans" cxnId="{D950A39B-D0A7-4C9A-A985-555E53FEC797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8B63967A-85C3-47A7-A9CD-DC381CCB342B}" type="sibTrans" cxnId="{D950A39B-D0A7-4C9A-A985-555E53FEC797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956EBA2B-F6AB-47B2-B29B-C09C167FBF88}">
      <dgm:prSet custT="1"/>
      <dgm:spPr/>
      <dgm:t>
        <a:bodyPr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Федеральный бюджет –  388,5 тыс. рублей;</a:t>
          </a:r>
          <a:endParaRPr lang="ru-RU" sz="1400" dirty="0">
            <a:latin typeface="Bahnschrift SemiBold Condensed" pitchFamily="34" charset="0"/>
            <a:cs typeface="Times New Roman" pitchFamily="18" charset="0"/>
          </a:endParaRPr>
        </a:p>
      </dgm:t>
    </dgm:pt>
    <dgm:pt modelId="{F51C34E4-6D36-4F34-8255-D37E89D07F72}" type="parTrans" cxnId="{634A47DA-364B-402A-B40C-8108D31F4783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65BB0236-A11A-4975-8879-9461889D6815}" type="sibTrans" cxnId="{634A47DA-364B-402A-B40C-8108D31F4783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D95E8472-F642-448C-B65F-94980801AE31}">
      <dgm:prSet custT="1"/>
      <dgm:spPr/>
      <dgm:t>
        <a:bodyPr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Областной бюджет –  2 005,3 тыс. рублей;</a:t>
          </a:r>
          <a:endParaRPr lang="ru-RU" sz="1400" dirty="0">
            <a:latin typeface="Bahnschrift SemiBold Condensed" pitchFamily="34" charset="0"/>
            <a:cs typeface="Times New Roman" pitchFamily="18" charset="0"/>
          </a:endParaRPr>
        </a:p>
      </dgm:t>
    </dgm:pt>
    <dgm:pt modelId="{EE161268-6990-45E8-9C25-6830C872D2D4}" type="parTrans" cxnId="{2DBFC895-61BF-475D-8F2B-4BFC3FC74B3C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42749C1C-5936-4746-8174-BFCE2C50E64E}" type="sibTrans" cxnId="{2DBFC895-61BF-475D-8F2B-4BFC3FC74B3C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D4CFCA2D-6FA1-4086-BC65-835CEFA175CB}">
      <dgm:prSet custT="1"/>
      <dgm:spPr/>
      <dgm:t>
        <a:bodyPr/>
        <a:lstStyle/>
        <a:p>
          <a:r>
            <a:rPr lang="ru-RU" sz="1400" dirty="0" smtClean="0">
              <a:latin typeface="Bahnschrift SemiBold Condensed" pitchFamily="34" charset="0"/>
              <a:cs typeface="Times New Roman" pitchFamily="18" charset="0"/>
            </a:rPr>
            <a:t>Местный бюджет-266,0  тыс. рублей.</a:t>
          </a:r>
          <a:endParaRPr lang="ru-RU" sz="1400" dirty="0">
            <a:latin typeface="Bahnschrift SemiBold Condensed" pitchFamily="34" charset="0"/>
            <a:ea typeface="Calibri"/>
            <a:cs typeface="Times New Roman" pitchFamily="18" charset="0"/>
          </a:endParaRPr>
        </a:p>
      </dgm:t>
    </dgm:pt>
    <dgm:pt modelId="{3BCB7B98-D261-4F0F-8314-1CCBE1D90649}" type="parTrans" cxnId="{1FA0212B-A4C1-4C06-A4D1-CEEFC8377F6F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0D19EBB8-413D-4B14-99BD-B594A6BC3D55}" type="sibTrans" cxnId="{1FA0212B-A4C1-4C06-A4D1-CEEFC8377F6F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212112AA-8502-479F-A0A9-DDD5775D746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C00000"/>
              </a:solidFill>
              <a:latin typeface="Bahnschrift SemiBold Condensed" pitchFamily="34" charset="0"/>
            </a:rPr>
            <a:t>Мероприятия проекта</a:t>
          </a:r>
          <a:endParaRPr lang="ru-RU" sz="1400" dirty="0">
            <a:solidFill>
              <a:srgbClr val="C00000"/>
            </a:solidFill>
            <a:latin typeface="Bahnschrift SemiBold Condensed" pitchFamily="34" charset="0"/>
          </a:endParaRPr>
        </a:p>
      </dgm:t>
    </dgm:pt>
    <dgm:pt modelId="{73F52A08-3F26-47D0-BE9B-38505E463433}" type="parTrans" cxnId="{A3DFF234-61A8-4861-AF7C-4A97046AA3D3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A8058125-14B6-4776-AAF4-7BDB0F991C52}" type="sibTrans" cxnId="{A3DFF234-61A8-4861-AF7C-4A97046AA3D3}">
      <dgm:prSet/>
      <dgm:spPr/>
      <dgm:t>
        <a:bodyPr/>
        <a:lstStyle/>
        <a:p>
          <a:endParaRPr lang="ru-RU" sz="1400">
            <a:latin typeface="Bahnschrift SemiBold Condensed" pitchFamily="34" charset="0"/>
          </a:endParaRPr>
        </a:p>
      </dgm:t>
    </dgm:pt>
    <dgm:pt modelId="{3599C7E0-6163-45EF-8000-03B1548C178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Bahnschrift SemiBold Condensed" pitchFamily="34" charset="0"/>
            </a:rPr>
            <a:t>Федеральный проект – Успех каждого ребенка</a:t>
          </a:r>
          <a:endParaRPr lang="ru-RU" sz="1400" b="1" dirty="0">
            <a:latin typeface="Bahnschrift SemiBold Condensed" pitchFamily="34" charset="0"/>
          </a:endParaRPr>
        </a:p>
      </dgm:t>
    </dgm:pt>
    <dgm:pt modelId="{6818C7C9-4EE6-4FBD-85DC-EA3B33D2C733}" type="parTrans" cxnId="{25A5CEFB-9072-46F1-92F1-D7F9592A5CE7}">
      <dgm:prSet/>
      <dgm:spPr/>
      <dgm:t>
        <a:bodyPr/>
        <a:lstStyle/>
        <a:p>
          <a:endParaRPr lang="ru-RU"/>
        </a:p>
      </dgm:t>
    </dgm:pt>
    <dgm:pt modelId="{11D6E898-3D59-4B02-89D9-AA345E8D4DCA}" type="sibTrans" cxnId="{25A5CEFB-9072-46F1-92F1-D7F9592A5CE7}">
      <dgm:prSet/>
      <dgm:spPr/>
      <dgm:t>
        <a:bodyPr/>
        <a:lstStyle/>
        <a:p>
          <a:endParaRPr lang="ru-RU"/>
        </a:p>
      </dgm:t>
    </dgm:pt>
    <dgm:pt modelId="{816898E6-0513-4035-98C2-B92DA93B1475}" type="pres">
      <dgm:prSet presAssocID="{A2EBC878-A772-4D8E-BE48-518E57C4B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EE9B0-FEC5-4B7C-B3A6-4BE3A33D4030}" type="pres">
      <dgm:prSet presAssocID="{82B6542A-2252-4DE9-B815-804F16C342BE}" presName="parentLin" presStyleCnt="0"/>
      <dgm:spPr/>
    </dgm:pt>
    <dgm:pt modelId="{F8C4835A-2F52-4C5D-9723-89EA2000002C}" type="pres">
      <dgm:prSet presAssocID="{82B6542A-2252-4DE9-B815-804F16C342B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E746C1-B66C-4C1E-8F35-FDC6D4188EBA}" type="pres">
      <dgm:prSet presAssocID="{82B6542A-2252-4DE9-B815-804F16C342B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5479C-3C63-4977-BA97-648C7AE93B7B}" type="pres">
      <dgm:prSet presAssocID="{82B6542A-2252-4DE9-B815-804F16C342BE}" presName="negativeSpace" presStyleCnt="0"/>
      <dgm:spPr/>
    </dgm:pt>
    <dgm:pt modelId="{CCCCD228-09B1-4EE5-8AF9-C817C99B73BD}" type="pres">
      <dgm:prSet presAssocID="{82B6542A-2252-4DE9-B815-804F16C342BE}" presName="childText" presStyleLbl="conFgAcc1" presStyleIdx="0" presStyleCnt="6">
        <dgm:presLayoutVars>
          <dgm:bulletEnabled val="1"/>
        </dgm:presLayoutVars>
      </dgm:prSet>
      <dgm:spPr/>
    </dgm:pt>
    <dgm:pt modelId="{D5A2B5DD-FB44-4FEF-A9D0-0EF5098AA75D}" type="pres">
      <dgm:prSet presAssocID="{B2EE7443-1867-4D17-B0E2-21B9A49C61F8}" presName="spaceBetweenRectangles" presStyleCnt="0"/>
      <dgm:spPr/>
    </dgm:pt>
    <dgm:pt modelId="{24027829-A3C8-4148-9297-1C8BF1D4AB6F}" type="pres">
      <dgm:prSet presAssocID="{3599C7E0-6163-45EF-8000-03B1548C178D}" presName="parentLin" presStyleCnt="0"/>
      <dgm:spPr/>
    </dgm:pt>
    <dgm:pt modelId="{C9328DCB-0CB0-417E-B7A4-5993D1BF9947}" type="pres">
      <dgm:prSet presAssocID="{3599C7E0-6163-45EF-8000-03B1548C178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6C8E286-C416-440D-9C67-3A25DC99DF6A}" type="pres">
      <dgm:prSet presAssocID="{3599C7E0-6163-45EF-8000-03B1548C178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28C5F-A65F-48DE-80CD-B04C92B704F5}" type="pres">
      <dgm:prSet presAssocID="{3599C7E0-6163-45EF-8000-03B1548C178D}" presName="negativeSpace" presStyleCnt="0"/>
      <dgm:spPr/>
    </dgm:pt>
    <dgm:pt modelId="{F6DE7E44-9462-4928-8BC2-B60B048C4FC0}" type="pres">
      <dgm:prSet presAssocID="{3599C7E0-6163-45EF-8000-03B1548C178D}" presName="childText" presStyleLbl="conFgAcc1" presStyleIdx="1" presStyleCnt="6">
        <dgm:presLayoutVars>
          <dgm:bulletEnabled val="1"/>
        </dgm:presLayoutVars>
      </dgm:prSet>
      <dgm:spPr/>
    </dgm:pt>
    <dgm:pt modelId="{9710EF5E-6A70-4DDA-97C1-D0B7191267D6}" type="pres">
      <dgm:prSet presAssocID="{11D6E898-3D59-4B02-89D9-AA345E8D4DCA}" presName="spaceBetweenRectangles" presStyleCnt="0"/>
      <dgm:spPr/>
    </dgm:pt>
    <dgm:pt modelId="{26F1AB2B-720F-4798-AC6D-2B24FEA26ABC}" type="pres">
      <dgm:prSet presAssocID="{212112AA-8502-479F-A0A9-DDD5775D7461}" presName="parentLin" presStyleCnt="0"/>
      <dgm:spPr/>
    </dgm:pt>
    <dgm:pt modelId="{5D393CB4-A19C-438B-A552-06D6FCD80463}" type="pres">
      <dgm:prSet presAssocID="{212112AA-8502-479F-A0A9-DDD5775D746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3186846-3989-4766-8B4A-0DC3C9C80AD7}" type="pres">
      <dgm:prSet presAssocID="{212112AA-8502-479F-A0A9-DDD5775D746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313A-B700-4EAE-8121-93A2EE1E0143}" type="pres">
      <dgm:prSet presAssocID="{212112AA-8502-479F-A0A9-DDD5775D7461}" presName="negativeSpace" presStyleCnt="0"/>
      <dgm:spPr/>
    </dgm:pt>
    <dgm:pt modelId="{E36C27AD-49F5-44CB-9D9A-64F92080EF76}" type="pres">
      <dgm:prSet presAssocID="{212112AA-8502-479F-A0A9-DDD5775D746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9A72E-8E55-426A-A574-E44B69689A20}" type="pres">
      <dgm:prSet presAssocID="{A8058125-14B6-4776-AAF4-7BDB0F991C52}" presName="spaceBetweenRectangles" presStyleCnt="0"/>
      <dgm:spPr/>
    </dgm:pt>
    <dgm:pt modelId="{B8B53077-C9EF-414D-BABF-D0781A49148C}" type="pres">
      <dgm:prSet presAssocID="{AF707FAB-F969-44EC-B426-4FABED07DB7C}" presName="parentLin" presStyleCnt="0"/>
      <dgm:spPr/>
    </dgm:pt>
    <dgm:pt modelId="{AF8B8469-F8E5-4C39-B540-1E5F4EB6C7A0}" type="pres">
      <dgm:prSet presAssocID="{AF707FAB-F969-44EC-B426-4FABED07DB7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19A7702-E6AB-41F3-837F-7C91BF530702}" type="pres">
      <dgm:prSet presAssocID="{AF707FAB-F969-44EC-B426-4FABED07DB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591EC-5F9F-4ABC-8C2D-44F96FBBFC5C}" type="pres">
      <dgm:prSet presAssocID="{AF707FAB-F969-44EC-B426-4FABED07DB7C}" presName="negativeSpace" presStyleCnt="0"/>
      <dgm:spPr/>
    </dgm:pt>
    <dgm:pt modelId="{D784DEBF-BB97-4F7A-8A9D-52153D72C720}" type="pres">
      <dgm:prSet presAssocID="{AF707FAB-F969-44EC-B426-4FABED07DB7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9E8A-E5B3-4551-AE47-6932ABB9F8D4}" type="pres">
      <dgm:prSet presAssocID="{D2CCE8FF-73C7-4B1B-9B86-347F1C41482F}" presName="spaceBetweenRectangles" presStyleCnt="0"/>
      <dgm:spPr/>
    </dgm:pt>
    <dgm:pt modelId="{926F4FD8-537F-471E-8E6C-003AC56CC435}" type="pres">
      <dgm:prSet presAssocID="{071583A7-EA73-46D2-A92F-E7D8CDD2B618}" presName="parentLin" presStyleCnt="0"/>
      <dgm:spPr/>
    </dgm:pt>
    <dgm:pt modelId="{3FF02540-3BAA-4DEE-982E-DF96596EBBCD}" type="pres">
      <dgm:prSet presAssocID="{071583A7-EA73-46D2-A92F-E7D8CDD2B61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6367F74-75C9-48E8-9BED-54A132E90A4C}" type="pres">
      <dgm:prSet presAssocID="{071583A7-EA73-46D2-A92F-E7D8CDD2B61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339B-F853-4B48-AA54-D49D52BBC3F2}" type="pres">
      <dgm:prSet presAssocID="{071583A7-EA73-46D2-A92F-E7D8CDD2B618}" presName="negativeSpace" presStyleCnt="0"/>
      <dgm:spPr/>
    </dgm:pt>
    <dgm:pt modelId="{BEA2B63A-272F-43AE-ACD9-F949DC3A3FE7}" type="pres">
      <dgm:prSet presAssocID="{071583A7-EA73-46D2-A92F-E7D8CDD2B61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9D4B5-9928-475D-9DD8-0E681110CD49}" type="pres">
      <dgm:prSet presAssocID="{1438A2F9-F733-4ECD-AD98-EBE46F9C07D3}" presName="spaceBetweenRectangles" presStyleCnt="0"/>
      <dgm:spPr/>
    </dgm:pt>
    <dgm:pt modelId="{1DD4E2D1-F75F-40E8-9E3B-7A202188CF03}" type="pres">
      <dgm:prSet presAssocID="{B7EF42DF-59DB-4A28-8D0F-1911D6FA2E8E}" presName="parentLin" presStyleCnt="0"/>
      <dgm:spPr/>
    </dgm:pt>
    <dgm:pt modelId="{DAE9DFF1-BCCE-4421-B906-4A8BD1A9DD50}" type="pres">
      <dgm:prSet presAssocID="{B7EF42DF-59DB-4A28-8D0F-1911D6FA2E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58467E2-CB2E-453A-8129-EA451A498633}" type="pres">
      <dgm:prSet presAssocID="{B7EF42DF-59DB-4A28-8D0F-1911D6FA2E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CF579-CB17-4F5C-AD3F-1B8DFE569391}" type="pres">
      <dgm:prSet presAssocID="{B7EF42DF-59DB-4A28-8D0F-1911D6FA2E8E}" presName="negativeSpace" presStyleCnt="0"/>
      <dgm:spPr/>
    </dgm:pt>
    <dgm:pt modelId="{2F4ED454-46A5-434B-B7DC-E130F53193FB}" type="pres">
      <dgm:prSet presAssocID="{B7EF42DF-59DB-4A28-8D0F-1911D6FA2E8E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FF234-61A8-4861-AF7C-4A97046AA3D3}" srcId="{A2EBC878-A772-4D8E-BE48-518E57C4B3BB}" destId="{212112AA-8502-479F-A0A9-DDD5775D7461}" srcOrd="2" destOrd="0" parTransId="{73F52A08-3F26-47D0-BE9B-38505E463433}" sibTransId="{A8058125-14B6-4776-AAF4-7BDB0F991C52}"/>
    <dgm:cxn modelId="{B39BA98E-878F-4296-9BD0-68AB1F1523A0}" type="presOf" srcId="{956EBA2B-F6AB-47B2-B29B-C09C167FBF88}" destId="{2F4ED454-46A5-434B-B7DC-E130F53193FB}" srcOrd="0" destOrd="1" presId="urn:microsoft.com/office/officeart/2005/8/layout/list1"/>
    <dgm:cxn modelId="{4699274B-2D0E-4992-8F88-9C3B75C7AAFB}" srcId="{A2EBC878-A772-4D8E-BE48-518E57C4B3BB}" destId="{071583A7-EA73-46D2-A92F-E7D8CDD2B618}" srcOrd="4" destOrd="0" parTransId="{9D49CBB4-9AE2-41EF-A270-02DF9D3D54EC}" sibTransId="{1438A2F9-F733-4ECD-AD98-EBE46F9C07D3}"/>
    <dgm:cxn modelId="{1FA0212B-A4C1-4C06-A4D1-CEEFC8377F6F}" srcId="{B7EF42DF-59DB-4A28-8D0F-1911D6FA2E8E}" destId="{D4CFCA2D-6FA1-4086-BC65-835CEFA175CB}" srcOrd="3" destOrd="0" parTransId="{3BCB7B98-D261-4F0F-8314-1CCBE1D90649}" sibTransId="{0D19EBB8-413D-4B14-99BD-B594A6BC3D55}"/>
    <dgm:cxn modelId="{F0B3C029-FDF3-481A-9241-C0D85960E7A1}" type="presOf" srcId="{071583A7-EA73-46D2-A92F-E7D8CDD2B618}" destId="{B6367F74-75C9-48E8-9BED-54A132E90A4C}" srcOrd="1" destOrd="0" presId="urn:microsoft.com/office/officeart/2005/8/layout/list1"/>
    <dgm:cxn modelId="{7CF4C5D9-7E5B-4016-9CA5-BCAFBA8C4F41}" type="presOf" srcId="{212112AA-8502-479F-A0A9-DDD5775D7461}" destId="{5D393CB4-A19C-438B-A552-06D6FCD80463}" srcOrd="0" destOrd="0" presId="urn:microsoft.com/office/officeart/2005/8/layout/list1"/>
    <dgm:cxn modelId="{25A5CEFB-9072-46F1-92F1-D7F9592A5CE7}" srcId="{A2EBC878-A772-4D8E-BE48-518E57C4B3BB}" destId="{3599C7E0-6163-45EF-8000-03B1548C178D}" srcOrd="1" destOrd="0" parTransId="{6818C7C9-4EE6-4FBD-85DC-EA3B33D2C733}" sibTransId="{11D6E898-3D59-4B02-89D9-AA345E8D4DCA}"/>
    <dgm:cxn modelId="{76C7D43F-5F01-4920-9526-85D635B9807D}" srcId="{212112AA-8502-479F-A0A9-DDD5775D7461}" destId="{70656A9F-5C47-45F9-84A7-13836E21BEC7}" srcOrd="0" destOrd="0" parTransId="{FE51CA42-560A-42D9-9988-F52C5E14CFD0}" sibTransId="{837B1C69-CA71-4587-98E3-8958E4A0A566}"/>
    <dgm:cxn modelId="{23194894-B29E-4CA8-AF0C-DE6DD872AF0C}" type="presOf" srcId="{70656A9F-5C47-45F9-84A7-13836E21BEC7}" destId="{E36C27AD-49F5-44CB-9D9A-64F92080EF76}" srcOrd="0" destOrd="0" presId="urn:microsoft.com/office/officeart/2005/8/layout/list1"/>
    <dgm:cxn modelId="{79E09A06-4D95-4316-8CA0-48496EEF0230}" type="presOf" srcId="{0B1AA2BC-C2F8-466D-8FC6-B1BB6BAB5CD2}" destId="{D784DEBF-BB97-4F7A-8A9D-52153D72C720}" srcOrd="0" destOrd="0" presId="urn:microsoft.com/office/officeart/2005/8/layout/list1"/>
    <dgm:cxn modelId="{B253EC3E-5388-47B2-859D-92BF86D4DB9F}" srcId="{071583A7-EA73-46D2-A92F-E7D8CDD2B618}" destId="{25165A45-CAF3-4C11-B2C8-B73C965C50E6}" srcOrd="0" destOrd="0" parTransId="{D58FE7A7-29EA-4A58-942E-C5E923083248}" sibTransId="{0FDB2EBB-1D7E-41A7-AE0B-74569348F550}"/>
    <dgm:cxn modelId="{C1E5F95B-6438-4C10-A13B-8CC08B94257D}" type="presOf" srcId="{D95E8472-F642-448C-B65F-94980801AE31}" destId="{2F4ED454-46A5-434B-B7DC-E130F53193FB}" srcOrd="0" destOrd="2" presId="urn:microsoft.com/office/officeart/2005/8/layout/list1"/>
    <dgm:cxn modelId="{D950A39B-D0A7-4C9A-A985-555E53FEC797}" srcId="{B7EF42DF-59DB-4A28-8D0F-1911D6FA2E8E}" destId="{EE977509-4680-4BE7-8FC4-EBF2A0FF1AAC}" srcOrd="0" destOrd="0" parTransId="{3B02F14E-7E86-4F2A-AC67-6BF27514B212}" sibTransId="{8B63967A-85C3-47A7-A9CD-DC381CCB342B}"/>
    <dgm:cxn modelId="{4899B2A6-7200-4560-A0EC-86A34E9BFBC8}" srcId="{A2EBC878-A772-4D8E-BE48-518E57C4B3BB}" destId="{AF707FAB-F969-44EC-B426-4FABED07DB7C}" srcOrd="3" destOrd="0" parTransId="{E5EF85C3-2495-4408-BDF6-7AB6CC5C0255}" sibTransId="{D2CCE8FF-73C7-4B1B-9B86-347F1C41482F}"/>
    <dgm:cxn modelId="{DC06D937-5850-4C99-BF99-0A8E7F921BE8}" type="presOf" srcId="{212112AA-8502-479F-A0A9-DDD5775D7461}" destId="{A3186846-3989-4766-8B4A-0DC3C9C80AD7}" srcOrd="1" destOrd="0" presId="urn:microsoft.com/office/officeart/2005/8/layout/list1"/>
    <dgm:cxn modelId="{6FC0FC05-0375-45DA-84C9-2E0129AC9B21}" type="presOf" srcId="{B7EF42DF-59DB-4A28-8D0F-1911D6FA2E8E}" destId="{B58467E2-CB2E-453A-8129-EA451A498633}" srcOrd="1" destOrd="0" presId="urn:microsoft.com/office/officeart/2005/8/layout/list1"/>
    <dgm:cxn modelId="{602F2A7B-E6FE-432F-AE87-B552EB6D8C48}" type="presOf" srcId="{EE977509-4680-4BE7-8FC4-EBF2A0FF1AAC}" destId="{2F4ED454-46A5-434B-B7DC-E130F53193FB}" srcOrd="0" destOrd="0" presId="urn:microsoft.com/office/officeart/2005/8/layout/list1"/>
    <dgm:cxn modelId="{634A47DA-364B-402A-B40C-8108D31F4783}" srcId="{B7EF42DF-59DB-4A28-8D0F-1911D6FA2E8E}" destId="{956EBA2B-F6AB-47B2-B29B-C09C167FBF88}" srcOrd="1" destOrd="0" parTransId="{F51C34E4-6D36-4F34-8255-D37E89D07F72}" sibTransId="{65BB0236-A11A-4975-8879-9461889D6815}"/>
    <dgm:cxn modelId="{0AE7C9B5-CB42-4191-A430-8CD275FD80D7}" type="presOf" srcId="{B7EF42DF-59DB-4A28-8D0F-1911D6FA2E8E}" destId="{DAE9DFF1-BCCE-4421-B906-4A8BD1A9DD50}" srcOrd="0" destOrd="0" presId="urn:microsoft.com/office/officeart/2005/8/layout/list1"/>
    <dgm:cxn modelId="{2AB47D1A-F1E4-4483-8A18-6CAC2EE61360}" srcId="{A2EBC878-A772-4D8E-BE48-518E57C4B3BB}" destId="{82B6542A-2252-4DE9-B815-804F16C342BE}" srcOrd="0" destOrd="0" parTransId="{3CB6C577-B8D6-4C1A-9D39-09CEC5099DA7}" sibTransId="{B2EE7443-1867-4D17-B0E2-21B9A49C61F8}"/>
    <dgm:cxn modelId="{422FEE0F-E36A-4188-89CA-B8045E2861C5}" type="presOf" srcId="{D4CFCA2D-6FA1-4086-BC65-835CEFA175CB}" destId="{2F4ED454-46A5-434B-B7DC-E130F53193FB}" srcOrd="0" destOrd="3" presId="urn:microsoft.com/office/officeart/2005/8/layout/list1"/>
    <dgm:cxn modelId="{D557CEAA-DF0D-4DAF-9719-98CA57EEEF94}" type="presOf" srcId="{3599C7E0-6163-45EF-8000-03B1548C178D}" destId="{26C8E286-C416-440D-9C67-3A25DC99DF6A}" srcOrd="1" destOrd="0" presId="urn:microsoft.com/office/officeart/2005/8/layout/list1"/>
    <dgm:cxn modelId="{9688CA0B-5437-49B0-A58F-952B3038807E}" type="presOf" srcId="{AF707FAB-F969-44EC-B426-4FABED07DB7C}" destId="{419A7702-E6AB-41F3-837F-7C91BF530702}" srcOrd="1" destOrd="0" presId="urn:microsoft.com/office/officeart/2005/8/layout/list1"/>
    <dgm:cxn modelId="{101AB960-0411-462F-9F4C-75A09BC02966}" type="presOf" srcId="{A2EBC878-A772-4D8E-BE48-518E57C4B3BB}" destId="{816898E6-0513-4035-98C2-B92DA93B1475}" srcOrd="0" destOrd="0" presId="urn:microsoft.com/office/officeart/2005/8/layout/list1"/>
    <dgm:cxn modelId="{432C3B1B-9D7F-4C8E-95E8-CBD5B8547AD0}" type="presOf" srcId="{82B6542A-2252-4DE9-B815-804F16C342BE}" destId="{F8C4835A-2F52-4C5D-9723-89EA2000002C}" srcOrd="0" destOrd="0" presId="urn:microsoft.com/office/officeart/2005/8/layout/list1"/>
    <dgm:cxn modelId="{BFAC9277-05D8-45B5-9764-5D4ABCC0E931}" srcId="{AF707FAB-F969-44EC-B426-4FABED07DB7C}" destId="{0B1AA2BC-C2F8-466D-8FC6-B1BB6BAB5CD2}" srcOrd="0" destOrd="0" parTransId="{CCECFA96-8F73-46A6-AE78-01E8837F72CE}" sibTransId="{7A6E03BB-25A5-4F94-8E0D-619BA95F6F2F}"/>
    <dgm:cxn modelId="{080EA891-0219-491B-8A6D-86F769F0950B}" type="presOf" srcId="{82B6542A-2252-4DE9-B815-804F16C342BE}" destId="{CEE746C1-B66C-4C1E-8F35-FDC6D4188EBA}" srcOrd="1" destOrd="0" presId="urn:microsoft.com/office/officeart/2005/8/layout/list1"/>
    <dgm:cxn modelId="{2DBFC895-61BF-475D-8F2B-4BFC3FC74B3C}" srcId="{B7EF42DF-59DB-4A28-8D0F-1911D6FA2E8E}" destId="{D95E8472-F642-448C-B65F-94980801AE31}" srcOrd="2" destOrd="0" parTransId="{EE161268-6990-45E8-9C25-6830C872D2D4}" sibTransId="{42749C1C-5936-4746-8174-BFCE2C50E64E}"/>
    <dgm:cxn modelId="{1768BA9E-E25B-4F85-BE7A-97AD1940D23C}" type="presOf" srcId="{071583A7-EA73-46D2-A92F-E7D8CDD2B618}" destId="{3FF02540-3BAA-4DEE-982E-DF96596EBBCD}" srcOrd="0" destOrd="0" presId="urn:microsoft.com/office/officeart/2005/8/layout/list1"/>
    <dgm:cxn modelId="{9A610CF3-55DE-4BC1-9CFF-DD1C962563D8}" type="presOf" srcId="{3599C7E0-6163-45EF-8000-03B1548C178D}" destId="{C9328DCB-0CB0-417E-B7A4-5993D1BF9947}" srcOrd="0" destOrd="0" presId="urn:microsoft.com/office/officeart/2005/8/layout/list1"/>
    <dgm:cxn modelId="{FB0F3E9C-8992-4EB3-8E64-2CFC6CF1B684}" type="presOf" srcId="{25165A45-CAF3-4C11-B2C8-B73C965C50E6}" destId="{BEA2B63A-272F-43AE-ACD9-F949DC3A3FE7}" srcOrd="0" destOrd="0" presId="urn:microsoft.com/office/officeart/2005/8/layout/list1"/>
    <dgm:cxn modelId="{131EB89C-425C-4E88-9183-63FF1322AB7D}" type="presOf" srcId="{AF707FAB-F969-44EC-B426-4FABED07DB7C}" destId="{AF8B8469-F8E5-4C39-B540-1E5F4EB6C7A0}" srcOrd="0" destOrd="0" presId="urn:microsoft.com/office/officeart/2005/8/layout/list1"/>
    <dgm:cxn modelId="{4C9A7BA8-2CFA-46D0-A68F-817579456F41}" srcId="{A2EBC878-A772-4D8E-BE48-518E57C4B3BB}" destId="{B7EF42DF-59DB-4A28-8D0F-1911D6FA2E8E}" srcOrd="5" destOrd="0" parTransId="{9D49459D-67E7-4279-B7E3-4B8B58106FC4}" sibTransId="{11A1083C-8595-443A-9342-5E3E831D2774}"/>
    <dgm:cxn modelId="{AC73ED1F-41E7-4AF6-90E1-FF50471C04BA}" type="presParOf" srcId="{816898E6-0513-4035-98C2-B92DA93B1475}" destId="{4B1EE9B0-FEC5-4B7C-B3A6-4BE3A33D4030}" srcOrd="0" destOrd="0" presId="urn:microsoft.com/office/officeart/2005/8/layout/list1"/>
    <dgm:cxn modelId="{C1F751CD-B566-4612-A1B0-82CBA2A966F0}" type="presParOf" srcId="{4B1EE9B0-FEC5-4B7C-B3A6-4BE3A33D4030}" destId="{F8C4835A-2F52-4C5D-9723-89EA2000002C}" srcOrd="0" destOrd="0" presId="urn:microsoft.com/office/officeart/2005/8/layout/list1"/>
    <dgm:cxn modelId="{41C6BCDF-5587-4BA6-8F58-4F9F939F3CE7}" type="presParOf" srcId="{4B1EE9B0-FEC5-4B7C-B3A6-4BE3A33D4030}" destId="{CEE746C1-B66C-4C1E-8F35-FDC6D4188EBA}" srcOrd="1" destOrd="0" presId="urn:microsoft.com/office/officeart/2005/8/layout/list1"/>
    <dgm:cxn modelId="{141E9B53-1B10-4960-9CA5-765877BEAFB2}" type="presParOf" srcId="{816898E6-0513-4035-98C2-B92DA93B1475}" destId="{71F5479C-3C63-4977-BA97-648C7AE93B7B}" srcOrd="1" destOrd="0" presId="urn:microsoft.com/office/officeart/2005/8/layout/list1"/>
    <dgm:cxn modelId="{ADFF1128-E7C8-4A70-98CC-B4D700205349}" type="presParOf" srcId="{816898E6-0513-4035-98C2-B92DA93B1475}" destId="{CCCCD228-09B1-4EE5-8AF9-C817C99B73BD}" srcOrd="2" destOrd="0" presId="urn:microsoft.com/office/officeart/2005/8/layout/list1"/>
    <dgm:cxn modelId="{226259F5-A296-40C6-9482-F05F5C046218}" type="presParOf" srcId="{816898E6-0513-4035-98C2-B92DA93B1475}" destId="{D5A2B5DD-FB44-4FEF-A9D0-0EF5098AA75D}" srcOrd="3" destOrd="0" presId="urn:microsoft.com/office/officeart/2005/8/layout/list1"/>
    <dgm:cxn modelId="{BE952519-8755-46C0-BBA4-6D913DE3D21E}" type="presParOf" srcId="{816898E6-0513-4035-98C2-B92DA93B1475}" destId="{24027829-A3C8-4148-9297-1C8BF1D4AB6F}" srcOrd="4" destOrd="0" presId="urn:microsoft.com/office/officeart/2005/8/layout/list1"/>
    <dgm:cxn modelId="{33996B30-D16F-415A-8845-F3CDEC8A1472}" type="presParOf" srcId="{24027829-A3C8-4148-9297-1C8BF1D4AB6F}" destId="{C9328DCB-0CB0-417E-B7A4-5993D1BF9947}" srcOrd="0" destOrd="0" presId="urn:microsoft.com/office/officeart/2005/8/layout/list1"/>
    <dgm:cxn modelId="{FFE3E48A-393A-4432-853D-8A5D4CC0D1C0}" type="presParOf" srcId="{24027829-A3C8-4148-9297-1C8BF1D4AB6F}" destId="{26C8E286-C416-440D-9C67-3A25DC99DF6A}" srcOrd="1" destOrd="0" presId="urn:microsoft.com/office/officeart/2005/8/layout/list1"/>
    <dgm:cxn modelId="{3B2A4B9B-8D67-438A-A95C-6852C50DE914}" type="presParOf" srcId="{816898E6-0513-4035-98C2-B92DA93B1475}" destId="{BBA28C5F-A65F-48DE-80CD-B04C92B704F5}" srcOrd="5" destOrd="0" presId="urn:microsoft.com/office/officeart/2005/8/layout/list1"/>
    <dgm:cxn modelId="{525D1D8C-5FF5-402F-BE73-869633FCDAAB}" type="presParOf" srcId="{816898E6-0513-4035-98C2-B92DA93B1475}" destId="{F6DE7E44-9462-4928-8BC2-B60B048C4FC0}" srcOrd="6" destOrd="0" presId="urn:microsoft.com/office/officeart/2005/8/layout/list1"/>
    <dgm:cxn modelId="{9E3956B7-C01F-4A4F-8B2C-C21DA259936A}" type="presParOf" srcId="{816898E6-0513-4035-98C2-B92DA93B1475}" destId="{9710EF5E-6A70-4DDA-97C1-D0B7191267D6}" srcOrd="7" destOrd="0" presId="urn:microsoft.com/office/officeart/2005/8/layout/list1"/>
    <dgm:cxn modelId="{B6510ADD-622E-4C70-8470-8EAC76ABBFB6}" type="presParOf" srcId="{816898E6-0513-4035-98C2-B92DA93B1475}" destId="{26F1AB2B-720F-4798-AC6D-2B24FEA26ABC}" srcOrd="8" destOrd="0" presId="urn:microsoft.com/office/officeart/2005/8/layout/list1"/>
    <dgm:cxn modelId="{88304ABA-A047-401F-ABC8-5918E796BE4B}" type="presParOf" srcId="{26F1AB2B-720F-4798-AC6D-2B24FEA26ABC}" destId="{5D393CB4-A19C-438B-A552-06D6FCD80463}" srcOrd="0" destOrd="0" presId="urn:microsoft.com/office/officeart/2005/8/layout/list1"/>
    <dgm:cxn modelId="{A92B3405-816E-400A-9D34-44F63A2B7D52}" type="presParOf" srcId="{26F1AB2B-720F-4798-AC6D-2B24FEA26ABC}" destId="{A3186846-3989-4766-8B4A-0DC3C9C80AD7}" srcOrd="1" destOrd="0" presId="urn:microsoft.com/office/officeart/2005/8/layout/list1"/>
    <dgm:cxn modelId="{1A3F682A-5B8C-475D-B4AD-96A8D4BE61BE}" type="presParOf" srcId="{816898E6-0513-4035-98C2-B92DA93B1475}" destId="{4B92313A-B700-4EAE-8121-93A2EE1E0143}" srcOrd="9" destOrd="0" presId="urn:microsoft.com/office/officeart/2005/8/layout/list1"/>
    <dgm:cxn modelId="{7BCBDB88-8187-4F58-A3EF-64B4F4AFB836}" type="presParOf" srcId="{816898E6-0513-4035-98C2-B92DA93B1475}" destId="{E36C27AD-49F5-44CB-9D9A-64F92080EF76}" srcOrd="10" destOrd="0" presId="urn:microsoft.com/office/officeart/2005/8/layout/list1"/>
    <dgm:cxn modelId="{D01044A9-CBA7-44A5-BA1E-0385774BA3DC}" type="presParOf" srcId="{816898E6-0513-4035-98C2-B92DA93B1475}" destId="{2EA9A72E-8E55-426A-A574-E44B69689A20}" srcOrd="11" destOrd="0" presId="urn:microsoft.com/office/officeart/2005/8/layout/list1"/>
    <dgm:cxn modelId="{ECB6E274-355E-42FD-A57A-97355353414D}" type="presParOf" srcId="{816898E6-0513-4035-98C2-B92DA93B1475}" destId="{B8B53077-C9EF-414D-BABF-D0781A49148C}" srcOrd="12" destOrd="0" presId="urn:microsoft.com/office/officeart/2005/8/layout/list1"/>
    <dgm:cxn modelId="{204CE131-C3C3-47EF-A7D6-884810A53A81}" type="presParOf" srcId="{B8B53077-C9EF-414D-BABF-D0781A49148C}" destId="{AF8B8469-F8E5-4C39-B540-1E5F4EB6C7A0}" srcOrd="0" destOrd="0" presId="urn:microsoft.com/office/officeart/2005/8/layout/list1"/>
    <dgm:cxn modelId="{395AC81F-9A18-4181-9469-BC9F4E252E1A}" type="presParOf" srcId="{B8B53077-C9EF-414D-BABF-D0781A49148C}" destId="{419A7702-E6AB-41F3-837F-7C91BF530702}" srcOrd="1" destOrd="0" presId="urn:microsoft.com/office/officeart/2005/8/layout/list1"/>
    <dgm:cxn modelId="{C1894AEC-9BBA-4542-B2D5-A8B236E44E44}" type="presParOf" srcId="{816898E6-0513-4035-98C2-B92DA93B1475}" destId="{D81591EC-5F9F-4ABC-8C2D-44F96FBBFC5C}" srcOrd="13" destOrd="0" presId="urn:microsoft.com/office/officeart/2005/8/layout/list1"/>
    <dgm:cxn modelId="{B5F682AF-7BA7-44D3-9F7F-C02D8852C4BC}" type="presParOf" srcId="{816898E6-0513-4035-98C2-B92DA93B1475}" destId="{D784DEBF-BB97-4F7A-8A9D-52153D72C720}" srcOrd="14" destOrd="0" presId="urn:microsoft.com/office/officeart/2005/8/layout/list1"/>
    <dgm:cxn modelId="{B6FFF7A3-9BCC-49E9-8FD8-014607711471}" type="presParOf" srcId="{816898E6-0513-4035-98C2-B92DA93B1475}" destId="{23019E8A-E5B3-4551-AE47-6932ABB9F8D4}" srcOrd="15" destOrd="0" presId="urn:microsoft.com/office/officeart/2005/8/layout/list1"/>
    <dgm:cxn modelId="{7F3237DB-EDE4-4B50-B26B-8FE85AE3E2B3}" type="presParOf" srcId="{816898E6-0513-4035-98C2-B92DA93B1475}" destId="{926F4FD8-537F-471E-8E6C-003AC56CC435}" srcOrd="16" destOrd="0" presId="urn:microsoft.com/office/officeart/2005/8/layout/list1"/>
    <dgm:cxn modelId="{70CA0CAD-C456-4A68-8EAD-78556CD17E74}" type="presParOf" srcId="{926F4FD8-537F-471E-8E6C-003AC56CC435}" destId="{3FF02540-3BAA-4DEE-982E-DF96596EBBCD}" srcOrd="0" destOrd="0" presId="urn:microsoft.com/office/officeart/2005/8/layout/list1"/>
    <dgm:cxn modelId="{7F2C2C87-0325-4D67-8B26-5BEA7606D0E3}" type="presParOf" srcId="{926F4FD8-537F-471E-8E6C-003AC56CC435}" destId="{B6367F74-75C9-48E8-9BED-54A132E90A4C}" srcOrd="1" destOrd="0" presId="urn:microsoft.com/office/officeart/2005/8/layout/list1"/>
    <dgm:cxn modelId="{7CAF3098-BF86-4770-A5B8-A5E3D1F4267B}" type="presParOf" srcId="{816898E6-0513-4035-98C2-B92DA93B1475}" destId="{69A1339B-F853-4B48-AA54-D49D52BBC3F2}" srcOrd="17" destOrd="0" presId="urn:microsoft.com/office/officeart/2005/8/layout/list1"/>
    <dgm:cxn modelId="{2289BF96-49BC-4CF5-B63F-3AA06B03052C}" type="presParOf" srcId="{816898E6-0513-4035-98C2-B92DA93B1475}" destId="{BEA2B63A-272F-43AE-ACD9-F949DC3A3FE7}" srcOrd="18" destOrd="0" presId="urn:microsoft.com/office/officeart/2005/8/layout/list1"/>
    <dgm:cxn modelId="{37A77653-B96F-4A84-90CC-5AAD5D127801}" type="presParOf" srcId="{816898E6-0513-4035-98C2-B92DA93B1475}" destId="{23C9D4B5-9928-475D-9DD8-0E681110CD49}" srcOrd="19" destOrd="0" presId="urn:microsoft.com/office/officeart/2005/8/layout/list1"/>
    <dgm:cxn modelId="{0CDAED4E-B236-49BF-85B1-CF075CAC605F}" type="presParOf" srcId="{816898E6-0513-4035-98C2-B92DA93B1475}" destId="{1DD4E2D1-F75F-40E8-9E3B-7A202188CF03}" srcOrd="20" destOrd="0" presId="urn:microsoft.com/office/officeart/2005/8/layout/list1"/>
    <dgm:cxn modelId="{53FD2BDC-D93E-4B39-8023-AD9A61DAFFFE}" type="presParOf" srcId="{1DD4E2D1-F75F-40E8-9E3B-7A202188CF03}" destId="{DAE9DFF1-BCCE-4421-B906-4A8BD1A9DD50}" srcOrd="0" destOrd="0" presId="urn:microsoft.com/office/officeart/2005/8/layout/list1"/>
    <dgm:cxn modelId="{EA9B82D0-F75F-44A5-9BE0-CE1A643FAC6E}" type="presParOf" srcId="{1DD4E2D1-F75F-40E8-9E3B-7A202188CF03}" destId="{B58467E2-CB2E-453A-8129-EA451A498633}" srcOrd="1" destOrd="0" presId="urn:microsoft.com/office/officeart/2005/8/layout/list1"/>
    <dgm:cxn modelId="{6D1C1429-ED96-4AFF-9423-CF613CAC5B80}" type="presParOf" srcId="{816898E6-0513-4035-98C2-B92DA93B1475}" destId="{A62CF579-CB17-4F5C-AD3F-1B8DFE569391}" srcOrd="21" destOrd="0" presId="urn:microsoft.com/office/officeart/2005/8/layout/list1"/>
    <dgm:cxn modelId="{899A7BF8-65D0-4E77-BA6B-88B59728B45E}" type="presParOf" srcId="{816898E6-0513-4035-98C2-B92DA93B1475}" destId="{2F4ED454-46A5-434B-B7DC-E130F53193F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0972BE-AE61-476D-B5CF-CAC8916B696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83A343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50000"/>
                </a:schemeClr>
              </a:solidFill>
              <a:latin typeface="Bahnschrift Condensed" pitchFamily="34" charset="0"/>
              <a:cs typeface="Times New Roman" pitchFamily="18" charset="0"/>
            </a:rPr>
            <a:t>Внутренние заимствования</a:t>
          </a:r>
          <a:endParaRPr lang="ru-RU" sz="2800" b="1" dirty="0">
            <a:solidFill>
              <a:schemeClr val="accent3">
                <a:lumMod val="50000"/>
              </a:schemeClr>
            </a:solidFill>
            <a:latin typeface="Bahnschrift Condensed" pitchFamily="34" charset="0"/>
            <a:cs typeface="Times New Roman" pitchFamily="18" charset="0"/>
          </a:endParaRPr>
        </a:p>
      </dgm:t>
    </dgm:pt>
    <dgm:pt modelId="{ECB4B690-D1A2-49D3-BAB5-794E8994AEB6}" type="par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38AAD453-B252-4B7E-8813-14EB38706BFC}" type="sib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6355EAB-70CF-421E-B6B2-ADF6F4E647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83A343"/>
          </a:solidFill>
        </a:ln>
      </dgm:spPr>
      <dgm:t>
        <a:bodyPr anchor="ctr"/>
        <a:lstStyle/>
        <a:p>
          <a:pPr indent="171450" algn="l"/>
          <a:r>
            <a:rPr lang="ru-RU" sz="1800" dirty="0" smtClean="0">
              <a:latin typeface="Bahnschrift Condensed" pitchFamily="34" charset="0"/>
            </a:rPr>
            <a:t>Муниципальные заимствования администрацией муниципального образования Адамовский район не осуществляются</a:t>
          </a:r>
          <a:r>
            <a:rPr lang="ru-RU" sz="1600" dirty="0" smtClean="0">
              <a:latin typeface="Bahnschrift Condensed" pitchFamily="34" charset="0"/>
            </a:rPr>
            <a:t>.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6F3412D4-8271-4A75-A615-7540B0C91286}" type="par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1B838EF4-960D-4EC0-8BEA-A99E392E1BA5}" type="sib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07F59D6-B7FE-419A-B260-1BD97D4AD15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indent="171450" algn="just"/>
          <a:r>
            <a:rPr lang="ru-RU" sz="1800" dirty="0" smtClean="0">
              <a:latin typeface="Bahnschrift Condensed" pitchFamily="34" charset="0"/>
            </a:rPr>
            <a:t>Предоставление муниципальных гарантий муниципальным образованием Адамовский район не планируется</a:t>
          </a:r>
          <a:endParaRPr lang="ru-RU" sz="1800" dirty="0">
            <a:latin typeface="Bahnschrift Condensed" pitchFamily="34" charset="0"/>
            <a:cs typeface="Times New Roman" pitchFamily="18" charset="0"/>
          </a:endParaRPr>
        </a:p>
      </dgm:t>
    </dgm:pt>
    <dgm:pt modelId="{68054A15-516E-4530-9366-D247F9FC9D01}" type="sib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7899E914-C22B-4002-80D7-A40AD6A097F0}" type="par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F134D2E4-E51C-4235-A362-D9C870D72B5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Bahnschrift Condensed" pitchFamily="34" charset="0"/>
            </a:rPr>
            <a:t>Муниципальные гарантии</a:t>
          </a:r>
          <a:endParaRPr lang="ru-RU" sz="2800" b="1" dirty="0">
            <a:solidFill>
              <a:srgbClr val="C00000"/>
            </a:solidFill>
            <a:latin typeface="Bahnschrift Condensed" pitchFamily="34" charset="0"/>
            <a:cs typeface="Times New Roman" pitchFamily="18" charset="0"/>
          </a:endParaRPr>
        </a:p>
      </dgm:t>
    </dgm:pt>
    <dgm:pt modelId="{8223E0D6-3381-4167-9284-636FE8E7998E}" type="sib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2F2AE01A-1E96-4FA8-AB45-8B520E48BFBE}" type="par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8580F474-908B-40E2-A4AF-A1809345560D}" type="pres">
      <dgm:prSet presAssocID="{A30914F3-C54B-479B-A43E-BF4DB7B0D1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6C29C-09A3-445B-B6EF-509D43EEAC22}" type="pres">
      <dgm:prSet presAssocID="{F134D2E4-E51C-4235-A362-D9C870D72B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D517E-13C4-43FA-A8CD-6DB0DC92274B}" type="pres">
      <dgm:prSet presAssocID="{8223E0D6-3381-4167-9284-636FE8E7998E}" presName="sibTrans" presStyleCnt="0"/>
      <dgm:spPr/>
    </dgm:pt>
    <dgm:pt modelId="{AF1D586A-D681-46DE-A78F-B03910C03F60}" type="pres">
      <dgm:prSet presAssocID="{110972BE-AE61-476D-B5CF-CAC8916B69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EAAC2-FB45-4697-85BB-8FB3F430F5D7}" type="presOf" srcId="{110972BE-AE61-476D-B5CF-CAC8916B6964}" destId="{AF1D586A-D681-46DE-A78F-B03910C03F60}" srcOrd="0" destOrd="0" presId="urn:microsoft.com/office/officeart/2005/8/layout/hList6"/>
    <dgm:cxn modelId="{E0E0E66B-A155-44DA-9EB9-69C38D9F1AD5}" type="presOf" srcId="{A30914F3-C54B-479B-A43E-BF4DB7B0D10E}" destId="{8580F474-908B-40E2-A4AF-A1809345560D}" srcOrd="0" destOrd="0" presId="urn:microsoft.com/office/officeart/2005/8/layout/hList6"/>
    <dgm:cxn modelId="{71D409B0-4D62-4171-A010-2B946E0D74DE}" type="presOf" srcId="{B6355EAB-70CF-421E-B6B2-ADF6F4E647AD}" destId="{AF1D586A-D681-46DE-A78F-B03910C03F60}" srcOrd="0" destOrd="1" presId="urn:microsoft.com/office/officeart/2005/8/layout/hList6"/>
    <dgm:cxn modelId="{23F0585E-EA1D-47F6-8139-0E5FEBD8BE73}" srcId="{110972BE-AE61-476D-B5CF-CAC8916B6964}" destId="{B6355EAB-70CF-421E-B6B2-ADF6F4E647AD}" srcOrd="0" destOrd="0" parTransId="{6F3412D4-8271-4A75-A615-7540B0C91286}" sibTransId="{1B838EF4-960D-4EC0-8BEA-A99E392E1BA5}"/>
    <dgm:cxn modelId="{89DB59F2-24FF-4A34-93F2-174416296023}" srcId="{F134D2E4-E51C-4235-A362-D9C870D72B57}" destId="{B07F59D6-B7FE-419A-B260-1BD97D4AD15A}" srcOrd="0" destOrd="0" parTransId="{7899E914-C22B-4002-80D7-A40AD6A097F0}" sibTransId="{68054A15-516E-4530-9366-D247F9FC9D01}"/>
    <dgm:cxn modelId="{EB7DB1E2-B4BA-4467-9573-C7BC8D8A2DD2}" type="presOf" srcId="{F134D2E4-E51C-4235-A362-D9C870D72B57}" destId="{1F96C29C-09A3-445B-B6EF-509D43EEAC22}" srcOrd="0" destOrd="0" presId="urn:microsoft.com/office/officeart/2005/8/layout/hList6"/>
    <dgm:cxn modelId="{5C653C20-9625-48DB-8C73-E30C6DE1697B}" type="presOf" srcId="{B07F59D6-B7FE-419A-B260-1BD97D4AD15A}" destId="{1F96C29C-09A3-445B-B6EF-509D43EEAC22}" srcOrd="0" destOrd="1" presId="urn:microsoft.com/office/officeart/2005/8/layout/hList6"/>
    <dgm:cxn modelId="{AC77D01E-9C1F-45F9-98FC-3C92DBC09F16}" srcId="{A30914F3-C54B-479B-A43E-BF4DB7B0D10E}" destId="{F134D2E4-E51C-4235-A362-D9C870D72B57}" srcOrd="0" destOrd="0" parTransId="{2F2AE01A-1E96-4FA8-AB45-8B520E48BFBE}" sibTransId="{8223E0D6-3381-4167-9284-636FE8E7998E}"/>
    <dgm:cxn modelId="{ABCD4168-030A-4564-BCD5-CC754E31E755}" srcId="{A30914F3-C54B-479B-A43E-BF4DB7B0D10E}" destId="{110972BE-AE61-476D-B5CF-CAC8916B6964}" srcOrd="1" destOrd="0" parTransId="{ECB4B690-D1A2-49D3-BAB5-794E8994AEB6}" sibTransId="{38AAD453-B252-4B7E-8813-14EB38706BFC}"/>
    <dgm:cxn modelId="{57ACBF1A-BB4F-49A6-BB21-B36391B91352}" type="presParOf" srcId="{8580F474-908B-40E2-A4AF-A1809345560D}" destId="{1F96C29C-09A3-445B-B6EF-509D43EEAC22}" srcOrd="0" destOrd="0" presId="urn:microsoft.com/office/officeart/2005/8/layout/hList6"/>
    <dgm:cxn modelId="{A5FC2BB6-2097-4CCA-9638-D51E087FDB37}" type="presParOf" srcId="{8580F474-908B-40E2-A4AF-A1809345560D}" destId="{CF6D517E-13C4-43FA-A8CD-6DB0DC92274B}" srcOrd="1" destOrd="0" presId="urn:microsoft.com/office/officeart/2005/8/layout/hList6"/>
    <dgm:cxn modelId="{B277E31C-D383-4FE1-A98C-02957DD6DE4F}" type="presParOf" srcId="{8580F474-908B-40E2-A4AF-A1809345560D}" destId="{AF1D586A-D681-46DE-A78F-B03910C03F6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34D2E4-E51C-4235-A362-D9C870D72B57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Управление муниципальными финансами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gm:t>
    </dgm:pt>
    <dgm:pt modelId="{2F2AE01A-1E96-4FA8-AB45-8B520E48BFBE}" type="par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8223E0D6-3381-4167-9284-636FE8E7998E}" type="sibTrans" cxnId="{AC77D01E-9C1F-45F9-98FC-3C92DBC09F16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110972BE-AE61-476D-B5CF-CAC8916B6964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Открытость бюджетных данных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gm:t>
    </dgm:pt>
    <dgm:pt modelId="{ECB4B690-D1A2-49D3-BAB5-794E8994AEB6}" type="par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38AAD453-B252-4B7E-8813-14EB38706BFC}" type="sibTrans" cxnId="{ABCD4168-030A-4564-BCD5-CC754E31E755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6355EAB-70CF-421E-B6B2-ADF6F4E647AD}">
      <dgm:prSet phldrT="[Текст]" custT="1"/>
      <dgm:spPr/>
      <dgm:t>
        <a:bodyPr anchor="t"/>
        <a:lstStyle/>
        <a:p>
          <a:pPr indent="171450" algn="just"/>
          <a:r>
            <a:rPr lang="ru-RU" sz="1600" i="0" dirty="0" smtClean="0">
              <a:latin typeface="Bahnschrift Condensed" pitchFamily="34" charset="0"/>
            </a:rPr>
            <a:t>В соответствии </a:t>
          </a:r>
          <a:r>
            <a:rPr lang="ru-RU" sz="1600" dirty="0" smtClean="0">
              <a:latin typeface="Bahnschrift Condensed" pitchFamily="34" charset="0"/>
            </a:rPr>
            <a:t>с постановлением  правительства Оренбургской области от 05.12.2016 №915-п министерством финансов Оренбургской области составлен рейтинг городских округов и муниципальных районов Оренбургской области по уровню открытости бюджетных данных. 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6F3412D4-8271-4A75-A615-7540B0C91286}" type="par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1B838EF4-960D-4EC0-8BEA-A99E392E1BA5}" type="sibTrans" cxnId="{23F0585E-EA1D-47F6-8139-0E5FEBD8BE7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B07F59D6-B7FE-419A-B260-1BD97D4AD15A}">
      <dgm:prSet phldrT="[Текст]" custT="1"/>
      <dgm:spPr/>
      <dgm:t>
        <a:bodyPr anchor="ctr"/>
        <a:lstStyle/>
        <a:p>
          <a:pPr indent="171450" algn="just"/>
          <a:r>
            <a:rPr lang="ru-RU" sz="1600" i="0" dirty="0" smtClean="0">
              <a:latin typeface="Bahnschrift Condensed" pitchFamily="34" charset="0"/>
            </a:rPr>
            <a:t>В соответствии </a:t>
          </a:r>
          <a:r>
            <a:rPr lang="ru-RU" sz="1600" dirty="0" smtClean="0">
              <a:latin typeface="Bahnschrift Condensed" pitchFamily="34" charset="0"/>
            </a:rPr>
            <a:t>с постановлением правительства Оренбургской области от 15.02.2012 г. №414-п  «Об утверждении методики проведения оценки качества управления муниципальными финансами и результативности мер по повышению эффективности бюджетных расходов городских округов и муниципальных районов» министерством финансов Оренбургской области ежегодно проводится оценка качества  управления финансами. Оценка производится по 38 индикаторам. 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68054A15-516E-4530-9366-D247F9FC9D01}" type="sib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7899E914-C22B-4002-80D7-A40AD6A097F0}" type="parTrans" cxnId="{89DB59F2-24FF-4A34-93F2-174416296023}">
      <dgm:prSet/>
      <dgm:spPr/>
      <dgm:t>
        <a:bodyPr/>
        <a:lstStyle/>
        <a:p>
          <a:endParaRPr lang="ru-RU" sz="1800">
            <a:latin typeface="Bahnschrift Condensed" pitchFamily="34" charset="0"/>
            <a:cs typeface="Times New Roman" pitchFamily="18" charset="0"/>
          </a:endParaRPr>
        </a:p>
      </dgm:t>
    </dgm:pt>
    <dgm:pt modelId="{618360F2-48AF-40B1-924A-E6DA20C5DFFF}">
      <dgm:prSet phldrT="[Текст]" custT="1"/>
      <dgm:spPr/>
      <dgm:t>
        <a:bodyPr anchor="ctr"/>
        <a:lstStyle/>
        <a:p>
          <a:pPr indent="171450" algn="just"/>
          <a:r>
            <a:rPr lang="ru-RU" sz="1600" dirty="0" smtClean="0">
              <a:latin typeface="Bahnschrift Condensed" pitchFamily="34" charset="0"/>
            </a:rPr>
            <a:t>По итогам оценки за 2018 год Адамовский район занял 24 место среди муниципальных образования (городских округов) Оренбургской области из 42 возможных. 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39EA5830-05C7-4C50-8CFA-3A7016C17C30}" type="parTrans" cxnId="{2C124B5B-88ED-4521-AC75-F018CD3656D6}">
      <dgm:prSet/>
      <dgm:spPr/>
      <dgm:t>
        <a:bodyPr/>
        <a:lstStyle/>
        <a:p>
          <a:endParaRPr lang="ru-RU"/>
        </a:p>
      </dgm:t>
    </dgm:pt>
    <dgm:pt modelId="{A255A09D-0555-4F2E-83F6-89D7F368A2EE}" type="sibTrans" cxnId="{2C124B5B-88ED-4521-AC75-F018CD3656D6}">
      <dgm:prSet/>
      <dgm:spPr/>
      <dgm:t>
        <a:bodyPr/>
        <a:lstStyle/>
        <a:p>
          <a:endParaRPr lang="ru-RU"/>
        </a:p>
      </dgm:t>
    </dgm:pt>
    <dgm:pt modelId="{FEA7D1EF-CE15-453A-BBBF-7819EB8C1266}">
      <dgm:prSet phldrT="[Текст]" custT="1"/>
      <dgm:spPr/>
      <dgm:t>
        <a:bodyPr anchor="t"/>
        <a:lstStyle/>
        <a:p>
          <a:pPr indent="171450" algn="just"/>
          <a:r>
            <a:rPr lang="ru-RU" sz="1600" dirty="0" smtClean="0">
              <a:latin typeface="Bahnschrift Condensed" pitchFamily="34" charset="0"/>
            </a:rPr>
            <a:t>По итогам оценки за 2018 год Адамовский район занял 18  место и набрал 94 балл из 106 возможных баллов. </a:t>
          </a:r>
          <a:r>
            <a:rPr lang="ru-RU" sz="1600" i="0" dirty="0" smtClean="0">
              <a:latin typeface="Bahnschrift Condensed" pitchFamily="34" charset="0"/>
            </a:rPr>
            <a:t>Адамовский район был удостоен дипломом </a:t>
          </a:r>
          <a:r>
            <a:rPr lang="en-US" sz="1600" i="0" dirty="0" smtClean="0">
              <a:latin typeface="Bahnschrift Condensed" pitchFamily="34" charset="0"/>
            </a:rPr>
            <a:t>I </a:t>
          </a:r>
          <a:r>
            <a:rPr lang="ru-RU" sz="1600" i="0" dirty="0" smtClean="0">
              <a:latin typeface="Bahnschrift Condensed" pitchFamily="34" charset="0"/>
            </a:rPr>
            <a:t>степени за открытость бюджетных данных Министерства финансов Оренбургской области.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A6FF1598-6043-43A2-B041-EBC4AC8BC44D}" type="parTrans" cxnId="{18881113-5F74-473A-93A8-DCD1061D6D80}">
      <dgm:prSet/>
      <dgm:spPr/>
      <dgm:t>
        <a:bodyPr/>
        <a:lstStyle/>
        <a:p>
          <a:endParaRPr lang="ru-RU"/>
        </a:p>
      </dgm:t>
    </dgm:pt>
    <dgm:pt modelId="{6A3C468D-4730-49E8-843E-EB6CC4C003B3}" type="sibTrans" cxnId="{18881113-5F74-473A-93A8-DCD1061D6D80}">
      <dgm:prSet/>
      <dgm:spPr/>
      <dgm:t>
        <a:bodyPr/>
        <a:lstStyle/>
        <a:p>
          <a:endParaRPr lang="ru-RU"/>
        </a:p>
      </dgm:t>
    </dgm:pt>
    <dgm:pt modelId="{BFBC7696-C58F-4E61-927A-6686D5B4EC66}">
      <dgm:prSet phldrT="[Текст]" custT="1"/>
      <dgm:spPr/>
      <dgm:t>
        <a:bodyPr anchor="t"/>
        <a:lstStyle/>
        <a:p>
          <a:pPr indent="171450" algn="just"/>
          <a:r>
            <a:rPr lang="ru-RU" sz="1600" dirty="0" smtClean="0">
              <a:latin typeface="Bahnschrift Condensed" pitchFamily="34" charset="0"/>
            </a:rPr>
            <a:t>По итогам оценки за 2019 год Адамовский район занял 16-18  место и набрал 141 балл из 154 возможных.</a:t>
          </a:r>
          <a:endParaRPr lang="ru-RU" sz="1600" i="0" dirty="0">
            <a:latin typeface="Bahnschrift Condensed" pitchFamily="34" charset="0"/>
            <a:cs typeface="Times New Roman" pitchFamily="18" charset="0"/>
          </a:endParaRPr>
        </a:p>
      </dgm:t>
    </dgm:pt>
    <dgm:pt modelId="{40A8A4DC-F7F7-43A8-9487-98CB3299AAE5}" type="parTrans" cxnId="{AA093E22-9154-4702-9D20-50D88D89DC38}">
      <dgm:prSet/>
      <dgm:spPr/>
      <dgm:t>
        <a:bodyPr/>
        <a:lstStyle/>
        <a:p>
          <a:endParaRPr lang="ru-RU"/>
        </a:p>
      </dgm:t>
    </dgm:pt>
    <dgm:pt modelId="{FA188E86-FB29-47E9-9391-3B2844500043}" type="sibTrans" cxnId="{AA093E22-9154-4702-9D20-50D88D89DC38}">
      <dgm:prSet/>
      <dgm:spPr/>
      <dgm:t>
        <a:bodyPr/>
        <a:lstStyle/>
        <a:p>
          <a:endParaRPr lang="ru-RU"/>
        </a:p>
      </dgm:t>
    </dgm:pt>
    <dgm:pt modelId="{12CF9EF4-1681-4578-B26F-3A3095AEBEAB}">
      <dgm:prSet phldrT="[Текст]" custT="1"/>
      <dgm:spPr/>
      <dgm:t>
        <a:bodyPr/>
        <a:lstStyle/>
        <a:p>
          <a:pPr indent="171450" algn="just"/>
          <a:r>
            <a:rPr lang="ru-RU" sz="1600" dirty="0" smtClean="0">
              <a:latin typeface="Bahnschrift Condensed" pitchFamily="34" charset="0"/>
            </a:rPr>
            <a:t>По итогам оценки за 2019 год Адамовский район занял 11 место среди муниципальных образования (городских округов) Оренбургской области из 42 возможных.</a:t>
          </a:r>
          <a:endParaRPr lang="ru-RU" sz="1600" dirty="0">
            <a:latin typeface="Bahnschrift Condensed" pitchFamily="34" charset="0"/>
            <a:cs typeface="Times New Roman" pitchFamily="18" charset="0"/>
          </a:endParaRPr>
        </a:p>
      </dgm:t>
    </dgm:pt>
    <dgm:pt modelId="{0A7F2678-DACF-4A9B-94BA-BE46FB6AA209}" type="parTrans" cxnId="{64E6AD9A-BE67-4AC9-A1F4-DD545D39086A}">
      <dgm:prSet/>
      <dgm:spPr/>
      <dgm:t>
        <a:bodyPr/>
        <a:lstStyle/>
        <a:p>
          <a:endParaRPr lang="ru-RU"/>
        </a:p>
      </dgm:t>
    </dgm:pt>
    <dgm:pt modelId="{5AD5742F-AD3C-45AE-8FD0-19AD6DA381D9}" type="sibTrans" cxnId="{64E6AD9A-BE67-4AC9-A1F4-DD545D39086A}">
      <dgm:prSet/>
      <dgm:spPr/>
      <dgm:t>
        <a:bodyPr/>
        <a:lstStyle/>
        <a:p>
          <a:endParaRPr lang="ru-RU"/>
        </a:p>
      </dgm:t>
    </dgm:pt>
    <dgm:pt modelId="{8799BFDC-21DC-4DE5-9B80-473EDD3D4A85}" type="pres">
      <dgm:prSet presAssocID="{A30914F3-C54B-479B-A43E-BF4DB7B0D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269E8-9D63-469D-B944-789DCCEF7E53}" type="pres">
      <dgm:prSet presAssocID="{F134D2E4-E51C-4235-A362-D9C870D72B57}" presName="composite" presStyleCnt="0"/>
      <dgm:spPr/>
    </dgm:pt>
    <dgm:pt modelId="{8676A8F2-D569-4CD8-ADCD-A2BA9F7CC77F}" type="pres">
      <dgm:prSet presAssocID="{F134D2E4-E51C-4235-A362-D9C870D72B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58BC-5B41-469F-B5F1-62BB9E29BB8A}" type="pres">
      <dgm:prSet presAssocID="{F134D2E4-E51C-4235-A362-D9C870D72B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4121-6801-4617-822F-BBCC08E0AEC9}" type="pres">
      <dgm:prSet presAssocID="{8223E0D6-3381-4167-9284-636FE8E7998E}" presName="space" presStyleCnt="0"/>
      <dgm:spPr/>
    </dgm:pt>
    <dgm:pt modelId="{915D83A9-C47D-4BAA-A545-37AC9A4110DB}" type="pres">
      <dgm:prSet presAssocID="{110972BE-AE61-476D-B5CF-CAC8916B6964}" presName="composite" presStyleCnt="0"/>
      <dgm:spPr/>
    </dgm:pt>
    <dgm:pt modelId="{928A9876-F66D-41E4-BE39-C2DF5433B19D}" type="pres">
      <dgm:prSet presAssocID="{110972BE-AE61-476D-B5CF-CAC8916B69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5E6D9-14D4-421D-A7BF-AC61845A073D}" type="pres">
      <dgm:prSet presAssocID="{110972BE-AE61-476D-B5CF-CAC8916B69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8A115-3820-4456-88D5-E4D79677DC7B}" type="presOf" srcId="{BFBC7696-C58F-4E61-927A-6686D5B4EC66}" destId="{EB45E6D9-14D4-421D-A7BF-AC61845A073D}" srcOrd="0" destOrd="2" presId="urn:microsoft.com/office/officeart/2005/8/layout/hList1"/>
    <dgm:cxn modelId="{EB174870-9B31-4C3B-9A59-B6925D358844}" type="presOf" srcId="{F134D2E4-E51C-4235-A362-D9C870D72B57}" destId="{8676A8F2-D569-4CD8-ADCD-A2BA9F7CC77F}" srcOrd="0" destOrd="0" presId="urn:microsoft.com/office/officeart/2005/8/layout/hList1"/>
    <dgm:cxn modelId="{20C2591F-C432-4E1E-AB8D-4DBA60991004}" type="presOf" srcId="{12CF9EF4-1681-4578-B26F-3A3095AEBEAB}" destId="{D61658BC-5B41-469F-B5F1-62BB9E29BB8A}" srcOrd="0" destOrd="2" presId="urn:microsoft.com/office/officeart/2005/8/layout/hList1"/>
    <dgm:cxn modelId="{ABCD4168-030A-4564-BCD5-CC754E31E755}" srcId="{A30914F3-C54B-479B-A43E-BF4DB7B0D10E}" destId="{110972BE-AE61-476D-B5CF-CAC8916B6964}" srcOrd="1" destOrd="0" parTransId="{ECB4B690-D1A2-49D3-BAB5-794E8994AEB6}" sibTransId="{38AAD453-B252-4B7E-8813-14EB38706BFC}"/>
    <dgm:cxn modelId="{89DB59F2-24FF-4A34-93F2-174416296023}" srcId="{F134D2E4-E51C-4235-A362-D9C870D72B57}" destId="{B07F59D6-B7FE-419A-B260-1BD97D4AD15A}" srcOrd="0" destOrd="0" parTransId="{7899E914-C22B-4002-80D7-A40AD6A097F0}" sibTransId="{68054A15-516E-4530-9366-D247F9FC9D01}"/>
    <dgm:cxn modelId="{AA093E22-9154-4702-9D20-50D88D89DC38}" srcId="{110972BE-AE61-476D-B5CF-CAC8916B6964}" destId="{BFBC7696-C58F-4E61-927A-6686D5B4EC66}" srcOrd="2" destOrd="0" parTransId="{40A8A4DC-F7F7-43A8-9487-98CB3299AAE5}" sibTransId="{FA188E86-FB29-47E9-9391-3B2844500043}"/>
    <dgm:cxn modelId="{52E53CD5-D6AB-4772-A511-553451B0F77E}" type="presOf" srcId="{B07F59D6-B7FE-419A-B260-1BD97D4AD15A}" destId="{D61658BC-5B41-469F-B5F1-62BB9E29BB8A}" srcOrd="0" destOrd="0" presId="urn:microsoft.com/office/officeart/2005/8/layout/hList1"/>
    <dgm:cxn modelId="{2C124B5B-88ED-4521-AC75-F018CD3656D6}" srcId="{B07F59D6-B7FE-419A-B260-1BD97D4AD15A}" destId="{618360F2-48AF-40B1-924A-E6DA20C5DFFF}" srcOrd="0" destOrd="0" parTransId="{39EA5830-05C7-4C50-8CFA-3A7016C17C30}" sibTransId="{A255A09D-0555-4F2E-83F6-89D7F368A2EE}"/>
    <dgm:cxn modelId="{D2E3B4F9-4B88-4965-9AC9-B2E0F3DE15CD}" type="presOf" srcId="{618360F2-48AF-40B1-924A-E6DA20C5DFFF}" destId="{D61658BC-5B41-469F-B5F1-62BB9E29BB8A}" srcOrd="0" destOrd="1" presId="urn:microsoft.com/office/officeart/2005/8/layout/hList1"/>
    <dgm:cxn modelId="{C65AFB6B-6AA4-4507-A81F-57617908A05B}" type="presOf" srcId="{B6355EAB-70CF-421E-B6B2-ADF6F4E647AD}" destId="{EB45E6D9-14D4-421D-A7BF-AC61845A073D}" srcOrd="0" destOrd="0" presId="urn:microsoft.com/office/officeart/2005/8/layout/hList1"/>
    <dgm:cxn modelId="{18881113-5F74-473A-93A8-DCD1061D6D80}" srcId="{110972BE-AE61-476D-B5CF-CAC8916B6964}" destId="{FEA7D1EF-CE15-453A-BBBF-7819EB8C1266}" srcOrd="1" destOrd="0" parTransId="{A6FF1598-6043-43A2-B041-EBC4AC8BC44D}" sibTransId="{6A3C468D-4730-49E8-843E-EB6CC4C003B3}"/>
    <dgm:cxn modelId="{EFE05207-3E4A-4A41-B808-0C0F3A3DEDE2}" type="presOf" srcId="{110972BE-AE61-476D-B5CF-CAC8916B6964}" destId="{928A9876-F66D-41E4-BE39-C2DF5433B19D}" srcOrd="0" destOrd="0" presId="urn:microsoft.com/office/officeart/2005/8/layout/hList1"/>
    <dgm:cxn modelId="{23F0585E-EA1D-47F6-8139-0E5FEBD8BE73}" srcId="{110972BE-AE61-476D-B5CF-CAC8916B6964}" destId="{B6355EAB-70CF-421E-B6B2-ADF6F4E647AD}" srcOrd="0" destOrd="0" parTransId="{6F3412D4-8271-4A75-A615-7540B0C91286}" sibTransId="{1B838EF4-960D-4EC0-8BEA-A99E392E1BA5}"/>
    <dgm:cxn modelId="{8384DEE5-567A-4109-B847-35E4E98B5EE4}" type="presOf" srcId="{A30914F3-C54B-479B-A43E-BF4DB7B0D10E}" destId="{8799BFDC-21DC-4DE5-9B80-473EDD3D4A85}" srcOrd="0" destOrd="0" presId="urn:microsoft.com/office/officeart/2005/8/layout/hList1"/>
    <dgm:cxn modelId="{AC77D01E-9C1F-45F9-98FC-3C92DBC09F16}" srcId="{A30914F3-C54B-479B-A43E-BF4DB7B0D10E}" destId="{F134D2E4-E51C-4235-A362-D9C870D72B57}" srcOrd="0" destOrd="0" parTransId="{2F2AE01A-1E96-4FA8-AB45-8B520E48BFBE}" sibTransId="{8223E0D6-3381-4167-9284-636FE8E7998E}"/>
    <dgm:cxn modelId="{C169AE29-58AB-4BB0-9A52-C3EADAC98CD6}" type="presOf" srcId="{FEA7D1EF-CE15-453A-BBBF-7819EB8C1266}" destId="{EB45E6D9-14D4-421D-A7BF-AC61845A073D}" srcOrd="0" destOrd="1" presId="urn:microsoft.com/office/officeart/2005/8/layout/hList1"/>
    <dgm:cxn modelId="{64E6AD9A-BE67-4AC9-A1F4-DD545D39086A}" srcId="{B07F59D6-B7FE-419A-B260-1BD97D4AD15A}" destId="{12CF9EF4-1681-4578-B26F-3A3095AEBEAB}" srcOrd="1" destOrd="0" parTransId="{0A7F2678-DACF-4A9B-94BA-BE46FB6AA209}" sibTransId="{5AD5742F-AD3C-45AE-8FD0-19AD6DA381D9}"/>
    <dgm:cxn modelId="{36D54C0B-37F1-46B0-9F06-A6275EB2D63E}" type="presParOf" srcId="{8799BFDC-21DC-4DE5-9B80-473EDD3D4A85}" destId="{97F269E8-9D63-469D-B944-789DCCEF7E53}" srcOrd="0" destOrd="0" presId="urn:microsoft.com/office/officeart/2005/8/layout/hList1"/>
    <dgm:cxn modelId="{424B019A-F346-4BAC-AF4B-72140740E96C}" type="presParOf" srcId="{97F269E8-9D63-469D-B944-789DCCEF7E53}" destId="{8676A8F2-D569-4CD8-ADCD-A2BA9F7CC77F}" srcOrd="0" destOrd="0" presId="urn:microsoft.com/office/officeart/2005/8/layout/hList1"/>
    <dgm:cxn modelId="{5124CA2D-841E-4E0A-B1F4-F860FE80A5BE}" type="presParOf" srcId="{97F269E8-9D63-469D-B944-789DCCEF7E53}" destId="{D61658BC-5B41-469F-B5F1-62BB9E29BB8A}" srcOrd="1" destOrd="0" presId="urn:microsoft.com/office/officeart/2005/8/layout/hList1"/>
    <dgm:cxn modelId="{70E0C06A-D483-40D6-BF56-6EA7198B0CC0}" type="presParOf" srcId="{8799BFDC-21DC-4DE5-9B80-473EDD3D4A85}" destId="{73314121-6801-4617-822F-BBCC08E0AEC9}" srcOrd="1" destOrd="0" presId="urn:microsoft.com/office/officeart/2005/8/layout/hList1"/>
    <dgm:cxn modelId="{364E9A2F-34D5-4A8D-AD84-1F11F3C8071A}" type="presParOf" srcId="{8799BFDC-21DC-4DE5-9B80-473EDD3D4A85}" destId="{915D83A9-C47D-4BAA-A545-37AC9A4110DB}" srcOrd="2" destOrd="0" presId="urn:microsoft.com/office/officeart/2005/8/layout/hList1"/>
    <dgm:cxn modelId="{D5BE7DC6-367E-49AE-BCA4-4C61A4D5C039}" type="presParOf" srcId="{915D83A9-C47D-4BAA-A545-37AC9A4110DB}" destId="{928A9876-F66D-41E4-BE39-C2DF5433B19D}" srcOrd="0" destOrd="0" presId="urn:microsoft.com/office/officeart/2005/8/layout/hList1"/>
    <dgm:cxn modelId="{41A66D5A-11C6-43DE-8534-4EDD39B28DFC}" type="presParOf" srcId="{915D83A9-C47D-4BAA-A545-37AC9A4110DB}" destId="{EB45E6D9-14D4-421D-A7BF-AC61845A07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2D963-D8B5-40B3-AB57-A9BC7506577F}">
      <dsp:nvSpPr>
        <dsp:cNvPr id="0" name=""/>
        <dsp:cNvSpPr/>
      </dsp:nvSpPr>
      <dsp:spPr>
        <a:xfrm>
          <a:off x="0" y="199"/>
          <a:ext cx="3384375" cy="36913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Condensed" pitchFamily="34" charset="0"/>
            </a:rPr>
            <a:t>Административный центр - посёлок Адамовка.</a:t>
          </a:r>
          <a:endParaRPr lang="ru-RU" sz="1600" kern="1200" dirty="0">
            <a:latin typeface="Bahnschrift Condensed" pitchFamily="34" charset="0"/>
          </a:endParaRPr>
        </a:p>
      </dsp:txBody>
      <dsp:txXfrm>
        <a:off x="0" y="199"/>
        <a:ext cx="3384375" cy="369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9E066-025B-4EB2-825C-AA111B467508}">
      <dsp:nvSpPr>
        <dsp:cNvPr id="0" name=""/>
        <dsp:cNvSpPr/>
      </dsp:nvSpPr>
      <dsp:spPr>
        <a:xfrm>
          <a:off x="0" y="0"/>
          <a:ext cx="6819877" cy="1023953"/>
        </a:xfrm>
        <a:prstGeom prst="roundRect">
          <a:avLst>
            <a:gd name="adj" fmla="val 10000"/>
          </a:avLst>
        </a:prstGeom>
        <a:solidFill>
          <a:srgbClr val="83A343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ea typeface="Malgun Gothic" pitchFamily="34" charset="-127"/>
            </a:rPr>
            <a:t>Реализация задач, поставленных в указах Президента Российской Федерации</a:t>
          </a:r>
          <a:endParaRPr lang="ru-RU" sz="14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0" y="0"/>
        <a:ext cx="5655130" cy="1023953"/>
      </dsp:txXfrm>
    </dsp:sp>
    <dsp:sp modelId="{563334FE-94DA-4DDE-8F5E-234A94F55066}">
      <dsp:nvSpPr>
        <dsp:cNvPr id="0" name=""/>
        <dsp:cNvSpPr/>
      </dsp:nvSpPr>
      <dsp:spPr>
        <a:xfrm>
          <a:off x="509276" y="1166169"/>
          <a:ext cx="6819877" cy="10239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Сохранение социальной направленности бюджета</a:t>
          </a:r>
          <a:endParaRPr lang="ru-RU" sz="1400" b="1" kern="1200" dirty="0">
            <a:latin typeface="Century Gothic" pitchFamily="34" charset="0"/>
          </a:endParaRPr>
        </a:p>
      </dsp:txBody>
      <dsp:txXfrm>
        <a:off x="509276" y="1166169"/>
        <a:ext cx="5645031" cy="1023953"/>
      </dsp:txXfrm>
    </dsp:sp>
    <dsp:sp modelId="{7C93AD3C-E374-4CA1-8E14-153DBEC1483C}">
      <dsp:nvSpPr>
        <dsp:cNvPr id="0" name=""/>
        <dsp:cNvSpPr/>
      </dsp:nvSpPr>
      <dsp:spPr>
        <a:xfrm>
          <a:off x="1018553" y="2332339"/>
          <a:ext cx="6819877" cy="102395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Повышение эффективности бюджетных расходов </a:t>
          </a:r>
          <a:endParaRPr lang="ru-RU" sz="1400" b="1" kern="1200" dirty="0">
            <a:latin typeface="Century Gothic" pitchFamily="34" charset="0"/>
          </a:endParaRPr>
        </a:p>
      </dsp:txBody>
      <dsp:txXfrm>
        <a:off x="1018553" y="2332339"/>
        <a:ext cx="5645031" cy="1023953"/>
      </dsp:txXfrm>
    </dsp:sp>
    <dsp:sp modelId="{7E2B62D1-3831-4A41-8D06-1C8CA8ACA62B}">
      <dsp:nvSpPr>
        <dsp:cNvPr id="0" name=""/>
        <dsp:cNvSpPr/>
      </dsp:nvSpPr>
      <dsp:spPr>
        <a:xfrm>
          <a:off x="1527829" y="3498508"/>
          <a:ext cx="6819877" cy="102395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ea typeface="Malgun Gothic" pitchFamily="34" charset="-127"/>
            </a:rPr>
            <a:t>Обеспечение сбалансированности бюджета</a:t>
          </a:r>
          <a:endParaRPr lang="ru-RU" sz="14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1527829" y="3498508"/>
        <a:ext cx="5645031" cy="1023953"/>
      </dsp:txXfrm>
    </dsp:sp>
    <dsp:sp modelId="{E11A03F7-DF59-4A59-A3C3-00137E047DF8}">
      <dsp:nvSpPr>
        <dsp:cNvPr id="0" name=""/>
        <dsp:cNvSpPr/>
      </dsp:nvSpPr>
      <dsp:spPr>
        <a:xfrm>
          <a:off x="2037106" y="4664678"/>
          <a:ext cx="6819877" cy="1023953"/>
        </a:xfrm>
        <a:prstGeom prst="roundRect">
          <a:avLst>
            <a:gd name="adj" fmla="val 10000"/>
          </a:avLst>
        </a:prstGeom>
        <a:solidFill>
          <a:srgbClr val="F8FAF4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ea typeface="Malgun Gothic" pitchFamily="34" charset="-127"/>
            </a:rPr>
            <a:t>Повышение открытости и прозрачности бюджетного процесса</a:t>
          </a:r>
          <a:endParaRPr lang="ru-RU" sz="14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2037106" y="4664678"/>
        <a:ext cx="5645031" cy="1023953"/>
      </dsp:txXfrm>
    </dsp:sp>
    <dsp:sp modelId="{6EF17972-4FD7-4D57-A13B-34A8F3E9D42C}">
      <dsp:nvSpPr>
        <dsp:cNvPr id="0" name=""/>
        <dsp:cNvSpPr/>
      </dsp:nvSpPr>
      <dsp:spPr>
        <a:xfrm>
          <a:off x="6154307" y="74805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6154307" y="748055"/>
        <a:ext cx="665569" cy="665569"/>
      </dsp:txXfrm>
    </dsp:sp>
    <dsp:sp modelId="{676E1FB3-3648-4528-B229-170D815ADB73}">
      <dsp:nvSpPr>
        <dsp:cNvPr id="0" name=""/>
        <dsp:cNvSpPr/>
      </dsp:nvSpPr>
      <dsp:spPr>
        <a:xfrm>
          <a:off x="6663584" y="1914224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6663584" y="1914224"/>
        <a:ext cx="665569" cy="665569"/>
      </dsp:txXfrm>
    </dsp:sp>
    <dsp:sp modelId="{C8DEB536-4D92-41D2-8EE3-9900D1EBBF26}">
      <dsp:nvSpPr>
        <dsp:cNvPr id="0" name=""/>
        <dsp:cNvSpPr/>
      </dsp:nvSpPr>
      <dsp:spPr>
        <a:xfrm>
          <a:off x="7172860" y="3063328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7172860" y="3063328"/>
        <a:ext cx="665569" cy="665569"/>
      </dsp:txXfrm>
    </dsp:sp>
    <dsp:sp modelId="{9E19A02B-26A0-473A-86D5-CC0B58F621EE}">
      <dsp:nvSpPr>
        <dsp:cNvPr id="0" name=""/>
        <dsp:cNvSpPr/>
      </dsp:nvSpPr>
      <dsp:spPr>
        <a:xfrm>
          <a:off x="7682137" y="424087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7682137" y="4240875"/>
        <a:ext cx="665569" cy="6655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9E066-025B-4EB2-825C-AA111B467508}">
      <dsp:nvSpPr>
        <dsp:cNvPr id="0" name=""/>
        <dsp:cNvSpPr/>
      </dsp:nvSpPr>
      <dsp:spPr>
        <a:xfrm>
          <a:off x="0" y="0"/>
          <a:ext cx="6819877" cy="102395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ea typeface="Malgun Gothic" pitchFamily="34" charset="-127"/>
            </a:rPr>
            <a:t>Повышения качества администрирования доходов районного бюджета</a:t>
          </a:r>
          <a:endParaRPr lang="ru-RU" sz="14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0" y="0"/>
        <a:ext cx="5655130" cy="1023953"/>
      </dsp:txXfrm>
    </dsp:sp>
    <dsp:sp modelId="{563334FE-94DA-4DDE-8F5E-234A94F55066}">
      <dsp:nvSpPr>
        <dsp:cNvPr id="0" name=""/>
        <dsp:cNvSpPr/>
      </dsp:nvSpPr>
      <dsp:spPr>
        <a:xfrm>
          <a:off x="509276" y="1166169"/>
          <a:ext cx="6819877" cy="102395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Анализ неналоговых платежей</a:t>
          </a:r>
          <a:endParaRPr lang="ru-RU" sz="1400" b="1" kern="1200" dirty="0">
            <a:latin typeface="Century Gothic" pitchFamily="34" charset="0"/>
          </a:endParaRPr>
        </a:p>
      </dsp:txBody>
      <dsp:txXfrm>
        <a:off x="509276" y="1166169"/>
        <a:ext cx="5645031" cy="1023953"/>
      </dsp:txXfrm>
    </dsp:sp>
    <dsp:sp modelId="{7C93AD3C-E374-4CA1-8E14-153DBEC1483C}">
      <dsp:nvSpPr>
        <dsp:cNvPr id="0" name=""/>
        <dsp:cNvSpPr/>
      </dsp:nvSpPr>
      <dsp:spPr>
        <a:xfrm>
          <a:off x="1018553" y="2332339"/>
          <a:ext cx="6819877" cy="102395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</a:rPr>
            <a:t>Сокращение недоимки по налогам и арендным платежам</a:t>
          </a:r>
          <a:endParaRPr lang="ru-RU" sz="1400" b="1" kern="1200" dirty="0">
            <a:latin typeface="Century Gothic" pitchFamily="34" charset="0"/>
          </a:endParaRPr>
        </a:p>
      </dsp:txBody>
      <dsp:txXfrm>
        <a:off x="1018553" y="2332339"/>
        <a:ext cx="5645031" cy="1023953"/>
      </dsp:txXfrm>
    </dsp:sp>
    <dsp:sp modelId="{7E2B62D1-3831-4A41-8D06-1C8CA8ACA62B}">
      <dsp:nvSpPr>
        <dsp:cNvPr id="0" name=""/>
        <dsp:cNvSpPr/>
      </dsp:nvSpPr>
      <dsp:spPr>
        <a:xfrm>
          <a:off x="1527829" y="3498508"/>
          <a:ext cx="6819877" cy="1023953"/>
        </a:xfrm>
        <a:prstGeom prst="roundRect">
          <a:avLst>
            <a:gd name="adj" fmla="val 10000"/>
          </a:avLst>
        </a:prstGeom>
        <a:solidFill>
          <a:srgbClr val="FEF2E8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ea typeface="Malgun Gothic" pitchFamily="34" charset="-127"/>
            </a:rPr>
            <a:t>Повышение эффективности использования муниципальной собственности</a:t>
          </a:r>
          <a:endParaRPr lang="ru-RU" sz="14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1527829" y="3498508"/>
        <a:ext cx="5645031" cy="1023953"/>
      </dsp:txXfrm>
    </dsp:sp>
    <dsp:sp modelId="{E11A03F7-DF59-4A59-A3C3-00137E047DF8}">
      <dsp:nvSpPr>
        <dsp:cNvPr id="0" name=""/>
        <dsp:cNvSpPr/>
      </dsp:nvSpPr>
      <dsp:spPr>
        <a:xfrm>
          <a:off x="2037106" y="4664678"/>
          <a:ext cx="6819877" cy="1023953"/>
        </a:xfrm>
        <a:prstGeom prst="roundRect">
          <a:avLst>
            <a:gd name="adj" fmla="val 10000"/>
          </a:avLst>
        </a:prstGeom>
        <a:solidFill>
          <a:srgbClr val="FEF6F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ea typeface="Malgun Gothic" pitchFamily="34" charset="-127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400" b="1" kern="1200" dirty="0">
            <a:latin typeface="Century Gothic" pitchFamily="34" charset="0"/>
            <a:ea typeface="Malgun Gothic" pitchFamily="34" charset="-127"/>
          </a:endParaRPr>
        </a:p>
      </dsp:txBody>
      <dsp:txXfrm>
        <a:off x="2037106" y="4664678"/>
        <a:ext cx="5645031" cy="1023953"/>
      </dsp:txXfrm>
    </dsp:sp>
    <dsp:sp modelId="{6EF17972-4FD7-4D57-A13B-34A8F3E9D42C}">
      <dsp:nvSpPr>
        <dsp:cNvPr id="0" name=""/>
        <dsp:cNvSpPr/>
      </dsp:nvSpPr>
      <dsp:spPr>
        <a:xfrm>
          <a:off x="6154307" y="74805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6154307" y="748055"/>
        <a:ext cx="665569" cy="665569"/>
      </dsp:txXfrm>
    </dsp:sp>
    <dsp:sp modelId="{676E1FB3-3648-4528-B229-170D815ADB73}">
      <dsp:nvSpPr>
        <dsp:cNvPr id="0" name=""/>
        <dsp:cNvSpPr/>
      </dsp:nvSpPr>
      <dsp:spPr>
        <a:xfrm>
          <a:off x="6663584" y="1914224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6663584" y="1914224"/>
        <a:ext cx="665569" cy="665569"/>
      </dsp:txXfrm>
    </dsp:sp>
    <dsp:sp modelId="{C8DEB536-4D92-41D2-8EE3-9900D1EBBF26}">
      <dsp:nvSpPr>
        <dsp:cNvPr id="0" name=""/>
        <dsp:cNvSpPr/>
      </dsp:nvSpPr>
      <dsp:spPr>
        <a:xfrm>
          <a:off x="7172860" y="3063328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7172860" y="3063328"/>
        <a:ext cx="665569" cy="665569"/>
      </dsp:txXfrm>
    </dsp:sp>
    <dsp:sp modelId="{9E19A02B-26A0-473A-86D5-CC0B58F621EE}">
      <dsp:nvSpPr>
        <dsp:cNvPr id="0" name=""/>
        <dsp:cNvSpPr/>
      </dsp:nvSpPr>
      <dsp:spPr>
        <a:xfrm>
          <a:off x="7682137" y="4240875"/>
          <a:ext cx="665569" cy="665569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latin typeface="Century Gothic" pitchFamily="34" charset="0"/>
          </a:endParaRPr>
        </a:p>
      </dsp:txBody>
      <dsp:txXfrm>
        <a:off x="7682137" y="4240875"/>
        <a:ext cx="665569" cy="6655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EEDBE3-5A4B-44BC-82C6-D3385E70E0BC}">
      <dsp:nvSpPr>
        <dsp:cNvPr id="0" name=""/>
        <dsp:cNvSpPr/>
      </dsp:nvSpPr>
      <dsp:spPr>
        <a:xfrm>
          <a:off x="0" y="0"/>
          <a:ext cx="5400600" cy="162017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Bahnschrift Condensed" pitchFamily="34" charset="0"/>
              <a:ea typeface="Microsoft YaHei Light" pitchFamily="34" charset="-122"/>
            </a:rPr>
            <a:t>ДОХОДЫ</a:t>
          </a:r>
          <a:endParaRPr lang="ru-RU" sz="26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2021-  660 597,6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2022 - 613 313,5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2023 - 600 155,7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</dsp:txBody>
      <dsp:txXfrm>
        <a:off x="1242137" y="0"/>
        <a:ext cx="4158462" cy="1620179"/>
      </dsp:txXfrm>
    </dsp:sp>
    <dsp:sp modelId="{5583C991-A5E7-4B48-8F50-CC830BC541CE}">
      <dsp:nvSpPr>
        <dsp:cNvPr id="0" name=""/>
        <dsp:cNvSpPr/>
      </dsp:nvSpPr>
      <dsp:spPr>
        <a:xfrm>
          <a:off x="162018" y="162017"/>
          <a:ext cx="1080120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B41CF-640C-4AFC-AB8D-A16F115BE48C}">
      <dsp:nvSpPr>
        <dsp:cNvPr id="0" name=""/>
        <dsp:cNvSpPr/>
      </dsp:nvSpPr>
      <dsp:spPr>
        <a:xfrm>
          <a:off x="0" y="1728197"/>
          <a:ext cx="5400600" cy="16201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Bahnschrift Condensed" pitchFamily="34" charset="0"/>
              <a:ea typeface="Microsoft YaHei Light" pitchFamily="34" charset="-122"/>
            </a:rPr>
            <a:t>РАСХОДЫ</a:t>
          </a:r>
          <a:endParaRPr lang="ru-RU" sz="26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2021-  660 597,6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Bahnschrift Condensed" pitchFamily="34" charset="0"/>
              <a:ea typeface="Microsoft YaHei Light" pitchFamily="34" charset="-122"/>
            </a:rPr>
            <a:t>2022 - 613 313,5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2023 - 600 155,7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</dsp:txBody>
      <dsp:txXfrm>
        <a:off x="1242137" y="1728197"/>
        <a:ext cx="4158462" cy="1620179"/>
      </dsp:txXfrm>
    </dsp:sp>
    <dsp:sp modelId="{F17D4833-05D5-433D-B2FD-1664EAB031DE}">
      <dsp:nvSpPr>
        <dsp:cNvPr id="0" name=""/>
        <dsp:cNvSpPr/>
      </dsp:nvSpPr>
      <dsp:spPr>
        <a:xfrm>
          <a:off x="162018" y="1944215"/>
          <a:ext cx="1080120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FF634-9701-439A-A6AE-8E4053A08D5F}">
      <dsp:nvSpPr>
        <dsp:cNvPr id="0" name=""/>
        <dsp:cNvSpPr/>
      </dsp:nvSpPr>
      <dsp:spPr>
        <a:xfrm>
          <a:off x="0" y="3442072"/>
          <a:ext cx="5400600" cy="16201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Bahnschrift Condensed" pitchFamily="34" charset="0"/>
              <a:ea typeface="Microsoft YaHei Light" pitchFamily="34" charset="-122"/>
            </a:rPr>
            <a:t>Профицит/дефицит</a:t>
          </a:r>
          <a:endParaRPr lang="ru-RU" sz="2600" kern="1200" dirty="0">
            <a:latin typeface="Bahnschrift Condensed" pitchFamily="34" charset="0"/>
            <a:ea typeface="Microsoft YaHei Light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itchFamily="34" charset="0"/>
              <a:ea typeface="Microsoft YaHei Light" pitchFamily="34" charset="-122"/>
            </a:rPr>
            <a:t>2021-2023- 0,0 тыс. рублей</a:t>
          </a:r>
          <a:endParaRPr lang="ru-RU" sz="2000" kern="1200" dirty="0">
            <a:latin typeface="Bahnschrift Condensed" pitchFamily="34" charset="0"/>
            <a:ea typeface="Microsoft YaHei Light" pitchFamily="34" charset="-122"/>
          </a:endParaRPr>
        </a:p>
      </dsp:txBody>
      <dsp:txXfrm>
        <a:off x="1242137" y="3442072"/>
        <a:ext cx="4158462" cy="1620179"/>
      </dsp:txXfrm>
    </dsp:sp>
    <dsp:sp modelId="{925180BB-63F2-4421-BCA8-6A7C7BD1CAE9}">
      <dsp:nvSpPr>
        <dsp:cNvPr id="0" name=""/>
        <dsp:cNvSpPr/>
      </dsp:nvSpPr>
      <dsp:spPr>
        <a:xfrm>
          <a:off x="144012" y="3600402"/>
          <a:ext cx="1080120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743BE-1138-48F0-AC3F-A86698151B5F}">
      <dsp:nvSpPr>
        <dsp:cNvPr id="0" name=""/>
        <dsp:cNvSpPr/>
      </dsp:nvSpPr>
      <dsp:spPr>
        <a:xfrm>
          <a:off x="0" y="257559"/>
          <a:ext cx="5688632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AC615-5A19-4A60-A2F9-D53B7BDE2E38}">
      <dsp:nvSpPr>
        <dsp:cNvPr id="0" name=""/>
        <dsp:cNvSpPr/>
      </dsp:nvSpPr>
      <dsp:spPr>
        <a:xfrm>
          <a:off x="284431" y="3615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Bahnschrift SemiBold Condensed" pitchFamily="34" charset="0"/>
            </a:rPr>
            <a:t>Национальный проект – Жилье и городская среда</a:t>
          </a:r>
          <a:endParaRPr lang="ru-RU" sz="1600" b="1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36159"/>
        <a:ext cx="3982042" cy="442800"/>
      </dsp:txXfrm>
    </dsp:sp>
    <dsp:sp modelId="{13A20ABB-8CDD-4E4D-AD2C-2649A9EEE33B}">
      <dsp:nvSpPr>
        <dsp:cNvPr id="0" name=""/>
        <dsp:cNvSpPr/>
      </dsp:nvSpPr>
      <dsp:spPr>
        <a:xfrm>
          <a:off x="0" y="937959"/>
          <a:ext cx="5688632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AF33-82A0-4D5E-8BB3-50F7F050CF0B}">
      <dsp:nvSpPr>
        <dsp:cNvPr id="0" name=""/>
        <dsp:cNvSpPr/>
      </dsp:nvSpPr>
      <dsp:spPr>
        <a:xfrm>
          <a:off x="284431" y="71655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  <a:latin typeface="Bahnschrift SemiBold Condensed" pitchFamily="34" charset="0"/>
            </a:rPr>
            <a:t>Федеральный проект – Обеспечение устойчивого сокращения непригодного для проживания жилищного фонда</a:t>
          </a:r>
          <a:endParaRPr lang="ru-RU" sz="1200" b="1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716559"/>
        <a:ext cx="3982042" cy="442800"/>
      </dsp:txXfrm>
    </dsp:sp>
    <dsp:sp modelId="{0B4B7A68-A3DD-4FCB-A3BA-0FD81984E881}">
      <dsp:nvSpPr>
        <dsp:cNvPr id="0" name=""/>
        <dsp:cNvSpPr/>
      </dsp:nvSpPr>
      <dsp:spPr>
        <a:xfrm>
          <a:off x="0" y="1618359"/>
          <a:ext cx="5688632" cy="803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переселение граждан из аварийного жилищного фонда, в том числе переселению граждан из аварийного жилищного фонда</a:t>
          </a:r>
          <a:endParaRPr lang="ru-RU" sz="1400" kern="1200" dirty="0">
            <a:latin typeface="Bahnschrift SemiBold Condensed" pitchFamily="34" charset="0"/>
            <a:ea typeface="Calibri"/>
            <a:cs typeface="Times New Roman" pitchFamily="18" charset="0"/>
          </a:endParaRPr>
        </a:p>
      </dsp:txBody>
      <dsp:txXfrm>
        <a:off x="0" y="1618359"/>
        <a:ext cx="5688632" cy="803250"/>
      </dsp:txXfrm>
    </dsp:sp>
    <dsp:sp modelId="{F3793B2A-A592-46F9-A13B-D8C05689BFC7}">
      <dsp:nvSpPr>
        <dsp:cNvPr id="0" name=""/>
        <dsp:cNvSpPr/>
      </dsp:nvSpPr>
      <dsp:spPr>
        <a:xfrm>
          <a:off x="284431" y="139695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Мероприятия проекта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1396959"/>
        <a:ext cx="3982042" cy="442800"/>
      </dsp:txXfrm>
    </dsp:sp>
    <dsp:sp modelId="{177607FC-21F7-4EB9-9572-7D0B03092438}">
      <dsp:nvSpPr>
        <dsp:cNvPr id="0" name=""/>
        <dsp:cNvSpPr/>
      </dsp:nvSpPr>
      <dsp:spPr>
        <a:xfrm>
          <a:off x="0" y="2724009"/>
          <a:ext cx="5688632" cy="62606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</a:rPr>
            <a:t>2021 год</a:t>
          </a:r>
          <a:endParaRPr lang="ru-RU" sz="1400" kern="1200" dirty="0">
            <a:latin typeface="Bahnschrift SemiBold Condensed" pitchFamily="34" charset="0"/>
          </a:endParaRPr>
        </a:p>
      </dsp:txBody>
      <dsp:txXfrm>
        <a:off x="0" y="2724009"/>
        <a:ext cx="5688632" cy="626062"/>
      </dsp:txXfrm>
    </dsp:sp>
    <dsp:sp modelId="{0DA41746-44AF-4AEA-8D6C-7A80A988AA67}">
      <dsp:nvSpPr>
        <dsp:cNvPr id="0" name=""/>
        <dsp:cNvSpPr/>
      </dsp:nvSpPr>
      <dsp:spPr>
        <a:xfrm>
          <a:off x="284431" y="250260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Срок реализации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2502609"/>
        <a:ext cx="3982042" cy="442800"/>
      </dsp:txXfrm>
    </dsp:sp>
    <dsp:sp modelId="{B4421473-683B-4316-9157-1B7E46F57A0F}">
      <dsp:nvSpPr>
        <dsp:cNvPr id="0" name=""/>
        <dsp:cNvSpPr/>
      </dsp:nvSpPr>
      <dsp:spPr>
        <a:xfrm>
          <a:off x="0" y="3652471"/>
          <a:ext cx="5688632" cy="614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Оренбургская область, Адамовский район, п. Адамовка, ул. Майская, д. 102</a:t>
          </a:r>
          <a:endParaRPr lang="ru-RU" sz="1400" kern="1200" dirty="0">
            <a:latin typeface="Bahnschrift SemiBold Condensed" pitchFamily="34" charset="0"/>
          </a:endParaRPr>
        </a:p>
      </dsp:txBody>
      <dsp:txXfrm>
        <a:off x="0" y="3652471"/>
        <a:ext cx="5688632" cy="614250"/>
      </dsp:txXfrm>
    </dsp:sp>
    <dsp:sp modelId="{9F15CE5D-CFF4-48B5-878D-23876C0E1A1B}">
      <dsp:nvSpPr>
        <dsp:cNvPr id="0" name=""/>
        <dsp:cNvSpPr/>
      </dsp:nvSpPr>
      <dsp:spPr>
        <a:xfrm>
          <a:off x="284431" y="3431071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Место реализации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3431071"/>
        <a:ext cx="3982042" cy="442800"/>
      </dsp:txXfrm>
    </dsp:sp>
    <dsp:sp modelId="{E6693507-FBDA-444A-8296-2B5691D6CE6A}">
      <dsp:nvSpPr>
        <dsp:cNvPr id="0" name=""/>
        <dsp:cNvSpPr/>
      </dsp:nvSpPr>
      <dsp:spPr>
        <a:xfrm>
          <a:off x="0" y="4569121"/>
          <a:ext cx="5688632" cy="1299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12 876,2 тыс. рублей в том числе:</a:t>
          </a:r>
          <a:endParaRPr lang="ru-RU" sz="1400" kern="1200" dirty="0">
            <a:latin typeface="Bahnschrift SemiBold Condense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Фонд содействия – 12 332,2 тыс. рублей;</a:t>
          </a:r>
          <a:endParaRPr lang="ru-RU" sz="1400" kern="1200" dirty="0">
            <a:latin typeface="Bahnschrift SemiBold Condensed" pitchFamily="34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Областной бюджет – 538,9 тыс. рублей;</a:t>
          </a:r>
          <a:endParaRPr lang="ru-RU" sz="1400" kern="1200" dirty="0">
            <a:latin typeface="Bahnschrift SemiBold Condensed" pitchFamily="34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Местный бюджет- 5,2 тыс. рублей.</a:t>
          </a:r>
          <a:endParaRPr lang="ru-RU" sz="1400" kern="1200" dirty="0">
            <a:latin typeface="Bahnschrift SemiBold Condensed" pitchFamily="34" charset="0"/>
            <a:ea typeface="Calibri"/>
            <a:cs typeface="Times New Roman" pitchFamily="18" charset="0"/>
          </a:endParaRPr>
        </a:p>
      </dsp:txBody>
      <dsp:txXfrm>
        <a:off x="0" y="4569121"/>
        <a:ext cx="5688632" cy="1299375"/>
      </dsp:txXfrm>
    </dsp:sp>
    <dsp:sp modelId="{18A48B3B-9D9D-47A4-BEEC-48CB6619C3C3}">
      <dsp:nvSpPr>
        <dsp:cNvPr id="0" name=""/>
        <dsp:cNvSpPr/>
      </dsp:nvSpPr>
      <dsp:spPr>
        <a:xfrm>
          <a:off x="284431" y="4347721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t" anchorCtr="0">
          <a:noAutofit/>
        </a:bodyPr>
        <a:lstStyle/>
        <a:p>
          <a:pPr lvl="0" algn="l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>
            <a:solidFill>
              <a:srgbClr val="C00000"/>
            </a:solidFill>
            <a:latin typeface="Bahnschrift SemiBold Condensed" pitchFamily="34" charset="0"/>
          </a:endParaRPr>
        </a:p>
        <a:p>
          <a:pPr lvl="0" algn="l" defTabSz="6223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Объем финансирования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4347721"/>
        <a:ext cx="3982042" cy="442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CD228-09B1-4EE5-8AF9-C817C99B73BD}">
      <dsp:nvSpPr>
        <dsp:cNvPr id="0" name=""/>
        <dsp:cNvSpPr/>
      </dsp:nvSpPr>
      <dsp:spPr>
        <a:xfrm>
          <a:off x="0" y="257559"/>
          <a:ext cx="56886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746C1-B66C-4C1E-8F35-FDC6D4188EBA}">
      <dsp:nvSpPr>
        <dsp:cNvPr id="0" name=""/>
        <dsp:cNvSpPr/>
      </dsp:nvSpPr>
      <dsp:spPr>
        <a:xfrm>
          <a:off x="284431" y="3615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Bahnschrift SemiBold Condensed" pitchFamily="34" charset="0"/>
            </a:rPr>
            <a:t>Национальный проект – Образование</a:t>
          </a:r>
          <a:endParaRPr lang="ru-RU" sz="1600" b="1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36159"/>
        <a:ext cx="3982042" cy="442800"/>
      </dsp:txXfrm>
    </dsp:sp>
    <dsp:sp modelId="{F6DE7E44-9462-4928-8BC2-B60B048C4FC0}">
      <dsp:nvSpPr>
        <dsp:cNvPr id="0" name=""/>
        <dsp:cNvSpPr/>
      </dsp:nvSpPr>
      <dsp:spPr>
        <a:xfrm>
          <a:off x="0" y="937959"/>
          <a:ext cx="568863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8E286-C416-440D-9C67-3A25DC99DF6A}">
      <dsp:nvSpPr>
        <dsp:cNvPr id="0" name=""/>
        <dsp:cNvSpPr/>
      </dsp:nvSpPr>
      <dsp:spPr>
        <a:xfrm>
          <a:off x="284431" y="71655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Bahnschrift SemiBold Condensed" pitchFamily="34" charset="0"/>
            </a:rPr>
            <a:t>Федеральный проект – Успех каждого ребенка</a:t>
          </a:r>
          <a:endParaRPr lang="ru-RU" sz="1400" b="1" kern="1200" dirty="0">
            <a:latin typeface="Bahnschrift SemiBold Condensed" pitchFamily="34" charset="0"/>
          </a:endParaRPr>
        </a:p>
      </dsp:txBody>
      <dsp:txXfrm>
        <a:off x="284431" y="716559"/>
        <a:ext cx="3982042" cy="442800"/>
      </dsp:txXfrm>
    </dsp:sp>
    <dsp:sp modelId="{E36C27AD-49F5-44CB-9D9A-64F92080EF76}">
      <dsp:nvSpPr>
        <dsp:cNvPr id="0" name=""/>
        <dsp:cNvSpPr/>
      </dsp:nvSpPr>
      <dsp:spPr>
        <a:xfrm>
          <a:off x="0" y="1618359"/>
          <a:ext cx="5688632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Капитальный ремонт помещений спортивного зала</a:t>
          </a:r>
          <a:endParaRPr lang="ru-RU" sz="1400" kern="1200" dirty="0">
            <a:latin typeface="Bahnschrift SemiBold Condensed" pitchFamily="34" charset="0"/>
            <a:ea typeface="Calibri"/>
            <a:cs typeface="Times New Roman" pitchFamily="18" charset="0"/>
          </a:endParaRPr>
        </a:p>
      </dsp:txBody>
      <dsp:txXfrm>
        <a:off x="0" y="1618359"/>
        <a:ext cx="5688632" cy="614250"/>
      </dsp:txXfrm>
    </dsp:sp>
    <dsp:sp modelId="{A3186846-3989-4766-8B4A-0DC3C9C80AD7}">
      <dsp:nvSpPr>
        <dsp:cNvPr id="0" name=""/>
        <dsp:cNvSpPr/>
      </dsp:nvSpPr>
      <dsp:spPr>
        <a:xfrm>
          <a:off x="284431" y="139695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Мероприятия проекта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1396959"/>
        <a:ext cx="3982042" cy="442800"/>
      </dsp:txXfrm>
    </dsp:sp>
    <dsp:sp modelId="{D784DEBF-BB97-4F7A-8A9D-52153D72C720}">
      <dsp:nvSpPr>
        <dsp:cNvPr id="0" name=""/>
        <dsp:cNvSpPr/>
      </dsp:nvSpPr>
      <dsp:spPr>
        <a:xfrm>
          <a:off x="0" y="2535009"/>
          <a:ext cx="5688632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</a:rPr>
            <a:t>2021 год</a:t>
          </a:r>
          <a:endParaRPr lang="ru-RU" sz="1400" kern="1200" dirty="0">
            <a:latin typeface="Bahnschrift SemiBold Condensed" pitchFamily="34" charset="0"/>
          </a:endParaRPr>
        </a:p>
      </dsp:txBody>
      <dsp:txXfrm>
        <a:off x="0" y="2535009"/>
        <a:ext cx="5688632" cy="626062"/>
      </dsp:txXfrm>
    </dsp:sp>
    <dsp:sp modelId="{419A7702-E6AB-41F3-837F-7C91BF530702}">
      <dsp:nvSpPr>
        <dsp:cNvPr id="0" name=""/>
        <dsp:cNvSpPr/>
      </dsp:nvSpPr>
      <dsp:spPr>
        <a:xfrm>
          <a:off x="284431" y="2313609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Срок реализации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  <a:ea typeface="Calibri"/>
            <a:cs typeface="Times New Roman" pitchFamily="18" charset="0"/>
          </a:endParaRPr>
        </a:p>
      </dsp:txBody>
      <dsp:txXfrm>
        <a:off x="284431" y="2313609"/>
        <a:ext cx="3982042" cy="442800"/>
      </dsp:txXfrm>
    </dsp:sp>
    <dsp:sp modelId="{BEA2B63A-272F-43AE-ACD9-F949DC3A3FE7}">
      <dsp:nvSpPr>
        <dsp:cNvPr id="0" name=""/>
        <dsp:cNvSpPr/>
      </dsp:nvSpPr>
      <dsp:spPr>
        <a:xfrm>
          <a:off x="0" y="3463471"/>
          <a:ext cx="5688632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Condensed" pitchFamily="34" charset="0"/>
              <a:cs typeface="Times New Roman" pitchFamily="18" charset="0"/>
            </a:rPr>
            <a:t>Оренбургская область, Адамовский район,</a:t>
          </a:r>
          <a:r>
            <a:rPr lang="ru-RU" sz="1400" b="0" i="0" kern="1200" dirty="0" smtClean="0">
              <a:latin typeface="Bahnschrift Condensed" pitchFamily="34" charset="0"/>
            </a:rPr>
            <a:t> поселок Комсомольский, Волгоградская улица, 8</a:t>
          </a:r>
          <a:r>
            <a:rPr lang="ru-RU" sz="1400" kern="1200" dirty="0" smtClean="0">
              <a:latin typeface="Bahnschrift Condensed" pitchFamily="34" charset="0"/>
              <a:cs typeface="Times New Roman" pitchFamily="18" charset="0"/>
            </a:rPr>
            <a:t>, </a:t>
          </a:r>
          <a:r>
            <a:rPr lang="ru-RU" sz="1400" b="0" i="0" kern="1200" dirty="0" smtClean="0">
              <a:latin typeface="Bahnschrift Condensed" pitchFamily="34" charset="0"/>
            </a:rPr>
            <a:t>МБОУ "Комсомольская СОШ"</a:t>
          </a:r>
          <a:endParaRPr lang="ru-RU" sz="1400" kern="1200" dirty="0">
            <a:latin typeface="Bahnschrift Condensed" pitchFamily="34" charset="0"/>
          </a:endParaRPr>
        </a:p>
      </dsp:txBody>
      <dsp:txXfrm>
        <a:off x="0" y="3463471"/>
        <a:ext cx="5688632" cy="803250"/>
      </dsp:txXfrm>
    </dsp:sp>
    <dsp:sp modelId="{B6367F74-75C9-48E8-9BED-54A132E90A4C}">
      <dsp:nvSpPr>
        <dsp:cNvPr id="0" name=""/>
        <dsp:cNvSpPr/>
      </dsp:nvSpPr>
      <dsp:spPr>
        <a:xfrm>
          <a:off x="284431" y="3242071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Место реализации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3242071"/>
        <a:ext cx="3982042" cy="442800"/>
      </dsp:txXfrm>
    </dsp:sp>
    <dsp:sp modelId="{2F4ED454-46A5-434B-B7DC-E130F53193FB}">
      <dsp:nvSpPr>
        <dsp:cNvPr id="0" name=""/>
        <dsp:cNvSpPr/>
      </dsp:nvSpPr>
      <dsp:spPr>
        <a:xfrm>
          <a:off x="0" y="4569121"/>
          <a:ext cx="5688632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501" tIns="312420" rIns="4415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2 659,8 тыс. рублей  в том числе:</a:t>
          </a:r>
          <a:endParaRPr lang="ru-RU" sz="1400" kern="1200" dirty="0">
            <a:latin typeface="Bahnschrift SemiBold Condensed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Федеральный бюджет –  388,5 тыс. рублей;</a:t>
          </a:r>
          <a:endParaRPr lang="ru-RU" sz="1400" kern="1200" dirty="0">
            <a:latin typeface="Bahnschrift SemiBold Condensed" pitchFamily="34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Областной бюджет –  2 005,3 тыс. рублей;</a:t>
          </a:r>
          <a:endParaRPr lang="ru-RU" sz="1400" kern="1200" dirty="0">
            <a:latin typeface="Bahnschrift SemiBold Condensed" pitchFamily="34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ahnschrift SemiBold Condensed" pitchFamily="34" charset="0"/>
              <a:cs typeface="Times New Roman" pitchFamily="18" charset="0"/>
            </a:rPr>
            <a:t>Местный бюджет-266,0  тыс. рублей.</a:t>
          </a:r>
          <a:endParaRPr lang="ru-RU" sz="1400" kern="1200" dirty="0">
            <a:latin typeface="Bahnschrift SemiBold Condensed" pitchFamily="34" charset="0"/>
            <a:ea typeface="Calibri"/>
            <a:cs typeface="Times New Roman" pitchFamily="18" charset="0"/>
          </a:endParaRPr>
        </a:p>
      </dsp:txBody>
      <dsp:txXfrm>
        <a:off x="0" y="4569121"/>
        <a:ext cx="5688632" cy="1299375"/>
      </dsp:txXfrm>
    </dsp:sp>
    <dsp:sp modelId="{B58467E2-CB2E-453A-8129-EA451A498633}">
      <dsp:nvSpPr>
        <dsp:cNvPr id="0" name=""/>
        <dsp:cNvSpPr/>
      </dsp:nvSpPr>
      <dsp:spPr>
        <a:xfrm>
          <a:off x="284431" y="4347721"/>
          <a:ext cx="3982042" cy="4428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0512" tIns="0" rIns="150512" bIns="0" numCol="1" spcCol="1270" anchor="b" anchorCtr="0">
          <a:noAutofit/>
        </a:bodyPr>
        <a:lstStyle/>
        <a:p>
          <a:pPr lvl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C00000"/>
              </a:solidFill>
              <a:latin typeface="Bahnschrift SemiBold Condensed" pitchFamily="34" charset="0"/>
            </a:rPr>
            <a:t>Объем финансирования</a:t>
          </a:r>
          <a:endParaRPr lang="ru-RU" sz="1400" kern="1200" dirty="0">
            <a:solidFill>
              <a:srgbClr val="C00000"/>
            </a:solidFill>
            <a:latin typeface="Bahnschrift SemiBold Condensed" pitchFamily="34" charset="0"/>
          </a:endParaRPr>
        </a:p>
      </dsp:txBody>
      <dsp:txXfrm>
        <a:off x="284431" y="4347721"/>
        <a:ext cx="3982042" cy="442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6C29C-09A3-445B-B6EF-509D43EEAC22}">
      <dsp:nvSpPr>
        <dsp:cNvPr id="0" name=""/>
        <dsp:cNvSpPr/>
      </dsp:nvSpPr>
      <dsp:spPr>
        <a:xfrm rot="16200000">
          <a:off x="-563790" y="568223"/>
          <a:ext cx="5400600" cy="4264153"/>
        </a:xfrm>
        <a:prstGeom prst="flowChartManualOperati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Bahnschrift Condensed" pitchFamily="34" charset="0"/>
            </a:rPr>
            <a:t>Муниципальные гарантии</a:t>
          </a:r>
          <a:endParaRPr lang="ru-RU" sz="2800" b="1" kern="1200" dirty="0">
            <a:solidFill>
              <a:srgbClr val="C00000"/>
            </a:solidFill>
            <a:latin typeface="Bahnschrift Condensed" pitchFamily="34" charset="0"/>
            <a:cs typeface="Times New Roman" pitchFamily="18" charset="0"/>
          </a:endParaRPr>
        </a:p>
        <a:p>
          <a:pPr marL="171450" lvl="1" indent="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ahnschrift Condensed" pitchFamily="34" charset="0"/>
            </a:rPr>
            <a:t>Предоставление муниципальных гарантий муниципальным образованием Адамовский район не планируется</a:t>
          </a:r>
          <a:endParaRPr lang="ru-RU" sz="1800" kern="1200" dirty="0">
            <a:latin typeface="Bahnschrift Condensed" pitchFamily="34" charset="0"/>
            <a:cs typeface="Times New Roman" pitchFamily="18" charset="0"/>
          </a:endParaRPr>
        </a:p>
      </dsp:txBody>
      <dsp:txXfrm rot="16200000">
        <a:off x="-563790" y="568223"/>
        <a:ext cx="5400600" cy="4264153"/>
      </dsp:txXfrm>
    </dsp:sp>
    <dsp:sp modelId="{AF1D586A-D681-46DE-A78F-B03910C03F60}">
      <dsp:nvSpPr>
        <dsp:cNvPr id="0" name=""/>
        <dsp:cNvSpPr/>
      </dsp:nvSpPr>
      <dsp:spPr>
        <a:xfrm rot="16200000">
          <a:off x="4020174" y="568223"/>
          <a:ext cx="5400600" cy="4264153"/>
        </a:xfrm>
        <a:prstGeom prst="flowChartManualOperation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83A343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50000"/>
                </a:schemeClr>
              </a:solidFill>
              <a:latin typeface="Bahnschrift Condensed" pitchFamily="34" charset="0"/>
              <a:cs typeface="Times New Roman" pitchFamily="18" charset="0"/>
            </a:rPr>
            <a:t>Внутренние заимствования</a:t>
          </a:r>
          <a:endParaRPr lang="ru-RU" sz="2800" b="1" kern="1200" dirty="0">
            <a:solidFill>
              <a:schemeClr val="accent3">
                <a:lumMod val="50000"/>
              </a:schemeClr>
            </a:solidFill>
            <a:latin typeface="Bahnschrift Condensed" pitchFamily="34" charset="0"/>
            <a:cs typeface="Times New Roman" pitchFamily="18" charset="0"/>
          </a:endParaRPr>
        </a:p>
        <a:p>
          <a:pPr marL="171450" lvl="1" indent="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Bahnschrift Condensed" pitchFamily="34" charset="0"/>
            </a:rPr>
            <a:t>Муниципальные заимствования администрацией муниципального образования Адамовский район не осуществляются</a:t>
          </a:r>
          <a:r>
            <a:rPr lang="ru-RU" sz="1600" kern="1200" dirty="0" smtClean="0">
              <a:latin typeface="Bahnschrift Condensed" pitchFamily="34" charset="0"/>
            </a:rPr>
            <a:t>.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</dsp:txBody>
      <dsp:txXfrm rot="16200000">
        <a:off x="4020174" y="568223"/>
        <a:ext cx="5400600" cy="42641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6A8F2-D569-4CD8-ADCD-A2BA9F7CC77F}">
      <dsp:nvSpPr>
        <dsp:cNvPr id="0" name=""/>
        <dsp:cNvSpPr/>
      </dsp:nvSpPr>
      <dsp:spPr>
        <a:xfrm>
          <a:off x="44" y="2446"/>
          <a:ext cx="4272855" cy="164160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Управление муниципальными финансами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sp:txBody>
      <dsp:txXfrm>
        <a:off x="44" y="2446"/>
        <a:ext cx="4272855" cy="1641600"/>
      </dsp:txXfrm>
    </dsp:sp>
    <dsp:sp modelId="{D61658BC-5B41-469F-B5F1-62BB9E29BB8A}">
      <dsp:nvSpPr>
        <dsp:cNvPr id="0" name=""/>
        <dsp:cNvSpPr/>
      </dsp:nvSpPr>
      <dsp:spPr>
        <a:xfrm>
          <a:off x="44" y="1644046"/>
          <a:ext cx="4272855" cy="43027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Bahnschrift Condensed" pitchFamily="34" charset="0"/>
            </a:rPr>
            <a:t>В соответствии </a:t>
          </a:r>
          <a:r>
            <a:rPr lang="ru-RU" sz="1600" kern="1200" dirty="0" smtClean="0">
              <a:latin typeface="Bahnschrift Condensed" pitchFamily="34" charset="0"/>
            </a:rPr>
            <a:t>с постановлением правительства Оренбургской области от 15.02.2012 г. №414-п  «Об утверждении методики проведения оценки качества управления муниципальными финансами и результативности мер по повышению эффективности бюджетных расходов городских округов и муниципальных районов» министерством финансов Оренбургской области ежегодно проводится оценка качества  управления финансами. Оценка производится по 38 индикаторам. 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  <a:p>
          <a:pPr marL="342900" lvl="2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ahnschrift Condensed" pitchFamily="34" charset="0"/>
            </a:rPr>
            <a:t>По итогам оценки за 2018 год Адамовский район занял 24 место среди муниципальных образования (городских округов) Оренбургской области из 42 возможных. 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  <a:p>
          <a:pPr marL="342900" lvl="2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ahnschrift Condensed" pitchFamily="34" charset="0"/>
            </a:rPr>
            <a:t>По итогам оценки за 2019 год Адамовский район занял 11 место среди муниципальных образования (городских округов) Оренбургской области из 42 возможных.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</dsp:txBody>
      <dsp:txXfrm>
        <a:off x="44" y="1644046"/>
        <a:ext cx="4272855" cy="4302787"/>
      </dsp:txXfrm>
    </dsp:sp>
    <dsp:sp modelId="{928A9876-F66D-41E4-BE39-C2DF5433B19D}">
      <dsp:nvSpPr>
        <dsp:cNvPr id="0" name=""/>
        <dsp:cNvSpPr/>
      </dsp:nvSpPr>
      <dsp:spPr>
        <a:xfrm>
          <a:off x="4871099" y="2446"/>
          <a:ext cx="4272855" cy="164160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Condensed" pitchFamily="34" charset="0"/>
              <a:cs typeface="Times New Roman" pitchFamily="18" charset="0"/>
            </a:rPr>
            <a:t>Открытость бюджетных данных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Bahnschrift Condensed" pitchFamily="34" charset="0"/>
            <a:cs typeface="Times New Roman" pitchFamily="18" charset="0"/>
          </a:endParaRPr>
        </a:p>
      </dsp:txBody>
      <dsp:txXfrm>
        <a:off x="4871099" y="2446"/>
        <a:ext cx="4272855" cy="1641600"/>
      </dsp:txXfrm>
    </dsp:sp>
    <dsp:sp modelId="{EB45E6D9-14D4-421D-A7BF-AC61845A073D}">
      <dsp:nvSpPr>
        <dsp:cNvPr id="0" name=""/>
        <dsp:cNvSpPr/>
      </dsp:nvSpPr>
      <dsp:spPr>
        <a:xfrm>
          <a:off x="4871099" y="1644046"/>
          <a:ext cx="4272855" cy="430278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Bahnschrift Condensed" pitchFamily="34" charset="0"/>
            </a:rPr>
            <a:t>В соответствии </a:t>
          </a:r>
          <a:r>
            <a:rPr lang="ru-RU" sz="1600" kern="1200" dirty="0" smtClean="0">
              <a:latin typeface="Bahnschrift Condensed" pitchFamily="34" charset="0"/>
            </a:rPr>
            <a:t>с постановлением  правительства Оренбургской области от 05.12.2016 №915-п министерством финансов Оренбургской области составлен рейтинг городских округов и муниципальных районов Оренбургской области по уровню открытости бюджетных данных. 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ahnschrift Condensed" pitchFamily="34" charset="0"/>
            </a:rPr>
            <a:t>По итогам оценки за 2018 год Адамовский район занял 18  место и набрал 94 балл из 106 возможных баллов. </a:t>
          </a:r>
          <a:r>
            <a:rPr lang="ru-RU" sz="1600" i="0" kern="1200" dirty="0" smtClean="0">
              <a:latin typeface="Bahnschrift Condensed" pitchFamily="34" charset="0"/>
            </a:rPr>
            <a:t>Адамовский район был удостоен дипломом </a:t>
          </a:r>
          <a:r>
            <a:rPr lang="en-US" sz="1600" i="0" kern="1200" dirty="0" smtClean="0">
              <a:latin typeface="Bahnschrift Condensed" pitchFamily="34" charset="0"/>
            </a:rPr>
            <a:t>I </a:t>
          </a:r>
          <a:r>
            <a:rPr lang="ru-RU" sz="1600" i="0" kern="1200" dirty="0" smtClean="0">
              <a:latin typeface="Bahnschrift Condensed" pitchFamily="34" charset="0"/>
            </a:rPr>
            <a:t>степени за открытость бюджетных данных Министерства финансов Оренбургской области.</a:t>
          </a:r>
          <a:endParaRPr lang="ru-RU" sz="1600" kern="1200" dirty="0">
            <a:latin typeface="Bahnschrift Condensed" pitchFamily="34" charset="0"/>
            <a:cs typeface="Times New Roman" pitchFamily="18" charset="0"/>
          </a:endParaRPr>
        </a:p>
        <a:p>
          <a:pPr marL="171450" lvl="1" indent="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Bahnschrift Condensed" pitchFamily="34" charset="0"/>
            </a:rPr>
            <a:t>По итогам оценки за 2019 год Адамовский район занял 16-18  место и набрал 141 балл из 154 возможных.</a:t>
          </a:r>
          <a:endParaRPr lang="ru-RU" sz="1600" i="0" kern="1200" dirty="0">
            <a:latin typeface="Bahnschrift Condensed" pitchFamily="34" charset="0"/>
            <a:cs typeface="Times New Roman" pitchFamily="18" charset="0"/>
          </a:endParaRPr>
        </a:p>
      </dsp:txBody>
      <dsp:txXfrm>
        <a:off x="4871099" y="1644046"/>
        <a:ext cx="4272855" cy="4302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BA0D-80A6-4D90-AA74-F1F93D2811FE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0B12-3FD2-4E73-B093-1C14BC18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0B12-3FD2-4E73-B093-1C14BC18BE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EEBF-06FB-45B8-8287-B0434395D0C2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AB97-93D8-482C-9F05-F8583560954A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C6B9-9A0A-4CEA-906B-83A62F1DADCE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86C4-6615-4AF5-8200-28A024EF417B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B2F5-52CC-47F8-A055-65921754FE5A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7376-984E-41F5-A6A2-49210345E4A3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92E6-A17C-4758-8210-639C7888EA5B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1C93-3E70-4A9B-9841-B0D854CC337F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9678-6364-4F1B-A40D-AA70724E3AC1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A10C-0DC8-4AD5-BD9B-847B299C60C7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EB1E-65F6-49EB-A27D-B0C7B7ACCD29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D1B9-51FD-4EDE-BDC4-0ABB27BC30CB}" type="datetime1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EF75-CF69-48CC-B9CE-798DE89C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7.jpe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twitter.com/finadam1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adamfin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hyperlink" Target="mailto:finadam@mail.orb.ru" TargetMode="External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3384376"/>
          </a:xfrm>
        </p:spPr>
        <p:txBody>
          <a:bodyPr>
            <a:noAutofit/>
          </a:bodyPr>
          <a:lstStyle/>
          <a:p>
            <a:pPr algn="l"/>
            <a:r>
              <a:rPr lang="ru-RU" sz="8800" b="1" dirty="0" smtClean="0">
                <a:latin typeface="Gabriola" pitchFamily="82" charset="0"/>
              </a:rPr>
              <a:t/>
            </a:r>
            <a:br>
              <a:rPr lang="ru-RU" sz="8800" b="1" dirty="0" smtClean="0">
                <a:latin typeface="Gabriola" pitchFamily="82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Бюджет </a:t>
            </a:r>
            <a:b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для </a:t>
            </a:r>
            <a:r>
              <a:rPr lang="ru-RU" sz="8800" b="1" dirty="0">
                <a:solidFill>
                  <a:srgbClr val="C00000"/>
                </a:solidFill>
                <a:latin typeface="Arial Black" pitchFamily="34" charset="0"/>
              </a:rPr>
              <a:t>граждан</a:t>
            </a:r>
            <a:r>
              <a:rPr lang="ru-RU" sz="8800" b="1" dirty="0">
                <a:latin typeface="Gabriola" pitchFamily="82" charset="0"/>
              </a:rPr>
              <a:t/>
            </a:r>
            <a:br>
              <a:rPr lang="ru-RU" sz="8800" b="1" dirty="0">
                <a:latin typeface="Gabriola" pitchFamily="82" charset="0"/>
              </a:rPr>
            </a:br>
            <a:endParaRPr lang="ru-RU" sz="8800" b="1" dirty="0"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681028"/>
            <a:ext cx="7920880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dirty="0" smtClean="0">
                <a:latin typeface="Bahnschrift Condensed" pitchFamily="34" charset="0"/>
                <a:ea typeface="Malgun Gothic" pitchFamily="34" charset="-127"/>
              </a:rPr>
              <a:t>по решению о бюджете муниципального образования Адамовский район на 2021 год и на плановый период 2022 и 2023 годов.</a:t>
            </a:r>
            <a:br>
              <a:rPr lang="ru-RU" sz="3200" dirty="0" smtClean="0">
                <a:latin typeface="Bahnschrift Condensed" pitchFamily="34" charset="0"/>
                <a:ea typeface="Malgun Gothic" pitchFamily="34" charset="-127"/>
              </a:rPr>
            </a:br>
            <a:endParaRPr lang="ru-RU" sz="3200" dirty="0">
              <a:latin typeface="Bahnschrift Condensed" pitchFamily="34" charset="0"/>
              <a:ea typeface="Malgun Gothic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45333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Condensed" pitchFamily="34" charset="0"/>
                <a:ea typeface="Malgun Gothic" pitchFamily="34" charset="-127"/>
              </a:rPr>
              <a:t>п. Адамовка, 2021</a:t>
            </a:r>
            <a:endParaRPr lang="ru-RU" dirty="0">
              <a:latin typeface="Bahnschrift Condensed" pitchFamily="34" charset="0"/>
              <a:ea typeface="Malgun Gothic" pitchFamily="34" charset="-127"/>
            </a:endParaRPr>
          </a:p>
        </p:txBody>
      </p:sp>
      <p:pic>
        <p:nvPicPr>
          <p:cNvPr id="7" name="Рисунок 6" descr="Divider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8496944" cy="571179"/>
          </a:xfrm>
          <a:prstGeom prst="rect">
            <a:avLst/>
          </a:prstGeom>
        </p:spPr>
      </p:pic>
    </p:spTree>
  </p:cSld>
  <p:clrMapOvr>
    <a:masterClrMapping/>
  </p:clrMapOvr>
  <p:transition spd="slow" advTm="10951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5004048" y="764704"/>
          <a:ext cx="413995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Безвозмездные поступления от других бюджетов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764703"/>
          <a:ext cx="5004046" cy="6093296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766132"/>
                <a:gridCol w="1103834"/>
                <a:gridCol w="1103834"/>
                <a:gridCol w="1030246"/>
              </a:tblGrid>
              <a:tr h="741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2021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2022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 2023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2174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Безвозмездные поступления от других бюджетов,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Bahnschrift Condensed" pitchFamily="34" charset="0"/>
                        </a:rPr>
                        <a:t> том числе: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545 986,8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489 872,7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467 005,2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899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Дотации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162 141,0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139269,0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124 287,0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160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Субсидии 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22 919,0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4 168,5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5 399,8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909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Субвенции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298 295,9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283 477,3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274 687,5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16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Иные </a:t>
                      </a:r>
                      <a:r>
                        <a:rPr lang="ru-RU" sz="1400" dirty="0">
                          <a:latin typeface="Bahnschrift Condensed" pitchFamily="34" charset="0"/>
                        </a:rPr>
                        <a:t>межбюджетные трансферты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62 630,9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62 630,9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62 630,9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3573016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504" y="4509120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5661248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39722" y="648866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с.10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Ведомственная структура расходов бюджета муниципального образования Адамовский район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620689"/>
          <a:ext cx="5004048" cy="623731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719926"/>
                <a:gridCol w="761118"/>
                <a:gridCol w="761886"/>
                <a:gridCol w="761118"/>
              </a:tblGrid>
              <a:tr h="60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Наименование ведомства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год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год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год</a:t>
                      </a:r>
                      <a:endParaRPr lang="ru-RU" sz="1200" b="1" i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6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Администрация Адамовского района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78 302,6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68 039,7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68 772,6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Совет депутатов муниципального образования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Адамовский район (СД)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220,0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220,0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220,0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Финансовый отдел администрации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Адамовского района (ФО)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108 723,4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78 888,0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70 269,8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Контрольная комиссия муниципального образования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Адамовский район (КРК)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716,5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700,0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700,0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Отдел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образования администрации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муниципального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образования Адамовский 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район (РОО)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412 821,7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400 471,8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388 894,3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Отдел культуры администрации </a:t>
                      </a: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муниципального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образования Адамовский 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район (ОК)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59 813,4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58 424,0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58 424,0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Bahnschrift Condensed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Условно </a:t>
                      </a:r>
                      <a:r>
                        <a:rPr lang="ru-RU" sz="1200" dirty="0">
                          <a:latin typeface="Bahnschrift Condensed" pitchFamily="34" charset="0"/>
                        </a:rPr>
                        <a:t>утвержденные </a:t>
                      </a:r>
                      <a:r>
                        <a:rPr lang="ru-RU" sz="1200" dirty="0" smtClean="0">
                          <a:latin typeface="Bahnschrift Condensed" pitchFamily="34" charset="0"/>
                        </a:rPr>
                        <a:t>расходы (УУР)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6 570,0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Bahnschrift Condensed" pitchFamily="34" charset="0"/>
                        </a:rPr>
                        <a:t>12 875,0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Condensed" pitchFamily="34" charset="0"/>
                        </a:rPr>
                        <a:t>Всего расходов</a:t>
                      </a:r>
                      <a:endParaRPr lang="ru-RU" sz="12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660 597,6</a:t>
                      </a:r>
                      <a:endParaRPr lang="ru-RU" sz="1200" dirty="0">
                        <a:solidFill>
                          <a:schemeClr val="bg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613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 313,5</a:t>
                      </a:r>
                      <a:endParaRPr lang="ru-RU" sz="1200" dirty="0">
                        <a:solidFill>
                          <a:schemeClr val="bg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600 155,7</a:t>
                      </a:r>
                      <a:endParaRPr lang="ru-RU" sz="1200" dirty="0">
                        <a:solidFill>
                          <a:schemeClr val="bg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10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555377" cy="555377"/>
          </a:xfrm>
          <a:prstGeom prst="rect">
            <a:avLst/>
          </a:prstGeom>
        </p:spPr>
      </p:pic>
      <p:pic>
        <p:nvPicPr>
          <p:cNvPr id="19" name="Рисунок 18" descr="126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504056" cy="432048"/>
          </a:xfrm>
          <a:prstGeom prst="rect">
            <a:avLst/>
          </a:prstGeom>
        </p:spPr>
      </p:pic>
      <p:pic>
        <p:nvPicPr>
          <p:cNvPr id="20" name="Рисунок 19" descr="434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564904"/>
            <a:ext cx="520934" cy="520934"/>
          </a:xfrm>
          <a:prstGeom prst="rect">
            <a:avLst/>
          </a:prstGeom>
        </p:spPr>
      </p:pic>
      <p:pic>
        <p:nvPicPr>
          <p:cNvPr id="21" name="Рисунок 20" descr="50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429000"/>
            <a:ext cx="432048" cy="432048"/>
          </a:xfrm>
          <a:prstGeom prst="rect">
            <a:avLst/>
          </a:prstGeom>
        </p:spPr>
      </p:pic>
      <p:pic>
        <p:nvPicPr>
          <p:cNvPr id="22" name="Рисунок 21" descr="293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933056"/>
            <a:ext cx="360040" cy="360040"/>
          </a:xfrm>
          <a:prstGeom prst="rect">
            <a:avLst/>
          </a:prstGeom>
        </p:spPr>
      </p:pic>
      <p:pic>
        <p:nvPicPr>
          <p:cNvPr id="23" name="Рисунок 22" descr="9054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4725144"/>
            <a:ext cx="360040" cy="360040"/>
          </a:xfrm>
          <a:prstGeom prst="rect">
            <a:avLst/>
          </a:prstGeom>
        </p:spPr>
      </p:pic>
      <p:pic>
        <p:nvPicPr>
          <p:cNvPr id="24" name="Рисунок 23" descr="1247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5661248"/>
            <a:ext cx="504056" cy="504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64288" y="548680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Arial Black" pitchFamily="34" charset="0"/>
              </a:rPr>
              <a:t>(тыс. рублей)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9722" y="648866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с.11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932040" y="836712"/>
          <a:ext cx="421196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Структура расходов бюджета по разделам муниципального образования Адамовский район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764705"/>
          <a:ext cx="5004048" cy="6104128"/>
        </p:xfrm>
        <a:graphic>
          <a:graphicData uri="http://schemas.openxmlformats.org/drawingml/2006/table">
            <a:tbl>
              <a:tblPr firstRow="1" firstCol="1" lastRow="1">
                <a:tableStyleId>{00A15C55-8517-42AA-B614-E9B94910E393}</a:tableStyleId>
              </a:tblPr>
              <a:tblGrid>
                <a:gridCol w="2411761"/>
                <a:gridCol w="864096"/>
                <a:gridCol w="864096"/>
                <a:gridCol w="864095"/>
              </a:tblGrid>
              <a:tr h="281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Показатель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/>
                </a:tc>
              </a:tr>
              <a:tr h="469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Общегосударственные вопросы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79 155,8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60 913,0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60 706,3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Национальная оборона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1 172,6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1 184,7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1 231,8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914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3 281,3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2 591,9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2 591,9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Национальная экономика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9 570,8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4 134,5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4 134,5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499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Жилищно-коммунальное хозяйство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1 320,2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1 320,2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1 320,2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387 927,2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375 276,5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363 672,5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55 367,6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53 978,2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53 978,2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49 416,6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43 488,5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44 446,3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8 152,0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8 000,0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8 000,0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18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61 135,0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55 917,0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55 780,0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576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Условно утвержденные расходы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6 570,0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12 875,0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  <a:tr h="311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Итого расходов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660 597,6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613 313,5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600 155,7</a:t>
                      </a:r>
                      <a:endParaRPr lang="ru-RU" sz="180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84" marR="59784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9872" y="548680"/>
            <a:ext cx="1569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 Black" pitchFamily="34" charset="0"/>
              </a:rPr>
              <a:t>(тыс. рублей)</a:t>
            </a:r>
            <a:endParaRPr lang="ru-RU" sz="1100" dirty="0">
              <a:latin typeface="Arial Black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436096" y="1196752"/>
          <a:ext cx="36004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Левая фигурная скобка 33"/>
          <p:cNvSpPr/>
          <p:nvPr/>
        </p:nvSpPr>
        <p:spPr>
          <a:xfrm>
            <a:off x="5076056" y="1340768"/>
            <a:ext cx="648072" cy="5112568"/>
          </a:xfrm>
          <a:prstGeom prst="leftBrace">
            <a:avLst>
              <a:gd name="adj1" fmla="val 8333"/>
              <a:gd name="adj2" fmla="val 5499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39722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768c404c1a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509120"/>
            <a:ext cx="2808312" cy="18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4836a684d0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2880320" cy="1920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28476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Сведения о национальных проектах муниципального образования Адамовский район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3347864" y="620688"/>
          <a:ext cx="56886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39722" y="64886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с.13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Сведения о национальных проектах муниципального образования Адамовский район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3347864" y="692696"/>
          <a:ext cx="56886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fd62462725ce050bd50bb7331e3506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3" y="774567"/>
            <a:ext cx="2767313" cy="1934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DSC_001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564904"/>
            <a:ext cx="273630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pc1204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4527122"/>
            <a:ext cx="2736304" cy="205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739722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с.14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Расходы бюджета муниципального образования Адамовский район по целевым группам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" y="836712"/>
          <a:ext cx="9144003" cy="602128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177864"/>
                <a:gridCol w="1392039"/>
                <a:gridCol w="1154949"/>
                <a:gridCol w="1199820"/>
                <a:gridCol w="1219331"/>
              </a:tblGrid>
              <a:tr h="1357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Bahnschrift Condensed" pitchFamily="34" charset="0"/>
                        </a:rPr>
                        <a:t>Меры поддержки</a:t>
                      </a:r>
                      <a:endParaRPr lang="ru-RU" sz="2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Численность целевой группы (чел.)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2021 год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2023 год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85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27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632,5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664,2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690,7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89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Осуществление переданных полномочий по содержанию ребенка в семье опекуна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78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6 005,4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6 005,4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6</a:t>
                      </a:r>
                      <a:r>
                        <a:rPr lang="ru-RU" sz="2000" baseline="0" dirty="0" smtClean="0">
                          <a:latin typeface="Bahnschrift Condensed" pitchFamily="34" charset="0"/>
                        </a:rPr>
                        <a:t> 005,4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1561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Содержанию ребенка в приемной семье, а также выплате вознаграждения, причитающегося приемному родителю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115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8 854,1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8 854,1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8 854</a:t>
                      </a:r>
                      <a:r>
                        <a:rPr lang="ru-RU" sz="2000" b="1" dirty="0" smtClean="0">
                          <a:latin typeface="Bahnschrift Condensed" pitchFamily="34" charset="0"/>
                          <a:cs typeface="Times New Roman" pitchFamily="18" charset="0"/>
                        </a:rPr>
                        <a:t>,1</a:t>
                      </a:r>
                      <a:endParaRPr lang="ru-RU" sz="2000" dirty="0" smtClean="0">
                        <a:latin typeface="Bahnschrift Condensed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1118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Bahnschrift Condensed" pitchFamily="34" charset="0"/>
                        </a:rPr>
                        <a:t>Доплата к пенсиям муниципальным служащим и лицам, замещавшим выборные муниципальные должности</a:t>
                      </a: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20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2 130,7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Bahnschrift Condensed" pitchFamily="34" charset="0"/>
                        </a:rPr>
                        <a:t>2 130,7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Bahnschrift Condensed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0" baseline="0" dirty="0" smtClean="0">
                          <a:latin typeface="Bahnschrift Condensed" pitchFamily="34" charset="0"/>
                          <a:ea typeface="+mn-ea"/>
                          <a:cs typeface="+mn-cs"/>
                        </a:rPr>
                        <a:t> 130,7</a:t>
                      </a:r>
                      <a:endParaRPr lang="ru-RU" sz="2000" b="1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2280" y="548680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9" name="Рисунок 8" descr="1264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891912" cy="936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9722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с.15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Расходы бюджета муниципального образования Адамовский район в рамках муниципальных программ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36712"/>
          <a:ext cx="9144000" cy="602128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220072"/>
                <a:gridCol w="940582"/>
                <a:gridCol w="1052944"/>
                <a:gridCol w="1037551"/>
                <a:gridCol w="892851"/>
              </a:tblGrid>
              <a:tr h="322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6084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системы образования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412 596,7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400 416,8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388 839,3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61032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«Информатизация администрации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507,0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476084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физической культуры и спорта в Адамовском районе»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8 152,0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8 000,0 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8 000,0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416458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культуры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59</a:t>
                      </a:r>
                      <a:r>
                        <a:rPr lang="ru-RU" sz="1600" baseline="0" dirty="0" smtClean="0">
                          <a:latin typeface="Bahnschrift Condensed" pitchFamily="34" charset="0"/>
                        </a:rPr>
                        <a:t> 563,4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58 424,0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58 424,0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624686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системы градорегулирования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624686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«Управление земельно-имущественным комплексом Адамовского района  Оренбургской области»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915,0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1017205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«Защита населения и территории муниципального образования Адамовский район Оренбургской области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2 202,2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1 512,8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1 512,8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72674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5 368,6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777,9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777,9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  <a:tr h="726743">
                <a:tc>
                  <a:txBody>
                    <a:bodyPr/>
                    <a:lstStyle/>
                    <a:p>
                      <a:pPr marL="10800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«Реализация молодежной политики на территории муниципального образования Адамовский район Оренбургской области»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5 982,3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6 503,7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7 435,0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548680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9722" y="64886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с.16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504056" cy="380724"/>
          </a:xfrm>
          <a:prstGeom prst="rect">
            <a:avLst/>
          </a:prstGeom>
        </p:spPr>
      </p:pic>
      <p:pic>
        <p:nvPicPr>
          <p:cNvPr id="13" name="Рисунок 12" descr="69-693321_desktop-round-icon-png-transparen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660805" cy="504056"/>
          </a:xfrm>
          <a:prstGeom prst="rect">
            <a:avLst/>
          </a:prstGeom>
        </p:spPr>
      </p:pic>
      <p:pic>
        <p:nvPicPr>
          <p:cNvPr id="16" name="Рисунок 15" descr="tennis-297057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76872"/>
            <a:ext cx="360040" cy="360040"/>
          </a:xfrm>
          <a:prstGeom prst="rect">
            <a:avLst/>
          </a:prstGeom>
        </p:spPr>
      </p:pic>
      <p:pic>
        <p:nvPicPr>
          <p:cNvPr id="18" name="Рисунок 17" descr="pngtree-vector-neighborhood-icon-png-image_313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284984"/>
            <a:ext cx="432048" cy="432048"/>
          </a:xfrm>
          <a:prstGeom prst="rect">
            <a:avLst/>
          </a:prstGeom>
        </p:spPr>
      </p:pic>
      <p:pic>
        <p:nvPicPr>
          <p:cNvPr id="19" name="Рисунок 18" descr="c403-bc28-4e04-83a5-34d3a32b0c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708920"/>
            <a:ext cx="432048" cy="432048"/>
          </a:xfrm>
          <a:prstGeom prst="rect">
            <a:avLst/>
          </a:prstGeom>
        </p:spPr>
      </p:pic>
      <p:pic>
        <p:nvPicPr>
          <p:cNvPr id="20" name="Рисунок 19" descr="87314_66905_POF-Icon_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3933056"/>
            <a:ext cx="394452" cy="394018"/>
          </a:xfrm>
          <a:prstGeom prst="rect">
            <a:avLst/>
          </a:prstGeom>
        </p:spPr>
      </p:pic>
      <p:pic>
        <p:nvPicPr>
          <p:cNvPr id="21" name="Рисунок 20" descr="Warning_Symbol_Flammab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4581128"/>
            <a:ext cx="504056" cy="504056"/>
          </a:xfrm>
          <a:prstGeom prst="rect">
            <a:avLst/>
          </a:prstGeom>
        </p:spPr>
      </p:pic>
      <p:pic>
        <p:nvPicPr>
          <p:cNvPr id="22" name="Рисунок 21" descr="unname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5517232"/>
            <a:ext cx="476672" cy="476672"/>
          </a:xfrm>
          <a:prstGeom prst="rect">
            <a:avLst/>
          </a:prstGeom>
        </p:spPr>
      </p:pic>
      <p:pic>
        <p:nvPicPr>
          <p:cNvPr id="23" name="Рисунок 22" descr="a6fda5f2f4d14258f911ee57b070b62f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6237312"/>
            <a:ext cx="683568" cy="50867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Расходы бюджета муниципального образования Адамовский район  в рамках муниципальных программ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08720"/>
          <a:ext cx="9143999" cy="594928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296587"/>
                <a:gridCol w="886501"/>
                <a:gridCol w="1132114"/>
                <a:gridCol w="870856"/>
                <a:gridCol w="957941"/>
              </a:tblGrid>
              <a:tr h="34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 программа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3650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Адамовском районе»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25,0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25,0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25,0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3278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«Повышение безопасности дорожного движения в Адамовском районе»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100,0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95,0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Bahnschrift Condensed" pitchFamily="34" charset="0"/>
                        </a:rPr>
                        <a:t>95,0</a:t>
                      </a:r>
                      <a:endParaRPr lang="ru-RU" sz="160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3278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«Обеспечение правопорядка на территории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40,0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7132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«Развитие муниципальной службы в администрации Адамовского района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»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33 944,3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36 881,2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36881,2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3278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«Управление муниципальными финансами Адамовского района»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108 723,4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78 888,0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70 269,8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636502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«Гармонизация  межэтнических и межконфессиональных отношений на территории 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250,0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3278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«Профилактика экстремизма на территории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30,0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30,0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Bahnschrift Condensed" pitchFamily="34" charset="0"/>
                        </a:rPr>
                        <a:t>30,0</a:t>
                      </a:r>
                      <a:endParaRPr lang="ru-RU" sz="160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816848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«Обеспечение жильем отдельных категорий граждан, установленных законодательством Оренбургской области, на территории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13 213,5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6 298,2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6298,2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612143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Муниципальная программа «Экономическое развитие муниципального образования Адамовский район»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3 098,8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3 208,2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3 208,2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699591">
                <a:tc>
                  <a:txBody>
                    <a:bodyPr/>
                    <a:lstStyle/>
                    <a:p>
                      <a:pPr marL="108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Bahnschrift Condensed" pitchFamily="34" charset="0"/>
                        </a:rPr>
                        <a:t>ВСЕГО </a:t>
                      </a:r>
                      <a:endParaRPr lang="ru-RU" sz="1400" dirty="0">
                        <a:solidFill>
                          <a:srgbClr val="002060"/>
                        </a:solidFill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654 752,2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604 100,8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581</a:t>
                      </a:r>
                      <a:r>
                        <a:rPr lang="ru-RU" sz="1600" baseline="0" dirty="0" smtClean="0">
                          <a:latin typeface="Bahnschrift Condensed" pitchFamily="34" charset="0"/>
                        </a:rPr>
                        <a:t> 836,4</a:t>
                      </a:r>
                      <a:endParaRPr lang="ru-RU" sz="1600" dirty="0">
                        <a:latin typeface="Bahnschrift Condense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8186" y="620688"/>
            <a:ext cx="250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продолжение таблицы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8464" y="6597352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itchFamily="34" charset="0"/>
              </a:rPr>
              <a:t>с.17</a:t>
            </a:r>
            <a:endParaRPr lang="ru-RU" sz="1600" dirty="0">
              <a:latin typeface="Bahnschrift SemiBold Condensed" pitchFamily="34" charset="0"/>
            </a:endParaRPr>
          </a:p>
        </p:txBody>
      </p:sp>
      <p:pic>
        <p:nvPicPr>
          <p:cNvPr id="10" name="Рисунок 9" descr="2306020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528864" cy="528864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16832"/>
            <a:ext cx="371872" cy="371872"/>
          </a:xfrm>
          <a:prstGeom prst="rect">
            <a:avLst/>
          </a:prstGeom>
        </p:spPr>
      </p:pic>
      <p:pic>
        <p:nvPicPr>
          <p:cNvPr id="12" name="Рисунок 11" descr="значок-тени-пи-отного-п-оского-изайна-инный-симво-си-уэта-вектора-88533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348880"/>
            <a:ext cx="432048" cy="432048"/>
          </a:xfrm>
          <a:prstGeom prst="rect">
            <a:avLst/>
          </a:prstGeom>
        </p:spPr>
      </p:pic>
      <p:pic>
        <p:nvPicPr>
          <p:cNvPr id="13" name="Рисунок 12" descr="75-754031_transparent-cancel-clipart-advisory-board-icon-png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852936"/>
            <a:ext cx="440571" cy="380633"/>
          </a:xfrm>
          <a:prstGeom prst="rect">
            <a:avLst/>
          </a:prstGeom>
        </p:spPr>
      </p:pic>
      <p:pic>
        <p:nvPicPr>
          <p:cNvPr id="14" name="Рисунок 13" descr="l6ahgnemuhsk8k4k84o440wgg8wk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284984"/>
            <a:ext cx="332656" cy="332656"/>
          </a:xfrm>
          <a:prstGeom prst="rect">
            <a:avLst/>
          </a:prstGeom>
        </p:spPr>
      </p:pic>
      <p:pic>
        <p:nvPicPr>
          <p:cNvPr id="15" name="Рисунок 14" descr="396-3969053_religion-danger-ico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717032"/>
            <a:ext cx="777933" cy="554988"/>
          </a:xfrm>
          <a:prstGeom prst="rect">
            <a:avLst/>
          </a:prstGeom>
        </p:spPr>
      </p:pic>
      <p:pic>
        <p:nvPicPr>
          <p:cNvPr id="16" name="Рисунок 15" descr="нет-терроризм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4365104"/>
            <a:ext cx="360040" cy="361531"/>
          </a:xfrm>
          <a:prstGeom prst="rect">
            <a:avLst/>
          </a:prstGeom>
        </p:spPr>
      </p:pic>
      <p:pic>
        <p:nvPicPr>
          <p:cNvPr id="17" name="Рисунок 16" descr="unname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4841776"/>
            <a:ext cx="504056" cy="504056"/>
          </a:xfrm>
          <a:prstGeom prst="rect">
            <a:avLst/>
          </a:prstGeom>
        </p:spPr>
      </p:pic>
      <p:pic>
        <p:nvPicPr>
          <p:cNvPr id="18" name="Рисунок 17" descr="unnamed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5661248"/>
            <a:ext cx="476672" cy="4766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Condensed" pitchFamily="34" charset="0"/>
              </a:rPr>
              <a:t>Доля расходов бюджета муниципального образования Адамовский район в рамках муниципальных программ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84368" y="6206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ahnschrift Condensed" pitchFamily="34" charset="0"/>
              </a:rPr>
              <a:t>(проценты)</a:t>
            </a:r>
            <a:endParaRPr lang="ru-RU" sz="1600" b="1" dirty="0">
              <a:latin typeface="Bahnschrift Condensed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548680"/>
          <a:ext cx="892899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Соединительная линия уступом 9"/>
          <p:cNvCxnSpPr/>
          <p:nvPr/>
        </p:nvCxnSpPr>
        <p:spPr>
          <a:xfrm>
            <a:off x="2051720" y="1484784"/>
            <a:ext cx="936104" cy="288032"/>
          </a:xfrm>
          <a:prstGeom prst="bentConnector3">
            <a:avLst>
              <a:gd name="adj1" fmla="val 67509"/>
            </a:avLst>
          </a:prstGeom>
          <a:ln>
            <a:headEnd type="triangle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>
            <a:off x="2339752" y="2492896"/>
            <a:ext cx="1008112" cy="288032"/>
          </a:xfrm>
          <a:prstGeom prst="bentConnector3">
            <a:avLst>
              <a:gd name="adj1" fmla="val 70537"/>
            </a:avLst>
          </a:prstGeom>
          <a:ln>
            <a:headEnd type="triangle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>
            <a:off x="2339752" y="3501008"/>
            <a:ext cx="1008112" cy="288032"/>
          </a:xfrm>
          <a:prstGeom prst="bentConnector3">
            <a:avLst>
              <a:gd name="adj1" fmla="val 68825"/>
            </a:avLst>
          </a:prstGeom>
          <a:ln>
            <a:headEnd type="triangle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2843808" y="4509120"/>
            <a:ext cx="936104" cy="288032"/>
          </a:xfrm>
          <a:prstGeom prst="bentConnector3">
            <a:avLst>
              <a:gd name="adj1" fmla="val 74881"/>
            </a:avLst>
          </a:prstGeom>
          <a:ln>
            <a:headEnd type="triangle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3635896" y="5445224"/>
            <a:ext cx="936104" cy="288032"/>
          </a:xfrm>
          <a:prstGeom prst="bentConnector3">
            <a:avLst>
              <a:gd name="adj1" fmla="val 78567"/>
            </a:avLst>
          </a:prstGeom>
          <a:ln>
            <a:headEnd type="triangle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>
            <a:off x="6012160" y="1844824"/>
            <a:ext cx="1224136" cy="288032"/>
          </a:xfrm>
          <a:prstGeom prst="bentConnector3">
            <a:avLst>
              <a:gd name="adj1" fmla="val 50000"/>
            </a:avLst>
          </a:prstGeom>
          <a:ln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6012160" y="2852936"/>
            <a:ext cx="1512168" cy="288032"/>
          </a:xfrm>
          <a:prstGeom prst="bentConnector3">
            <a:avLst>
              <a:gd name="adj1" fmla="val 50000"/>
            </a:avLst>
          </a:prstGeom>
          <a:ln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>
            <a:off x="6444208" y="3789040"/>
            <a:ext cx="1512168" cy="360040"/>
          </a:xfrm>
          <a:prstGeom prst="bentConnector3">
            <a:avLst>
              <a:gd name="adj1" fmla="val 50000"/>
            </a:avLst>
          </a:prstGeom>
          <a:ln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7308304" y="4797152"/>
            <a:ext cx="1440160" cy="504056"/>
          </a:xfrm>
          <a:prstGeom prst="bentConnector3">
            <a:avLst>
              <a:gd name="adj1" fmla="val 50000"/>
            </a:avLst>
          </a:prstGeom>
          <a:ln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>
            <a:off x="6300192" y="5805264"/>
            <a:ext cx="1440160" cy="288032"/>
          </a:xfrm>
          <a:prstGeom prst="bentConnector3">
            <a:avLst>
              <a:gd name="adj1" fmla="val 50000"/>
            </a:avLst>
          </a:prstGeom>
          <a:ln>
            <a:headEnd type="oval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39722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с.18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Сведения о целевых показателях муниципальных программ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76456" y="6597352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itchFamily="34" charset="0"/>
              </a:rPr>
              <a:t>с.19</a:t>
            </a:r>
            <a:endParaRPr lang="ru-RU" sz="1600" dirty="0">
              <a:latin typeface="Bahnschrift SemiBold Condensed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476672"/>
          <a:ext cx="2987826" cy="22871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8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ОБАРАЗОВНИЕ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051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Удельный вес численности детей в возрасте от 1,5 года до 7 лет, охваченных программами дошкольного образования, в общей численности детей соответствующего возраста,</a:t>
                      </a:r>
                      <a:r>
                        <a:rPr lang="ru-RU" sz="1400" kern="1200" baseline="0" dirty="0" smtClean="0">
                          <a:latin typeface="Bahnschrift Condensed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latin typeface="Bahnschrift Condensed" pitchFamily="34" charset="0"/>
                        </a:rPr>
                        <a:t>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75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КУЛЬТУРА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Число культурно - досуговых мероприятий, концертов, спектаклей, фестивалей, конкурсов, выступлений,</a:t>
                      </a:r>
                      <a:r>
                        <a:rPr lang="ru-RU" sz="1400" kern="1200" baseline="0" dirty="0" smtClean="0">
                          <a:latin typeface="Bahnschrift Condensed" pitchFamily="34" charset="0"/>
                        </a:rPr>
                        <a:t> шт.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2425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0" y="4725144"/>
          <a:ext cx="2987826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Количество лиц из числа детей-сирот и детей, оставшихся без попечения родителей, обеспеченных жилыми помещениями,</a:t>
                      </a:r>
                      <a:r>
                        <a:rPr lang="ru-RU" sz="1400" kern="1200" baseline="0" dirty="0" smtClean="0">
                          <a:latin typeface="Bahnschrift Condensed" pitchFamily="34" charset="0"/>
                        </a:rPr>
                        <a:t> чел.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191673" y="476672"/>
          <a:ext cx="2952327" cy="2237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342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ФИЗИЧЕСКАЯ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КУЛЬТУРА И СПОРТ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105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Доля  жителей  Адамовского района систематически  занимающихся  физической культурой и спортом, в общей численности населения района, %</a:t>
                      </a:r>
                    </a:p>
                    <a:p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71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84,5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84,5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84,5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84,5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84,5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84,5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131840" y="476672"/>
          <a:ext cx="2952327" cy="22727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1581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СЕЛЬСКОЕ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 ХОЗЯЙСТВО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02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ценах), процентов к предыдущему году.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61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2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113,8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103,2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103,4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103,5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102,9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103,3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13184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МОЛОДЕЖНАЯ ПОЛИТИКА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Доля  молодых людей, участвующих в мероприятиях по формированию позитивного отношения к здоровому образу жизни, 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30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228186" y="2852936"/>
          <a:ext cx="2915814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ЭКОНОМИКА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Оборот розничной торговли на душу населения, тыс. рублей.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42,8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40,3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43,6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46,6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49,9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51,0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131840" y="4725144"/>
          <a:ext cx="2987826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ЗЕМЛЕНЬНО ИМУЩЕСТВЕННЫЙ КОМПЛЕКС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Администрирование неналоговых доходов от использования муниципального имущества, %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90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228186" y="4725144"/>
          <a:ext cx="2915814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23279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itchFamily="34" charset="0"/>
                        </a:rPr>
                        <a:t>МУНИЦИПАЛЬНАЯ СЛУЖБА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Bahnschrift Condensed" pitchFamily="34" charset="0"/>
                        </a:rPr>
                        <a:t>Количество муниципальных служащих, прошедших повышение квалификации и переподготовку, чел.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2019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2021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2022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2023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2024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25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itchFamily="34" charset="0"/>
                        </a:rPr>
                        <a:t>10</a:t>
                      </a:r>
                      <a:endParaRPr lang="ru-RU" sz="1400" dirty="0">
                        <a:latin typeface="Bahnschrift Condensed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Содержание</a:t>
            </a:r>
            <a:endParaRPr lang="ru-RU" sz="2800" b="1" dirty="0">
              <a:latin typeface="Bahnschrif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7"/>
            <a:ext cx="8749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Глоссарий……………………………………………………………………………………………..………….3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Административно-территориальное деление муниципального образования Адамовский район……………………………………………………………………………...........................4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Прогноз социально-экономического развития……………………………………………………….5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бюджетной политики……………………………………………………….6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направления налоговой политики………………………………………………………...7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Краткая характеристика бюджета……………………………………………………………………….8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Налоговые и неналоговые доходы бюджета…………………………………………………………9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Безвозмездные поступления от других бюджетов………………………………………………..10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Ведомственная структура расходов бюджета………………………………………………….…..11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расходов бюджета по разделам……………………………………….…………………12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Сведения о национальных проектах………………………………………………………………13-14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Расходы бюджета по целевым группам…………………………………………….………………..15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Расходы бюджета в рамках муниципальных программ………………………..............…16-18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Сведения о целевых показателях муниципальных программ……………………....………..19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Межбюджетные трансферты ……………………………………………………………………………20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Долговая политика муниципального образования……………………………………………….21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Сведения об оценке объема предоставляемых налоговых льгот……………………...……22</a:t>
            </a:r>
          </a:p>
          <a:p>
            <a:pPr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финансами…....23</a:t>
            </a:r>
          </a:p>
          <a:p>
            <a:pPr lvl="0" indent="360000" algn="just">
              <a:spcBef>
                <a:spcPts val="600"/>
              </a:spcBef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информация..………………………………………………………………………………...24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1326" y="648866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hnschrift Condensed" pitchFamily="34" charset="0"/>
              </a:rPr>
              <a:t>Межбюджетные трансферты муниципального образования Адамовский район </a:t>
            </a:r>
            <a:endParaRPr lang="ru-RU" sz="24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496" y="682659"/>
          <a:ext cx="9108504" cy="2873723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3264066"/>
                <a:gridCol w="1948146"/>
                <a:gridCol w="1948146"/>
                <a:gridCol w="1948146"/>
              </a:tblGrid>
              <a:tr h="413606">
                <a:tc rowSpan="2">
                  <a:txBody>
                    <a:bodyPr/>
                    <a:lstStyle/>
                    <a:p>
                      <a:pPr marL="1809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Межбюджетные трансферты, в том числе:</a:t>
                      </a:r>
                      <a:endParaRPr lang="ru-RU" sz="2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1477">
                <a:tc vMerge="1">
                  <a:txBody>
                    <a:bodyPr/>
                    <a:lstStyle/>
                    <a:p>
                      <a:pPr marL="1809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65 733,5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55 856,0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47 199,0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6209">
                <a:tc>
                  <a:txBody>
                    <a:bodyPr/>
                    <a:lstStyle/>
                    <a:p>
                      <a:pPr marL="529200" lvl="1" indent="0" algn="l" fontAlgn="b"/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Дотации бюджетам сельских поселений на   выравнивание бюджетной обеспеченности 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64 068,0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55 856,0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47 199,0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80000">
                <a:tc>
                  <a:txBody>
                    <a:bodyPr/>
                    <a:lstStyle/>
                    <a:p>
                      <a:pPr marL="529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Иные дотации бюджетам сельских поселений, в том числе:</a:t>
                      </a:r>
                      <a:endParaRPr lang="ru-RU" sz="14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1 665,5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680000">
                <a:tc>
                  <a:txBody>
                    <a:bodyPr/>
                    <a:lstStyle/>
                    <a:p>
                      <a:pPr marL="1000125" lvl="2" indent="0" algn="l" fontAlgn="b"/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В рамках реализации инициативного бюджетирования 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1 165,5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itchFamily="34" charset="0"/>
                        </a:rPr>
                        <a:t>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itchFamily="34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3573016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itchFamily="34" charset="0"/>
              </a:rPr>
              <a:t>(тыс. рублей)</a:t>
            </a:r>
            <a:endParaRPr lang="ru-RU" sz="1400" dirty="0"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501008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с.20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Bahnschrift Condensed" pitchFamily="34" charset="0"/>
              </a:rPr>
              <a:t>Долговая политика муниципального образования  Адамовский район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179512" y="98072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с.21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2" name="Рисунок 11" descr="6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293096"/>
            <a:ext cx="919342" cy="9565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sticker-png-cash-icon-money-icon-design-finance-petty-cash-blackandwhite-hand-li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8384" y="4221088"/>
            <a:ext cx="894706" cy="959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4626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Сведения об оценке объема предоставляемых налоговых льгот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620688"/>
          <a:ext cx="9144000" cy="623731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77169"/>
                <a:gridCol w="1332876"/>
                <a:gridCol w="1443444"/>
                <a:gridCol w="1554851"/>
                <a:gridCol w="1517830"/>
                <a:gridCol w="1517830"/>
              </a:tblGrid>
              <a:tr h="4314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Наименование ППО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Наименования налогов, по которым предусматриваются налоговые льготы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Размер налоговой ставки (в %)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Bahnschrift Condensed" pitchFamily="34" charset="0"/>
                        </a:rPr>
                        <a:t>Сумма </a:t>
                      </a:r>
                      <a:r>
                        <a:rPr lang="ru-RU" sz="1600" dirty="0" smtClean="0">
                          <a:latin typeface="Bahnschrift Condensed" pitchFamily="34" charset="0"/>
                        </a:rPr>
                        <a:t>льгот  (тыс</a:t>
                      </a:r>
                      <a:r>
                        <a:rPr lang="ru-RU" sz="1600" dirty="0">
                          <a:latin typeface="Bahnschrift Condensed" pitchFamily="34" charset="0"/>
                        </a:rPr>
                        <a:t>. рублей)</a:t>
                      </a:r>
                      <a:endParaRPr lang="ru-RU" sz="16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2000" b="1" dirty="0">
                          <a:latin typeface="Bahnschrift Condensed" pitchFamily="34" charset="0"/>
                        </a:rPr>
                        <a:t>год</a:t>
                      </a:r>
                      <a:endParaRPr lang="ru-RU" sz="2000" b="1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2000" b="1" dirty="0">
                          <a:latin typeface="Bahnschrift Condensed" pitchFamily="34" charset="0"/>
                        </a:rPr>
                        <a:t>год</a:t>
                      </a:r>
                      <a:endParaRPr lang="ru-RU" sz="2000" b="1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2000" b="1" dirty="0">
                          <a:latin typeface="Bahnschrift Condensed" pitchFamily="34" charset="0"/>
                        </a:rPr>
                        <a:t>год</a:t>
                      </a:r>
                      <a:endParaRPr lang="ru-RU" sz="2000" b="1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Адамовский поссовет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2357,9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2357,9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2357,9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Аниховский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106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106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106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Брацлавский сельсовет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156,3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156,3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156,3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Елизаветинский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58,1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58,1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58,1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Комсомольский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59,1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59,1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59,1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4104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Майский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99,4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99,4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99,4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Обильновский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3242,8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3242,8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3242,8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Совхозный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0,15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83,8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83,8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83,8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Теренсайский сельсовет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212,5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212,5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212,5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Шильдинский поссовет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209,1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209,1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209,1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1485">
                <a:tc>
                  <a:txBody>
                    <a:bodyPr/>
                    <a:lstStyle/>
                    <a:p>
                      <a:pPr indent="7200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Юбилейный сельсовет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Земельный налог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0,3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Bahnschrift Condensed" pitchFamily="34" charset="0"/>
                        </a:rPr>
                        <a:t>240,5</a:t>
                      </a:r>
                      <a:endParaRPr lang="ru-RU" sz="140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240,5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240,5</a:t>
                      </a:r>
                      <a:endParaRPr lang="ru-RU" sz="1400" dirty="0">
                        <a:latin typeface="Bahnschrift Condensed" pitchFamily="34" charset="0"/>
                        <a:ea typeface="Times New Roman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с.22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</a:t>
            </a:r>
            <a:endParaRPr lang="ru-RU" sz="2000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с.23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5656" y="-44419"/>
            <a:ext cx="6660232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Контактная информация.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Почтовый адрес: 462830 Оренбургская область, Адамовский район, поселок Адамовка, улица 8 марта 11 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Телефон/факс: 8 (353-65) 2-17-36, 2-27-73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Официальный сайт: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2"/>
              </a:rPr>
              <a:t>http://adamfin.ru</a:t>
            </a: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Социальные сети: </a:t>
            </a:r>
            <a:r>
              <a:rPr lang="en-US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3"/>
              </a:rPr>
              <a:t>https://twitter.com/finadam1</a:t>
            </a: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Адрес электронной почты: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  <a:hlinkClick r:id="rId4"/>
              </a:rPr>
              <a:t>finadam@mail.orb.ru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График работы финансового отдела администрации МО Адамовский район: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понедельник-пятница с 9.00 до  17.00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обеденный  перерыв с 13.00 до 14.00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выходные  дни - суббота, воскресенье;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График личного приема граждан заместителя главы по финансово -экономическим вопросам - начальника финансового отдела: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понедельник-пятница с 9.00 до  17.00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обеденный  перерыв с 13.00 до 14.00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выходные  дни - суббота, воскресенье;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  <p:pic>
        <p:nvPicPr>
          <p:cNvPr id="9" name="Рисунок 8" descr="1077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576064" cy="576064"/>
          </a:xfrm>
          <a:prstGeom prst="rect">
            <a:avLst/>
          </a:prstGeom>
        </p:spPr>
      </p:pic>
      <p:pic>
        <p:nvPicPr>
          <p:cNvPr id="12" name="Рисунок 11" descr="1229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852936"/>
            <a:ext cx="432048" cy="432048"/>
          </a:xfrm>
          <a:prstGeom prst="rect">
            <a:avLst/>
          </a:prstGeom>
        </p:spPr>
      </p:pic>
      <p:pic>
        <p:nvPicPr>
          <p:cNvPr id="13" name="Рисунок 12" descr="159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124744"/>
            <a:ext cx="432048" cy="432048"/>
          </a:xfrm>
          <a:prstGeom prst="rect">
            <a:avLst/>
          </a:prstGeom>
        </p:spPr>
      </p:pic>
      <p:pic>
        <p:nvPicPr>
          <p:cNvPr id="15" name="Рисунок 14" descr="12405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717032"/>
            <a:ext cx="585606" cy="585606"/>
          </a:xfrm>
          <a:prstGeom prst="rect">
            <a:avLst/>
          </a:prstGeom>
        </p:spPr>
      </p:pic>
      <p:pic>
        <p:nvPicPr>
          <p:cNvPr id="16" name="Рисунок 15" descr="9579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5517232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145" y="648866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с.24</a:t>
            </a:r>
            <a:endParaRPr lang="ru-RU" dirty="0">
              <a:latin typeface="Bahnschrift SemiBold Condensed" pitchFamily="34" charset="0"/>
            </a:endParaRPr>
          </a:p>
        </p:txBody>
      </p:sp>
      <p:pic>
        <p:nvPicPr>
          <p:cNvPr id="14" name="Рисунок 13" descr="twitter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2348880"/>
            <a:ext cx="539552" cy="359701"/>
          </a:xfrm>
          <a:prstGeom prst="rect">
            <a:avLst/>
          </a:prstGeom>
        </p:spPr>
      </p:pic>
      <p:pic>
        <p:nvPicPr>
          <p:cNvPr id="17" name="Рисунок 16" descr="kisspng-web-development-computer-icons-website-5abbea17879f68.454302141522264599555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1700808"/>
            <a:ext cx="476672" cy="47667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5536" y="620688"/>
            <a:ext cx="8424936" cy="513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Бюджет</a:t>
            </a:r>
            <a:r>
              <a:rPr lang="ru-RU" dirty="0" smtClean="0">
                <a:latin typeface="Century Gothic" pitchFamily="34" charset="0"/>
              </a:rPr>
              <a:t>  - это план доходов и расходов на определенный период.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Доходы бюджета </a:t>
            </a:r>
            <a:r>
              <a:rPr lang="ru-RU" dirty="0" smtClean="0">
                <a:latin typeface="Century Gothic" pitchFamily="34" charset="0"/>
              </a:rPr>
              <a:t>– поступающие в бюджет денежные средства в виде: налогов,  неналоговых поступлений, безвозмездных поступлений, кредитов.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Расходы бюджета</a:t>
            </a:r>
            <a:r>
              <a:rPr lang="ru-RU" dirty="0" smtClean="0">
                <a:latin typeface="Century Gothic" pitchFamily="34" charset="0"/>
              </a:rPr>
              <a:t> - это денежные средства, направляемые на финансовое обеспечение задач и функций муниципального образования.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Профицит бюджета </a:t>
            </a:r>
            <a:r>
              <a:rPr lang="ru-RU" dirty="0" smtClean="0">
                <a:latin typeface="Century Gothic" pitchFamily="34" charset="0"/>
              </a:rPr>
              <a:t>- превышение доходов бюджета над его расходами.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Дефицит бюджета  </a:t>
            </a:r>
            <a:r>
              <a:rPr lang="ru-RU" dirty="0" smtClean="0">
                <a:latin typeface="Century Gothic" pitchFamily="34" charset="0"/>
              </a:rPr>
              <a:t>- превышение расходов бюджета над его доходами.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Муниципальная программа</a:t>
            </a:r>
            <a:r>
              <a:rPr lang="ru-RU" dirty="0" smtClean="0">
                <a:latin typeface="Century Gothic" pitchFamily="34" charset="0"/>
              </a:rPr>
              <a:t> - документ стратегического планирования,</a:t>
            </a:r>
          </a:p>
          <a:p>
            <a:pPr algn="just">
              <a:lnSpc>
                <a:spcPct val="70000"/>
              </a:lnSpc>
            </a:pPr>
            <a:r>
              <a:rPr lang="ru-RU" dirty="0" smtClean="0">
                <a:latin typeface="Century Gothic" pitchFamily="34" charset="0"/>
              </a:rPr>
              <a:t>содержащий комплекс планируемых мероприятий, взаимоувязанных по задачам, срокам осуществления, исполнителям и ресурсам.</a:t>
            </a: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itchFamily="34" charset="0"/>
              </a:rPr>
              <a:t>Расходные обязательства </a:t>
            </a:r>
            <a:r>
              <a:rPr lang="ru-RU" dirty="0" smtClean="0">
                <a:latin typeface="Century Gothic" pitchFamily="34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предоставить физическим или юридическим лицам, органам местного самоуправления средства бюджета.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630932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с.3</a:t>
            </a:r>
            <a:endParaRPr lang="ru-RU" dirty="0">
              <a:latin typeface="Bahnschrift SemiBold Condensed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itchFamily="34" charset="0"/>
              </a:rPr>
              <a:t>Глоссарий</a:t>
            </a:r>
            <a:endParaRPr lang="ru-RU" sz="2800" b="1" dirty="0">
              <a:latin typeface="Bahnschrift Condensed" pitchFamily="34" charset="0"/>
            </a:endParaRPr>
          </a:p>
        </p:txBody>
      </p:sp>
    </p:spTree>
  </p:cSld>
  <p:clrMapOvr>
    <a:masterClrMapping/>
  </p:clrMapOvr>
  <p:transition spd="slow" advTm="132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555555555.jpg"/>
          <p:cNvPicPr>
            <a:picLocks noChangeAspect="1"/>
          </p:cNvPicPr>
          <p:nvPr/>
        </p:nvPicPr>
        <p:blipFill>
          <a:blip r:embed="rId2" cstate="print"/>
          <a:srcRect l="18349" t="15281" r="17288" b="10500"/>
          <a:stretch>
            <a:fillRect/>
          </a:stretch>
        </p:blipFill>
        <p:spPr>
          <a:xfrm>
            <a:off x="0" y="1556792"/>
            <a:ext cx="6660232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73616" cy="4766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Административно-территориальное деление муниципального образования Адамовский район</a:t>
            </a:r>
            <a:endParaRPr lang="ru-RU" sz="2000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Адамовский район расположен на востоке Оренбургской области в 440 км от областного центра. Район занимает площадь 630,0 тысяч гектар, что составляет 5 процентов от территории области. Наибольшая протяженность с севера на юг — 95 км, с запада на восток — 130 км. </a:t>
            </a:r>
            <a:endParaRPr lang="ru-RU" dirty="0" smtClean="0">
              <a:latin typeface="Bahnschrift Condensed" pitchFamily="34" charset="0"/>
              <a:cs typeface="Arial" pitchFamily="34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Адамовский муниципальный район включает  11  муниципальных образований </a:t>
            </a:r>
            <a:r>
              <a:rPr lang="ru-RU" dirty="0" smtClean="0">
                <a:latin typeface="Bahnschrift Condensed" pitchFamily="34" charset="0"/>
                <a:ea typeface="Calibri" pitchFamily="34" charset="0"/>
                <a:cs typeface="Times New Roman" pitchFamily="18" charset="0"/>
              </a:rPr>
              <a:t>сельских поселений:</a:t>
            </a:r>
          </a:p>
          <a:p>
            <a:pPr marL="2243138" indent="3175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Bahnschrift Condensed" pitchFamily="34" charset="0"/>
              </a:rPr>
              <a:t>Адамовский и Шильдинский поссоветы; Аниховский, Брацлавский, Елизаветинский, Комсомольский, Майский, Обильновский, Совхозный, Теренсайский и Юбилейный сельсоветы.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5652120" y="2348880"/>
          <a:ext cx="33843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Соединительная линия уступом 27"/>
          <p:cNvCxnSpPr/>
          <p:nvPr/>
        </p:nvCxnSpPr>
        <p:spPr>
          <a:xfrm flipV="1">
            <a:off x="2843808" y="2780928"/>
            <a:ext cx="6048672" cy="1872208"/>
          </a:xfrm>
          <a:prstGeom prst="bentConnector3">
            <a:avLst>
              <a:gd name="adj1" fmla="val 61653"/>
            </a:avLst>
          </a:prstGeom>
          <a:ln w="22225">
            <a:solidFill>
              <a:srgbClr val="C00000"/>
            </a:solidFill>
            <a:prstDash val="dash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2924944"/>
            <a:ext cx="223224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Condensed" pitchFamily="34" charset="0"/>
              </a:rPr>
              <a:t>Численность населения на 1 января 2021 года составляет:</a:t>
            </a:r>
          </a:p>
          <a:p>
            <a:r>
              <a:rPr lang="ru-RU" dirty="0" smtClean="0">
                <a:latin typeface="Bahnschrift Condensed" pitchFamily="34" charset="0"/>
              </a:rPr>
              <a:t> 21 693 тыс. человек</a:t>
            </a:r>
            <a:endParaRPr lang="ru-RU" dirty="0">
              <a:latin typeface="Bahnschrift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4293096"/>
            <a:ext cx="223224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Bahnschrift Condensed" pitchFamily="34" charset="0"/>
              </a:rPr>
              <a:t>Район граничит с Кваркенским, Новоорским, Домбаровским, Ясненским и Светлинским районами Оренбургской области и Костанайской областью республики Казахстан.</a:t>
            </a:r>
            <a:endParaRPr lang="ru-RU" dirty="0">
              <a:latin typeface="Bahnschrift Condensed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5724128" y="2780928"/>
            <a:ext cx="864096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88224" y="4725144"/>
            <a:ext cx="0" cy="172819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4914" y="648866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с.4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Condensed" pitchFamily="34" charset="0"/>
              </a:rPr>
              <a:t>Основные показатели прогноза социально-экономического развития</a:t>
            </a:r>
            <a:br>
              <a:rPr lang="ru-RU" sz="1800" b="1" dirty="0" smtClean="0">
                <a:latin typeface="Bahnschrift Condensed" pitchFamily="34" charset="0"/>
              </a:rPr>
            </a:br>
            <a:r>
              <a:rPr lang="ru-RU" sz="1800" b="1" dirty="0" smtClean="0">
                <a:latin typeface="Bahnschrift Condensed" pitchFamily="34" charset="0"/>
              </a:rPr>
              <a:t> муниципального образования Адамовский район</a:t>
            </a:r>
            <a:endParaRPr lang="ru-RU" sz="1800" b="1" dirty="0">
              <a:latin typeface="Bahnschrift Condensed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764704"/>
          <a:ext cx="41044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/>
        </p:nvGraphicFramePr>
        <p:xfrm>
          <a:off x="4788024" y="764704"/>
          <a:ext cx="4211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5536" y="3429000"/>
          <a:ext cx="410304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788024" y="3429000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39722" y="64886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с.5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Bahnschrift Condensed" pitchFamily="34" charset="0"/>
              </a:rPr>
              <a:t>Основные направления бюджетной политики муниципального образования Адамовский район</a:t>
            </a:r>
            <a:endParaRPr lang="ru-RU" sz="22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44532" y="651605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с.6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836712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Bahnschrift Condensed" pitchFamily="34" charset="0"/>
              </a:rPr>
              <a:t>Основные направления налоговой политики муниципального образования Адамовский район</a:t>
            </a:r>
            <a:endParaRPr lang="ru-RU" sz="22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/>
        </p:nvGraphicFramePr>
        <p:xfrm>
          <a:off x="107504" y="6381328"/>
          <a:ext cx="40267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46134" y="64886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с.7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79512" y="836712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Краткая характеристика бюджета муниципального образования Адамовский район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39722" y="64886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с.8</a:t>
            </a:r>
            <a:endParaRPr lang="ru-RU" dirty="0">
              <a:latin typeface="Bahnschrift SemiBold Condensed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124744"/>
          <a:ext cx="5400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580112" y="980728"/>
          <a:ext cx="3563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itchFamily="34" charset="0"/>
              </a:rPr>
              <a:t>Налоговые и неналоговые доходы бюджета муниципального образования Адамовский район  </a:t>
            </a:r>
            <a:endParaRPr lang="ru-RU" sz="2000" b="1" dirty="0">
              <a:latin typeface="Bahnschrift Condensed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692696"/>
          <a:ext cx="9144001" cy="369973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4740760"/>
                <a:gridCol w="1521812"/>
                <a:gridCol w="1402253"/>
                <a:gridCol w="1479176"/>
              </a:tblGrid>
              <a:tr h="403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2021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2022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itchFamily="34" charset="0"/>
                        </a:rPr>
                        <a:t>2023 </a:t>
                      </a:r>
                      <a:r>
                        <a:rPr lang="ru-RU" sz="1800" dirty="0">
                          <a:latin typeface="Bahnschrift Condensed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69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Налоговые и неналоговые доходы, в том</a:t>
                      </a:r>
                      <a:r>
                        <a:rPr lang="ru-RU" sz="1600" baseline="0" dirty="0" smtClean="0">
                          <a:latin typeface="Bahnschrift Condensed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Bahnschrift Condensed" pitchFamily="34" charset="0"/>
                        </a:rPr>
                        <a:t> числе: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114 610,8</a:t>
                      </a:r>
                      <a:endParaRPr lang="ru-RU" sz="1600" b="1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123 440,8</a:t>
                      </a:r>
                      <a:endParaRPr lang="ru-RU" sz="1600" b="1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itchFamily="34" charset="0"/>
                        </a:rPr>
                        <a:t>133 150,5</a:t>
                      </a:r>
                      <a:endParaRPr lang="ru-RU" sz="1600" b="1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Налог на доходы физических лиц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91 020,0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99 215,0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107 562,0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Налоги на совокупный доход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13 011,0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13 646,0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14 808,7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Государственная  пошлина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2 865,0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2 865,0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2 865,0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73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Доходы от использования имущества, находящегося в государственной  и  муниципальной собственности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6 900,0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6 </a:t>
                      </a:r>
                      <a:r>
                        <a:rPr lang="ru-RU" sz="1400" dirty="0" smtClean="0">
                          <a:latin typeface="Bahnschrift Condensed" pitchFamily="34" charset="0"/>
                        </a:rPr>
                        <a:t>900,0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7 100,0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Платежи при пользовании природными ресурсами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352,8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352,8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352,8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73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itchFamily="34" charset="0"/>
                        </a:rPr>
                        <a:t>60,0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402,0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402,0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itchFamily="34" charset="0"/>
                        </a:rPr>
                        <a:t>402,0</a:t>
                      </a:r>
                      <a:endParaRPr lang="ru-RU" sz="1400" b="0" dirty="0">
                        <a:latin typeface="Bahnschrift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 Black" pitchFamily="34" charset="0"/>
              </a:rPr>
              <a:t>(тыс. рублей)</a:t>
            </a:r>
            <a:endParaRPr lang="ru-RU" sz="1200" dirty="0">
              <a:latin typeface="Arial Black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4365104"/>
          <a:ext cx="878497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39722" y="64886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itchFamily="34" charset="0"/>
              </a:rPr>
              <a:t>с.9</a:t>
            </a:r>
            <a:endParaRPr lang="ru-RU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2464</Words>
  <Application>Microsoft Office PowerPoint</Application>
  <PresentationFormat>Экран (4:3)</PresentationFormat>
  <Paragraphs>699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Бюджет  для граждан </vt:lpstr>
      <vt:lpstr>Содержание</vt:lpstr>
      <vt:lpstr>Глоссарий</vt:lpstr>
      <vt:lpstr>Административно-территориальное деление муниципального образования Адамовский район</vt:lpstr>
      <vt:lpstr>Основные показатели прогноза социально-экономического развития  муниципального образования Адамовский район</vt:lpstr>
      <vt:lpstr>Основные направления бюджетной политики муниципального образования Адамовский район</vt:lpstr>
      <vt:lpstr>Основные направления налоговой политики муниципального образования Адамовский район</vt:lpstr>
      <vt:lpstr>Краткая характеристика бюджета муниципального образования Адамовский район</vt:lpstr>
      <vt:lpstr>Налоговые и неналоговые доходы бюджета муниципального образования Адамовский район  </vt:lpstr>
      <vt:lpstr>Безвозмездные поступления от других бюджетов</vt:lpstr>
      <vt:lpstr>Ведомственная структура расходов бюджета муниципального образования Адамовский район</vt:lpstr>
      <vt:lpstr>Структура расходов бюджета по разделам муниципального образования Адамовский район</vt:lpstr>
      <vt:lpstr>Сведения о национальных проектах муниципального образования Адамовский район </vt:lpstr>
      <vt:lpstr>Сведения о национальных проектах муниципального образования Адамовский район </vt:lpstr>
      <vt:lpstr>Расходы бюджета муниципального образования Адамовский район по целевым группам</vt:lpstr>
      <vt:lpstr>Расходы бюджета муниципального образования Адамовский район в рамках муниципальных программ</vt:lpstr>
      <vt:lpstr>Расходы бюджета муниципального образования Адамовский район  в рамках муниципальных программ</vt:lpstr>
      <vt:lpstr>Доля расходов бюджета муниципального образования Адамовский район в рамках муниципальных программ</vt:lpstr>
      <vt:lpstr>Сведения о целевых показателях муниципальных программ</vt:lpstr>
      <vt:lpstr>Межбюджетные трансферты муниципального образования Адамовский район </vt:lpstr>
      <vt:lpstr>Долговая политика муниципального образования  Адамовский район</vt:lpstr>
      <vt:lpstr>Сведения об оценке объема предоставляемых налоговых льгот</vt:lpstr>
      <vt:lpstr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основе решения о бюджете муниципального образования Адамовский район на 2020 год и на плановый период 2021 и 2022 годов.</dc:title>
  <dc:creator>Виктор</dc:creator>
  <cp:lastModifiedBy>Виктор</cp:lastModifiedBy>
  <cp:revision>439</cp:revision>
  <dcterms:created xsi:type="dcterms:W3CDTF">2020-03-02T05:18:39Z</dcterms:created>
  <dcterms:modified xsi:type="dcterms:W3CDTF">2021-06-01T07:44:50Z</dcterms:modified>
</cp:coreProperties>
</file>