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  <p:sldId id="304" r:id="rId36"/>
    <p:sldId id="293" r:id="rId37"/>
    <p:sldId id="305" r:id="rId38"/>
    <p:sldId id="294" r:id="rId39"/>
    <p:sldId id="306" r:id="rId40"/>
    <p:sldId id="295" r:id="rId41"/>
    <p:sldId id="307" r:id="rId42"/>
    <p:sldId id="296" r:id="rId43"/>
    <p:sldId id="308" r:id="rId44"/>
    <p:sldId id="297" r:id="rId45"/>
    <p:sldId id="309" r:id="rId46"/>
    <p:sldId id="298" r:id="rId47"/>
    <p:sldId id="310" r:id="rId48"/>
    <p:sldId id="299" r:id="rId49"/>
    <p:sldId id="311" r:id="rId50"/>
    <p:sldId id="300" r:id="rId51"/>
    <p:sldId id="301" r:id="rId52"/>
    <p:sldId id="302" r:id="rId53"/>
    <p:sldId id="303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щая информация" id="{9F67B8B4-39BC-4CD4-AD2B-EB8EE3D62C8A}">
          <p14:sldIdLst>
            <p14:sldId id="256"/>
            <p14:sldId id="257"/>
            <p14:sldId id="258"/>
            <p14:sldId id="259"/>
          </p14:sldIdLst>
        </p14:section>
        <p14:section name="Понятие сбалансированности" id="{100F3175-3A50-45BC-9714-DF922B71C443}">
          <p14:sldIdLst>
            <p14:sldId id="260"/>
            <p14:sldId id="261"/>
            <p14:sldId id="262"/>
          </p14:sldIdLst>
        </p14:section>
        <p14:section name="Бюджетная система" id="{96F677A7-56BF-4D00-A66B-638FC8D94176}">
          <p14:sldIdLst>
            <p14:sldId id="263"/>
          </p14:sldIdLst>
        </p14:section>
        <p14:section name="Стадии бюджета" id="{68BC9D02-401F-4982-99E9-D6DEE5E0FDE1}">
          <p14:sldIdLst>
            <p14:sldId id="267"/>
            <p14:sldId id="268"/>
            <p14:sldId id="265"/>
          </p14:sldIdLst>
        </p14:section>
        <p14:section name="Направления налоговой политики" id="{178054A9-17ED-4A5B-B328-F5DDB553CD4D}">
          <p14:sldIdLst>
            <p14:sldId id="269"/>
          </p14:sldIdLst>
        </p14:section>
        <p14:section name="Направления бюджетной политики" id="{6023F3CE-7A9F-49E8-8570-24826B2E0A5D}">
          <p14:sldIdLst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Расходы бюджета на 2020 год" id="{19B7251D-2AC4-4D55-8A09-0B9FB4994858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Перечень муниципальных программ" id="{297C41BF-CE22-4489-976B-A0C98A568A2E}">
          <p14:sldIdLst>
            <p14:sldId id="290"/>
            <p14:sldId id="291"/>
            <p14:sldId id="292"/>
            <p14:sldId id="304"/>
            <p14:sldId id="293"/>
            <p14:sldId id="305"/>
            <p14:sldId id="294"/>
            <p14:sldId id="306"/>
            <p14:sldId id="295"/>
            <p14:sldId id="307"/>
            <p14:sldId id="296"/>
            <p14:sldId id="308"/>
            <p14:sldId id="297"/>
            <p14:sldId id="309"/>
            <p14:sldId id="298"/>
            <p14:sldId id="310"/>
            <p14:sldId id="299"/>
            <p14:sldId id="311"/>
            <p14:sldId id="300"/>
          </p14:sldIdLst>
        </p14:section>
        <p14:section name="Дефицит бюджета" id="{7B21DDB3-9FBA-4581-B3A4-3E8673C0CA24}">
          <p14:sldIdLst>
            <p14:sldId id="301"/>
          </p14:sldIdLst>
        </p14:section>
        <p14:section name="Параметры бюджета" id="{D8233454-779D-4759-8754-68288E7B88EE}">
          <p14:sldIdLst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5B41"/>
    <a:srgbClr val="BD8881"/>
    <a:srgbClr val="D34817"/>
    <a:srgbClr val="E84C22"/>
    <a:srgbClr val="FFFF99"/>
    <a:srgbClr val="9F3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4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numFmt formatCode="#,##0.0\ &quot;₽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20.3</c:v>
                </c:pt>
                <c:pt idx="1">
                  <c:v>29.3</c:v>
                </c:pt>
                <c:pt idx="2">
                  <c:v>33.4</c:v>
                </c:pt>
                <c:pt idx="3">
                  <c:v>35.700000000000003</c:v>
                </c:pt>
                <c:pt idx="4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50-44A1-8E0F-D498D724C3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669891912"/>
        <c:axId val="669888304"/>
      </c:barChart>
      <c:catAx>
        <c:axId val="66989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2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669888304"/>
        <c:crosses val="autoZero"/>
        <c:auto val="1"/>
        <c:lblAlgn val="ctr"/>
        <c:lblOffset val="100"/>
        <c:noMultiLvlLbl val="0"/>
      </c:catAx>
      <c:valAx>
        <c:axId val="66988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spc="2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669891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aseline="0">
          <a:solidFill>
            <a:schemeClr val="tx1">
              <a:lumMod val="85000"/>
              <a:lumOff val="15000"/>
            </a:schemeClr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87590516983423"/>
          <c:y val="0.18890402899449707"/>
          <c:w val="0.31892867218959192"/>
          <c:h val="0.7498297994397200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noFill/>
            </a:ln>
          </c:spPr>
          <c:explosion val="7"/>
          <c:dPt>
            <c:idx val="0"/>
            <c:bubble3D val="0"/>
            <c:explosion val="3"/>
            <c:spPr>
              <a:solidFill>
                <a:srgbClr val="CA5B41"/>
              </a:solidFill>
              <a:ln w="3175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4F8-451A-B63A-0C516B5F6B0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3175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84F8-451A-B63A-0C516B5F6B06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3175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F8-451A-B63A-0C516B5F6B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84F8-451A-B63A-0C516B5F6B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F8-451A-B63A-0C516B5F6B06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3175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F8-451A-B63A-0C516B5F6B06}"/>
              </c:ext>
            </c:extLst>
          </c:dPt>
          <c:dLbls>
            <c:dLbl>
              <c:idx val="0"/>
              <c:layout>
                <c:manualLayout>
                  <c:x val="0.10162002958099293"/>
                  <c:y val="2.491249771608636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19EC95-1A9C-469E-8DCE-000164ACFA8F}" type="CATEGORYNAME">
                      <a:rPr lang="ru-RU" dirty="0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CA29422A-52CB-465D-84C8-66DF7ED79E24}" type="VALUE"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baseline="0" dirty="0"/>
                  </a:p>
                </c:rich>
              </c:tx>
              <c:numFmt formatCode="#,##0.00\ &quot;₽&quot;" sourceLinked="0"/>
              <c:spPr>
                <a:solidFill>
                  <a:srgbClr val="FFBD47">
                    <a:alpha val="5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F8-451A-B63A-0C516B5F6B06}"/>
                </c:ext>
              </c:extLst>
            </c:dLbl>
            <c:dLbl>
              <c:idx val="1"/>
              <c:layout>
                <c:manualLayout>
                  <c:x val="-3.7973189019125053E-2"/>
                  <c:y val="0.1275918273982399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48DF1A-AA99-4B10-8A3C-CF6BAC814571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BEFC67D1-BDA7-4CDD-998F-372A46FEC182}" type="VALUE">
                      <a:rPr lang="en-US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baseline="0" dirty="0"/>
                  </a:p>
                </c:rich>
              </c:tx>
              <c:numFmt formatCode="#,##0.00\ &quot;₽&quot;" sourceLinked="0"/>
              <c:spPr>
                <a:solidFill>
                  <a:srgbClr val="FFBD47">
                    <a:alpha val="5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F8-451A-B63A-0C516B5F6B06}"/>
                </c:ext>
              </c:extLst>
            </c:dLbl>
            <c:dLbl>
              <c:idx val="2"/>
              <c:layout>
                <c:manualLayout>
                  <c:x val="-0.13626492942453855"/>
                  <c:y val="-2.059411704049818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6EE5AC-3B76-4696-A9EF-5E8060FC516C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46658726-271C-4197-9DBE-B2D6BAF16F8F}" type="VALUE">
                      <a:rPr lang="ru-RU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baseline="0" dirty="0"/>
                  </a:p>
                </c:rich>
              </c:tx>
              <c:numFmt formatCode="#,##0.00\ &quot;₽&quot;" sourceLinked="0"/>
              <c:spPr>
                <a:solidFill>
                  <a:srgbClr val="FFBD47">
                    <a:alpha val="5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3546410526045808"/>
                      <c:h val="0.128715241548112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4F8-451A-B63A-0C516B5F6B06}"/>
                </c:ext>
              </c:extLst>
            </c:dLbl>
            <c:dLbl>
              <c:idx val="3"/>
              <c:layout>
                <c:manualLayout>
                  <c:x val="-9.1881299853804915E-2"/>
                  <c:y val="0.1118586021785269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39EDFF-2A1B-4352-9777-9E59F4104D0D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D95D4826-4733-413B-BF10-241614F6BC10}" type="VALUE">
                      <a:rPr lang="ru-RU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baseline="0" dirty="0"/>
                  </a:p>
                </c:rich>
              </c:tx>
              <c:numFmt formatCode="#,##0.00\ &quot;₽&quot;" sourceLinked="0"/>
              <c:spPr>
                <a:solidFill>
                  <a:srgbClr val="FFBD47">
                    <a:alpha val="5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7591303530055483"/>
                      <c:h val="9.17913179322345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4F8-451A-B63A-0C516B5F6B06}"/>
                </c:ext>
              </c:extLst>
            </c:dLbl>
            <c:dLbl>
              <c:idx val="4"/>
              <c:layout>
                <c:manualLayout>
                  <c:x val="-0.26438649362640743"/>
                  <c:y val="1.40400638149086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556FF7-B3A3-48F2-BDD8-907ADBB884E5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B402A18F-3C2A-4E6C-8BB3-778C8EEFEF2A}" type="VALUE">
                      <a:rPr lang="ru-RU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baseline="0" dirty="0"/>
                  </a:p>
                </c:rich>
              </c:tx>
              <c:numFmt formatCode="#,##0.00\ &quot;₽&quot;" sourceLinked="0"/>
              <c:spPr>
                <a:solidFill>
                  <a:srgbClr val="FFBD47">
                    <a:alpha val="5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5939812083750108"/>
                      <c:h val="0.138743557052011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F8-451A-B63A-0C516B5F6B06}"/>
                </c:ext>
              </c:extLst>
            </c:dLbl>
            <c:dLbl>
              <c:idx val="5"/>
              <c:layout>
                <c:manualLayout>
                  <c:x val="0.14590782015440251"/>
                  <c:y val="-8.715434512432429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E40D9FA-A0D2-490C-A588-39988C9EA8E4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AC48ACD1-D8F4-4874-B192-C318E1BCC339}" type="VALUE">
                      <a:rPr lang="en-US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baseline="0" dirty="0"/>
                  </a:p>
                </c:rich>
              </c:tx>
              <c:numFmt formatCode="#,##0.00\ &quot;₽&quot;" sourceLinked="0"/>
              <c:spPr>
                <a:solidFill>
                  <a:srgbClr val="FFBD47">
                    <a:alpha val="5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F8-451A-B63A-0C516B5F6B06}"/>
                </c:ext>
              </c:extLst>
            </c:dLbl>
            <c:numFmt formatCode="#,##0.00\ &quot;₽&quot;" sourceLinked="0"/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ЕСХН</c:v>
                </c:pt>
                <c:pt idx="2">
                  <c:v>АКЦИЗЫ ПО ПОДАКЦИЗНЫМ ТОВАРАМ</c:v>
                </c:pt>
                <c:pt idx="3">
                  <c:v>НАЛОГ НА ИМУЩЕСТВО</c:v>
                </c:pt>
                <c:pt idx="4">
                  <c:v>ДОХОДЫ ОТ ИСПОЛЬЗОВАНИЯ ИМУЩЕСТВА, НАХОДЯЩЕГОСЯ В АРЕНДЕ</c:v>
                </c:pt>
                <c:pt idx="5">
                  <c:v>ШТРАФЫ</c:v>
                </c:pt>
              </c:strCache>
            </c:strRef>
          </c:cat>
          <c:val>
            <c:numRef>
              <c:f>Лист1!$B$2:$B$7</c:f>
              <c:numCache>
                <c:formatCode>#\ ##0.00\ "₽"</c:formatCode>
                <c:ptCount val="6"/>
                <c:pt idx="0">
                  <c:v>22942.3</c:v>
                </c:pt>
                <c:pt idx="1">
                  <c:v>64.2</c:v>
                </c:pt>
                <c:pt idx="2">
                  <c:v>2723</c:v>
                </c:pt>
                <c:pt idx="3">
                  <c:v>7015</c:v>
                </c:pt>
                <c:pt idx="4">
                  <c:v>562.6</c:v>
                </c:pt>
                <c:pt idx="5">
                  <c:v>118.3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8-451A-B63A-0C516B5F6B06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53248031496062E-2"/>
          <c:y val="0.14788090128755363"/>
          <c:w val="0.92435925196850399"/>
          <c:h val="0.77453068500557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625615157480316E-3"/>
                  <c:y val="-8.19349633334459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83415354330705"/>
                      <c:h val="7.60366327599607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2BA-4037-84B8-B590632D1386}"/>
                </c:ext>
              </c:extLst>
            </c:dLbl>
            <c:dLbl>
              <c:idx val="1"/>
              <c:layout>
                <c:manualLayout>
                  <c:x val="1.7968811515748032E-2"/>
                  <c:y val="-0.1074177959514717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14665354330705"/>
                      <c:h val="7.60366327599607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2BA-4037-84B8-B590632D1386}"/>
                </c:ext>
              </c:extLst>
            </c:dLbl>
            <c:dLbl>
              <c:idx val="2"/>
              <c:layout>
                <c:manualLayout>
                  <c:x val="1.5625615157480316E-3"/>
                  <c:y val="-0.155701057754046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33415354330704"/>
                      <c:h val="7.60366327599607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2BA-4037-84B8-B590632D138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113.7</c:v>
                </c:pt>
                <c:pt idx="1">
                  <c:v>52.8</c:v>
                </c:pt>
                <c:pt idx="2">
                  <c:v>64.400000000000006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A-4037-84B8-B590632D1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3708824"/>
        <c:axId val="843702264"/>
      </c:barChart>
      <c:catAx>
        <c:axId val="843708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3702264"/>
        <c:crosses val="autoZero"/>
        <c:auto val="1"/>
        <c:lblAlgn val="ctr"/>
        <c:lblOffset val="100"/>
        <c:noMultiLvlLbl val="0"/>
      </c:catAx>
      <c:valAx>
        <c:axId val="843702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43708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3510701" y="0"/>
            <a:ext cx="5170598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рямоугольник 6" descr="Прямоугольная фигура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 rot="10800000">
            <a:off x="4493895" y="1916455"/>
            <a:ext cx="7704000" cy="201168"/>
          </a:xfrm>
          <a:prstGeom prst="snip1Rect">
            <a:avLst>
              <a:gd name="adj" fmla="val 50000"/>
            </a:avLst>
          </a:prstGeom>
          <a:solidFill>
            <a:srgbClr val="9F3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rgbClr val="9F361D"/>
              </a:solidFill>
            </a:endParaRPr>
          </a:p>
        </p:txBody>
      </p:sp>
      <p:sp>
        <p:nvSpPr>
          <p:cNvPr id="22" name="Прямоугольник 5" descr="Прямоугольная фигура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596000" cy="201168"/>
          </a:xfrm>
          <a:prstGeom prst="snip1Rect">
            <a:avLst>
              <a:gd name="adj" fmla="val 50000"/>
            </a:avLst>
          </a:prstGeom>
          <a:solidFill>
            <a:srgbClr val="9F3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rgbClr val="9F361D"/>
              </a:solidFill>
            </a:endParaRPr>
          </a:p>
        </p:txBody>
      </p:sp>
      <p:sp>
        <p:nvSpPr>
          <p:cNvPr id="3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10701" y="2117625"/>
            <a:ext cx="5170600" cy="297755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idx="1"/>
          </p:nvPr>
        </p:nvSpPr>
        <p:spPr>
          <a:xfrm>
            <a:off x="3510701" y="5296344"/>
            <a:ext cx="5170598" cy="1561656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3510701" y="0"/>
            <a:ext cx="5170598" cy="19164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7103A1-DF4D-40E5-A136-6F81F519B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06" y="7284"/>
            <a:ext cx="9611628" cy="6850716"/>
          </a:xfrm>
          <a:prstGeom prst="rect">
            <a:avLst/>
          </a:prstGeom>
        </p:spPr>
      </p:pic>
      <p:sp>
        <p:nvSpPr>
          <p:cNvPr id="8" name="Прямоугольник 50">
            <a:extLst>
              <a:ext uri="{FF2B5EF4-FFF2-40B4-BE49-F238E27FC236}">
                <a16:creationId xmlns:a16="http://schemas.microsoft.com/office/drawing/2014/main" id="{C1EA4F75-7A14-4E4E-A3B8-54293D94FFEA}"/>
              </a:ext>
            </a:extLst>
          </p:cNvPr>
          <p:cNvSpPr/>
          <p:nvPr userDrawn="1"/>
        </p:nvSpPr>
        <p:spPr>
          <a:xfrm>
            <a:off x="2608006" y="7284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8E8743F-2E52-4860-9798-A13AA2B1A9FA}"/>
              </a:ext>
            </a:extLst>
          </p:cNvPr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10" name="Полилиния: рисунок 12">
              <a:extLst>
                <a:ext uri="{FF2B5EF4-FFF2-40B4-BE49-F238E27FC236}">
                  <a16:creationId xmlns:a16="http://schemas.microsoft.com/office/drawing/2014/main" id="{0B4C606D-CB17-4FF1-B300-8551BB9C7C52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  <p:sp>
          <p:nvSpPr>
            <p:cNvPr id="11" name="Полилиния: рисунок 17">
              <a:extLst>
                <a:ext uri="{FF2B5EF4-FFF2-40B4-BE49-F238E27FC236}">
                  <a16:creationId xmlns:a16="http://schemas.microsoft.com/office/drawing/2014/main" id="{D20F56BD-D4E9-49D7-9636-6CB1E745F754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  <p:sp>
          <p:nvSpPr>
            <p:cNvPr id="12" name="Полилиния: рисунок 15">
              <a:extLst>
                <a:ext uri="{FF2B5EF4-FFF2-40B4-BE49-F238E27FC236}">
                  <a16:creationId xmlns:a16="http://schemas.microsoft.com/office/drawing/2014/main" id="{EEC14485-F263-4BA9-B5C6-C6C2DA8B5560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  <p:sp>
          <p:nvSpPr>
            <p:cNvPr id="13" name="Полилиния: рисунок 10">
              <a:extLst>
                <a:ext uri="{FF2B5EF4-FFF2-40B4-BE49-F238E27FC236}">
                  <a16:creationId xmlns:a16="http://schemas.microsoft.com/office/drawing/2014/main" id="{8D44ACC6-1029-45CC-B1FF-DCDEC55BBEB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  <p:sp>
          <p:nvSpPr>
            <p:cNvPr id="14" name="Полилиния: рисунок 13">
              <a:extLst>
                <a:ext uri="{FF2B5EF4-FFF2-40B4-BE49-F238E27FC236}">
                  <a16:creationId xmlns:a16="http://schemas.microsoft.com/office/drawing/2014/main" id="{640BDE84-9E6B-4DC1-B057-62246AD285B7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</p:grpSp>
      <p:sp>
        <p:nvSpPr>
          <p:cNvPr id="24" name="Текст 3">
            <a:extLst>
              <a:ext uri="{FF2B5EF4-FFF2-40B4-BE49-F238E27FC236}">
                <a16:creationId xmlns:a16="http://schemas.microsoft.com/office/drawing/2014/main" id="{E0F076A3-68F3-44B3-A396-9AD3AB00F2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44995" y="2760008"/>
            <a:ext cx="9137649" cy="1352551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5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 smtClean="0"/>
              <a:t>ОБРАЗЕЦ ТЕКСТА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A1D727FB-12F2-4B00-B9B4-2E85DBE8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315005"/>
            <a:ext cx="5652795" cy="214573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200"/>
            </a:lvl1pPr>
          </a:lstStyle>
          <a:p>
            <a:pPr rtl="0"/>
            <a:r>
              <a:rPr lang="ru-RU" noProof="0" dirty="0" smtClean="0"/>
              <a:t>ОБРАЗЦ </a:t>
            </a:r>
            <a:r>
              <a:rPr lang="ru-RU" noProof="0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08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3 (Без анимаци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7103A1-DF4D-40E5-A136-6F81F519B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06" y="7284"/>
            <a:ext cx="9611628" cy="6850716"/>
          </a:xfrm>
          <a:prstGeom prst="rect">
            <a:avLst/>
          </a:prstGeom>
        </p:spPr>
      </p:pic>
      <p:sp>
        <p:nvSpPr>
          <p:cNvPr id="8" name="Прямоугольник 50">
            <a:extLst>
              <a:ext uri="{FF2B5EF4-FFF2-40B4-BE49-F238E27FC236}">
                <a16:creationId xmlns:a16="http://schemas.microsoft.com/office/drawing/2014/main" id="{C1EA4F75-7A14-4E4E-A3B8-54293D94FFEA}"/>
              </a:ext>
            </a:extLst>
          </p:cNvPr>
          <p:cNvSpPr/>
          <p:nvPr userDrawn="1"/>
        </p:nvSpPr>
        <p:spPr>
          <a:xfrm>
            <a:off x="2608006" y="7284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8E8743F-2E52-4860-9798-A13AA2B1A9FA}"/>
              </a:ext>
            </a:extLst>
          </p:cNvPr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10" name="Полилиния: рисунок 12">
              <a:extLst>
                <a:ext uri="{FF2B5EF4-FFF2-40B4-BE49-F238E27FC236}">
                  <a16:creationId xmlns:a16="http://schemas.microsoft.com/office/drawing/2014/main" id="{0B4C606D-CB17-4FF1-B300-8551BB9C7C52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  <p:sp>
          <p:nvSpPr>
            <p:cNvPr id="11" name="Полилиния: рисунок 17">
              <a:extLst>
                <a:ext uri="{FF2B5EF4-FFF2-40B4-BE49-F238E27FC236}">
                  <a16:creationId xmlns:a16="http://schemas.microsoft.com/office/drawing/2014/main" id="{D20F56BD-D4E9-49D7-9636-6CB1E745F754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  <p:sp>
          <p:nvSpPr>
            <p:cNvPr id="12" name="Полилиния: рисунок 15">
              <a:extLst>
                <a:ext uri="{FF2B5EF4-FFF2-40B4-BE49-F238E27FC236}">
                  <a16:creationId xmlns:a16="http://schemas.microsoft.com/office/drawing/2014/main" id="{EEC14485-F263-4BA9-B5C6-C6C2DA8B5560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  <p:sp>
          <p:nvSpPr>
            <p:cNvPr id="13" name="Полилиния: рисунок 10">
              <a:extLst>
                <a:ext uri="{FF2B5EF4-FFF2-40B4-BE49-F238E27FC236}">
                  <a16:creationId xmlns:a16="http://schemas.microsoft.com/office/drawing/2014/main" id="{8D44ACC6-1029-45CC-B1FF-DCDEC55BBEB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  <p:sp>
          <p:nvSpPr>
            <p:cNvPr id="14" name="Полилиния: рисунок 13">
              <a:extLst>
                <a:ext uri="{FF2B5EF4-FFF2-40B4-BE49-F238E27FC236}">
                  <a16:creationId xmlns:a16="http://schemas.microsoft.com/office/drawing/2014/main" id="{640BDE84-9E6B-4DC1-B057-62246AD285B7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1D727FB-12F2-4B00-B9B4-2E85DBE8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E74B823-46AD-4B07-AE84-16F0BBC8FE2E}"/>
              </a:ext>
            </a:extLst>
          </p:cNvPr>
          <p:cNvCxnSpPr/>
          <p:nvPr userDrawn="1"/>
        </p:nvCxnSpPr>
        <p:spPr>
          <a:xfrm>
            <a:off x="5969975" y="2428352"/>
            <a:ext cx="0" cy="2001296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7E61A4E-1F41-4137-801F-C544DE0CAF4D}"/>
              </a:ext>
            </a:extLst>
          </p:cNvPr>
          <p:cNvCxnSpPr/>
          <p:nvPr userDrawn="1"/>
        </p:nvCxnSpPr>
        <p:spPr>
          <a:xfrm>
            <a:off x="8927119" y="2428352"/>
            <a:ext cx="0" cy="2001296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17">
            <a:extLst>
              <a:ext uri="{FF2B5EF4-FFF2-40B4-BE49-F238E27FC236}">
                <a16:creationId xmlns:a16="http://schemas.microsoft.com/office/drawing/2014/main" id="{3C9CAFD8-EA4C-4E12-AA33-925E9BCE83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6581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 17">
            <a:extLst>
              <a:ext uri="{FF2B5EF4-FFF2-40B4-BE49-F238E27FC236}">
                <a16:creationId xmlns:a16="http://schemas.microsoft.com/office/drawing/2014/main" id="{EE33737E-752D-419F-8F18-E35609CCAD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5724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id="{AE07EDA3-09AD-4BC4-92A5-720E8D8EC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53248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96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00AE21-3EF4-4016-A377-C1F84210F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C0D740-CFC6-474B-AA47-789146626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15211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0" noProof="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E079420-586F-4241-8C4B-7F975FA292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4" name="Полилиния: рисунок 12">
              <a:extLst>
                <a:ext uri="{FF2B5EF4-FFF2-40B4-BE49-F238E27FC236}">
                  <a16:creationId xmlns:a16="http://schemas.microsoft.com/office/drawing/2014/main" id="{7D4FA2E5-B76B-46E4-A9F9-D3A4F16AE985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  <p:sp>
          <p:nvSpPr>
            <p:cNvPr id="15" name="Полилиния: рисунок 17">
              <a:extLst>
                <a:ext uri="{FF2B5EF4-FFF2-40B4-BE49-F238E27FC236}">
                  <a16:creationId xmlns:a16="http://schemas.microsoft.com/office/drawing/2014/main" id="{AF8A5FC5-DA44-4DC9-BE1D-E197C2FEE718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  <p:sp>
          <p:nvSpPr>
            <p:cNvPr id="16" name="Полилиния: рисунок 15">
              <a:extLst>
                <a:ext uri="{FF2B5EF4-FFF2-40B4-BE49-F238E27FC236}">
                  <a16:creationId xmlns:a16="http://schemas.microsoft.com/office/drawing/2014/main" id="{417543D0-FB8E-45DF-A0E5-77677BB5D2C4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  <p:sp>
          <p:nvSpPr>
            <p:cNvPr id="17" name="Полилиния: рисунок 10">
              <a:extLst>
                <a:ext uri="{FF2B5EF4-FFF2-40B4-BE49-F238E27FC236}">
                  <a16:creationId xmlns:a16="http://schemas.microsoft.com/office/drawing/2014/main" id="{90773D28-8713-4BC5-8C28-12EFA9D642E4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  <p:sp>
          <p:nvSpPr>
            <p:cNvPr id="18" name="Полилиния: рисунок 13">
              <a:extLst>
                <a:ext uri="{FF2B5EF4-FFF2-40B4-BE49-F238E27FC236}">
                  <a16:creationId xmlns:a16="http://schemas.microsoft.com/office/drawing/2014/main" id="{E5988930-A431-49B8-98E5-D19F5AD532D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F968F-DC3B-47B0-A915-BC962A812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 algn="ctr">
              <a:defRPr lang="en-US" sz="3600" dirty="0"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algn="ctr" rt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1167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5BF968F-DC3B-47B0-A915-BC962A812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>
              <a:defRPr lang="en-US" sz="3600" dirty="0"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algn="ctr" rt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8235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A9F0-B964-4DF5-B159-94F20383F06B}" type="datetimeFigureOut">
              <a:rPr lang="ru-RU" smtClean="0"/>
              <a:t>23.05.2021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A9A-C466-4991-989C-3D5D40B58C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20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00AE21-3EF4-4016-A377-C1F84210F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C0D740-CFC6-474B-AA47-789146626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0" noProof="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E079420-586F-4241-8C4B-7F975FA292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6200000" flipH="1">
            <a:off x="-2716056" y="2451892"/>
            <a:ext cx="6216650" cy="1935163"/>
            <a:chOff x="2982913" y="-574675"/>
            <a:chExt cx="6216650" cy="1935163"/>
          </a:xfrm>
        </p:grpSpPr>
        <p:sp>
          <p:nvSpPr>
            <p:cNvPr id="11" name="Полилиния: рисунок 12">
              <a:extLst>
                <a:ext uri="{FF2B5EF4-FFF2-40B4-BE49-F238E27FC236}">
                  <a16:creationId xmlns:a16="http://schemas.microsoft.com/office/drawing/2014/main" id="{7D4FA2E5-B76B-46E4-A9F9-D3A4F16AE985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  <p:sp>
          <p:nvSpPr>
            <p:cNvPr id="12" name="Полилиния: рисунок 17">
              <a:extLst>
                <a:ext uri="{FF2B5EF4-FFF2-40B4-BE49-F238E27FC236}">
                  <a16:creationId xmlns:a16="http://schemas.microsoft.com/office/drawing/2014/main" id="{AF8A5FC5-DA44-4DC9-BE1D-E197C2FEE718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  <p:sp>
          <p:nvSpPr>
            <p:cNvPr id="13" name="Полилиния: рисунок 15">
              <a:extLst>
                <a:ext uri="{FF2B5EF4-FFF2-40B4-BE49-F238E27FC236}">
                  <a16:creationId xmlns:a16="http://schemas.microsoft.com/office/drawing/2014/main" id="{417543D0-FB8E-45DF-A0E5-77677BB5D2C4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  <p:sp>
          <p:nvSpPr>
            <p:cNvPr id="14" name="Полилиния: рисунок 10">
              <a:extLst>
                <a:ext uri="{FF2B5EF4-FFF2-40B4-BE49-F238E27FC236}">
                  <a16:creationId xmlns:a16="http://schemas.microsoft.com/office/drawing/2014/main" id="{90773D28-8713-4BC5-8C28-12EFA9D642E4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  <p:sp>
          <p:nvSpPr>
            <p:cNvPr id="15" name="Полилиния: рисунок 13">
              <a:extLst>
                <a:ext uri="{FF2B5EF4-FFF2-40B4-BE49-F238E27FC236}">
                  <a16:creationId xmlns:a16="http://schemas.microsoft.com/office/drawing/2014/main" id="{E5988930-A431-49B8-98E5-D19F5AD532D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105DCB4-B5F3-4093-A18D-14AC00022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7" name="Прямая соединительная линия 24">
              <a:extLst>
                <a:ext uri="{FF2B5EF4-FFF2-40B4-BE49-F238E27FC236}">
                  <a16:creationId xmlns:a16="http://schemas.microsoft.com/office/drawing/2014/main" id="{9D622328-32D2-48BE-BE48-E20E4D2770BD}"/>
                </a:ext>
              </a:extLst>
            </p:cNvPr>
            <p:cNvCxnSpPr>
              <a:cxnSpLocks/>
            </p:cNvCxnSpPr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25">
              <a:extLst>
                <a:ext uri="{FF2B5EF4-FFF2-40B4-BE49-F238E27FC236}">
                  <a16:creationId xmlns:a16="http://schemas.microsoft.com/office/drawing/2014/main" id="{018BA51A-7B76-4EEB-A0C9-847FAD3535A4}"/>
                </a:ext>
              </a:extLst>
            </p:cNvPr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</p:grp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073B4B5-F598-4588-AB55-17DD140BE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1187" y="2026407"/>
            <a:ext cx="5957300" cy="4393444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C5BF968F-DC3B-47B0-A915-BC962A812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>
              <a:defRPr lang="en-US" sz="3600" dirty="0"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algn="ctr" rtl="0"/>
            <a:r>
              <a:rPr lang="ru-RU" noProof="0" dirty="0"/>
              <a:t>ОБРАЗЕЦ ЗАГОЛОВКА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E0F076A3-68F3-44B3-A396-9AD3AB00F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2274" y="2026406"/>
            <a:ext cx="4136491" cy="439344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25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300AE21-3EF4-4016-A377-C1F84210F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2C0D740-CFC6-474B-AA47-789146626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0" noProof="0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105DCB4-B5F3-4093-A18D-14AC00022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4945263" y="1851560"/>
            <a:ext cx="211015" cy="5006440"/>
            <a:chOff x="6664025" y="1843967"/>
            <a:chExt cx="211015" cy="500644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9D622328-32D2-48BE-BE48-E20E4D2770BD}"/>
                </a:ext>
              </a:extLst>
            </p:cNvPr>
            <p:cNvCxnSpPr>
              <a:cxnSpLocks/>
            </p:cNvCxnSpPr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018BA51A-7B76-4EEB-A0C9-847FAD3535A4}"/>
                </a:ext>
              </a:extLst>
            </p:cNvPr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E079420-586F-4241-8C4B-7F975FA292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5400000" flipH="1">
            <a:off x="8702105" y="2461419"/>
            <a:ext cx="6216650" cy="1935163"/>
            <a:chOff x="2982913" y="-574675"/>
            <a:chExt cx="6216650" cy="1935163"/>
          </a:xfrm>
        </p:grpSpPr>
        <p:sp>
          <p:nvSpPr>
            <p:cNvPr id="28" name="Полилиния: рисунок 12">
              <a:extLst>
                <a:ext uri="{FF2B5EF4-FFF2-40B4-BE49-F238E27FC236}">
                  <a16:creationId xmlns:a16="http://schemas.microsoft.com/office/drawing/2014/main" id="{7D4FA2E5-B76B-46E4-A9F9-D3A4F16AE985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  <p:sp>
          <p:nvSpPr>
            <p:cNvPr id="29" name="Полилиния: рисунок 17">
              <a:extLst>
                <a:ext uri="{FF2B5EF4-FFF2-40B4-BE49-F238E27FC236}">
                  <a16:creationId xmlns:a16="http://schemas.microsoft.com/office/drawing/2014/main" id="{AF8A5FC5-DA44-4DC9-BE1D-E197C2FEE718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  <p:sp>
          <p:nvSpPr>
            <p:cNvPr id="30" name="Полилиния: рисунок 15">
              <a:extLst>
                <a:ext uri="{FF2B5EF4-FFF2-40B4-BE49-F238E27FC236}">
                  <a16:creationId xmlns:a16="http://schemas.microsoft.com/office/drawing/2014/main" id="{417543D0-FB8E-45DF-A0E5-77677BB5D2C4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  <p:sp>
          <p:nvSpPr>
            <p:cNvPr id="31" name="Полилиния: рисунок 10">
              <a:extLst>
                <a:ext uri="{FF2B5EF4-FFF2-40B4-BE49-F238E27FC236}">
                  <a16:creationId xmlns:a16="http://schemas.microsoft.com/office/drawing/2014/main" id="{90773D28-8713-4BC5-8C28-12EFA9D642E4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  <p:sp>
          <p:nvSpPr>
            <p:cNvPr id="32" name="Полилиния: рисунок 13">
              <a:extLst>
                <a:ext uri="{FF2B5EF4-FFF2-40B4-BE49-F238E27FC236}">
                  <a16:creationId xmlns:a16="http://schemas.microsoft.com/office/drawing/2014/main" id="{E5988930-A431-49B8-98E5-D19F5AD532D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</p:grpSp>
      <p:sp>
        <p:nvSpPr>
          <p:cNvPr id="33" name="Рисунок 2">
            <a:extLst>
              <a:ext uri="{FF2B5EF4-FFF2-40B4-BE49-F238E27FC236}">
                <a16:creationId xmlns:a16="http://schemas.microsoft.com/office/drawing/2014/main" id="{2073B4B5-F598-4588-AB55-17DD140BE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63175" y="1968972"/>
            <a:ext cx="5957300" cy="4393444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E0F076A3-68F3-44B3-A396-9AD3AB00F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030" y="1968972"/>
            <a:ext cx="4136491" cy="439344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C5BF968F-DC3B-47B0-A915-BC962A812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>
              <a:defRPr lang="en-US" sz="3600" dirty="0"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algn="ctr" rt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313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DAF249-F087-486D-9373-D1D96AC59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375568" cy="685799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B2580B-041D-4851-8F8C-68136867413A}"/>
              </a:ext>
            </a:extLst>
          </p:cNvPr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араллелограмм 28">
            <a:extLst>
              <a:ext uri="{FF2B5EF4-FFF2-40B4-BE49-F238E27FC236}">
                <a16:creationId xmlns:a16="http://schemas.microsoft.com/office/drawing/2014/main" id="{40BE2EAE-DEF8-4547-9314-D5CC0A644219}"/>
              </a:ext>
            </a:extLst>
          </p:cNvPr>
          <p:cNvSpPr/>
          <p:nvPr userDrawn="1"/>
        </p:nvSpPr>
        <p:spPr>
          <a:xfrm rot="5400000">
            <a:off x="2638783" y="-266657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noProof="0" dirty="0"/>
          </a:p>
        </p:txBody>
      </p:sp>
      <p:sp>
        <p:nvSpPr>
          <p:cNvPr id="8" name="Параллелограмм 3">
            <a:extLst>
              <a:ext uri="{FF2B5EF4-FFF2-40B4-BE49-F238E27FC236}">
                <a16:creationId xmlns:a16="http://schemas.microsoft.com/office/drawing/2014/main" id="{3B7727C9-7BD4-44DE-AB4D-DA388EC1790D}"/>
              </a:ext>
            </a:extLst>
          </p:cNvPr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noProof="0" dirty="0"/>
          </a:p>
        </p:txBody>
      </p:sp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9425F7BC-88F1-4DEF-BE4F-66027E778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026" y="390524"/>
            <a:ext cx="4680000" cy="1224000"/>
          </a:xfrm>
        </p:spPr>
        <p:txBody>
          <a:bodyPr rtlCol="0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НЕБОЛЬШОЙ ЗАГОЛОВОК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6148BE13-086D-417C-8DA0-B1FEC9F761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025" y="1624049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ru-RU" noProof="0" dirty="0" smtClean="0"/>
              <a:t>Образец текста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1F9F0D4-886A-43C9-8B98-D75F3D123AD9}"/>
              </a:ext>
            </a:extLst>
          </p:cNvPr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994A4E7F-BFC7-482F-A3ED-1094D73BE5C1}"/>
                </a:ext>
              </a:extLst>
            </p:cNvPr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20" name="Овал 25">
                <a:extLst>
                  <a:ext uri="{FF2B5EF4-FFF2-40B4-BE49-F238E27FC236}">
                    <a16:creationId xmlns:a16="http://schemas.microsoft.com/office/drawing/2014/main" id="{76698BCA-19CB-41AE-BE78-374F5BA2E5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noProof="0" dirty="0"/>
              </a:p>
            </p:txBody>
          </p:sp>
          <p:sp>
            <p:nvSpPr>
              <p:cNvPr id="21" name="Надпись 15" descr="Цифра 1">
                <a:extLst>
                  <a:ext uri="{FF2B5EF4-FFF2-40B4-BE49-F238E27FC236}">
                    <a16:creationId xmlns:a16="http://schemas.microsoft.com/office/drawing/2014/main" id="{506F61CE-8084-4FB8-8576-90DE19C61BBC}"/>
                  </a:ext>
                </a:extLst>
              </p:cNvPr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ru-RU" b="1" noProof="0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1</a:t>
                </a: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E48597ED-A5D8-4E38-81E8-8DC0AD6A3937}"/>
                </a:ext>
              </a:extLst>
            </p:cNvPr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Овал 25">
                <a:extLst>
                  <a:ext uri="{FF2B5EF4-FFF2-40B4-BE49-F238E27FC236}">
                    <a16:creationId xmlns:a16="http://schemas.microsoft.com/office/drawing/2014/main" id="{5016EDD9-EDAC-4A14-9CBF-5959078A07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noProof="0" dirty="0"/>
              </a:p>
            </p:txBody>
          </p:sp>
          <p:sp>
            <p:nvSpPr>
              <p:cNvPr id="19" name="Надпись 18" descr="Цифра 3">
                <a:extLst>
                  <a:ext uri="{FF2B5EF4-FFF2-40B4-BE49-F238E27FC236}">
                    <a16:creationId xmlns:a16="http://schemas.microsoft.com/office/drawing/2014/main" id="{A537EC38-EF5B-4E6E-98E2-F890B5E42938}"/>
                  </a:ext>
                </a:extLst>
              </p:cNvPr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ru-RU" b="1" noProof="0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3</a:t>
                </a:r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261EFACB-8BDE-4751-BADB-F72B5A5F6679}"/>
                </a:ext>
              </a:extLst>
            </p:cNvPr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16" name="Овал 25">
                <a:extLst>
                  <a:ext uri="{FF2B5EF4-FFF2-40B4-BE49-F238E27FC236}">
                    <a16:creationId xmlns:a16="http://schemas.microsoft.com/office/drawing/2014/main" id="{C123EE02-6890-4623-975A-A512E7D3B9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noProof="0" dirty="0"/>
              </a:p>
            </p:txBody>
          </p:sp>
          <p:sp>
            <p:nvSpPr>
              <p:cNvPr id="17" name="Надпись 21" descr="Цифра 2">
                <a:extLst>
                  <a:ext uri="{FF2B5EF4-FFF2-40B4-BE49-F238E27FC236}">
                    <a16:creationId xmlns:a16="http://schemas.microsoft.com/office/drawing/2014/main" id="{5850A4F0-C7C0-4DA2-A958-6C4289944D4A}"/>
                  </a:ext>
                </a:extLst>
              </p:cNvPr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ru-RU" b="1" noProof="0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2</a:t>
                </a:r>
              </a:p>
            </p:txBody>
          </p:sp>
        </p:grpSp>
      </p:grpSp>
      <p:sp>
        <p:nvSpPr>
          <p:cNvPr id="22" name="Текст 10">
            <a:extLst>
              <a:ext uri="{FF2B5EF4-FFF2-40B4-BE49-F238E27FC236}">
                <a16:creationId xmlns:a16="http://schemas.microsoft.com/office/drawing/2014/main" id="{34A318E2-038D-4EC3-9C69-CDCB53824B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56431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800C0921-0E2A-4C67-860D-623087D48E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779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F08FCE70-FA2D-482A-A164-4D0C4D6A33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75878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435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DAF249-F087-486D-9373-D1D96AC59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375568" cy="685799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B2580B-041D-4851-8F8C-68136867413A}"/>
              </a:ext>
            </a:extLst>
          </p:cNvPr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араллелограмм 28">
            <a:extLst>
              <a:ext uri="{FF2B5EF4-FFF2-40B4-BE49-F238E27FC236}">
                <a16:creationId xmlns:a16="http://schemas.microsoft.com/office/drawing/2014/main" id="{40BE2EAE-DEF8-4547-9314-D5CC0A644219}"/>
              </a:ext>
            </a:extLst>
          </p:cNvPr>
          <p:cNvSpPr/>
          <p:nvPr userDrawn="1"/>
        </p:nvSpPr>
        <p:spPr>
          <a:xfrm rot="5400000">
            <a:off x="2670854" y="-2670003"/>
            <a:ext cx="6857150" cy="1219885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noProof="0" dirty="0"/>
          </a:p>
        </p:txBody>
      </p:sp>
      <p:sp>
        <p:nvSpPr>
          <p:cNvPr id="8" name="Параллелограмм 3">
            <a:extLst>
              <a:ext uri="{FF2B5EF4-FFF2-40B4-BE49-F238E27FC236}">
                <a16:creationId xmlns:a16="http://schemas.microsoft.com/office/drawing/2014/main" id="{3B7727C9-7BD4-44DE-AB4D-DA388EC1790D}"/>
              </a:ext>
            </a:extLst>
          </p:cNvPr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noProof="0" dirty="0"/>
          </a:p>
        </p:txBody>
      </p:sp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9425F7BC-88F1-4DEF-BE4F-66027E778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026" y="390524"/>
            <a:ext cx="4680000" cy="1224000"/>
          </a:xfrm>
        </p:spPr>
        <p:txBody>
          <a:bodyPr rtlCol="0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НЕБОЛЬШОЙ ЗАГОЛОВОК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6148BE13-086D-417C-8DA0-B1FEC9F761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025" y="1624049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ru-RU" noProof="0" dirty="0" smtClean="0"/>
              <a:t>Образец текста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34A318E2-038D-4EC3-9C69-CDCB53824B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4831" y="3496874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800C0921-0E2A-4C67-860D-623087D48E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73489" y="171820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F08FCE70-FA2D-482A-A164-4D0C4D6A33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5983" y="30031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223845" y="233793"/>
            <a:ext cx="4980949" cy="5279866"/>
            <a:chOff x="1223845" y="233793"/>
            <a:chExt cx="4980949" cy="5279866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01F9F0D4-886A-43C9-8B98-D75F3D123AD9}"/>
                </a:ext>
              </a:extLst>
            </p:cNvPr>
            <p:cNvGrpSpPr/>
            <p:nvPr userDrawn="1"/>
          </p:nvGrpSpPr>
          <p:grpSpPr>
            <a:xfrm>
              <a:off x="2696652" y="233793"/>
              <a:ext cx="3508142" cy="3658055"/>
              <a:chOff x="1669868" y="1343920"/>
              <a:chExt cx="3508142" cy="3658055"/>
            </a:xfrm>
          </p:grpSpPr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994A4E7F-BFC7-482F-A3ED-1094D73BE5C1}"/>
                  </a:ext>
                </a:extLst>
              </p:cNvPr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20" name="Овал 25">
                  <a:extLst>
                    <a:ext uri="{FF2B5EF4-FFF2-40B4-BE49-F238E27FC236}">
                      <a16:creationId xmlns:a16="http://schemas.microsoft.com/office/drawing/2014/main" id="{76698BCA-19CB-41AE-BE78-374F5BA2E5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noProof="0" dirty="0"/>
                </a:p>
              </p:txBody>
            </p:sp>
            <p:sp>
              <p:nvSpPr>
                <p:cNvPr id="21" name="Надпись 15" descr="Цифра 1">
                  <a:extLst>
                    <a:ext uri="{FF2B5EF4-FFF2-40B4-BE49-F238E27FC236}">
                      <a16:creationId xmlns:a16="http://schemas.microsoft.com/office/drawing/2014/main" id="{506F61CE-8084-4FB8-8576-90DE19C61BBC}"/>
                    </a:ext>
                  </a:extLst>
                </p:cNvPr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ru-RU" b="1" noProof="0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E48597ED-A5D8-4E38-81E8-8DC0AD6A3937}"/>
                  </a:ext>
                </a:extLst>
              </p:cNvPr>
              <p:cNvGrpSpPr/>
              <p:nvPr userDrawn="1"/>
            </p:nvGrpSpPr>
            <p:grpSpPr>
              <a:xfrm>
                <a:off x="1669868" y="4533975"/>
                <a:ext cx="558179" cy="468000"/>
                <a:chOff x="1608156" y="4631913"/>
                <a:chExt cx="558179" cy="468000"/>
              </a:xfrm>
            </p:grpSpPr>
            <p:sp>
              <p:nvSpPr>
                <p:cNvPr id="18" name="Овал 25">
                  <a:extLst>
                    <a:ext uri="{FF2B5EF4-FFF2-40B4-BE49-F238E27FC236}">
                      <a16:creationId xmlns:a16="http://schemas.microsoft.com/office/drawing/2014/main" id="{5016EDD9-EDAC-4A14-9CBF-5959078A07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53246" y="4631913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noProof="0" dirty="0"/>
                </a:p>
              </p:txBody>
            </p:sp>
            <p:sp>
              <p:nvSpPr>
                <p:cNvPr id="19" name="Надпись 18" descr="Цифра 3">
                  <a:extLst>
                    <a:ext uri="{FF2B5EF4-FFF2-40B4-BE49-F238E27FC236}">
                      <a16:creationId xmlns:a16="http://schemas.microsoft.com/office/drawing/2014/main" id="{A537EC38-EF5B-4E6E-98E2-F890B5E42938}"/>
                    </a:ext>
                  </a:extLst>
                </p:cNvPr>
                <p:cNvSpPr txBox="1"/>
                <p:nvPr/>
              </p:nvSpPr>
              <p:spPr bwMode="blackWhite">
                <a:xfrm>
                  <a:off x="1608156" y="4670361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ru-RU" b="1" noProof="0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261EFACB-8BDE-4751-BADB-F72B5A5F6679}"/>
                  </a:ext>
                </a:extLst>
              </p:cNvPr>
              <p:cNvGrpSpPr/>
              <p:nvPr userDrawn="1"/>
            </p:nvGrpSpPr>
            <p:grpSpPr>
              <a:xfrm>
                <a:off x="3288526" y="2758777"/>
                <a:ext cx="558179" cy="468000"/>
                <a:chOff x="3175038" y="2874798"/>
                <a:chExt cx="558179" cy="468000"/>
              </a:xfrm>
            </p:grpSpPr>
            <p:sp>
              <p:nvSpPr>
                <p:cNvPr id="16" name="Овал 25">
                  <a:extLst>
                    <a:ext uri="{FF2B5EF4-FFF2-40B4-BE49-F238E27FC236}">
                      <a16:creationId xmlns:a16="http://schemas.microsoft.com/office/drawing/2014/main" id="{C123EE02-6890-4623-975A-A512E7D3B9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20128" y="2874798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noProof="0" dirty="0"/>
                </a:p>
              </p:txBody>
            </p:sp>
            <p:sp>
              <p:nvSpPr>
                <p:cNvPr id="17" name="Надпись 21" descr="Цифра 2">
                  <a:extLst>
                    <a:ext uri="{FF2B5EF4-FFF2-40B4-BE49-F238E27FC236}">
                      <a16:creationId xmlns:a16="http://schemas.microsoft.com/office/drawing/2014/main" id="{5850A4F0-C7C0-4DA2-A958-6C4289944D4A}"/>
                    </a:ext>
                  </a:extLst>
                </p:cNvPr>
                <p:cNvSpPr txBox="1"/>
                <p:nvPr/>
              </p:nvSpPr>
              <p:spPr bwMode="blackWhite">
                <a:xfrm>
                  <a:off x="3175038" y="2906606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ru-RU" b="1" noProof="0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25" name="Овал 25">
              <a:extLst>
                <a:ext uri="{FF2B5EF4-FFF2-40B4-BE49-F238E27FC236}">
                  <a16:creationId xmlns:a16="http://schemas.microsoft.com/office/drawing/2014/main" id="{5016EDD9-EDAC-4A14-9CBF-5959078A074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8935" y="5045659"/>
              <a:ext cx="468000" cy="468000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  <p:sp>
          <p:nvSpPr>
            <p:cNvPr id="26" name="Надпись 18" descr="Цифра 3">
              <a:extLst>
                <a:ext uri="{FF2B5EF4-FFF2-40B4-BE49-F238E27FC236}">
                  <a16:creationId xmlns:a16="http://schemas.microsoft.com/office/drawing/2014/main" id="{A537EC38-EF5B-4E6E-98E2-F890B5E42938}"/>
                </a:ext>
              </a:extLst>
            </p:cNvPr>
            <p:cNvSpPr txBox="1"/>
            <p:nvPr userDrawn="1"/>
          </p:nvSpPr>
          <p:spPr bwMode="blackWhite">
            <a:xfrm>
              <a:off x="1223845" y="508410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b="1" noProof="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Segoe UI Semibold" panose="020B0702040204020203" pitchFamily="34" charset="0"/>
                </a:rPr>
                <a:t>4</a:t>
              </a:r>
              <a:endParaRPr lang="ru-RU" b="1" noProof="0" dirty="0">
                <a:solidFill>
                  <a:schemeClr val="bg1"/>
                </a:solidFill>
                <a:latin typeface="Century Gothic" panose="020B0502020202020204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7" name="Текст 10">
            <a:extLst>
              <a:ext uri="{FF2B5EF4-FFF2-40B4-BE49-F238E27FC236}">
                <a16:creationId xmlns:a16="http://schemas.microsoft.com/office/drawing/2014/main" id="{34A318E2-038D-4EC3-9C69-CDCB53824B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82024" y="5130678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08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00AE21-3EF4-4016-A377-C1F84210F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C0D740-CFC6-474B-AA47-789146626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0" noProof="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E079420-586F-4241-8C4B-7F975FA292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6200000" flipH="1">
            <a:off x="-2716056" y="2451892"/>
            <a:ext cx="6216650" cy="1935163"/>
            <a:chOff x="2982913" y="-574675"/>
            <a:chExt cx="6216650" cy="1935163"/>
          </a:xfrm>
        </p:grpSpPr>
        <p:sp>
          <p:nvSpPr>
            <p:cNvPr id="9" name="Полилиния: рисунок 12">
              <a:extLst>
                <a:ext uri="{FF2B5EF4-FFF2-40B4-BE49-F238E27FC236}">
                  <a16:creationId xmlns:a16="http://schemas.microsoft.com/office/drawing/2014/main" id="{7D4FA2E5-B76B-46E4-A9F9-D3A4F16AE985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  <p:sp>
          <p:nvSpPr>
            <p:cNvPr id="10" name="Полилиния: рисунок 17">
              <a:extLst>
                <a:ext uri="{FF2B5EF4-FFF2-40B4-BE49-F238E27FC236}">
                  <a16:creationId xmlns:a16="http://schemas.microsoft.com/office/drawing/2014/main" id="{AF8A5FC5-DA44-4DC9-BE1D-E197C2FEE718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  <p:sp>
          <p:nvSpPr>
            <p:cNvPr id="11" name="Полилиния: рисунок 15">
              <a:extLst>
                <a:ext uri="{FF2B5EF4-FFF2-40B4-BE49-F238E27FC236}">
                  <a16:creationId xmlns:a16="http://schemas.microsoft.com/office/drawing/2014/main" id="{417543D0-FB8E-45DF-A0E5-77677BB5D2C4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  <p:sp>
          <p:nvSpPr>
            <p:cNvPr id="12" name="Полилиния: рисунок 10">
              <a:extLst>
                <a:ext uri="{FF2B5EF4-FFF2-40B4-BE49-F238E27FC236}">
                  <a16:creationId xmlns:a16="http://schemas.microsoft.com/office/drawing/2014/main" id="{90773D28-8713-4BC5-8C28-12EFA9D642E4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  <p:sp>
          <p:nvSpPr>
            <p:cNvPr id="13" name="Полилиния: рисунок 13">
              <a:extLst>
                <a:ext uri="{FF2B5EF4-FFF2-40B4-BE49-F238E27FC236}">
                  <a16:creationId xmlns:a16="http://schemas.microsoft.com/office/drawing/2014/main" id="{E5988930-A431-49B8-98E5-D19F5AD532D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 noProof="0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C5BF968F-DC3B-47B0-A915-BC962A812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>
              <a:defRPr lang="en-US" sz="3600" dirty="0"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algn="ctr" rt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395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(Вариант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7103A1-DF4D-40E5-A136-6F81F519B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84"/>
            <a:ext cx="12219634" cy="6850716"/>
          </a:xfrm>
          <a:prstGeom prst="rect">
            <a:avLst/>
          </a:prstGeom>
        </p:spPr>
      </p:pic>
      <p:sp>
        <p:nvSpPr>
          <p:cNvPr id="8" name="Прямоугольник 50">
            <a:extLst>
              <a:ext uri="{FF2B5EF4-FFF2-40B4-BE49-F238E27FC236}">
                <a16:creationId xmlns:a16="http://schemas.microsoft.com/office/drawing/2014/main" id="{C1EA4F75-7A14-4E4E-A3B8-54293D94FFEA}"/>
              </a:ext>
            </a:extLst>
          </p:cNvPr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8E8743F-2E52-4860-9798-A13AA2B1A9FA}"/>
              </a:ext>
            </a:extLst>
          </p:cNvPr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10" name="Полилиния: рисунок 12">
              <a:extLst>
                <a:ext uri="{FF2B5EF4-FFF2-40B4-BE49-F238E27FC236}">
                  <a16:creationId xmlns:a16="http://schemas.microsoft.com/office/drawing/2014/main" id="{0B4C606D-CB17-4FF1-B300-8551BB9C7C52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  <p:sp>
          <p:nvSpPr>
            <p:cNvPr id="11" name="Полилиния: рисунок 17">
              <a:extLst>
                <a:ext uri="{FF2B5EF4-FFF2-40B4-BE49-F238E27FC236}">
                  <a16:creationId xmlns:a16="http://schemas.microsoft.com/office/drawing/2014/main" id="{D20F56BD-D4E9-49D7-9636-6CB1E745F754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  <p:sp>
          <p:nvSpPr>
            <p:cNvPr id="12" name="Полилиния: рисунок 15">
              <a:extLst>
                <a:ext uri="{FF2B5EF4-FFF2-40B4-BE49-F238E27FC236}">
                  <a16:creationId xmlns:a16="http://schemas.microsoft.com/office/drawing/2014/main" id="{EEC14485-F263-4BA9-B5C6-C6C2DA8B5560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  <p:sp>
          <p:nvSpPr>
            <p:cNvPr id="13" name="Полилиния: рисунок 10">
              <a:extLst>
                <a:ext uri="{FF2B5EF4-FFF2-40B4-BE49-F238E27FC236}">
                  <a16:creationId xmlns:a16="http://schemas.microsoft.com/office/drawing/2014/main" id="{8D44ACC6-1029-45CC-B1FF-DCDEC55BBEB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  <p:sp>
          <p:nvSpPr>
            <p:cNvPr id="14" name="Полилиния: рисунок 13">
              <a:extLst>
                <a:ext uri="{FF2B5EF4-FFF2-40B4-BE49-F238E27FC236}">
                  <a16:creationId xmlns:a16="http://schemas.microsoft.com/office/drawing/2014/main" id="{640BDE84-9E6B-4DC1-B057-62246AD285B7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noProof="0" dirty="0"/>
            </a:p>
          </p:txBody>
        </p:sp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5BF968F-DC3B-47B0-A915-BC962A812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>
              <a:defRPr lang="en-US" sz="3600" dirty="0"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algn="ctr" rt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090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48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37" y="320675"/>
            <a:ext cx="11515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9CA9F0-B964-4DF5-B159-94F20383F06B}" type="datetimeFigureOut">
              <a:rPr lang="ru-RU" smtClean="0"/>
              <a:pPr/>
              <a:t>23.05.2021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BBA1A9A-C466-4991-989C-3D5D40B58C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69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5" r:id="rId3"/>
    <p:sldLayoutId id="2147483657" r:id="rId4"/>
    <p:sldLayoutId id="2147483660" r:id="rId5"/>
    <p:sldLayoutId id="2147483661" r:id="rId6"/>
    <p:sldLayoutId id="2147483667" r:id="rId7"/>
    <p:sldLayoutId id="2147483664" r:id="rId8"/>
    <p:sldLayoutId id="2147483665" r:id="rId9"/>
    <p:sldLayoutId id="2147483663" r:id="rId10"/>
    <p:sldLayoutId id="2147483662" r:id="rId11"/>
    <p:sldLayoutId id="214748366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300" dirty="0" smtClean="0"/>
              <a:t>ОРЕНБУРГСКАЯ ОБЛАСТЬ </a:t>
            </a:r>
            <a:br>
              <a:rPr lang="ru-RU" sz="3300" dirty="0" smtClean="0"/>
            </a:br>
            <a:r>
              <a:rPr lang="ru-RU" sz="3300" dirty="0" smtClean="0"/>
              <a:t>ТАШЛИНСКИЙ РАЙОН </a:t>
            </a:r>
            <a:br>
              <a:rPr lang="ru-RU" sz="3300" dirty="0" smtClean="0"/>
            </a:br>
            <a:r>
              <a:rPr lang="ru-RU" sz="3300" dirty="0" smtClean="0"/>
              <a:t>МУНИЦИПАЛЬНОЕ </a:t>
            </a:r>
            <a:br>
              <a:rPr lang="ru-RU" sz="3300" dirty="0" smtClean="0"/>
            </a:br>
            <a:r>
              <a:rPr lang="ru-RU" sz="3300" dirty="0" smtClean="0"/>
              <a:t>ОБРАЗОВАНИЕ</a:t>
            </a:r>
            <a:br>
              <a:rPr lang="ru-RU" sz="3300" dirty="0" smtClean="0"/>
            </a:br>
            <a:r>
              <a:rPr lang="ru-RU" sz="3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ТАШЛИНСКИЙ СЕЛЬСОВЕТ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БЮДЖЕТ ДЛЯ ГРАЖДАН ПО ПРОЕКТУ БЮДЖЕТА </a:t>
            </a:r>
          </a:p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МО ТАШЛИНСКИЙ СЕЛЬСОВЕТ НА  2020</a:t>
            </a:r>
          </a:p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ГОД И НА ПЛАНОВЫЙ ПЕРИОД </a:t>
            </a:r>
          </a:p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2021 - 2022 ГОДОВ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РОССИЙСКАЯ ФЕДЕРАЦИЯ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" y="688046"/>
            <a:ext cx="3204716" cy="4014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548" y="4531725"/>
            <a:ext cx="3100871" cy="2160000"/>
          </a:xfrm>
          <a:prstGeom prst="rect">
            <a:avLst/>
          </a:prstGeom>
          <a:ln w="88900" cap="sq" cmpd="thickThin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7" descr="Изображение выглядит как текст, трава, зна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61B203E2-4116-4390-9827-7B1F899175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3548" y="2231133"/>
            <a:ext cx="3096000" cy="2082878"/>
          </a:xfrm>
          <a:prstGeom prst="rect">
            <a:avLst/>
          </a:prstGeom>
          <a:ln w="88900" cap="sq" cmpd="thickThin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75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75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75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25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75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25"/>
                            </p:stCondLst>
                            <p:childTnLst>
                              <p:par>
                                <p:cTn id="29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p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КАКИЕ </a:t>
            </a:r>
            <a:r>
              <a:rPr lang="ru-RU" sz="4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СТАДИИ</a:t>
            </a:r>
            <a:r>
              <a:rPr lang="ru-RU" sz="4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ПРОХОДИТ БЮДЖЕТ?</a:t>
            </a:r>
            <a:endParaRPr lang="ru-RU" sz="4000" dirty="0"/>
          </a:p>
        </p:txBody>
      </p:sp>
      <p:sp>
        <p:nvSpPr>
          <p:cNvPr id="6" name="Текст 9"/>
          <p:cNvSpPr>
            <a:spLocks noGrp="1"/>
          </p:cNvSpPr>
          <p:nvPr>
            <p:ph type="body" sz="half" idx="2"/>
          </p:nvPr>
        </p:nvSpPr>
        <p:spPr>
          <a:xfrm>
            <a:off x="3260342" y="1841660"/>
            <a:ext cx="8306954" cy="3189247"/>
          </a:xfrm>
        </p:spPr>
        <p:txBody>
          <a:bodyPr>
            <a:noAutofit/>
          </a:bodyPr>
          <a:lstStyle/>
          <a:p>
            <a:r>
              <a:rPr lang="ru-RU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КАКИЕ </a:t>
            </a:r>
            <a:r>
              <a:rPr lang="ru-RU" dirty="0" smtClean="0">
                <a:solidFill>
                  <a:srgbClr val="CA5B4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СТАДИИ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ПРОХОДИТ </a:t>
            </a:r>
            <a:r>
              <a:rPr lang="ru-RU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БЮДЖЕТ?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3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1"/>
          <p:cNvSpPr>
            <a:spLocks noGrp="1"/>
          </p:cNvSpPr>
          <p:nvPr>
            <p:ph type="title"/>
          </p:nvPr>
        </p:nvSpPr>
        <p:spPr>
          <a:xfrm rot="16200000">
            <a:off x="-1345368" y="2655089"/>
            <a:ext cx="5652795" cy="146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КАКИЕ </a:t>
            </a:r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СТАДИИ</a:t>
            </a:r>
            <a:r>
              <a:rPr lang="ru-RU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ПРОХОДИТ БЮДЖЕТ?</a:t>
            </a:r>
            <a:endParaRPr lang="ru-RU" sz="4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0"/>
          </p:nvPr>
        </p:nvSpPr>
        <p:spPr>
          <a:xfrm>
            <a:off x="3256581" y="2656923"/>
            <a:ext cx="2701678" cy="1523880"/>
          </a:xfrm>
        </p:spPr>
        <p:txBody>
          <a:bodyPr/>
          <a:lstStyle/>
          <a:p>
            <a:pPr algn="l"/>
            <a:r>
              <a:rPr lang="ru-RU" sz="1600" dirty="0"/>
              <a:t>1. Составление проекта  бюджета </a:t>
            </a:r>
            <a:r>
              <a:rPr lang="ru-RU" sz="1600" dirty="0" smtClean="0"/>
              <a:t>поселения</a:t>
            </a:r>
            <a:endParaRPr lang="ru-RU" sz="1600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1"/>
          </p:nvPr>
        </p:nvSpPr>
        <p:spPr>
          <a:xfrm>
            <a:off x="6086028" y="2656923"/>
            <a:ext cx="2722665" cy="152388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ЭТО НАЗЫВАЕТСЯ </a:t>
            </a:r>
            <a:r>
              <a:rPr lang="ru-RU" sz="2200" dirty="0" smtClean="0">
                <a:solidFill>
                  <a:srgbClr val="CA5B41"/>
                </a:solidFill>
              </a:rPr>
              <a:t>БЮДЖЕТНЫМ ПРОЦЕССОМ</a:t>
            </a:r>
            <a:endParaRPr lang="ru-RU" sz="2200" dirty="0">
              <a:solidFill>
                <a:srgbClr val="CA5B41"/>
              </a:solidFill>
            </a:endParaRPr>
          </a:p>
        </p:txBody>
      </p:sp>
      <p:sp>
        <p:nvSpPr>
          <p:cNvPr id="20" name="Текст 14"/>
          <p:cNvSpPr>
            <a:spLocks noGrp="1"/>
          </p:cNvSpPr>
          <p:nvPr>
            <p:ph type="body" sz="quarter" idx="12"/>
          </p:nvPr>
        </p:nvSpPr>
        <p:spPr>
          <a:xfrm>
            <a:off x="8950048" y="2644223"/>
            <a:ext cx="2736582" cy="1523880"/>
          </a:xfrm>
        </p:spPr>
        <p:txBody>
          <a:bodyPr/>
          <a:lstStyle/>
          <a:p>
            <a:pPr algn="l"/>
            <a:r>
              <a:rPr lang="ru-RU" sz="1600" dirty="0"/>
              <a:t>3. Исполнение бюджета</a:t>
            </a:r>
          </a:p>
        </p:txBody>
      </p:sp>
      <p:sp>
        <p:nvSpPr>
          <p:cNvPr id="21" name="Текст 14"/>
          <p:cNvSpPr txBox="1">
            <a:spLocks/>
          </p:cNvSpPr>
          <p:nvPr/>
        </p:nvSpPr>
        <p:spPr>
          <a:xfrm>
            <a:off x="6159617" y="4277737"/>
            <a:ext cx="2575485" cy="1523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4. Составление отчета об исполнении бюджета</a:t>
            </a:r>
          </a:p>
        </p:txBody>
      </p:sp>
      <p:sp>
        <p:nvSpPr>
          <p:cNvPr id="22" name="Текст 14"/>
          <p:cNvSpPr txBox="1">
            <a:spLocks/>
          </p:cNvSpPr>
          <p:nvPr/>
        </p:nvSpPr>
        <p:spPr>
          <a:xfrm>
            <a:off x="3256581" y="4277231"/>
            <a:ext cx="1732461" cy="1523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/>
              <a:t>5. </a:t>
            </a:r>
            <a:r>
              <a:rPr lang="ru-RU" sz="1600" dirty="0" smtClean="0"/>
              <a:t>Финансовый </a:t>
            </a:r>
            <a:r>
              <a:rPr lang="ru-RU" sz="1600" dirty="0"/>
              <a:t>контроль</a:t>
            </a:r>
          </a:p>
        </p:txBody>
      </p:sp>
      <p:sp>
        <p:nvSpPr>
          <p:cNvPr id="23" name="Текст 13"/>
          <p:cNvSpPr txBox="1">
            <a:spLocks/>
          </p:cNvSpPr>
          <p:nvPr/>
        </p:nvSpPr>
        <p:spPr>
          <a:xfrm>
            <a:off x="6245723" y="881372"/>
            <a:ext cx="2405647" cy="1523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2.  Рассмотрение и утверждение  бюджета</a:t>
            </a:r>
            <a:endParaRPr lang="ru-RU" sz="1600" dirty="0"/>
          </a:p>
        </p:txBody>
      </p:sp>
      <p:sp>
        <p:nvSpPr>
          <p:cNvPr id="24" name="Стрелка углом вверх 23"/>
          <p:cNvSpPr/>
          <p:nvPr/>
        </p:nvSpPr>
        <p:spPr>
          <a:xfrm rot="5400000" flipH="1">
            <a:off x="4428793" y="1446874"/>
            <a:ext cx="1440000" cy="1440000"/>
          </a:xfrm>
          <a:prstGeom prst="bentUpArrow">
            <a:avLst>
              <a:gd name="adj1" fmla="val 13807"/>
              <a:gd name="adj2" fmla="val 14552"/>
              <a:gd name="adj3" fmla="val 22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углом вверх 24"/>
          <p:cNvSpPr/>
          <p:nvPr/>
        </p:nvSpPr>
        <p:spPr>
          <a:xfrm rot="10800000" flipH="1">
            <a:off x="9039396" y="1557132"/>
            <a:ext cx="1440000" cy="1440000"/>
          </a:xfrm>
          <a:prstGeom prst="bentUpArrow">
            <a:avLst>
              <a:gd name="adj1" fmla="val 13807"/>
              <a:gd name="adj2" fmla="val 14552"/>
              <a:gd name="adj3" fmla="val 22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углом вверх 25"/>
          <p:cNvSpPr/>
          <p:nvPr/>
        </p:nvSpPr>
        <p:spPr>
          <a:xfrm rot="16200000" flipH="1">
            <a:off x="8936462" y="3798199"/>
            <a:ext cx="1440000" cy="1440000"/>
          </a:xfrm>
          <a:prstGeom prst="bentUpArrow">
            <a:avLst>
              <a:gd name="adj1" fmla="val 13807"/>
              <a:gd name="adj2" fmla="val 14552"/>
              <a:gd name="adj3" fmla="val 22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лево 26"/>
          <p:cNvSpPr/>
          <p:nvPr/>
        </p:nvSpPr>
        <p:spPr>
          <a:xfrm>
            <a:off x="5044270" y="4820603"/>
            <a:ext cx="1081894" cy="437136"/>
          </a:xfrm>
          <a:prstGeom prst="leftArrow">
            <a:avLst>
              <a:gd name="adj1" fmla="val 46069"/>
              <a:gd name="adj2" fmla="val 73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1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8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8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48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98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14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640"/>
                            </p:stCondLst>
                            <p:childTnLst>
                              <p:par>
                                <p:cTn id="45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0" grpId="0" build="p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4078380" y="1667436"/>
            <a:ext cx="4016189" cy="4230687"/>
          </a:xfrm>
          <a:prstGeom prst="foldedCorner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3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ЦЕЛЬ НАЛОГОВОЙ ПОЛИТИКИ: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 </a:t>
            </a:r>
          </a:p>
          <a:p>
            <a:pPr algn="ctr"/>
            <a:endParaRPr lang="ru-RU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1900" dirty="0" smtClean="0">
                <a:solidFill>
                  <a:schemeClr val="bg1">
                    <a:lumMod val="95000"/>
                  </a:schemeClr>
                </a:solidFill>
              </a:rPr>
              <a:t>«СОЗДАНИЕ ЭФФЕКТИВНОЙ И СТАБИЛЬНОЙ НАЛОГОВОЙ СИСТЕМЫ, ОБЕСПЕЧИВАЮЩЕЙ БЮДЖЕТНУЮ УСТОЙЧИВОСТЬ ПОСЕЛЕНИЯ»</a:t>
            </a:r>
            <a:endParaRPr lang="ru-RU" sz="19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669291" y="1667434"/>
            <a:ext cx="2594739" cy="1891553"/>
          </a:xfrm>
          <a:prstGeom prst="foldedCorner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Развитие </a:t>
            </a:r>
            <a:r>
              <a:rPr lang="ru-RU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экономики поселения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с целью увеличения налогового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потенциала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190500" y="247650"/>
            <a:ext cx="11791950" cy="11405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НАПРАВЛЕНИЯ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НАЛОГОВОЙ ПОЛИТИКИ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 2020 - 2022 ГОДЫ.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669292" y="4003580"/>
            <a:ext cx="2594738" cy="1891553"/>
          </a:xfrm>
          <a:prstGeom prst="foldedCorner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Повышение уровня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собираемости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собственных доходов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8908919" y="1667435"/>
            <a:ext cx="2595600" cy="1891553"/>
          </a:xfrm>
          <a:prstGeom prst="foldedCorner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Реализация </a:t>
            </a:r>
            <a:r>
              <a:rPr lang="ru-RU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 сокращению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размера недоимки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по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платежам в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бюджет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8908919" y="4003580"/>
            <a:ext cx="2595600" cy="1891553"/>
          </a:xfrm>
          <a:prstGeom prst="foldedCorner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Оптимизация </a:t>
            </a:r>
            <a:r>
              <a:rPr lang="ru-RU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неэффективных налоговых льгот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по местным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налогам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3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5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 tmFilter="0,0; .5, 1; 1, 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25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175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775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25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825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25"/>
                            </p:stCondLst>
                            <p:childTnLst>
                              <p:par>
                                <p:cTn id="69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/>
      <p:bldP spid="9" grpId="0" uiExpand="1" build="p" animBg="1"/>
      <p:bldP spid="10" grpId="0" uiExpand="1" build="p" animBg="1"/>
      <p:bldP spid="11" grpId="0" uiExpand="1" build="p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62" y="204266"/>
            <a:ext cx="5286619" cy="1224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A5B41"/>
                </a:solidFill>
              </a:rPr>
              <a:t>НАПРАВЛЕНИЯ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БЮДЖЕТНОЙ ПОЛИТИКИ 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 2020-2022 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ГОДЫ.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0562" y="1437791"/>
            <a:ext cx="4135910" cy="9715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A5B41"/>
                </a:solidFill>
              </a:rPr>
              <a:t>ЦЕЛЬ БЮДЖЕТНОЙ ПОЛИТИКИ</a:t>
            </a:r>
            <a:r>
              <a:rPr lang="ru-RU" dirty="0" smtClean="0">
                <a:solidFill>
                  <a:srgbClr val="CA5B41"/>
                </a:solidFill>
              </a:rPr>
              <a:t>: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«ОБЕСПЕЧЕНИЕ СБАЛАНСИРОВАННОСТИ И УСТОЙЧИВОСТИ БЮДЖЕТНОЙ СИСТЕМЫ ПОСЕЛЕНИЯ»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356431" y="5335777"/>
            <a:ext cx="3384504" cy="1337739"/>
          </a:xfrm>
        </p:spPr>
        <p:txBody>
          <a:bodyPr>
            <a:normAutofit/>
          </a:bodyPr>
          <a:lstStyle/>
          <a:p>
            <a:r>
              <a:rPr lang="ru-RU" sz="1600" dirty="0"/>
              <a:t>Повышение </a:t>
            </a:r>
            <a:r>
              <a:rPr lang="ru-RU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эффективности</a:t>
            </a:r>
            <a:r>
              <a:rPr lang="ru-RU" sz="1600" dirty="0"/>
              <a:t> бюджетных </a:t>
            </a:r>
            <a:r>
              <a:rPr lang="ru-RU" sz="1600" dirty="0" smtClean="0"/>
              <a:t>расходов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Исполнение </a:t>
            </a:r>
            <a:r>
              <a:rPr lang="ru-RU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принятых расходных</a:t>
            </a:r>
            <a:r>
              <a:rPr lang="ru-RU" sz="1600" dirty="0"/>
              <a:t> обязательств Ташлинского </a:t>
            </a:r>
            <a:r>
              <a:rPr lang="ru-RU" sz="1600" dirty="0" smtClean="0"/>
              <a:t>района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Исполнение </a:t>
            </a:r>
            <a:r>
              <a:rPr lang="ru-RU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социальных</a:t>
            </a:r>
            <a:r>
              <a:rPr lang="ru-RU" sz="1600" dirty="0"/>
              <a:t> обязательств перед </a:t>
            </a:r>
            <a:r>
              <a:rPr lang="ru-RU" sz="1600" dirty="0" smtClean="0"/>
              <a:t>населением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0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00"/>
                            </p:stCondLst>
                            <p:childTnLst>
                              <p:par>
                                <p:cTn id="25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D348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ДОХОДЫ </a:t>
            </a:r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БЮДЖЕТА НА 2020 - 2022 гг.</a:t>
            </a:r>
            <a:b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>
                <a:solidFill>
                  <a:srgbClr val="DE634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(ТЫС. РУБ.)</a:t>
            </a:r>
            <a:endParaRPr lang="ru-RU" dirty="0"/>
          </a:p>
        </p:txBody>
      </p:sp>
      <p:graphicFrame>
        <p:nvGraphicFramePr>
          <p:cNvPr id="11" name="Объект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57081627"/>
              </p:ext>
            </p:extLst>
          </p:nvPr>
        </p:nvGraphicFramePr>
        <p:xfrm>
          <a:off x="828675" y="1749425"/>
          <a:ext cx="10515600" cy="47275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57450">
                  <a:extLst>
                    <a:ext uri="{9D8B030D-6E8A-4147-A177-3AD203B41FA5}">
                      <a16:colId xmlns:a16="http://schemas.microsoft.com/office/drawing/2014/main" val="2268984101"/>
                    </a:ext>
                  </a:extLst>
                </a:gridCol>
                <a:gridCol w="1748790">
                  <a:extLst>
                    <a:ext uri="{9D8B030D-6E8A-4147-A177-3AD203B41FA5}">
                      <a16:colId xmlns:a16="http://schemas.microsoft.com/office/drawing/2014/main" val="3457738648"/>
                    </a:ext>
                  </a:extLst>
                </a:gridCol>
                <a:gridCol w="2451735">
                  <a:extLst>
                    <a:ext uri="{9D8B030D-6E8A-4147-A177-3AD203B41FA5}">
                      <a16:colId xmlns:a16="http://schemas.microsoft.com/office/drawing/2014/main" val="839636915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585283853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898327321"/>
                    </a:ext>
                  </a:extLst>
                </a:gridCol>
              </a:tblGrid>
              <a:tr h="86711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ДОХОДЫ БЮДЖЕТА</a:t>
                      </a:r>
                      <a:endParaRPr lang="ru-RU" sz="2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2020 ГОД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СТРУКТУРА ДОХОДОВ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61344"/>
                  </a:ext>
                </a:extLst>
              </a:tr>
              <a:tr h="1496669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Собственные доходы</a:t>
                      </a:r>
                      <a:endParaRPr lang="ru-RU" sz="22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33425,4</a:t>
                      </a:r>
                      <a:endParaRPr lang="ru-RU" sz="2200" b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73%</a:t>
                      </a:r>
                      <a:endParaRPr lang="ru-RU" sz="22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35726,2</a:t>
                      </a:r>
                      <a:endParaRPr lang="ru-RU" sz="22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37198,7</a:t>
                      </a:r>
                      <a:endParaRPr lang="ru-RU" sz="22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34805"/>
                  </a:ext>
                </a:extLst>
              </a:tr>
              <a:tr h="1496669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Безвозмездные поступления</a:t>
                      </a:r>
                      <a:endParaRPr lang="ru-RU" sz="22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19623,0</a:t>
                      </a:r>
                      <a:endParaRPr lang="ru-RU" sz="2200" b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27%</a:t>
                      </a:r>
                      <a:endParaRPr lang="ru-RU" sz="22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28699,4</a:t>
                      </a:r>
                      <a:endParaRPr lang="ru-RU" sz="22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14629,7</a:t>
                      </a:r>
                      <a:endParaRPr lang="ru-RU" sz="22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133834"/>
                  </a:ext>
                </a:extLst>
              </a:tr>
              <a:tr h="867118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Итого доходов</a:t>
                      </a:r>
                      <a:endParaRPr lang="ru-RU" sz="22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53048,4</a:t>
                      </a:r>
                      <a:endParaRPr lang="ru-RU" sz="2200" b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100%</a:t>
                      </a:r>
                      <a:endParaRPr lang="ru-RU" sz="22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64425,6</a:t>
                      </a:r>
                      <a:endParaRPr lang="ru-RU" sz="22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51828,4</a:t>
                      </a:r>
                      <a:endParaRPr lang="ru-RU" sz="22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193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6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4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1" presetClass="exit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D34817"/>
                </a:solidFill>
              </a:rPr>
              <a:t>НАЛОГОВЫЕ</a:t>
            </a:r>
            <a:r>
              <a:rPr lang="ru-RU" dirty="0"/>
              <a:t> И </a:t>
            </a:r>
            <a:r>
              <a:rPr lang="ru-RU" dirty="0">
                <a:solidFill>
                  <a:srgbClr val="D34817"/>
                </a:solidFill>
              </a:rPr>
              <a:t>НЕНАЛОГОВЫЕ</a:t>
            </a:r>
            <a:r>
              <a:rPr lang="ru-RU" dirty="0"/>
              <a:t> ДОХОДЫ БЮДЖЕТА ПОСЕЛЕНИЯ НА </a:t>
            </a:r>
            <a:r>
              <a:rPr lang="ru-RU" dirty="0" smtClean="0"/>
              <a:t>2020 - 2022 </a:t>
            </a:r>
            <a:r>
              <a:rPr lang="ru-RU" dirty="0"/>
              <a:t>ГОДЫ. </a:t>
            </a:r>
            <a:r>
              <a:rPr lang="ru-RU" dirty="0">
                <a:solidFill>
                  <a:srgbClr val="DE6346"/>
                </a:solidFill>
              </a:rPr>
              <a:t>(ТЫС. РУБ.)</a:t>
            </a:r>
            <a:endParaRPr lang="ru-RU" dirty="0"/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900585"/>
              </p:ext>
            </p:extLst>
          </p:nvPr>
        </p:nvGraphicFramePr>
        <p:xfrm>
          <a:off x="1023937" y="1568451"/>
          <a:ext cx="10144125" cy="507884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7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3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4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НАЛОГОВЫЕ</a:t>
                      </a:r>
                      <a:r>
                        <a:rPr lang="ru-RU" sz="1600" baseline="0" dirty="0" smtClean="0"/>
                        <a:t> ДОХОДЫ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СТРУКТУРА</a:t>
                      </a:r>
                      <a:r>
                        <a:rPr lang="ru-RU" sz="1600" baseline="0" dirty="0" smtClean="0"/>
                        <a:t> НАЛОГОВЫХ ДОХОДОВ, %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r>
                        <a:rPr lang="ru-RU" sz="1600" baseline="0" dirty="0" smtClean="0"/>
                        <a:t> </a:t>
                      </a:r>
                      <a:endParaRPr lang="ru-RU" sz="1600" b="0" i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Налог на доходы физических лиц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22942,3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68,6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24141,1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25604,0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Налоги на товары реализуемые на территории РФ</a:t>
                      </a:r>
                      <a:r>
                        <a:rPr lang="ru-RU" sz="1400" baseline="0" dirty="0"/>
                        <a:t> (акцизы)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2723,0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8,1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3142,7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3246,6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Налог на совокупный доход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64,2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0,5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520,0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538,0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128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Налоги на</a:t>
                      </a:r>
                      <a:r>
                        <a:rPr lang="ru-RU" sz="1400" baseline="0" dirty="0"/>
                        <a:t> имущество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7015,0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21,0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6889,0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7154,4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5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Доходы от использования имущества находящегося в государственной и муниципальной собственности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562,6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1,6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597,7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597,7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507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Штрафы,</a:t>
                      </a:r>
                      <a:r>
                        <a:rPr lang="ru-RU" sz="1400" baseline="0" dirty="0"/>
                        <a:t> санкции, возмещение ущерба, компенсация, госпошлина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118,3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0,2</a:t>
                      </a:r>
                      <a:endParaRPr lang="ru-RU" sz="18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62,4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58,0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7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Итого</a:t>
                      </a:r>
                      <a:r>
                        <a:rPr lang="ru-RU" sz="1400" baseline="0" dirty="0"/>
                        <a:t> налоговых доходов 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33425,4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</a:t>
                      </a:r>
                      <a:endParaRPr lang="ru-RU" sz="18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35352,9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37198,7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8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" presetID="1" presetClass="exit" presetSubtype="0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1224384"/>
              </p:ext>
            </p:extLst>
          </p:nvPr>
        </p:nvGraphicFramePr>
        <p:xfrm>
          <a:off x="660400" y="1756966"/>
          <a:ext cx="10871199" cy="482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209550" y="298847"/>
            <a:ext cx="11772900" cy="1458119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ДИНАМИКА ПОСТУПЛЕНИЯ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НАЛОГОВЫХ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НЕНАЛОГОВЫХ</a:t>
            </a:r>
            <a:r>
              <a:rPr lang="ru-RU" dirty="0" smtClean="0"/>
              <a:t>  ДОХОДОВ В БЮДЖЕТ ПОСЕЛЕНИЯ С 2018 ПО 2022 ГОДЫ,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МЛН. РУБЛЕЙ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3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8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1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3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6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8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100"/>
                            </p:stCondLst>
                            <p:childTnLst>
                              <p:par>
                                <p:cTn id="33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El"/>
        </p:bldSub>
      </p:bldGraphic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A5B41"/>
                </a:solidFill>
              </a:rPr>
              <a:t>СОБСТВЕННЫЕ ДОХОДЫ</a:t>
            </a:r>
            <a:r>
              <a:rPr lang="ru-RU" dirty="0"/>
              <a:t> БЮДЖЕТА </a:t>
            </a:r>
            <a:br>
              <a:rPr lang="ru-RU" dirty="0"/>
            </a:br>
            <a:r>
              <a:rPr lang="ru-RU" dirty="0"/>
              <a:t>НА 2020 ГОД </a:t>
            </a:r>
            <a:r>
              <a:rPr lang="ru-RU" dirty="0" smtClean="0"/>
              <a:t>- </a:t>
            </a:r>
            <a:r>
              <a:rPr lang="ru-RU" dirty="0" smtClean="0">
                <a:solidFill>
                  <a:srgbClr val="DE6346"/>
                </a:solidFill>
              </a:rPr>
              <a:t>33 425,4 </a:t>
            </a:r>
            <a:r>
              <a:rPr lang="ru-RU" dirty="0"/>
              <a:t>ТЫС. РУБ.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69199891"/>
              </p:ext>
            </p:extLst>
          </p:nvPr>
        </p:nvGraphicFramePr>
        <p:xfrm>
          <a:off x="238125" y="1600200"/>
          <a:ext cx="11696700" cy="497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9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3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8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3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100"/>
                            </p:stCondLst>
                            <p:childTnLst>
                              <p:par>
                                <p:cTn id="37" presetID="1" presetClass="exit" presetSubtype="0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1" grpId="0" uiExpand="1">
        <p:bldSub>
          <a:bldChart bld="category"/>
        </p:bldSub>
      </p:bldGraphic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875167"/>
              </p:ext>
            </p:extLst>
          </p:nvPr>
        </p:nvGraphicFramePr>
        <p:xfrm>
          <a:off x="838200" y="1825625"/>
          <a:ext cx="10515601" cy="41589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966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3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БЕЗВОЗМЕЗДНЫЕ</a:t>
                      </a:r>
                      <a:r>
                        <a:rPr lang="ru-RU" sz="20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ПОСТУПЛЕНИЯ</a:t>
                      </a:r>
                      <a:endParaRPr lang="ru-RU" sz="2000" b="0" i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2020 ГОД</a:t>
                      </a:r>
                      <a:endParaRPr lang="ru-RU" sz="2000" b="0" i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2021 ГОД</a:t>
                      </a:r>
                      <a:endParaRPr lang="ru-RU" sz="2000" b="0" i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20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2022 ГОД</a:t>
                      </a:r>
                      <a:endParaRPr lang="ru-RU" sz="2000" b="0" i="0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9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ДОТАЦИИ ВСЕГО, В ТОМ ЧИСЛЕ: </a:t>
                      </a:r>
                      <a:endParaRPr lang="ru-RU" sz="1600" b="0" i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16115,6</a:t>
                      </a:r>
                      <a:endParaRPr lang="ru-RU" sz="20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12494,0</a:t>
                      </a:r>
                      <a:endParaRPr lang="ru-RU" sz="20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6391,0</a:t>
                      </a:r>
                      <a:endParaRPr lang="ru-RU" sz="20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641">
                <a:tc>
                  <a:txBody>
                    <a:bodyPr/>
                    <a:lstStyle/>
                    <a:p>
                      <a:pPr lvl="1" algn="l"/>
                      <a:r>
                        <a:rPr lang="ru-RU" sz="1400" dirty="0" smtClean="0"/>
                        <a:t>- НА</a:t>
                      </a:r>
                      <a:r>
                        <a:rPr lang="ru-RU" sz="1400" baseline="0" dirty="0" smtClean="0"/>
                        <a:t> ВЫРАВНИВАНИЕ БЮДЖЕТНОЙ ОБЕСПЕЧЕННОСТИ ПОСЕЛЕНИЯ</a:t>
                      </a:r>
                      <a:endParaRPr lang="ru-RU" sz="1400" b="0" i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16115,6</a:t>
                      </a:r>
                      <a:endParaRPr lang="ru-RU" sz="20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12494,0</a:t>
                      </a:r>
                      <a:endParaRPr lang="ru-RU" sz="20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6391,0</a:t>
                      </a:r>
                      <a:endParaRPr lang="ru-RU" sz="20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9681">
                <a:tc>
                  <a:txBody>
                    <a:bodyPr/>
                    <a:lstStyle/>
                    <a:p>
                      <a:pPr lvl="0" algn="l"/>
                      <a:r>
                        <a:rPr lang="ru-RU" sz="1600" dirty="0" smtClean="0"/>
                        <a:t>СУБСИДИИ КАПИТАЛЬНЫЙ РЕМОНТ ОБЪЕКТОВ КОММУНАЛЬНОЙ ИНФРАСТРУКТУРЫ </a:t>
                      </a:r>
                      <a:endParaRPr lang="ru-RU" sz="1600" b="0" i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3507,4</a:t>
                      </a:r>
                      <a:endParaRPr lang="ru-RU" sz="20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16205,4</a:t>
                      </a:r>
                      <a:endParaRPr lang="ru-RU" sz="20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8238,7</a:t>
                      </a:r>
                      <a:endParaRPr lang="ru-RU" sz="20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8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23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ИТОГО</a:t>
                      </a:r>
                      <a:endParaRPr lang="ru-RU" sz="1600" b="1" i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19623,0</a:t>
                      </a:r>
                      <a:endParaRPr lang="ru-RU" sz="2000" b="1" i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28699,4</a:t>
                      </a:r>
                      <a:endParaRPr lang="ru-RU" sz="2000" b="1" i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14629,7</a:t>
                      </a:r>
                      <a:endParaRPr lang="ru-RU" sz="2000" b="1" i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5B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A5B41"/>
                </a:solidFill>
              </a:rPr>
              <a:t>БЕЗВОЗМЕЗДНЫЕ ПОСТУПЛЕНИЯ</a:t>
            </a:r>
            <a:r>
              <a:rPr lang="ru-RU" dirty="0"/>
              <a:t> БЮДЖЕТ ПОСЕЛЕНИЯ НА </a:t>
            </a:r>
            <a:r>
              <a:rPr lang="ru-RU" dirty="0" smtClean="0"/>
              <a:t>2020 - 2022 ГОДЫ </a:t>
            </a:r>
            <a:r>
              <a:rPr lang="ru-RU" dirty="0">
                <a:solidFill>
                  <a:srgbClr val="CA5B41"/>
                </a:solidFill>
              </a:rPr>
              <a:t>(ТЫС. РУБЛЕЙ)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2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1" presetClass="exit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нутый угол 16"/>
          <p:cNvSpPr/>
          <p:nvPr/>
        </p:nvSpPr>
        <p:spPr>
          <a:xfrm>
            <a:off x="4434727" y="2124636"/>
            <a:ext cx="3532095" cy="2628339"/>
          </a:xfrm>
          <a:prstGeom prst="foldedCorner">
            <a:avLst/>
          </a:prstGeom>
          <a:noFill/>
          <a:ln w="19050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РАСХОДЫ БЮДЖЕТА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НА 2020 ГОД</a:t>
            </a:r>
          </a:p>
          <a:p>
            <a:pPr algn="ctr"/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3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400" dirty="0" smtClean="0">
                <a:solidFill>
                  <a:schemeClr val="bg1">
                    <a:lumMod val="95000"/>
                  </a:schemeClr>
                </a:solidFill>
              </a:rPr>
              <a:t>ТЫС. РУБ.</a:t>
            </a:r>
            <a:endParaRPr lang="ru-RU" sz="3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6274" y="3450710"/>
            <a:ext cx="7889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 smtClean="0">
                <a:solidFill>
                  <a:srgbClr val="DE6346"/>
                </a:solidFill>
              </a:rPr>
              <a:t>0,0</a:t>
            </a:r>
            <a:endParaRPr lang="ru-RU" sz="3400" dirty="0">
              <a:solidFill>
                <a:srgbClr val="DE63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noProof="1"/>
              <a:t>АДМИНИСТРАТИВНАЯ КАРТА </a:t>
            </a:r>
            <a:br>
              <a:rPr lang="ru-RU" noProof="1"/>
            </a:br>
            <a:r>
              <a:rPr lang="ru-RU" noProof="1">
                <a:solidFill>
                  <a:srgbClr val="DE6346"/>
                </a:solidFill>
              </a:rPr>
              <a:t>ТАШЛИНСКОГО СЕЛЬСКОГО СОВЕТА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76887" y="1699361"/>
            <a:ext cx="514843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На территории Ташлинского поселения </a:t>
            </a:r>
          </a:p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расположено 2 населенных пункта: </a:t>
            </a:r>
          </a:p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с. Ташла и п.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Плодопитомник</a:t>
            </a:r>
          </a:p>
          <a:p>
            <a:endParaRPr lang="ru-RU" sz="14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sz="14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Справка: </a:t>
            </a:r>
          </a:p>
          <a:p>
            <a:pPr lvl="1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Ташлинский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сельский совет расположен на площади 3,661 га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; </a:t>
            </a:r>
          </a:p>
          <a:p>
            <a:pPr lvl="1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Население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на 01.01.2020 г. составляет 7,6 тыс. человек;</a:t>
            </a:r>
          </a:p>
          <a:p>
            <a:pPr lvl="1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Село Ташла 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является административным центром Ташлинского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района.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4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sz="14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 </a:t>
            </a:r>
            <a:r>
              <a:rPr lang="ru-RU" sz="14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территории Ташлинского поселения работает:</a:t>
            </a:r>
          </a:p>
          <a:p>
            <a:pPr lvl="1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3 –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Детских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сада</a:t>
            </a:r>
          </a:p>
          <a:p>
            <a:pPr lvl="1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2 –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Школы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1 –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Детская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школа искусств</a:t>
            </a:r>
          </a:p>
          <a:p>
            <a:pPr lvl="1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1 –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 Центр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дополнительного образования детей</a:t>
            </a:r>
          </a:p>
          <a:p>
            <a:pPr lvl="1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1 –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Спортивная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школа</a:t>
            </a:r>
          </a:p>
          <a:p>
            <a:pPr lvl="1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1 –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Политехнический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техникум</a:t>
            </a:r>
          </a:p>
          <a:p>
            <a:pPr lvl="1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1 –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Историко-краеведческий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Музей</a:t>
            </a:r>
          </a:p>
          <a:p>
            <a:pPr lvl="1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1 – Дом культуры</a:t>
            </a:r>
          </a:p>
          <a:p>
            <a:pPr lvl="1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1 – Районная библиотека</a:t>
            </a:r>
          </a:p>
          <a:p>
            <a:pPr lvl="1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1 – Районная больница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40506" y="1865955"/>
            <a:ext cx="4880737" cy="4714348"/>
            <a:chOff x="940506" y="1865955"/>
            <a:chExt cx="4880737" cy="4714348"/>
          </a:xfrm>
        </p:grpSpPr>
        <p:pic>
          <p:nvPicPr>
            <p:cNvPr id="14" name="Объект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06" y="1865955"/>
              <a:ext cx="4880737" cy="47143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9F361D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1116965" y="2710064"/>
              <a:ext cx="1258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с. Ташла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25422" y="2121657"/>
              <a:ext cx="2295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п. Плодопитомник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8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3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800"/>
                            </p:stCondLst>
                            <p:childTnLst>
                              <p:par>
                                <p:cTn id="70" presetID="1" presetClass="exit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uild="p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нутый угол 16"/>
          <p:cNvSpPr/>
          <p:nvPr/>
        </p:nvSpPr>
        <p:spPr>
          <a:xfrm>
            <a:off x="4434727" y="2124636"/>
            <a:ext cx="3532095" cy="2628339"/>
          </a:xfrm>
          <a:prstGeom prst="foldedCorner">
            <a:avLst/>
          </a:prstGeom>
          <a:noFill/>
          <a:ln w="19050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РАСХОДЫ БЮДЖЕТА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НА 2020 ГОД</a:t>
            </a:r>
          </a:p>
          <a:p>
            <a:pPr algn="ctr"/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3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400" dirty="0" smtClean="0">
                <a:solidFill>
                  <a:schemeClr val="bg1">
                    <a:lumMod val="95000"/>
                  </a:schemeClr>
                </a:solidFill>
              </a:rPr>
              <a:t>ТЫС. РУБ.</a:t>
            </a:r>
            <a:endParaRPr lang="ru-RU" sz="3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6274" y="3450710"/>
            <a:ext cx="7889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 smtClean="0">
                <a:solidFill>
                  <a:srgbClr val="DE6346"/>
                </a:solidFill>
              </a:rPr>
              <a:t>0,0</a:t>
            </a:r>
            <a:endParaRPr lang="ru-RU" sz="3400" dirty="0">
              <a:solidFill>
                <a:srgbClr val="DE6346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1029004" y="1893232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МУНИЦИПАЛЬНАЯ СЛУЖБА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7 620,3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3083" y="3450710"/>
            <a:ext cx="16353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 smtClean="0">
                <a:solidFill>
                  <a:srgbClr val="DE6346"/>
                </a:solidFill>
              </a:rPr>
              <a:t>7 620,3</a:t>
            </a:r>
            <a:endParaRPr lang="ru-RU" sz="3400" dirty="0">
              <a:solidFill>
                <a:srgbClr val="DE63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xit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uiExpand="1" build="p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нутый угол 16"/>
          <p:cNvSpPr/>
          <p:nvPr/>
        </p:nvSpPr>
        <p:spPr>
          <a:xfrm>
            <a:off x="4434727" y="2124636"/>
            <a:ext cx="3532095" cy="2628339"/>
          </a:xfrm>
          <a:prstGeom prst="foldedCorner">
            <a:avLst/>
          </a:prstGeom>
          <a:noFill/>
          <a:ln w="19050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РАСХОДЫ БЮДЖЕТА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НА 2020 ГОД</a:t>
            </a:r>
          </a:p>
          <a:p>
            <a:pPr algn="ctr"/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3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400" dirty="0" smtClean="0">
                <a:solidFill>
                  <a:schemeClr val="bg1">
                    <a:lumMod val="95000"/>
                  </a:schemeClr>
                </a:solidFill>
              </a:rPr>
              <a:t>ТЫС. РУБ.</a:t>
            </a:r>
            <a:endParaRPr lang="ru-RU" sz="3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3082" y="3450710"/>
            <a:ext cx="16353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7 620,3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1029004" y="1893232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МУНИЦИПАЛЬНАЯ СЛУЖБА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7 620,3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290618" y="255496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КУЛЬТУРА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16 550,5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2055" y="3450710"/>
            <a:ext cx="1877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24 170,8</a:t>
            </a:r>
          </a:p>
        </p:txBody>
      </p:sp>
    </p:spTree>
    <p:extLst>
      <p:ext uri="{BB962C8B-B14F-4D97-AF65-F5344CB8AC3E}">
        <p14:creationId xmlns:p14="http://schemas.microsoft.com/office/powerpoint/2010/main" val="11230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xit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uiExpand="1" build="p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нутый угол 16"/>
          <p:cNvSpPr/>
          <p:nvPr/>
        </p:nvSpPr>
        <p:spPr>
          <a:xfrm>
            <a:off x="4434727" y="2124636"/>
            <a:ext cx="3532095" cy="2628339"/>
          </a:xfrm>
          <a:prstGeom prst="foldedCorner">
            <a:avLst/>
          </a:prstGeom>
          <a:noFill/>
          <a:ln w="19050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РАСХОДЫ БЮДЖЕТА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НА 2020 ГОД</a:t>
            </a:r>
          </a:p>
          <a:p>
            <a:pPr algn="ctr"/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3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400" dirty="0" smtClean="0">
                <a:solidFill>
                  <a:schemeClr val="bg1">
                    <a:lumMod val="95000"/>
                  </a:schemeClr>
                </a:solidFill>
              </a:rPr>
              <a:t>ТЫС. РУБ.</a:t>
            </a:r>
            <a:endParaRPr lang="ru-RU" sz="3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2055" y="3450710"/>
            <a:ext cx="1877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24 170,8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1029004" y="1893232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МУНИЦИПАЛЬНАЯ СЛУЖБА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7 620,3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290618" y="255496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КУЛЬТУРА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16 550,5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5065533" y="247091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БЛАГОУСТРОЙСТВО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16 792,1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2055" y="3450709"/>
            <a:ext cx="1877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40 962,9</a:t>
            </a:r>
          </a:p>
        </p:txBody>
      </p:sp>
    </p:spTree>
    <p:extLst>
      <p:ext uri="{BB962C8B-B14F-4D97-AF65-F5344CB8AC3E}">
        <p14:creationId xmlns:p14="http://schemas.microsoft.com/office/powerpoint/2010/main" val="26942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xit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build="p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нутый угол 16"/>
          <p:cNvSpPr/>
          <p:nvPr/>
        </p:nvSpPr>
        <p:spPr>
          <a:xfrm>
            <a:off x="4434727" y="2124636"/>
            <a:ext cx="3532095" cy="2628339"/>
          </a:xfrm>
          <a:prstGeom prst="foldedCorner">
            <a:avLst/>
          </a:prstGeom>
          <a:noFill/>
          <a:ln w="19050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РАСХОДЫ БЮДЖЕТА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НА 2020 ГОД</a:t>
            </a:r>
          </a:p>
          <a:p>
            <a:pPr algn="ctr"/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3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400" dirty="0" smtClean="0">
                <a:solidFill>
                  <a:schemeClr val="bg1">
                    <a:lumMod val="95000"/>
                  </a:schemeClr>
                </a:solidFill>
              </a:rPr>
              <a:t>ТЫС. РУБ.</a:t>
            </a:r>
            <a:endParaRPr lang="ru-RU" sz="3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2055" y="3450710"/>
            <a:ext cx="1877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40 962,9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1029004" y="1893232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МУНИЦИПАЛЬНАЯ СЛУЖБА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7 620,3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290618" y="255496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КУЛЬТУРА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16 550,5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5065533" y="247091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БЛАГОУСТРОЙСТВО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16 792,1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7840448" y="247091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СОЦИАЛЬНАЯ ПОЛИТИКА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231,2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2055" y="3450710"/>
            <a:ext cx="1877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41 194,1</a:t>
            </a:r>
          </a:p>
        </p:txBody>
      </p:sp>
    </p:spTree>
    <p:extLst>
      <p:ext uri="{BB962C8B-B14F-4D97-AF65-F5344CB8AC3E}">
        <p14:creationId xmlns:p14="http://schemas.microsoft.com/office/powerpoint/2010/main" val="10116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xit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uiExpand="1" build="p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нутый угол 16"/>
          <p:cNvSpPr/>
          <p:nvPr/>
        </p:nvSpPr>
        <p:spPr>
          <a:xfrm>
            <a:off x="4434727" y="2124636"/>
            <a:ext cx="3532095" cy="2628339"/>
          </a:xfrm>
          <a:prstGeom prst="foldedCorner">
            <a:avLst/>
          </a:prstGeom>
          <a:noFill/>
          <a:ln w="19050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РАСХОДЫ БЮДЖЕТА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НА 2020 ГОД</a:t>
            </a:r>
          </a:p>
          <a:p>
            <a:pPr algn="ctr"/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3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400" dirty="0" smtClean="0">
                <a:solidFill>
                  <a:schemeClr val="bg1">
                    <a:lumMod val="95000"/>
                  </a:schemeClr>
                </a:solidFill>
              </a:rPr>
              <a:t>ТЫС. РУБ.</a:t>
            </a:r>
            <a:endParaRPr lang="ru-RU" sz="3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2055" y="3450710"/>
            <a:ext cx="1877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41 194,1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1029004" y="1893232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МУНИЦИПАЛЬНАЯ СЛУЖБА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7 620,3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290618" y="255496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КУЛЬТУРА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16 550,5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5065533" y="247091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БЛАГОУСТРОЙСТВО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16 792,1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7840448" y="247091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СОЦИАЛЬНАЯ ПОЛИТИКА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231,2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9102063" y="1893232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ПОЖАРНАЯ БЕЗОПАСНОСТЬ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30,9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2055" y="3450710"/>
            <a:ext cx="1877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41 </a:t>
            </a:r>
            <a:r>
              <a:rPr lang="ru-RU" sz="3400" dirty="0" smtClean="0">
                <a:solidFill>
                  <a:srgbClr val="DE6346"/>
                </a:solidFill>
              </a:rPr>
              <a:t>225,0</a:t>
            </a:r>
            <a:endParaRPr lang="ru-RU" sz="3400" dirty="0">
              <a:solidFill>
                <a:srgbClr val="DE63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xit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uiExpand="1" build="p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нутый угол 16"/>
          <p:cNvSpPr/>
          <p:nvPr/>
        </p:nvSpPr>
        <p:spPr>
          <a:xfrm>
            <a:off x="4434727" y="2124636"/>
            <a:ext cx="3532095" cy="2628339"/>
          </a:xfrm>
          <a:prstGeom prst="foldedCorner">
            <a:avLst/>
          </a:prstGeom>
          <a:noFill/>
          <a:ln w="19050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РАСХОДЫ БЮДЖЕТА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НА 2020 ГОД</a:t>
            </a:r>
          </a:p>
          <a:p>
            <a:pPr algn="ctr"/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3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400" dirty="0" smtClean="0">
                <a:solidFill>
                  <a:schemeClr val="bg1">
                    <a:lumMod val="95000"/>
                  </a:schemeClr>
                </a:solidFill>
              </a:rPr>
              <a:t>ТЫС. РУБ.</a:t>
            </a:r>
            <a:endParaRPr lang="ru-RU" sz="3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2055" y="3450710"/>
            <a:ext cx="1877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41 225,0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1029004" y="1893232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МУНИЦИПАЛЬНАЯ СЛУЖБА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7 620,3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290618" y="255496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КУЛЬТУРА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16 550,5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5065533" y="247091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БЛАГОУСТРОЙСТВО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16 792,1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7840448" y="247091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СОЦИАЛЬНАЯ ПОЛИТИКА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231,2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9102063" y="1893232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ПОЖАРНАЯ БЕЗОПАСНОСТЬ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30,9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8349588" y="3530968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ВНУТРЕННИЙ И ВНЕШНИЙ ФИНАНСОВЫЙ КОНТРОЛЬ</a:t>
            </a:r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271,8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2055" y="3450710"/>
            <a:ext cx="1877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41 496,8</a:t>
            </a:r>
          </a:p>
        </p:txBody>
      </p:sp>
    </p:spTree>
    <p:extLst>
      <p:ext uri="{BB962C8B-B14F-4D97-AF65-F5344CB8AC3E}">
        <p14:creationId xmlns:p14="http://schemas.microsoft.com/office/powerpoint/2010/main" val="42803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xit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uiExpand="1" build="p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нутый угол 16"/>
          <p:cNvSpPr/>
          <p:nvPr/>
        </p:nvSpPr>
        <p:spPr>
          <a:xfrm>
            <a:off x="4434727" y="2124636"/>
            <a:ext cx="3532095" cy="2628339"/>
          </a:xfrm>
          <a:prstGeom prst="foldedCorner">
            <a:avLst/>
          </a:prstGeom>
          <a:noFill/>
          <a:ln w="19050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РАСХОДЫ БЮДЖЕТА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НА 2020 ГОД</a:t>
            </a:r>
          </a:p>
          <a:p>
            <a:pPr algn="ctr"/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3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400" dirty="0" smtClean="0">
                <a:solidFill>
                  <a:schemeClr val="bg1">
                    <a:lumMod val="95000"/>
                  </a:schemeClr>
                </a:solidFill>
              </a:rPr>
              <a:t>ТЫС. РУБ.</a:t>
            </a:r>
            <a:endParaRPr lang="ru-RU" sz="3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2055" y="3450710"/>
            <a:ext cx="1877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41 496,8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1029004" y="1893232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МУНИЦИПАЛЬНАЯ СЛУЖБА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7 620,3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290618" y="255496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КУЛЬТУРА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16 550,5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5065533" y="247091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БЛАГОУСТРОЙСТВО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16 792,1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7840448" y="247091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СОЦИАЛЬНАЯ ПОЛИТИКА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231,2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9102063" y="1893232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ПОЖАРНАЯ БЕЗОПАСНОСТЬ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30,9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8349588" y="3530968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ВНУТРЕННИЙ И ВНЕШНИЙ ФИНАНСОВЫЙ КОНТРОЛЬ</a:t>
            </a:r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271,8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6526781" y="5181599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ЖИЛИЩНО-КОММУНАЛЬНОЕ ХОЗЯЙСТВО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4 581,2 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2055" y="3450710"/>
            <a:ext cx="1877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46 </a:t>
            </a:r>
            <a:r>
              <a:rPr lang="ru-RU" sz="3400" dirty="0" smtClean="0">
                <a:solidFill>
                  <a:srgbClr val="DE6346"/>
                </a:solidFill>
              </a:rPr>
              <a:t>078,0</a:t>
            </a:r>
            <a:endParaRPr lang="ru-RU" sz="3400" dirty="0">
              <a:solidFill>
                <a:srgbClr val="DE63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3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xit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uiExpand="1" build="p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нутый угол 16"/>
          <p:cNvSpPr/>
          <p:nvPr/>
        </p:nvSpPr>
        <p:spPr>
          <a:xfrm>
            <a:off x="4434727" y="2124636"/>
            <a:ext cx="3532095" cy="2628339"/>
          </a:xfrm>
          <a:prstGeom prst="foldedCorner">
            <a:avLst/>
          </a:prstGeom>
          <a:noFill/>
          <a:ln w="19050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РАСХОДЫ БЮДЖЕТА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НА 2020 ГОД</a:t>
            </a:r>
          </a:p>
          <a:p>
            <a:pPr algn="ctr"/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3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400" dirty="0" smtClean="0">
                <a:solidFill>
                  <a:schemeClr val="bg1">
                    <a:lumMod val="95000"/>
                  </a:schemeClr>
                </a:solidFill>
              </a:rPr>
              <a:t>ТЫС. РУБ.</a:t>
            </a:r>
            <a:endParaRPr lang="ru-RU" sz="3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2055" y="3450710"/>
            <a:ext cx="1877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46 078,0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1029004" y="1893232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МУНИЦИПАЛЬНАЯ СЛУЖБА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7 620,3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290618" y="255496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КУЛЬТУРА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16 550,5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5065533" y="247091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БЛАГОУСТРОЙСТВО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16 792,1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7840448" y="247091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СОЦИАЛЬНАЯ ПОЛИТИКА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231,2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9102063" y="1893232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ПОЖАРНАЯ БЕЗОПАСНОСТЬ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30,9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8349588" y="3530968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ВНУТРЕННИЙ И ВНЕШНИЙ ФИНАНСОВЫЙ КОНТРОЛЬ</a:t>
            </a:r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271,8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6526781" y="5181599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ЖИЛИЩНО-КОММУНАЛЬНОЕ ХОЗЯЙСТВО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4 581,2 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3442752" y="5181599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НАЦИОНАЛЬНАЯ ЭКОНОМИКА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6 551,2 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2055" y="3450710"/>
            <a:ext cx="1877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52 629,2</a:t>
            </a:r>
          </a:p>
        </p:txBody>
      </p:sp>
    </p:spTree>
    <p:extLst>
      <p:ext uri="{BB962C8B-B14F-4D97-AF65-F5344CB8AC3E}">
        <p14:creationId xmlns:p14="http://schemas.microsoft.com/office/powerpoint/2010/main" val="23701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xit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uiExpand="1" build="p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нутый угол 16"/>
          <p:cNvSpPr/>
          <p:nvPr/>
        </p:nvSpPr>
        <p:spPr>
          <a:xfrm>
            <a:off x="4434727" y="2124636"/>
            <a:ext cx="3532095" cy="2628339"/>
          </a:xfrm>
          <a:prstGeom prst="foldedCorner">
            <a:avLst/>
          </a:prstGeom>
          <a:noFill/>
          <a:ln w="19050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РАСХОДЫ БЮДЖЕТА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НА 2020 ГОД</a:t>
            </a:r>
          </a:p>
          <a:p>
            <a:pPr algn="ctr"/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3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400" dirty="0" smtClean="0">
                <a:solidFill>
                  <a:schemeClr val="bg1">
                    <a:lumMod val="95000"/>
                  </a:schemeClr>
                </a:solidFill>
              </a:rPr>
              <a:t>ТЫС. РУБ.</a:t>
            </a:r>
            <a:endParaRPr lang="ru-RU" sz="3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2055" y="3450710"/>
            <a:ext cx="1877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52 629,2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1029004" y="1893232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МУНИЦИПАЛЬНАЯ СЛУЖБА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7 620,3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290618" y="255496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КУЛЬТУРА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16 550,5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5065533" y="247091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БЛАГОУСТРОЙСТВО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16 792,1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7840448" y="247091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СОЦИАЛЬНАЯ ПОЛИТИКА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231,2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9102063" y="1893232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ПОЖАРНАЯ БЕЗОПАСНОСТЬ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30,9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8349588" y="3530968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ВНУТРЕННИЙ И ВНЕШНИЙ ФИНАНСОВЫЙ КОНТРОЛЬ</a:t>
            </a:r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271,8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6526781" y="5181599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ЖИЛИЩНО-КОММУНАЛЬНОЕ ХОЗЯЙСТВО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4 581,2 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3442752" y="5181599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НАЦИОНАЛЬНАЯ ЭКОНОМИКА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6 551,2 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1781479" y="3530968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ОХРАНА ОБЩЕСТВЕННОГО ПОРЯДКА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148,4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2055" y="3450710"/>
            <a:ext cx="1877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52 777,6</a:t>
            </a:r>
          </a:p>
        </p:txBody>
      </p:sp>
    </p:spTree>
    <p:extLst>
      <p:ext uri="{BB962C8B-B14F-4D97-AF65-F5344CB8AC3E}">
        <p14:creationId xmlns:p14="http://schemas.microsoft.com/office/powerpoint/2010/main" val="33087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xit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uiExpand="1" build="p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нутый угол 16"/>
          <p:cNvSpPr/>
          <p:nvPr/>
        </p:nvSpPr>
        <p:spPr>
          <a:xfrm>
            <a:off x="4434727" y="2124636"/>
            <a:ext cx="3532095" cy="2628339"/>
          </a:xfrm>
          <a:prstGeom prst="foldedCorner">
            <a:avLst/>
          </a:prstGeom>
          <a:noFill/>
          <a:ln w="19050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РАСХОДЫ БЮДЖЕТА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НА 2020 ГОД</a:t>
            </a:r>
          </a:p>
          <a:p>
            <a:pPr algn="ctr"/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3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400" dirty="0" smtClean="0">
                <a:solidFill>
                  <a:schemeClr val="bg1">
                    <a:lumMod val="95000"/>
                  </a:schemeClr>
                </a:solidFill>
              </a:rPr>
              <a:t>ТЫС. РУБ.</a:t>
            </a:r>
            <a:endParaRPr lang="ru-RU" sz="3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2055" y="3450710"/>
            <a:ext cx="18774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00" dirty="0">
                <a:solidFill>
                  <a:srgbClr val="DE6346"/>
                </a:solidFill>
              </a:rPr>
              <a:t>52 777,6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1029004" y="1893232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МУНИЦИПАЛЬНАЯ СЛУЖБА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7 620,3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290618" y="255496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КУЛЬТУРА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16 550,5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5065533" y="247091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БЛАГОУСТРОЙСТВО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16 792,1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7840448" y="247091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СОЦИАЛЬНАЯ ПОЛИТИКА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231,2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9102063" y="1893232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ПОЖАРНАЯ БЕЗОПАСНОСТЬ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30,9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8349588" y="3530968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ВНУТРЕННИЙ И ВНЕШНИЙ ФИНАНСОВЫЙ КОНТРОЛЬ</a:t>
            </a:r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271,8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6526781" y="5181599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ЖИЛИЩНО-КОММУНАЛЬНОЕ ХОЗЯЙСТВО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4 581,2 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3442752" y="5181599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НАЦИОНАЛЬНАЯ ЭКОНОМИКА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6 551,2 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1781479" y="3530968"/>
            <a:ext cx="2270482" cy="1402978"/>
          </a:xfrm>
          <a:prstGeom prst="foldedCorner">
            <a:avLst/>
          </a:prstGeom>
          <a:noFill/>
          <a:ln w="9525">
            <a:solidFill>
              <a:srgbClr val="DE6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ОХРАНА ОБЩЕСТВЕННОГО ПОРЯДКА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DE6346"/>
                </a:solidFill>
              </a:rPr>
              <a:t>148,4 ТЫС. РУБ.</a:t>
            </a:r>
            <a:endParaRPr lang="ru-RU" sz="1600" dirty="0">
              <a:solidFill>
                <a:srgbClr val="DE63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noProof="1">
                <a:solidFill>
                  <a:prstClr val="white"/>
                </a:solidFill>
              </a:rPr>
              <a:t>ГЛАВА ТАШЛИНСКОГО СЕЛЬСОВЕТА </a:t>
            </a:r>
            <a:br>
              <a:rPr lang="ru-RU" noProof="1">
                <a:solidFill>
                  <a:prstClr val="white"/>
                </a:solidFill>
              </a:rPr>
            </a:br>
            <a:r>
              <a:rPr lang="ru-RU" noProof="1">
                <a:solidFill>
                  <a:srgbClr val="DE6346"/>
                </a:solidFill>
              </a:rPr>
              <a:t>ГОРШКОВ ДМИТРИЙ НИКОЛАЕВИЧ</a:t>
            </a:r>
            <a:endParaRPr lang="ru-RU" dirty="0"/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25611AD7-88D5-46AB-A9BD-1411C66B3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499" y="1968972"/>
            <a:ext cx="4584351" cy="4393445"/>
          </a:xfrm>
        </p:spPr>
        <p:txBody>
          <a:bodyPr rtlCol="0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300" noProof="1">
                <a:solidFill>
                  <a:srgbClr val="CA5B41"/>
                </a:solidFill>
                <a:latin typeface="Century Gothic" panose="020B0502020202020204" pitchFamily="34" charset="0"/>
              </a:rPr>
              <a:t>"Бюджет для граждан" </a:t>
            </a:r>
            <a:r>
              <a:rPr lang="ru-RU" sz="1300" noProof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предназначен, прежде всего, для жителей сельской местности, не обладающих специальными знаниями в области финансов и бюджетной политики. </a:t>
            </a:r>
            <a:endParaRPr lang="ru-RU" sz="1300" noProof="1" smtClean="0">
              <a:solidFill>
                <a:schemeClr val="accent4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300" noProof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Информация</a:t>
            </a:r>
            <a:r>
              <a:rPr lang="ru-RU" sz="1300" noProof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размещаемая в информационном сборнике </a:t>
            </a:r>
            <a:r>
              <a:rPr lang="ru-RU" sz="1300" noProof="1">
                <a:solidFill>
                  <a:srgbClr val="CA5B41"/>
                </a:solidFill>
                <a:latin typeface="Century Gothic" panose="020B0502020202020204" pitchFamily="34" charset="0"/>
              </a:rPr>
              <a:t>"Бюджет для граждан"</a:t>
            </a:r>
            <a:r>
              <a:rPr lang="ru-RU" sz="1300" noProof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в доступной форме знакомит граждан с основным финансовым документом сельского совета, а именно проектом бюджета на 2020 год и на плановый период 2021 и 2022 годов. </a:t>
            </a:r>
            <a:endParaRPr lang="ru-RU" sz="1300" noProof="1" smtClean="0">
              <a:solidFill>
                <a:schemeClr val="accent4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300" noProof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В сборнике, </a:t>
            </a:r>
            <a:r>
              <a:rPr lang="ru-RU" sz="1300" noProof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в доступной </a:t>
            </a:r>
            <a:r>
              <a:rPr lang="ru-RU" sz="1300" noProof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форме, </a:t>
            </a:r>
            <a:r>
              <a:rPr lang="ru-RU" sz="1300" noProof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представлено </a:t>
            </a:r>
            <a:r>
              <a:rPr lang="ru-RU" sz="1300" noProof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описание </a:t>
            </a:r>
            <a:r>
              <a:rPr lang="ru-RU" sz="1300" noProof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доходов и расходов бюджета, </a:t>
            </a:r>
            <a:r>
              <a:rPr lang="ru-RU" sz="1300" noProof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отражены </a:t>
            </a:r>
            <a:r>
              <a:rPr lang="ru-RU" sz="1300" noProof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приоритетные </a:t>
            </a:r>
            <a:r>
              <a:rPr lang="ru-RU" sz="1300" noProof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направления </a:t>
            </a:r>
            <a:r>
              <a:rPr lang="ru-RU" sz="1300" noProof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расходования бюджетных средств и стратегия их развития.</a:t>
            </a:r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D70777EE-9D2C-4D63-9080-8B455FD2EC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30" b="83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361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50"/>
                            </p:stCondLst>
                            <p:childTnLst>
                              <p:par>
                                <p:cTn id="25" presetID="1" presetClass="exit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uiExpand="1" build="p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434727" y="2124636"/>
            <a:ext cx="3532095" cy="2628339"/>
            <a:chOff x="4434727" y="2124636"/>
            <a:chExt cx="3532095" cy="2628339"/>
          </a:xfrm>
        </p:grpSpPr>
        <p:sp>
          <p:nvSpPr>
            <p:cNvPr id="5" name="Загнутый угол 4"/>
            <p:cNvSpPr/>
            <p:nvPr/>
          </p:nvSpPr>
          <p:spPr>
            <a:xfrm>
              <a:off x="4434727" y="2124636"/>
              <a:ext cx="3532095" cy="2628339"/>
            </a:xfrm>
            <a:prstGeom prst="foldedCorner">
              <a:avLst/>
            </a:prstGeom>
            <a:noFill/>
            <a:ln w="19050">
              <a:solidFill>
                <a:srgbClr val="DE63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r>
                <a:rPr lang="ru-RU" sz="2400" dirty="0" smtClean="0">
                  <a:solidFill>
                    <a:schemeClr val="bg1">
                      <a:lumMod val="95000"/>
                    </a:schemeClr>
                  </a:solidFill>
                </a:rPr>
                <a:t>РАСХОДЫ БЮДЖЕТА</a:t>
              </a:r>
            </a:p>
            <a:p>
              <a:pPr algn="ctr"/>
              <a:r>
                <a:rPr lang="ru-RU" sz="2400" dirty="0" smtClean="0">
                  <a:solidFill>
                    <a:schemeClr val="bg1">
                      <a:lumMod val="95000"/>
                    </a:schemeClr>
                  </a:solidFill>
                </a:rPr>
                <a:t>НА 2020 ГОД</a:t>
              </a:r>
            </a:p>
            <a:p>
              <a:pPr algn="ctr"/>
              <a:endParaRPr lang="ru-RU" sz="28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endParaRPr lang="ru-RU" sz="3400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r>
                <a:rPr lang="ru-RU" sz="3400" dirty="0" smtClean="0">
                  <a:solidFill>
                    <a:schemeClr val="bg1">
                      <a:lumMod val="95000"/>
                    </a:schemeClr>
                  </a:solidFill>
                </a:rPr>
                <a:t>ТЫС. РУБ.</a:t>
              </a:r>
              <a:endParaRPr lang="ru-RU" sz="3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62055" y="3450710"/>
              <a:ext cx="187743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400" dirty="0">
                  <a:solidFill>
                    <a:srgbClr val="DE6346"/>
                  </a:solidFill>
                </a:rPr>
                <a:t>52 777,6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6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0500" y="247650"/>
            <a:ext cx="11791950" cy="13525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СРАВНЕНИЕ</a:t>
            </a:r>
            <a:r>
              <a:rPr lang="ru-RU" sz="4000" dirty="0" smtClean="0"/>
              <a:t> ОБЩЕГО ОБЪЕМА </a:t>
            </a:r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РАСХОДОВ</a:t>
            </a:r>
            <a:r>
              <a:rPr lang="ru-RU" sz="4000" dirty="0" smtClean="0"/>
              <a:t> БЮДЖЕТА ПОСЕЛЕНИЯ НА 2019 - 2021 ГОДЫ</a:t>
            </a:r>
            <a:endParaRPr lang="ru-RU" sz="40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35116596"/>
              </p:ext>
            </p:extLst>
          </p:nvPr>
        </p:nvGraphicFramePr>
        <p:xfrm>
          <a:off x="2022475" y="1686560"/>
          <a:ext cx="8128000" cy="473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7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75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25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75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75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675"/>
                            </p:stCondLst>
                            <p:childTnLst>
                              <p:par>
                                <p:cTn id="25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0" grpId="0" uiExpand="1">
        <p:bldSub>
          <a:bldChart bld="categoryEl"/>
        </p:bldSub>
      </p:bldGraphic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868126"/>
            <a:ext cx="9137649" cy="5136315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CA5B41"/>
                </a:solidFill>
              </a:rPr>
              <a:t>Перечень муниципальных программ</a:t>
            </a:r>
            <a:r>
              <a:rPr lang="ru-RU" sz="6000" dirty="0"/>
              <a:t> сельского поселения и </a:t>
            </a:r>
            <a:r>
              <a:rPr lang="ru-RU" sz="6000" dirty="0">
                <a:solidFill>
                  <a:srgbClr val="CA5B41"/>
                </a:solidFill>
              </a:rPr>
              <a:t>объемы финансирования</a:t>
            </a:r>
            <a:r>
              <a:rPr lang="ru-RU" sz="6000" dirty="0"/>
              <a:t> на 2020 </a:t>
            </a:r>
            <a:r>
              <a:rPr lang="ru-RU" sz="6000" dirty="0" smtClean="0"/>
              <a:t>- 2022 </a:t>
            </a:r>
            <a:r>
              <a:rPr lang="ru-RU" sz="6000" dirty="0"/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6428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2020 - 2022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868126"/>
            <a:ext cx="9137649" cy="5136315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CA5B41"/>
                </a:solidFill>
              </a:rPr>
              <a:t>Перечень муниципальных программ</a:t>
            </a:r>
            <a:r>
              <a:rPr lang="ru-RU" sz="6000" dirty="0"/>
              <a:t> сельского поселения и </a:t>
            </a:r>
            <a:r>
              <a:rPr lang="ru-RU" sz="6000" dirty="0">
                <a:solidFill>
                  <a:srgbClr val="CA5B41"/>
                </a:solidFill>
              </a:rPr>
              <a:t>объемы финансирования</a:t>
            </a:r>
            <a:r>
              <a:rPr lang="ru-RU" sz="6000" dirty="0"/>
              <a:t> на 2020 </a:t>
            </a:r>
            <a:r>
              <a:rPr lang="ru-RU" sz="6000" dirty="0" smtClean="0"/>
              <a:t>- 2022 </a:t>
            </a:r>
            <a:r>
              <a:rPr lang="ru-RU" sz="6000" dirty="0"/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348000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1018672"/>
            <a:ext cx="9137649" cy="289931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A5B41"/>
                </a:solidFill>
              </a:rPr>
              <a:t>ФУНКЦИОНИРОВАНИЕ И РАЗВИТИЕ МУНИЦИПАЛЬНОЙ СЛУЖБЫ</a:t>
            </a:r>
            <a:r>
              <a:rPr lang="ru-RU" sz="3200" dirty="0" smtClean="0"/>
              <a:t> МУНИЦИПАЛЬНОГО ОБРАЗОВАНИЯ ТАШЛИНСКИЙ СЕЛЬСОВЕТ ОРЕНБУРГСКОЙ ОБЛАСТИ НА 2019 - 2024 ГОДЫ</a:t>
            </a:r>
            <a:endParaRPr lang="ru-RU" sz="3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3230880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2020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7 851,5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258596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2021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7 972,8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9286312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7 328,0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0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25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7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75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625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25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375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75"/>
                            </p:stCondLst>
                            <p:childTnLst>
                              <p:par>
                                <p:cTn id="54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uiExpand="1" build="allAtOnce" animBg="1"/>
      <p:bldP spid="5" grpId="0" uiExpand="1" build="allAtOnce" animBg="1"/>
      <p:bldP spid="6" grpId="0" uiExpand="1" build="allAtOnce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1018672"/>
            <a:ext cx="9137649" cy="289931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A5B41"/>
                </a:solidFill>
              </a:rPr>
              <a:t>ФУНКЦИОНИРОВАНИЕ И РАЗВИТИЕ МУНИЦИПАЛЬНОЙ СЛУЖБЫ</a:t>
            </a:r>
            <a:r>
              <a:rPr lang="ru-RU" sz="3200" dirty="0" smtClean="0"/>
              <a:t> МУНИЦИПАЛЬНОГО ОБРАЗОВАНИЯ ТАШЛИНСКИЙ СЕЛЬСОВЕТ ОРЕНБУРГСКОЙ ОБЛАСТИ НА 2019 - 2024 ГОДЫ</a:t>
            </a:r>
            <a:endParaRPr lang="ru-RU" sz="3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3230880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2020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7 851,5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258596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2021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7 972,8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9286312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7 328,0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1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538835"/>
            <a:ext cx="9137649" cy="3858989"/>
          </a:xfrm>
        </p:spPr>
        <p:txBody>
          <a:bodyPr>
            <a:noAutofit/>
          </a:bodyPr>
          <a:lstStyle/>
          <a:p>
            <a:r>
              <a:rPr lang="ru-RU" sz="2600" dirty="0" smtClean="0"/>
              <a:t>РАЗВИТИЕ СИСТЕМЫ </a:t>
            </a:r>
            <a:r>
              <a:rPr lang="ru-RU" sz="2600" dirty="0" smtClean="0">
                <a:solidFill>
                  <a:srgbClr val="CA5B41"/>
                </a:solidFill>
              </a:rPr>
              <a:t>ПОЖАРНОЙ БЕЗОПАСНОСТИ</a:t>
            </a:r>
            <a:r>
              <a:rPr lang="ru-RU" sz="2600" dirty="0" smtClean="0"/>
              <a:t>, </a:t>
            </a:r>
            <a:r>
              <a:rPr lang="ru-RU" sz="2600" dirty="0" smtClean="0">
                <a:solidFill>
                  <a:srgbClr val="CA5B41"/>
                </a:solidFill>
              </a:rPr>
              <a:t>БЕЗОПАСНОСТИ НА ВОДНЫХ ОБЪЕКТАХ</a:t>
            </a:r>
            <a:r>
              <a:rPr lang="ru-RU" sz="2600" dirty="0" smtClean="0"/>
              <a:t>, </a:t>
            </a:r>
            <a:r>
              <a:rPr lang="ru-RU" sz="2600" dirty="0" smtClean="0">
                <a:solidFill>
                  <a:srgbClr val="CA5B41"/>
                </a:solidFill>
              </a:rPr>
              <a:t>ЗАЩИТЫ НАСЕЛЕНИЯ  ОТ ЧРЕЗВЫЧАЙНЫХ СИТУАЦИЙ</a:t>
            </a:r>
            <a:r>
              <a:rPr lang="ru-RU" sz="2600" dirty="0" smtClean="0"/>
              <a:t>, </a:t>
            </a:r>
            <a:r>
              <a:rPr lang="ru-RU" sz="2600" dirty="0" smtClean="0">
                <a:solidFill>
                  <a:srgbClr val="CA5B41"/>
                </a:solidFill>
              </a:rPr>
              <a:t>СНИЖЕНИЯ</a:t>
            </a:r>
            <a:r>
              <a:rPr lang="ru-RU" sz="2600" dirty="0" smtClean="0"/>
              <a:t> </a:t>
            </a:r>
            <a:r>
              <a:rPr lang="ru-RU" sz="2600" dirty="0" smtClean="0">
                <a:solidFill>
                  <a:srgbClr val="CA5B41"/>
                </a:solidFill>
              </a:rPr>
              <a:t>РИСКОВ</a:t>
            </a:r>
            <a:r>
              <a:rPr lang="ru-RU" sz="2600" dirty="0" smtClean="0"/>
              <a:t>  И ИХ ВОЗНИКНОВЕНИЯ НА ТЕРРИТОРИИ МУНИЦИПАЛЬНОГО ОБРАЗОВАНИЯ ТАШЛИНСКИЙ  СЕЛЬСОВЕТ ТАШЛИНСКОГО РАЙОНА ОРЕНБУРГСКОЙ ОБЛАСТИ НА 2019 - 2024 ГГ.</a:t>
            </a:r>
            <a:endParaRPr lang="ru-RU" sz="26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3230880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2020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30,9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258596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2021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1 070,0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9286312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741,0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09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75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uiExpand="1" build="allAtOnce" animBg="1"/>
      <p:bldP spid="5" grpId="0" uiExpand="1" build="allAtOnce" animBg="1"/>
      <p:bldP spid="6" grpId="0" uiExpand="1" build="allAtOnce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538835"/>
            <a:ext cx="9137649" cy="3858989"/>
          </a:xfrm>
        </p:spPr>
        <p:txBody>
          <a:bodyPr>
            <a:noAutofit/>
          </a:bodyPr>
          <a:lstStyle/>
          <a:p>
            <a:r>
              <a:rPr lang="ru-RU" sz="2600" dirty="0" smtClean="0"/>
              <a:t>РАЗВИТИЕ СИСТЕМЫ </a:t>
            </a:r>
            <a:r>
              <a:rPr lang="ru-RU" sz="2600" dirty="0" smtClean="0">
                <a:solidFill>
                  <a:srgbClr val="CA5B41"/>
                </a:solidFill>
              </a:rPr>
              <a:t>ПОЖАРНОЙ БЕЗОПАСНОСТИ</a:t>
            </a:r>
            <a:r>
              <a:rPr lang="ru-RU" sz="2600" dirty="0" smtClean="0"/>
              <a:t>, </a:t>
            </a:r>
            <a:r>
              <a:rPr lang="ru-RU" sz="2600" dirty="0" smtClean="0">
                <a:solidFill>
                  <a:srgbClr val="CA5B41"/>
                </a:solidFill>
              </a:rPr>
              <a:t>БЕЗОПАСНОСТИ НА ВОДНЫХ ОБЪЕКТАХ</a:t>
            </a:r>
            <a:r>
              <a:rPr lang="ru-RU" sz="2600" dirty="0" smtClean="0"/>
              <a:t>, </a:t>
            </a:r>
            <a:r>
              <a:rPr lang="ru-RU" sz="2600" dirty="0" smtClean="0">
                <a:solidFill>
                  <a:srgbClr val="CA5B41"/>
                </a:solidFill>
              </a:rPr>
              <a:t>ЗАЩИТЫ НАСЕЛЕНИЯ  ОТ ЧРЕЗВЫЧАЙНЫХ СИТУАЦИЙ</a:t>
            </a:r>
            <a:r>
              <a:rPr lang="ru-RU" sz="2600" dirty="0" smtClean="0"/>
              <a:t>, </a:t>
            </a:r>
            <a:r>
              <a:rPr lang="ru-RU" sz="2600" dirty="0" smtClean="0">
                <a:solidFill>
                  <a:srgbClr val="CA5B41"/>
                </a:solidFill>
              </a:rPr>
              <a:t>СНИЖЕНИЯ</a:t>
            </a:r>
            <a:r>
              <a:rPr lang="ru-RU" sz="2600" dirty="0" smtClean="0"/>
              <a:t> </a:t>
            </a:r>
            <a:r>
              <a:rPr lang="ru-RU" sz="2600" dirty="0" smtClean="0">
                <a:solidFill>
                  <a:srgbClr val="CA5B41"/>
                </a:solidFill>
              </a:rPr>
              <a:t>РИСКОВ</a:t>
            </a:r>
            <a:r>
              <a:rPr lang="ru-RU" sz="2600" dirty="0" smtClean="0"/>
              <a:t>  И ИХ ВОЗНИКНОВЕНИЯ НА ТЕРРИТОРИИ МУНИЦИПАЛЬНОГО ОБРАЗОВАНИЯ ТАШЛИНСКИЙ  СЕЛЬСОВЕТ ТАШЛИНСКОГО РАЙОНА ОРЕНБУРГСКОЙ ОБЛАСТИ НА 2019 - 2024 ГГ.</a:t>
            </a:r>
            <a:endParaRPr lang="ru-RU" sz="26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3230880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2020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30,9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258596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2021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1 070,0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9286312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741,0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95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538835"/>
            <a:ext cx="9137649" cy="3858989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РАЗВИТИЕ </a:t>
            </a:r>
            <a:r>
              <a:rPr lang="ru-RU" sz="3200" dirty="0" smtClean="0">
                <a:solidFill>
                  <a:srgbClr val="CA5B41"/>
                </a:solidFill>
              </a:rPr>
              <a:t>КУЛЬТУРЫ</a:t>
            </a:r>
            <a:r>
              <a:rPr lang="ru-RU" sz="3200" dirty="0" smtClean="0"/>
              <a:t> В МУНИЦИПАЛЬНОМ ОБРАЗОВАНИИ ТАШЛИНСКИЙ СОВЕТ НА 2019 - 2024 ГОДЫ</a:t>
            </a:r>
            <a:endParaRPr lang="ru-RU" sz="3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3230880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2020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16 550,5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258596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2021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17 260,7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9286312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19 168,3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88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25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7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75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5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25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75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75"/>
                            </p:stCondLst>
                            <p:childTnLst>
                              <p:par>
                                <p:cTn id="54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uiExpand="1" build="p" animBg="1"/>
      <p:bldP spid="5" grpId="0" uiExpand="1" build="p" animBg="1"/>
      <p:bldP spid="6" grpId="0" uiExpand="1" build="p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538835"/>
            <a:ext cx="9137649" cy="3858989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РАЗВИТИЕ </a:t>
            </a:r>
            <a:r>
              <a:rPr lang="ru-RU" sz="3200" dirty="0" smtClean="0">
                <a:solidFill>
                  <a:srgbClr val="CA5B41"/>
                </a:solidFill>
              </a:rPr>
              <a:t>КУЛЬТУРЫ</a:t>
            </a:r>
            <a:r>
              <a:rPr lang="ru-RU" sz="3200" dirty="0" smtClean="0"/>
              <a:t> В МУНИЦИПАЛЬНОМ ОБРАЗОВАНИИ ТАШЛИНСКИЙ СОВЕТ НА 2019 - 2024 ГОДЫ</a:t>
            </a:r>
            <a:endParaRPr lang="ru-RU" sz="3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3230880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2020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16 550,5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258596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2021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17 260,7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9286312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19 168,3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44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356431" y="5335777"/>
            <a:ext cx="3034594" cy="1337739"/>
          </a:xfrm>
        </p:spPr>
        <p:txBody>
          <a:bodyPr>
            <a:normAutofit/>
          </a:bodyPr>
          <a:lstStyle/>
          <a:p>
            <a:r>
              <a:rPr lang="ru-RU" sz="15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РАСХОДЫ БЮДЖЕТА </a:t>
            </a:r>
            <a:r>
              <a:rPr lang="ru-RU" sz="1500" noProof="1" smtClean="0"/>
              <a:t>– </a:t>
            </a:r>
            <a:r>
              <a:rPr lang="ru-RU" sz="1500" noProof="1"/>
              <a:t>это выплачиваемые  из бюджета денежные средства.</a:t>
            </a:r>
            <a:endParaRPr lang="ru-RU" sz="15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ru-RU" sz="15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ДОХОДЫ БЮДЖЕТА </a:t>
            </a:r>
            <a:r>
              <a:rPr lang="ru-RU" sz="1500" noProof="1" smtClean="0"/>
              <a:t>– </a:t>
            </a:r>
            <a:r>
              <a:rPr lang="ru-RU" sz="1500" noProof="1"/>
              <a:t>это поступающие в бюджет денежные </a:t>
            </a:r>
            <a:r>
              <a:rPr lang="ru-RU" sz="1500" noProof="1" smtClean="0"/>
              <a:t>средства</a:t>
            </a:r>
            <a:r>
              <a:rPr lang="ru-RU" sz="1500" noProof="1"/>
              <a:t>.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>
          <a:xfrm>
            <a:off x="5175878" y="1420093"/>
            <a:ext cx="2977522" cy="1504082"/>
          </a:xfrm>
        </p:spPr>
        <p:txBody>
          <a:bodyPr>
            <a:noAutofit/>
          </a:bodyPr>
          <a:lstStyle/>
          <a:p>
            <a:r>
              <a:rPr lang="ru-RU" sz="15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БЮДЖЕТ МУНИЦИПАЛЬНОГО ОБРАЗОВАНИЯ </a:t>
            </a:r>
            <a:r>
              <a:rPr lang="ru-RU" sz="1500" noProof="1"/>
              <a:t>–</a:t>
            </a:r>
            <a:r>
              <a:rPr lang="ru-RU" sz="1500" noProof="1" smtClean="0"/>
              <a:t> это  </a:t>
            </a:r>
            <a:r>
              <a:rPr lang="ru-RU" sz="1500" noProof="1"/>
              <a:t>план доходов и расходов  для выполнения задач и функций местного самоуправления</a:t>
            </a:r>
            <a:r>
              <a:rPr lang="ru-RU" sz="1500" noProof="1" smtClean="0"/>
              <a:t>.</a:t>
            </a:r>
            <a:endParaRPr lang="ru-RU" sz="1500" noProof="1"/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CF53B779-0063-425A-B2CB-170394DB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1" y="128685"/>
            <a:ext cx="4037737" cy="3601892"/>
          </a:xfrm>
        </p:spPr>
        <p:txBody>
          <a:bodyPr rtlCol="0">
            <a:noAutofit/>
          </a:bodyPr>
          <a:lstStyle/>
          <a:p>
            <a:r>
              <a:rPr lang="ru-RU" sz="30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ОСНОВНЫЕ </a:t>
            </a:r>
            <a:br>
              <a:rPr lang="ru-RU" sz="30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3000" noProof="1" smtClean="0">
                <a:solidFill>
                  <a:srgbClr val="DE6346"/>
                </a:solidFill>
              </a:rPr>
              <a:t>ПОНЯТИЯ</a:t>
            </a:r>
            <a:r>
              <a:rPr lang="ru-RU" sz="3000" noProof="1">
                <a:solidFill>
                  <a:schemeClr val="accent5">
                    <a:lumMod val="40000"/>
                    <a:lumOff val="60000"/>
                  </a:schemeClr>
                </a:solidFill>
              </a:rPr>
              <a:t>,</a:t>
            </a:r>
            <a:r>
              <a:rPr lang="ru-RU" sz="3000" noProof="1">
                <a:solidFill>
                  <a:srgbClr val="DE6346"/>
                </a:solidFill>
              </a:rPr>
              <a:t> </a:t>
            </a:r>
            <a:r>
              <a:rPr lang="ru-RU" sz="3000" noProof="1" smtClean="0">
                <a:solidFill>
                  <a:srgbClr val="DE6346"/>
                </a:solidFill>
              </a:rPr>
              <a:t>ТЕРМИНЫ</a:t>
            </a:r>
            <a:br>
              <a:rPr lang="ru-RU" sz="3000" noProof="1" smtClean="0">
                <a:solidFill>
                  <a:srgbClr val="DE6346"/>
                </a:solidFill>
              </a:rPr>
            </a:br>
            <a:r>
              <a:rPr lang="ru-RU" sz="30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</a:t>
            </a:r>
            <a:r>
              <a:rPr lang="ru-RU" sz="3000" noProof="1" smtClean="0">
                <a:solidFill>
                  <a:srgbClr val="CA5B41"/>
                </a:solidFill>
              </a:rPr>
              <a:t> </a:t>
            </a:r>
            <a:r>
              <a:rPr lang="ru-RU" sz="3000" noProof="1" smtClean="0">
                <a:solidFill>
                  <a:srgbClr val="DE6346"/>
                </a:solidFill>
              </a:rPr>
              <a:t>ОПРЕДЕЛЕНИЯ</a:t>
            </a:r>
            <a:br>
              <a:rPr lang="ru-RU" sz="3000" noProof="1" smtClean="0">
                <a:solidFill>
                  <a:srgbClr val="DE6346"/>
                </a:solidFill>
              </a:rPr>
            </a:br>
            <a:r>
              <a:rPr lang="ru-RU" sz="30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ПРИМЕНЯЕМЫЕ ПРИ</a:t>
            </a:r>
            <a:br>
              <a:rPr lang="ru-RU" sz="30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30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СОСТАВЛЕНИИ И</a:t>
            </a:r>
            <a:br>
              <a:rPr lang="ru-RU" sz="30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30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ИСПОЛНЕНИИ </a:t>
            </a:r>
            <a:br>
              <a:rPr lang="ru-RU" sz="30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3000" noProof="1" smtClean="0">
                <a:solidFill>
                  <a:srgbClr val="CA5B41"/>
                </a:solidFill>
              </a:rPr>
              <a:t>БЮДЖЕТОВ</a:t>
            </a:r>
            <a:r>
              <a:rPr lang="ru-RU" sz="30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 </a:t>
            </a:r>
            <a:endParaRPr lang="ru-RU" sz="3000" noProof="1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7558853" y="3700033"/>
            <a:ext cx="2687336" cy="2687336"/>
            <a:chOff x="8153400" y="3361659"/>
            <a:chExt cx="2687336" cy="26873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3361659"/>
              <a:ext cx="2687336" cy="268733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504570" y="4841297"/>
              <a:ext cx="12923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A5B41"/>
                  </a:solidFill>
                </a:rPr>
                <a:t>БЮДЖЕТ</a:t>
              </a:r>
              <a:endParaRPr lang="ru-RU" sz="2000" dirty="0">
                <a:solidFill>
                  <a:srgbClr val="CA5B41"/>
                </a:solidFill>
              </a:endParaRPr>
            </a:p>
          </p:txBody>
        </p:sp>
      </p:grpSp>
      <p:sp>
        <p:nvSpPr>
          <p:cNvPr id="21" name="Выноска 2 (граница и черта) 20"/>
          <p:cNvSpPr/>
          <p:nvPr/>
        </p:nvSpPr>
        <p:spPr>
          <a:xfrm flipH="1">
            <a:off x="5354073" y="5543741"/>
            <a:ext cx="1440000" cy="460905"/>
          </a:xfrm>
          <a:prstGeom prst="accentBorderCallout2">
            <a:avLst>
              <a:gd name="adj1" fmla="val 18750"/>
              <a:gd name="adj2" fmla="val -8333"/>
              <a:gd name="adj3" fmla="val 18233"/>
              <a:gd name="adj4" fmla="val -43125"/>
              <a:gd name="adj5" fmla="val -38443"/>
              <a:gd name="adj6" fmla="val -65279"/>
            </a:avLst>
          </a:prstGeom>
          <a:noFill/>
          <a:ln w="19050">
            <a:solidFill>
              <a:srgbClr val="CA5B4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A5B41"/>
                </a:solidFill>
              </a:rPr>
              <a:t>ДОХОДЫ</a:t>
            </a:r>
            <a:endParaRPr lang="ru-RU" dirty="0">
              <a:solidFill>
                <a:srgbClr val="CA5B41"/>
              </a:solidFill>
            </a:endParaRPr>
          </a:p>
        </p:txBody>
      </p:sp>
      <p:sp>
        <p:nvSpPr>
          <p:cNvPr id="23" name="Выноска 2 (граница и черта) 22"/>
          <p:cNvSpPr/>
          <p:nvPr/>
        </p:nvSpPr>
        <p:spPr>
          <a:xfrm>
            <a:off x="9721999" y="2900754"/>
            <a:ext cx="1440000" cy="460905"/>
          </a:xfrm>
          <a:prstGeom prst="accentBorderCallout2">
            <a:avLst>
              <a:gd name="adj1" fmla="val 18750"/>
              <a:gd name="adj2" fmla="val -8333"/>
              <a:gd name="adj3" fmla="val 18233"/>
              <a:gd name="adj4" fmla="val -43125"/>
              <a:gd name="adj5" fmla="val 210449"/>
              <a:gd name="adj6" fmla="val -51425"/>
            </a:avLst>
          </a:prstGeom>
          <a:noFill/>
          <a:ln w="19050">
            <a:solidFill>
              <a:srgbClr val="CA5B4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A5B41"/>
                </a:solidFill>
              </a:rPr>
              <a:t>РАСХОДЫ</a:t>
            </a:r>
            <a:endParaRPr lang="ru-RU" dirty="0">
              <a:solidFill>
                <a:srgbClr val="CA5B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675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175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925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425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7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675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425"/>
                            </p:stCondLst>
                            <p:childTnLst>
                              <p:par>
                                <p:cTn id="36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3" grpId="0"/>
      <p:bldP spid="16" grpId="0"/>
      <p:bldP spid="21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538835"/>
            <a:ext cx="9137649" cy="385898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A5B41"/>
                </a:solidFill>
              </a:rPr>
              <a:t>БЛАГОУСТРОЙСТВО ТЕРРИТОРИИ</a:t>
            </a:r>
            <a:r>
              <a:rPr lang="ru-RU" sz="3200" dirty="0" smtClean="0"/>
              <a:t> МУНИЦИПАЛЬНОГО ОБРАЗОВАНИЯ ТАШЛИНСКИЙ СЕЛЬСОВЕТ ТАШЛИНСКОГО РАЙОНА ОРЕНБУРГСКОЙ ОБЛАСТИ НА 2019 - 2024 ГГ.</a:t>
            </a:r>
            <a:endParaRPr lang="ru-RU" sz="3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3230880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2020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16 792,1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258596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2021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18 492,4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9286312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12 001,8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0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25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7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75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5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25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75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75"/>
                            </p:stCondLst>
                            <p:childTnLst>
                              <p:par>
                                <p:cTn id="54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 animBg="1"/>
      <p:bldP spid="5" grpId="0" uiExpand="1" build="p" animBg="1"/>
      <p:bldP spid="6" grpId="0" uiExpand="1" build="p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538835"/>
            <a:ext cx="9137649" cy="385898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A5B41"/>
                </a:solidFill>
              </a:rPr>
              <a:t>БЛАГОУСТРОЙСТВО ТЕРРИТОРИИ</a:t>
            </a:r>
            <a:r>
              <a:rPr lang="ru-RU" sz="3200" dirty="0" smtClean="0"/>
              <a:t> МУНИЦИПАЛЬНОГО ОБРАЗОВАНИЯ ТАШЛИНСКИЙ СЕЛЬСОВЕТ ТАШЛИНСКОГО РАЙОНА ОРЕНБУРГСКОЙ ОБЛАСТИ НА 2019 - 2024 ГГ.</a:t>
            </a:r>
            <a:endParaRPr lang="ru-RU" sz="3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3230880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2020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16 792,1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258596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2021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18 492,4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9286312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12 001,8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538835"/>
            <a:ext cx="9137649" cy="3858989"/>
          </a:xfrm>
        </p:spPr>
        <p:txBody>
          <a:bodyPr>
            <a:noAutofit/>
          </a:bodyPr>
          <a:lstStyle/>
          <a:p>
            <a:r>
              <a:rPr lang="ru-RU" sz="3000" dirty="0" smtClean="0"/>
              <a:t>КОМПЛЕКСНОЕ РАЗВИТИЕ </a:t>
            </a:r>
            <a:r>
              <a:rPr lang="ru-RU" sz="3000" dirty="0" smtClean="0">
                <a:solidFill>
                  <a:srgbClr val="CA5B41"/>
                </a:solidFill>
              </a:rPr>
              <a:t>ЖИЛИЩНО-КОММУНАЛЬНОГО ХОЗЯЙСТВА</a:t>
            </a:r>
            <a:r>
              <a:rPr lang="ru-RU" sz="3000" dirty="0" smtClean="0"/>
              <a:t> ТАШЛИНСКОГО СЕЛЬСОВЕТА ТАШЛИНСКОГО РАЙОНА НА 2019 - 2024 ГОДЫ.</a:t>
            </a:r>
            <a:endParaRPr lang="ru-RU" sz="30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3230880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2020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4 581,2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258596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2021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12 337,0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9286312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2 240,0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3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75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25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75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875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125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625"/>
                            </p:stCondLst>
                            <p:childTnLst>
                              <p:par>
                                <p:cTn id="54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uiExpand="1" build="p" animBg="1"/>
      <p:bldP spid="5" grpId="0" uiExpand="1" build="p" animBg="1"/>
      <p:bldP spid="6" grpId="0" uiExpand="1" build="p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538835"/>
            <a:ext cx="9137649" cy="3858989"/>
          </a:xfrm>
        </p:spPr>
        <p:txBody>
          <a:bodyPr>
            <a:noAutofit/>
          </a:bodyPr>
          <a:lstStyle/>
          <a:p>
            <a:r>
              <a:rPr lang="ru-RU" sz="3000" dirty="0" smtClean="0"/>
              <a:t>КОМПЛЕКСНОЕ РАЗВИТИЕ </a:t>
            </a:r>
            <a:r>
              <a:rPr lang="ru-RU" sz="3000" dirty="0" smtClean="0">
                <a:solidFill>
                  <a:srgbClr val="CA5B41"/>
                </a:solidFill>
              </a:rPr>
              <a:t>ЖИЛИЩНО-КОММУНАЛЬНОГО ХОЗЯЙСТВА</a:t>
            </a:r>
            <a:r>
              <a:rPr lang="ru-RU" sz="3000" dirty="0" smtClean="0"/>
              <a:t> ТАШЛИНСКОГО СЕЛЬСОВЕТА ТАШЛИНСКОГО РАЙОНА НА 2019 - 2024 ГОДЫ.</a:t>
            </a:r>
            <a:endParaRPr lang="ru-RU" sz="30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3230880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2020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4 581,2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258596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2021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12 337,0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9286312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2 240,0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0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538835"/>
            <a:ext cx="9137649" cy="3858989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КОМПЛЕКСНОЕ РАЗВИТИЕ </a:t>
            </a:r>
            <a:r>
              <a:rPr lang="ru-RU" sz="3200" dirty="0" smtClean="0">
                <a:solidFill>
                  <a:srgbClr val="CA5B41"/>
                </a:solidFill>
              </a:rPr>
              <a:t>ТРАНСПОРТНОЙ ИНФРАСТРУКТУРЫ</a:t>
            </a:r>
            <a:r>
              <a:rPr lang="ru-RU" sz="3200" dirty="0" smtClean="0"/>
              <a:t> МУНИЦИПАЛЬНОГО ОБРАЗОВАНИЯ ТАШЛИНСКИЙ СЕЛЬСОВЕТ ТАШЛИНСКОГО РАЙОНА ОРЕНБУРГСКОЙ ОБЛАСТИ НА 2017 - 2030 ГОДЫ.</a:t>
            </a:r>
            <a:endParaRPr lang="ru-RU" sz="3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3230880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2020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6 551,2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258596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2021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6 602,8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9286312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8 706,7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8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75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25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75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75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625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125"/>
                            </p:stCondLst>
                            <p:childTnLst>
                              <p:par>
                                <p:cTn id="54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uiExpand="1" build="p" animBg="1"/>
      <p:bldP spid="5" grpId="0" uiExpand="1" build="p" animBg="1"/>
      <p:bldP spid="6" grpId="0" uiExpand="1" build="p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538835"/>
            <a:ext cx="9137649" cy="3858989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КОМПЛЕКСНОЕ РАЗВИТИЕ </a:t>
            </a:r>
            <a:r>
              <a:rPr lang="ru-RU" sz="3200" dirty="0" smtClean="0">
                <a:solidFill>
                  <a:srgbClr val="CA5B41"/>
                </a:solidFill>
              </a:rPr>
              <a:t>ТРАНСПОРТНОЙ ИНФРАСТРУКТУРЫ</a:t>
            </a:r>
            <a:r>
              <a:rPr lang="ru-RU" sz="3200" dirty="0" smtClean="0"/>
              <a:t> МУНИЦИПАЛЬНОГО ОБРАЗОВАНИЯ ТАШЛИНСКИЙ СЕЛЬСОВЕТ ТАШЛИНСКОГО РАЙОНА ОРЕНБУРГСКОЙ ОБЛАСТИ НА 2017 - 2030 ГОДЫ.</a:t>
            </a:r>
            <a:endParaRPr lang="ru-RU" sz="3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3230880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2020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6 551,2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258596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2021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6 602,8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9286312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8 706,7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6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538835"/>
            <a:ext cx="9137649" cy="3858989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CA5B41"/>
                </a:solidFill>
              </a:rPr>
              <a:t>ОХРАНА ОБЩЕСТВЕННОГО ПОРЯДКА</a:t>
            </a:r>
            <a:r>
              <a:rPr lang="ru-RU" sz="3000" dirty="0" smtClean="0"/>
              <a:t> МУНИЦИПАЛЬНОГО ОБРАЗОВАНИЯ ТАШЛИНСКИЙ СЕЛЬСОВЕТ ТАШЛИНСКОГО РАЙОНА ОРЕНБУРГСКОЙ ОБЛАСТИ НА 2019 -2024 ГОДЫ.</a:t>
            </a:r>
            <a:endParaRPr lang="ru-RU" sz="30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3230880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2020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>
                <a:solidFill>
                  <a:srgbClr val="CA5B41"/>
                </a:solidFill>
              </a:rPr>
              <a:t>148,4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6258596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2021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357,0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9286312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240,0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uiExpand="1" build="p" animBg="1"/>
      <p:bldP spid="5" grpId="0" uiExpand="1" build="p" animBg="1"/>
      <p:bldP spid="6" grpId="0" uiExpand="1" build="p" animBg="1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538835"/>
            <a:ext cx="9137649" cy="3858989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CA5B41"/>
                </a:solidFill>
              </a:rPr>
              <a:t>ОХРАНА ОБЩЕСТВЕННОГО ПОРЯДКА</a:t>
            </a:r>
            <a:r>
              <a:rPr lang="ru-RU" sz="3000" dirty="0" smtClean="0"/>
              <a:t> МУНИЦИПАЛЬНОГО ОБРАЗОВАНИЯ ТАШЛИНСКИЙ СЕЛЬСОВЕТ ТАШЛИНСКОГО РАЙОНА ОРЕНБУРГСКОЙ ОБЛАСТИ НА 2019 -2024 ГОДЫ.</a:t>
            </a:r>
            <a:endParaRPr lang="ru-RU" sz="30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3230880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2020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>
                <a:solidFill>
                  <a:srgbClr val="CA5B41"/>
                </a:solidFill>
              </a:rPr>
              <a:t>148,4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6258596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2021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357,0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9286312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240,0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9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538835"/>
            <a:ext cx="9137649" cy="3858989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ОСУЩЕСТВЛЕНИЕ </a:t>
            </a:r>
            <a:r>
              <a:rPr lang="ru-RU" sz="2800" dirty="0" smtClean="0">
                <a:solidFill>
                  <a:srgbClr val="CA5B41"/>
                </a:solidFill>
              </a:rPr>
              <a:t>ВНЕШНЕГО</a:t>
            </a:r>
            <a:r>
              <a:rPr lang="ru-RU" sz="2800" dirty="0" smtClean="0"/>
              <a:t> И </a:t>
            </a:r>
            <a:r>
              <a:rPr lang="ru-RU" sz="2800" dirty="0" smtClean="0">
                <a:solidFill>
                  <a:srgbClr val="CA5B41"/>
                </a:solidFill>
              </a:rPr>
              <a:t>ВНУТРЕННЕГО</a:t>
            </a:r>
            <a:r>
              <a:rPr lang="ru-RU" sz="2800" dirty="0" smtClean="0"/>
              <a:t> МУНИЦИПАЛЬНОГО </a:t>
            </a:r>
            <a:r>
              <a:rPr lang="ru-RU" sz="2800" dirty="0" smtClean="0">
                <a:solidFill>
                  <a:srgbClr val="CA5B41"/>
                </a:solidFill>
              </a:rPr>
              <a:t>ФИНАНСОВОГО КОНТРОЛЯ</a:t>
            </a:r>
            <a:r>
              <a:rPr lang="ru-RU" sz="2800" dirty="0" smtClean="0"/>
              <a:t> МУНИЦИПАЛЬНОГО ОБРАЗОВАНИЯ ТАШЛИНСКИЙ СЕЛЬСОВЕТ НА 2019 - 2024 ГОДЫ.</a:t>
            </a:r>
            <a:endParaRPr lang="ru-RU" sz="28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3230880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2020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271,8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258596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2021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>
                <a:solidFill>
                  <a:srgbClr val="CA5B41"/>
                </a:solidFill>
              </a:rPr>
              <a:t>296,9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9286312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296,9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1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uiExpand="1" build="p" animBg="1"/>
      <p:bldP spid="5" grpId="0" uiExpand="1" build="p" animBg="1"/>
      <p:bldP spid="6" grpId="0" uiExpand="1" build="p" animBg="1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2844995" y="538835"/>
            <a:ext cx="9137649" cy="3858989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ОСУЩЕСТВЛЕНИЕ </a:t>
            </a:r>
            <a:r>
              <a:rPr lang="ru-RU" sz="2800" dirty="0" smtClean="0">
                <a:solidFill>
                  <a:srgbClr val="CA5B41"/>
                </a:solidFill>
              </a:rPr>
              <a:t>ВНЕШНЕГО</a:t>
            </a:r>
            <a:r>
              <a:rPr lang="ru-RU" sz="2800" dirty="0" smtClean="0"/>
              <a:t> И </a:t>
            </a:r>
            <a:r>
              <a:rPr lang="ru-RU" sz="2800" dirty="0" smtClean="0">
                <a:solidFill>
                  <a:srgbClr val="CA5B41"/>
                </a:solidFill>
              </a:rPr>
              <a:t>ВНУТРЕННЕГО</a:t>
            </a:r>
            <a:r>
              <a:rPr lang="ru-RU" sz="2800" dirty="0" smtClean="0"/>
              <a:t> МУНИЦИПАЛЬНОГО </a:t>
            </a:r>
            <a:r>
              <a:rPr lang="ru-RU" sz="2800" dirty="0" smtClean="0">
                <a:solidFill>
                  <a:srgbClr val="CA5B41"/>
                </a:solidFill>
              </a:rPr>
              <a:t>ФИНАНСОВОГО КОНТРОЛЯ</a:t>
            </a:r>
            <a:r>
              <a:rPr lang="ru-RU" sz="2800" dirty="0" smtClean="0"/>
              <a:t> МУНИЦИПАЛЬНОГО ОБРАЗОВАНИЯ ТАШЛИНСКИЙ СЕЛЬСОВЕТ НА 2019 - 2024 ГОДЫ.</a:t>
            </a:r>
            <a:endParaRPr lang="ru-RU" sz="28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3230880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2020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271,8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258596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2021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>
                <a:solidFill>
                  <a:srgbClr val="CA5B41"/>
                </a:solidFill>
              </a:rPr>
              <a:t>296,9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9286312" y="4480560"/>
            <a:ext cx="2310446" cy="1290320"/>
          </a:xfrm>
          <a:prstGeom prst="foldedCorner">
            <a:avLst>
              <a:gd name="adj" fmla="val 21918"/>
            </a:avLst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endParaRPr lang="ru-RU" dirty="0"/>
          </a:p>
          <a:p>
            <a:pPr algn="ctr"/>
            <a:r>
              <a:rPr lang="ru-RU" sz="2600" dirty="0" smtClean="0">
                <a:solidFill>
                  <a:srgbClr val="CA5B41"/>
                </a:solidFill>
              </a:rPr>
              <a:t>296,9</a:t>
            </a:r>
            <a:endParaRPr lang="ru-RU" sz="2600" dirty="0">
              <a:solidFill>
                <a:srgbClr val="CA5B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9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844995" y="1841660"/>
            <a:ext cx="9137649" cy="3189247"/>
          </a:xfrm>
        </p:spPr>
        <p:txBody>
          <a:bodyPr>
            <a:noAutofit/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ПОНЯТИЕ </a:t>
            </a:r>
            <a:r>
              <a:rPr lang="ru-RU" dirty="0" smtClean="0">
                <a:solidFill>
                  <a:srgbClr val="CA5B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СБАЛАНСИРОВАННОСТИ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>
                <a:solidFill>
                  <a:srgbClr val="CA5B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ДЕФИЦИТА</a:t>
            </a:r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 </a:t>
            </a:r>
            <a:r>
              <a:rPr lang="ru-RU" dirty="0" smtClean="0">
                <a:solidFill>
                  <a:srgbClr val="CA5B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ПРОФИЦИТА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5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Перечень муниципальных</a:t>
            </a:r>
            <a:r>
              <a:rPr lang="ru-RU" sz="2600" dirty="0">
                <a:solidFill>
                  <a:srgbClr val="CA5B41"/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программ</a:t>
            </a:r>
            <a:r>
              <a:rPr lang="ru-RU" sz="2600" dirty="0"/>
              <a:t> сельского поселения и </a:t>
            </a:r>
            <a:r>
              <a:rPr lang="ru-RU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объемы финансирования</a:t>
            </a:r>
            <a:r>
              <a:rPr lang="ru-RU" sz="2600" dirty="0"/>
              <a:t> на </a:t>
            </a:r>
            <a:r>
              <a:rPr lang="ru-RU" sz="2600" dirty="0" smtClean="0"/>
              <a:t>2020 </a:t>
            </a:r>
            <a:r>
              <a:rPr lang="ru-RU" sz="2600" dirty="0"/>
              <a:t>- 2022 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sp>
        <p:nvSpPr>
          <p:cNvPr id="4" name="Текст 13"/>
          <p:cNvSpPr>
            <a:spLocks noGrp="1"/>
          </p:cNvSpPr>
          <p:nvPr>
            <p:ph type="body" sz="half" idx="2"/>
          </p:nvPr>
        </p:nvSpPr>
        <p:spPr>
          <a:xfrm>
            <a:off x="4620512" y="940983"/>
            <a:ext cx="5648960" cy="1980271"/>
          </a:xfrm>
        </p:spPr>
        <p:txBody>
          <a:bodyPr>
            <a:noAutofit/>
          </a:bodyPr>
          <a:lstStyle/>
          <a:p>
            <a:r>
              <a:rPr lang="ru-RU" sz="6000" dirty="0" smtClean="0"/>
              <a:t>ИТОГО РАСХОДОВ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Текст 13"/>
          <p:cNvSpPr txBox="1">
            <a:spLocks/>
          </p:cNvSpPr>
          <p:nvPr/>
        </p:nvSpPr>
        <p:spPr>
          <a:xfrm>
            <a:off x="5322918" y="3231703"/>
            <a:ext cx="4244147" cy="839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/>
              <a:t>2020 г - </a:t>
            </a:r>
            <a:r>
              <a:rPr lang="ru-RU" sz="4000" dirty="0">
                <a:solidFill>
                  <a:srgbClr val="CA5B41"/>
                </a:solidFill>
              </a:rPr>
              <a:t>41 </a:t>
            </a:r>
            <a:r>
              <a:rPr lang="ru-RU" sz="4000" dirty="0" smtClean="0">
                <a:solidFill>
                  <a:srgbClr val="CA5B41"/>
                </a:solidFill>
              </a:rPr>
              <a:t>544,0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9" name="Текст 13"/>
          <p:cNvSpPr txBox="1">
            <a:spLocks/>
          </p:cNvSpPr>
          <p:nvPr/>
        </p:nvSpPr>
        <p:spPr>
          <a:xfrm>
            <a:off x="5322918" y="4071531"/>
            <a:ext cx="4244147" cy="839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/>
              <a:t>2021 г - </a:t>
            </a:r>
            <a:r>
              <a:rPr lang="ru-RU" sz="4000" dirty="0">
                <a:solidFill>
                  <a:srgbClr val="CA5B41"/>
                </a:solidFill>
              </a:rPr>
              <a:t>36 722,3</a:t>
            </a:r>
            <a:endParaRPr lang="ru-RU" sz="4000" dirty="0"/>
          </a:p>
        </p:txBody>
      </p:sp>
      <p:sp>
        <p:nvSpPr>
          <p:cNvPr id="10" name="Текст 13"/>
          <p:cNvSpPr txBox="1">
            <a:spLocks/>
          </p:cNvSpPr>
          <p:nvPr/>
        </p:nvSpPr>
        <p:spPr>
          <a:xfrm>
            <a:off x="5322918" y="4911359"/>
            <a:ext cx="4244147" cy="839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/>
              <a:t>2022 г - </a:t>
            </a:r>
            <a:r>
              <a:rPr lang="ru-RU" sz="4000" dirty="0">
                <a:solidFill>
                  <a:srgbClr val="CA5B41"/>
                </a:solidFill>
              </a:rPr>
              <a:t>34 </a:t>
            </a:r>
            <a:r>
              <a:rPr lang="ru-RU" sz="4000" dirty="0" smtClean="0">
                <a:solidFill>
                  <a:srgbClr val="CA5B41"/>
                </a:solidFill>
              </a:rPr>
              <a:t>712,3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467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300"/>
                            </p:stCondLst>
                            <p:childTnLst>
                              <p:par>
                                <p:cTn id="21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 build="p"/>
      <p:bldP spid="9" grpId="0" build="p"/>
      <p:bldP spid="10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500" y="105632"/>
            <a:ext cx="11791950" cy="1636586"/>
          </a:xfrm>
        </p:spPr>
        <p:txBody>
          <a:bodyPr/>
          <a:lstStyle/>
          <a:p>
            <a:pPr algn="ctr"/>
            <a:r>
              <a:rPr lang="ru-RU" sz="5000" dirty="0" smtClean="0">
                <a:solidFill>
                  <a:srgbClr val="CA5B41"/>
                </a:solidFill>
              </a:rPr>
              <a:t>ДЕФИЦИТ</a:t>
            </a:r>
            <a:r>
              <a:rPr lang="ru-RU" sz="5000" dirty="0" smtClean="0"/>
              <a:t> БЮДЖЕТА ПОСЕЛЕНИЯ</a:t>
            </a:r>
            <a:r>
              <a:rPr lang="en-US" sz="5000" dirty="0" smtClean="0"/>
              <a:t> </a:t>
            </a:r>
            <a:r>
              <a:rPr lang="ru-RU" sz="5000" dirty="0" smtClean="0"/>
              <a:t>НА </a:t>
            </a:r>
            <a:r>
              <a:rPr lang="ru-RU" sz="5000" dirty="0" smtClean="0">
                <a:solidFill>
                  <a:srgbClr val="CA5B41"/>
                </a:solidFill>
              </a:rPr>
              <a:t>2020</a:t>
            </a:r>
            <a:r>
              <a:rPr lang="ru-RU" sz="5000" dirty="0" smtClean="0"/>
              <a:t> ГОД</a:t>
            </a:r>
            <a:endParaRPr lang="ru-RU" sz="5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54" y="1793079"/>
            <a:ext cx="3669841" cy="47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75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75"/>
                            </p:stCondLst>
                            <p:childTnLst>
                              <p:par>
                                <p:cTn id="13" presetID="1" presetClass="exit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CF53B779-0063-425A-B2CB-170394DB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84" y="413548"/>
            <a:ext cx="4680000" cy="2168390"/>
          </a:xfrm>
        </p:spPr>
        <p:txBody>
          <a:bodyPr rtlCol="0">
            <a:noAutofit/>
          </a:bodyPr>
          <a:lstStyle/>
          <a:p>
            <a:r>
              <a:rPr lang="ru-RU" sz="2800" noProof="1" smtClean="0">
                <a:solidFill>
                  <a:srgbClr val="CA5B41"/>
                </a:solidFill>
              </a:rPr>
              <a:t>ПАРАМЕТРЫ</a:t>
            </a:r>
            <a:r>
              <a:rPr lang="ru-RU" sz="2800" noProof="1" smtClean="0"/>
              <a:t> </a:t>
            </a:r>
            <a:r>
              <a:rPr lang="ru-RU" sz="28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БЮДЖЕТА ПОСЕЛЕНИЯ НА 2020</a:t>
            </a:r>
            <a:r>
              <a:rPr lang="en-US" sz="28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8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2022 ГОДЫ В ЧАСТИ </a:t>
            </a:r>
            <a:r>
              <a:rPr lang="ru-RU" sz="2800" noProof="1" smtClean="0">
                <a:solidFill>
                  <a:srgbClr val="CA5B41"/>
                </a:solidFill>
              </a:rPr>
              <a:t>МУНИЦИПАЛЬНОГО ДОЛГА </a:t>
            </a:r>
            <a:endParaRPr lang="ru-RU" sz="2800" noProof="1">
              <a:solidFill>
                <a:srgbClr val="CA5B4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3254831" y="3496874"/>
            <a:ext cx="3050719" cy="1337739"/>
          </a:xfrm>
        </p:spPr>
        <p:txBody>
          <a:bodyPr>
            <a:normAutofit/>
          </a:bodyPr>
          <a:lstStyle/>
          <a:p>
            <a:r>
              <a:rPr lang="ru-RU" noProof="1" smtClean="0">
                <a:solidFill>
                  <a:schemeClr val="bg1">
                    <a:lumMod val="95000"/>
                  </a:schemeClr>
                </a:solidFill>
              </a:rPr>
              <a:t>РАСХОДЫ НА ОБСЛУЖИВАНИЕ ДОЛГОВЫХ ОБЯЗАТЕЛЬСТВ </a:t>
            </a:r>
            <a:r>
              <a:rPr lang="ru-RU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НЕ ПЛАНИРУЮТСЯ</a:t>
            </a:r>
            <a:r>
              <a:rPr lang="ru-RU" noProof="1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noProof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ru-RU" noProof="1" smtClean="0">
                <a:solidFill>
                  <a:schemeClr val="bg1">
                    <a:lumMod val="95000"/>
                  </a:schemeClr>
                </a:solidFill>
              </a:rPr>
              <a:t>ПРЕДОСТАВЛЕНИЕ МУНИЦИПАЛЬНЫХ ГАРАНТИЙ </a:t>
            </a:r>
            <a:r>
              <a:rPr lang="ru-RU" noProof="1">
                <a:solidFill>
                  <a:schemeClr val="accent5">
                    <a:lumMod val="40000"/>
                    <a:lumOff val="60000"/>
                  </a:schemeClr>
                </a:solidFill>
              </a:rPr>
              <a:t>НЕ </a:t>
            </a:r>
            <a:r>
              <a:rPr lang="ru-RU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ПЛАНИРУЕТСЯ</a:t>
            </a:r>
            <a:r>
              <a:rPr lang="ru-RU" noProof="1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noProof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>
          <a:xfrm>
            <a:off x="6195983" y="300313"/>
            <a:ext cx="3014692" cy="1337739"/>
          </a:xfrm>
        </p:spPr>
        <p:txBody>
          <a:bodyPr>
            <a:noAutofit/>
          </a:bodyPr>
          <a:lstStyle/>
          <a:p>
            <a:r>
              <a:rPr lang="ru-RU" noProof="1" smtClean="0">
                <a:solidFill>
                  <a:schemeClr val="bg1">
                    <a:lumMod val="95000"/>
                  </a:schemeClr>
                </a:solidFill>
              </a:rPr>
              <a:t>ПРИВЛЕЧЕНИЕ И ВЫДАЧА КРЕДИТОВ </a:t>
            </a:r>
            <a:r>
              <a:rPr lang="ru-RU" noProof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НЕ ПЛАНИРУЕТСЯ</a:t>
            </a:r>
            <a:r>
              <a:rPr lang="ru-RU" noProof="1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noProof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1782024" y="5130678"/>
            <a:ext cx="3091465" cy="1337739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МУНИЦИПАЛЬНЫЙ ДОЛГ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РАВЕН НУЛЮ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9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50"/>
                            </p:stCondLst>
                            <p:childTnLst>
                              <p:par>
                                <p:cTn id="25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build="p"/>
      <p:bldP spid="10" grpId="0" build="p"/>
      <p:bldP spid="11" grpId="0" build="p"/>
      <p:bldP spid="3" grpId="0" build="p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0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5" descr="Изображение выглядит как небо, трава, внешний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FEF3F95F-1337-41A2-BDED-51F5FB8CD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9135">
            <a:off x="1481809" y="1689885"/>
            <a:ext cx="2689206" cy="2050598"/>
          </a:xfrm>
          <a:prstGeom prst="rect">
            <a:avLst/>
          </a:prstGeom>
          <a:ln w="88900" cap="sq" cmpd="thickThin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Рисунок 6" descr="Изображение выглядит как небо, часы, внешний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B99EF05-8366-4BC8-B210-C5C30BCE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000">
            <a:off x="991208" y="3984973"/>
            <a:ext cx="2697418" cy="2455931"/>
          </a:xfrm>
          <a:prstGeom prst="rect">
            <a:avLst/>
          </a:prstGeom>
          <a:ln w="88900" cap="sq" cmpd="thickThin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Рисунок 3" descr="Изображение выглядит как небо, внешний, земля, крыша&#10;&#10;Автоматически созданное описание">
            <a:extLst>
              <a:ext uri="{FF2B5EF4-FFF2-40B4-BE49-F238E27FC236}">
                <a16:creationId xmlns:a16="http://schemas.microsoft.com/office/drawing/2014/main" id="{F2A4B435-3533-4544-8606-E152A0886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9979">
            <a:off x="8223121" y="1794035"/>
            <a:ext cx="3050613" cy="4502814"/>
          </a:xfrm>
          <a:prstGeom prst="rect">
            <a:avLst/>
          </a:prstGeom>
          <a:ln w="88900" cap="sq" cmpd="thickThin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Рисунок 7" descr="Изображение выглядит как текст, трава, зна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61B203E2-4116-4390-9827-7B1F89917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27533">
            <a:off x="4766150" y="1553592"/>
            <a:ext cx="3050611" cy="2052341"/>
          </a:xfrm>
          <a:prstGeom prst="rect">
            <a:avLst/>
          </a:prstGeom>
          <a:ln w="88900" cap="sq" cmpd="thickThin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Рисунок 4">
            <a:extLst>
              <a:ext uri="{FF2B5EF4-FFF2-40B4-BE49-F238E27FC236}">
                <a16:creationId xmlns:a16="http://schemas.microsoft.com/office/drawing/2014/main" id="{7B9D4023-9E6C-457E-9959-4C1E52075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47801">
            <a:off x="4693079" y="4148808"/>
            <a:ext cx="3050611" cy="2458396"/>
          </a:xfrm>
          <a:prstGeom prst="rect">
            <a:avLst/>
          </a:prstGeom>
          <a:ln w="88900" cap="sq" cmpd="thickThin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33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5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450"/>
                            </p:stCondLst>
                            <p:childTnLst>
                              <p:par>
                                <p:cTn id="29" presetID="1" presetClass="exit" presetSubtype="0" fill="hold" grpId="0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844995" y="1682197"/>
            <a:ext cx="9137649" cy="3508172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ПОНЯТИЕ </a:t>
            </a:r>
            <a:r>
              <a:rPr lang="ru-RU" dirty="0" smtClean="0">
                <a:solidFill>
                  <a:srgbClr val="CA5B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СБАЛАНСИРОВАННОСТИ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>
                <a:solidFill>
                  <a:srgbClr val="CA5B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ДЕФИЦИТА</a:t>
            </a:r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И </a:t>
            </a:r>
            <a:r>
              <a:rPr lang="ru-RU" dirty="0">
                <a:solidFill>
                  <a:srgbClr val="CA5B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ПРОФИЦИТА</a:t>
            </a:r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БЮДЖЕТА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16200000">
            <a:off x="-1628008" y="2207719"/>
            <a:ext cx="6218075" cy="2360303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ПОНЯТИЕ </a:t>
            </a:r>
            <a:r>
              <a:rPr lang="ru-RU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СБАЛАНСИРОВАННОСТИ</a:t>
            </a:r>
            <a: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6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ДЕФИЦИТА</a:t>
            </a:r>
            <a:r>
              <a:rPr lang="ru-RU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И </a:t>
            </a:r>
            <a:r>
              <a:rPr lang="ru-RU" sz="36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ПРОФИЦИТА</a:t>
            </a:r>
            <a:r>
              <a:rPr lang="ru-RU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500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16200000">
            <a:off x="-1628008" y="2315005"/>
            <a:ext cx="6218075" cy="2145730"/>
          </a:xfrm>
        </p:spPr>
        <p:txBody>
          <a:bodyPr>
            <a:noAutofit/>
          </a:bodyPr>
          <a:lstStyle/>
          <a:p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ПОНЯТИЕ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СБАЛАНСИРОВАННОСТИ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ДЕФИЦИТА</a:t>
            </a:r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И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ПРОФИЦИТА</a:t>
            </a:r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БЮДЖЕТА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0"/>
          </p:nvPr>
        </p:nvSpPr>
        <p:spPr>
          <a:xfrm>
            <a:off x="2797225" y="1854908"/>
            <a:ext cx="2793615" cy="1523880"/>
          </a:xfrm>
        </p:spPr>
        <p:txBody>
          <a:bodyPr>
            <a:normAutofit/>
          </a:bodyPr>
          <a:lstStyle/>
          <a:p>
            <a:r>
              <a:rPr lang="ru-RU" dirty="0"/>
              <a:t>Когда доходы </a:t>
            </a:r>
            <a:r>
              <a:rPr lang="ru-RU" dirty="0" smtClean="0"/>
              <a:t>равны расходам, бюджет является </a:t>
            </a:r>
            <a:r>
              <a:rPr lang="ru-RU" dirty="0" smtClean="0">
                <a:solidFill>
                  <a:srgbClr val="DE6346"/>
                </a:solidFill>
              </a:rPr>
              <a:t>СБАЛАНСИРОВАННЫМ</a:t>
            </a:r>
            <a:endParaRPr lang="ru-RU" dirty="0">
              <a:solidFill>
                <a:srgbClr val="DE6346"/>
              </a:solidFill>
            </a:endParaRP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1"/>
          </p:nvPr>
        </p:nvSpPr>
        <p:spPr>
          <a:xfrm>
            <a:off x="6245724" y="807451"/>
            <a:ext cx="2405647" cy="2454225"/>
          </a:xfrm>
        </p:spPr>
        <p:txBody>
          <a:bodyPr>
            <a:noAutofit/>
          </a:bodyPr>
          <a:lstStyle/>
          <a:p>
            <a:r>
              <a:rPr lang="ru-RU" dirty="0"/>
              <a:t>Когда доходы бюджета меньше расходов </a:t>
            </a:r>
            <a:r>
              <a:rPr lang="ru-RU" dirty="0" smtClean="0"/>
              <a:t>появляется  </a:t>
            </a:r>
            <a:r>
              <a:rPr lang="ru-RU" dirty="0" smtClean="0">
                <a:solidFill>
                  <a:srgbClr val="DE6346"/>
                </a:solidFill>
              </a:rPr>
              <a:t>ДЕФИЦИТ БЮДЖЕТА</a:t>
            </a:r>
            <a:r>
              <a:rPr lang="ru-RU" dirty="0" smtClean="0"/>
              <a:t>,  </a:t>
            </a:r>
            <a:r>
              <a:rPr lang="ru-RU" dirty="0"/>
              <a:t>необходимо  искать источники его покрытия </a:t>
            </a:r>
            <a:r>
              <a:rPr lang="ru-RU" dirty="0" smtClean="0"/>
              <a:t>(Использовать </a:t>
            </a:r>
            <a:r>
              <a:rPr lang="ru-RU" dirty="0"/>
              <a:t>остатки средств на счете районного бюджета, привлекать кредиты, выпускать ценные бумаги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2"/>
          </p:nvPr>
        </p:nvSpPr>
        <p:spPr>
          <a:xfrm>
            <a:off x="9085854" y="1854908"/>
            <a:ext cx="2919081" cy="1523880"/>
          </a:xfrm>
        </p:spPr>
        <p:txBody>
          <a:bodyPr>
            <a:normAutofit/>
          </a:bodyPr>
          <a:lstStyle/>
          <a:p>
            <a:r>
              <a:rPr lang="ru-RU" dirty="0"/>
              <a:t>Когда доходы бюджета превышают расходы </a:t>
            </a:r>
            <a:r>
              <a:rPr lang="ru-RU" dirty="0" smtClean="0"/>
              <a:t>появляется </a:t>
            </a:r>
            <a:r>
              <a:rPr lang="ru-RU" dirty="0" smtClean="0">
                <a:solidFill>
                  <a:srgbClr val="DE6346"/>
                </a:solidFill>
              </a:rPr>
              <a:t>ПРОФИЦИТ БЮДЖЕТА</a:t>
            </a:r>
            <a:r>
              <a:rPr lang="ru-RU" dirty="0" smtClean="0"/>
              <a:t>, который </a:t>
            </a:r>
            <a:r>
              <a:rPr lang="ru-RU" dirty="0"/>
              <a:t>можно направить на формирование </a:t>
            </a:r>
            <a:r>
              <a:rPr lang="ru-RU" dirty="0" smtClean="0"/>
              <a:t>резерва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820647" y="3687241"/>
            <a:ext cx="2724621" cy="1945367"/>
            <a:chOff x="2820647" y="3191941"/>
            <a:chExt cx="2724621" cy="19453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563" y="3191941"/>
              <a:ext cx="1946940" cy="194536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20647" y="4164623"/>
              <a:ext cx="4347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dirty="0">
                  <a:solidFill>
                    <a:schemeClr val="bg1">
                      <a:lumMod val="95000"/>
                    </a:schemeClr>
                  </a:solidFill>
                </a:rPr>
                <a:t>Д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432" y="4164623"/>
              <a:ext cx="38183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dirty="0" smtClean="0">
                  <a:solidFill>
                    <a:schemeClr val="bg1">
                      <a:lumMod val="95000"/>
                    </a:schemeClr>
                  </a:solidFill>
                </a:rPr>
                <a:t>Р</a:t>
              </a:r>
              <a:endParaRPr lang="ru-RU" sz="2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210280" y="3687235"/>
            <a:ext cx="2485893" cy="1945367"/>
            <a:chOff x="6182213" y="3191941"/>
            <a:chExt cx="2485893" cy="194536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10823" y="3191941"/>
              <a:ext cx="1675447" cy="194536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182213" y="3918400"/>
              <a:ext cx="4347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dirty="0">
                  <a:solidFill>
                    <a:schemeClr val="bg1">
                      <a:lumMod val="95000"/>
                    </a:schemeClr>
                  </a:solidFill>
                </a:rPr>
                <a:t>Д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86270" y="4410843"/>
              <a:ext cx="38183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dirty="0" smtClean="0">
                  <a:solidFill>
                    <a:schemeClr val="bg1">
                      <a:lumMod val="95000"/>
                    </a:schemeClr>
                  </a:solidFill>
                </a:rPr>
                <a:t>Р</a:t>
              </a:r>
              <a:endParaRPr lang="ru-RU" sz="2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295159" y="3687231"/>
            <a:ext cx="2492017" cy="1945367"/>
            <a:chOff x="9251993" y="3191937"/>
            <a:chExt cx="2492017" cy="194536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6727" y="3191937"/>
              <a:ext cx="1675447" cy="194536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251993" y="4410842"/>
              <a:ext cx="4347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dirty="0">
                  <a:solidFill>
                    <a:schemeClr val="bg1">
                      <a:lumMod val="95000"/>
                    </a:schemeClr>
                  </a:solidFill>
                </a:rPr>
                <a:t>Д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362174" y="3918398"/>
              <a:ext cx="38183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dirty="0" smtClean="0">
                  <a:solidFill>
                    <a:schemeClr val="bg1">
                      <a:lumMod val="95000"/>
                    </a:schemeClr>
                  </a:solidFill>
                </a:rPr>
                <a:t>Р</a:t>
              </a:r>
              <a:endParaRPr lang="ru-RU" sz="2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9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32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820"/>
                            </p:stCondLst>
                            <p:childTnLst>
                              <p:par>
                                <p:cTn id="26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2">
            <a:extLst>
              <a:ext uri="{FF2B5EF4-FFF2-40B4-BE49-F238E27FC236}">
                <a16:creationId xmlns:a16="http://schemas.microsoft.com/office/drawing/2014/main" id="{CF53B779-0063-425A-B2CB-170394DBB8B3}"/>
              </a:ext>
            </a:extLst>
          </p:cNvPr>
          <p:cNvSpPr txBox="1">
            <a:spLocks/>
          </p:cNvSpPr>
          <p:nvPr/>
        </p:nvSpPr>
        <p:spPr>
          <a:xfrm>
            <a:off x="0" y="247650"/>
            <a:ext cx="12192000" cy="627204"/>
          </a:xfrm>
          <a:prstGeom prst="rect">
            <a:avLst/>
          </a:prstGeom>
        </p:spPr>
        <p:txBody>
          <a:bodyPr rtlCol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1" smtClean="0">
                <a:ln w="3175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БЮДЖЕТНАЯ СИСТЕМА </a:t>
            </a:r>
            <a:r>
              <a:rPr lang="ru-RU" noProof="1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РОССИЙСКОЙ ФЕДЕРАЦИИ</a:t>
            </a:r>
            <a:endParaRPr lang="ru-RU" noProof="1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с двумя усеченными противолежащими углами 20"/>
          <p:cNvSpPr/>
          <p:nvPr/>
        </p:nvSpPr>
        <p:spPr>
          <a:xfrm>
            <a:off x="4024627" y="1004769"/>
            <a:ext cx="3070417" cy="1165998"/>
          </a:xfrm>
          <a:prstGeom prst="snip2DiagRect">
            <a:avLst>
              <a:gd name="adj1" fmla="val 0"/>
              <a:gd name="adj2" fmla="val 2298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ФЕДЕРАЛЬНЫЙ </a:t>
            </a:r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22" name="Загнутый угол 21"/>
          <p:cNvSpPr/>
          <p:nvPr/>
        </p:nvSpPr>
        <p:spPr>
          <a:xfrm>
            <a:off x="533401" y="1009819"/>
            <a:ext cx="2455766" cy="1165998"/>
          </a:xfrm>
          <a:prstGeom prst="foldedCorner">
            <a:avLst>
              <a:gd name="adj" fmla="val 27944"/>
            </a:avLst>
          </a:prstGeom>
          <a:solidFill>
            <a:schemeClr val="accent2">
              <a:alpha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ФЕДЕРАЛЬНЫЙ УРОВЕНЬ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Стрелка влево 22"/>
          <p:cNvSpPr/>
          <p:nvPr/>
        </p:nvSpPr>
        <p:spPr>
          <a:xfrm>
            <a:off x="3291744" y="1004769"/>
            <a:ext cx="430306" cy="1165998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Загнутый угол 27"/>
          <p:cNvSpPr/>
          <p:nvPr/>
        </p:nvSpPr>
        <p:spPr>
          <a:xfrm>
            <a:off x="533401" y="2497416"/>
            <a:ext cx="2455766" cy="1165998"/>
          </a:xfrm>
          <a:prstGeom prst="foldedCorner">
            <a:avLst>
              <a:gd name="adj" fmla="val 27944"/>
            </a:avLst>
          </a:prstGeom>
          <a:solidFill>
            <a:schemeClr val="accent2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РЕГИОНАЛЬНЫЙ УРОВЕНЬ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Загнутый угол 28"/>
          <p:cNvSpPr/>
          <p:nvPr/>
        </p:nvSpPr>
        <p:spPr>
          <a:xfrm>
            <a:off x="533401" y="3990063"/>
            <a:ext cx="2455766" cy="1165998"/>
          </a:xfrm>
          <a:prstGeom prst="foldedCorner">
            <a:avLst>
              <a:gd name="adj" fmla="val 27944"/>
            </a:avLst>
          </a:prstGeom>
          <a:solidFill>
            <a:schemeClr val="accent2">
              <a:alpha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МУНИЦИПАЛЬНЫЙ УРОВЕНЬ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Загнутый угол 29"/>
          <p:cNvSpPr/>
          <p:nvPr/>
        </p:nvSpPr>
        <p:spPr>
          <a:xfrm>
            <a:off x="533402" y="5482710"/>
            <a:ext cx="2455766" cy="1165998"/>
          </a:xfrm>
          <a:prstGeom prst="foldedCorner">
            <a:avLst>
              <a:gd name="adj" fmla="val 27944"/>
            </a:avLst>
          </a:prstGeom>
          <a:solidFill>
            <a:schemeClr val="accent2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 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ТАШЛИНСКОГО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ПОСЕЛЕНИЯ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1215208" y="2224639"/>
            <a:ext cx="1092152" cy="248469"/>
          </a:xfrm>
          <a:prstGeom prst="downArrow">
            <a:avLst>
              <a:gd name="adj1" fmla="val 52752"/>
              <a:gd name="adj2" fmla="val 6015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с двумя усеченными противолежащими углами 43"/>
          <p:cNvSpPr/>
          <p:nvPr/>
        </p:nvSpPr>
        <p:spPr>
          <a:xfrm>
            <a:off x="7342913" y="1004769"/>
            <a:ext cx="4301715" cy="1165998"/>
          </a:xfrm>
          <a:prstGeom prst="snip2DiagRect">
            <a:avLst>
              <a:gd name="adj1" fmla="val 0"/>
              <a:gd name="adj2" fmla="val 2298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БЮДЖЕТЫ ГОСУДАРСТВЕННЫХ ВНЕБЮДЖЕТНЫХ ФОНДОВ РФ</a:t>
            </a:r>
          </a:p>
        </p:txBody>
      </p:sp>
      <p:sp>
        <p:nvSpPr>
          <p:cNvPr id="45" name="Прямоугольник с двумя усеченными противолежащими углами 44"/>
          <p:cNvSpPr/>
          <p:nvPr/>
        </p:nvSpPr>
        <p:spPr>
          <a:xfrm>
            <a:off x="4024627" y="2497416"/>
            <a:ext cx="2736854" cy="1165998"/>
          </a:xfrm>
          <a:prstGeom prst="snip2DiagRect">
            <a:avLst>
              <a:gd name="adj1" fmla="val 0"/>
              <a:gd name="adj2" fmla="val 2298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БЮДЖЕТЫ СУБЪЕКТОВ РФ</a:t>
            </a:r>
          </a:p>
        </p:txBody>
      </p:sp>
      <p:sp>
        <p:nvSpPr>
          <p:cNvPr id="46" name="Прямоугольник с двумя усеченными противолежащими углами 45"/>
          <p:cNvSpPr/>
          <p:nvPr/>
        </p:nvSpPr>
        <p:spPr>
          <a:xfrm>
            <a:off x="6993444" y="2497416"/>
            <a:ext cx="4073336" cy="1165998"/>
          </a:xfrm>
          <a:prstGeom prst="snip2DiagRect">
            <a:avLst>
              <a:gd name="adj1" fmla="val 0"/>
              <a:gd name="adj2" fmla="val 2298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БЮДЖЕТЫ ТЕРРИТОРИАЛЬНЫХ ВНЕБЮДЖЕТНЫХ ФОНДОВ РФ</a:t>
            </a:r>
          </a:p>
        </p:txBody>
      </p:sp>
      <p:sp>
        <p:nvSpPr>
          <p:cNvPr id="47" name="Стрелка влево 46"/>
          <p:cNvSpPr/>
          <p:nvPr/>
        </p:nvSpPr>
        <p:spPr>
          <a:xfrm>
            <a:off x="3291744" y="2497416"/>
            <a:ext cx="430306" cy="1165998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с двумя усеченными противолежащими углами 47"/>
          <p:cNvSpPr/>
          <p:nvPr/>
        </p:nvSpPr>
        <p:spPr>
          <a:xfrm>
            <a:off x="4024627" y="3988332"/>
            <a:ext cx="1268733" cy="1165998"/>
          </a:xfrm>
          <a:prstGeom prst="snip2DiagRect">
            <a:avLst>
              <a:gd name="adj1" fmla="val 0"/>
              <a:gd name="adj2" fmla="val 2298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БЮДЖЕТЫ ГОРОДСКИХ ОКРУГОВ</a:t>
            </a:r>
            <a:endParaRPr lang="ru-RU" sz="1000" dirty="0"/>
          </a:p>
        </p:txBody>
      </p:sp>
      <p:sp>
        <p:nvSpPr>
          <p:cNvPr id="49" name="Прямоугольник с двумя усеченными противолежащими углами 48"/>
          <p:cNvSpPr/>
          <p:nvPr/>
        </p:nvSpPr>
        <p:spPr>
          <a:xfrm>
            <a:off x="5351781" y="3996305"/>
            <a:ext cx="1841499" cy="1165998"/>
          </a:xfrm>
          <a:prstGeom prst="snip2DiagRect">
            <a:avLst>
              <a:gd name="adj1" fmla="val 0"/>
              <a:gd name="adj2" fmla="val 2298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БЮДЖЕТ ГОРОДСКИХ ОКРУГОВ С ВНУТРИГОРОДСКИМИ ДЕЛЕНИЕМ</a:t>
            </a:r>
          </a:p>
        </p:txBody>
      </p:sp>
      <p:sp>
        <p:nvSpPr>
          <p:cNvPr id="50" name="Прямоугольник с двумя усеченными противолежащими углами 49"/>
          <p:cNvSpPr/>
          <p:nvPr/>
        </p:nvSpPr>
        <p:spPr>
          <a:xfrm>
            <a:off x="7251701" y="3996305"/>
            <a:ext cx="1668818" cy="1165998"/>
          </a:xfrm>
          <a:prstGeom prst="snip2DiagRect">
            <a:avLst>
              <a:gd name="adj1" fmla="val 0"/>
              <a:gd name="adj2" fmla="val 2298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БЮДЖЕТЫ МУНИЦИПАЛЬНЫХ РАЙОНОВ</a:t>
            </a:r>
          </a:p>
        </p:txBody>
      </p:sp>
      <p:sp>
        <p:nvSpPr>
          <p:cNvPr id="51" name="Прямоугольник с двумя усеченными противолежащими углами 50"/>
          <p:cNvSpPr/>
          <p:nvPr/>
        </p:nvSpPr>
        <p:spPr>
          <a:xfrm>
            <a:off x="8978941" y="3996305"/>
            <a:ext cx="1719540" cy="1165998"/>
          </a:xfrm>
          <a:prstGeom prst="snip2DiagRect">
            <a:avLst>
              <a:gd name="adj1" fmla="val 0"/>
              <a:gd name="adj2" fmla="val 2298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БЮДЖЕТЫ  ВНУТРИГОРОДСКИХ РАЙОНОВ</a:t>
            </a:r>
          </a:p>
        </p:txBody>
      </p:sp>
      <p:sp>
        <p:nvSpPr>
          <p:cNvPr id="52" name="Прямоугольник с двумя усеченными противолежащими углами 51"/>
          <p:cNvSpPr/>
          <p:nvPr/>
        </p:nvSpPr>
        <p:spPr>
          <a:xfrm>
            <a:off x="10756903" y="3996305"/>
            <a:ext cx="1271110" cy="1165998"/>
          </a:xfrm>
          <a:prstGeom prst="snip2DiagRect">
            <a:avLst>
              <a:gd name="adj1" fmla="val 0"/>
              <a:gd name="adj2" fmla="val 2298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БЮДЖЕТЫ ГОРОДСКИХ И СЕЛЬСКИХ ПОСЕЛЕНИЙ</a:t>
            </a:r>
          </a:p>
        </p:txBody>
      </p:sp>
      <p:sp>
        <p:nvSpPr>
          <p:cNvPr id="53" name="Стрелка влево 52"/>
          <p:cNvSpPr/>
          <p:nvPr/>
        </p:nvSpPr>
        <p:spPr>
          <a:xfrm>
            <a:off x="3286997" y="3996305"/>
            <a:ext cx="430306" cy="1165998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Стрелка вниз 54"/>
          <p:cNvSpPr/>
          <p:nvPr/>
        </p:nvSpPr>
        <p:spPr>
          <a:xfrm>
            <a:off x="1215208" y="3710085"/>
            <a:ext cx="1092152" cy="248469"/>
          </a:xfrm>
          <a:prstGeom prst="downArrow">
            <a:avLst>
              <a:gd name="adj1" fmla="val 52752"/>
              <a:gd name="adj2" fmla="val 6015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Стрелка вниз 55"/>
          <p:cNvSpPr/>
          <p:nvPr/>
        </p:nvSpPr>
        <p:spPr>
          <a:xfrm>
            <a:off x="1215208" y="5195151"/>
            <a:ext cx="1092152" cy="248469"/>
          </a:xfrm>
          <a:prstGeom prst="downArrow">
            <a:avLst>
              <a:gd name="adj1" fmla="val 52752"/>
              <a:gd name="adj2" fmla="val 6015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00484" y="67650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0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3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6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8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65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9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7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95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2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45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7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95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75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3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1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350"/>
                            </p:stCondLst>
                            <p:childTnLst>
                              <p:par>
                                <p:cTn id="85" presetID="1" presetClass="exit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260342" y="1841660"/>
            <a:ext cx="8306954" cy="3189247"/>
          </a:xfrm>
        </p:spPr>
        <p:txBody>
          <a:bodyPr>
            <a:noAutofit/>
          </a:bodyPr>
          <a:lstStyle/>
          <a:p>
            <a:r>
              <a:rPr lang="ru-RU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КАКИЕ </a:t>
            </a:r>
            <a:r>
              <a:rPr lang="ru-RU" dirty="0" smtClean="0">
                <a:solidFill>
                  <a:srgbClr val="CA5B4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СТАДИИ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ПРОХОДИТ </a:t>
            </a:r>
            <a:r>
              <a:rPr lang="ru-RU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БЮДЖЕТ?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2229</Words>
  <Application>Microsoft Office PowerPoint</Application>
  <PresentationFormat>Широкоэкранный</PresentationFormat>
  <Paragraphs>734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Century Gothic</vt:lpstr>
      <vt:lpstr>Segoe UI</vt:lpstr>
      <vt:lpstr>Segoe UI Semibold</vt:lpstr>
      <vt:lpstr>Times New Roman</vt:lpstr>
      <vt:lpstr>Тема Office</vt:lpstr>
      <vt:lpstr>ОРЕНБУРГСКАЯ ОБЛАСТЬ  ТАШЛИНСКИЙ РАЙОН  МУНИЦИПАЛЬНОЕ  ОБРАЗОВАНИЕ ТАШЛИНСКИЙ СЕЛЬСОВЕТ</vt:lpstr>
      <vt:lpstr>АДМИНИСТРАТИВНАЯ КАРТА  ТАШЛИНСКОГО СЕЛЬСКОГО СОВЕТА</vt:lpstr>
      <vt:lpstr>ГЛАВА ТАШЛИНСКОГО СЕЛЬСОВЕТА  ГОРШКОВ ДМИТРИЙ НИКОЛАЕВИЧ</vt:lpstr>
      <vt:lpstr>ОСНОВНЫЕ  ПОНЯТИЯ, ТЕРМИНЫ И ОПРЕДЕЛЕНИЯ ПРИМЕНЯЕМЫЕ ПРИ СОСТАВЛЕНИИ И ИСПОЛНЕНИИ  БЮДЖЕТОВ. </vt:lpstr>
      <vt:lpstr>Презентация PowerPoint</vt:lpstr>
      <vt:lpstr>ПОНЯТИЕ СБАЛАНСИРОВАННОСТИ, ДЕФИЦИТА И ПРОФИЦИТА БЮДЖЕТА</vt:lpstr>
      <vt:lpstr>ПОНЯТИЕ СБАЛАНСИРОВАННОСТИ, ДЕФИЦИТА И ПРОФИЦИТА БЮДЖЕТА</vt:lpstr>
      <vt:lpstr>Презентация PowerPoint</vt:lpstr>
      <vt:lpstr>Презентация PowerPoint</vt:lpstr>
      <vt:lpstr>КАКИЕ СТАДИИ ПРОХОДИТ БЮДЖЕТ?</vt:lpstr>
      <vt:lpstr>КАКИЕ СТАДИИ ПРОХОДИТ БЮДЖЕТ?</vt:lpstr>
      <vt:lpstr>Презентация PowerPoint</vt:lpstr>
      <vt:lpstr>НАПРАВЛЕНИЯ БЮДЖЕТНОЙ ПОЛИТИКИ НА 2020-2022 ГОДЫ.</vt:lpstr>
      <vt:lpstr>ДОХОДЫ БЮДЖЕТА НА 2020 - 2022 гг.  (ТЫС. РУБ.)</vt:lpstr>
      <vt:lpstr>НАЛОГОВЫЕ И НЕНАЛОГОВЫЕ ДОХОДЫ БЮДЖЕТА ПОСЕЛЕНИЯ НА 2020 - 2022 ГОДЫ. (ТЫС. РУБ.)</vt:lpstr>
      <vt:lpstr>Презентация PowerPoint</vt:lpstr>
      <vt:lpstr>СОБСТВЕННЫЕ ДОХОДЫ БЮДЖЕТА  НА 2020 ГОД - 33 425,4 ТЫС. РУБ.</vt:lpstr>
      <vt:lpstr>БЕЗВОЗМЕЗДНЫЕ ПОСТУПЛЕНИЯ БЮДЖЕТ ПОСЕЛЕНИЯ НА 2020 - 2022 ГОДЫ (ТЫС. РУБЛЕЙ).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Перечень муниципальных программ сельского поселения и объемы финансирования на 2020 - 2022 года</vt:lpstr>
      <vt:lpstr>ДЕФИЦИТ БЮДЖЕТА ПОСЕЛЕНИЯ НА 2020 ГОД</vt:lpstr>
      <vt:lpstr>ПАРАМЕТРЫ БЮДЖЕТА ПОСЕЛЕНИЯ НА 2020 - 2022 ГОДЫ В ЧАСТИ МУНИЦИПАЛЬНОГО ДОЛГА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271</cp:revision>
  <dcterms:created xsi:type="dcterms:W3CDTF">2021-05-22T18:35:12Z</dcterms:created>
  <dcterms:modified xsi:type="dcterms:W3CDTF">2021-05-23T18:56:37Z</dcterms:modified>
</cp:coreProperties>
</file>