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38"/>
  </p:notesMasterIdLst>
  <p:sldIdLst>
    <p:sldId id="316" r:id="rId2"/>
    <p:sldId id="320" r:id="rId3"/>
    <p:sldId id="357" r:id="rId4"/>
    <p:sldId id="359" r:id="rId5"/>
    <p:sldId id="360" r:id="rId6"/>
    <p:sldId id="358" r:id="rId7"/>
    <p:sldId id="368" r:id="rId8"/>
    <p:sldId id="321" r:id="rId9"/>
    <p:sldId id="333" r:id="rId10"/>
    <p:sldId id="361" r:id="rId11"/>
    <p:sldId id="362" r:id="rId12"/>
    <p:sldId id="331" r:id="rId13"/>
    <p:sldId id="332" r:id="rId14"/>
    <p:sldId id="323" r:id="rId15"/>
    <p:sldId id="324" r:id="rId16"/>
    <p:sldId id="325" r:id="rId17"/>
    <p:sldId id="326" r:id="rId18"/>
    <p:sldId id="327" r:id="rId19"/>
    <p:sldId id="338" r:id="rId20"/>
    <p:sldId id="336" r:id="rId21"/>
    <p:sldId id="337" r:id="rId22"/>
    <p:sldId id="319" r:id="rId23"/>
    <p:sldId id="363" r:id="rId24"/>
    <p:sldId id="364" r:id="rId25"/>
    <p:sldId id="365" r:id="rId26"/>
    <p:sldId id="264" r:id="rId27"/>
    <p:sldId id="279" r:id="rId28"/>
    <p:sldId id="366" r:id="rId29"/>
    <p:sldId id="367" r:id="rId30"/>
    <p:sldId id="339" r:id="rId31"/>
    <p:sldId id="342" r:id="rId32"/>
    <p:sldId id="343" r:id="rId33"/>
    <p:sldId id="355" r:id="rId34"/>
    <p:sldId id="369" r:id="rId35"/>
    <p:sldId id="370" r:id="rId36"/>
    <p:sldId id="278" r:id="rId3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36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1B33"/>
    <a:srgbClr val="F874CC"/>
    <a:srgbClr val="D9C159"/>
    <a:srgbClr val="D4B944"/>
    <a:srgbClr val="D0A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2453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27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8622118086662225E-2"/>
          <c:w val="0.96474358974358987"/>
          <c:h val="0.849069001294037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20639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22,1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 smtClean="0"/>
                      <a:t>172,2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glow rad="228600">
                        <a:schemeClr val="accent4">
                          <a:satMod val="175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20639</c:v>
                </c:pt>
                <c:pt idx="1">
                  <c:v>31711.7</c:v>
                </c:pt>
                <c:pt idx="2">
                  <c:v>35726.199999999997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65406128"/>
        <c:axId val="165406688"/>
        <c:axId val="0"/>
      </c:bar3DChart>
      <c:catAx>
        <c:axId val="165406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n>
                  <a:solidFill>
                    <a:srgbClr val="FFFF00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defRPr>
            </a:pPr>
            <a:endParaRPr lang="ru-RU"/>
          </a:p>
        </c:txPr>
        <c:crossAx val="165406688"/>
        <c:crosses val="autoZero"/>
        <c:auto val="1"/>
        <c:lblAlgn val="ctr"/>
        <c:lblOffset val="100"/>
        <c:noMultiLvlLbl val="0"/>
      </c:catAx>
      <c:valAx>
        <c:axId val="1654066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5406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>
              <a:defRPr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r>
              <a:rPr lang="ru-RU" sz="2400" b="1" i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Собственные</a:t>
            </a:r>
            <a:r>
              <a:rPr lang="ru-RU" sz="2400" b="1" i="1" cap="none" spc="0" baseline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доходы бюджета </a:t>
            </a:r>
            <a:r>
              <a:rPr lang="ru-RU" sz="2400" b="1" i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 2019</a:t>
            </a:r>
            <a:r>
              <a:rPr lang="ru-RU" sz="2400" b="1" i="1" cap="none" spc="0" baseline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2400" b="1" i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год -  20639 млн. руб.</a:t>
            </a:r>
            <a:endParaRPr lang="ru-RU" sz="2400" b="1" i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c:rich>
      </c:tx>
      <c:layout>
        <c:manualLayout>
          <c:xMode val="edge"/>
          <c:yMode val="edge"/>
          <c:x val="0.13972443835348244"/>
          <c:y val="2.7855571579141869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Прогноз на 2019 год</c:v>
                </c:pt>
              </c:strCache>
            </c:strRef>
          </c:tx>
          <c:explosion val="8"/>
          <c:dPt>
            <c:idx val="0"/>
            <c:bubble3D val="0"/>
            <c:spPr>
              <a:solidFill>
                <a:srgbClr val="7030A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002060"/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cat>
            <c:strRef>
              <c:f>Sheet1!$A$2:$A$7</c:f>
              <c:strCache>
                <c:ptCount val="6"/>
                <c:pt idx="0">
                  <c:v>НДФЛ-12704,9 тыс. руб.</c:v>
                </c:pt>
                <c:pt idx="1">
                  <c:v>ЕСХН-100 тыс. руб.</c:v>
                </c:pt>
                <c:pt idx="2">
                  <c:v>Акцизы по подакцизным товарам- 2625,8  тыс. руб.</c:v>
                </c:pt>
                <c:pt idx="3">
                  <c:v>Налог на имущество- 4563,5 тыс. руб</c:v>
                </c:pt>
                <c:pt idx="4">
                  <c:v>Доходы от использования имущества, находящегося в аренде- 594,8 тыс.руб.</c:v>
                </c:pt>
                <c:pt idx="5">
                  <c:v>Штрафы-50 тыс. руб.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12704.9</c:v>
                </c:pt>
                <c:pt idx="1">
                  <c:v>100</c:v>
                </c:pt>
                <c:pt idx="2">
                  <c:v>2625.8</c:v>
                </c:pt>
                <c:pt idx="3">
                  <c:v>4563.5</c:v>
                </c:pt>
                <c:pt idx="4">
                  <c:v>594.79999999999995</c:v>
                </c:pt>
                <c:pt idx="5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000" b="0" i="1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0" i="1" cap="none" spc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0" i="1" cap="none" spc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 b="0" i="1" cap="none" spc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2000" b="0" i="1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2000" b="0" i="1" cap="none" spc="0">
                <a:ln w="0"/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pPr>
            <a:endParaRPr lang="ru-RU"/>
          </a:p>
        </c:txPr>
      </c:legendEntry>
      <c:layout>
        <c:manualLayout>
          <c:xMode val="edge"/>
          <c:yMode val="edge"/>
          <c:x val="0.36567902449693779"/>
          <c:y val="0.15570603674540737"/>
          <c:w val="0.63293208661417522"/>
          <c:h val="0.8438378536016341"/>
        </c:manualLayout>
      </c:layout>
      <c:overlay val="0"/>
      <c:spPr>
        <a:ln cap="rnd"/>
        <a:effectLst>
          <a:outerShdw blurRad="12700" dist="12700" dir="5400000" sx="97000" sy="97000" algn="ctr" rotWithShape="0">
            <a:srgbClr val="000000">
              <a:alpha val="99000"/>
            </a:srgbClr>
          </a:outerShdw>
        </a:effectLst>
      </c:spPr>
      <c:txPr>
        <a:bodyPr/>
        <a:lstStyle/>
        <a:p>
          <a:pPr>
            <a:defRPr sz="2000" b="1" i="1">
              <a:solidFill>
                <a:schemeClr val="accent3">
                  <a:lumMod val="40000"/>
                  <a:lumOff val="60000"/>
                </a:schemeClr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6309529636336944"/>
          <c:y val="0.12167858967807868"/>
          <c:w val="0.53663819685771619"/>
          <c:h val="0.818549471532689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 - 21503 тыс. руб.</c:v>
                </c:pt>
                <c:pt idx="1">
                  <c:v>Акцизы по подакцизным товарам - 3049,3 тыс. руб.</c:v>
                </c:pt>
                <c:pt idx="2">
                  <c:v>ЕСХН - 78 тыс. руб.</c:v>
                </c:pt>
                <c:pt idx="3">
                  <c:v>Налог на имущество - 6486,6 тыс. руб.</c:v>
                </c:pt>
                <c:pt idx="4">
                  <c:v>Доходы от использования имущества находящегося в аренде - 594, 8 тыс. 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21503</c:v>
                </c:pt>
                <c:pt idx="1">
                  <c:v>3049.3</c:v>
                </c:pt>
                <c:pt idx="2">
                  <c:v>78.099999999999994</c:v>
                </c:pt>
                <c:pt idx="3">
                  <c:v>6486.6</c:v>
                </c:pt>
                <c:pt idx="4">
                  <c:v>594.79999999999995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baseline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baseline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baseline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baseline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baseline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3.1135284616513942E-3"/>
          <c:y val="0"/>
          <c:w val="0.44967414712936232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572362808096746E-3"/>
          <c:y val="0.22707546383735144"/>
          <c:w val="0.51285823484937854"/>
          <c:h val="0.772924536162648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2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НДФЛ - 24141, 1 тыс. руб.</c:v>
                </c:pt>
                <c:pt idx="1">
                  <c:v>Акцизы по продакцизным товарам - 3142,7 тыс. руб.</c:v>
                </c:pt>
                <c:pt idx="2">
                  <c:v>ЕСХН - 520 тыс. руб.</c:v>
                </c:pt>
                <c:pt idx="3">
                  <c:v>Налог на имущество - 6889 тыс. руб.</c:v>
                </c:pt>
                <c:pt idx="4">
                  <c:v>Доходы от использования имущества находящегося в аренде - 597,7 тыс. руб.</c:v>
                </c:pt>
                <c:pt idx="5">
                  <c:v>Госпошлина - 6,4 тыс. руб.</c:v>
                </c:pt>
                <c:pt idx="6">
                  <c:v>Доходы от компенсации затрат, инициативные платежи - 56 тыс. руб.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24141.1</c:v>
                </c:pt>
                <c:pt idx="1">
                  <c:v>3142.7</c:v>
                </c:pt>
                <c:pt idx="2">
                  <c:v>520</c:v>
                </c:pt>
                <c:pt idx="3">
                  <c:v>6889</c:v>
                </c:pt>
                <c:pt idx="4">
                  <c:v>597.70000000000005</c:v>
                </c:pt>
                <c:pt idx="5">
                  <c:v>6.4</c:v>
                </c:pt>
                <c:pt idx="6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609800975393951"/>
          <c:y val="9.5215114987223641E-4"/>
          <c:w val="0.33234475396525098"/>
          <c:h val="0.9980955788044716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none" spc="0" baseline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4000"/>
                  </a:schemeClr>
                </a:gs>
                <a:gs pos="49000">
                  <a:schemeClr val="accent1">
                    <a:tint val="96000"/>
                    <a:shade val="84000"/>
                    <a:satMod val="110000"/>
                  </a:schemeClr>
                </a:gs>
                <a:gs pos="49100">
                  <a:schemeClr val="accent1">
                    <a:shade val="55000"/>
                    <a:satMod val="150000"/>
                  </a:schemeClr>
                </a:gs>
                <a:gs pos="92000">
                  <a:schemeClr val="accent1">
                    <a:tint val="98000"/>
                    <a:shade val="90000"/>
                    <a:satMod val="128000"/>
                  </a:schemeClr>
                </a:gs>
                <a:gs pos="100000">
                  <a:schemeClr val="accent1">
                    <a:tint val="90000"/>
                    <a:shade val="97000"/>
                    <a:satMod val="12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9000" dist="25400" dir="5400000" rotWithShape="0">
                <a:scrgbClr r="0" g="0" b="0">
                  <a:shade val="33000"/>
                  <a:alpha val="83000"/>
                </a:sc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1500000"/>
              </a:lightRig>
            </a:scene3d>
            <a:sp3d extrusionH="127000" prstMaterial="powder">
              <a:bevelT w="50800" h="635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cap="none" spc="0" baseline="0">
                    <a:ln w="10160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12704.9</c:v>
                </c:pt>
                <c:pt idx="1">
                  <c:v>21503</c:v>
                </c:pt>
                <c:pt idx="2">
                  <c:v>24141.1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4000"/>
                  </a:schemeClr>
                </a:gs>
                <a:gs pos="49000">
                  <a:schemeClr val="accent2">
                    <a:tint val="96000"/>
                    <a:shade val="84000"/>
                    <a:satMod val="110000"/>
                  </a:schemeClr>
                </a:gs>
                <a:gs pos="49100">
                  <a:schemeClr val="accent2">
                    <a:shade val="55000"/>
                    <a:satMod val="150000"/>
                  </a:schemeClr>
                </a:gs>
                <a:gs pos="92000">
                  <a:schemeClr val="accent2">
                    <a:tint val="98000"/>
                    <a:shade val="90000"/>
                    <a:satMod val="128000"/>
                  </a:schemeClr>
                </a:gs>
                <a:gs pos="100000">
                  <a:schemeClr val="accent2">
                    <a:tint val="90000"/>
                    <a:shade val="97000"/>
                    <a:satMod val="12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9000" dist="25400" dir="5400000" rotWithShape="0">
                <a:scrgbClr r="0" g="0" b="0">
                  <a:shade val="33000"/>
                  <a:alpha val="83000"/>
                </a:sc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1500000"/>
              </a:lightRig>
            </a:scene3d>
            <a:sp3d extrusionH="127000" prstMaterial="powder">
              <a:bevelT w="50800" h="635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cap="none" spc="0" baseline="0">
                    <a:ln w="10160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4563.5</c:v>
                </c:pt>
                <c:pt idx="1">
                  <c:v>6486.6</c:v>
                </c:pt>
                <c:pt idx="2">
                  <c:v>6889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74000"/>
                  </a:schemeClr>
                </a:gs>
                <a:gs pos="49000">
                  <a:schemeClr val="accent3">
                    <a:tint val="96000"/>
                    <a:shade val="84000"/>
                    <a:satMod val="110000"/>
                  </a:schemeClr>
                </a:gs>
                <a:gs pos="49100">
                  <a:schemeClr val="accent3">
                    <a:shade val="55000"/>
                    <a:satMod val="150000"/>
                  </a:schemeClr>
                </a:gs>
                <a:gs pos="92000">
                  <a:schemeClr val="accent3">
                    <a:tint val="98000"/>
                    <a:shade val="90000"/>
                    <a:satMod val="128000"/>
                  </a:schemeClr>
                </a:gs>
                <a:gs pos="100000">
                  <a:schemeClr val="accent3">
                    <a:tint val="90000"/>
                    <a:shade val="97000"/>
                    <a:satMod val="12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9000" dist="25400" dir="5400000" rotWithShape="0">
                <a:scrgbClr r="0" g="0" b="0">
                  <a:shade val="33000"/>
                  <a:alpha val="83000"/>
                </a:sc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1500000"/>
              </a:lightRig>
            </a:scene3d>
            <a:sp3d extrusionH="127000" prstMaterial="powder">
              <a:bevelT w="50800" h="635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cap="none" spc="0" baseline="0">
                    <a:ln w="10160">
                      <a:solidFill>
                        <a:srgbClr val="FFFF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20905</c:v>
                </c:pt>
                <c:pt idx="1">
                  <c:v>18669.400000000001</c:v>
                </c:pt>
                <c:pt idx="2">
                  <c:v>28699.4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5879776"/>
        <c:axId val="205880336"/>
        <c:axId val="0"/>
      </c:bar3DChart>
      <c:catAx>
        <c:axId val="20587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none" spc="0" baseline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880336"/>
        <c:crosses val="autoZero"/>
        <c:auto val="1"/>
        <c:lblAlgn val="ctr"/>
        <c:lblOffset val="100"/>
        <c:noMultiLvlLbl val="0"/>
      </c:catAx>
      <c:valAx>
        <c:axId val="205880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87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baseline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19127296587929"/>
          <c:y val="3.7343750000000002E-2"/>
          <c:w val="0.87589206036745404"/>
          <c:h val="0.801236958661417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4000"/>
                  </a:schemeClr>
                </a:gs>
                <a:gs pos="49000">
                  <a:schemeClr val="accent1">
                    <a:tint val="96000"/>
                    <a:shade val="84000"/>
                    <a:satMod val="110000"/>
                  </a:schemeClr>
                </a:gs>
                <a:gs pos="49100">
                  <a:schemeClr val="accent1">
                    <a:shade val="55000"/>
                    <a:satMod val="150000"/>
                  </a:schemeClr>
                </a:gs>
                <a:gs pos="92000">
                  <a:schemeClr val="accent1">
                    <a:tint val="98000"/>
                    <a:shade val="90000"/>
                    <a:satMod val="128000"/>
                  </a:schemeClr>
                </a:gs>
                <a:gs pos="100000">
                  <a:schemeClr val="accent1">
                    <a:tint val="90000"/>
                    <a:shade val="97000"/>
                    <a:satMod val="128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39000" dist="25400" dir="5400000" rotWithShape="0">
                <a:scrgbClr r="0" g="0" b="0">
                  <a:shade val="33000"/>
                  <a:alpha val="83000"/>
                </a:sc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1500000"/>
              </a:lightRig>
            </a:scene3d>
            <a:sp3d extrusionH="127000" prstMaterial="powder">
              <a:bevelT w="50800" h="635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cap="none" spc="0" baseline="0">
                    <a:ln w="0"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41544</c:v>
                </c:pt>
                <c:pt idx="1">
                  <c:v>50381.1</c:v>
                </c:pt>
                <c:pt idx="2">
                  <c:v>64425.599999999999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5882576"/>
        <c:axId val="206748288"/>
        <c:axId val="0"/>
      </c:bar3DChart>
      <c:catAx>
        <c:axId val="20588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cap="none" spc="0" baseline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748288"/>
        <c:crosses val="autoZero"/>
        <c:auto val="1"/>
        <c:lblAlgn val="ctr"/>
        <c:lblOffset val="100"/>
        <c:noMultiLvlLbl val="0"/>
      </c:catAx>
      <c:valAx>
        <c:axId val="20674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88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0B795-2B8B-48ED-B7CF-FFEBF1BE616C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1B105690-9A9B-4A80-89A2-AA714F3D1CAC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800" dirty="0"/>
        </a:p>
      </dgm:t>
    </dgm:pt>
    <dgm:pt modelId="{F5D9E67E-B8A3-4854-BD71-9B54A1C1091F}" type="parTrans" cxnId="{A6C4C16C-4B0C-462E-B3A2-9D63633EBC99}">
      <dgm:prSet/>
      <dgm:spPr/>
      <dgm:t>
        <a:bodyPr/>
        <a:lstStyle/>
        <a:p>
          <a:endParaRPr lang="ru-RU"/>
        </a:p>
      </dgm:t>
    </dgm:pt>
    <dgm:pt modelId="{ACD3188B-4689-4BCE-A839-428C7B22DECB}" type="sibTrans" cxnId="{A6C4C16C-4B0C-462E-B3A2-9D63633EBC99}">
      <dgm:prSet/>
      <dgm:spPr/>
      <dgm:t>
        <a:bodyPr/>
        <a:lstStyle/>
        <a:p>
          <a:endParaRPr lang="ru-RU"/>
        </a:p>
      </dgm:t>
    </dgm:pt>
    <dgm:pt modelId="{1604C29E-2492-41D6-A618-26966AEF4FD6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800" dirty="0">
            <a:solidFill>
              <a:schemeClr val="accent2">
                <a:lumMod val="75000"/>
              </a:schemeClr>
            </a:solidFill>
          </a:endParaRPr>
        </a:p>
      </dgm:t>
    </dgm:pt>
    <dgm:pt modelId="{232A1472-5A16-4F11-8783-5213B4A86957}" type="parTrans" cxnId="{A5602B9D-66CE-42D6-9A2C-F0699BE8A938}">
      <dgm:prSet/>
      <dgm:spPr/>
      <dgm:t>
        <a:bodyPr/>
        <a:lstStyle/>
        <a:p>
          <a:endParaRPr lang="ru-RU"/>
        </a:p>
      </dgm:t>
    </dgm:pt>
    <dgm:pt modelId="{DC50282E-FCD3-49E1-990D-236844ED88E4}" type="sibTrans" cxnId="{A5602B9D-66CE-42D6-9A2C-F0699BE8A938}">
      <dgm:prSet/>
      <dgm:spPr/>
      <dgm:t>
        <a:bodyPr/>
        <a:lstStyle/>
        <a:p>
          <a:endParaRPr lang="ru-RU"/>
        </a:p>
      </dgm:t>
    </dgm:pt>
    <dgm:pt modelId="{1754AAE2-0CF3-4B3E-BD7D-9B87F58385D4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800" dirty="0">
            <a:solidFill>
              <a:schemeClr val="tx2">
                <a:lumMod val="60000"/>
                <a:lumOff val="40000"/>
              </a:schemeClr>
            </a:solidFill>
          </a:endParaRPr>
        </a:p>
      </dgm:t>
    </dgm:pt>
    <dgm:pt modelId="{83B959E6-1E25-4CA5-9857-87CDF55C783D}" type="sibTrans" cxnId="{296B8978-294E-44A6-82D1-1CA84C5034A5}">
      <dgm:prSet/>
      <dgm:spPr/>
      <dgm:t>
        <a:bodyPr/>
        <a:lstStyle/>
        <a:p>
          <a:endParaRPr lang="ru-RU"/>
        </a:p>
      </dgm:t>
    </dgm:pt>
    <dgm:pt modelId="{ABD60AB2-3A43-4196-A86B-C68287C4F301}" type="parTrans" cxnId="{296B8978-294E-44A6-82D1-1CA84C5034A5}">
      <dgm:prSet/>
      <dgm:spPr/>
      <dgm:t>
        <a:bodyPr/>
        <a:lstStyle/>
        <a:p>
          <a:endParaRPr lang="ru-RU"/>
        </a:p>
      </dgm:t>
    </dgm:pt>
    <dgm:pt modelId="{BD8BC64B-3382-4333-A5F7-B1896BABB733}" type="pres">
      <dgm:prSet presAssocID="{FA30B795-2B8B-48ED-B7CF-FFEBF1BE616C}" presName="linearFlow" presStyleCnt="0">
        <dgm:presLayoutVars>
          <dgm:dir/>
          <dgm:resizeHandles val="exact"/>
        </dgm:presLayoutVars>
      </dgm:prSet>
      <dgm:spPr/>
    </dgm:pt>
    <dgm:pt modelId="{79859125-FE8D-44FB-9C98-69A074EAD1F9}" type="pres">
      <dgm:prSet presAssocID="{1B105690-9A9B-4A80-89A2-AA714F3D1CAC}" presName="composite" presStyleCnt="0"/>
      <dgm:spPr/>
    </dgm:pt>
    <dgm:pt modelId="{3F4F2A3D-8A00-4556-8815-5ED483BCC93D}" type="pres">
      <dgm:prSet presAssocID="{1B105690-9A9B-4A80-89A2-AA714F3D1CAC}" presName="imgShp" presStyleLbl="fgImgPlace1" presStyleIdx="0" presStyleCnt="3" custAng="7645831" custFlipVert="0" custFlipHor="1" custScaleX="12273" custScaleY="2834" custLinFactNeighborX="10038" custLinFactNeighborY="4767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bg1"/>
        </a:solidFill>
      </dgm:spPr>
    </dgm:pt>
    <dgm:pt modelId="{3CBAB434-5AAA-4042-82B1-CF55C36482B6}" type="pres">
      <dgm:prSet presAssocID="{1B105690-9A9B-4A80-89A2-AA714F3D1CAC}" presName="txShp" presStyleLbl="node1" presStyleIdx="0" presStyleCnt="3" custScaleX="100578" custScaleY="79888" custLinFactNeighborX="24049" custLinFactNeighborY="7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560B5-6D49-4CB7-92C7-7BCBCDB950DB}" type="pres">
      <dgm:prSet presAssocID="{ACD3188B-4689-4BCE-A839-428C7B22DECB}" presName="spacing" presStyleCnt="0"/>
      <dgm:spPr/>
    </dgm:pt>
    <dgm:pt modelId="{F0B4C8E0-097E-42D1-8F0E-B9A4E4A6A4E5}" type="pres">
      <dgm:prSet presAssocID="{1604C29E-2492-41D6-A618-26966AEF4FD6}" presName="composite" presStyleCnt="0"/>
      <dgm:spPr/>
    </dgm:pt>
    <dgm:pt modelId="{5355A9D4-C8C9-4C75-A3A8-B5DBF04985F5}" type="pres">
      <dgm:prSet presAssocID="{1604C29E-2492-41D6-A618-26966AEF4FD6}" presName="imgShp" presStyleLbl="fgImgPlace1" presStyleIdx="1" presStyleCnt="3" custScaleX="2785" custScaleY="2678"/>
      <dgm:spPr/>
    </dgm:pt>
    <dgm:pt modelId="{BCC37E91-D674-4049-A26A-11B577F8F6EE}" type="pres">
      <dgm:prSet presAssocID="{1604C29E-2492-41D6-A618-26966AEF4FD6}" presName="txShp" presStyleLbl="node1" presStyleIdx="1" presStyleCnt="3" custScaleY="80394" custLinFactNeighborX="24962" custLinFactNeighborY="-4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A4F13-6FDE-4AC5-935F-12744D016126}" type="pres">
      <dgm:prSet presAssocID="{DC50282E-FCD3-49E1-990D-236844ED88E4}" presName="spacing" presStyleCnt="0"/>
      <dgm:spPr/>
    </dgm:pt>
    <dgm:pt modelId="{8ED64B39-869B-4AF5-BAC9-21D8ABC67A88}" type="pres">
      <dgm:prSet presAssocID="{1754AAE2-0CF3-4B3E-BD7D-9B87F58385D4}" presName="composite" presStyleCnt="0"/>
      <dgm:spPr/>
    </dgm:pt>
    <dgm:pt modelId="{BE0F96D5-17B8-4557-B399-73EAC8D1FDDC}" type="pres">
      <dgm:prSet presAssocID="{1754AAE2-0CF3-4B3E-BD7D-9B87F58385D4}" presName="imgShp" presStyleLbl="fgImgPlace1" presStyleIdx="2" presStyleCnt="3" custScaleX="2441" custScaleY="4658"/>
      <dgm:spPr/>
    </dgm:pt>
    <dgm:pt modelId="{4D6CA248-CF15-4B2E-ABFE-6D89063252C5}" type="pres">
      <dgm:prSet presAssocID="{1754AAE2-0CF3-4B3E-BD7D-9B87F58385D4}" presName="txShp" presStyleLbl="node1" presStyleIdx="2" presStyleCnt="3" custScaleX="102677" custScaleY="158353" custLinFactNeighborX="21219" custLinFactNeighborY="-183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B28409-C03D-4E7F-B8F9-15235B508FD9}" type="presOf" srcId="{1B105690-9A9B-4A80-89A2-AA714F3D1CAC}" destId="{3CBAB434-5AAA-4042-82B1-CF55C36482B6}" srcOrd="0" destOrd="0" presId="urn:microsoft.com/office/officeart/2005/8/layout/vList3#1"/>
    <dgm:cxn modelId="{505C427A-562A-42E1-A70D-FBC983F3CB68}" type="presOf" srcId="{FA30B795-2B8B-48ED-B7CF-FFEBF1BE616C}" destId="{BD8BC64B-3382-4333-A5F7-B1896BABB733}" srcOrd="0" destOrd="0" presId="urn:microsoft.com/office/officeart/2005/8/layout/vList3#1"/>
    <dgm:cxn modelId="{20C11191-AED6-41C2-9205-EA09D90D6414}" type="presOf" srcId="{1754AAE2-0CF3-4B3E-BD7D-9B87F58385D4}" destId="{4D6CA248-CF15-4B2E-ABFE-6D89063252C5}" srcOrd="0" destOrd="0" presId="urn:microsoft.com/office/officeart/2005/8/layout/vList3#1"/>
    <dgm:cxn modelId="{2CE74ED6-FAD8-4203-ABD8-8D62C70E6454}" type="presOf" srcId="{1604C29E-2492-41D6-A618-26966AEF4FD6}" destId="{BCC37E91-D674-4049-A26A-11B577F8F6EE}" srcOrd="0" destOrd="0" presId="urn:microsoft.com/office/officeart/2005/8/layout/vList3#1"/>
    <dgm:cxn modelId="{296B8978-294E-44A6-82D1-1CA84C5034A5}" srcId="{FA30B795-2B8B-48ED-B7CF-FFEBF1BE616C}" destId="{1754AAE2-0CF3-4B3E-BD7D-9B87F58385D4}" srcOrd="2" destOrd="0" parTransId="{ABD60AB2-3A43-4196-A86B-C68287C4F301}" sibTransId="{83B959E6-1E25-4CA5-9857-87CDF55C783D}"/>
    <dgm:cxn modelId="{A5602B9D-66CE-42D6-9A2C-F0699BE8A938}" srcId="{FA30B795-2B8B-48ED-B7CF-FFEBF1BE616C}" destId="{1604C29E-2492-41D6-A618-26966AEF4FD6}" srcOrd="1" destOrd="0" parTransId="{232A1472-5A16-4F11-8783-5213B4A86957}" sibTransId="{DC50282E-FCD3-49E1-990D-236844ED88E4}"/>
    <dgm:cxn modelId="{A6C4C16C-4B0C-462E-B3A2-9D63633EBC99}" srcId="{FA30B795-2B8B-48ED-B7CF-FFEBF1BE616C}" destId="{1B105690-9A9B-4A80-89A2-AA714F3D1CAC}" srcOrd="0" destOrd="0" parTransId="{F5D9E67E-B8A3-4854-BD71-9B54A1C1091F}" sibTransId="{ACD3188B-4689-4BCE-A839-428C7B22DECB}"/>
    <dgm:cxn modelId="{CE019A13-30B1-477B-9D3B-3A184690B281}" type="presParOf" srcId="{BD8BC64B-3382-4333-A5F7-B1896BABB733}" destId="{79859125-FE8D-44FB-9C98-69A074EAD1F9}" srcOrd="0" destOrd="0" presId="urn:microsoft.com/office/officeart/2005/8/layout/vList3#1"/>
    <dgm:cxn modelId="{6BAFF847-82ED-4F0E-A1F3-9DD144C7BC1F}" type="presParOf" srcId="{79859125-FE8D-44FB-9C98-69A074EAD1F9}" destId="{3F4F2A3D-8A00-4556-8815-5ED483BCC93D}" srcOrd="0" destOrd="0" presId="urn:microsoft.com/office/officeart/2005/8/layout/vList3#1"/>
    <dgm:cxn modelId="{08A6ACF2-02C9-4030-B4DC-D4C4765C0D28}" type="presParOf" srcId="{79859125-FE8D-44FB-9C98-69A074EAD1F9}" destId="{3CBAB434-5AAA-4042-82B1-CF55C36482B6}" srcOrd="1" destOrd="0" presId="urn:microsoft.com/office/officeart/2005/8/layout/vList3#1"/>
    <dgm:cxn modelId="{4C6797AB-E85B-4D6E-A1D0-C3BDF6976D8C}" type="presParOf" srcId="{BD8BC64B-3382-4333-A5F7-B1896BABB733}" destId="{CB2560B5-6D49-4CB7-92C7-7BCBCDB950DB}" srcOrd="1" destOrd="0" presId="urn:microsoft.com/office/officeart/2005/8/layout/vList3#1"/>
    <dgm:cxn modelId="{E3CE104F-8E33-4C39-A11F-544F624D1F2C}" type="presParOf" srcId="{BD8BC64B-3382-4333-A5F7-B1896BABB733}" destId="{F0B4C8E0-097E-42D1-8F0E-B9A4E4A6A4E5}" srcOrd="2" destOrd="0" presId="urn:microsoft.com/office/officeart/2005/8/layout/vList3#1"/>
    <dgm:cxn modelId="{BF657405-8D31-4FE8-B2D1-D5A0E6C26287}" type="presParOf" srcId="{F0B4C8E0-097E-42D1-8F0E-B9A4E4A6A4E5}" destId="{5355A9D4-C8C9-4C75-A3A8-B5DBF04985F5}" srcOrd="0" destOrd="0" presId="urn:microsoft.com/office/officeart/2005/8/layout/vList3#1"/>
    <dgm:cxn modelId="{3DD1CE64-0901-4127-9A23-692490B2A9E3}" type="presParOf" srcId="{F0B4C8E0-097E-42D1-8F0E-B9A4E4A6A4E5}" destId="{BCC37E91-D674-4049-A26A-11B577F8F6EE}" srcOrd="1" destOrd="0" presId="urn:microsoft.com/office/officeart/2005/8/layout/vList3#1"/>
    <dgm:cxn modelId="{EF4487B0-77D7-4ACE-9B71-DBD667C4921C}" type="presParOf" srcId="{BD8BC64B-3382-4333-A5F7-B1896BABB733}" destId="{06CA4F13-6FDE-4AC5-935F-12744D016126}" srcOrd="3" destOrd="0" presId="urn:microsoft.com/office/officeart/2005/8/layout/vList3#1"/>
    <dgm:cxn modelId="{02D75AF2-74E3-49BE-834B-94C429C39021}" type="presParOf" srcId="{BD8BC64B-3382-4333-A5F7-B1896BABB733}" destId="{8ED64B39-869B-4AF5-BAC9-21D8ABC67A88}" srcOrd="4" destOrd="0" presId="urn:microsoft.com/office/officeart/2005/8/layout/vList3#1"/>
    <dgm:cxn modelId="{2EC6A33D-30FE-4809-9406-B8D90F8D6B2C}" type="presParOf" srcId="{8ED64B39-869B-4AF5-BAC9-21D8ABC67A88}" destId="{BE0F96D5-17B8-4557-B399-73EAC8D1FDDC}" srcOrd="0" destOrd="0" presId="urn:microsoft.com/office/officeart/2005/8/layout/vList3#1"/>
    <dgm:cxn modelId="{2CAF1133-3103-4380-B7AD-7248D375F6C7}" type="presParOf" srcId="{8ED64B39-869B-4AF5-BAC9-21D8ABC67A88}" destId="{4D6CA248-CF15-4B2E-ABFE-6D89063252C5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4D742D-8552-47FD-AA7B-4FF4108D64DF}" type="doc">
      <dgm:prSet loTypeId="urn:microsoft.com/office/officeart/2005/8/layout/cycle3" loCatId="cycle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0D324CC-8B92-4DB2-A9B6-A640A300EE36}">
      <dgm:prSet phldrT="[Text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i="1" smtClean="0"/>
            <a:t>1.</a:t>
          </a:r>
          <a:r>
            <a:rPr lang="en-US" b="1" i="1" smtClean="0"/>
            <a:t> </a:t>
          </a:r>
          <a:r>
            <a:rPr lang="ru-RU" b="1" i="1" smtClean="0"/>
            <a:t>Составление проекта  бюджета поселения</a:t>
          </a:r>
          <a:endParaRPr lang="ru-RU" b="1" i="1" dirty="0"/>
        </a:p>
      </dgm:t>
    </dgm:pt>
    <dgm:pt modelId="{E00E013C-896F-4909-BB89-4655D4A5097D}" type="parTrans" cxnId="{92C9D87E-6A20-417B-87E8-A4FE88051CF7}">
      <dgm:prSet/>
      <dgm:spPr/>
      <dgm:t>
        <a:bodyPr/>
        <a:lstStyle/>
        <a:p>
          <a:endParaRPr lang="ru-RU"/>
        </a:p>
      </dgm:t>
    </dgm:pt>
    <dgm:pt modelId="{ACCF2D18-BB78-4226-B16E-9F2542A869C1}" type="sibTrans" cxnId="{92C9D87E-6A20-417B-87E8-A4FE88051CF7}">
      <dgm:prSet/>
      <dgm:spPr/>
      <dgm:t>
        <a:bodyPr/>
        <a:lstStyle/>
        <a:p>
          <a:endParaRPr lang="ru-RU"/>
        </a:p>
      </dgm:t>
    </dgm:pt>
    <dgm:pt modelId="{05CDC88A-78F3-46C1-9B37-E9DA29F470A6}">
      <dgm:prSet phldrT="[Text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1" smtClean="0"/>
            <a:t>2</a:t>
          </a:r>
          <a:r>
            <a:rPr lang="ru-RU" b="1" i="1" smtClean="0"/>
            <a:t>. </a:t>
          </a:r>
          <a:r>
            <a:rPr lang="en-US" b="1" i="1" smtClean="0"/>
            <a:t> </a:t>
          </a:r>
          <a:r>
            <a:rPr lang="ru-RU" b="1" i="1" smtClean="0"/>
            <a:t>Рассмотрение и утверждение  бюджета</a:t>
          </a:r>
          <a:endParaRPr lang="ru-RU" b="1" i="1" dirty="0"/>
        </a:p>
      </dgm:t>
    </dgm:pt>
    <dgm:pt modelId="{7EB1719C-2910-424B-95C8-E2F8FA1F2399}" type="parTrans" cxnId="{20AF3433-14D4-44E1-9A26-42C7994F9311}">
      <dgm:prSet/>
      <dgm:spPr/>
      <dgm:t>
        <a:bodyPr/>
        <a:lstStyle/>
        <a:p>
          <a:endParaRPr lang="ru-RU"/>
        </a:p>
      </dgm:t>
    </dgm:pt>
    <dgm:pt modelId="{5B802793-B43F-4776-B3F2-58A404CD6ED7}" type="sibTrans" cxnId="{20AF3433-14D4-44E1-9A26-42C7994F9311}">
      <dgm:prSet/>
      <dgm:spPr/>
      <dgm:t>
        <a:bodyPr/>
        <a:lstStyle/>
        <a:p>
          <a:endParaRPr lang="ru-RU"/>
        </a:p>
      </dgm:t>
    </dgm:pt>
    <dgm:pt modelId="{46A9BA46-1FC5-468B-BE7B-05B09F27A772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i="1" smtClean="0"/>
            <a:t>3. Исполнение бюджета</a:t>
          </a:r>
          <a:endParaRPr lang="ru-RU" b="1" i="1" dirty="0"/>
        </a:p>
      </dgm:t>
    </dgm:pt>
    <dgm:pt modelId="{B8C0EC99-ADEA-4391-95D5-61B9EE17575E}" type="parTrans" cxnId="{DDDB1957-0363-4FBC-B649-76FD1CEFE72E}">
      <dgm:prSet/>
      <dgm:spPr/>
      <dgm:t>
        <a:bodyPr/>
        <a:lstStyle/>
        <a:p>
          <a:endParaRPr lang="ru-RU"/>
        </a:p>
      </dgm:t>
    </dgm:pt>
    <dgm:pt modelId="{B6B553C9-5A96-4D00-9EC0-4E754F9F74A9}" type="sibTrans" cxnId="{DDDB1957-0363-4FBC-B649-76FD1CEFE72E}">
      <dgm:prSet/>
      <dgm:spPr/>
      <dgm:t>
        <a:bodyPr/>
        <a:lstStyle/>
        <a:p>
          <a:endParaRPr lang="ru-RU"/>
        </a:p>
      </dgm:t>
    </dgm:pt>
    <dgm:pt modelId="{BA94BD9C-6AD6-4F14-B8CD-F25208FC1261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i="1" smtClean="0"/>
            <a:t>4. Составление отчета об исполнении бюджета</a:t>
          </a:r>
          <a:endParaRPr lang="ru-RU" b="1" i="1" dirty="0"/>
        </a:p>
      </dgm:t>
    </dgm:pt>
    <dgm:pt modelId="{92AF461E-17DC-48BD-A174-9FA435449A56}" type="parTrans" cxnId="{5D595802-01DD-4DBD-89E9-3CFE79E2E974}">
      <dgm:prSet/>
      <dgm:spPr/>
      <dgm:t>
        <a:bodyPr/>
        <a:lstStyle/>
        <a:p>
          <a:endParaRPr lang="ru-RU"/>
        </a:p>
      </dgm:t>
    </dgm:pt>
    <dgm:pt modelId="{F4C77EE8-0620-44A5-AC02-E0059B0EF669}" type="sibTrans" cxnId="{5D595802-01DD-4DBD-89E9-3CFE79E2E974}">
      <dgm:prSet/>
      <dgm:spPr/>
      <dgm:t>
        <a:bodyPr/>
        <a:lstStyle/>
        <a:p>
          <a:endParaRPr lang="ru-RU"/>
        </a:p>
      </dgm:t>
    </dgm:pt>
    <dgm:pt modelId="{695DD5A8-C5C4-4981-A7D1-6E6A2A9656ED}">
      <dgm:prSet phldrT="[Text]"/>
      <dgm:spPr/>
      <dgm:t>
        <a:bodyPr/>
        <a:lstStyle/>
        <a:p>
          <a:r>
            <a:rPr lang="ru-RU" b="1" i="1" smtClean="0"/>
            <a:t>5. Финансовый контроль</a:t>
          </a:r>
          <a:endParaRPr lang="ru-RU" b="1" i="1" dirty="0"/>
        </a:p>
      </dgm:t>
    </dgm:pt>
    <dgm:pt modelId="{20DC1623-10C9-442C-BF93-2A2B22B42980}" type="parTrans" cxnId="{96BB2E5B-0BD4-47EB-BE1E-5D7C3E7F537C}">
      <dgm:prSet/>
      <dgm:spPr/>
      <dgm:t>
        <a:bodyPr/>
        <a:lstStyle/>
        <a:p>
          <a:endParaRPr lang="ru-RU"/>
        </a:p>
      </dgm:t>
    </dgm:pt>
    <dgm:pt modelId="{5E59DD23-BF2B-438F-9300-4C1AC5AF379E}" type="sibTrans" cxnId="{96BB2E5B-0BD4-47EB-BE1E-5D7C3E7F537C}">
      <dgm:prSet/>
      <dgm:spPr/>
      <dgm:t>
        <a:bodyPr/>
        <a:lstStyle/>
        <a:p>
          <a:endParaRPr lang="ru-RU"/>
        </a:p>
      </dgm:t>
    </dgm:pt>
    <dgm:pt modelId="{E2393451-CD45-4BE5-A8BD-1F2CEE36D9A6}" type="pres">
      <dgm:prSet presAssocID="{9A4D742D-8552-47FD-AA7B-4FF4108D64D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3BE348-07EE-4707-A901-BB1E41FD69FB}" type="pres">
      <dgm:prSet presAssocID="{9A4D742D-8552-47FD-AA7B-4FF4108D64DF}" presName="cycle" presStyleCnt="0"/>
      <dgm:spPr/>
      <dgm:t>
        <a:bodyPr/>
        <a:lstStyle/>
        <a:p>
          <a:endParaRPr lang="ru-RU"/>
        </a:p>
      </dgm:t>
    </dgm:pt>
    <dgm:pt modelId="{78EB54E8-42B9-45DB-BC29-17C4477B65C6}" type="pres">
      <dgm:prSet presAssocID="{80D324CC-8B92-4DB2-A9B6-A640A300EE36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E14DB-0DCA-4A14-BA88-2AFEF1E5BD87}" type="pres">
      <dgm:prSet presAssocID="{ACCF2D18-BB78-4226-B16E-9F2542A869C1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3267A6A2-F5B6-4DA9-8FA1-D3C17F0CAEF3}" type="pres">
      <dgm:prSet presAssocID="{05CDC88A-78F3-46C1-9B37-E9DA29F470A6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C76E5-E7A5-4BBC-AF4C-62E20C7EBE97}" type="pres">
      <dgm:prSet presAssocID="{46A9BA46-1FC5-468B-BE7B-05B09F27A772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C654EA-6700-4A34-B029-6CF1B79CF792}" type="pres">
      <dgm:prSet presAssocID="{BA94BD9C-6AD6-4F14-B8CD-F25208FC1261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9848B7-C750-46DE-813C-3A5AD55614FA}" type="pres">
      <dgm:prSet presAssocID="{695DD5A8-C5C4-4981-A7D1-6E6A2A9656ED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478B02-9EAC-40AE-AD38-3A5CDA9E8C85}" type="presOf" srcId="{ACCF2D18-BB78-4226-B16E-9F2542A869C1}" destId="{D77E14DB-0DCA-4A14-BA88-2AFEF1E5BD87}" srcOrd="0" destOrd="0" presId="urn:microsoft.com/office/officeart/2005/8/layout/cycle3"/>
    <dgm:cxn modelId="{A70C0E1C-1552-4BC0-9548-F94CF8E7DBAE}" type="presOf" srcId="{46A9BA46-1FC5-468B-BE7B-05B09F27A772}" destId="{720C76E5-E7A5-4BBC-AF4C-62E20C7EBE97}" srcOrd="0" destOrd="0" presId="urn:microsoft.com/office/officeart/2005/8/layout/cycle3"/>
    <dgm:cxn modelId="{20AF3433-14D4-44E1-9A26-42C7994F9311}" srcId="{9A4D742D-8552-47FD-AA7B-4FF4108D64DF}" destId="{05CDC88A-78F3-46C1-9B37-E9DA29F470A6}" srcOrd="1" destOrd="0" parTransId="{7EB1719C-2910-424B-95C8-E2F8FA1F2399}" sibTransId="{5B802793-B43F-4776-B3F2-58A404CD6ED7}"/>
    <dgm:cxn modelId="{DDDB1957-0363-4FBC-B649-76FD1CEFE72E}" srcId="{9A4D742D-8552-47FD-AA7B-4FF4108D64DF}" destId="{46A9BA46-1FC5-468B-BE7B-05B09F27A772}" srcOrd="2" destOrd="0" parTransId="{B8C0EC99-ADEA-4391-95D5-61B9EE17575E}" sibTransId="{B6B553C9-5A96-4D00-9EC0-4E754F9F74A9}"/>
    <dgm:cxn modelId="{92C9D87E-6A20-417B-87E8-A4FE88051CF7}" srcId="{9A4D742D-8552-47FD-AA7B-4FF4108D64DF}" destId="{80D324CC-8B92-4DB2-A9B6-A640A300EE36}" srcOrd="0" destOrd="0" parTransId="{E00E013C-896F-4909-BB89-4655D4A5097D}" sibTransId="{ACCF2D18-BB78-4226-B16E-9F2542A869C1}"/>
    <dgm:cxn modelId="{DB90F83A-668A-4171-A22A-4E1D4502EE48}" type="presOf" srcId="{BA94BD9C-6AD6-4F14-B8CD-F25208FC1261}" destId="{F2C654EA-6700-4A34-B029-6CF1B79CF792}" srcOrd="0" destOrd="0" presId="urn:microsoft.com/office/officeart/2005/8/layout/cycle3"/>
    <dgm:cxn modelId="{96BB2E5B-0BD4-47EB-BE1E-5D7C3E7F537C}" srcId="{9A4D742D-8552-47FD-AA7B-4FF4108D64DF}" destId="{695DD5A8-C5C4-4981-A7D1-6E6A2A9656ED}" srcOrd="4" destOrd="0" parTransId="{20DC1623-10C9-442C-BF93-2A2B22B42980}" sibTransId="{5E59DD23-BF2B-438F-9300-4C1AC5AF379E}"/>
    <dgm:cxn modelId="{399BB2AE-67BA-4EB7-A6B0-002215BE7D3D}" type="presOf" srcId="{80D324CC-8B92-4DB2-A9B6-A640A300EE36}" destId="{78EB54E8-42B9-45DB-BC29-17C4477B65C6}" srcOrd="0" destOrd="0" presId="urn:microsoft.com/office/officeart/2005/8/layout/cycle3"/>
    <dgm:cxn modelId="{5F3ED497-B8DA-43C2-B74B-9A82135AFF32}" type="presOf" srcId="{05CDC88A-78F3-46C1-9B37-E9DA29F470A6}" destId="{3267A6A2-F5B6-4DA9-8FA1-D3C17F0CAEF3}" srcOrd="0" destOrd="0" presId="urn:microsoft.com/office/officeart/2005/8/layout/cycle3"/>
    <dgm:cxn modelId="{24905252-5A5D-4174-B762-74AC2AC59B22}" type="presOf" srcId="{9A4D742D-8552-47FD-AA7B-4FF4108D64DF}" destId="{E2393451-CD45-4BE5-A8BD-1F2CEE36D9A6}" srcOrd="0" destOrd="0" presId="urn:microsoft.com/office/officeart/2005/8/layout/cycle3"/>
    <dgm:cxn modelId="{5D595802-01DD-4DBD-89E9-3CFE79E2E974}" srcId="{9A4D742D-8552-47FD-AA7B-4FF4108D64DF}" destId="{BA94BD9C-6AD6-4F14-B8CD-F25208FC1261}" srcOrd="3" destOrd="0" parTransId="{92AF461E-17DC-48BD-A174-9FA435449A56}" sibTransId="{F4C77EE8-0620-44A5-AC02-E0059B0EF669}"/>
    <dgm:cxn modelId="{FAE995CB-3196-4CBA-AE61-9DFD8A2C025D}" type="presOf" srcId="{695DD5A8-C5C4-4981-A7D1-6E6A2A9656ED}" destId="{CA9848B7-C750-46DE-813C-3A5AD55614FA}" srcOrd="0" destOrd="0" presId="urn:microsoft.com/office/officeart/2005/8/layout/cycle3"/>
    <dgm:cxn modelId="{B3F565CE-CE96-4629-B98A-FB4CC22367CA}" type="presParOf" srcId="{E2393451-CD45-4BE5-A8BD-1F2CEE36D9A6}" destId="{8E3BE348-07EE-4707-A901-BB1E41FD69FB}" srcOrd="0" destOrd="0" presId="urn:microsoft.com/office/officeart/2005/8/layout/cycle3"/>
    <dgm:cxn modelId="{A8AE7358-3B56-42ED-A7EB-ED0AE7A92902}" type="presParOf" srcId="{8E3BE348-07EE-4707-A901-BB1E41FD69FB}" destId="{78EB54E8-42B9-45DB-BC29-17C4477B65C6}" srcOrd="0" destOrd="0" presId="urn:microsoft.com/office/officeart/2005/8/layout/cycle3"/>
    <dgm:cxn modelId="{8AF8FA23-FB36-4B18-8119-79B1C3DB9780}" type="presParOf" srcId="{8E3BE348-07EE-4707-A901-BB1E41FD69FB}" destId="{D77E14DB-0DCA-4A14-BA88-2AFEF1E5BD87}" srcOrd="1" destOrd="0" presId="urn:microsoft.com/office/officeart/2005/8/layout/cycle3"/>
    <dgm:cxn modelId="{3E0C8E4A-1671-4272-B128-B44A56741E3D}" type="presParOf" srcId="{8E3BE348-07EE-4707-A901-BB1E41FD69FB}" destId="{3267A6A2-F5B6-4DA9-8FA1-D3C17F0CAEF3}" srcOrd="2" destOrd="0" presId="urn:microsoft.com/office/officeart/2005/8/layout/cycle3"/>
    <dgm:cxn modelId="{F18D2E27-7F69-4A5F-814A-D71262B26FE8}" type="presParOf" srcId="{8E3BE348-07EE-4707-A901-BB1E41FD69FB}" destId="{720C76E5-E7A5-4BBC-AF4C-62E20C7EBE97}" srcOrd="3" destOrd="0" presId="urn:microsoft.com/office/officeart/2005/8/layout/cycle3"/>
    <dgm:cxn modelId="{605CBB1D-529B-4B77-AD96-34AE4441455F}" type="presParOf" srcId="{8E3BE348-07EE-4707-A901-BB1E41FD69FB}" destId="{F2C654EA-6700-4A34-B029-6CF1B79CF792}" srcOrd="4" destOrd="0" presId="urn:microsoft.com/office/officeart/2005/8/layout/cycle3"/>
    <dgm:cxn modelId="{417ED7CB-C9AF-4CEC-B280-09322855A457}" type="presParOf" srcId="{8E3BE348-07EE-4707-A901-BB1E41FD69FB}" destId="{CA9848B7-C750-46DE-813C-3A5AD55614FA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2EDD05-716A-4C6F-985C-ED4DE3B755B8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FC1F5D2-CC41-492E-BB87-D05B65A0CB7C}">
      <dgm:prSet phldrT="[Текст]"/>
      <dgm:spPr>
        <a:solidFill>
          <a:schemeClr val="tx1"/>
        </a:solidFill>
      </dgm:spPr>
      <dgm:t>
        <a:bodyPr/>
        <a:lstStyle/>
        <a:p>
          <a:r>
            <a:rPr lang="ru-RU" b="1" dirty="0" smtClean="0"/>
            <a:t>Развитие экономики поселения с целью увеличения налогового потенциала</a:t>
          </a:r>
          <a:endParaRPr lang="ru-RU" dirty="0"/>
        </a:p>
      </dgm:t>
    </dgm:pt>
    <dgm:pt modelId="{FEE5058A-4A8D-4632-BA60-EDCA9EC75534}" type="parTrans" cxnId="{FA844FE4-D0F2-45DE-95AC-9978D67CC494}">
      <dgm:prSet/>
      <dgm:spPr/>
      <dgm:t>
        <a:bodyPr/>
        <a:lstStyle/>
        <a:p>
          <a:endParaRPr lang="ru-RU"/>
        </a:p>
      </dgm:t>
    </dgm:pt>
    <dgm:pt modelId="{957B4D93-908E-468B-A348-984C825033F7}" type="sibTrans" cxnId="{FA844FE4-D0F2-45DE-95AC-9978D67CC494}">
      <dgm:prSet/>
      <dgm:spPr/>
      <dgm:t>
        <a:bodyPr/>
        <a:lstStyle/>
        <a:p>
          <a:endParaRPr lang="ru-RU"/>
        </a:p>
      </dgm:t>
    </dgm:pt>
    <dgm:pt modelId="{DCFED67D-169A-4031-8183-3C82DC00A12C}">
      <dgm:prSet phldrT="[Текст]"/>
      <dgm:spPr>
        <a:solidFill>
          <a:schemeClr val="tx1"/>
        </a:solidFill>
      </dgm:spPr>
      <dgm:t>
        <a:bodyPr/>
        <a:lstStyle/>
        <a:p>
          <a:r>
            <a:rPr lang="ru-RU" b="1" dirty="0" smtClean="0"/>
            <a:t>Повышение уровня собираемости собственных доходов</a:t>
          </a:r>
          <a:endParaRPr lang="ru-RU" b="1" dirty="0"/>
        </a:p>
      </dgm:t>
    </dgm:pt>
    <dgm:pt modelId="{E3BC0DF8-065D-4BEA-A7C2-881C3056B6F0}" type="parTrans" cxnId="{0980E5C9-DE5B-4C05-BB6F-FB5340DABF2A}">
      <dgm:prSet/>
      <dgm:spPr/>
      <dgm:t>
        <a:bodyPr/>
        <a:lstStyle/>
        <a:p>
          <a:endParaRPr lang="ru-RU"/>
        </a:p>
      </dgm:t>
    </dgm:pt>
    <dgm:pt modelId="{A62A562F-27AA-4469-A2A2-E5B1C8025A79}" type="sibTrans" cxnId="{0980E5C9-DE5B-4C05-BB6F-FB5340DABF2A}">
      <dgm:prSet/>
      <dgm:spPr/>
      <dgm:t>
        <a:bodyPr/>
        <a:lstStyle/>
        <a:p>
          <a:endParaRPr lang="ru-RU"/>
        </a:p>
      </dgm:t>
    </dgm:pt>
    <dgm:pt modelId="{EC38E78B-B8FB-4445-ABEB-53F5CFFAF193}">
      <dgm:prSet phldrT="[Текст]"/>
      <dgm:spPr>
        <a:solidFill>
          <a:schemeClr val="tx1"/>
        </a:solidFill>
      </dgm:spPr>
      <dgm:t>
        <a:bodyPr/>
        <a:lstStyle/>
        <a:p>
          <a:r>
            <a:rPr lang="ru-RU" b="1" dirty="0" smtClean="0"/>
            <a:t>Оптимизация неэффективных налоговых льгот по местным налогам</a:t>
          </a:r>
          <a:endParaRPr lang="ru-RU" b="1" dirty="0"/>
        </a:p>
      </dgm:t>
    </dgm:pt>
    <dgm:pt modelId="{CD5DBEDB-FF01-4F01-BF4B-187C16A7D2CB}" type="parTrans" cxnId="{E28285A2-CBB8-49B8-9674-1436F2342948}">
      <dgm:prSet/>
      <dgm:spPr/>
      <dgm:t>
        <a:bodyPr/>
        <a:lstStyle/>
        <a:p>
          <a:endParaRPr lang="ru-RU"/>
        </a:p>
      </dgm:t>
    </dgm:pt>
    <dgm:pt modelId="{EECE671A-29DA-4AE5-9FCF-42AAEF40043F}" type="sibTrans" cxnId="{E28285A2-CBB8-49B8-9674-1436F2342948}">
      <dgm:prSet/>
      <dgm:spPr/>
      <dgm:t>
        <a:bodyPr/>
        <a:lstStyle/>
        <a:p>
          <a:endParaRPr lang="ru-RU"/>
        </a:p>
      </dgm:t>
    </dgm:pt>
    <dgm:pt modelId="{B5F06795-9931-469E-887E-8E3DD219901B}">
      <dgm:prSet phldrT="[Текст]"/>
      <dgm:spPr>
        <a:solidFill>
          <a:schemeClr val="tx1"/>
        </a:solidFill>
      </dgm:spPr>
      <dgm:t>
        <a:bodyPr/>
        <a:lstStyle/>
        <a:p>
          <a:r>
            <a:rPr lang="ru-RU" b="1" dirty="0" smtClean="0"/>
            <a:t>Реализация мер по сокращению размера недоимки по платежам в бюджет</a:t>
          </a:r>
          <a:endParaRPr lang="ru-RU" b="1" dirty="0"/>
        </a:p>
      </dgm:t>
    </dgm:pt>
    <dgm:pt modelId="{EC7658E7-3747-415A-B38E-C5784B3CB47E}" type="parTrans" cxnId="{71A7D69D-7214-4141-92B0-A782FE3E7594}">
      <dgm:prSet/>
      <dgm:spPr/>
      <dgm:t>
        <a:bodyPr/>
        <a:lstStyle/>
        <a:p>
          <a:endParaRPr lang="ru-RU"/>
        </a:p>
      </dgm:t>
    </dgm:pt>
    <dgm:pt modelId="{2F9FC0C6-53DA-4D99-B48C-1E02CF3FFD2C}" type="sibTrans" cxnId="{71A7D69D-7214-4141-92B0-A782FE3E7594}">
      <dgm:prSet/>
      <dgm:spPr/>
      <dgm:t>
        <a:bodyPr/>
        <a:lstStyle/>
        <a:p>
          <a:endParaRPr lang="ru-RU"/>
        </a:p>
      </dgm:t>
    </dgm:pt>
    <dgm:pt modelId="{C089C047-621B-434D-8D7C-0EEF84BD6124}">
      <dgm:prSet phldrT="[Текст]"/>
      <dgm:spPr>
        <a:solidFill>
          <a:schemeClr val="tx1"/>
        </a:solidFill>
      </dgm:spPr>
      <dgm:t>
        <a:bodyPr/>
        <a:lstStyle/>
        <a:p>
          <a:r>
            <a:rPr lang="ru-RU" b="1" u="sng" dirty="0" smtClean="0"/>
            <a:t>Цель налоговой политики:</a:t>
          </a:r>
        </a:p>
        <a:p>
          <a:r>
            <a:rPr lang="ru-RU" b="1" dirty="0" smtClean="0"/>
            <a:t>«создание эффективной и стабильной налоговой системы, обеспечивающей бюджетную устойчивость поселения»</a:t>
          </a:r>
          <a:endParaRPr lang="ru-RU" b="1" dirty="0"/>
        </a:p>
      </dgm:t>
    </dgm:pt>
    <dgm:pt modelId="{9EFDE685-930F-40F0-AB23-C4C7EE3CF4F9}" type="parTrans" cxnId="{9ACC0C78-4EB4-46AD-93E0-1C0B584A14CD}">
      <dgm:prSet/>
      <dgm:spPr/>
      <dgm:t>
        <a:bodyPr/>
        <a:lstStyle/>
        <a:p>
          <a:endParaRPr lang="ru-RU"/>
        </a:p>
      </dgm:t>
    </dgm:pt>
    <dgm:pt modelId="{C6E4E218-2F5D-47C2-86D7-3080D1512CB4}" type="sibTrans" cxnId="{9ACC0C78-4EB4-46AD-93E0-1C0B584A14CD}">
      <dgm:prSet/>
      <dgm:spPr/>
      <dgm:t>
        <a:bodyPr/>
        <a:lstStyle/>
        <a:p>
          <a:endParaRPr lang="ru-RU"/>
        </a:p>
      </dgm:t>
    </dgm:pt>
    <dgm:pt modelId="{F043491B-F94A-4BFE-8FBF-2A4AB589B668}" type="pres">
      <dgm:prSet presAssocID="{5F2EDD05-716A-4C6F-985C-ED4DE3B755B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0266D4-6F92-4374-9609-C8A279225BA1}" type="pres">
      <dgm:prSet presAssocID="{FFC1F5D2-CC41-492E-BB87-D05B65A0CB7C}" presName="node" presStyleLbl="node1" presStyleIdx="0" presStyleCnt="5" custLinFactY="24016" custLinFactNeighborX="260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BC6392-B9BF-4A08-B4CA-FA8D7C6C3B1E}" type="pres">
      <dgm:prSet presAssocID="{957B4D93-908E-468B-A348-984C825033F7}" presName="sibTrans" presStyleCnt="0"/>
      <dgm:spPr/>
    </dgm:pt>
    <dgm:pt modelId="{C8A63334-CF6C-44E8-8699-DB7B282D2972}" type="pres">
      <dgm:prSet presAssocID="{DCFED67D-169A-4031-8183-3C82DC00A12C}" presName="node" presStyleLbl="node1" presStyleIdx="1" presStyleCnt="5" custLinFactY="24016" custLinFactNeighborX="-314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A1D02-D96C-4CC5-A22F-8440BAC7664A}" type="pres">
      <dgm:prSet presAssocID="{A62A562F-27AA-4469-A2A2-E5B1C8025A79}" presName="sibTrans" presStyleCnt="0"/>
      <dgm:spPr/>
    </dgm:pt>
    <dgm:pt modelId="{392A1179-E482-4451-AC18-A01F9056127A}" type="pres">
      <dgm:prSet presAssocID="{EC38E78B-B8FB-4445-ABEB-53F5CFFAF193}" presName="node" presStyleLbl="node1" presStyleIdx="2" presStyleCnt="5" custLinFactY="10772" custLinFactNeighborX="260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9A263-76DC-4E7E-9F78-79C2CEC5D0F2}" type="pres">
      <dgm:prSet presAssocID="{EECE671A-29DA-4AE5-9FCF-42AAEF40043F}" presName="sibTrans" presStyleCnt="0"/>
      <dgm:spPr/>
    </dgm:pt>
    <dgm:pt modelId="{FF1B8242-2933-4B91-8AC7-39E63563C62C}" type="pres">
      <dgm:prSet presAssocID="{B5F06795-9931-469E-887E-8E3DD219901B}" presName="node" presStyleLbl="node1" presStyleIdx="3" presStyleCnt="5" custLinFactY="10772" custLinFactNeighborX="-314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A88CC-DC51-45ED-A528-C6330442F6D2}" type="pres">
      <dgm:prSet presAssocID="{2F9FC0C6-53DA-4D99-B48C-1E02CF3FFD2C}" presName="sibTrans" presStyleCnt="0"/>
      <dgm:spPr/>
    </dgm:pt>
    <dgm:pt modelId="{DE01DB0C-2BCC-427B-B625-BB1875E31242}" type="pres">
      <dgm:prSet presAssocID="{C089C047-621B-434D-8D7C-0EEF84BD6124}" presName="node" presStyleLbl="node1" presStyleIdx="4" presStyleCnt="5" custLinFactY="-100000" custLinFactNeighborX="3365" custLinFactNeighborY="-117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023D77-F914-4E04-9B65-71522421DF00}" type="presOf" srcId="{5F2EDD05-716A-4C6F-985C-ED4DE3B755B8}" destId="{F043491B-F94A-4BFE-8FBF-2A4AB589B668}" srcOrd="0" destOrd="0" presId="urn:microsoft.com/office/officeart/2005/8/layout/default#1"/>
    <dgm:cxn modelId="{71A7D69D-7214-4141-92B0-A782FE3E7594}" srcId="{5F2EDD05-716A-4C6F-985C-ED4DE3B755B8}" destId="{B5F06795-9931-469E-887E-8E3DD219901B}" srcOrd="3" destOrd="0" parTransId="{EC7658E7-3747-415A-B38E-C5784B3CB47E}" sibTransId="{2F9FC0C6-53DA-4D99-B48C-1E02CF3FFD2C}"/>
    <dgm:cxn modelId="{0980E5C9-DE5B-4C05-BB6F-FB5340DABF2A}" srcId="{5F2EDD05-716A-4C6F-985C-ED4DE3B755B8}" destId="{DCFED67D-169A-4031-8183-3C82DC00A12C}" srcOrd="1" destOrd="0" parTransId="{E3BC0DF8-065D-4BEA-A7C2-881C3056B6F0}" sibTransId="{A62A562F-27AA-4469-A2A2-E5B1C8025A79}"/>
    <dgm:cxn modelId="{FA844FE4-D0F2-45DE-95AC-9978D67CC494}" srcId="{5F2EDD05-716A-4C6F-985C-ED4DE3B755B8}" destId="{FFC1F5D2-CC41-492E-BB87-D05B65A0CB7C}" srcOrd="0" destOrd="0" parTransId="{FEE5058A-4A8D-4632-BA60-EDCA9EC75534}" sibTransId="{957B4D93-908E-468B-A348-984C825033F7}"/>
    <dgm:cxn modelId="{FC95645B-61AB-42DB-BC57-B1CF04CB1364}" type="presOf" srcId="{DCFED67D-169A-4031-8183-3C82DC00A12C}" destId="{C8A63334-CF6C-44E8-8699-DB7B282D2972}" srcOrd="0" destOrd="0" presId="urn:microsoft.com/office/officeart/2005/8/layout/default#1"/>
    <dgm:cxn modelId="{E6EE49F0-61E7-4C27-BBD1-D7C561E6612D}" type="presOf" srcId="{C089C047-621B-434D-8D7C-0EEF84BD6124}" destId="{DE01DB0C-2BCC-427B-B625-BB1875E31242}" srcOrd="0" destOrd="0" presId="urn:microsoft.com/office/officeart/2005/8/layout/default#1"/>
    <dgm:cxn modelId="{9ACC0C78-4EB4-46AD-93E0-1C0B584A14CD}" srcId="{5F2EDD05-716A-4C6F-985C-ED4DE3B755B8}" destId="{C089C047-621B-434D-8D7C-0EEF84BD6124}" srcOrd="4" destOrd="0" parTransId="{9EFDE685-930F-40F0-AB23-C4C7EE3CF4F9}" sibTransId="{C6E4E218-2F5D-47C2-86D7-3080D1512CB4}"/>
    <dgm:cxn modelId="{E28285A2-CBB8-49B8-9674-1436F2342948}" srcId="{5F2EDD05-716A-4C6F-985C-ED4DE3B755B8}" destId="{EC38E78B-B8FB-4445-ABEB-53F5CFFAF193}" srcOrd="2" destOrd="0" parTransId="{CD5DBEDB-FF01-4F01-BF4B-187C16A7D2CB}" sibTransId="{EECE671A-29DA-4AE5-9FCF-42AAEF40043F}"/>
    <dgm:cxn modelId="{AEDDB72C-14DF-44A6-924F-B59667ADECAF}" type="presOf" srcId="{B5F06795-9931-469E-887E-8E3DD219901B}" destId="{FF1B8242-2933-4B91-8AC7-39E63563C62C}" srcOrd="0" destOrd="0" presId="urn:microsoft.com/office/officeart/2005/8/layout/default#1"/>
    <dgm:cxn modelId="{C2A338E7-E08F-456E-AA31-8BED1D077FB3}" type="presOf" srcId="{EC38E78B-B8FB-4445-ABEB-53F5CFFAF193}" destId="{392A1179-E482-4451-AC18-A01F9056127A}" srcOrd="0" destOrd="0" presId="urn:microsoft.com/office/officeart/2005/8/layout/default#1"/>
    <dgm:cxn modelId="{25C797B8-4527-429C-9AB4-75E477F55D82}" type="presOf" srcId="{FFC1F5D2-CC41-492E-BB87-D05B65A0CB7C}" destId="{430266D4-6F92-4374-9609-C8A279225BA1}" srcOrd="0" destOrd="0" presId="urn:microsoft.com/office/officeart/2005/8/layout/default#1"/>
    <dgm:cxn modelId="{955D4214-270D-4512-AF8D-078FDD6299DE}" type="presParOf" srcId="{F043491B-F94A-4BFE-8FBF-2A4AB589B668}" destId="{430266D4-6F92-4374-9609-C8A279225BA1}" srcOrd="0" destOrd="0" presId="urn:microsoft.com/office/officeart/2005/8/layout/default#1"/>
    <dgm:cxn modelId="{D2E6B2DF-220D-4716-9E11-882D908A6CE4}" type="presParOf" srcId="{F043491B-F94A-4BFE-8FBF-2A4AB589B668}" destId="{56BC6392-B9BF-4A08-B4CA-FA8D7C6C3B1E}" srcOrd="1" destOrd="0" presId="urn:microsoft.com/office/officeart/2005/8/layout/default#1"/>
    <dgm:cxn modelId="{4071BCF2-DD7F-4B95-AFE7-21A2DA56330F}" type="presParOf" srcId="{F043491B-F94A-4BFE-8FBF-2A4AB589B668}" destId="{C8A63334-CF6C-44E8-8699-DB7B282D2972}" srcOrd="2" destOrd="0" presId="urn:microsoft.com/office/officeart/2005/8/layout/default#1"/>
    <dgm:cxn modelId="{E204D4C2-49EA-4186-92EA-672775823726}" type="presParOf" srcId="{F043491B-F94A-4BFE-8FBF-2A4AB589B668}" destId="{2AEA1D02-D96C-4CC5-A22F-8440BAC7664A}" srcOrd="3" destOrd="0" presId="urn:microsoft.com/office/officeart/2005/8/layout/default#1"/>
    <dgm:cxn modelId="{CCF245B8-261A-405D-965D-F48AA921A693}" type="presParOf" srcId="{F043491B-F94A-4BFE-8FBF-2A4AB589B668}" destId="{392A1179-E482-4451-AC18-A01F9056127A}" srcOrd="4" destOrd="0" presId="urn:microsoft.com/office/officeart/2005/8/layout/default#1"/>
    <dgm:cxn modelId="{C4D85310-49E9-42AA-B760-DACAD75CCEC0}" type="presParOf" srcId="{F043491B-F94A-4BFE-8FBF-2A4AB589B668}" destId="{4439A263-76DC-4E7E-9F78-79C2CEC5D0F2}" srcOrd="5" destOrd="0" presId="urn:microsoft.com/office/officeart/2005/8/layout/default#1"/>
    <dgm:cxn modelId="{F1C54510-8511-4C7E-9FD6-678713D5A654}" type="presParOf" srcId="{F043491B-F94A-4BFE-8FBF-2A4AB589B668}" destId="{FF1B8242-2933-4B91-8AC7-39E63563C62C}" srcOrd="6" destOrd="0" presId="urn:microsoft.com/office/officeart/2005/8/layout/default#1"/>
    <dgm:cxn modelId="{C76C1209-E180-4D50-A78B-0135E5003C1A}" type="presParOf" srcId="{F043491B-F94A-4BFE-8FBF-2A4AB589B668}" destId="{427A88CC-DC51-45ED-A528-C6330442F6D2}" srcOrd="7" destOrd="0" presId="urn:microsoft.com/office/officeart/2005/8/layout/default#1"/>
    <dgm:cxn modelId="{4687E419-074F-4819-BC19-06CB42E049F9}" type="presParOf" srcId="{F043491B-F94A-4BFE-8FBF-2A4AB589B668}" destId="{DE01DB0C-2BCC-427B-B625-BB1875E31242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10A3C-2FA1-4EF6-B1A5-A237013C5BB2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BBA94-AFD2-47CE-BA63-8482B5E7F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39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BBA94-AFD2-47CE-BA63-8482B5E7F49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4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5/31/2021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417"/>
            <a:ext cx="9144000" cy="68405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034" y="1571612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Бюджет муниципального образования с. Ташла для граждан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43621_arka-tash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3000372"/>
            <a:ext cx="3619492" cy="27146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2976" y="5786454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Авторы: учителя истории и обществознания Хамов О.В., Шагалеева Н.З.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6050" y="35716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МАОУ Гимназия №1</a:t>
            </a:r>
            <a:endParaRPr lang="ru-RU" dirty="0"/>
          </a:p>
        </p:txBody>
      </p:sp>
      <p:pic>
        <p:nvPicPr>
          <p:cNvPr id="3" name="tristan-lohengrin-a-peaceful-sanctu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414" y="58946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39000" cy="1248750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Доходы бюджета – это поступающие</a:t>
            </a:r>
            <a:br>
              <a:rPr lang="ru-RU" sz="2700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в бюджет денежные средства. </a:t>
            </a:r>
            <a:endParaRPr lang="ru-RU" dirty="0"/>
          </a:p>
        </p:txBody>
      </p:sp>
      <p:pic>
        <p:nvPicPr>
          <p:cNvPr id="6" name="Содержимое 5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0174"/>
            <a:ext cx="8143900" cy="53578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239000" cy="12487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Расходы бюджета – это выплачиваемые</a:t>
            </a:r>
            <a:br>
              <a:rPr lang="ru-RU" sz="3000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из бюджета денежные средства.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1"/>
            <a:ext cx="8100392" cy="52292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71546"/>
            <a:ext cx="8128025" cy="57864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43174" y="4786322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Когда доходы равны расходам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бюджет является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сбалансированным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1928802"/>
            <a:ext cx="3143240" cy="8572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Когда доходы бюджета меньше расходов появляется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дефицит бюджета,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необходимо  искать источники его покрытия (использовать остатки средств на счете районного бюджета, привлекать кредиты, выпускать ценные бумаги)</a:t>
            </a:r>
            <a:endParaRPr lang="ru-RU" b="1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143504" y="1142984"/>
            <a:ext cx="2928926" cy="1943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9999"/>
                </a:solidFill>
              </a:rPr>
              <a:t>Когда доходы бюджета превышают расходы появляется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b="1" u="sng" dirty="0" smtClean="0">
                <a:solidFill>
                  <a:srgbClr val="FF0000"/>
                </a:solidFill>
              </a:rPr>
              <a:t>профицит бюджета,</a:t>
            </a:r>
          </a:p>
          <a:p>
            <a:pPr algn="ctr"/>
            <a:r>
              <a:rPr lang="ru-RU" b="1" dirty="0" smtClean="0">
                <a:solidFill>
                  <a:srgbClr val="009999"/>
                </a:solidFill>
              </a:rPr>
              <a:t>который можно направить на формирование резерва</a:t>
            </a:r>
            <a:endParaRPr lang="ru-RU" b="1" u="sng" dirty="0">
              <a:solidFill>
                <a:srgbClr val="009999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Понятие сбалансированности бюджета, дефицита и профицита бюджета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4670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0"/>
          <p:cNvSpPr/>
          <p:nvPr/>
        </p:nvSpPr>
        <p:spPr>
          <a:xfrm>
            <a:off x="0" y="0"/>
            <a:ext cx="9323512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Бюджетная система Российской Федерации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31677757"/>
              </p:ext>
            </p:extLst>
          </p:nvPr>
        </p:nvGraphicFramePr>
        <p:xfrm>
          <a:off x="251520" y="908720"/>
          <a:ext cx="889248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1284" y="1335004"/>
            <a:ext cx="2308548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Федеральный уровень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211960" y="1068569"/>
            <a:ext cx="1872208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Федеральный бюджет</a:t>
            </a:r>
          </a:p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588224" y="1058004"/>
            <a:ext cx="2304256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Бюджеты государственных внебюджетных фондов РФ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51284" y="2851195"/>
            <a:ext cx="2308548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6000000" lon="600000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Региональный уровень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11960" y="2552071"/>
            <a:ext cx="1972816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Бюджеты субъектов РФ</a:t>
            </a:r>
          </a:p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588224" y="2595500"/>
            <a:ext cx="2304256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Бюджеты территориальных внебюджетных фондов РФ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751284" y="4952201"/>
            <a:ext cx="2145432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6000000" lon="600000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Муниципальный уровень</a:t>
            </a:r>
            <a:endParaRPr lang="ru-RU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211960" y="5393568"/>
            <a:ext cx="468052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Бюджеты муниципальных районов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211960" y="4077072"/>
            <a:ext cx="468052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Бюджеты городских округов                            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211960" y="6378898"/>
            <a:ext cx="468052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Бюджеты городских и сельских поселений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211960" y="4616043"/>
            <a:ext cx="468052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Бюджет городских округов с внутригородскими делением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214810" y="5882238"/>
            <a:ext cx="467767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Бюджеты  внутригородских районов</a:t>
            </a:r>
            <a:endParaRPr lang="ru-RU" dirty="0"/>
          </a:p>
        </p:txBody>
      </p:sp>
      <p:sp>
        <p:nvSpPr>
          <p:cNvPr id="24" name="Rounded Rectangle 23"/>
          <p:cNvSpPr/>
          <p:nvPr/>
        </p:nvSpPr>
        <p:spPr>
          <a:xfrm>
            <a:off x="751284" y="5997633"/>
            <a:ext cx="214543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Бюджет  Ташлинского поселения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059832" y="6386554"/>
            <a:ext cx="914400" cy="328594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1676400" y="2133599"/>
            <a:ext cx="533400" cy="63835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676400" y="3680676"/>
            <a:ext cx="609600" cy="119228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714500" y="5680256"/>
            <a:ext cx="533400" cy="317378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485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0"/>
          <p:cNvSpPr/>
          <p:nvPr/>
        </p:nvSpPr>
        <p:spPr>
          <a:xfrm>
            <a:off x="-179512" y="0"/>
            <a:ext cx="9323512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0070C0"/>
                </a:solidFill>
              </a:rPr>
              <a:t>   Какие стадии проходит бюджет?</a:t>
            </a:r>
            <a:endParaRPr lang="ru-RU" b="1" i="1" u="sng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572145"/>
              </p:ext>
            </p:extLst>
          </p:nvPr>
        </p:nvGraphicFramePr>
        <p:xfrm>
          <a:off x="-214346" y="0"/>
          <a:ext cx="935834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00430" y="2786058"/>
            <a:ext cx="2008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называется бюджетным процессом</a:t>
            </a:r>
            <a:endParaRPr lang="ru-RU" sz="2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4324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0"/>
            <a:ext cx="7929618" cy="10001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граждан, юридических и физических лиц в бюджетном процессе</a:t>
            </a:r>
            <a:endParaRPr lang="ru-RU" sz="280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071546"/>
            <a:ext cx="864399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Граждане, юридические и физические лица уплачивают в бюджет налоги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 налог на доходы физических лиц, земельный налог, налог на имущество, налоги на совокупный доход, акцизы и др.)</a:t>
            </a:r>
          </a:p>
        </p:txBody>
      </p:sp>
      <p:sp>
        <p:nvSpPr>
          <p:cNvPr id="6" name="Down Arrow 5"/>
          <p:cNvSpPr/>
          <p:nvPr/>
        </p:nvSpPr>
        <p:spPr>
          <a:xfrm>
            <a:off x="4286248" y="2071678"/>
            <a:ext cx="64807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1472" y="4572008"/>
            <a:ext cx="7858180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Граждане, юридические и физические лица являются получателями государственных услуг (образование, здравоохранение, услуг культуры и спорта,социальная поддержка граждан, благоустройство территорий, освещение улиц, содержание дорог, предоставление грантов на развитие бизнеса, субсидирование отдельных видов производств и др.)</a:t>
            </a:r>
            <a:endParaRPr lang="ru-RU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4286248" y="3929066"/>
            <a:ext cx="64807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14282" y="2143116"/>
            <a:ext cx="2643206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Граждане, юридические и физические лица являются участниками публичных слущаний по проекту  бюджета</a:t>
            </a:r>
          </a:p>
        </p:txBody>
      </p:sp>
      <p:sp>
        <p:nvSpPr>
          <p:cNvPr id="12" name="Down Arrow 11"/>
          <p:cNvSpPr/>
          <p:nvPr/>
        </p:nvSpPr>
        <p:spPr>
          <a:xfrm rot="16200000">
            <a:off x="2856918" y="2929504"/>
            <a:ext cx="64807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4282" y="3286124"/>
            <a:ext cx="2643206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Граждане, юридические и физические лица являются участниками публичных слушаний по отчету об исполнении  бюджета</a:t>
            </a:r>
          </a:p>
        </p:txBody>
      </p:sp>
      <p:sp>
        <p:nvSpPr>
          <p:cNvPr id="14" name="Down Arrow 13"/>
          <p:cNvSpPr/>
          <p:nvPr/>
        </p:nvSpPr>
        <p:spPr>
          <a:xfrm rot="5400000">
            <a:off x="5643000" y="3072380"/>
            <a:ext cx="648072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val 15"/>
          <p:cNvSpPr/>
          <p:nvPr/>
        </p:nvSpPr>
        <p:spPr>
          <a:xfrm>
            <a:off x="3500430" y="2643182"/>
            <a:ext cx="220980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Бюджет</a:t>
            </a:r>
            <a:endParaRPr lang="ru-RU" sz="2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86512" y="2143116"/>
            <a:ext cx="2714644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" b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Граждане, участвуют в проекте «Народный бюджет»: выражают гражданские инициативы по вопросу распределения части бюджетных средств, оказывают содействие в реализации гражданских инициатив путем личного трудового вклада или софинансирования бюджетных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365864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160909" cy="6860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8942" y="2031480"/>
            <a:ext cx="3586852" cy="1015663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Бюджетном послании Президента Российской Федерации</a:t>
            </a:r>
            <a:endParaRPr lang="ru-RU" sz="200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8942" y="3118065"/>
            <a:ext cx="3571900" cy="1323439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Основных направлениях бюджетной, налоговой и долговой  политики  Ташлинского поселения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8942" y="4520487"/>
            <a:ext cx="3571899" cy="1015663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Прогнозе социально-экономического развития Ташлинского поселения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28942" y="5633795"/>
            <a:ext cx="3571899" cy="707886"/>
          </a:xfrm>
          <a:prstGeom prst="rect">
            <a:avLst/>
          </a:prstGeom>
          <a:noFill/>
          <a:ln>
            <a:solidFill>
              <a:schemeClr val="tx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Муниципальных программах Ташлинского поселения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9662" y="366719"/>
            <a:ext cx="7210452" cy="1569660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ln w="12700">
                  <a:solidFill>
                    <a:schemeClr val="bg1"/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Составление проекта бюджета поселения на 2019-2021 годы основывается на:</a:t>
            </a:r>
            <a:endParaRPr lang="ru-RU" sz="3200" b="1" dirty="0">
              <a:ln w="12700">
                <a:solidFill>
                  <a:schemeClr val="bg1"/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0800000" flipH="1" flipV="1">
            <a:off x="528720" y="1772816"/>
            <a:ext cx="2000222" cy="4244370"/>
          </a:xfrm>
          <a:prstGeom prst="bentConnector4">
            <a:avLst>
              <a:gd name="adj1" fmla="val -11429"/>
              <a:gd name="adj2" fmla="val 9996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300119" y="2584108"/>
            <a:ext cx="2228823" cy="39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89847" y="3803964"/>
            <a:ext cx="223909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00119" y="5046981"/>
            <a:ext cx="2228823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081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172400" cy="7857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800" cap="none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Направления налоговой политики </a:t>
            </a:r>
            <a:br>
              <a:rPr lang="ru-RU" sz="2800" cap="none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800" cap="none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 2019-2021 годы.</a:t>
            </a:r>
            <a:endParaRPr lang="ru-RU" sz="2800" cap="none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200340353"/>
              </p:ext>
            </p:extLst>
          </p:nvPr>
        </p:nvGraphicFramePr>
        <p:xfrm>
          <a:off x="0" y="1052736"/>
          <a:ext cx="8172400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4353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30266D4-6F92-4374-9609-C8A279225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graphicEl>
                                              <a:dgm id="{430266D4-6F92-4374-9609-C8A279225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8A63334-CF6C-44E8-8699-DB7B282D29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4">
                                            <p:graphicEl>
                                              <a:dgm id="{C8A63334-CF6C-44E8-8699-DB7B282D29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92A1179-E482-4451-AC18-A01F90561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4">
                                            <p:graphicEl>
                                              <a:dgm id="{392A1179-E482-4451-AC18-A01F90561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F1B8242-2933-4B91-8AC7-39E63563C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4">
                                            <p:graphicEl>
                                              <a:dgm id="{FF1B8242-2933-4B91-8AC7-39E63563C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E01DB0C-2BCC-427B-B625-BB1875E312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4">
                                            <p:graphicEl>
                                              <a:dgm id="{DE01DB0C-2BCC-427B-B625-BB1875E312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4" y="0"/>
            <a:ext cx="8132840" cy="6858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42908" y="319145"/>
            <a:ext cx="7620000" cy="9361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Направления бюджетной политики </a:t>
            </a:r>
            <a:br>
              <a:rPr kumimoji="0" lang="ru-RU" sz="2400" b="1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strike="noStrike" kern="120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2019-2021 годы.</a:t>
            </a:r>
            <a:endParaRPr kumimoji="0" lang="ru-RU" sz="2400" b="1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40253" y="3606871"/>
            <a:ext cx="2140024" cy="1615827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повышение эффективности бюджетных расходов</a:t>
            </a:r>
          </a:p>
          <a:p>
            <a:pPr algn="ctr">
              <a:lnSpc>
                <a:spcPct val="110000"/>
              </a:lnSpc>
            </a:pPr>
            <a:r>
              <a:rPr lang="ru-RU" b="1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606" y="1541936"/>
            <a:ext cx="7086599" cy="144655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Цель бюджетной политики:</a:t>
            </a:r>
            <a:r>
              <a:rPr lang="ru-RU" sz="2000" b="1" u="sng" dirty="0" smtClean="0">
                <a:ln>
                  <a:solidFill>
                    <a:schemeClr val="tx1"/>
                  </a:solidFill>
                </a:ln>
              </a:rPr>
              <a:t> </a:t>
            </a:r>
          </a:p>
          <a:p>
            <a:pPr algn="ctr"/>
            <a:endParaRPr lang="ru-RU" sz="2000" b="1" dirty="0" smtClean="0">
              <a:ln>
                <a:solidFill>
                  <a:schemeClr val="tx1"/>
                </a:solidFill>
              </a:ln>
            </a:endParaRPr>
          </a:p>
          <a:p>
            <a:pPr algn="ctr"/>
            <a:r>
              <a:rPr lang="ru-RU" sz="2000" b="1" dirty="0" smtClean="0">
                <a:ln>
                  <a:solidFill>
                    <a:schemeClr val="tx1"/>
                  </a:solidFill>
                </a:ln>
              </a:rPr>
              <a:t>«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Обеспечение сбалансированности и устойчивости бюджетной системы поселения»</a:t>
            </a:r>
          </a:p>
          <a:p>
            <a:endParaRPr lang="ru-RU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38673" y="3606871"/>
            <a:ext cx="2267744" cy="1592680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исполнение социальных обязательств перед населением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6660232" y="2951041"/>
            <a:ext cx="500066" cy="500066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922512" y="2951041"/>
            <a:ext cx="500066" cy="500066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864774" y="3606871"/>
            <a:ext cx="2176265" cy="2106731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700" b="1" dirty="0" smtClean="0">
                <a:solidFill>
                  <a:schemeClr val="bg1"/>
                </a:solidFill>
              </a:rPr>
              <a:t>исполнение принятых расходных обязательств Ташлинского района</a:t>
            </a:r>
          </a:p>
          <a:p>
            <a:pPr algn="ctr">
              <a:lnSpc>
                <a:spcPct val="110000"/>
              </a:lnSpc>
            </a:pPr>
            <a:r>
              <a:rPr lang="ru-RU" sz="1700" b="1" i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3719363" y="2951041"/>
            <a:ext cx="500066" cy="500066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97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53400" cy="6858000"/>
          </a:xfrm>
          <a:prstGeom prst="rect">
            <a:avLst/>
          </a:prstGeom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0" y="404664"/>
            <a:ext cx="8153400" cy="9906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Доходы бюджета на 2019 -2021 гг.</a:t>
            </a:r>
          </a:p>
          <a:p>
            <a:pPr algn="r"/>
            <a:r>
              <a:rPr lang="ru-RU" sz="28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(тыс. рублей)</a:t>
            </a:r>
            <a:endParaRPr lang="ru-RU" sz="2800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982442"/>
              </p:ext>
            </p:extLst>
          </p:nvPr>
        </p:nvGraphicFramePr>
        <p:xfrm>
          <a:off x="0" y="1395264"/>
          <a:ext cx="8153399" cy="5462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109"/>
                <a:gridCol w="1369272"/>
                <a:gridCol w="1369272"/>
                <a:gridCol w="1618232"/>
                <a:gridCol w="1431514"/>
              </a:tblGrid>
              <a:tr h="910455"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бюджета </a:t>
                      </a:r>
                      <a:endParaRPr lang="ru-RU" i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i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Структура доходов</a:t>
                      </a:r>
                      <a:endParaRPr lang="ru-RU" i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i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0" dirty="0" smtClean="0">
                          <a:ln>
                            <a:solidFill>
                              <a:srgbClr val="FFFF00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i="0" dirty="0">
                        <a:ln>
                          <a:solidFill>
                            <a:srgbClr val="FFFF00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1470736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</a:t>
                      </a:r>
                      <a:endParaRPr lang="ru-RU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20639</a:t>
                      </a:r>
                      <a:endParaRPr lang="ru-RU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ru-RU" b="1" i="0" dirty="0">
                        <a:ln>
                          <a:solidFill>
                            <a:schemeClr val="tx1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31711,7</a:t>
                      </a:r>
                      <a:endParaRPr lang="ru-RU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35726,2</a:t>
                      </a:r>
                      <a:endParaRPr lang="ru-RU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470736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  <a:endParaRPr lang="ru-RU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20905</a:t>
                      </a:r>
                      <a:endParaRPr lang="ru-RU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tx1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lang="ru-RU" b="1" i="0" dirty="0">
                        <a:ln>
                          <a:solidFill>
                            <a:schemeClr val="tx1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18669,4</a:t>
                      </a:r>
                      <a:endParaRPr lang="ru-RU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28699,4</a:t>
                      </a:r>
                      <a:endParaRPr lang="ru-RU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610809">
                <a:tc>
                  <a:txBody>
                    <a:bodyPr/>
                    <a:lstStyle/>
                    <a:p>
                      <a:pPr algn="ctr"/>
                      <a:r>
                        <a:rPr lang="ru-RU" b="1" i="0" cap="none" spc="0" dirty="0" smtClean="0">
                          <a:ln w="10160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Итого доходов</a:t>
                      </a:r>
                      <a:endParaRPr lang="ru-RU" b="1" i="0" cap="none" spc="0" dirty="0">
                        <a:ln w="1016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cap="none" spc="0" dirty="0" smtClean="0">
                          <a:ln w="10160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41544</a:t>
                      </a:r>
                      <a:endParaRPr lang="ru-RU" sz="2000" b="1" i="0" cap="none" spc="0" dirty="0">
                        <a:ln w="1016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cap="none" spc="0" dirty="0" smtClean="0">
                          <a:ln w="10160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2000" b="1" i="0" cap="none" spc="0" dirty="0">
                        <a:ln w="1016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cap="none" spc="0" dirty="0" smtClean="0">
                          <a:ln w="10160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50381,1</a:t>
                      </a:r>
                      <a:endParaRPr lang="ru-RU" sz="2000" b="1" i="0" u="none" cap="none" spc="0" dirty="0">
                        <a:ln w="1016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cap="none" spc="0" dirty="0" smtClean="0">
                          <a:ln w="10160">
                            <a:solidFill>
                              <a:schemeClr val="bg1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64425,6</a:t>
                      </a:r>
                      <a:endParaRPr lang="ru-RU" sz="2000" b="1" i="0" cap="none" spc="0" dirty="0">
                        <a:ln w="10160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FFFFFF"/>
                        </a:solidFill>
                        <a:effectLst>
                          <a:outerShdw blurRad="38100" dist="22860" dir="5400000" algn="tl" rotWithShape="0">
                            <a:srgbClr val="000000">
                              <a:alpha val="30000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39938" name="AutoShape 2" descr="https://b-56.ru/sites/default/files/origina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940" name="AutoShape 4" descr="https://b-56.ru/sites/default/files/origina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942" name="AutoShape 6" descr="https://static8.depositphotos.com/1000765/1038/i/950/depositphotos_10381492-stock-photo-3d-small-financial-succes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944" name="AutoShape 8" descr="https://cdn-st1.rtr-vesti.ru/p/xw_12480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946" name="AutoShape 10" descr="http://dataonline.gacetajuridica.com.pe/ZonaAdm-Contadores/Mantenimiento/Noticias/Grande/15052015/25-gupost-servicios-extern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77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 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295400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Цель;</a:t>
            </a:r>
          </a:p>
          <a:p>
            <a:pPr marL="342900" indent="-342900">
              <a:buAutoNum type="arabicPeriod"/>
            </a:pPr>
            <a:r>
              <a:rPr lang="ru-RU" sz="2000" b="1" i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адачи проекта;</a:t>
            </a:r>
          </a:p>
          <a:p>
            <a:pPr marL="342900" indent="-342900">
              <a:buAutoNum type="arabicPeriod"/>
            </a:pPr>
            <a:r>
              <a:rPr lang="ru-RU" sz="2000" b="1" i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ктуальность исследования;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Гипотеза;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Ташлинском сельском поселении;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Глоссарий, основные понятия используемые в бюджетной сфере;  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Сведения о доходах бюджета;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Сведения о расходах бюджета;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Дефицит бюджета и размер муниципального долга;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реализацию муниципальных программ;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реализацию приоритетных проектов и программ.</a:t>
            </a:r>
          </a:p>
          <a:p>
            <a:pPr marL="342900" indent="-342900"/>
            <a:endParaRPr lang="ru-RU" sz="2000" b="1" i="1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135156"/>
              </p:ext>
            </p:extLst>
          </p:nvPr>
        </p:nvGraphicFramePr>
        <p:xfrm>
          <a:off x="0" y="850525"/>
          <a:ext cx="8172401" cy="603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821"/>
                <a:gridCol w="1147004"/>
                <a:gridCol w="1863881"/>
                <a:gridCol w="1290379"/>
                <a:gridCol w="1075316"/>
              </a:tblGrid>
              <a:tr h="899404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bg1"/>
                          </a:solidFill>
                        </a:rPr>
                        <a:t>Налоговые</a:t>
                      </a:r>
                      <a:r>
                        <a:rPr lang="ru-RU" sz="1600" b="1" i="0" baseline="0" dirty="0" smtClean="0">
                          <a:solidFill>
                            <a:schemeClr val="bg1"/>
                          </a:solidFill>
                        </a:rPr>
                        <a:t> доходы</a:t>
                      </a:r>
                      <a:endParaRPr lang="ru-RU" sz="16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bg1"/>
                          </a:solidFill>
                        </a:rPr>
                        <a:t>2019 год</a:t>
                      </a: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bg1"/>
                          </a:solidFill>
                        </a:rPr>
                        <a:t>Структура</a:t>
                      </a:r>
                      <a:r>
                        <a:rPr lang="ru-RU" sz="1600" b="1" i="0" baseline="0" dirty="0" smtClean="0">
                          <a:solidFill>
                            <a:schemeClr val="bg1"/>
                          </a:solidFill>
                        </a:rPr>
                        <a:t> налоговых доходов,%</a:t>
                      </a:r>
                      <a:endParaRPr lang="ru-RU" sz="1600" b="1" i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bg1"/>
                          </a:solidFill>
                        </a:rPr>
                        <a:t>2020 год</a:t>
                      </a:r>
                      <a:r>
                        <a:rPr lang="ru-RU" sz="1600" b="1" i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bg1"/>
                          </a:solidFill>
                        </a:rPr>
                        <a:t>2021 год</a:t>
                      </a: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68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Налог на доходы физических лиц</a:t>
                      </a: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12 704,9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61,6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21503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24141,1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9160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Налоги на товары реализуемые на территории РФ</a:t>
                      </a:r>
                      <a:r>
                        <a:rPr lang="ru-RU" sz="1400" b="1" i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(акцизы)</a:t>
                      </a:r>
                      <a:endParaRPr lang="ru-RU" sz="1400" b="1" i="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2 625,8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12,7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3049,3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3142,7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4163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Налог на совокупный доход</a:t>
                      </a: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520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33112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Налоги на</a:t>
                      </a:r>
                      <a:r>
                        <a:rPr lang="ru-RU" sz="1400" b="1" i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имущество</a:t>
                      </a:r>
                      <a:endParaRPr lang="ru-RU" sz="14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4 563,5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22,1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6486,6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6889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543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Доходы от использования имущества находящегося в государственной и муниципальной собственности</a:t>
                      </a:r>
                      <a:endParaRPr lang="ru-RU" sz="1400" b="1" i="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594,8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594,8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597,7</a:t>
                      </a:r>
                      <a:endParaRPr lang="ru-RU" sz="16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621720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Госпошлина, доходы от оказания платных услуг, инициативные платежи</a:t>
                      </a:r>
                      <a:endParaRPr lang="ru-RU" sz="14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-</a:t>
                      </a:r>
                      <a:endParaRPr lang="ru-RU" sz="1400" b="1" i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435,7</a:t>
                      </a:r>
                      <a:endParaRPr lang="ru-RU" sz="14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506807">
                <a:tc>
                  <a:txBody>
                    <a:bodyPr/>
                    <a:lstStyle/>
                    <a:p>
                      <a:pPr algn="l"/>
                      <a:r>
                        <a:rPr lang="ru-RU" sz="14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Итого</a:t>
                      </a:r>
                      <a:r>
                        <a:rPr lang="ru-RU" sz="1400" b="1" i="0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 налоговых доходов </a:t>
                      </a:r>
                      <a:endParaRPr lang="ru-RU" sz="14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20 639,0</a:t>
                      </a: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sz="1400" b="1" i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31711,7</a:t>
                      </a:r>
                      <a:endParaRPr lang="ru-RU" sz="14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35726,2</a:t>
                      </a:r>
                      <a:endParaRPr lang="ru-RU" sz="1400" b="1" i="0" u="none" strike="noStrik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0" y="22527"/>
            <a:ext cx="8172400" cy="814185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  <a:reflection blurRad="6350" stA="60000" endA="900" endPos="60000" dist="29997" dir="5400000" sy="-100000" algn="bl" rotWithShape="0"/>
                </a:effectLst>
              </a:rPr>
              <a:t>Налоговые и неналоговые доходы бюджета поселения на 2019-2021 годы, тыс. рублей</a:t>
            </a:r>
            <a:endParaRPr lang="ru-RU" sz="2400" b="1" i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7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91875022"/>
              </p:ext>
            </p:extLst>
          </p:nvPr>
        </p:nvGraphicFramePr>
        <p:xfrm>
          <a:off x="186055" y="1371600"/>
          <a:ext cx="7924800" cy="4179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226" name="AutoShape 2" descr="https://png.pngtree.com/element_pic/00/16/06/24576cf1a11b6c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1" name="Picture 4" descr="http://gkh.tmbreg.ru/images/ikonki/me/grafic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509120"/>
            <a:ext cx="6705600" cy="2590800"/>
          </a:xfrm>
          <a:prstGeom prst="rect">
            <a:avLst/>
          </a:prstGeom>
          <a:noFill/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12861" y="160338"/>
            <a:ext cx="8185261" cy="76200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Динамика поступления налоговых и неналоговых  доходов в бюджет поселения с 2019 по 2021 годы, млн. рублей</a:t>
            </a:r>
            <a:endParaRPr lang="ru-RU" sz="2000" b="1" i="1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531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7999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37398290"/>
              </p:ext>
            </p:extLst>
          </p:nvPr>
        </p:nvGraphicFramePr>
        <p:xfrm>
          <a:off x="-28725" y="0"/>
          <a:ext cx="8172400" cy="688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1724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cap="none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Собственные доходы бюджета на 2020 год – 31711,7 млн. руб.</a:t>
            </a:r>
            <a:endParaRPr lang="ru-RU" sz="2800" cap="none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5" name="Объект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137563"/>
              </p:ext>
            </p:extLst>
          </p:nvPr>
        </p:nvGraphicFramePr>
        <p:xfrm>
          <a:off x="-40943" y="908720"/>
          <a:ext cx="8172400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60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5547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864096"/>
          </a:xfrm>
        </p:spPr>
        <p:txBody>
          <a:bodyPr>
            <a:normAutofit fontScale="90000"/>
          </a:bodyPr>
          <a:lstStyle/>
          <a:p>
            <a:r>
              <a:rPr lang="ru-RU" sz="3200" cap="none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Собственные доходы бюджета на </a:t>
            </a:r>
            <a:r>
              <a:rPr lang="ru-RU" sz="3200" cap="none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2021 </a:t>
            </a:r>
            <a:r>
              <a:rPr lang="ru-RU" sz="3200" cap="none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год – </a:t>
            </a:r>
            <a:r>
              <a:rPr lang="ru-RU" sz="3200" cap="none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35726,2 млн. </a:t>
            </a:r>
            <a:r>
              <a:rPr lang="ru-RU" sz="3200" cap="none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руб</a:t>
            </a:r>
            <a:r>
              <a:rPr lang="ru-RU" sz="3200" cap="none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.*</a:t>
            </a: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063321"/>
              </p:ext>
            </p:extLst>
          </p:nvPr>
        </p:nvGraphicFramePr>
        <p:xfrm>
          <a:off x="-1" y="1097360"/>
          <a:ext cx="815547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2366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*В диаграмму не включены прочие неналоговые доходы в размере 373,3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66639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172400" cy="1080120"/>
          </a:xfrm>
        </p:spPr>
        <p:txBody>
          <a:bodyPr>
            <a:noAutofit/>
          </a:bodyPr>
          <a:lstStyle/>
          <a:p>
            <a:pPr algn="ctr"/>
            <a:r>
              <a:rPr lang="ru-RU" sz="3200" cap="none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Динамика собственных доходов бюджета за 2019-2021 гг.</a:t>
            </a:r>
            <a:endParaRPr lang="ru-RU" sz="3200" cap="none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6" name="Объект 2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112545"/>
              </p:ext>
            </p:extLst>
          </p:nvPr>
        </p:nvGraphicFramePr>
        <p:xfrm>
          <a:off x="0" y="2132856"/>
          <a:ext cx="8172400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68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795966"/>
              </p:ext>
            </p:extLst>
          </p:nvPr>
        </p:nvGraphicFramePr>
        <p:xfrm>
          <a:off x="2" y="1988840"/>
          <a:ext cx="8172399" cy="4869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2571"/>
                <a:gridCol w="1648818"/>
                <a:gridCol w="1720505"/>
                <a:gridCol w="1720505"/>
              </a:tblGrid>
              <a:tr h="1058313">
                <a:tc>
                  <a:txBody>
                    <a:bodyPr/>
                    <a:lstStyle/>
                    <a:p>
                      <a:r>
                        <a:rPr lang="ru-RU" sz="2000" b="0" i="0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Безвозмездные</a:t>
                      </a:r>
                      <a:r>
                        <a:rPr lang="ru-RU" sz="2000" b="0" i="0" cap="none" spc="0" baseline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поступления</a:t>
                      </a:r>
                      <a:endParaRPr lang="ru-RU" sz="2000" b="0" i="0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endParaRPr lang="ru-RU" sz="2000" b="0" i="0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2000" b="0" i="0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ru-RU" sz="2000" b="0" i="0" cap="none" spc="0" baseline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740819"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 всего, в том числе: 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16 705,0</a:t>
                      </a:r>
                      <a:endParaRPr lang="ru-RU" sz="24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18669,4</a:t>
                      </a:r>
                      <a:endParaRPr lang="ru-RU" sz="24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28699,4</a:t>
                      </a:r>
                      <a:endParaRPr lang="ru-RU" sz="24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831745">
                <a:tc>
                  <a:txBody>
                    <a:bodyPr/>
                    <a:lstStyle/>
                    <a:p>
                      <a:r>
                        <a:rPr lang="ru-RU" sz="16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-на</a:t>
                      </a:r>
                      <a:r>
                        <a:rPr lang="ru-RU" sz="1600" b="1" i="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выравнивание бюджетной обеспеченности поселения</a:t>
                      </a:r>
                      <a:endParaRPr lang="ru-RU" sz="16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16 705,0</a:t>
                      </a:r>
                      <a:endParaRPr lang="ru-RU" sz="18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15162</a:t>
                      </a:r>
                      <a:endParaRPr lang="ru-RU" sz="18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12494</a:t>
                      </a:r>
                      <a:endParaRPr lang="ru-RU" sz="18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643118"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 капитальный ремонт объектов коммунальной инфраструктуры и прочие субсидии 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4 200</a:t>
                      </a:r>
                      <a:endParaRPr lang="ru-RU" sz="24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3507,4</a:t>
                      </a:r>
                      <a:endParaRPr lang="ru-RU" sz="24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1" cap="none" spc="0" dirty="0" smtClean="0">
                          <a:ln w="0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16205,4</a:t>
                      </a:r>
                      <a:endParaRPr lang="ru-RU" sz="2400" b="0" i="1" cap="none" spc="0" dirty="0">
                        <a:ln w="0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595166"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20 905,0</a:t>
                      </a:r>
                      <a:endParaRPr lang="ru-RU" sz="2000" b="1" i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18669,4</a:t>
                      </a:r>
                      <a:endParaRPr lang="ru-RU" sz="2000" b="1" i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28699,4</a:t>
                      </a:r>
                      <a:endParaRPr lang="ru-RU" sz="2000" b="1" i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0" y="260648"/>
            <a:ext cx="8172400" cy="762000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Безвозмездные поступления бюджет поселения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2019-2021 годы, тыс. рублей.</a:t>
            </a:r>
            <a:endParaRPr lang="ru-RU" sz="28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" y="0"/>
            <a:ext cx="8157579" cy="6858000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5962107" y="116632"/>
            <a:ext cx="25908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Социальная политика</a:t>
            </a:r>
          </a:p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18,1 </a:t>
            </a:r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тыс. руб</a:t>
            </a:r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108549" y="4914900"/>
            <a:ext cx="3048000" cy="1828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Благоустройство</a:t>
            </a:r>
          </a:p>
          <a:p>
            <a:pPr algn="ctr"/>
            <a:r>
              <a:rPr lang="ru-RU" i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11435,2</a:t>
            </a:r>
          </a:p>
          <a:p>
            <a:pPr algn="ctr"/>
            <a:r>
              <a:rPr lang="ru-RU" i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</a:t>
            </a:r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352800" y="304800"/>
            <a:ext cx="25146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Культура 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13971,9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тыс. руб.</a:t>
            </a:r>
            <a:endParaRPr lang="ru-RU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8100" y="876300"/>
            <a:ext cx="32004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Муниципальная служба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5652,5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812869" y="4838700"/>
            <a:ext cx="32004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Жилищно-коммунальное хозяйство</a:t>
            </a:r>
          </a:p>
          <a:p>
            <a:pPr algn="ctr"/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5467</a:t>
            </a:r>
            <a:endParaRPr lang="ru-RU" i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-38099" y="4354830"/>
            <a:ext cx="2743200" cy="1828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Национальная экономика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4959,3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102531" y="2447653"/>
            <a:ext cx="27432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Пожарная безопасность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40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2286000" y="2785654"/>
            <a:ext cx="3676107" cy="1612991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 </a:t>
            </a:r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Расходы бюджета  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 2019 год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41544,0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тыс. руб.</a:t>
            </a:r>
            <a:endParaRPr lang="ru-RU" sz="2000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" y="0"/>
            <a:ext cx="8210499" cy="6981171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5962107" y="116632"/>
            <a:ext cx="25908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Социальная политика</a:t>
            </a:r>
          </a:p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235,9 </a:t>
            </a:r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тыс. руб</a:t>
            </a:r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108549" y="4914900"/>
            <a:ext cx="3048000" cy="1828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Благоустройство</a:t>
            </a:r>
          </a:p>
          <a:p>
            <a:pPr algn="ctr"/>
            <a:r>
              <a:rPr lang="ru-RU" i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14584,1</a:t>
            </a:r>
          </a:p>
          <a:p>
            <a:pPr algn="ctr"/>
            <a:r>
              <a:rPr lang="ru-RU" i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</a:t>
            </a:r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447507" y="203128"/>
            <a:ext cx="25146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Культура 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16458,7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тыс. руб.</a:t>
            </a:r>
            <a:endParaRPr lang="ru-RU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7151" y="272415"/>
            <a:ext cx="32004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служба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9604,9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812869" y="4838700"/>
            <a:ext cx="32004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Жилищно-коммунальное хозяйство</a:t>
            </a:r>
          </a:p>
          <a:p>
            <a:pPr algn="ctr"/>
            <a:r>
              <a:rPr lang="ru-RU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1000,</a:t>
            </a:r>
            <a:endParaRPr lang="ru-RU" i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-38099" y="4354830"/>
            <a:ext cx="2743200" cy="1828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Национальная экономика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6562,7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102531" y="2447653"/>
            <a:ext cx="27432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Пожарная безопасность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550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2483768" y="2785654"/>
            <a:ext cx="3478339" cy="1612991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 </a:t>
            </a:r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Расходы бюджета  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 2020 год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50381,1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тыс. руб.</a:t>
            </a:r>
            <a:endParaRPr lang="ru-RU" sz="2000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7151" y="2392028"/>
            <a:ext cx="2138585" cy="17737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Прочие расходы 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1384,8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тыс. руб.</a:t>
            </a:r>
            <a:endParaRPr lang="ru-RU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7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" y="0"/>
            <a:ext cx="8210499" cy="6858000"/>
          </a:xfrm>
          <a:prstGeom prst="rect">
            <a:avLst/>
          </a:prstGeom>
        </p:spPr>
      </p:pic>
      <p:sp>
        <p:nvSpPr>
          <p:cNvPr id="16" name="Овал 15"/>
          <p:cNvSpPr/>
          <p:nvPr/>
        </p:nvSpPr>
        <p:spPr>
          <a:xfrm>
            <a:off x="5962107" y="116632"/>
            <a:ext cx="25908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Социальная политика</a:t>
            </a:r>
          </a:p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165,7 </a:t>
            </a:r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тыс. руб</a:t>
            </a:r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b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108549" y="4914900"/>
            <a:ext cx="3048000" cy="1828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Благоустройство</a:t>
            </a:r>
          </a:p>
          <a:p>
            <a:pPr algn="ctr"/>
            <a:r>
              <a:rPr lang="ru-RU" i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18492,4</a:t>
            </a:r>
          </a:p>
          <a:p>
            <a:pPr algn="ctr"/>
            <a:r>
              <a:rPr lang="ru-RU" i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тыс. руб</a:t>
            </a:r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138575" y="242615"/>
            <a:ext cx="25146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Культура 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17260,7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тыс. руб.</a:t>
            </a:r>
            <a:endParaRPr lang="ru-RU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4875" y="304800"/>
            <a:ext cx="2774769" cy="178063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Муниципальная служба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7024,1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812869" y="4838700"/>
            <a:ext cx="32004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Жилищно-коммунальное хозяйство</a:t>
            </a:r>
          </a:p>
          <a:p>
            <a:pPr algn="ctr"/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12337,0</a:t>
            </a:r>
            <a:endParaRPr lang="ru-RU" i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-38099" y="4354830"/>
            <a:ext cx="2743200" cy="1828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Национальная экономика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6608,8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102531" y="2447653"/>
            <a:ext cx="2743200" cy="1905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Пожарная безопасность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1020</a:t>
            </a:r>
          </a:p>
          <a:p>
            <a:pPr algn="ctr"/>
            <a:r>
              <a:rPr lang="ru-RU" i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тыс. руб.</a:t>
            </a:r>
            <a:endParaRPr lang="ru-RU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2483768" y="2785654"/>
            <a:ext cx="3478339" cy="1612991"/>
          </a:xfrm>
          <a:prstGeom prst="round2Diag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tx1"/>
                </a:solidFill>
              </a:rPr>
              <a:t> </a:t>
            </a:r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Расходы бюджета  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на 2021 год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64425,6</a:t>
            </a:r>
          </a:p>
          <a:p>
            <a:pPr algn="ctr"/>
            <a:r>
              <a:rPr lang="ru-RU" sz="2000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тыс. руб.</a:t>
            </a:r>
            <a:endParaRPr lang="ru-RU" sz="2000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31384" y="2477843"/>
            <a:ext cx="2106119" cy="156578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Прочие расходы 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1682,6</a:t>
            </a:r>
          </a:p>
          <a:p>
            <a:pPr algn="ctr"/>
            <a:r>
              <a:rPr lang="ru-RU" b="1" i="1" dirty="0" smtClean="0">
                <a:ln w="1016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тыс. руб.</a:t>
            </a:r>
            <a:endParaRPr lang="ru-RU" b="1" i="1" dirty="0">
              <a:ln w="1016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74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7929618" cy="2571768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/>
              <a:t>Цель проекта: </a:t>
            </a: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Повысить уровень финансовой грамотности  граждан и развитие финансового образования потребителей финансовых услуг в РФ, а также оказать содействие в появлении новых инициатив в этой сфере.</a:t>
            </a:r>
            <a:endParaRPr lang="ru-RU" sz="3100" dirty="0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2875355"/>
            <a:ext cx="5072098" cy="380407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Рисунок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0" y="0"/>
            <a:ext cx="8172400" cy="1268760"/>
          </a:xfrm>
          <a:prstGeom prst="round2Diag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Сравнение общего объема расходов бюджета поселения </a:t>
            </a:r>
          </a:p>
          <a:p>
            <a:pPr algn="ctr"/>
            <a:r>
              <a:rPr lang="ru-RU" sz="2800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на 2019 - 2021 годы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1309221"/>
            <a:ext cx="1316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/>
              <a:t>тыс. руб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4287033798"/>
              </p:ext>
            </p:extLst>
          </p:nvPr>
        </p:nvGraphicFramePr>
        <p:xfrm>
          <a:off x="683568" y="242088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2243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243518"/>
              </p:ext>
            </p:extLst>
          </p:nvPr>
        </p:nvGraphicFramePr>
        <p:xfrm>
          <a:off x="35496" y="914400"/>
          <a:ext cx="8064896" cy="59436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672409"/>
                <a:gridCol w="1446041"/>
                <a:gridCol w="1518416"/>
                <a:gridCol w="1428030"/>
              </a:tblGrid>
              <a:tr h="850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u="non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800" b="1" i="0" u="non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u="non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средств на 2019 </a:t>
                      </a:r>
                      <a:r>
                        <a:rPr lang="ru-RU" sz="1800" b="1" i="0" u="non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1" i="0" u="non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u="non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  <a:r>
                        <a:rPr lang="ru-RU" sz="1800" b="1" i="0" u="none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средств на </a:t>
                      </a:r>
                      <a:r>
                        <a:rPr lang="ru-RU" sz="1800" b="1" i="0" u="non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i="0" u="non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1" i="0" u="non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u="non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Объем средств на 2021 </a:t>
                      </a:r>
                      <a:r>
                        <a:rPr lang="ru-RU" sz="1800" b="1" i="0" u="non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1" i="0" u="non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9885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и развитие муниципальной службы муниципального образования Ташлинский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сельсовет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Оренбургской области на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2019–2024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5467,00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10873,7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8461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2194441">
                <a:tc>
                  <a:txBody>
                    <a:bodyPr/>
                    <a:lstStyle/>
                    <a:p>
                      <a:pPr algn="l"/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пожарной безопасности, безопасности на водных объектах, защиты населения  от чрезвычайных ситуаций снижения рисков их возникновения на территории муниципального образования  Ташлинский  сельсовет Ташлинского района Оренбургской области на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2019-2024гг.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40,0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550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1020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7088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муниципальном образовании Ташлинский совет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-2024 годы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13 971,9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16458,7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17260,7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201123">
                <a:tc>
                  <a:txBody>
                    <a:bodyPr/>
                    <a:lstStyle/>
                    <a:p>
                      <a:pPr algn="l"/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 муниципального образования  Ташлинский  сельсовет  Ташлинского района Оренбургской области на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2014-2020гг.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11 435,2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14584,1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18492,4</a:t>
                      </a:r>
                      <a:endParaRPr lang="ru-RU" sz="2000" b="1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52400"/>
            <a:ext cx="8100392" cy="762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Перечень муниципальных программ сельского поселения и объемы финансирования на 2019 -2021 года 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1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329017"/>
              </p:ext>
            </p:extLst>
          </p:nvPr>
        </p:nvGraphicFramePr>
        <p:xfrm>
          <a:off x="0" y="914401"/>
          <a:ext cx="8172399" cy="594359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684876"/>
                <a:gridCol w="1514085"/>
                <a:gridCol w="1532326"/>
                <a:gridCol w="1441112"/>
              </a:tblGrid>
              <a:tr h="839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u="non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800" b="1" i="0" u="non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u="non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Объем средств на 2019 </a:t>
                      </a:r>
                      <a:r>
                        <a:rPr lang="ru-RU" sz="1800" b="1" i="0" u="non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1" i="0" u="non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u="non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Объем</a:t>
                      </a:r>
                      <a:r>
                        <a:rPr lang="ru-RU" sz="1800" b="1" i="0" u="none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средств на </a:t>
                      </a:r>
                      <a:r>
                        <a:rPr lang="ru-RU" sz="1800" b="1" i="0" u="non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800" b="1" i="0" u="non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1" i="0" u="non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u="none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Объем средств на 2021 </a:t>
                      </a:r>
                      <a:r>
                        <a:rPr lang="ru-RU" sz="1800" b="1" i="0" u="none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800" b="1" i="0" u="none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  <a:tr h="951740">
                <a:tc>
                  <a:txBody>
                    <a:bodyPr/>
                    <a:lstStyle/>
                    <a:p>
                      <a:pPr algn="l"/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Комплексное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Ташлинского сельсовета Ташлинского района на 2019-2024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5 276,6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1000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12337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184818">
                <a:tc>
                  <a:txBody>
                    <a:bodyPr/>
                    <a:lstStyle/>
                    <a:p>
                      <a:pPr algn="l"/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Комплексное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транспортной инфраструктуры муниципального образования Ташлинский сельсовет Ташлинского района Оренбургской области на 2017-2030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4 953,3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6556,7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6602,8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184818">
                <a:tc>
                  <a:txBody>
                    <a:bodyPr/>
                    <a:lstStyle/>
                    <a:p>
                      <a:pPr algn="l"/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комфортной городской среды муниципального образования Ташлинский сельсовет Ташлинского района Оренбургской области на 2018-2022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190,4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1407619">
                <a:tc>
                  <a:txBody>
                    <a:bodyPr/>
                    <a:lstStyle/>
                    <a:p>
                      <a:pPr algn="l"/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</a:t>
                      </a:r>
                      <a:r>
                        <a:rPr lang="ru-RU" sz="1500" b="1" i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внешнего и внутреннего муниципального финансового контроля  муниципального образования Ташлинский сельсовет  на 2019 - 2024 </a:t>
                      </a: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9525" marB="9525" anchor="ctr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286,9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271,8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i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296,9</a:t>
                      </a:r>
                      <a:endParaRPr lang="ru-RU" sz="200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4"/>
                      <a:tile tx="0" ty="0" sx="100000" sy="100000" flip="none" algn="tl"/>
                    </a:blipFill>
                  </a:tcPr>
                </a:tc>
              </a:tr>
              <a:tr h="3755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Итого расходов</a:t>
                      </a:r>
                      <a:endParaRPr lang="ru-RU" sz="15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41 544,0</a:t>
                      </a:r>
                      <a:endParaRPr lang="ru-RU" sz="20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50295</a:t>
                      </a:r>
                      <a:endParaRPr lang="ru-RU" sz="20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64470,8</a:t>
                      </a:r>
                      <a:endParaRPr lang="ru-RU" sz="2000" b="1" i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7703" marR="17703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52400"/>
            <a:ext cx="8172400" cy="762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Перечень муниципальных программ сельского поселения и объемы финансирования на 2019 -2021 года (продолжение таблицы)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399" cy="71014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172400" cy="928670"/>
          </a:xfrm>
        </p:spPr>
        <p:txBody>
          <a:bodyPr>
            <a:normAutofit/>
          </a:bodyPr>
          <a:lstStyle/>
          <a:p>
            <a:pPr algn="ctr"/>
            <a:r>
              <a:rPr lang="ru-RU" cap="none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Дефицит бюджета поселения</a:t>
            </a:r>
            <a:endParaRPr lang="ru-RU" cap="none" spc="50" dirty="0">
              <a:ln w="952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1726" y="2494433"/>
            <a:ext cx="4622103" cy="347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651463" y="250786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2019-2021 год</a:t>
            </a:r>
            <a:endParaRPr lang="ru-RU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51559" y="3078035"/>
            <a:ext cx="571504" cy="64294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08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n w="5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Вывод:</a:t>
            </a:r>
            <a:endParaRPr lang="ru-RU" dirty="0">
              <a:ln w="50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 каждым годом доходы бюджета МО с. Ташлы растут, а соответственно растут и расходы, это говорит о том, что динамика положительная и процесс поступательного развития села происходит от года к году. Таким образом, если рост бюджета продолжиться и в последующие годы, то мы можем прогнозировать улучшения во всех сферах жизнедеятельности села Ташла. </a:t>
            </a:r>
            <a:endParaRPr lang="ru-RU" b="1" spc="50" dirty="0">
              <a:ln w="952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500"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Заключение</a:t>
            </a:r>
            <a:endParaRPr lang="ru-RU" dirty="0">
              <a:ln w="500"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8100392" cy="623731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Подводя итог, можно смело сказать, что гипотеза данного проекта подтвердилась: 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 ежегодным ростом доходов бюджета Ташлинского сельского совета и прозрачным, доступным пониманием расходов с. Ташлы, большинство граждан охотнее принимают участие в развитии села, благоустройстве территории села, начиная со своих собственных участков и жилищ и в целом посёлка.</a:t>
            </a:r>
            <a:endParaRPr lang="ru-RU" sz="3300" b="1" spc="50" dirty="0">
              <a:ln w="952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0" indent="0" algn="just">
              <a:buNone/>
            </a:pP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И, наконец, можно сделать выводы: </a:t>
            </a:r>
          </a:p>
          <a:p>
            <a:pPr marL="0" indent="0" algn="just">
              <a:buNone/>
            </a:pP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1.В связи с развитием Российской Федерации в целом, во всех сферах общественной жизни, происходит рост общей, правовой и экономической культуры граждан не только на уровне регионов, но и на муниципальном уровне, что безусловно, очень важно для укрепления и дальнейшего становления России, как одного из самых сильных и развитых государств мира, для занятия нашей страной места достойного её масштабов и возможностей!  </a:t>
            </a:r>
            <a:endParaRPr lang="ru-RU" sz="3300" b="1" spc="50" dirty="0">
              <a:ln w="952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0" indent="0" algn="just">
              <a:buNone/>
            </a:pP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 Наблюдается </a:t>
            </a: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рост 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граждан пользующихся электронными источниками получения информации, граждан желающих разобраться в процессе работы аппарата администрации сельского совета в сферах политики и экономики, социального обслуживания и </a:t>
            </a:r>
            <a:r>
              <a:rPr lang="ru-RU" sz="3300" b="1" spc="50" dirty="0" err="1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тд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3300" b="1" spc="50" dirty="0">
              <a:ln w="952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0" indent="0" algn="just">
              <a:buNone/>
            </a:pP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4. 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Разработка </a:t>
            </a: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новых форм 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представления бюджета для граждан требует качественного подхода и позволяет сформировать положительное восприятие особенностей постепенного развития в связи с объективными возможностями государства.</a:t>
            </a:r>
            <a:endParaRPr lang="ru-RU" sz="3300" b="1" spc="50" dirty="0">
              <a:ln w="952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0" indent="0" algn="just">
              <a:buNone/>
            </a:pP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6. Информацию о 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бюджете </a:t>
            </a: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можно найти легко в интернете, на сайтах администраций муниципальных образований.</a:t>
            </a:r>
          </a:p>
          <a:p>
            <a:pPr marL="0" indent="0" algn="just">
              <a:buNone/>
            </a:pP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7.Получая необходимые 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знания </a:t>
            </a:r>
            <a:r>
              <a:rPr lang="ru-RU" sz="3300" b="1" spc="50" dirty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граждане РФ </a:t>
            </a:r>
            <a:r>
              <a:rPr lang="ru-RU" sz="3300" b="1" spc="50" dirty="0" smtClean="0">
                <a:ln w="952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спокойнее относятся к трудностям и недостаткам села, стремятся внести свой посильный вклад и сохранить достигнутое!</a:t>
            </a:r>
            <a:endParaRPr lang="ru-RU" sz="3300" b="1" spc="50" dirty="0">
              <a:ln w="952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19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05264"/>
            <a:ext cx="8172400" cy="576064"/>
          </a:xfrm>
        </p:spPr>
        <p:txBody>
          <a:bodyPr>
            <a:noAutofit/>
          </a:bodyPr>
          <a:lstStyle/>
          <a:p>
            <a:pPr algn="ctr"/>
            <a:r>
              <a:rPr lang="ru-RU" sz="6000" i="1" cap="none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</a:t>
            </a:r>
            <a:r>
              <a:rPr lang="ru-RU" sz="6000" i="1" cap="none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6000" i="1" cap="none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6000" i="1" cap="none" dirty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5150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142984"/>
            <a:ext cx="7429552" cy="5312752"/>
          </a:xfrm>
        </p:spPr>
        <p:txBody>
          <a:bodyPr>
            <a:noAutofit/>
          </a:bodyPr>
          <a:lstStyle/>
          <a:p>
            <a:r>
              <a:rPr lang="ru-RU" sz="28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Представить бюджет Ташлинского сельсовета в виде презентации;</a:t>
            </a:r>
          </a:p>
          <a:p>
            <a:r>
              <a:rPr lang="ru-RU" sz="28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Познакомить граждан с. Ташлы с бюджетом своего села в простой общедоступной форме;</a:t>
            </a:r>
          </a:p>
          <a:p>
            <a:r>
              <a:rPr lang="ru-RU" sz="28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Сформировать у граждан села навыки ориентирования в бюджетировании муниципального образования;</a:t>
            </a:r>
          </a:p>
          <a:p>
            <a:r>
              <a:rPr lang="ru-RU" sz="2800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3) проследить динамику изменений бюджетных показателей за 2019, 2020, 2021 гг.;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143900" cy="68837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pPr algn="ctr"/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7239000" cy="2176774"/>
          </a:xfrm>
        </p:spPr>
        <p:txBody>
          <a:bodyPr/>
          <a:lstStyle/>
          <a:p>
            <a:r>
              <a:rPr lang="ru-RU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«Бюджет для граждан» предназначен прежде всего для жителей сельской местности , не обладающих специальными знаниями в области финансов и бюджетной политики.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0863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Гипотеза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4143372" cy="4929222"/>
          </a:xfrm>
        </p:spPr>
        <p:txBody>
          <a:bodyPr>
            <a:normAutofit lnSpcReduction="10000"/>
          </a:bodyPr>
          <a:lstStyle/>
          <a:p>
            <a:r>
              <a:rPr lang="ru-RU" b="1" spc="50" dirty="0" smtClean="0">
                <a:ln w="1270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Граждане познакомившись с особенностями формирования бюджета своего села, охотнее будут принимать участие в развитии поселения и больше стараться сохранять и приумножать, то чем с. Ташла обладает сейчас.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Этапы работы над проектом: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1.Информационный этап – сбор и подготовка информации, постановка цели и задач проекта;  </a:t>
            </a:r>
          </a:p>
          <a:p>
            <a:pPr marL="0" indent="0">
              <a:buNone/>
            </a:pPr>
            <a:r>
              <a:rPr lang="ru-RU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2.Практический этап – проведение анализа, подсчеты, составление диаграмм;</a:t>
            </a:r>
          </a:p>
          <a:p>
            <a:pPr marL="0" indent="0">
              <a:buNone/>
            </a:pPr>
            <a:r>
              <a:rPr lang="ru-RU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3.Заключительный этап – подведение итогов проекта, подготовка презентации.</a:t>
            </a:r>
          </a:p>
          <a:p>
            <a:endParaRPr lang="ru-RU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284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tl.orb.ru/files/level/791848842copylenco18549704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902" r="25678"/>
          <a:stretch/>
        </p:blipFill>
        <p:spPr bwMode="auto">
          <a:xfrm>
            <a:off x="0" y="571480"/>
            <a:ext cx="8101002" cy="62865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62400" y="1949155"/>
            <a:ext cx="14478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</a:rPr>
              <a:t>с. Ташла</a:t>
            </a:r>
            <a:endParaRPr lang="ru-RU" sz="1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5343" y="745130"/>
            <a:ext cx="20574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accent4">
                    <a:lumMod val="50000"/>
                  </a:schemeClr>
                </a:solidFill>
              </a:rPr>
              <a:t>п. Плодопитомник</a:t>
            </a:r>
            <a:endParaRPr lang="ru-RU" sz="1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00571"/>
            <a:ext cx="3620590" cy="2308324"/>
          </a:xfrm>
          <a:prstGeom prst="rect">
            <a:avLst/>
          </a:prstGeom>
          <a:noFill/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600" b="1" i="1" u="sng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Справка </a:t>
            </a:r>
            <a:r>
              <a:rPr lang="ru-RU" sz="16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 </a:t>
            </a:r>
          </a:p>
          <a:p>
            <a:r>
              <a:rPr lang="ru-RU" sz="16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Ташлинский сельский совет расположен </a:t>
            </a:r>
          </a:p>
          <a:p>
            <a:r>
              <a:rPr lang="ru-RU" sz="16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площади 3,661  га;</a:t>
            </a:r>
          </a:p>
          <a:p>
            <a:r>
              <a:rPr lang="ru-RU" sz="16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Население на 01.01.2021г.</a:t>
            </a:r>
          </a:p>
          <a:p>
            <a:r>
              <a:rPr lang="ru-RU" sz="16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составляет 7,6 тыс. человек;</a:t>
            </a:r>
          </a:p>
          <a:p>
            <a:r>
              <a:rPr lang="ru-RU" sz="16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Село - Ташла  является административным центром Ташлинского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480"/>
            <a:ext cx="3622767" cy="9541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4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На территории Ташлинского поселения расположено 2 населенных пункта: с. Ташла и п. Плодопитомник</a:t>
            </a:r>
            <a:endParaRPr lang="ru-RU" sz="1400" b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50004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u="none" strike="noStrike" kern="1200" normalizeH="0" baseline="0" noProof="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Административная карта Ташлинского сельского совета</a:t>
            </a:r>
            <a:endParaRPr kumimoji="0" lang="ru-RU" sz="2400" u="none" strike="noStrike" kern="1200" normalizeH="0" baseline="0" noProof="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0562" y="4365010"/>
            <a:ext cx="3620590" cy="2492990"/>
          </a:xfrm>
          <a:prstGeom prst="rect">
            <a:avLst/>
          </a:prstGeom>
          <a:noFill/>
          <a:ln w="190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территории Ташлинского поселения работает: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3 – детских сада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 – школы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– детская школа искусств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1 -  центр дополнительного образования детей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– спортивная школа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– политехнический техникум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1 - историко-краеведческий Музей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– Дом культуры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– Районная библиотека</a:t>
            </a:r>
          </a:p>
          <a:p>
            <a:r>
              <a:rPr lang="ru-RU" sz="1200" b="1" i="1" cap="all" dirty="0" smtClean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– Районная больница</a:t>
            </a:r>
            <a:endParaRPr lang="ru-RU" sz="1200" b="1" i="1" cap="all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8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9144000" cy="9725739"/>
          </a:xfrm>
          <a:prstGeom prst="rect">
            <a:avLst/>
          </a:prstGeom>
          <a:noFill/>
        </p:spPr>
        <p:txBody>
          <a:bodyPr wrap="square" num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dirty="0" smtClean="0">
                <a:ln/>
                <a:solidFill>
                  <a:schemeClr val="accent4"/>
                </a:solidFill>
              </a:rPr>
              <a:t>                                   </a:t>
            </a:r>
          </a:p>
          <a:p>
            <a:pPr algn="ctr"/>
            <a:r>
              <a:rPr lang="ru-RU" sz="2400" b="1" dirty="0" smtClean="0">
                <a:ln/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понятия, термины и определения применяемые при составлении и исполнении бюджетов.</a:t>
            </a:r>
          </a:p>
          <a:p>
            <a:r>
              <a:rPr lang="ru-RU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4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Бюджет муниципального образования</a:t>
            </a:r>
          </a:p>
          <a:p>
            <a:r>
              <a:rPr lang="ru-RU" sz="24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это  план доходов и расходов  для выполнения</a:t>
            </a:r>
          </a:p>
          <a:p>
            <a:r>
              <a:rPr lang="ru-RU" sz="24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задач и функций местного самоуправления.</a:t>
            </a:r>
          </a:p>
          <a:p>
            <a:endParaRPr lang="ru-RU" sz="2400" b="1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Доходы бюджета – это поступающие</a:t>
            </a:r>
          </a:p>
          <a:p>
            <a:r>
              <a:rPr lang="ru-RU" sz="24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бюджет денежные средства. </a:t>
            </a:r>
          </a:p>
          <a:p>
            <a:endParaRPr lang="ru-RU" sz="2000" b="1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– это выплачиваемые</a:t>
            </a:r>
          </a:p>
          <a:p>
            <a:r>
              <a:rPr lang="ru-RU" sz="2400" b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из бюджета денежные средства.</a:t>
            </a:r>
          </a:p>
          <a:p>
            <a:endParaRPr lang="ru-RU" sz="2000" b="1" dirty="0" smtClean="0">
              <a:ln/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/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n/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n/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n/>
              <a:solidFill>
                <a:schemeClr val="accent4"/>
              </a:solidFill>
            </a:endParaRPr>
          </a:p>
          <a:p>
            <a:endParaRPr lang="ru-RU" b="1" dirty="0" smtClean="0">
              <a:ln/>
              <a:solidFill>
                <a:schemeClr val="accent4"/>
              </a:solidFill>
            </a:endParaRPr>
          </a:p>
          <a:p>
            <a:endParaRPr lang="ru-RU" b="1" dirty="0" smtClean="0">
              <a:ln/>
              <a:solidFill>
                <a:schemeClr val="accent4"/>
              </a:solidFill>
            </a:endParaRPr>
          </a:p>
          <a:p>
            <a:endParaRPr lang="ru-RU" b="1" dirty="0" smtClean="0">
              <a:ln/>
              <a:solidFill>
                <a:schemeClr val="accent4"/>
              </a:solidFill>
            </a:endParaRPr>
          </a:p>
          <a:p>
            <a:endParaRPr lang="ru-RU" b="1" dirty="0" smtClean="0">
              <a:ln/>
              <a:solidFill>
                <a:schemeClr val="accent4"/>
              </a:solidFill>
            </a:endParaRPr>
          </a:p>
          <a:p>
            <a:endParaRPr lang="ru-RU" b="1" dirty="0" smtClean="0">
              <a:ln/>
              <a:solidFill>
                <a:schemeClr val="accent4"/>
              </a:solidFill>
            </a:endParaRPr>
          </a:p>
          <a:p>
            <a:endParaRPr lang="ru-RU" b="1" dirty="0" smtClean="0">
              <a:ln/>
              <a:solidFill>
                <a:schemeClr val="accent4"/>
              </a:solidFill>
            </a:endParaRPr>
          </a:p>
          <a:p>
            <a:endParaRPr lang="ru-RU" b="1" i="1" dirty="0" smtClean="0">
              <a:ln/>
              <a:solidFill>
                <a:schemeClr val="accent4"/>
              </a:solidFill>
            </a:endParaRPr>
          </a:p>
          <a:p>
            <a:endParaRPr lang="ru-RU" b="1" i="1" dirty="0" smtClean="0">
              <a:ln/>
              <a:solidFill>
                <a:schemeClr val="accent4"/>
              </a:solidFill>
            </a:endParaRPr>
          </a:p>
          <a:p>
            <a:r>
              <a:rPr lang="ru-RU" b="1" dirty="0" smtClean="0">
                <a:ln/>
                <a:solidFill>
                  <a:schemeClr val="accent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3270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4836</TotalTime>
  <Words>1853</Words>
  <Application>Microsoft Office PowerPoint</Application>
  <PresentationFormat>Экран (4:3)</PresentationFormat>
  <Paragraphs>379</Paragraphs>
  <Slides>36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Calibri</vt:lpstr>
      <vt:lpstr>Times New Roman</vt:lpstr>
      <vt:lpstr>Trebuchet MS</vt:lpstr>
      <vt:lpstr>Wingdings</vt:lpstr>
      <vt:lpstr>Wingdings 2</vt:lpstr>
      <vt:lpstr>Изящная</vt:lpstr>
      <vt:lpstr>Презентация PowerPoint</vt:lpstr>
      <vt:lpstr>Содержание :</vt:lpstr>
      <vt:lpstr>Цель проекта: Повысить уровень финансовой грамотности  граждан и развитие финансового образования потребителей финансовых услуг в РФ, а также оказать содействие в появлении новых инициатив в этой сфере.</vt:lpstr>
      <vt:lpstr>Задачи:</vt:lpstr>
      <vt:lpstr>актуальность</vt:lpstr>
      <vt:lpstr>Гипотеза </vt:lpstr>
      <vt:lpstr>Этапы работы над проектом:</vt:lpstr>
      <vt:lpstr>Презентация PowerPoint</vt:lpstr>
      <vt:lpstr>Презентация PowerPoint</vt:lpstr>
      <vt:lpstr>Доходы бюджета – это поступающие  в бюджет денежные средства. </vt:lpstr>
      <vt:lpstr>Расходы бюджета – это выплачиваемые  из бюджета денежные средства.</vt:lpstr>
      <vt:lpstr>Презентация PowerPoint</vt:lpstr>
      <vt:lpstr>Бюджетная система Российской Федерации</vt:lpstr>
      <vt:lpstr>   Какие стадии проходит бюджет?</vt:lpstr>
      <vt:lpstr>Участие граждан, юридических и физических лиц в бюджетном процессе</vt:lpstr>
      <vt:lpstr>Презентация PowerPoint</vt:lpstr>
      <vt:lpstr> Направления налоговой политики  на 2019-2021 годы.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Собственные доходы бюджета на 2020 год – 31711,7 млн. руб.</vt:lpstr>
      <vt:lpstr>Собственные доходы бюджета на 2021 год – 35726,2 млн. руб.*</vt:lpstr>
      <vt:lpstr>Динамика собственных доходов бюджета за 2019-2021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Дефицит бюджета поселения</vt:lpstr>
      <vt:lpstr>Вывод: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543</cp:revision>
  <dcterms:modified xsi:type="dcterms:W3CDTF">2021-05-31T13:11:17Z</dcterms:modified>
</cp:coreProperties>
</file>