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theme/themeOverride1.xml" ContentType="application/vnd.openxmlformats-officedocument.themeOverr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charts/chart24.xml" ContentType="application/vnd.openxmlformats-officedocument.drawingml.chart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charts/chart21.xml" ContentType="application/vnd.openxmlformats-officedocument.drawingml.chart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slides/slide108.xml" ContentType="application/vnd.openxmlformats-officedocument.presentationml.slide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embeddings/oleObject1.bin" ContentType="application/vnd.openxmlformats-officedocument.oleObject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quickStyle19.xml" ContentType="application/vnd.openxmlformats-officedocument.drawingml.diagramStyle+xml"/>
  <Default Extension="wmf" ContentType="image/x-wmf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notesSlides/notesSlide5.xml" ContentType="application/vnd.openxmlformats-officedocument.presentationml.notesSlide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rawings/drawing1.xml" ContentType="application/vnd.openxmlformats-officedocument.drawingml.chartshape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charts/chart23.xml" ContentType="application/vnd.openxmlformats-officedocument.drawingml.char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diagrams/data5.xml" ContentType="application/vnd.openxmlformats-officedocument.drawingml.diagramData+xml"/>
  <Override PartName="/ppt/charts/chart6.xml" ContentType="application/vnd.openxmlformats-officedocument.drawingml.chart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notesSlides/notesSlide6.xml" ContentType="application/vnd.openxmlformats-officedocument.presentationml.notesSlide+xml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charts/chart20.xml" ContentType="application/vnd.openxmlformats-officedocument.drawingml.chart+xml"/>
  <Override PartName="/ppt/slides/slide118.xml" ContentType="application/vnd.openxmlformats-officedocument.presentationml.slide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Default Extension="bin" ContentType="application/vnd.ms-office.legacyDiagramText"/>
  <Override PartName="/ppt/diagrams/colors1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charts/chart25.xml" ContentType="application/vnd.openxmlformats-officedocument.drawingml.char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slides/slide89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s/slide81.xml" ContentType="application/vnd.openxmlformats-officedocument.presentationml.slide+xml"/>
  <Default Extension="xls" ContentType="application/vnd.ms-exce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22"/>
  </p:notesMasterIdLst>
  <p:sldIdLst>
    <p:sldId id="256" r:id="rId2"/>
    <p:sldId id="550" r:id="rId3"/>
    <p:sldId id="516" r:id="rId4"/>
    <p:sldId id="517" r:id="rId5"/>
    <p:sldId id="518" r:id="rId6"/>
    <p:sldId id="519" r:id="rId7"/>
    <p:sldId id="520" r:id="rId8"/>
    <p:sldId id="521" r:id="rId9"/>
    <p:sldId id="522" r:id="rId10"/>
    <p:sldId id="258" r:id="rId11"/>
    <p:sldId id="478" r:id="rId12"/>
    <p:sldId id="462" r:id="rId13"/>
    <p:sldId id="463" r:id="rId14"/>
    <p:sldId id="464" r:id="rId15"/>
    <p:sldId id="465" r:id="rId16"/>
    <p:sldId id="466" r:id="rId17"/>
    <p:sldId id="467" r:id="rId18"/>
    <p:sldId id="468" r:id="rId19"/>
    <p:sldId id="469" r:id="rId20"/>
    <p:sldId id="470" r:id="rId21"/>
    <p:sldId id="471" r:id="rId22"/>
    <p:sldId id="472" r:id="rId23"/>
    <p:sldId id="473" r:id="rId24"/>
    <p:sldId id="474" r:id="rId25"/>
    <p:sldId id="475" r:id="rId26"/>
    <p:sldId id="476" r:id="rId27"/>
    <p:sldId id="477" r:id="rId28"/>
    <p:sldId id="451" r:id="rId29"/>
    <p:sldId id="551" r:id="rId30"/>
    <p:sldId id="452" r:id="rId31"/>
    <p:sldId id="448" r:id="rId32"/>
    <p:sldId id="449" r:id="rId33"/>
    <p:sldId id="552" r:id="rId34"/>
    <p:sldId id="450" r:id="rId35"/>
    <p:sldId id="553" r:id="rId36"/>
    <p:sldId id="453" r:id="rId37"/>
    <p:sldId id="554" r:id="rId38"/>
    <p:sldId id="555" r:id="rId39"/>
    <p:sldId id="454" r:id="rId40"/>
    <p:sldId id="456" r:id="rId41"/>
    <p:sldId id="457" r:id="rId42"/>
    <p:sldId id="458" r:id="rId43"/>
    <p:sldId id="459" r:id="rId44"/>
    <p:sldId id="461" r:id="rId45"/>
    <p:sldId id="460" r:id="rId46"/>
    <p:sldId id="443" r:id="rId47"/>
    <p:sldId id="444" r:id="rId48"/>
    <p:sldId id="445" r:id="rId49"/>
    <p:sldId id="446" r:id="rId50"/>
    <p:sldId id="447" r:id="rId51"/>
    <p:sldId id="296" r:id="rId52"/>
    <p:sldId id="299" r:id="rId53"/>
    <p:sldId id="300" r:id="rId54"/>
    <p:sldId id="301" r:id="rId55"/>
    <p:sldId id="480" r:id="rId56"/>
    <p:sldId id="496" r:id="rId57"/>
    <p:sldId id="497" r:id="rId58"/>
    <p:sldId id="498" r:id="rId59"/>
    <p:sldId id="499" r:id="rId60"/>
    <p:sldId id="500" r:id="rId61"/>
    <p:sldId id="430" r:id="rId62"/>
    <p:sldId id="481" r:id="rId63"/>
    <p:sldId id="482" r:id="rId64"/>
    <p:sldId id="483" r:id="rId65"/>
    <p:sldId id="435" r:id="rId66"/>
    <p:sldId id="484" r:id="rId67"/>
    <p:sldId id="485" r:id="rId68"/>
    <p:sldId id="486" r:id="rId69"/>
    <p:sldId id="487" r:id="rId70"/>
    <p:sldId id="488" r:id="rId71"/>
    <p:sldId id="489" r:id="rId72"/>
    <p:sldId id="490" r:id="rId73"/>
    <p:sldId id="491" r:id="rId74"/>
    <p:sldId id="492" r:id="rId75"/>
    <p:sldId id="493" r:id="rId76"/>
    <p:sldId id="494" r:id="rId77"/>
    <p:sldId id="495" r:id="rId78"/>
    <p:sldId id="501" r:id="rId79"/>
    <p:sldId id="502" r:id="rId80"/>
    <p:sldId id="504" r:id="rId81"/>
    <p:sldId id="503" r:id="rId82"/>
    <p:sldId id="505" r:id="rId83"/>
    <p:sldId id="506" r:id="rId84"/>
    <p:sldId id="510" r:id="rId85"/>
    <p:sldId id="507" r:id="rId86"/>
    <p:sldId id="508" r:id="rId87"/>
    <p:sldId id="509" r:id="rId88"/>
    <p:sldId id="511" r:id="rId89"/>
    <p:sldId id="512" r:id="rId90"/>
    <p:sldId id="513" r:id="rId91"/>
    <p:sldId id="514" r:id="rId92"/>
    <p:sldId id="523" r:id="rId93"/>
    <p:sldId id="529" r:id="rId94"/>
    <p:sldId id="530" r:id="rId95"/>
    <p:sldId id="531" r:id="rId96"/>
    <p:sldId id="524" r:id="rId97"/>
    <p:sldId id="525" r:id="rId98"/>
    <p:sldId id="526" r:id="rId99"/>
    <p:sldId id="527" r:id="rId100"/>
    <p:sldId id="528" r:id="rId101"/>
    <p:sldId id="532" r:id="rId102"/>
    <p:sldId id="533" r:id="rId103"/>
    <p:sldId id="534" r:id="rId104"/>
    <p:sldId id="535" r:id="rId105"/>
    <p:sldId id="536" r:id="rId106"/>
    <p:sldId id="537" r:id="rId107"/>
    <p:sldId id="538" r:id="rId108"/>
    <p:sldId id="539" r:id="rId109"/>
    <p:sldId id="540" r:id="rId110"/>
    <p:sldId id="541" r:id="rId111"/>
    <p:sldId id="542" r:id="rId112"/>
    <p:sldId id="543" r:id="rId113"/>
    <p:sldId id="544" r:id="rId114"/>
    <p:sldId id="545" r:id="rId115"/>
    <p:sldId id="546" r:id="rId116"/>
    <p:sldId id="547" r:id="rId117"/>
    <p:sldId id="548" r:id="rId118"/>
    <p:sldId id="549" r:id="rId119"/>
    <p:sldId id="556" r:id="rId120"/>
    <p:sldId id="371" r:id="rId12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8" autoAdjust="0"/>
    <p:restoredTop sz="94660"/>
  </p:normalViewPr>
  <p:slideViewPr>
    <p:cSldViewPr>
      <p:cViewPr>
        <p:scale>
          <a:sx n="72" d="100"/>
          <a:sy n="72" d="100"/>
        </p:scale>
        <p:origin x="-1962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microsoft.com/office/2006/relationships/legacyDocTextInfo" Target="legacyDocTextInfo.bin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172.17.23.195\volume_1\Rufanova\&#1055;&#1086;&#1082;&#1072;&#1079;&#1072;&#1090;&#1077;&#1083;&#1080;%20&#1086;&#1090;&#1082;&#1088;&#1099;&#1090;&#1086;&#1089;&#1090;&#1080;%20&#1073;&#1102;&#1076;&#1078;&#1077;&#1090;&#1085;&#1099;&#1093;%20&#1076;&#1072;&#1085;&#1085;&#1099;&#1093;%202019%20&#1075;\&#1097;&#1077;&#1090;&#1080;&#1085;&#1080;&#1085;&#1072;\&#1087;&#1088;&#1086;&#1075;.&#1060;&#1080;&#1085;&#1072;&#1085;&#1089;&#1099;.xlsx" TargetMode="Externa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доходы, млн.руб.</c:v>
                </c:pt>
              </c:strCache>
            </c:strRef>
          </c:tx>
          <c:dLbls>
            <c:showPercent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НДФЛ</c:v>
                </c:pt>
                <c:pt idx="1">
                  <c:v>Акцизы</c:v>
                </c:pt>
                <c:pt idx="2">
                  <c:v>УСН</c:v>
                </c:pt>
                <c:pt idx="3">
                  <c:v>ЕНВД</c:v>
                </c:pt>
                <c:pt idx="4">
                  <c:v>ЕСХН</c:v>
                </c:pt>
                <c:pt idx="5">
                  <c:v>Налог на имущество физ.лиц</c:v>
                </c:pt>
                <c:pt idx="6">
                  <c:v>Земельный налог</c:v>
                </c:pt>
                <c:pt idx="7">
                  <c:v>Гос.пошлина</c:v>
                </c:pt>
                <c:pt idx="8">
                  <c:v>Неналоговые доходы</c:v>
                </c:pt>
                <c:pt idx="9">
                  <c:v>Дотации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177.4</c:v>
                </c:pt>
                <c:pt idx="1">
                  <c:v>18.5</c:v>
                </c:pt>
                <c:pt idx="2">
                  <c:v>17.3</c:v>
                </c:pt>
                <c:pt idx="3">
                  <c:v>5.4</c:v>
                </c:pt>
                <c:pt idx="4">
                  <c:v>3.9</c:v>
                </c:pt>
                <c:pt idx="5">
                  <c:v>2</c:v>
                </c:pt>
                <c:pt idx="6">
                  <c:v>35</c:v>
                </c:pt>
                <c:pt idx="7">
                  <c:v>6.1</c:v>
                </c:pt>
                <c:pt idx="8">
                  <c:v>23</c:v>
                </c:pt>
                <c:pt idx="9">
                  <c:v>292.2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3902490962214664"/>
          <c:y val="0.12217078848111949"/>
          <c:w val="0.34210716584955325"/>
          <c:h val="0.83375690793475954"/>
        </c:manualLayout>
      </c:layout>
      <c:txPr>
        <a:bodyPr/>
        <a:lstStyle/>
        <a:p>
          <a:pPr>
            <a:defRPr sz="1200" kern="700" spc="-100" baseline="0">
              <a:latin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Администрация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2017 факт</c:v>
                </c:pt>
                <c:pt idx="1">
                  <c:v>2018 план</c:v>
                </c:pt>
                <c:pt idx="2">
                  <c:v>2018 факт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259.39999999999969</c:v>
                </c:pt>
                <c:pt idx="1">
                  <c:v>286.60000000000002</c:v>
                </c:pt>
                <c:pt idx="2">
                  <c:v>276.39999999999969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СД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2017 факт</c:v>
                </c:pt>
                <c:pt idx="1">
                  <c:v>2018 план</c:v>
                </c:pt>
                <c:pt idx="2">
                  <c:v>2018 факт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2.2999999999999998</c:v>
                </c:pt>
                <c:pt idx="1">
                  <c:v>2.6</c:v>
                </c:pt>
                <c:pt idx="2">
                  <c:v>2.6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ФУ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2017 факт</c:v>
                </c:pt>
                <c:pt idx="1">
                  <c:v>2018 план</c:v>
                </c:pt>
                <c:pt idx="2">
                  <c:v>2018 факт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9.4</c:v>
                </c:pt>
                <c:pt idx="1">
                  <c:v>9</c:v>
                </c:pt>
                <c:pt idx="2">
                  <c:v>8.9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ОК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2017 факт</c:v>
                </c:pt>
                <c:pt idx="1">
                  <c:v>2018 план</c:v>
                </c:pt>
                <c:pt idx="2">
                  <c:v>2018 факт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81.3</c:v>
                </c:pt>
                <c:pt idx="1">
                  <c:v>91.7</c:v>
                </c:pt>
                <c:pt idx="2">
                  <c:v>91.7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УО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2017 факт</c:v>
                </c:pt>
                <c:pt idx="1">
                  <c:v>2018 план</c:v>
                </c:pt>
                <c:pt idx="2">
                  <c:v>2018 факт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500.8</c:v>
                </c:pt>
                <c:pt idx="1">
                  <c:v>598.1</c:v>
                </c:pt>
                <c:pt idx="2">
                  <c:v>595.20000000000005</c:v>
                </c:pt>
              </c:numCache>
            </c:numRef>
          </c:val>
        </c:ser>
        <c:overlap val="100"/>
        <c:axId val="148576896"/>
        <c:axId val="148599168"/>
      </c:barChart>
      <c:catAx>
        <c:axId val="148576896"/>
        <c:scaling>
          <c:orientation val="minMax"/>
        </c:scaling>
        <c:axPos val="b"/>
        <c:numFmt formatCode="General" sourceLinked="1"/>
        <c:tickLblPos val="nextTo"/>
        <c:crossAx val="148599168"/>
        <c:crosses val="autoZero"/>
        <c:auto val="1"/>
        <c:lblAlgn val="ctr"/>
        <c:lblOffset val="100"/>
      </c:catAx>
      <c:valAx>
        <c:axId val="148599168"/>
        <c:scaling>
          <c:orientation val="minMax"/>
        </c:scaling>
        <c:axPos val="l"/>
        <c:majorGridlines/>
        <c:numFmt formatCode="0%" sourceLinked="1"/>
        <c:tickLblPos val="nextTo"/>
        <c:crossAx val="14857689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dLbls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Val val="1"/>
          </c:dLbls>
          <c:cat>
            <c:strRef>
              <c:f>Лист1!$A$2:$A$6</c:f>
              <c:strCache>
                <c:ptCount val="5"/>
                <c:pt idx="0">
                  <c:v>2018 год (факт)</c:v>
                </c:pt>
                <c:pt idx="1">
                  <c:v>2019 год (факт)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977.9</c:v>
                </c:pt>
                <c:pt idx="1">
                  <c:v>1090.7</c:v>
                </c:pt>
                <c:pt idx="2">
                  <c:v>997.8</c:v>
                </c:pt>
                <c:pt idx="3">
                  <c:v>834.5</c:v>
                </c:pt>
                <c:pt idx="4">
                  <c:v>817.8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dLbls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Лист1!$A$2:$A$6</c:f>
              <c:strCache>
                <c:ptCount val="5"/>
                <c:pt idx="0">
                  <c:v>2018 год (факт)</c:v>
                </c:pt>
                <c:pt idx="1">
                  <c:v>2019 год (факт)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974.8</c:v>
                </c:pt>
                <c:pt idx="1">
                  <c:v>1080.5999999999999</c:v>
                </c:pt>
                <c:pt idx="2">
                  <c:v>997.8</c:v>
                </c:pt>
                <c:pt idx="3">
                  <c:v>834.5</c:v>
                </c:pt>
                <c:pt idx="4">
                  <c:v>817.8</c:v>
                </c:pt>
              </c:numCache>
            </c:numRef>
          </c:val>
        </c:ser>
        <c:axId val="110105728"/>
        <c:axId val="134252416"/>
      </c:barChart>
      <c:catAx>
        <c:axId val="110105728"/>
        <c:scaling>
          <c:orientation val="minMax"/>
        </c:scaling>
        <c:axPos val="b"/>
        <c:tickLblPos val="nextTo"/>
        <c:crossAx val="134252416"/>
        <c:crosses val="autoZero"/>
        <c:auto val="1"/>
        <c:lblAlgn val="ctr"/>
        <c:lblOffset val="100"/>
      </c:catAx>
      <c:valAx>
        <c:axId val="134252416"/>
        <c:scaling>
          <c:orientation val="minMax"/>
        </c:scaling>
        <c:axPos val="l"/>
        <c:majorGridlines/>
        <c:numFmt formatCode="General" sourceLinked="1"/>
        <c:tickLblPos val="nextTo"/>
        <c:crossAx val="11010572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доходы, млн.руб.</c:v>
                </c:pt>
              </c:strCache>
            </c:strRef>
          </c:tx>
          <c:dLbls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НДФЛ</c:v>
                </c:pt>
                <c:pt idx="1">
                  <c:v>Акцизы</c:v>
                </c:pt>
                <c:pt idx="2">
                  <c:v>УСН</c:v>
                </c:pt>
                <c:pt idx="3">
                  <c:v>ЕНВД</c:v>
                </c:pt>
                <c:pt idx="4">
                  <c:v>ЕСХН</c:v>
                </c:pt>
                <c:pt idx="5">
                  <c:v>Налог на имущество физ.лиц</c:v>
                </c:pt>
                <c:pt idx="6">
                  <c:v>Земельный налог</c:v>
                </c:pt>
                <c:pt idx="7">
                  <c:v>Гос.пошлина</c:v>
                </c:pt>
                <c:pt idx="8">
                  <c:v>Неналоговые доходы</c:v>
                </c:pt>
                <c:pt idx="9">
                  <c:v>Дотации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181</c:v>
                </c:pt>
                <c:pt idx="1">
                  <c:v>21.5</c:v>
                </c:pt>
                <c:pt idx="2">
                  <c:v>23.7</c:v>
                </c:pt>
                <c:pt idx="3">
                  <c:v>5</c:v>
                </c:pt>
                <c:pt idx="4">
                  <c:v>2.5</c:v>
                </c:pt>
                <c:pt idx="5">
                  <c:v>1.9000000000000001</c:v>
                </c:pt>
                <c:pt idx="6">
                  <c:v>36.200000000000003</c:v>
                </c:pt>
                <c:pt idx="7">
                  <c:v>5.7</c:v>
                </c:pt>
                <c:pt idx="8">
                  <c:v>28.4</c:v>
                </c:pt>
                <c:pt idx="9">
                  <c:v>305.89999999999969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3902490962214664"/>
          <c:y val="0.12217078848112005"/>
          <c:w val="0.34210716584955492"/>
          <c:h val="0.83375690793475954"/>
        </c:manualLayout>
      </c:layout>
      <c:txPr>
        <a:bodyPr/>
        <a:lstStyle/>
        <a:p>
          <a:pPr>
            <a:defRPr sz="1200" kern="700" spc="-100" baseline="0">
              <a:latin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 факт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дотации</c:v>
                </c:pt>
                <c:pt idx="3">
                  <c:v>субсидии</c:v>
                </c:pt>
                <c:pt idx="4">
                  <c:v>субвенции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266.60000000000002</c:v>
                </c:pt>
                <c:pt idx="1">
                  <c:v>23.7</c:v>
                </c:pt>
                <c:pt idx="2">
                  <c:v>292.2</c:v>
                </c:pt>
                <c:pt idx="3">
                  <c:v>61.1</c:v>
                </c:pt>
                <c:pt idx="4">
                  <c:v>334.9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факт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дотации</c:v>
                </c:pt>
                <c:pt idx="3">
                  <c:v>субсидии</c:v>
                </c:pt>
                <c:pt idx="4">
                  <c:v>субвенции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316.60000000000002</c:v>
                </c:pt>
                <c:pt idx="1">
                  <c:v>20.5</c:v>
                </c:pt>
                <c:pt idx="2">
                  <c:v>305.89999999999975</c:v>
                </c:pt>
                <c:pt idx="3">
                  <c:v>81.599999999999994</c:v>
                </c:pt>
                <c:pt idx="4">
                  <c:v>341.8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дотации</c:v>
                </c:pt>
                <c:pt idx="3">
                  <c:v>субсидии</c:v>
                </c:pt>
                <c:pt idx="4">
                  <c:v>субвенции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295.89999999999975</c:v>
                </c:pt>
                <c:pt idx="1">
                  <c:v>19.100000000000001</c:v>
                </c:pt>
                <c:pt idx="2">
                  <c:v>278.5</c:v>
                </c:pt>
                <c:pt idx="3">
                  <c:v>63.4</c:v>
                </c:pt>
                <c:pt idx="4">
                  <c:v>340.2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дотации</c:v>
                </c:pt>
                <c:pt idx="3">
                  <c:v>субсидии</c:v>
                </c:pt>
                <c:pt idx="4">
                  <c:v>субвенции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315.2</c:v>
                </c:pt>
                <c:pt idx="1">
                  <c:v>15.4</c:v>
                </c:pt>
                <c:pt idx="2">
                  <c:v>103.1</c:v>
                </c:pt>
                <c:pt idx="3">
                  <c:v>60</c:v>
                </c:pt>
                <c:pt idx="4">
                  <c:v>340.9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дотации</c:v>
                </c:pt>
                <c:pt idx="3">
                  <c:v>субсидии</c:v>
                </c:pt>
                <c:pt idx="4">
                  <c:v>субвенции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329.1</c:v>
                </c:pt>
                <c:pt idx="1">
                  <c:v>15.3</c:v>
                </c:pt>
                <c:pt idx="2">
                  <c:v>74.099999999999994</c:v>
                </c:pt>
                <c:pt idx="3">
                  <c:v>57.9</c:v>
                </c:pt>
                <c:pt idx="4">
                  <c:v>341.4</c:v>
                </c:pt>
              </c:numCache>
            </c:numRef>
          </c:val>
        </c:ser>
        <c:shape val="cylinder"/>
        <c:axId val="163579776"/>
        <c:axId val="163973760"/>
        <c:axId val="0"/>
      </c:bar3DChart>
      <c:catAx>
        <c:axId val="163579776"/>
        <c:scaling>
          <c:orientation val="minMax"/>
        </c:scaling>
        <c:axPos val="b"/>
        <c:tickLblPos val="nextTo"/>
        <c:crossAx val="163973760"/>
        <c:crosses val="autoZero"/>
        <c:auto val="1"/>
        <c:lblAlgn val="ctr"/>
        <c:lblOffset val="100"/>
      </c:catAx>
      <c:valAx>
        <c:axId val="163973760"/>
        <c:scaling>
          <c:orientation val="minMax"/>
        </c:scaling>
        <c:axPos val="l"/>
        <c:majorGridlines/>
        <c:numFmt formatCode="General" sourceLinked="1"/>
        <c:tickLblPos val="nextTo"/>
        <c:crossAx val="16357977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9.8894446456080434E-2"/>
          <c:y val="5.6237891751096128E-2"/>
          <c:w val="0.63501439171233443"/>
          <c:h val="0.73953103721773961"/>
        </c:manualLayout>
      </c:layout>
      <c:bar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500" baseline="0" dirty="0" smtClean="0"/>
                      <a:t>268</a:t>
                    </a:r>
                    <a:r>
                      <a:rPr lang="ru-RU" sz="1500" baseline="0" dirty="0" smtClean="0"/>
                      <a:t>,</a:t>
                    </a:r>
                    <a:r>
                      <a:rPr lang="en-US" sz="1500" baseline="0" dirty="0" smtClean="0"/>
                      <a:t>8</a:t>
                    </a:r>
                    <a:endParaRPr lang="en-US" sz="1500" baseline="0" dirty="0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z="1500" baseline="0" dirty="0" smtClean="0"/>
                      <a:t>271,8</a:t>
                    </a:r>
                    <a:endParaRPr lang="en-US" sz="1500" baseline="0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500" baseline="0"/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8"/>
                <c:pt idx="0">
                  <c:v>2018</c:v>
                </c:pt>
                <c:pt idx="1">
                  <c:v>2019 (I)</c:v>
                </c:pt>
                <c:pt idx="2">
                  <c:v>2019 (II)</c:v>
                </c:pt>
                <c:pt idx="3">
                  <c:v>2019 (III)</c:v>
                </c:pt>
                <c:pt idx="4">
                  <c:v>2019 (IV)</c:v>
                </c:pt>
                <c:pt idx="5">
                  <c:v>2019 (V)</c:v>
                </c:pt>
                <c:pt idx="6">
                  <c:v>2019 (VI)</c:v>
                </c:pt>
                <c:pt idx="7">
                  <c:v>2019 (VII)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266.60000000000002</c:v>
                </c:pt>
                <c:pt idx="1">
                  <c:v>268.8</c:v>
                </c:pt>
                <c:pt idx="2">
                  <c:v>268.8</c:v>
                </c:pt>
                <c:pt idx="3">
                  <c:v>268.8</c:v>
                </c:pt>
                <c:pt idx="4">
                  <c:v>271.8</c:v>
                </c:pt>
                <c:pt idx="5">
                  <c:v>278.10000000000002</c:v>
                </c:pt>
                <c:pt idx="6">
                  <c:v>278.10000000000002</c:v>
                </c:pt>
                <c:pt idx="7">
                  <c:v>278.10000000000002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2018</c:v>
                </c:pt>
                <c:pt idx="1">
                  <c:v>2019 (I)</c:v>
                </c:pt>
                <c:pt idx="2">
                  <c:v>2019 (II)</c:v>
                </c:pt>
                <c:pt idx="3">
                  <c:v>2019 (III)</c:v>
                </c:pt>
                <c:pt idx="4">
                  <c:v>2019 (IV)</c:v>
                </c:pt>
                <c:pt idx="5">
                  <c:v>2019 (V)</c:v>
                </c:pt>
                <c:pt idx="6">
                  <c:v>2019 (VI)</c:v>
                </c:pt>
                <c:pt idx="7">
                  <c:v>2019 (VII)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23.7</c:v>
                </c:pt>
                <c:pt idx="1">
                  <c:v>21.6</c:v>
                </c:pt>
                <c:pt idx="2">
                  <c:v>21.6</c:v>
                </c:pt>
                <c:pt idx="3">
                  <c:v>26.6</c:v>
                </c:pt>
                <c:pt idx="4">
                  <c:v>28</c:v>
                </c:pt>
                <c:pt idx="5">
                  <c:v>28</c:v>
                </c:pt>
                <c:pt idx="6">
                  <c:v>28.6</c:v>
                </c:pt>
                <c:pt idx="7">
                  <c:v>28.6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Дотации</c:v>
                </c:pt>
              </c:strCache>
            </c:strRef>
          </c:tx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500" baseline="0" dirty="0" smtClean="0"/>
                      <a:t>242</a:t>
                    </a:r>
                    <a:endParaRPr lang="en-US" sz="1500" baseline="0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500" baseline="0" smtClean="0"/>
                      <a:t>267,4</a:t>
                    </a:r>
                    <a:endParaRPr lang="en-US" sz="1500" baseline="0" dirty="0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z="1500" baseline="0" dirty="0" smtClean="0"/>
                      <a:t>267,4</a:t>
                    </a:r>
                    <a:endParaRPr lang="en-US" sz="1500" baseline="0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500" baseline="0"/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8"/>
                <c:pt idx="0">
                  <c:v>2018</c:v>
                </c:pt>
                <c:pt idx="1">
                  <c:v>2019 (I)</c:v>
                </c:pt>
                <c:pt idx="2">
                  <c:v>2019 (II)</c:v>
                </c:pt>
                <c:pt idx="3">
                  <c:v>2019 (III)</c:v>
                </c:pt>
                <c:pt idx="4">
                  <c:v>2019 (IV)</c:v>
                </c:pt>
                <c:pt idx="5">
                  <c:v>2019 (V)</c:v>
                </c:pt>
                <c:pt idx="6">
                  <c:v>2019 (VI)</c:v>
                </c:pt>
                <c:pt idx="7">
                  <c:v>2019 (VII)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292.2</c:v>
                </c:pt>
                <c:pt idx="1">
                  <c:v>242</c:v>
                </c:pt>
                <c:pt idx="2">
                  <c:v>242</c:v>
                </c:pt>
                <c:pt idx="3">
                  <c:v>267.39999999999969</c:v>
                </c:pt>
                <c:pt idx="4">
                  <c:v>267.39999999999969</c:v>
                </c:pt>
                <c:pt idx="5">
                  <c:v>305.89999999999969</c:v>
                </c:pt>
                <c:pt idx="6">
                  <c:v>305.89999999999969</c:v>
                </c:pt>
                <c:pt idx="7">
                  <c:v>305.89999999999969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Субсидии</c:v>
                </c:pt>
              </c:strCache>
            </c:strRef>
          </c:tx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500" baseline="0" dirty="0" smtClean="0"/>
                      <a:t>130,6</a:t>
                    </a:r>
                    <a:endParaRPr lang="en-US" sz="1500" baseline="0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500" baseline="0" dirty="0" smtClean="0"/>
                      <a:t>135,1</a:t>
                    </a:r>
                    <a:endParaRPr lang="en-US" sz="1500" baseline="0" dirty="0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z="1500" baseline="0" dirty="0" smtClean="0"/>
                      <a:t>143,9</a:t>
                    </a:r>
                    <a:endParaRPr lang="en-US" sz="1500" baseline="0" dirty="0"/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sz="1500" baseline="0" dirty="0" smtClean="0"/>
                      <a:t>81</a:t>
                    </a:r>
                    <a:endParaRPr lang="en-US" sz="1500" baseline="0" dirty="0"/>
                  </a:p>
                </c:rich>
              </c:tx>
              <c:showVal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 sz="1500" baseline="0" dirty="0" smtClean="0"/>
                      <a:t>80,7</a:t>
                    </a:r>
                    <a:endParaRPr lang="en-US" sz="1500" baseline="0" dirty="0"/>
                  </a:p>
                </c:rich>
              </c:tx>
              <c:showVal val="1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81,</a:t>
                    </a:r>
                    <a:r>
                      <a:rPr lang="ru-RU" smtClean="0"/>
                      <a:t>5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500" baseline="0"/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8"/>
                <c:pt idx="0">
                  <c:v>2018</c:v>
                </c:pt>
                <c:pt idx="1">
                  <c:v>2019 (I)</c:v>
                </c:pt>
                <c:pt idx="2">
                  <c:v>2019 (II)</c:v>
                </c:pt>
                <c:pt idx="3">
                  <c:v>2019 (III)</c:v>
                </c:pt>
                <c:pt idx="4">
                  <c:v>2019 (IV)</c:v>
                </c:pt>
                <c:pt idx="5">
                  <c:v>2019 (V)</c:v>
                </c:pt>
                <c:pt idx="6">
                  <c:v>2019 (VI)</c:v>
                </c:pt>
                <c:pt idx="7">
                  <c:v>2019 (VII)</c:v>
                </c:pt>
              </c:strCache>
            </c:strRef>
          </c:cat>
          <c:val>
            <c:numRef>
              <c:f>Лист1!$E$2:$E$9</c:f>
              <c:numCache>
                <c:formatCode>General</c:formatCode>
                <c:ptCount val="8"/>
                <c:pt idx="0">
                  <c:v>61.1</c:v>
                </c:pt>
                <c:pt idx="1">
                  <c:v>130.6</c:v>
                </c:pt>
                <c:pt idx="2">
                  <c:v>130.6</c:v>
                </c:pt>
                <c:pt idx="3">
                  <c:v>135.1</c:v>
                </c:pt>
                <c:pt idx="4">
                  <c:v>143.9</c:v>
                </c:pt>
                <c:pt idx="5">
                  <c:v>81</c:v>
                </c:pt>
                <c:pt idx="6">
                  <c:v>80.7</c:v>
                </c:pt>
                <c:pt idx="7">
                  <c:v>81.5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Субвенции</c:v>
                </c:pt>
              </c:strCache>
            </c:strRef>
          </c:tx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500" baseline="0" dirty="0" smtClean="0"/>
                      <a:t>32</a:t>
                    </a:r>
                    <a:r>
                      <a:rPr lang="ru-RU" sz="1500" baseline="0" dirty="0" smtClean="0"/>
                      <a:t>8,5</a:t>
                    </a:r>
                    <a:endParaRPr lang="en-US" sz="1500" baseline="0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500" baseline="0" dirty="0" smtClean="0"/>
                      <a:t>329,6</a:t>
                    </a:r>
                    <a:endParaRPr lang="en-US" sz="1500" baseline="0" dirty="0"/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sz="1500" baseline="0" dirty="0" smtClean="0"/>
                      <a:t>341</a:t>
                    </a:r>
                    <a:endParaRPr lang="en-US" sz="1500" baseline="0" dirty="0"/>
                  </a:p>
                </c:rich>
              </c:tx>
              <c:showVal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 sz="1500" baseline="0" dirty="0" smtClean="0"/>
                      <a:t>341,8</a:t>
                    </a:r>
                    <a:endParaRPr lang="en-US" sz="1500" baseline="0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500" baseline="0"/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8"/>
                <c:pt idx="0">
                  <c:v>2018</c:v>
                </c:pt>
                <c:pt idx="1">
                  <c:v>2019 (I)</c:v>
                </c:pt>
                <c:pt idx="2">
                  <c:v>2019 (II)</c:v>
                </c:pt>
                <c:pt idx="3">
                  <c:v>2019 (III)</c:v>
                </c:pt>
                <c:pt idx="4">
                  <c:v>2019 (IV)</c:v>
                </c:pt>
                <c:pt idx="5">
                  <c:v>2019 (V)</c:v>
                </c:pt>
                <c:pt idx="6">
                  <c:v>2019 (VI)</c:v>
                </c:pt>
                <c:pt idx="7">
                  <c:v>2019 (VII)</c:v>
                </c:pt>
              </c:strCache>
            </c:strRef>
          </c:cat>
          <c:val>
            <c:numRef>
              <c:f>Лист1!$F$2:$F$9</c:f>
              <c:numCache>
                <c:formatCode>General</c:formatCode>
                <c:ptCount val="8"/>
                <c:pt idx="0">
                  <c:v>334.9</c:v>
                </c:pt>
                <c:pt idx="1">
                  <c:v>328.5</c:v>
                </c:pt>
                <c:pt idx="2">
                  <c:v>328.5</c:v>
                </c:pt>
                <c:pt idx="3">
                  <c:v>329.6</c:v>
                </c:pt>
                <c:pt idx="4">
                  <c:v>341</c:v>
                </c:pt>
                <c:pt idx="5">
                  <c:v>341</c:v>
                </c:pt>
                <c:pt idx="6">
                  <c:v>341.8</c:v>
                </c:pt>
                <c:pt idx="7">
                  <c:v>342.1</c:v>
                </c:pt>
              </c:numCache>
            </c:numRef>
          </c:val>
        </c:ser>
        <c:overlap val="100"/>
        <c:axId val="149994880"/>
        <c:axId val="150013056"/>
      </c:barChart>
      <c:catAx>
        <c:axId val="1499948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aseline="0"/>
            </a:pPr>
            <a:endParaRPr lang="ru-RU"/>
          </a:p>
        </c:txPr>
        <c:crossAx val="150013056"/>
        <c:crosses val="autoZero"/>
        <c:auto val="1"/>
        <c:lblAlgn val="ctr"/>
        <c:lblOffset val="100"/>
      </c:catAx>
      <c:valAx>
        <c:axId val="150013056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500" baseline="0"/>
            </a:pPr>
            <a:endParaRPr lang="ru-RU"/>
          </a:p>
        </c:txPr>
        <c:crossAx val="149994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861089238845482"/>
          <c:y val="0.11925539533697153"/>
          <c:w val="0.21515365266841638"/>
          <c:h val="0.83074779877877991"/>
        </c:manualLayout>
      </c:layout>
      <c:txPr>
        <a:bodyPr/>
        <a:lstStyle/>
        <a:p>
          <a:pPr>
            <a:defRPr sz="1500" baseline="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Обслуживание долга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0.4</c:v>
                </c:pt>
                <c:pt idx="1">
                  <c:v>3.0000000000000002E-2</c:v>
                </c:pt>
                <c:pt idx="2">
                  <c:v>6.0000000000000026E-2</c:v>
                </c:pt>
                <c:pt idx="3">
                  <c:v>0.8</c:v>
                </c:pt>
                <c:pt idx="4">
                  <c:v>1.7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Физ.культура и спорт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9.2000000000000011</c:v>
                </c:pt>
                <c:pt idx="1">
                  <c:v>9.4</c:v>
                </c:pt>
                <c:pt idx="2">
                  <c:v>9.3000000000000007</c:v>
                </c:pt>
                <c:pt idx="3">
                  <c:v>7.4</c:v>
                </c:pt>
                <c:pt idx="4">
                  <c:v>6.3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Соц.политика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51.6</c:v>
                </c:pt>
                <c:pt idx="1">
                  <c:v>79.3</c:v>
                </c:pt>
                <c:pt idx="2">
                  <c:v>79.5</c:v>
                </c:pt>
                <c:pt idx="3">
                  <c:v>76.099999999999994</c:v>
                </c:pt>
                <c:pt idx="4">
                  <c:v>76.5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Культура</c:v>
                </c:pt>
              </c:strCache>
            </c:strRef>
          </c:tx>
          <c:dLbls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74.400000000000006</c:v>
                </c:pt>
                <c:pt idx="1">
                  <c:v>78.3</c:v>
                </c:pt>
                <c:pt idx="2">
                  <c:v>75.7</c:v>
                </c:pt>
                <c:pt idx="3">
                  <c:v>45.6</c:v>
                </c:pt>
                <c:pt idx="4">
                  <c:v>41.7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Образование</c:v>
                </c:pt>
              </c:strCache>
            </c:strRef>
          </c:tx>
          <c:dLbls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577.29999999999995</c:v>
                </c:pt>
                <c:pt idx="1">
                  <c:v>527.1</c:v>
                </c:pt>
                <c:pt idx="2">
                  <c:v>487.6</c:v>
                </c:pt>
                <c:pt idx="3">
                  <c:v>411.3</c:v>
                </c:pt>
                <c:pt idx="4">
                  <c:v>401.9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ЖКХ</c:v>
                </c:pt>
              </c:strCache>
            </c:strRef>
          </c:tx>
          <c:dLbls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Лист1!$G$2:$G$6</c:f>
              <c:numCache>
                <c:formatCode>General</c:formatCode>
                <c:ptCount val="5"/>
                <c:pt idx="0">
                  <c:v>80.5</c:v>
                </c:pt>
                <c:pt idx="1">
                  <c:v>67</c:v>
                </c:pt>
                <c:pt idx="2">
                  <c:v>48.7</c:v>
                </c:pt>
                <c:pt idx="3">
                  <c:v>40.800000000000004</c:v>
                </c:pt>
                <c:pt idx="4">
                  <c:v>38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Нац.экономика</c:v>
                </c:pt>
              </c:strCache>
            </c:strRef>
          </c:tx>
          <c:dLbls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Лист1!$H$2:$H$6</c:f>
              <c:numCache>
                <c:formatCode>General</c:formatCode>
                <c:ptCount val="5"/>
                <c:pt idx="0">
                  <c:v>59.3</c:v>
                </c:pt>
                <c:pt idx="1">
                  <c:v>91.2</c:v>
                </c:pt>
                <c:pt idx="2">
                  <c:v>63.1</c:v>
                </c:pt>
                <c:pt idx="3">
                  <c:v>57.6</c:v>
                </c:pt>
                <c:pt idx="4">
                  <c:v>58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Нац.безопасность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Лист1!$I$2:$I$6</c:f>
              <c:numCache>
                <c:formatCode>General</c:formatCode>
                <c:ptCount val="5"/>
                <c:pt idx="0">
                  <c:v>10.200000000000001</c:v>
                </c:pt>
                <c:pt idx="1">
                  <c:v>11.3</c:v>
                </c:pt>
                <c:pt idx="2">
                  <c:v>12.6</c:v>
                </c:pt>
                <c:pt idx="3">
                  <c:v>4.5999999999999996</c:v>
                </c:pt>
                <c:pt idx="4">
                  <c:v>4.2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Общегосударственные расходы</c:v>
                </c:pt>
              </c:strCache>
            </c:strRef>
          </c:tx>
          <c:dLbls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Лист1!$J$2:$J$6</c:f>
              <c:numCache>
                <c:formatCode>General</c:formatCode>
                <c:ptCount val="5"/>
                <c:pt idx="0">
                  <c:v>111.9</c:v>
                </c:pt>
                <c:pt idx="1">
                  <c:v>216.3</c:v>
                </c:pt>
                <c:pt idx="2">
                  <c:v>223</c:v>
                </c:pt>
                <c:pt idx="3">
                  <c:v>179.4</c:v>
                </c:pt>
                <c:pt idx="4">
                  <c:v>168.6</c:v>
                </c:pt>
              </c:numCache>
            </c:numRef>
          </c:val>
        </c:ser>
        <c:overlap val="100"/>
        <c:axId val="228827904"/>
        <c:axId val="228830208"/>
      </c:barChart>
      <c:catAx>
        <c:axId val="228827904"/>
        <c:scaling>
          <c:orientation val="minMax"/>
        </c:scaling>
        <c:axPos val="b"/>
        <c:numFmt formatCode="General" sourceLinked="1"/>
        <c:tickLblPos val="nextTo"/>
        <c:crossAx val="228830208"/>
        <c:crosses val="autoZero"/>
        <c:auto val="1"/>
        <c:lblAlgn val="ctr"/>
        <c:lblOffset val="100"/>
      </c:catAx>
      <c:valAx>
        <c:axId val="228830208"/>
        <c:scaling>
          <c:orientation val="minMax"/>
        </c:scaling>
        <c:axPos val="l"/>
        <c:majorGridlines/>
        <c:numFmt formatCode="0%" sourceLinked="1"/>
        <c:tickLblPos val="nextTo"/>
        <c:crossAx val="2288279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116895110333431"/>
          <c:y val="8.3216544191810765E-2"/>
          <c:w val="0.30957178963740756"/>
          <c:h val="0.90932957251307855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Администрация</c:v>
                </c:pt>
              </c:strCache>
            </c:strRef>
          </c:tx>
          <c:dLbls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276.39999999999981</c:v>
                </c:pt>
                <c:pt idx="1">
                  <c:v>426</c:v>
                </c:pt>
                <c:pt idx="2">
                  <c:v>379.9</c:v>
                </c:pt>
                <c:pt idx="3">
                  <c:v>317.39999999999981</c:v>
                </c:pt>
                <c:pt idx="4">
                  <c:v>304.10000000000002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СД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2.6</c:v>
                </c:pt>
                <c:pt idx="1">
                  <c:v>2.5</c:v>
                </c:pt>
                <c:pt idx="2">
                  <c:v>3</c:v>
                </c:pt>
                <c:pt idx="3">
                  <c:v>1.8</c:v>
                </c:pt>
                <c:pt idx="4">
                  <c:v>1.7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ФУ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8.9</c:v>
                </c:pt>
                <c:pt idx="1">
                  <c:v>9.2000000000000011</c:v>
                </c:pt>
                <c:pt idx="2">
                  <c:v>12.2</c:v>
                </c:pt>
                <c:pt idx="3">
                  <c:v>7.8</c:v>
                </c:pt>
                <c:pt idx="4">
                  <c:v>7.1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ОК</c:v>
                </c:pt>
              </c:strCache>
            </c:strRef>
          </c:tx>
          <c:dLbls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91.7</c:v>
                </c:pt>
                <c:pt idx="1">
                  <c:v>97.5</c:v>
                </c:pt>
                <c:pt idx="2">
                  <c:v>95.8</c:v>
                </c:pt>
                <c:pt idx="3">
                  <c:v>60.4</c:v>
                </c:pt>
                <c:pt idx="4">
                  <c:v>56.5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УО</c:v>
                </c:pt>
              </c:strCache>
            </c:strRef>
          </c:tx>
          <c:dLbls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595.20000000000005</c:v>
                </c:pt>
                <c:pt idx="1">
                  <c:v>545.4</c:v>
                </c:pt>
                <c:pt idx="2">
                  <c:v>506.8</c:v>
                </c:pt>
                <c:pt idx="3">
                  <c:v>436.3</c:v>
                </c:pt>
                <c:pt idx="4">
                  <c:v>427.3</c:v>
                </c:pt>
              </c:numCache>
            </c:numRef>
          </c:val>
        </c:ser>
        <c:overlap val="100"/>
        <c:axId val="200536832"/>
        <c:axId val="200539136"/>
      </c:barChart>
      <c:catAx>
        <c:axId val="200536832"/>
        <c:scaling>
          <c:orientation val="minMax"/>
        </c:scaling>
        <c:axPos val="b"/>
        <c:numFmt formatCode="General" sourceLinked="1"/>
        <c:tickLblPos val="nextTo"/>
        <c:crossAx val="200539136"/>
        <c:crosses val="autoZero"/>
        <c:auto val="1"/>
        <c:lblAlgn val="ctr"/>
        <c:lblOffset val="100"/>
      </c:catAx>
      <c:valAx>
        <c:axId val="200539136"/>
        <c:scaling>
          <c:orientation val="minMax"/>
        </c:scaling>
        <c:axPos val="l"/>
        <c:majorGridlines/>
        <c:numFmt formatCode="0%" sourceLinked="1"/>
        <c:tickLblPos val="nextTo"/>
        <c:crossAx val="20053683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3.3333333333333402E-2"/>
          <c:y val="0.27804607757363681"/>
          <c:w val="0.93888888888889022"/>
          <c:h val="0.57819626713327565"/>
        </c:manualLayout>
      </c:layout>
      <c:bar3DChart>
        <c:barDir val="col"/>
        <c:grouping val="clustered"/>
        <c:ser>
          <c:idx val="0"/>
          <c:order val="0"/>
          <c:tx>
            <c:strRef>
              <c:f>Лист2!$K$4</c:f>
              <c:strCache>
                <c:ptCount val="1"/>
                <c:pt idx="0">
                  <c:v>исполнено на отчетную  дату</c:v>
                </c:pt>
              </c:strCache>
            </c:strRef>
          </c:tx>
          <c:cat>
            <c:numRef>
              <c:f>Лист2!$J$5:$J$10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Лист2!$K$5:$K$10</c:f>
              <c:numCache>
                <c:formatCode>General</c:formatCode>
                <c:ptCount val="6"/>
                <c:pt idx="0">
                  <c:v>13016.2</c:v>
                </c:pt>
                <c:pt idx="1">
                  <c:v>12394.2</c:v>
                </c:pt>
                <c:pt idx="2">
                  <c:v>21948.5</c:v>
                </c:pt>
                <c:pt idx="3">
                  <c:v>27229.3</c:v>
                </c:pt>
              </c:numCache>
            </c:numRef>
          </c:val>
        </c:ser>
        <c:dLbls>
          <c:showVal val="1"/>
        </c:dLbls>
        <c:shape val="cylinder"/>
        <c:axId val="100181888"/>
        <c:axId val="100183424"/>
        <c:axId val="0"/>
      </c:bar3DChart>
      <c:catAx>
        <c:axId val="100181888"/>
        <c:scaling>
          <c:orientation val="minMax"/>
        </c:scaling>
        <c:axPos val="b"/>
        <c:numFmt formatCode="General" sourceLinked="1"/>
        <c:majorTickMark val="none"/>
        <c:tickLblPos val="nextTo"/>
        <c:crossAx val="100183424"/>
        <c:crosses val="autoZero"/>
        <c:auto val="1"/>
        <c:lblAlgn val="ctr"/>
        <c:lblOffset val="100"/>
      </c:catAx>
      <c:valAx>
        <c:axId val="10018342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00181888"/>
        <c:crosses val="autoZero"/>
        <c:crossBetween val="between"/>
      </c:valAx>
    </c:plotArea>
    <c:legend>
      <c:legendPos val="t"/>
      <c:layout/>
    </c:legend>
    <c:plotVisOnly val="1"/>
  </c:chart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028248184064313"/>
          <c:y val="2.7442631963536732E-2"/>
          <c:w val="0.45543815237460505"/>
          <c:h val="0.7921357562132626"/>
        </c:manualLayout>
      </c:layout>
      <c:barChart>
        <c:barDir val="bar"/>
        <c:grouping val="clustered"/>
        <c:axId val="158515200"/>
        <c:axId val="158516736"/>
      </c:barChart>
      <c:catAx>
        <c:axId val="158515200"/>
        <c:scaling>
          <c:orientation val="minMax"/>
        </c:scaling>
        <c:axPos val="l"/>
        <c:tickLblPos val="nextTo"/>
        <c:txPr>
          <a:bodyPr/>
          <a:lstStyle/>
          <a:p>
            <a:pPr>
              <a:defRPr sz="1400" baseline="0"/>
            </a:pPr>
            <a:endParaRPr lang="ru-RU"/>
          </a:p>
        </c:txPr>
        <c:crossAx val="158516736"/>
        <c:crosses val="autoZero"/>
        <c:auto val="1"/>
        <c:lblAlgn val="ctr"/>
        <c:lblOffset val="100"/>
      </c:catAx>
      <c:valAx>
        <c:axId val="158516736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15851520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Население систематически занимающееся физической культурой и спортом в среднегодовой численности населения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39946</c:v>
                </c:pt>
                <c:pt idx="1">
                  <c:v>39700</c:v>
                </c:pt>
                <c:pt idx="2">
                  <c:v>39200</c:v>
                </c:pt>
                <c:pt idx="3">
                  <c:v>39500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Число занимающихся физической культурой 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14800</c:v>
                </c:pt>
                <c:pt idx="1">
                  <c:v>15100</c:v>
                </c:pt>
                <c:pt idx="2">
                  <c:v>15500</c:v>
                </c:pt>
                <c:pt idx="3">
                  <c:v>15500</c:v>
                </c:pt>
              </c:numCache>
            </c:numRef>
          </c:val>
        </c:ser>
        <c:gapWidth val="300"/>
        <c:axId val="136477312"/>
        <c:axId val="136479488"/>
      </c:barChart>
      <c:catAx>
        <c:axId val="136477312"/>
        <c:scaling>
          <c:orientation val="minMax"/>
        </c:scaling>
        <c:axPos val="b"/>
        <c:title>
          <c:layout/>
        </c:title>
        <c:numFmt formatCode="General" sourceLinked="1"/>
        <c:majorTickMark val="none"/>
        <c:tickLblPos val="nextTo"/>
        <c:crossAx val="136479488"/>
        <c:crosses val="autoZero"/>
        <c:auto val="1"/>
        <c:lblAlgn val="ctr"/>
        <c:lblOffset val="100"/>
      </c:catAx>
      <c:valAx>
        <c:axId val="136479488"/>
        <c:scaling>
          <c:orientation val="minMax"/>
        </c:scaling>
        <c:axPos val="l"/>
        <c:majorGridlines/>
        <c:minorGridlines/>
        <c:title>
          <c:layout/>
        </c:title>
        <c:numFmt formatCode="#,##0" sourceLinked="1"/>
        <c:tickLblPos val="nextTo"/>
        <c:crossAx val="136477312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9.8894446456079838E-2"/>
          <c:y val="5.6237891751096128E-2"/>
          <c:w val="0.55554892537691547"/>
          <c:h val="0.72577244236632565"/>
        </c:manualLayout>
      </c:layout>
      <c:bar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2017 факт</c:v>
                </c:pt>
                <c:pt idx="1">
                  <c:v>2018 план</c:v>
                </c:pt>
                <c:pt idx="2">
                  <c:v>2018 факт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253.8</c:v>
                </c:pt>
                <c:pt idx="1">
                  <c:v>274.8</c:v>
                </c:pt>
                <c:pt idx="2">
                  <c:v>266.5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2017 факт</c:v>
                </c:pt>
                <c:pt idx="1">
                  <c:v>2018 план</c:v>
                </c:pt>
                <c:pt idx="2">
                  <c:v>2018 факт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34.300000000000004</c:v>
                </c:pt>
                <c:pt idx="1">
                  <c:v>24.8</c:v>
                </c:pt>
                <c:pt idx="2">
                  <c:v>23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Дотации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2017 факт</c:v>
                </c:pt>
                <c:pt idx="1">
                  <c:v>2018 план</c:v>
                </c:pt>
                <c:pt idx="2">
                  <c:v>2018 факт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198.5</c:v>
                </c:pt>
                <c:pt idx="1">
                  <c:v>292.2</c:v>
                </c:pt>
                <c:pt idx="2">
                  <c:v>292.2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Субсидии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2017 факт</c:v>
                </c:pt>
                <c:pt idx="1">
                  <c:v>2018 план</c:v>
                </c:pt>
                <c:pt idx="2">
                  <c:v>2018 факт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65.2</c:v>
                </c:pt>
                <c:pt idx="1">
                  <c:v>61.9</c:v>
                </c:pt>
                <c:pt idx="2">
                  <c:v>61.1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Субвенции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2017 факт</c:v>
                </c:pt>
                <c:pt idx="1">
                  <c:v>2018 план</c:v>
                </c:pt>
                <c:pt idx="2">
                  <c:v>2018 факт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315.8</c:v>
                </c:pt>
                <c:pt idx="1">
                  <c:v>335</c:v>
                </c:pt>
                <c:pt idx="2">
                  <c:v>334.9</c:v>
                </c:pt>
              </c:numCache>
            </c:numRef>
          </c:val>
        </c:ser>
        <c:overlap val="100"/>
        <c:axId val="142062336"/>
        <c:axId val="142063872"/>
      </c:barChart>
      <c:catAx>
        <c:axId val="142062336"/>
        <c:scaling>
          <c:orientation val="minMax"/>
        </c:scaling>
        <c:axPos val="b"/>
        <c:numFmt formatCode="General" sourceLinked="1"/>
        <c:tickLblPos val="nextTo"/>
        <c:crossAx val="142063872"/>
        <c:crosses val="autoZero"/>
        <c:auto val="1"/>
        <c:lblAlgn val="ctr"/>
        <c:lblOffset val="100"/>
      </c:catAx>
      <c:valAx>
        <c:axId val="142063872"/>
        <c:scaling>
          <c:orientation val="minMax"/>
        </c:scaling>
        <c:axPos val="l"/>
        <c:majorGridlines/>
        <c:numFmt formatCode="0%" sourceLinked="1"/>
        <c:tickLblPos val="nextTo"/>
        <c:crossAx val="14206233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0.71343679464267951"/>
          <c:y val="3.4523950101218615E-2"/>
          <c:w val="0.27493410942033075"/>
          <c:h val="0.9309516967770046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Возрастные категории пользователей</a:t>
            </a:r>
          </a:p>
        </c:rich>
      </c:tx>
      <c:layout>
        <c:manualLayout>
          <c:xMode val="edge"/>
          <c:yMode val="edge"/>
          <c:x val="0.13892984967788138"/>
          <c:y val="0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448908375089477E-2"/>
          <c:y val="0.34053122755357629"/>
          <c:w val="0.573001073729421"/>
          <c:h val="0.552722963338848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Возрастные категории пользователей</c:v>
                </c:pt>
              </c:strCache>
            </c:strRef>
          </c:tx>
          <c:explosion val="33"/>
          <c:dLbls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до 14 лет</c:v>
                </c:pt>
                <c:pt idx="1">
                  <c:v>15-30 лет</c:v>
                </c:pt>
                <c:pt idx="2">
                  <c:v>свыше 30 лет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5965</c:v>
                </c:pt>
                <c:pt idx="1">
                  <c:v>3706</c:v>
                </c:pt>
                <c:pt idx="2">
                  <c:v>8921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8137318062514918"/>
          <c:y val="0.43198130670792978"/>
          <c:w val="0.29211166785970011"/>
          <c:h val="0.52299451815904485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9.6928676203845363E-2"/>
          <c:y val="0.11204419377297947"/>
          <c:w val="0.89524662465891813"/>
          <c:h val="0.887955806227022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8"/>
          <c:dPt>
            <c:idx val="3"/>
            <c:explosion val="87"/>
          </c:dPt>
          <c:dLbls>
            <c:dLbl>
              <c:idx val="0"/>
              <c:layout>
                <c:manualLayout>
                  <c:x val="-0.27424153404520429"/>
                  <c:y val="-5.1001464527993924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С/х организации; </a:t>
                    </a:r>
                    <a:r>
                      <a:rPr lang="ru-RU" dirty="0" smtClean="0"/>
                      <a:t>20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1.0104520729168441E-2"/>
                  <c:y val="-4.664826865804533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КФХ; 10 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0.15434163597577324"/>
                  <c:y val="1.294783186979978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ИП ; </a:t>
                    </a:r>
                    <a:r>
                      <a:rPr lang="ru-RU" dirty="0" smtClean="0"/>
                      <a:t>70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3"/>
              <c:layout>
                <c:manualLayout>
                  <c:x val="0.12074792294285579"/>
                  <c:y val="-0.28794520434778031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ЛПХ ; </a:t>
                    </a:r>
                    <a:r>
                      <a:rPr lang="ru-RU" dirty="0" smtClean="0"/>
                      <a:t>7091</a:t>
                    </a:r>
                  </a:p>
                </c:rich>
              </c:tx>
              <c:showVal val="1"/>
              <c:showCatName val="1"/>
            </c:dLbl>
            <c:showVal val="1"/>
            <c:showCatName val="1"/>
            <c:showLeaderLines val="1"/>
          </c:dLbls>
          <c:cat>
            <c:strRef>
              <c:f>Лист1!$A$2:$A$5</c:f>
              <c:strCache>
                <c:ptCount val="4"/>
                <c:pt idx="0">
                  <c:v>С/х организации</c:v>
                </c:pt>
                <c:pt idx="1">
                  <c:v>КФХ</c:v>
                </c:pt>
                <c:pt idx="2">
                  <c:v>ИП </c:v>
                </c:pt>
                <c:pt idx="3">
                  <c:v>ЛПХ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</c:v>
                </c:pt>
                <c:pt idx="1">
                  <c:v>10</c:v>
                </c:pt>
                <c:pt idx="2">
                  <c:v>85</c:v>
                </c:pt>
                <c:pt idx="3">
                  <c:v>728.6</c:v>
                </c:pt>
              </c:numCache>
            </c:numRef>
          </c:val>
        </c:ser>
        <c:dLbls>
          <c:showVal val="1"/>
          <c:showCatName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6"/>
  <c:chart>
    <c:title>
      <c:tx>
        <c:rich>
          <a:bodyPr/>
          <a:lstStyle/>
          <a:p>
            <a:pPr algn="ctr" rtl="0">
              <a:defRPr lang="ru-RU" sz="1200" b="1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 i="0" u="none" strike="noStrike" baseline="0" dirty="0" smtClean="0"/>
              <a:t>Структура поголовья КРС по категориям хозяйств, голов</a:t>
            </a:r>
            <a:endParaRPr lang="ru-RU" sz="1200" b="1" i="0" u="none" strike="noStrike" kern="1200" baseline="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Сельсхозорганизации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25400" cap="flat" cmpd="sng" algn="ctr">
              <a:solidFill>
                <a:schemeClr val="accent6">
                  <a:shade val="50000"/>
                </a:schemeClr>
              </a:solidFill>
              <a:prstDash val="solid"/>
            </a:ln>
            <a:effectLst/>
          </c:spPr>
          <c:dLbls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2018г             отчет</c:v>
                </c:pt>
                <c:pt idx="1">
                  <c:v>2019г         оценка</c:v>
                </c:pt>
                <c:pt idx="2">
                  <c:v>2020г               прогноз</c:v>
                </c:pt>
                <c:pt idx="3">
                  <c:v>2021г                 прогноз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3614</c:v>
                </c:pt>
                <c:pt idx="1">
                  <c:v>3696</c:v>
                </c:pt>
                <c:pt idx="2">
                  <c:v>3710</c:v>
                </c:pt>
                <c:pt idx="3">
                  <c:v>3713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ЛПХ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2018г             отчет</c:v>
                </c:pt>
                <c:pt idx="1">
                  <c:v>2019г         оценка</c:v>
                </c:pt>
                <c:pt idx="2">
                  <c:v>2020г               прогноз</c:v>
                </c:pt>
                <c:pt idx="3">
                  <c:v>2021г                 прогноз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18658</c:v>
                </c:pt>
                <c:pt idx="1">
                  <c:v>18848</c:v>
                </c:pt>
                <c:pt idx="2">
                  <c:v>18850</c:v>
                </c:pt>
                <c:pt idx="3">
                  <c:v>18852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КФХ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2018г             отчет</c:v>
                </c:pt>
                <c:pt idx="1">
                  <c:v>2019г         оценка</c:v>
                </c:pt>
                <c:pt idx="2">
                  <c:v>2020г               прогноз</c:v>
                </c:pt>
                <c:pt idx="3">
                  <c:v>2021г                 прогноз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2703</c:v>
                </c:pt>
                <c:pt idx="1">
                  <c:v>2740</c:v>
                </c:pt>
                <c:pt idx="2">
                  <c:v>2712</c:v>
                </c:pt>
                <c:pt idx="3">
                  <c:v>2715</c:v>
                </c:pt>
              </c:numCache>
            </c:numRef>
          </c:val>
        </c:ser>
        <c:gapWidth val="75"/>
        <c:overlap val="-25"/>
        <c:axId val="157235456"/>
        <c:axId val="157257728"/>
      </c:barChart>
      <c:catAx>
        <c:axId val="15723545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 algn="ctr">
              <a:defRPr lang="ru-RU" sz="1200" b="0" i="0" u="none" strike="noStrike" kern="1200" baseline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7257728"/>
        <c:crosses val="autoZero"/>
        <c:auto val="1"/>
        <c:lblAlgn val="ctr"/>
        <c:lblOffset val="100"/>
      </c:catAx>
      <c:valAx>
        <c:axId val="15725772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57235456"/>
        <c:crosses val="autoZero"/>
        <c:crossBetween val="between"/>
      </c:valAx>
    </c:plotArea>
    <c:legend>
      <c:legendPos val="b"/>
      <c:layout/>
    </c:legend>
    <c:plotVisOnly val="1"/>
    <c:dispBlanksAs val="gap"/>
  </c:chart>
  <c:spPr>
    <a:solidFill>
      <a:schemeClr val="lt1"/>
    </a:solidFill>
    <a:ln w="25400" cap="flat" cmpd="sng" algn="ctr">
      <a:solidFill>
        <a:schemeClr val="accent6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6"/>
  <c:chart>
    <c:title>
      <c:tx>
        <c:rich>
          <a:bodyPr/>
          <a:lstStyle/>
          <a:p>
            <a:pPr>
              <a:defRPr sz="1400" b="1"/>
            </a:pPr>
            <a:r>
              <a:rPr lang="ru-RU" sz="1400" b="1" smtClean="0"/>
              <a:t>Валовой сбор зерна и урожайность</a:t>
            </a:r>
            <a:endParaRPr lang="ru-RU" sz="1400" b="1"/>
          </a:p>
        </c:rich>
      </c:tx>
      <c:layout/>
    </c:title>
    <c:plotArea>
      <c:layout>
        <c:manualLayout>
          <c:layoutTarget val="inner"/>
          <c:xMode val="edge"/>
          <c:yMode val="edge"/>
          <c:x val="4.1158312509187042E-2"/>
          <c:y val="0.35535691551539927"/>
          <c:w val="0.93533215755437982"/>
          <c:h val="0.4342215654128283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Валовой сбор зерна (в весе после доработки), тыс.тонн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c:spPr>
          <c:cat>
            <c:strRef>
              <c:f>Лист1!$A$2:$A$5</c:f>
              <c:strCache>
                <c:ptCount val="4"/>
                <c:pt idx="0">
                  <c:v>2018г          отчет</c:v>
                </c:pt>
                <c:pt idx="1">
                  <c:v>2019 г            оценка</c:v>
                </c:pt>
                <c:pt idx="2">
                  <c:v>2020г              прогноз</c:v>
                </c:pt>
                <c:pt idx="3">
                  <c:v>2021г             прогноз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59.7</c:v>
                </c:pt>
                <c:pt idx="1">
                  <c:v>73.7</c:v>
                </c:pt>
                <c:pt idx="2">
                  <c:v>76.099999999999994</c:v>
                </c:pt>
                <c:pt idx="3" formatCode="0.0">
                  <c:v>79.099999999999994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Урожайность, ц/га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2018г          отчет</c:v>
                </c:pt>
                <c:pt idx="1">
                  <c:v>2019 г            оценка</c:v>
                </c:pt>
                <c:pt idx="2">
                  <c:v>2020г              прогноз</c:v>
                </c:pt>
                <c:pt idx="3">
                  <c:v>2021г             прогноз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</c:v>
                </c:pt>
                <c:pt idx="1">
                  <c:v>7.9</c:v>
                </c:pt>
                <c:pt idx="2">
                  <c:v>8.2000000000000011</c:v>
                </c:pt>
                <c:pt idx="3">
                  <c:v>8.5</c:v>
                </c:pt>
              </c:numCache>
            </c:numRef>
          </c:val>
        </c:ser>
        <c:dLbls>
          <c:showVal val="1"/>
        </c:dLbls>
        <c:overlap val="-25"/>
        <c:axId val="157340800"/>
        <c:axId val="157342336"/>
      </c:barChart>
      <c:catAx>
        <c:axId val="15734080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 algn="ctr">
              <a:defRPr lang="ru-RU" sz="1200" b="0" i="0" u="none" strike="noStrike" kern="1200" baseline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7342336"/>
        <c:crosses val="autoZero"/>
        <c:auto val="1"/>
        <c:lblAlgn val="ctr"/>
        <c:lblOffset val="100"/>
      </c:catAx>
      <c:valAx>
        <c:axId val="15734233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57340800"/>
        <c:crosses val="autoZero"/>
        <c:crossBetween val="between"/>
      </c:valAx>
      <c:spPr>
        <a:solidFill>
          <a:schemeClr val="bg1"/>
        </a:solidFill>
      </c:spPr>
    </c:plotArea>
    <c:legend>
      <c:legendPos val="t"/>
      <c:layout/>
    </c:legend>
    <c:plotVisOnly val="1"/>
    <c:dispBlanksAs val="gap"/>
  </c:chart>
  <c:spPr>
    <a:solidFill>
      <a:schemeClr val="lt1"/>
    </a:solidFill>
    <a:ln w="25400" cap="flat" cmpd="sng" algn="ctr">
      <a:solidFill>
        <a:schemeClr val="accent2"/>
      </a:solidFill>
      <a:prstDash val="solid"/>
    </a:ln>
    <a:effectLst/>
  </c:spPr>
  <c:txPr>
    <a:bodyPr/>
    <a:lstStyle/>
    <a:p>
      <a:pPr>
        <a:defRPr lang="ru-RU" sz="1000" b="0" i="0" u="none" strike="noStrike" kern="1200" baseline="0">
          <a:solidFill>
            <a:prstClr val="black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 rtl="0">
              <a:defRPr lang="ru-RU" sz="1200" b="1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 i="0" u="none" strike="noStrike" baseline="0" dirty="0" smtClean="0"/>
              <a:t>Количество сельскохозяйственных организаций, получивших прибыль и убыток, ед.</a:t>
            </a:r>
            <a:endParaRPr lang="ru-RU" sz="1200" b="1" i="0" u="none" strike="noStrike" kern="1200" baseline="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0571481779681094"/>
          <c:y val="0"/>
        </c:manualLayout>
      </c:layout>
    </c:title>
    <c:view3D>
      <c:perspective val="30"/>
    </c:view3D>
    <c:plotArea>
      <c:layout>
        <c:manualLayout>
          <c:layoutTarget val="inner"/>
          <c:xMode val="edge"/>
          <c:yMode val="edge"/>
          <c:x val="9.9176228302442063E-2"/>
          <c:y val="0.21276753856705102"/>
          <c:w val="0.73940853377440863"/>
          <c:h val="0.50412730382241278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Прибыль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2018г отчет</c:v>
                </c:pt>
                <c:pt idx="1">
                  <c:v>2019г оценка</c:v>
                </c:pt>
                <c:pt idx="2">
                  <c:v>2020г. прогноз</c:v>
                </c:pt>
                <c:pt idx="3">
                  <c:v>2021г прогноз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</c:v>
                </c:pt>
                <c:pt idx="1">
                  <c:v>16</c:v>
                </c:pt>
                <c:pt idx="2">
                  <c:v>18</c:v>
                </c:pt>
                <c:pt idx="3">
                  <c:v>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Убыток</c:v>
                </c:pt>
              </c:strCache>
            </c:strRef>
          </c:tx>
          <c:spPr>
            <a:solidFill>
              <a:srgbClr val="0070C0"/>
            </a:solidFill>
          </c:spPr>
          <c:dLbls>
            <c:dLbl>
              <c:idx val="3"/>
              <c:layout>
                <c:manualLayout>
                  <c:x val="5.0008477583508834E-2"/>
                  <c:y val="-2.2046161537606992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2018г отчет</c:v>
                </c:pt>
                <c:pt idx="1">
                  <c:v>2019г оценка</c:v>
                </c:pt>
                <c:pt idx="2">
                  <c:v>2020г. прогноз</c:v>
                </c:pt>
                <c:pt idx="3">
                  <c:v>2021г прогноз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</c:ser>
        <c:shape val="cone"/>
        <c:axId val="157397376"/>
        <c:axId val="157398912"/>
        <c:axId val="157209920"/>
      </c:bar3DChart>
      <c:catAx>
        <c:axId val="157397376"/>
        <c:scaling>
          <c:orientation val="minMax"/>
        </c:scaling>
        <c:axPos val="b"/>
        <c:numFmt formatCode="General" sourceLinked="1"/>
        <c:tickLblPos val="nextTo"/>
        <c:crossAx val="157398912"/>
        <c:crosses val="autoZero"/>
        <c:auto val="1"/>
        <c:lblAlgn val="ctr"/>
        <c:lblOffset val="100"/>
      </c:catAx>
      <c:valAx>
        <c:axId val="157398912"/>
        <c:scaling>
          <c:orientation val="minMax"/>
        </c:scaling>
        <c:axPos val="l"/>
        <c:majorGridlines/>
        <c:numFmt formatCode="General" sourceLinked="1"/>
        <c:tickLblPos val="nextTo"/>
        <c:crossAx val="157397376"/>
        <c:crosses val="autoZero"/>
        <c:crossBetween val="between"/>
      </c:valAx>
      <c:serAx>
        <c:axId val="157209920"/>
        <c:scaling>
          <c:orientation val="minMax"/>
        </c:scaling>
        <c:axPos val="b"/>
        <c:tickLblPos val="nextTo"/>
        <c:crossAx val="157398912"/>
        <c:crosses val="autoZero"/>
      </c:serAx>
      <c:spPr>
        <a:noFill/>
      </c:spPr>
    </c:plotArea>
    <c:legend>
      <c:legendPos val="b"/>
      <c:layout/>
      <c:txPr>
        <a:bodyPr/>
        <a:lstStyle/>
        <a:p>
          <a:pPr>
            <a:defRPr lang="ru-RU" sz="1000" b="0" i="0" u="none" strike="noStrike" kern="1200" baseline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 sz="1200">
          <a:solidFill>
            <a:schemeClr val="dk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 rtl="0">
              <a:defRPr lang="ru-RU" sz="1200" b="1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 i="0" u="none" strike="noStrike" baseline="0" dirty="0" smtClean="0"/>
              <a:t>Среднемесячная зарплата в сельскохозяйственных организациях</a:t>
            </a:r>
            <a:endParaRPr lang="ru-RU" sz="1200" b="1" i="0" u="none" strike="noStrike" kern="1200" baseline="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c:rich>
      </c:tx>
      <c:layout/>
    </c:title>
    <c:plotArea>
      <c:layout>
        <c:manualLayout>
          <c:layoutTarget val="inner"/>
          <c:xMode val="edge"/>
          <c:yMode val="edge"/>
          <c:x val="0.14832689311688621"/>
          <c:y val="0.244712393067438"/>
          <c:w val="0.81981222376876617"/>
          <c:h val="0.3706334712809696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зарплата, рублей</c:v>
                </c:pt>
              </c:strCache>
            </c:strRef>
          </c:tx>
          <c:spPr>
            <a:solidFill>
              <a:srgbClr val="7030A0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c:spPr>
          <c:dPt>
            <c:idx val="0"/>
            <c:spPr>
              <a:solidFill>
                <a:schemeClr val="accent2">
                  <a:lumMod val="60000"/>
                  <a:lumOff val="40000"/>
                </a:schemeClr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c:spPr>
          </c:dPt>
          <c:dPt>
            <c:idx val="3"/>
            <c:spPr>
              <a:solidFill>
                <a:schemeClr val="accent2">
                  <a:lumMod val="60000"/>
                  <a:lumOff val="40000"/>
                </a:schemeClr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2.6550429215799513E-17"/>
                  <c:y val="-7.4956949227863584E-2"/>
                </c:manualLayout>
              </c:layout>
              <c:showVal val="1"/>
            </c:dLbl>
            <c:dLbl>
              <c:idx val="1"/>
              <c:layout>
                <c:manualLayout>
                  <c:x val="2.8964439194861568E-3"/>
                  <c:y val="-5.2910787690256825E-2"/>
                </c:manualLayout>
              </c:layout>
              <c:showVal val="1"/>
            </c:dLbl>
            <c:dLbl>
              <c:idx val="2"/>
              <c:layout>
                <c:manualLayout>
                  <c:x val="5.7928878389723144E-3"/>
                  <c:y val="-3.9683090767692476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2018г              отчет</c:v>
                </c:pt>
                <c:pt idx="1">
                  <c:v>2019г            оценка</c:v>
                </c:pt>
                <c:pt idx="2">
                  <c:v>2020г прогноз</c:v>
                </c:pt>
                <c:pt idx="3">
                  <c:v>2021г прогноз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13936</c:v>
                </c:pt>
                <c:pt idx="1">
                  <c:v>16348</c:v>
                </c:pt>
                <c:pt idx="2">
                  <c:v>17485</c:v>
                </c:pt>
                <c:pt idx="3">
                  <c:v>18272</c:v>
                </c:pt>
              </c:numCache>
            </c:numRef>
          </c:val>
        </c:ser>
        <c:axId val="157467392"/>
        <c:axId val="157468928"/>
      </c:barChart>
      <c:catAx>
        <c:axId val="157467392"/>
        <c:scaling>
          <c:orientation val="minMax"/>
        </c:scaling>
        <c:axPos val="b"/>
        <c:numFmt formatCode="General" sourceLinked="1"/>
        <c:tickLblPos val="nextTo"/>
        <c:crossAx val="157468928"/>
        <c:crosses val="autoZero"/>
        <c:auto val="1"/>
        <c:lblAlgn val="ctr"/>
        <c:lblOffset val="100"/>
      </c:catAx>
      <c:valAx>
        <c:axId val="157468928"/>
        <c:scaling>
          <c:orientation val="minMax"/>
        </c:scaling>
        <c:axPos val="l"/>
        <c:majorGridlines/>
        <c:numFmt formatCode="General" sourceLinked="1"/>
        <c:tickLblPos val="nextTo"/>
        <c:crossAx val="15746739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lang="ru-RU" sz="1000" b="0" i="0" u="none" strike="noStrike" kern="1200" baseline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 sz="1200">
          <a:solidFill>
            <a:schemeClr val="dk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2018 </a:t>
            </a:r>
            <a:r>
              <a:rPr lang="ru-RU" dirty="0"/>
              <a:t>год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dLbls>
            <c:showPercent val="1"/>
            <c:showLeaderLines val="1"/>
          </c:dLbls>
          <c:cat>
            <c:strRef>
              <c:f>Лист1!$A$2:$A$8</c:f>
              <c:strCache>
                <c:ptCount val="7"/>
                <c:pt idx="0">
                  <c:v>НДФЛ - 155,6</c:v>
                </c:pt>
                <c:pt idx="1">
                  <c:v>Акцизы -22,4</c:v>
                </c:pt>
                <c:pt idx="2">
                  <c:v>УСНО - 29,2</c:v>
                </c:pt>
                <c:pt idx="3">
                  <c:v>Налоги на имущество - 30,7</c:v>
                </c:pt>
                <c:pt idx="4">
                  <c:v>Гос.пошлина -4,8</c:v>
                </c:pt>
                <c:pt idx="5">
                  <c:v>Доходы от имущества - 23,6</c:v>
                </c:pt>
                <c:pt idx="6">
                  <c:v>Штрафы -2,4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155.6</c:v>
                </c:pt>
                <c:pt idx="1">
                  <c:v>22.4</c:v>
                </c:pt>
                <c:pt idx="2">
                  <c:v>29.2</c:v>
                </c:pt>
                <c:pt idx="3">
                  <c:v>30.7</c:v>
                </c:pt>
                <c:pt idx="4">
                  <c:v>4.8</c:v>
                </c:pt>
                <c:pt idx="5">
                  <c:v>23.6</c:v>
                </c:pt>
                <c:pt idx="6">
                  <c:v>2.4</c:v>
                </c:pt>
              </c:numCache>
            </c:numRef>
          </c:val>
        </c:ser>
        <c:firstSliceAng val="0"/>
      </c:pieChart>
    </c:plotArea>
    <c:legend>
      <c:legendPos val="l"/>
      <c:layout>
        <c:manualLayout>
          <c:xMode val="edge"/>
          <c:yMode val="edge"/>
          <c:x val="1.7654058301948342E-2"/>
          <c:y val="4.2920067704895516E-2"/>
          <c:w val="0.31040097417039897"/>
          <c:h val="0.90596387983034432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dLbls>
            <c:showPercent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- 161,4</c:v>
                </c:pt>
                <c:pt idx="1">
                  <c:v>Акцизы -17</c:v>
                </c:pt>
                <c:pt idx="2">
                  <c:v>УСНО- 34,6</c:v>
                </c:pt>
                <c:pt idx="3">
                  <c:v>Налоги на имущество - 37,5</c:v>
                </c:pt>
                <c:pt idx="4">
                  <c:v>Гос.пошлина -3,4</c:v>
                </c:pt>
                <c:pt idx="5">
                  <c:v>Доходы от имущества - 28,3</c:v>
                </c:pt>
                <c:pt idx="6">
                  <c:v>Штрафы - 2,3</c:v>
                </c:pt>
                <c:pt idx="7">
                  <c:v>Пл.услуги - 3,6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161.4</c:v>
                </c:pt>
                <c:pt idx="1">
                  <c:v>17</c:v>
                </c:pt>
                <c:pt idx="2">
                  <c:v>34.6</c:v>
                </c:pt>
                <c:pt idx="3">
                  <c:v>37.5</c:v>
                </c:pt>
                <c:pt idx="4">
                  <c:v>3.4</c:v>
                </c:pt>
                <c:pt idx="5">
                  <c:v>28.3</c:v>
                </c:pt>
                <c:pt idx="6">
                  <c:v>2.2999999999999998</c:v>
                </c:pt>
                <c:pt idx="7">
                  <c:v>3.6</c:v>
                </c:pt>
              </c:numCache>
            </c:numRef>
          </c:val>
        </c:ser>
        <c:firstSliceAng val="0"/>
      </c:pieChart>
    </c:plotArea>
    <c:legend>
      <c:legendPos val="l"/>
      <c:layout>
        <c:manualLayout>
          <c:xMode val="edge"/>
          <c:yMode val="edge"/>
          <c:x val="1.4198726617180683E-2"/>
          <c:y val="2.9723681495706825E-2"/>
          <c:w val="0.4377367358487948"/>
          <c:h val="0.94266906851619803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2.7845571271301786E-2"/>
          <c:y val="2.586749620412547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</c:v>
                </c:pt>
              </c:strCache>
            </c:strRef>
          </c:tx>
          <c:dLbls>
            <c:showPercent val="1"/>
            <c:showLeaderLines val="1"/>
          </c:dLbls>
          <c:cat>
            <c:strRef>
              <c:f>Лист1!$A$2:$A$10</c:f>
              <c:strCache>
                <c:ptCount val="9"/>
                <c:pt idx="0">
                  <c:v>Общегосударственные расходы 91,5</c:v>
                </c:pt>
                <c:pt idx="1">
                  <c:v>Нац.безопасность -9,5</c:v>
                </c:pt>
                <c:pt idx="2">
                  <c:v>Нац.экономика -52,4</c:v>
                </c:pt>
                <c:pt idx="3">
                  <c:v>ЖКХ -92,2</c:v>
                </c:pt>
                <c:pt idx="4">
                  <c:v>Образование -477,8</c:v>
                </c:pt>
                <c:pt idx="5">
                  <c:v>Культура - 68,6</c:v>
                </c:pt>
                <c:pt idx="6">
                  <c:v>Соц.политика - 50,2</c:v>
                </c:pt>
                <c:pt idx="7">
                  <c:v>Физ.культура и спорт - 9,5</c:v>
                </c:pt>
                <c:pt idx="8">
                  <c:v>Обслуживание долга - 1,4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91.5</c:v>
                </c:pt>
                <c:pt idx="1">
                  <c:v>9.5</c:v>
                </c:pt>
                <c:pt idx="2">
                  <c:v>52.4</c:v>
                </c:pt>
                <c:pt idx="3">
                  <c:v>92.2</c:v>
                </c:pt>
                <c:pt idx="4">
                  <c:v>477.8</c:v>
                </c:pt>
                <c:pt idx="5">
                  <c:v>68.599999999999994</c:v>
                </c:pt>
                <c:pt idx="6">
                  <c:v>50.2</c:v>
                </c:pt>
                <c:pt idx="7">
                  <c:v>9.5</c:v>
                </c:pt>
                <c:pt idx="8">
                  <c:v>1.4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4364576374630813"/>
          <c:y val="0"/>
          <c:w val="0.45635423625369187"/>
          <c:h val="1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dLbls>
            <c:showPercent val="1"/>
            <c:showLeaderLines val="1"/>
          </c:dLbls>
          <c:cat>
            <c:strRef>
              <c:f>Лист1!$A$2:$A$6</c:f>
              <c:strCache>
                <c:ptCount val="5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Доп.образование</c:v>
                </c:pt>
                <c:pt idx="3">
                  <c:v>Молод.политика</c:v>
                </c:pt>
                <c:pt idx="4">
                  <c:v>Другие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151</c:v>
                </c:pt>
                <c:pt idx="1">
                  <c:v>356.3</c:v>
                </c:pt>
                <c:pt idx="2">
                  <c:v>48.4</c:v>
                </c:pt>
                <c:pt idx="3">
                  <c:v>3.7</c:v>
                </c:pt>
                <c:pt idx="4">
                  <c:v>17.8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8358503937007877"/>
          <c:y val="0.16509823600887494"/>
          <c:w val="0.39641496062992293"/>
          <c:h val="0.8212552895770312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>
        <c:manualLayout>
          <c:layoutTarget val="inner"/>
          <c:xMode val="edge"/>
          <c:yMode val="edge"/>
          <c:x val="9.029606299212635E-2"/>
          <c:y val="0.35217834719923846"/>
          <c:w val="0.47965931758530184"/>
          <c:h val="0.644018161468480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Нац.экономика</c:v>
                </c:pt>
              </c:strCache>
            </c:strRef>
          </c:tx>
          <c:dLbls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Сельское хозяйство</c:v>
                </c:pt>
                <c:pt idx="1">
                  <c:v>Транспорт</c:v>
                </c:pt>
                <c:pt idx="2">
                  <c:v>Дорожное хозяйство</c:v>
                </c:pt>
                <c:pt idx="3">
                  <c:v>Другие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0.30000000000000032</c:v>
                </c:pt>
                <c:pt idx="1">
                  <c:v>2.2000000000000002</c:v>
                </c:pt>
                <c:pt idx="2">
                  <c:v>45.8</c:v>
                </c:pt>
                <c:pt idx="3">
                  <c:v>11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14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Percent val="1"/>
            <c:showLeaderLines val="1"/>
          </c:dLbls>
          <c:cat>
            <c:strRef>
              <c:f>Лист1!$A$2:$A$6</c:f>
              <c:strCache>
                <c:ptCount val="5"/>
                <c:pt idx="0">
                  <c:v>Содержание главы - 1,6 млн.р.</c:v>
                </c:pt>
                <c:pt idx="1">
                  <c:v>Совет депутатов - 1,7 млн.р.</c:v>
                </c:pt>
                <c:pt idx="2">
                  <c:v>Расходы аппарата - 42,9 млн.р.</c:v>
                </c:pt>
                <c:pt idx="3">
                  <c:v>Фин.органы - 10,2 млн.р.</c:v>
                </c:pt>
                <c:pt idx="4">
                  <c:v>Другие расходы - 55,3 млн.р.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1.6</c:v>
                </c:pt>
                <c:pt idx="1">
                  <c:v>1.7</c:v>
                </c:pt>
                <c:pt idx="2">
                  <c:v>42.9</c:v>
                </c:pt>
                <c:pt idx="3">
                  <c:v>10.200000000000001</c:v>
                </c:pt>
                <c:pt idx="4">
                  <c:v>55.3</c:v>
                </c:pt>
              </c:numCache>
            </c:numRef>
          </c:val>
        </c:ser>
        <c:firstSliceAng val="0"/>
      </c:pieChart>
      <c:spPr>
        <a:noFill/>
        <a:ln w="25385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298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98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98" baseline="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98" baseline="0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298" baseline="0"/>
            </a:pPr>
            <a:endParaRPr lang="ru-RU"/>
          </a:p>
        </c:txPr>
      </c:legendEntry>
      <c:layout>
        <c:manualLayout>
          <c:xMode val="edge"/>
          <c:yMode val="edge"/>
          <c:x val="0.57982834645669412"/>
          <c:y val="3.1602705819468412E-2"/>
          <c:w val="0.41350508243826134"/>
          <c:h val="0.88923092160649742"/>
        </c:manualLayout>
      </c:layout>
    </c:legend>
    <c:plotVisOnly val="1"/>
    <c:dispBlanksAs val="zero"/>
  </c:chart>
  <c:txPr>
    <a:bodyPr/>
    <a:lstStyle/>
    <a:p>
      <a:pPr>
        <a:defRPr sz="1798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Социальная сфера</c:v>
                </c:pt>
              </c:strCache>
            </c:strRef>
          </c:tx>
          <c:dLbls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Образование - 577,3 млн.р.</c:v>
                </c:pt>
                <c:pt idx="1">
                  <c:v>Культура - 74,4 млн.р.</c:v>
                </c:pt>
                <c:pt idx="2">
                  <c:v>Соц.политика - 51,6 млн.р.</c:v>
                </c:pt>
                <c:pt idx="3">
                  <c:v>Физ.культура - 9,2 млн.р.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577.29999999999995</c:v>
                </c:pt>
                <c:pt idx="1">
                  <c:v>74.400000000000006</c:v>
                </c:pt>
                <c:pt idx="2">
                  <c:v>51.6</c:v>
                </c:pt>
                <c:pt idx="3">
                  <c:v>9.2000000000000011</c:v>
                </c:pt>
              </c:numCache>
            </c:numRef>
          </c:val>
        </c:ser>
        <c:firstSliceAng val="0"/>
      </c:pieChart>
      <c:spPr>
        <a:noFill/>
        <a:ln w="2539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3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300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300" baseline="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300" baseline="0"/>
            </a:pPr>
            <a:endParaRPr lang="ru-RU"/>
          </a:p>
        </c:txPr>
      </c:legendEntry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iagrams/_rels/data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diagrams/_rels/data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image" Target="../media/image88.jpe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0.jpeg"/></Relationships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5" Type="http://schemas.openxmlformats.org/officeDocument/2006/relationships/image" Target="../media/image29.jpeg"/><Relationship Id="rId4" Type="http://schemas.openxmlformats.org/officeDocument/2006/relationships/image" Target="../media/image22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iagrams/_rels/drawing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diagrams/_rels/drawing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image" Target="../media/image88.jpeg"/></Relationships>
</file>

<file path=ppt/diagram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0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5" Type="http://schemas.openxmlformats.org/officeDocument/2006/relationships/image" Target="../media/image29.jpeg"/><Relationship Id="rId4" Type="http://schemas.openxmlformats.org/officeDocument/2006/relationships/image" Target="../media/image22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1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82B554-BC6E-413A-86F6-688A7B6CD4D5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95E6D7-8A52-450E-9094-0D88F51EA5DD}">
      <dgm:prSet phldrT="[Текст]" custT="1"/>
      <dgm:spPr/>
      <dgm:t>
        <a:bodyPr/>
        <a:lstStyle/>
        <a:p>
          <a:pPr algn="ctr"/>
          <a:r>
            <a:rPr lang="ru-RU" sz="2400" b="1" dirty="0" smtClean="0">
              <a:solidFill>
                <a:srgbClr val="FF0000"/>
              </a:solidFill>
            </a:rPr>
            <a:t>Бюджет</a:t>
          </a:r>
          <a:r>
            <a:rPr lang="ru-RU" sz="2400" b="1" dirty="0" smtClean="0"/>
            <a:t>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</a:r>
        </a:p>
        <a:p>
          <a:pPr algn="ctr"/>
          <a:r>
            <a:rPr lang="ru-RU" sz="2400" b="1" dirty="0" smtClean="0">
              <a:solidFill>
                <a:srgbClr val="FF0000"/>
              </a:solidFill>
            </a:rPr>
            <a:t>(гл.1 статья 6 Бюджетного кодекса РФ)</a:t>
          </a:r>
          <a:endParaRPr lang="ru-RU" sz="2400" b="1" dirty="0">
            <a:solidFill>
              <a:srgbClr val="FF0000"/>
            </a:solidFill>
          </a:endParaRPr>
        </a:p>
      </dgm:t>
    </dgm:pt>
    <dgm:pt modelId="{DFA6156F-B255-4E8F-A7BC-0CE459FB52F6}" type="parTrans" cxnId="{BEFB23E1-A985-40EC-BF51-91BE48C8766C}">
      <dgm:prSet/>
      <dgm:spPr/>
      <dgm:t>
        <a:bodyPr/>
        <a:lstStyle/>
        <a:p>
          <a:endParaRPr lang="ru-RU"/>
        </a:p>
      </dgm:t>
    </dgm:pt>
    <dgm:pt modelId="{AEE95EE0-44A4-49EA-9A77-0726F7580DB2}" type="sibTrans" cxnId="{BEFB23E1-A985-40EC-BF51-91BE48C8766C}">
      <dgm:prSet/>
      <dgm:spPr/>
      <dgm:t>
        <a:bodyPr/>
        <a:lstStyle/>
        <a:p>
          <a:endParaRPr lang="ru-RU"/>
        </a:p>
      </dgm:t>
    </dgm:pt>
    <dgm:pt modelId="{37883900-2F7F-4CD3-B088-3D9B48A54B64}" type="pres">
      <dgm:prSet presAssocID="{EA82B554-BC6E-413A-86F6-688A7B6CD4D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5148DB8-C4A0-41D7-86CF-23E4FB35853E}" type="pres">
      <dgm:prSet presAssocID="{0195E6D7-8A52-450E-9094-0D88F51EA5DD}" presName="composite" presStyleCnt="0"/>
      <dgm:spPr/>
    </dgm:pt>
    <dgm:pt modelId="{5AD34896-C91C-42DF-AA1A-627F2B38839A}" type="pres">
      <dgm:prSet presAssocID="{0195E6D7-8A52-450E-9094-0D88F51EA5DD}" presName="LShape" presStyleLbl="alignNode1" presStyleIdx="0" presStyleCnt="1" custScaleX="79946" custScaleY="79656" custLinFactY="-10624" custLinFactNeighborX="-53728" custLinFactNeighborY="-100000"/>
      <dgm:spPr/>
    </dgm:pt>
    <dgm:pt modelId="{0A3F919A-89E4-47F9-99CC-2EC97BD022FF}" type="pres">
      <dgm:prSet presAssocID="{0195E6D7-8A52-450E-9094-0D88F51EA5DD}" presName="ParentText" presStyleLbl="revTx" presStyleIdx="0" presStyleCnt="1" custScaleX="176429" custScaleY="119525" custLinFactNeighborX="675" custLinFactNeighborY="125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FB23E1-A985-40EC-BF51-91BE48C8766C}" srcId="{EA82B554-BC6E-413A-86F6-688A7B6CD4D5}" destId="{0195E6D7-8A52-450E-9094-0D88F51EA5DD}" srcOrd="0" destOrd="0" parTransId="{DFA6156F-B255-4E8F-A7BC-0CE459FB52F6}" sibTransId="{AEE95EE0-44A4-49EA-9A77-0726F7580DB2}"/>
    <dgm:cxn modelId="{06A77519-E226-4E3C-ADDB-67745F19AD8E}" type="presOf" srcId="{0195E6D7-8A52-450E-9094-0D88F51EA5DD}" destId="{0A3F919A-89E4-47F9-99CC-2EC97BD022FF}" srcOrd="0" destOrd="0" presId="urn:microsoft.com/office/officeart/2009/3/layout/StepUpProcess"/>
    <dgm:cxn modelId="{E3FEBF70-7370-4821-8071-8DC99AD496C8}" type="presOf" srcId="{EA82B554-BC6E-413A-86F6-688A7B6CD4D5}" destId="{37883900-2F7F-4CD3-B088-3D9B48A54B64}" srcOrd="0" destOrd="0" presId="urn:microsoft.com/office/officeart/2009/3/layout/StepUpProcess"/>
    <dgm:cxn modelId="{8BCC6CE7-A1DA-4798-A9E3-727F56A5DFCD}" type="presParOf" srcId="{37883900-2F7F-4CD3-B088-3D9B48A54B64}" destId="{15148DB8-C4A0-41D7-86CF-23E4FB35853E}" srcOrd="0" destOrd="0" presId="urn:microsoft.com/office/officeart/2009/3/layout/StepUpProcess"/>
    <dgm:cxn modelId="{A91F07D6-3E10-4241-BC31-A72B6779F7F1}" type="presParOf" srcId="{15148DB8-C4A0-41D7-86CF-23E4FB35853E}" destId="{5AD34896-C91C-42DF-AA1A-627F2B38839A}" srcOrd="0" destOrd="0" presId="urn:microsoft.com/office/officeart/2009/3/layout/StepUpProcess"/>
    <dgm:cxn modelId="{F06CDC03-3351-4479-B0F3-179AC7F24BD5}" type="presParOf" srcId="{15148DB8-C4A0-41D7-86CF-23E4FB35853E}" destId="{0A3F919A-89E4-47F9-99CC-2EC97BD022FF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86953F9-70EB-4254-BE00-6C20C2E1253E}" type="doc">
      <dgm:prSet loTypeId="urn:microsoft.com/office/officeart/2005/8/layout/vList4#10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FC226A-4706-4325-A716-3F85991824BC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1 745 11   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Ремонт дорог на территории муниципального образования Кувандыкский городской округ Оренбургской области, в том числе,  г. Кувандык ул.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Соседова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ул. Горсоветская, ул.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Карбышева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ул. Советская, ул. Пригородная, ул. У. Громовой, ул.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Кожаевых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ул. Западная, ул. Ленская, ул. Невская, ул. Рабочая, ул. Суворова, ул.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Кубекова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ул. Кирпичный завод, ул. Луговая, ул. Северная, ул.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Краснопартизанская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ул. Телеграфная, ул. Кирова, ул. Энгельса, ул. Ст. Разина, ул. Нагорная, ул. Южно-Уральская</a:t>
          </a:r>
        </a:p>
        <a:p>
          <a:r>
            <a:rPr lang="ru-RU" sz="160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4 145 588  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Ремонт дорог на территории муниципального образования Кувандыкский городской округ Оренбургской области, в том числе, с. Зиянчурино – ул. Островского, ул. Садовая, ул. Слащева; д. Башкирское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Канчерово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– ул. Советская; с.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Чулпан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– ул. Колхозная, пер. Школьный; д.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Рамазаново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– ул. Набережная; с. Большое Чураево – ул.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Сакмарская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; д.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Новокурск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– ул. Заречная; с. Никольск – ул. Яицкая, ул. Центральная, ул. Речная, ул. Дорожная; д.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Тлявгулово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– ул. М.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Джалиля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ул. Центральная;  п.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Мазово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– ул. Центральная; п. Лесной – ул. Лесная, ул. Заречная; с.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Новосимбирка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– ул. Речная; с.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Новоуральск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– ул. Мира, ул. Октябрьская, ул. Победы, пер. Речной, пер. Кооперативный; п. Урал – ул. Южная, ул. Солнечная</a:t>
          </a:r>
        </a:p>
        <a:p>
          <a:r>
            <a:rPr lang="ru-RU" sz="160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6 263 454 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Ремонт асфальтобетонного покрытия  дорог на территории муниципального образования Кувандыкский городской округ Оренбургской области, в том числе,  г. Кувандык ул. Дзержинского, ул. Чапаева, ул. Мичурина, ул. Матросова, ул. 20 лет Октября, ул. Юбилейная, ул.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Краснопартизанская</a:t>
          </a:r>
          <a:endParaRPr lang="ru-RU" sz="1050" b="0" kern="1200" cap="none" spc="0" dirty="0" smtClean="0">
            <a:ln w="18415" cmpd="sng">
              <a:noFill/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  <a:p>
          <a:r>
            <a:rPr lang="ru-RU" sz="160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2 822 794   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Ремонт асфальтобетонного покрытия  дорог на территории муниципального образования Кувандыкский городской округ Оренбургской области, в том числе,  с.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Ибрагимово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ул. Центральная</a:t>
          </a:r>
        </a:p>
        <a:p>
          <a:r>
            <a:rPr lang="ru-RU" sz="160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15 524 551,35 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Выполнение работ по  содержанию  дорог  муниципального образования </a:t>
          </a:r>
          <a:b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</a:b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Кувандыкского городского округа Оренбургской области в зимний период.</a:t>
          </a:r>
        </a:p>
        <a:p>
          <a:r>
            <a:rPr lang="ru-RU" sz="160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15 177 398  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Плата за расход на освещение дорог</a:t>
          </a:r>
        </a:p>
        <a:p>
          <a:r>
            <a:rPr lang="ru-RU" sz="160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1 875 000 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Выполнение работ по  содержанию  дорог  муниципального образования Кувандыкского городского округа Оренбургской области в летний  период  (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грейдерование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без материала)</a:t>
          </a:r>
        </a:p>
        <a:p>
          <a:r>
            <a:rPr lang="ru-RU" sz="160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15 105 800 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Ремонт асфальтобетонного покрытия  дорог  на территории муниципального образования Кувандыкский городской округ Оренбургской области, в том числе,  г. Кувандык ул. Фестивальная, ул. Сеченова, ул. Ракетная, ул. Рыбникова, ул. Октябрьская, ул. 1 Мая.</a:t>
          </a:r>
        </a:p>
        <a:p>
          <a:r>
            <a:rPr lang="ru-RU" sz="160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13 834 679 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Ремонт асфальтобетонного покрытия  дорог  на территории муниципального образования Кувандыкский городской округ Оренбургской области, в том числе ул. Ленина, ул.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Краснопартизанская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участок №1 (от дома №26 до дома №160) и участок №2 (от дома № 160 до пересечения с ул. Гребенникова</a:t>
          </a:r>
          <a:endParaRPr lang="ru-RU" sz="1050" b="0" u="none" kern="1200" cap="none" spc="0" dirty="0">
            <a:ln w="18415" cmpd="sng">
              <a:noFill/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+mn-lt"/>
            <a:ea typeface="+mn-ea"/>
            <a:cs typeface="+mn-cs"/>
          </a:endParaRPr>
        </a:p>
      </dgm:t>
    </dgm:pt>
    <dgm:pt modelId="{AF84EE1E-D446-433A-94D2-16E71AC2B7C3}" type="parTrans" cxnId="{D31F6776-EAC7-4FE3-A140-83443E6BD1E5}">
      <dgm:prSet/>
      <dgm:spPr/>
      <dgm:t>
        <a:bodyPr/>
        <a:lstStyle/>
        <a:p>
          <a:endParaRPr lang="ru-RU"/>
        </a:p>
      </dgm:t>
    </dgm:pt>
    <dgm:pt modelId="{61493514-4ED5-4C89-8208-4FB45AEC9446}" type="sibTrans" cxnId="{D31F6776-EAC7-4FE3-A140-83443E6BD1E5}">
      <dgm:prSet/>
      <dgm:spPr/>
      <dgm:t>
        <a:bodyPr/>
        <a:lstStyle/>
        <a:p>
          <a:endParaRPr lang="ru-RU"/>
        </a:p>
      </dgm:t>
    </dgm:pt>
    <dgm:pt modelId="{EAB0F987-EF81-49ED-8366-F0932FFAEFCC}" type="pres">
      <dgm:prSet presAssocID="{F86953F9-70EB-4254-BE00-6C20C2E1253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2C8A3B-6B50-4189-94D4-087EB9B61DB6}" type="pres">
      <dgm:prSet presAssocID="{ADFC226A-4706-4325-A716-3F85991824BC}" presName="comp" presStyleCnt="0"/>
      <dgm:spPr/>
    </dgm:pt>
    <dgm:pt modelId="{A2CA7670-75B3-4BFD-A90A-A6EC7D7307F2}" type="pres">
      <dgm:prSet presAssocID="{ADFC226A-4706-4325-A716-3F85991824BC}" presName="box" presStyleLbl="node1" presStyleIdx="0" presStyleCnt="1" custScaleY="699308" custLinFactNeighborX="-12939" custLinFactNeighborY="1099"/>
      <dgm:spPr/>
      <dgm:t>
        <a:bodyPr/>
        <a:lstStyle/>
        <a:p>
          <a:endParaRPr lang="ru-RU"/>
        </a:p>
      </dgm:t>
    </dgm:pt>
    <dgm:pt modelId="{E0C12E6D-D165-4727-A624-058D1F847324}" type="pres">
      <dgm:prSet presAssocID="{ADFC226A-4706-4325-A716-3F85991824BC}" presName="img" presStyleLbl="fgImgPlace1" presStyleIdx="0" presStyleCnt="1" custScaleX="4859" custScaleY="8051" custLinFactY="200000" custLinFactNeighborX="-35170" custLinFactNeighborY="28845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455712E-D0F2-4A19-A78B-FFC2E7464105}" type="pres">
      <dgm:prSet presAssocID="{ADFC226A-4706-4325-A716-3F85991824B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66C27D-1A11-4530-A635-3AF6E180A429}" type="presOf" srcId="{F86953F9-70EB-4254-BE00-6C20C2E1253E}" destId="{EAB0F987-EF81-49ED-8366-F0932FFAEFCC}" srcOrd="0" destOrd="0" presId="urn:microsoft.com/office/officeart/2005/8/layout/vList4#10"/>
    <dgm:cxn modelId="{1D29BCC4-B25C-4CE7-8547-DC38A4713828}" type="presOf" srcId="{ADFC226A-4706-4325-A716-3F85991824BC}" destId="{A2CA7670-75B3-4BFD-A90A-A6EC7D7307F2}" srcOrd="0" destOrd="0" presId="urn:microsoft.com/office/officeart/2005/8/layout/vList4#10"/>
    <dgm:cxn modelId="{D31F6776-EAC7-4FE3-A140-83443E6BD1E5}" srcId="{F86953F9-70EB-4254-BE00-6C20C2E1253E}" destId="{ADFC226A-4706-4325-A716-3F85991824BC}" srcOrd="0" destOrd="0" parTransId="{AF84EE1E-D446-433A-94D2-16E71AC2B7C3}" sibTransId="{61493514-4ED5-4C89-8208-4FB45AEC9446}"/>
    <dgm:cxn modelId="{4270260A-74EF-4C4E-B47E-5E699AA41A2C}" type="presOf" srcId="{ADFC226A-4706-4325-A716-3F85991824BC}" destId="{9455712E-D0F2-4A19-A78B-FFC2E7464105}" srcOrd="1" destOrd="0" presId="urn:microsoft.com/office/officeart/2005/8/layout/vList4#10"/>
    <dgm:cxn modelId="{59A0CAFB-C79A-4C37-A165-C15E410C818B}" type="presParOf" srcId="{EAB0F987-EF81-49ED-8366-F0932FFAEFCC}" destId="{232C8A3B-6B50-4189-94D4-087EB9B61DB6}" srcOrd="0" destOrd="0" presId="urn:microsoft.com/office/officeart/2005/8/layout/vList4#10"/>
    <dgm:cxn modelId="{BDB1D279-2EEF-411F-9DE9-ECC0E81115B6}" type="presParOf" srcId="{232C8A3B-6B50-4189-94D4-087EB9B61DB6}" destId="{A2CA7670-75B3-4BFD-A90A-A6EC7D7307F2}" srcOrd="0" destOrd="0" presId="urn:microsoft.com/office/officeart/2005/8/layout/vList4#10"/>
    <dgm:cxn modelId="{C8FFBB1F-1004-4760-BE84-D8A9F8ED6CA7}" type="presParOf" srcId="{232C8A3B-6B50-4189-94D4-087EB9B61DB6}" destId="{E0C12E6D-D165-4727-A624-058D1F847324}" srcOrd="1" destOrd="0" presId="urn:microsoft.com/office/officeart/2005/8/layout/vList4#10"/>
    <dgm:cxn modelId="{572A99A1-28D1-4655-AB35-55E0999C86F2}" type="presParOf" srcId="{232C8A3B-6B50-4189-94D4-087EB9B61DB6}" destId="{9455712E-D0F2-4A19-A78B-FFC2E7464105}" srcOrd="2" destOrd="0" presId="urn:microsoft.com/office/officeart/2005/8/layout/vList4#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86953F9-70EB-4254-BE00-6C20C2E1253E}" type="doc">
      <dgm:prSet loTypeId="urn:microsoft.com/office/officeart/2005/8/layout/vList4#10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92BA4F-6A87-4098-85A1-976B05B23C3C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400" b="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Выполнение работ по ямочному ремонту асфальтобетонного покрытия дорог на территории Кувандыкского городского округа Оренбургской области .</a:t>
          </a:r>
        </a:p>
        <a:p>
          <a:r>
            <a:rPr lang="ru-RU" sz="14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1 790 000</a:t>
          </a:r>
        </a:p>
        <a:p>
          <a:r>
            <a:rPr lang="ru-RU" sz="1400" b="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Выполнение работ по ремонту придомовых территорий многоквартирных домов в Кувандыкском городском округе Оренбургской области  </a:t>
          </a:r>
          <a:r>
            <a:rPr lang="ru-RU" sz="14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339 558</a:t>
          </a:r>
        </a:p>
        <a:p>
          <a:r>
            <a:rPr lang="ru-RU" sz="1400" b="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Выполнение работ по ремонту автобусных павильонов Кувандыкского городского </a:t>
          </a:r>
          <a:r>
            <a:rPr lang="ru-RU" sz="1400" b="0" kern="1200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окр</a:t>
          </a:r>
          <a:r>
            <a:rPr lang="ru-RU" sz="1400" b="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. </a:t>
          </a:r>
          <a:r>
            <a:rPr lang="ru-RU" sz="14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100 000,0</a:t>
          </a:r>
        </a:p>
        <a:p>
          <a:r>
            <a:rPr lang="ru-RU" sz="1400" b="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Установка и ремонт дорожных знаков </a:t>
          </a:r>
          <a:r>
            <a:rPr lang="ru-RU" sz="14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297  000</a:t>
          </a:r>
        </a:p>
        <a:p>
          <a:r>
            <a:rPr lang="ru-RU" sz="1400" b="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Мероприятия  по эксплуатации и ремонту светофорных объектов</a:t>
          </a:r>
        </a:p>
        <a:p>
          <a:r>
            <a:rPr lang="ru-RU" sz="14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328 513,16</a:t>
          </a:r>
        </a:p>
        <a:p>
          <a:r>
            <a:rPr lang="ru-RU" sz="1400" b="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Мероприятия по нанесению горизонтальной дорожной разметки </a:t>
          </a:r>
        </a:p>
        <a:p>
          <a:r>
            <a:rPr lang="ru-RU" sz="14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200 000,0</a:t>
          </a:r>
        </a:p>
        <a:p>
          <a:r>
            <a:rPr lang="ru-RU" sz="1400" b="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Оборудование пешеходных переходов, дорожная разметка пешеходных переходов, в том числе термопластиком</a:t>
          </a:r>
          <a:r>
            <a:rPr lang="ru-RU" sz="14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 350 000</a:t>
          </a:r>
        </a:p>
        <a:p>
          <a:r>
            <a:rPr lang="ru-RU" sz="1400" b="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Оснащение и обслуживание системы наружного наблюдения объектов транспортной инфраструктуры с наибольшей концентрацией ДТП</a:t>
          </a:r>
        </a:p>
        <a:p>
          <a:r>
            <a:rPr lang="ru-RU" sz="14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312 842</a:t>
          </a:r>
          <a:endParaRPr lang="ru-RU" sz="1400" b="1" u="none" kern="1200" dirty="0">
            <a:solidFill>
              <a:schemeClr val="tx1">
                <a:lumMod val="85000"/>
                <a:lumOff val="15000"/>
              </a:schemeClr>
            </a:solidFill>
            <a:effectLst>
              <a:outerShdw blurRad="38100" dist="38100" dir="2700000" algn="tl">
                <a:srgbClr val="000000"/>
              </a:outerShdw>
            </a:effectLst>
            <a:latin typeface="+mn-lt"/>
            <a:ea typeface="+mn-ea"/>
            <a:cs typeface="+mn-cs"/>
          </a:endParaRPr>
        </a:p>
      </dgm:t>
    </dgm:pt>
    <dgm:pt modelId="{AF921ECD-CECD-4D43-8061-A7560DA6DF45}" type="sibTrans" cxnId="{F2CFC5E6-4A5F-48FF-AA5E-10514ECDE3CD}">
      <dgm:prSet/>
      <dgm:spPr/>
      <dgm:t>
        <a:bodyPr/>
        <a:lstStyle/>
        <a:p>
          <a:endParaRPr lang="ru-RU"/>
        </a:p>
      </dgm:t>
    </dgm:pt>
    <dgm:pt modelId="{E3117AC7-A796-4A58-81C5-F3985F0C57AD}" type="parTrans" cxnId="{F2CFC5E6-4A5F-48FF-AA5E-10514ECDE3CD}">
      <dgm:prSet/>
      <dgm:spPr/>
      <dgm:t>
        <a:bodyPr/>
        <a:lstStyle/>
        <a:p>
          <a:endParaRPr lang="ru-RU"/>
        </a:p>
      </dgm:t>
    </dgm:pt>
    <dgm:pt modelId="{EAB0F987-EF81-49ED-8366-F0932FFAEFCC}" type="pres">
      <dgm:prSet presAssocID="{F86953F9-70EB-4254-BE00-6C20C2E1253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300767-5725-40F8-B5DE-13E599A2C4B4}" type="pres">
      <dgm:prSet presAssocID="{D192BA4F-6A87-4098-85A1-976B05B23C3C}" presName="comp" presStyleCnt="0"/>
      <dgm:spPr/>
    </dgm:pt>
    <dgm:pt modelId="{0F42B180-9CA3-4072-B22B-4A16C34F209B}" type="pres">
      <dgm:prSet presAssocID="{D192BA4F-6A87-4098-85A1-976B05B23C3C}" presName="box" presStyleLbl="node1" presStyleIdx="0" presStyleCnt="1" custScaleX="97433" custScaleY="95129" custLinFactNeighborY="-9740"/>
      <dgm:spPr/>
      <dgm:t>
        <a:bodyPr/>
        <a:lstStyle/>
        <a:p>
          <a:endParaRPr lang="ru-RU"/>
        </a:p>
      </dgm:t>
    </dgm:pt>
    <dgm:pt modelId="{A7DFAE17-C8F3-4EE8-8DCF-583DB528EAB0}" type="pres">
      <dgm:prSet presAssocID="{D192BA4F-6A87-4098-85A1-976B05B23C3C}" presName="img" presStyleLbl="fgImgPlace1" presStyleIdx="0" presStyleCnt="1" custScaleX="111898" custScaleY="73408" custLinFactNeighborX="-12548" custLinFactNeighborY="209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11BC47E-E172-4EB2-A131-5415FB2D357D}" type="pres">
      <dgm:prSet presAssocID="{D192BA4F-6A87-4098-85A1-976B05B23C3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CB294E-2585-4FB0-891F-7C6488ADEF16}" type="presOf" srcId="{F86953F9-70EB-4254-BE00-6C20C2E1253E}" destId="{EAB0F987-EF81-49ED-8366-F0932FFAEFCC}" srcOrd="0" destOrd="0" presId="urn:microsoft.com/office/officeart/2005/8/layout/vList4#10"/>
    <dgm:cxn modelId="{B8F06B70-B1D4-4BF5-90BD-94F9BF1B865C}" type="presOf" srcId="{D192BA4F-6A87-4098-85A1-976B05B23C3C}" destId="{0F42B180-9CA3-4072-B22B-4A16C34F209B}" srcOrd="0" destOrd="0" presId="urn:microsoft.com/office/officeart/2005/8/layout/vList4#10"/>
    <dgm:cxn modelId="{F2CFC5E6-4A5F-48FF-AA5E-10514ECDE3CD}" srcId="{F86953F9-70EB-4254-BE00-6C20C2E1253E}" destId="{D192BA4F-6A87-4098-85A1-976B05B23C3C}" srcOrd="0" destOrd="0" parTransId="{E3117AC7-A796-4A58-81C5-F3985F0C57AD}" sibTransId="{AF921ECD-CECD-4D43-8061-A7560DA6DF45}"/>
    <dgm:cxn modelId="{89A7A5A6-C476-4B91-A0C1-696AF88B85BE}" type="presOf" srcId="{D192BA4F-6A87-4098-85A1-976B05B23C3C}" destId="{F11BC47E-E172-4EB2-A131-5415FB2D357D}" srcOrd="1" destOrd="0" presId="urn:microsoft.com/office/officeart/2005/8/layout/vList4#10"/>
    <dgm:cxn modelId="{49F96CB2-055E-48C1-9BED-FEA9110816D9}" type="presParOf" srcId="{EAB0F987-EF81-49ED-8366-F0932FFAEFCC}" destId="{D1300767-5725-40F8-B5DE-13E599A2C4B4}" srcOrd="0" destOrd="0" presId="urn:microsoft.com/office/officeart/2005/8/layout/vList4#10"/>
    <dgm:cxn modelId="{699731AE-AC07-44EB-AABC-F5F73633C7D9}" type="presParOf" srcId="{D1300767-5725-40F8-B5DE-13E599A2C4B4}" destId="{0F42B180-9CA3-4072-B22B-4A16C34F209B}" srcOrd="0" destOrd="0" presId="urn:microsoft.com/office/officeart/2005/8/layout/vList4#10"/>
    <dgm:cxn modelId="{B4C5E7C6-9CDD-4E5E-89FC-D08852E837A1}" type="presParOf" srcId="{D1300767-5725-40F8-B5DE-13E599A2C4B4}" destId="{A7DFAE17-C8F3-4EE8-8DCF-583DB528EAB0}" srcOrd="1" destOrd="0" presId="urn:microsoft.com/office/officeart/2005/8/layout/vList4#10"/>
    <dgm:cxn modelId="{E1E71D6F-8B2E-479A-BDD0-92A6C4027BEA}" type="presParOf" srcId="{D1300767-5725-40F8-B5DE-13E599A2C4B4}" destId="{F11BC47E-E172-4EB2-A131-5415FB2D357D}" srcOrd="2" destOrd="0" presId="urn:microsoft.com/office/officeart/2005/8/layout/vList4#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8135D51-16D4-4CB1-8644-DBF552F3D61E}" type="doc">
      <dgm:prSet loTypeId="urn:microsoft.com/office/officeart/2005/8/layout/vList4#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EA319C-776E-4B73-BA22-6100A38330BF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/>
            <a:t>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Цель: 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формирование и реализация молодежной политики на территории Кувандыкского городского округа</a:t>
          </a:r>
          <a:r>
            <a:rPr lang="ru-RU" sz="1800" dirty="0" smtClean="0"/>
            <a:t>.</a:t>
          </a:r>
          <a:endParaRPr lang="ru-RU" sz="1800" b="1" dirty="0"/>
        </a:p>
      </dgm:t>
    </dgm:pt>
    <dgm:pt modelId="{75DA8E3C-B3A6-4EF3-89B9-AB2C2185C8FE}" type="parTrans" cxnId="{35D256AB-38F2-4D33-8496-ED203A49CBDC}">
      <dgm:prSet/>
      <dgm:spPr/>
      <dgm:t>
        <a:bodyPr/>
        <a:lstStyle/>
        <a:p>
          <a:endParaRPr lang="ru-RU"/>
        </a:p>
      </dgm:t>
    </dgm:pt>
    <dgm:pt modelId="{C96F85DE-7A0E-4F47-95C6-C3532B74D821}" type="sibTrans" cxnId="{35D256AB-38F2-4D33-8496-ED203A49CBDC}">
      <dgm:prSet/>
      <dgm:spPr/>
      <dgm:t>
        <a:bodyPr/>
        <a:lstStyle/>
        <a:p>
          <a:endParaRPr lang="ru-RU"/>
        </a:p>
      </dgm:t>
    </dgm:pt>
    <dgm:pt modelId="{4E78167F-C1B9-48A0-BC33-17B42572E972}" type="pres">
      <dgm:prSet presAssocID="{58135D51-16D4-4CB1-8644-DBF552F3D61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558385-964A-403B-AC6B-3E033F25662F}" type="pres">
      <dgm:prSet presAssocID="{10EA319C-776E-4B73-BA22-6100A38330BF}" presName="comp" presStyleCnt="0"/>
      <dgm:spPr/>
    </dgm:pt>
    <dgm:pt modelId="{13DF1032-41AF-47B4-A712-FD8219439BEA}" type="pres">
      <dgm:prSet presAssocID="{10EA319C-776E-4B73-BA22-6100A38330BF}" presName="box" presStyleLbl="node1" presStyleIdx="0" presStyleCnt="1" custScaleX="98361" custScaleY="100098" custLinFactNeighborX="1035" custLinFactNeighborY="7283"/>
      <dgm:spPr/>
      <dgm:t>
        <a:bodyPr/>
        <a:lstStyle/>
        <a:p>
          <a:endParaRPr lang="ru-RU"/>
        </a:p>
      </dgm:t>
    </dgm:pt>
    <dgm:pt modelId="{B1CE2777-CEAD-463A-8EF3-03EB1802BD81}" type="pres">
      <dgm:prSet presAssocID="{10EA319C-776E-4B73-BA22-6100A38330BF}" presName="img" presStyleLbl="fgImgPlace1" presStyleIdx="0" presStyleCnt="1" custScaleX="88588" custScaleY="110526" custLinFactNeighborX="2757" custLinFactNeighborY="-12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4CE824B-70FD-4BBD-8E34-8788A51F510F}" type="pres">
      <dgm:prSet presAssocID="{10EA319C-776E-4B73-BA22-6100A38330BF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D256AB-38F2-4D33-8496-ED203A49CBDC}" srcId="{58135D51-16D4-4CB1-8644-DBF552F3D61E}" destId="{10EA319C-776E-4B73-BA22-6100A38330BF}" srcOrd="0" destOrd="0" parTransId="{75DA8E3C-B3A6-4EF3-89B9-AB2C2185C8FE}" sibTransId="{C96F85DE-7A0E-4F47-95C6-C3532B74D821}"/>
    <dgm:cxn modelId="{7003D53C-903D-45D6-B548-7BA6B91CD53A}" type="presOf" srcId="{10EA319C-776E-4B73-BA22-6100A38330BF}" destId="{13DF1032-41AF-47B4-A712-FD8219439BEA}" srcOrd="0" destOrd="0" presId="urn:microsoft.com/office/officeart/2005/8/layout/vList4#9"/>
    <dgm:cxn modelId="{C07C7E75-1022-4E61-B3D8-AEEA14F3D2D7}" type="presOf" srcId="{58135D51-16D4-4CB1-8644-DBF552F3D61E}" destId="{4E78167F-C1B9-48A0-BC33-17B42572E972}" srcOrd="0" destOrd="0" presId="urn:microsoft.com/office/officeart/2005/8/layout/vList4#9"/>
    <dgm:cxn modelId="{837BC91F-04A8-4DA8-B8DF-04D80EF21BD5}" type="presOf" srcId="{10EA319C-776E-4B73-BA22-6100A38330BF}" destId="{54CE824B-70FD-4BBD-8E34-8788A51F510F}" srcOrd="1" destOrd="0" presId="urn:microsoft.com/office/officeart/2005/8/layout/vList4#9"/>
    <dgm:cxn modelId="{C6E0EB61-2A77-4282-9223-04DF7895C4B8}" type="presParOf" srcId="{4E78167F-C1B9-48A0-BC33-17B42572E972}" destId="{9B558385-964A-403B-AC6B-3E033F25662F}" srcOrd="0" destOrd="0" presId="urn:microsoft.com/office/officeart/2005/8/layout/vList4#9"/>
    <dgm:cxn modelId="{D71D575A-0583-4245-AC3C-6A93406E47A3}" type="presParOf" srcId="{9B558385-964A-403B-AC6B-3E033F25662F}" destId="{13DF1032-41AF-47B4-A712-FD8219439BEA}" srcOrd="0" destOrd="0" presId="urn:microsoft.com/office/officeart/2005/8/layout/vList4#9"/>
    <dgm:cxn modelId="{632986A2-1EA6-45E8-9EC0-8AF9A9D670AF}" type="presParOf" srcId="{9B558385-964A-403B-AC6B-3E033F25662F}" destId="{B1CE2777-CEAD-463A-8EF3-03EB1802BD81}" srcOrd="1" destOrd="0" presId="urn:microsoft.com/office/officeart/2005/8/layout/vList4#9"/>
    <dgm:cxn modelId="{8F292FEC-1239-44FE-9444-D0105818FCB1}" type="presParOf" srcId="{9B558385-964A-403B-AC6B-3E033F25662F}" destId="{54CE824B-70FD-4BBD-8E34-8788A51F510F}" srcOrd="2" destOrd="0" presId="urn:microsoft.com/office/officeart/2005/8/layout/vList4#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ED20358-3835-43E3-9257-54683D021452}" type="doc">
      <dgm:prSet loTypeId="urn:microsoft.com/office/officeart/2005/8/layout/radial3" loCatId="relationship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1E98DD37-9612-4C02-ACE8-983D90786470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Финансовое обеспечение муниципальной подпрограммы в 2018 году </a:t>
          </a:r>
        </a:p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452,4                                                                                                 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тыс. руб.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69B5A2FA-7157-45A1-8FB3-DCD6AA64BCB9}" type="parTrans" cxnId="{AE8ED7A7-4B96-4C86-BDBA-4757F4AFF8C1}">
      <dgm:prSet/>
      <dgm:spPr/>
      <dgm:t>
        <a:bodyPr/>
        <a:lstStyle/>
        <a:p>
          <a:endParaRPr lang="ru-RU"/>
        </a:p>
      </dgm:t>
    </dgm:pt>
    <dgm:pt modelId="{6A0769B4-42D1-4859-AE4E-C25C3AEA3235}" type="sibTrans" cxnId="{AE8ED7A7-4B96-4C86-BDBA-4757F4AFF8C1}">
      <dgm:prSet/>
      <dgm:spPr/>
      <dgm:t>
        <a:bodyPr/>
        <a:lstStyle/>
        <a:p>
          <a:endParaRPr lang="ru-RU"/>
        </a:p>
      </dgm:t>
    </dgm:pt>
    <dgm:pt modelId="{E5EF6217-1CCB-406F-87E8-A3ADE28514DC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1050" dirty="0" smtClean="0"/>
            <a:t>Доля молодых людей в возрасте 14-35 лет, участвующих в мероприятиях творческой направленности, в общем количестве молодежи до  41,0%</a:t>
          </a:r>
          <a:endParaRPr lang="ru-RU" sz="1050" b="1" dirty="0"/>
        </a:p>
      </dgm:t>
    </dgm:pt>
    <dgm:pt modelId="{5625908E-CA77-4DBD-A4D1-5AFE5965749E}" type="parTrans" cxnId="{1E85E768-AF04-485D-ABE8-4096EBE3B6CA}">
      <dgm:prSet/>
      <dgm:spPr/>
      <dgm:t>
        <a:bodyPr/>
        <a:lstStyle/>
        <a:p>
          <a:endParaRPr lang="ru-RU"/>
        </a:p>
      </dgm:t>
    </dgm:pt>
    <dgm:pt modelId="{CF1AB1C1-B8F4-4545-B692-42C70349EF38}" type="sibTrans" cxnId="{1E85E768-AF04-485D-ABE8-4096EBE3B6CA}">
      <dgm:prSet/>
      <dgm:spPr/>
      <dgm:t>
        <a:bodyPr/>
        <a:lstStyle/>
        <a:p>
          <a:endParaRPr lang="ru-RU"/>
        </a:p>
      </dgm:t>
    </dgm:pt>
    <dgm:pt modelId="{9043F991-66A5-4DE7-877B-C07C1B0CAAAD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1400" dirty="0" smtClean="0"/>
            <a:t>Количество подростков, занятых во временных работах до 120 человек</a:t>
          </a:r>
          <a:endParaRPr lang="ru-RU" sz="1400" b="1" dirty="0"/>
        </a:p>
      </dgm:t>
    </dgm:pt>
    <dgm:pt modelId="{413992AF-3C99-43B1-922A-7C4A017F0A9B}" type="parTrans" cxnId="{F1591F80-1F3B-42B0-B2E6-11F4FC68DDE4}">
      <dgm:prSet/>
      <dgm:spPr/>
      <dgm:t>
        <a:bodyPr/>
        <a:lstStyle/>
        <a:p>
          <a:endParaRPr lang="ru-RU"/>
        </a:p>
      </dgm:t>
    </dgm:pt>
    <dgm:pt modelId="{B075758B-1818-4A50-83AC-80102DBECD1E}" type="sibTrans" cxnId="{F1591F80-1F3B-42B0-B2E6-11F4FC68DDE4}">
      <dgm:prSet/>
      <dgm:spPr/>
      <dgm:t>
        <a:bodyPr/>
        <a:lstStyle/>
        <a:p>
          <a:endParaRPr lang="ru-RU"/>
        </a:p>
      </dgm:t>
    </dgm:pt>
    <dgm:pt modelId="{9DD15AAC-8247-46E3-9E91-E36031545622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1050" dirty="0" smtClean="0"/>
            <a:t>Доля молодых людей в возрасте 14-35 лет, принимающих участие в добровольческой деятельности, в общем количестве молодежи</a:t>
          </a:r>
        </a:p>
        <a:p>
          <a:r>
            <a:rPr lang="ru-RU" sz="1050" dirty="0" smtClean="0"/>
            <a:t> до 3,0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%</a:t>
          </a:r>
          <a:endParaRPr lang="ru-RU" sz="1050" b="1" dirty="0"/>
        </a:p>
      </dgm:t>
    </dgm:pt>
    <dgm:pt modelId="{2489D894-C38D-4D01-82D8-34BA65730CAA}" type="parTrans" cxnId="{DD1026B6-3E6C-4914-B9FC-4A368E400D9F}">
      <dgm:prSet/>
      <dgm:spPr/>
      <dgm:t>
        <a:bodyPr/>
        <a:lstStyle/>
        <a:p>
          <a:endParaRPr lang="ru-RU"/>
        </a:p>
      </dgm:t>
    </dgm:pt>
    <dgm:pt modelId="{F6F484CE-7813-40FC-B811-B00573374233}" type="sibTrans" cxnId="{DD1026B6-3E6C-4914-B9FC-4A368E400D9F}">
      <dgm:prSet/>
      <dgm:spPr/>
      <dgm:t>
        <a:bodyPr/>
        <a:lstStyle/>
        <a:p>
          <a:endParaRPr lang="ru-RU"/>
        </a:p>
      </dgm:t>
    </dgm:pt>
    <dgm:pt modelId="{11DBD8A7-51CC-4841-835C-8185F422CD93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1200" dirty="0" smtClean="0"/>
            <a:t>Доля молодых людей в возрасте 14-35 лет, участвующих в мероприятиях по патриотическому воспитанию, в общем количестве молодежи до 40,0  %</a:t>
          </a:r>
          <a:endParaRPr lang="ru-RU" sz="1200" b="1" dirty="0"/>
        </a:p>
      </dgm:t>
    </dgm:pt>
    <dgm:pt modelId="{425CE232-B08F-4BD7-913E-27038777DDC3}" type="parTrans" cxnId="{8491AD88-8193-4961-BFF0-E11FD4F2A8F1}">
      <dgm:prSet/>
      <dgm:spPr/>
      <dgm:t>
        <a:bodyPr/>
        <a:lstStyle/>
        <a:p>
          <a:endParaRPr lang="ru-RU"/>
        </a:p>
      </dgm:t>
    </dgm:pt>
    <dgm:pt modelId="{98A152BE-98F1-480D-B4CA-A6D383CF22D8}" type="sibTrans" cxnId="{8491AD88-8193-4961-BFF0-E11FD4F2A8F1}">
      <dgm:prSet/>
      <dgm:spPr/>
      <dgm:t>
        <a:bodyPr/>
        <a:lstStyle/>
        <a:p>
          <a:endParaRPr lang="ru-RU"/>
        </a:p>
      </dgm:t>
    </dgm:pt>
    <dgm:pt modelId="{270038E0-5067-4298-B3C3-8FB9CCB4A929}" type="pres">
      <dgm:prSet presAssocID="{EED20358-3835-43E3-9257-54683D02145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99151A-0594-48C1-A46F-4D428CD70480}" type="pres">
      <dgm:prSet presAssocID="{EED20358-3835-43E3-9257-54683D021452}" presName="radial" presStyleCnt="0">
        <dgm:presLayoutVars>
          <dgm:animLvl val="ctr"/>
        </dgm:presLayoutVars>
      </dgm:prSet>
      <dgm:spPr/>
    </dgm:pt>
    <dgm:pt modelId="{30FA8BC5-0154-41F6-BADE-C5723CAEFC84}" type="pres">
      <dgm:prSet presAssocID="{1E98DD37-9612-4C02-ACE8-983D90786470}" presName="centerShape" presStyleLbl="vennNode1" presStyleIdx="0" presStyleCnt="5"/>
      <dgm:spPr/>
      <dgm:t>
        <a:bodyPr/>
        <a:lstStyle/>
        <a:p>
          <a:endParaRPr lang="ru-RU"/>
        </a:p>
      </dgm:t>
    </dgm:pt>
    <dgm:pt modelId="{6F2307FA-E2F9-439A-899B-8E7BC66DFD02}" type="pres">
      <dgm:prSet presAssocID="{E5EF6217-1CCB-406F-87E8-A3ADE28514DC}" presName="node" presStyleLbl="vennNode1" presStyleIdx="1" presStyleCnt="5" custScaleX="106630" custScaleY="1227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B98FB8-C086-49C8-8E69-F17514D5D591}" type="pres">
      <dgm:prSet presAssocID="{9043F991-66A5-4DE7-877B-C07C1B0CAAAD}" presName="node" presStyleLbl="vennNode1" presStyleIdx="2" presStyleCnt="5" custScaleX="119394" custScaleY="204069" custRadScaleRad="121243" custRadScaleInc="6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F74EBC-1BEA-4939-BF76-33007644387D}" type="pres">
      <dgm:prSet presAssocID="{9DD15AAC-8247-46E3-9E91-E36031545622}" presName="node" presStyleLbl="vennNode1" presStyleIdx="3" presStyleCnt="5" custFlipHor="1" custScaleX="201662" custScaleY="112635" custRadScaleRad="96853" custRadScaleInc="235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50F47D-D770-42CC-AC61-2AA0ECAAC6D6}" type="pres">
      <dgm:prSet presAssocID="{11DBD8A7-51CC-4841-835C-8185F422CD93}" presName="node" presStyleLbl="vennNode1" presStyleIdx="4" presStyleCnt="5" custScaleX="142549" custScaleY="190887" custRadScaleRad="113736" custRadScaleInc="12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D8F113-4D42-46F4-8F3C-B510134202EE}" type="presOf" srcId="{E5EF6217-1CCB-406F-87E8-A3ADE28514DC}" destId="{6F2307FA-E2F9-439A-899B-8E7BC66DFD02}" srcOrd="0" destOrd="0" presId="urn:microsoft.com/office/officeart/2005/8/layout/radial3"/>
    <dgm:cxn modelId="{AE8ED7A7-4B96-4C86-BDBA-4757F4AFF8C1}" srcId="{EED20358-3835-43E3-9257-54683D021452}" destId="{1E98DD37-9612-4C02-ACE8-983D90786470}" srcOrd="0" destOrd="0" parTransId="{69B5A2FA-7157-45A1-8FB3-DCD6AA64BCB9}" sibTransId="{6A0769B4-42D1-4859-AE4E-C25C3AEA3235}"/>
    <dgm:cxn modelId="{8491AD88-8193-4961-BFF0-E11FD4F2A8F1}" srcId="{1E98DD37-9612-4C02-ACE8-983D90786470}" destId="{11DBD8A7-51CC-4841-835C-8185F422CD93}" srcOrd="3" destOrd="0" parTransId="{425CE232-B08F-4BD7-913E-27038777DDC3}" sibTransId="{98A152BE-98F1-480D-B4CA-A6D383CF22D8}"/>
    <dgm:cxn modelId="{7DCB9A5C-3EF1-45DD-BF55-D04143A6A948}" type="presOf" srcId="{1E98DD37-9612-4C02-ACE8-983D90786470}" destId="{30FA8BC5-0154-41F6-BADE-C5723CAEFC84}" srcOrd="0" destOrd="0" presId="urn:microsoft.com/office/officeart/2005/8/layout/radial3"/>
    <dgm:cxn modelId="{3580A8A3-0942-4F07-A466-EA74549866CE}" type="presOf" srcId="{9DD15AAC-8247-46E3-9E91-E36031545622}" destId="{77F74EBC-1BEA-4939-BF76-33007644387D}" srcOrd="0" destOrd="0" presId="urn:microsoft.com/office/officeart/2005/8/layout/radial3"/>
    <dgm:cxn modelId="{09002FC6-38E9-4648-BAE5-E2F781B00285}" type="presOf" srcId="{11DBD8A7-51CC-4841-835C-8185F422CD93}" destId="{7650F47D-D770-42CC-AC61-2AA0ECAAC6D6}" srcOrd="0" destOrd="0" presId="urn:microsoft.com/office/officeart/2005/8/layout/radial3"/>
    <dgm:cxn modelId="{F1591F80-1F3B-42B0-B2E6-11F4FC68DDE4}" srcId="{1E98DD37-9612-4C02-ACE8-983D90786470}" destId="{9043F991-66A5-4DE7-877B-C07C1B0CAAAD}" srcOrd="1" destOrd="0" parTransId="{413992AF-3C99-43B1-922A-7C4A017F0A9B}" sibTransId="{B075758B-1818-4A50-83AC-80102DBECD1E}"/>
    <dgm:cxn modelId="{DD1026B6-3E6C-4914-B9FC-4A368E400D9F}" srcId="{1E98DD37-9612-4C02-ACE8-983D90786470}" destId="{9DD15AAC-8247-46E3-9E91-E36031545622}" srcOrd="2" destOrd="0" parTransId="{2489D894-C38D-4D01-82D8-34BA65730CAA}" sibTransId="{F6F484CE-7813-40FC-B811-B00573374233}"/>
    <dgm:cxn modelId="{95113731-C9A4-41A4-B5F9-BE9F44DBF9FD}" type="presOf" srcId="{EED20358-3835-43E3-9257-54683D021452}" destId="{270038E0-5067-4298-B3C3-8FB9CCB4A929}" srcOrd="0" destOrd="0" presId="urn:microsoft.com/office/officeart/2005/8/layout/radial3"/>
    <dgm:cxn modelId="{1E85E768-AF04-485D-ABE8-4096EBE3B6CA}" srcId="{1E98DD37-9612-4C02-ACE8-983D90786470}" destId="{E5EF6217-1CCB-406F-87E8-A3ADE28514DC}" srcOrd="0" destOrd="0" parTransId="{5625908E-CA77-4DBD-A4D1-5AFE5965749E}" sibTransId="{CF1AB1C1-B8F4-4545-B692-42C70349EF38}"/>
    <dgm:cxn modelId="{2FFBF0A6-802C-4A80-849F-74C88A74D632}" type="presOf" srcId="{9043F991-66A5-4DE7-877B-C07C1B0CAAAD}" destId="{1DB98FB8-C086-49C8-8E69-F17514D5D591}" srcOrd="0" destOrd="0" presId="urn:microsoft.com/office/officeart/2005/8/layout/radial3"/>
    <dgm:cxn modelId="{CB6964A7-7842-45F3-B0F9-56F3DBFE1717}" type="presParOf" srcId="{270038E0-5067-4298-B3C3-8FB9CCB4A929}" destId="{1799151A-0594-48C1-A46F-4D428CD70480}" srcOrd="0" destOrd="0" presId="urn:microsoft.com/office/officeart/2005/8/layout/radial3"/>
    <dgm:cxn modelId="{F49AED47-C2D2-4322-B552-9F7C38AB9329}" type="presParOf" srcId="{1799151A-0594-48C1-A46F-4D428CD70480}" destId="{30FA8BC5-0154-41F6-BADE-C5723CAEFC84}" srcOrd="0" destOrd="0" presId="urn:microsoft.com/office/officeart/2005/8/layout/radial3"/>
    <dgm:cxn modelId="{A06C6737-AA23-40F8-ADAD-CF2C9F1B76EB}" type="presParOf" srcId="{1799151A-0594-48C1-A46F-4D428CD70480}" destId="{6F2307FA-E2F9-439A-899B-8E7BC66DFD02}" srcOrd="1" destOrd="0" presId="urn:microsoft.com/office/officeart/2005/8/layout/radial3"/>
    <dgm:cxn modelId="{CBCB131C-0C58-4400-B5EE-FE153B870E4E}" type="presParOf" srcId="{1799151A-0594-48C1-A46F-4D428CD70480}" destId="{1DB98FB8-C086-49C8-8E69-F17514D5D591}" srcOrd="2" destOrd="0" presId="urn:microsoft.com/office/officeart/2005/8/layout/radial3"/>
    <dgm:cxn modelId="{7A334357-BC0E-4852-B8AA-0FA8D552AD2C}" type="presParOf" srcId="{1799151A-0594-48C1-A46F-4D428CD70480}" destId="{77F74EBC-1BEA-4939-BF76-33007644387D}" srcOrd="3" destOrd="0" presId="urn:microsoft.com/office/officeart/2005/8/layout/radial3"/>
    <dgm:cxn modelId="{AC898194-0A7D-4B6F-B128-E25398097D18}" type="presParOf" srcId="{1799151A-0594-48C1-A46F-4D428CD70480}" destId="{7650F47D-D770-42CC-AC61-2AA0ECAAC6D6}" srcOrd="4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8135D51-16D4-4CB1-8644-DBF552F3D61E}" type="doc">
      <dgm:prSet loTypeId="urn:microsoft.com/office/officeart/2005/8/layout/vList4#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EA319C-776E-4B73-BA22-6100A38330BF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solidFill>
                <a:srgbClr val="FF0000"/>
              </a:solidFill>
            </a:rPr>
            <a:t>     </a:t>
          </a:r>
          <a:r>
            <a:rPr lang="ru-RU" sz="2000" b="1" dirty="0" smtClean="0">
              <a:solidFill>
                <a:srgbClr val="FF0000"/>
              </a:solidFill>
            </a:rPr>
            <a:t>Цель: </a:t>
          </a:r>
          <a:r>
            <a:rPr lang="ru-RU" altLang="ru-RU" sz="2000" b="1" dirty="0" smtClean="0">
              <a:solidFill>
                <a:srgbClr val="FF0000"/>
              </a:solidFill>
            </a:rPr>
            <a:t>Создание условий для массовых 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2000" b="1" dirty="0" smtClean="0">
              <a:solidFill>
                <a:srgbClr val="FF0000"/>
              </a:solidFill>
            </a:rPr>
            <a:t>      занятий физической культурой, спортом и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2000" b="1" dirty="0" smtClean="0">
              <a:solidFill>
                <a:srgbClr val="FF0000"/>
              </a:solidFill>
            </a:rPr>
            <a:t>      формирования здорового образа жизни  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2000" b="1" dirty="0" smtClean="0">
              <a:solidFill>
                <a:srgbClr val="FF0000"/>
              </a:solidFill>
            </a:rPr>
            <a:t>      населения округа   </a:t>
          </a:r>
          <a:endParaRPr lang="ru-RU" sz="2000" dirty="0">
            <a:solidFill>
              <a:srgbClr val="FF0000"/>
            </a:solidFill>
          </a:endParaRPr>
        </a:p>
      </dgm:t>
    </dgm:pt>
    <dgm:pt modelId="{75DA8E3C-B3A6-4EF3-89B9-AB2C2185C8FE}" type="parTrans" cxnId="{35D256AB-38F2-4D33-8496-ED203A49CBDC}">
      <dgm:prSet/>
      <dgm:spPr/>
      <dgm:t>
        <a:bodyPr/>
        <a:lstStyle/>
        <a:p>
          <a:endParaRPr lang="ru-RU"/>
        </a:p>
      </dgm:t>
    </dgm:pt>
    <dgm:pt modelId="{C96F85DE-7A0E-4F47-95C6-C3532B74D821}" type="sibTrans" cxnId="{35D256AB-38F2-4D33-8496-ED203A49CBDC}">
      <dgm:prSet/>
      <dgm:spPr/>
      <dgm:t>
        <a:bodyPr/>
        <a:lstStyle/>
        <a:p>
          <a:endParaRPr lang="ru-RU"/>
        </a:p>
      </dgm:t>
    </dgm:pt>
    <dgm:pt modelId="{4E78167F-C1B9-48A0-BC33-17B42572E972}" type="pres">
      <dgm:prSet presAssocID="{58135D51-16D4-4CB1-8644-DBF552F3D61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558385-964A-403B-AC6B-3E033F25662F}" type="pres">
      <dgm:prSet presAssocID="{10EA319C-776E-4B73-BA22-6100A38330BF}" presName="comp" presStyleCnt="0"/>
      <dgm:spPr/>
    </dgm:pt>
    <dgm:pt modelId="{13DF1032-41AF-47B4-A712-FD8219439BEA}" type="pres">
      <dgm:prSet presAssocID="{10EA319C-776E-4B73-BA22-6100A38330BF}" presName="box" presStyleLbl="node1" presStyleIdx="0" presStyleCnt="1" custScaleX="98361" custScaleY="100098" custLinFactNeighborX="8992" custLinFactNeighborY="94210"/>
      <dgm:spPr/>
      <dgm:t>
        <a:bodyPr/>
        <a:lstStyle/>
        <a:p>
          <a:endParaRPr lang="ru-RU"/>
        </a:p>
      </dgm:t>
    </dgm:pt>
    <dgm:pt modelId="{B1CE2777-CEAD-463A-8EF3-03EB1802BD81}" type="pres">
      <dgm:prSet presAssocID="{10EA319C-776E-4B73-BA22-6100A38330BF}" presName="img" presStyleLbl="fgImgPlace1" presStyleIdx="0" presStyleCnt="1" custScaleX="111670" custScaleY="111329" custLinFactNeighborX="10462" custLinFactNeighborY="-12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4CE824B-70FD-4BBD-8E34-8788A51F510F}" type="pres">
      <dgm:prSet presAssocID="{10EA319C-776E-4B73-BA22-6100A38330BF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02CC86-2578-4641-BCE0-A4F05E539B8E}" type="presOf" srcId="{10EA319C-776E-4B73-BA22-6100A38330BF}" destId="{13DF1032-41AF-47B4-A712-FD8219439BEA}" srcOrd="0" destOrd="0" presId="urn:microsoft.com/office/officeart/2005/8/layout/vList4#8"/>
    <dgm:cxn modelId="{35D256AB-38F2-4D33-8496-ED203A49CBDC}" srcId="{58135D51-16D4-4CB1-8644-DBF552F3D61E}" destId="{10EA319C-776E-4B73-BA22-6100A38330BF}" srcOrd="0" destOrd="0" parTransId="{75DA8E3C-B3A6-4EF3-89B9-AB2C2185C8FE}" sibTransId="{C96F85DE-7A0E-4F47-95C6-C3532B74D821}"/>
    <dgm:cxn modelId="{37A256BD-EA14-49D0-A3F7-EEC784886A96}" type="presOf" srcId="{58135D51-16D4-4CB1-8644-DBF552F3D61E}" destId="{4E78167F-C1B9-48A0-BC33-17B42572E972}" srcOrd="0" destOrd="0" presId="urn:microsoft.com/office/officeart/2005/8/layout/vList4#8"/>
    <dgm:cxn modelId="{C444ED75-1922-4E46-9D7D-44F81312AF8E}" type="presOf" srcId="{10EA319C-776E-4B73-BA22-6100A38330BF}" destId="{54CE824B-70FD-4BBD-8E34-8788A51F510F}" srcOrd="1" destOrd="0" presId="urn:microsoft.com/office/officeart/2005/8/layout/vList4#8"/>
    <dgm:cxn modelId="{ED558CB4-8CAE-44F4-9F3F-DBD695077748}" type="presParOf" srcId="{4E78167F-C1B9-48A0-BC33-17B42572E972}" destId="{9B558385-964A-403B-AC6B-3E033F25662F}" srcOrd="0" destOrd="0" presId="urn:microsoft.com/office/officeart/2005/8/layout/vList4#8"/>
    <dgm:cxn modelId="{C5DD7B9D-9C3A-4121-91D8-909DDBD12CFC}" type="presParOf" srcId="{9B558385-964A-403B-AC6B-3E033F25662F}" destId="{13DF1032-41AF-47B4-A712-FD8219439BEA}" srcOrd="0" destOrd="0" presId="urn:microsoft.com/office/officeart/2005/8/layout/vList4#8"/>
    <dgm:cxn modelId="{B96C6603-9C9A-4CD8-A96D-C2314C1B3AF6}" type="presParOf" srcId="{9B558385-964A-403B-AC6B-3E033F25662F}" destId="{B1CE2777-CEAD-463A-8EF3-03EB1802BD81}" srcOrd="1" destOrd="0" presId="urn:microsoft.com/office/officeart/2005/8/layout/vList4#8"/>
    <dgm:cxn modelId="{0C15860A-9EEC-4330-919E-BBB2D32F45BB}" type="presParOf" srcId="{9B558385-964A-403B-AC6B-3E033F25662F}" destId="{54CE824B-70FD-4BBD-8E34-8788A51F510F}" srcOrd="2" destOrd="0" presId="urn:microsoft.com/office/officeart/2005/8/layout/vList4#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ED20358-3835-43E3-9257-54683D021452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98DD37-9612-4C02-ACE8-983D90786470}">
      <dgm:prSet phldrT="[Текст]" custT="1"/>
      <dgm:spPr>
        <a:solidFill>
          <a:schemeClr val="accent1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FF0000"/>
              </a:solidFill>
            </a:rPr>
            <a:t>Финансирование мероприятий физической культуры, массового спорта и туризма в 2019 году </a:t>
          </a:r>
        </a:p>
        <a:p>
          <a:r>
            <a:rPr lang="ru-RU" sz="1800" b="1" dirty="0" smtClean="0">
              <a:solidFill>
                <a:srgbClr val="FF0000"/>
              </a:solidFill>
            </a:rPr>
            <a:t>9 млн. 250 тыс. руб.</a:t>
          </a:r>
          <a:endParaRPr lang="ru-RU" sz="1800" b="1" dirty="0">
            <a:solidFill>
              <a:srgbClr val="FF0000"/>
            </a:solidFill>
          </a:endParaRPr>
        </a:p>
      </dgm:t>
    </dgm:pt>
    <dgm:pt modelId="{69B5A2FA-7157-45A1-8FB3-DCD6AA64BCB9}" type="parTrans" cxnId="{AE8ED7A7-4B96-4C86-BDBA-4757F4AFF8C1}">
      <dgm:prSet/>
      <dgm:spPr/>
      <dgm:t>
        <a:bodyPr/>
        <a:lstStyle/>
        <a:p>
          <a:endParaRPr lang="ru-RU"/>
        </a:p>
      </dgm:t>
    </dgm:pt>
    <dgm:pt modelId="{6A0769B4-42D1-4859-AE4E-C25C3AEA3235}" type="sibTrans" cxnId="{AE8ED7A7-4B96-4C86-BDBA-4757F4AFF8C1}">
      <dgm:prSet/>
      <dgm:spPr/>
      <dgm:t>
        <a:bodyPr/>
        <a:lstStyle/>
        <a:p>
          <a:endParaRPr lang="ru-RU"/>
        </a:p>
      </dgm:t>
    </dgm:pt>
    <dgm:pt modelId="{E5EF6217-1CCB-406F-87E8-A3ADE28514DC}">
      <dgm:prSet phldrT="[Текст]" custT="1"/>
      <dgm:spPr>
        <a:solidFill>
          <a:schemeClr val="accent1">
            <a:lumMod val="40000"/>
            <a:lumOff val="60000"/>
            <a:alpha val="8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rgbClr val="000000"/>
              </a:solidFill>
            </a:rPr>
            <a:t>Более 5,5 тыс. участников комплексных физкультурных,    спортивных мероприятий</a:t>
          </a:r>
          <a:endParaRPr lang="ru-RU" sz="1000" b="1" dirty="0"/>
        </a:p>
      </dgm:t>
    </dgm:pt>
    <dgm:pt modelId="{5625908E-CA77-4DBD-A4D1-5AFE5965749E}" type="parTrans" cxnId="{1E85E768-AF04-485D-ABE8-4096EBE3B6CA}">
      <dgm:prSet/>
      <dgm:spPr/>
      <dgm:t>
        <a:bodyPr/>
        <a:lstStyle/>
        <a:p>
          <a:endParaRPr lang="ru-RU"/>
        </a:p>
      </dgm:t>
    </dgm:pt>
    <dgm:pt modelId="{CF1AB1C1-B8F4-4545-B692-42C70349EF38}" type="sibTrans" cxnId="{1E85E768-AF04-485D-ABE8-4096EBE3B6CA}">
      <dgm:prSet/>
      <dgm:spPr/>
      <dgm:t>
        <a:bodyPr/>
        <a:lstStyle/>
        <a:p>
          <a:endParaRPr lang="ru-RU"/>
        </a:p>
      </dgm:t>
    </dgm:pt>
    <dgm:pt modelId="{11DBD8A7-51CC-4841-835C-8185F422CD93}">
      <dgm:prSet phldrT="[Текст]" custT="1"/>
      <dgm:spPr>
        <a:solidFill>
          <a:schemeClr val="accent1">
            <a:lumMod val="40000"/>
            <a:lumOff val="60000"/>
            <a:alpha val="80000"/>
          </a:schemeClr>
        </a:solidFill>
      </dgm:spPr>
      <dgm:t>
        <a:bodyPr/>
        <a:lstStyle/>
        <a:p>
          <a:r>
            <a:rPr lang="ru-RU" sz="1200" b="1" dirty="0" smtClean="0"/>
            <a:t>1255 участников   </a:t>
          </a:r>
        </a:p>
        <a:p>
          <a:r>
            <a:rPr lang="ru-RU" sz="1200" b="1" dirty="0" smtClean="0"/>
            <a:t>Мероприятий посвященный к «Всероссийскому  дню физкультурника</a:t>
          </a:r>
          <a:endParaRPr lang="ru-RU" sz="1200" b="1" dirty="0"/>
        </a:p>
      </dgm:t>
    </dgm:pt>
    <dgm:pt modelId="{425CE232-B08F-4BD7-913E-27038777DDC3}" type="parTrans" cxnId="{8491AD88-8193-4961-BFF0-E11FD4F2A8F1}">
      <dgm:prSet/>
      <dgm:spPr/>
      <dgm:t>
        <a:bodyPr/>
        <a:lstStyle/>
        <a:p>
          <a:endParaRPr lang="ru-RU"/>
        </a:p>
      </dgm:t>
    </dgm:pt>
    <dgm:pt modelId="{98A152BE-98F1-480D-B4CA-A6D383CF22D8}" type="sibTrans" cxnId="{8491AD88-8193-4961-BFF0-E11FD4F2A8F1}">
      <dgm:prSet/>
      <dgm:spPr/>
      <dgm:t>
        <a:bodyPr/>
        <a:lstStyle/>
        <a:p>
          <a:endParaRPr lang="ru-RU"/>
        </a:p>
      </dgm:t>
    </dgm:pt>
    <dgm:pt modelId="{9043F991-66A5-4DE7-877B-C07C1B0CAAAD}">
      <dgm:prSet phldrT="[Текст]" custT="1"/>
      <dgm:spPr>
        <a:solidFill>
          <a:schemeClr val="accent1">
            <a:lumMod val="40000"/>
            <a:lumOff val="60000"/>
            <a:alpha val="8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rgbClr val="000000"/>
              </a:solidFill>
            </a:rPr>
            <a:t>5,5  тыс. участников городских чемпионатов, первенств и турниров по видам спорта</a:t>
          </a:r>
          <a:endParaRPr lang="ru-RU" sz="1000" b="1" dirty="0"/>
        </a:p>
      </dgm:t>
    </dgm:pt>
    <dgm:pt modelId="{B075758B-1818-4A50-83AC-80102DBECD1E}" type="sibTrans" cxnId="{F1591F80-1F3B-42B0-B2E6-11F4FC68DDE4}">
      <dgm:prSet/>
      <dgm:spPr/>
      <dgm:t>
        <a:bodyPr/>
        <a:lstStyle/>
        <a:p>
          <a:endParaRPr lang="ru-RU"/>
        </a:p>
      </dgm:t>
    </dgm:pt>
    <dgm:pt modelId="{413992AF-3C99-43B1-922A-7C4A017F0A9B}" type="parTrans" cxnId="{F1591F80-1F3B-42B0-B2E6-11F4FC68DDE4}">
      <dgm:prSet/>
      <dgm:spPr/>
      <dgm:t>
        <a:bodyPr/>
        <a:lstStyle/>
        <a:p>
          <a:endParaRPr lang="ru-RU"/>
        </a:p>
      </dgm:t>
    </dgm:pt>
    <dgm:pt modelId="{2C5E250A-E3B8-4B2B-8DEC-EE80147970D0}">
      <dgm:prSet phldrT="[Текст]" custT="1"/>
      <dgm:spPr>
        <a:solidFill>
          <a:schemeClr val="accent1">
            <a:lumMod val="40000"/>
            <a:lumOff val="60000"/>
            <a:alpha val="8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rgbClr val="000000"/>
              </a:solidFill>
            </a:rPr>
            <a:t>2500 чел. участников мероприятий, посвященных знаменатель-</a:t>
          </a:r>
          <a:r>
            <a:rPr lang="ru-RU" sz="1400" b="1" dirty="0" err="1" smtClean="0">
              <a:solidFill>
                <a:srgbClr val="000000"/>
              </a:solidFill>
            </a:rPr>
            <a:t>ным</a:t>
          </a:r>
          <a:r>
            <a:rPr lang="ru-RU" sz="1400" b="1" dirty="0" smtClean="0">
              <a:solidFill>
                <a:srgbClr val="000000"/>
              </a:solidFill>
            </a:rPr>
            <a:t> датам</a:t>
          </a:r>
          <a:endParaRPr lang="ru-RU" sz="1000" b="1" dirty="0"/>
        </a:p>
      </dgm:t>
    </dgm:pt>
    <dgm:pt modelId="{2EE763A8-1FC3-4376-8C41-96BC8F331440}" type="parTrans" cxnId="{9735D554-3F1D-4986-8D55-DC0C3B617C06}">
      <dgm:prSet/>
      <dgm:spPr/>
      <dgm:t>
        <a:bodyPr/>
        <a:lstStyle/>
        <a:p>
          <a:endParaRPr lang="ru-RU"/>
        </a:p>
      </dgm:t>
    </dgm:pt>
    <dgm:pt modelId="{74FAE081-1521-43DC-AA23-202525A0BB33}" type="sibTrans" cxnId="{9735D554-3F1D-4986-8D55-DC0C3B617C06}">
      <dgm:prSet/>
      <dgm:spPr/>
      <dgm:t>
        <a:bodyPr/>
        <a:lstStyle/>
        <a:p>
          <a:endParaRPr lang="ru-RU"/>
        </a:p>
      </dgm:t>
    </dgm:pt>
    <dgm:pt modelId="{270038E0-5067-4298-B3C3-8FB9CCB4A929}" type="pres">
      <dgm:prSet presAssocID="{EED20358-3835-43E3-9257-54683D02145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99151A-0594-48C1-A46F-4D428CD70480}" type="pres">
      <dgm:prSet presAssocID="{EED20358-3835-43E3-9257-54683D021452}" presName="radial" presStyleCnt="0">
        <dgm:presLayoutVars>
          <dgm:animLvl val="ctr"/>
        </dgm:presLayoutVars>
      </dgm:prSet>
      <dgm:spPr/>
    </dgm:pt>
    <dgm:pt modelId="{30FA8BC5-0154-41F6-BADE-C5723CAEFC84}" type="pres">
      <dgm:prSet presAssocID="{1E98DD37-9612-4C02-ACE8-983D90786470}" presName="centerShape" presStyleLbl="vennNode1" presStyleIdx="0" presStyleCnt="5" custLinFactNeighborX="-2980" custLinFactNeighborY="2258"/>
      <dgm:spPr/>
      <dgm:t>
        <a:bodyPr/>
        <a:lstStyle/>
        <a:p>
          <a:endParaRPr lang="ru-RU"/>
        </a:p>
      </dgm:t>
    </dgm:pt>
    <dgm:pt modelId="{6F2307FA-E2F9-439A-899B-8E7BC66DFD02}" type="pres">
      <dgm:prSet presAssocID="{E5EF6217-1CCB-406F-87E8-A3ADE28514DC}" presName="node" presStyleLbl="vennNode1" presStyleIdx="1" presStyleCnt="5" custScaleX="119573" custScaleY="113087" custRadScaleRad="102596" custRadScaleInc="-32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B98FB8-C086-49C8-8E69-F17514D5D591}" type="pres">
      <dgm:prSet presAssocID="{9043F991-66A5-4DE7-877B-C07C1B0CAAAD}" presName="node" presStyleLbl="vennNode1" presStyleIdx="2" presStyleCnt="5" custScaleX="104438" custScaleY="107713" custRadScaleRad="89599" custRadScaleInc="198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BC325B-2D92-45F5-B624-6871E357FF5D}" type="pres">
      <dgm:prSet presAssocID="{2C5E250A-E3B8-4B2B-8DEC-EE80147970D0}" presName="node" presStyleLbl="vennNode1" presStyleIdx="3" presStyleCnt="5" custScaleX="107646" custScaleY="105897" custRadScaleRad="119736" custRadScaleInc="354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50F47D-D770-42CC-AC61-2AA0ECAAC6D6}" type="pres">
      <dgm:prSet presAssocID="{11DBD8A7-51CC-4841-835C-8185F422CD93}" presName="node" presStyleLbl="vennNode1" presStyleIdx="4" presStyleCnt="5" custScaleX="103025" custScaleY="94635" custRadScaleRad="107953" custRadScaleInc="-27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8ED7A7-4B96-4C86-BDBA-4757F4AFF8C1}" srcId="{EED20358-3835-43E3-9257-54683D021452}" destId="{1E98DD37-9612-4C02-ACE8-983D90786470}" srcOrd="0" destOrd="0" parTransId="{69B5A2FA-7157-45A1-8FB3-DCD6AA64BCB9}" sibTransId="{6A0769B4-42D1-4859-AE4E-C25C3AEA3235}"/>
    <dgm:cxn modelId="{D42DA90E-E60B-40F8-B52F-9AC9A692CD4D}" type="presOf" srcId="{E5EF6217-1CCB-406F-87E8-A3ADE28514DC}" destId="{6F2307FA-E2F9-439A-899B-8E7BC66DFD02}" srcOrd="0" destOrd="0" presId="urn:microsoft.com/office/officeart/2005/8/layout/radial3"/>
    <dgm:cxn modelId="{EC0E1304-0872-4B35-AF72-A4003FDA546F}" type="presOf" srcId="{EED20358-3835-43E3-9257-54683D021452}" destId="{270038E0-5067-4298-B3C3-8FB9CCB4A929}" srcOrd="0" destOrd="0" presId="urn:microsoft.com/office/officeart/2005/8/layout/radial3"/>
    <dgm:cxn modelId="{8491AD88-8193-4961-BFF0-E11FD4F2A8F1}" srcId="{1E98DD37-9612-4C02-ACE8-983D90786470}" destId="{11DBD8A7-51CC-4841-835C-8185F422CD93}" srcOrd="3" destOrd="0" parTransId="{425CE232-B08F-4BD7-913E-27038777DDC3}" sibTransId="{98A152BE-98F1-480D-B4CA-A6D383CF22D8}"/>
    <dgm:cxn modelId="{12E3783D-FBAF-4F9F-B7B5-39AE2021DA9A}" type="presOf" srcId="{11DBD8A7-51CC-4841-835C-8185F422CD93}" destId="{7650F47D-D770-42CC-AC61-2AA0ECAAC6D6}" srcOrd="0" destOrd="0" presId="urn:microsoft.com/office/officeart/2005/8/layout/radial3"/>
    <dgm:cxn modelId="{F1591F80-1F3B-42B0-B2E6-11F4FC68DDE4}" srcId="{1E98DD37-9612-4C02-ACE8-983D90786470}" destId="{9043F991-66A5-4DE7-877B-C07C1B0CAAAD}" srcOrd="1" destOrd="0" parTransId="{413992AF-3C99-43B1-922A-7C4A017F0A9B}" sibTransId="{B075758B-1818-4A50-83AC-80102DBECD1E}"/>
    <dgm:cxn modelId="{438DC0DC-7DCE-4179-82BB-984326C032F7}" type="presOf" srcId="{9043F991-66A5-4DE7-877B-C07C1B0CAAAD}" destId="{1DB98FB8-C086-49C8-8E69-F17514D5D591}" srcOrd="0" destOrd="0" presId="urn:microsoft.com/office/officeart/2005/8/layout/radial3"/>
    <dgm:cxn modelId="{9735D554-3F1D-4986-8D55-DC0C3B617C06}" srcId="{1E98DD37-9612-4C02-ACE8-983D90786470}" destId="{2C5E250A-E3B8-4B2B-8DEC-EE80147970D0}" srcOrd="2" destOrd="0" parTransId="{2EE763A8-1FC3-4376-8C41-96BC8F331440}" sibTransId="{74FAE081-1521-43DC-AA23-202525A0BB33}"/>
    <dgm:cxn modelId="{2E3D20C9-C608-4C6F-B6DC-40813272D991}" type="presOf" srcId="{2C5E250A-E3B8-4B2B-8DEC-EE80147970D0}" destId="{53BC325B-2D92-45F5-B624-6871E357FF5D}" srcOrd="0" destOrd="0" presId="urn:microsoft.com/office/officeart/2005/8/layout/radial3"/>
    <dgm:cxn modelId="{1E85E768-AF04-485D-ABE8-4096EBE3B6CA}" srcId="{1E98DD37-9612-4C02-ACE8-983D90786470}" destId="{E5EF6217-1CCB-406F-87E8-A3ADE28514DC}" srcOrd="0" destOrd="0" parTransId="{5625908E-CA77-4DBD-A4D1-5AFE5965749E}" sibTransId="{CF1AB1C1-B8F4-4545-B692-42C70349EF38}"/>
    <dgm:cxn modelId="{4EFB44BF-F390-46B7-BF0B-0A601F9888D3}" type="presOf" srcId="{1E98DD37-9612-4C02-ACE8-983D90786470}" destId="{30FA8BC5-0154-41F6-BADE-C5723CAEFC84}" srcOrd="0" destOrd="0" presId="urn:microsoft.com/office/officeart/2005/8/layout/radial3"/>
    <dgm:cxn modelId="{F354B294-920E-40E1-A1A1-CD29CA59CF21}" type="presParOf" srcId="{270038E0-5067-4298-B3C3-8FB9CCB4A929}" destId="{1799151A-0594-48C1-A46F-4D428CD70480}" srcOrd="0" destOrd="0" presId="urn:microsoft.com/office/officeart/2005/8/layout/radial3"/>
    <dgm:cxn modelId="{FE3C0A85-259A-4C91-8EA0-1B3599569F3F}" type="presParOf" srcId="{1799151A-0594-48C1-A46F-4D428CD70480}" destId="{30FA8BC5-0154-41F6-BADE-C5723CAEFC84}" srcOrd="0" destOrd="0" presId="urn:microsoft.com/office/officeart/2005/8/layout/radial3"/>
    <dgm:cxn modelId="{0A88FBC7-5D08-4193-90DF-48673F1BE0BF}" type="presParOf" srcId="{1799151A-0594-48C1-A46F-4D428CD70480}" destId="{6F2307FA-E2F9-439A-899B-8E7BC66DFD02}" srcOrd="1" destOrd="0" presId="urn:microsoft.com/office/officeart/2005/8/layout/radial3"/>
    <dgm:cxn modelId="{8A7354B9-61AF-4322-9CF7-4FF08BB64EC1}" type="presParOf" srcId="{1799151A-0594-48C1-A46F-4D428CD70480}" destId="{1DB98FB8-C086-49C8-8E69-F17514D5D591}" srcOrd="2" destOrd="0" presId="urn:microsoft.com/office/officeart/2005/8/layout/radial3"/>
    <dgm:cxn modelId="{557D3FFD-5847-421D-A046-694F98E9B3D8}" type="presParOf" srcId="{1799151A-0594-48C1-A46F-4D428CD70480}" destId="{53BC325B-2D92-45F5-B624-6871E357FF5D}" srcOrd="3" destOrd="0" presId="urn:microsoft.com/office/officeart/2005/8/layout/radial3"/>
    <dgm:cxn modelId="{1A565D09-8F7A-48DC-A840-F6AB4610D013}" type="presParOf" srcId="{1799151A-0594-48C1-A46F-4D428CD70480}" destId="{7650F47D-D770-42CC-AC61-2AA0ECAAC6D6}" srcOrd="4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E20E7B9-D7C4-44CA-AF0E-24E3C264858D}" type="doc">
      <dgm:prSet loTypeId="urn:microsoft.com/office/officeart/2005/8/layout/pList2#3" loCatId="list" qsTypeId="urn:microsoft.com/office/officeart/2005/8/quickstyle/simple1" qsCatId="simple" csTypeId="urn:microsoft.com/office/officeart/2005/8/colors/accent1_2" csCatId="accent1" phldr="1"/>
      <dgm:spPr/>
    </dgm:pt>
    <dgm:pt modelId="{969202DD-9B08-4ECD-A8CA-3DEF16504A82}">
      <dgm:prSet custT="1"/>
      <dgm:spPr/>
      <dgm:t>
        <a:bodyPr/>
        <a:lstStyle/>
        <a:p>
          <a:r>
            <a:rPr lang="ru-RU" altLang="ru-RU" sz="1400" b="1" dirty="0" smtClean="0"/>
            <a:t>Организация физкультурно-спортивной работы по месту жительства</a:t>
          </a:r>
        </a:p>
        <a:p>
          <a:r>
            <a:rPr lang="ru-RU" sz="1200" dirty="0" smtClean="0"/>
            <a:t>На территории муниципального образования </a:t>
          </a:r>
          <a:r>
            <a:rPr lang="ru-RU" sz="1200" dirty="0" err="1" smtClean="0"/>
            <a:t>Кувандыкский</a:t>
          </a:r>
          <a:r>
            <a:rPr lang="ru-RU" sz="1200" dirty="0" smtClean="0"/>
            <a:t> городской  округ действуют 15 коллективов физической культуры, численность занимающихся составляет  5570 человек. На проведение мероприятий в 2020 году запланировано 450 </a:t>
          </a:r>
          <a:r>
            <a:rPr lang="ru-RU" sz="1200" dirty="0" err="1" smtClean="0"/>
            <a:t>тыс</a:t>
          </a:r>
          <a:r>
            <a:rPr lang="ru-RU" sz="1200" dirty="0" smtClean="0"/>
            <a:t> .руб.</a:t>
          </a:r>
          <a:endParaRPr lang="ru-RU" altLang="ru-RU" sz="1200" dirty="0" smtClean="0"/>
        </a:p>
        <a:p>
          <a:endParaRPr lang="ru-RU" altLang="ru-RU" sz="1200" dirty="0"/>
        </a:p>
      </dgm:t>
    </dgm:pt>
    <dgm:pt modelId="{9D1BB959-9380-43E6-8123-3D5152E67858}" type="parTrans" cxnId="{1DB986C1-5AAB-4E85-B6A8-E97296761E0F}">
      <dgm:prSet/>
      <dgm:spPr/>
      <dgm:t>
        <a:bodyPr/>
        <a:lstStyle/>
        <a:p>
          <a:endParaRPr lang="ru-RU"/>
        </a:p>
      </dgm:t>
    </dgm:pt>
    <dgm:pt modelId="{207E3BA9-849F-4310-8FAD-96264A29A908}" type="sibTrans" cxnId="{1DB986C1-5AAB-4E85-B6A8-E97296761E0F}">
      <dgm:prSet/>
      <dgm:spPr/>
      <dgm:t>
        <a:bodyPr/>
        <a:lstStyle/>
        <a:p>
          <a:endParaRPr lang="ru-RU"/>
        </a:p>
      </dgm:t>
    </dgm:pt>
    <dgm:pt modelId="{886E6BA4-400E-4F8E-9D9E-E447E6D0D610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200" b="1" dirty="0" smtClean="0"/>
            <a:t>Организация работы с инвалидами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Общая численность лиц с ограниченными возможностями по городу и району составляет  6 659 человек, из них занимающихся физической культурой и спортом в  </a:t>
          </a:r>
          <a:r>
            <a:rPr lang="ru-RU" sz="1200" dirty="0" err="1" smtClean="0"/>
            <a:t>Кувандыкском</a:t>
          </a:r>
          <a:r>
            <a:rPr lang="ru-RU" sz="1200" dirty="0" smtClean="0"/>
            <a:t> городском округе составляет 724 человека. Проведено 7 спортивных мероприятий для лиц с ограниченными возможностями.</a:t>
          </a:r>
        </a:p>
        <a:p>
          <a:pPr mar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200" dirty="0" smtClean="0"/>
            <a:t>Ежегодно лица с ограниченными возможностями МО </a:t>
          </a:r>
          <a:r>
            <a:rPr lang="ru-RU" sz="1200" dirty="0" err="1" smtClean="0"/>
            <a:t>Кувандыкский</a:t>
          </a:r>
          <a:r>
            <a:rPr lang="ru-RU" sz="1200" dirty="0" smtClean="0"/>
            <a:t> городской округ участвуют в областных спартакиадах и отдельных соревнованиях, проводимых различными областными организациями</a:t>
          </a:r>
          <a:endParaRPr lang="ru-RU" altLang="ru-RU" sz="1200" dirty="0" smtClean="0"/>
        </a:p>
        <a:p>
          <a:endParaRPr lang="ru-RU" altLang="ru-RU" sz="1000" dirty="0"/>
        </a:p>
      </dgm:t>
    </dgm:pt>
    <dgm:pt modelId="{4D8C557C-D967-4099-88EA-62DE4FD52EB1}" type="parTrans" cxnId="{6486E5FE-066F-47D8-985B-6A6B9BD6CC32}">
      <dgm:prSet/>
      <dgm:spPr/>
      <dgm:t>
        <a:bodyPr/>
        <a:lstStyle/>
        <a:p>
          <a:endParaRPr lang="ru-RU"/>
        </a:p>
      </dgm:t>
    </dgm:pt>
    <dgm:pt modelId="{2E224EC9-2002-44B8-A81C-165A1F080992}" type="sibTrans" cxnId="{6486E5FE-066F-47D8-985B-6A6B9BD6CC32}">
      <dgm:prSet/>
      <dgm:spPr/>
      <dgm:t>
        <a:bodyPr/>
        <a:lstStyle/>
        <a:p>
          <a:endParaRPr lang="ru-RU"/>
        </a:p>
      </dgm:t>
    </dgm:pt>
    <dgm:pt modelId="{8228D449-6821-4638-A06D-C15564EE0C78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200" dirty="0" smtClean="0"/>
            <a:t>Проведение мероприятий по внедрению и тестированию населения в рамках Всероссийского физкультурно-спортивного комплекса «Готов к труду и обороне» (ГТО)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200" dirty="0" smtClean="0"/>
            <a:t>450 участников тестирования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altLang="ru-RU" sz="1000" dirty="0"/>
        </a:p>
      </dgm:t>
    </dgm:pt>
    <dgm:pt modelId="{A9B8DB9A-B2AC-43B1-A43E-66D821077047}" type="parTrans" cxnId="{C12046FC-44F7-45FD-85F5-3F30CDD968BA}">
      <dgm:prSet/>
      <dgm:spPr/>
      <dgm:t>
        <a:bodyPr/>
        <a:lstStyle/>
        <a:p>
          <a:endParaRPr lang="ru-RU"/>
        </a:p>
      </dgm:t>
    </dgm:pt>
    <dgm:pt modelId="{EFF0C3F0-F737-4AB3-B81D-9FEDB8E2FFFD}" type="sibTrans" cxnId="{C12046FC-44F7-45FD-85F5-3F30CDD968BA}">
      <dgm:prSet/>
      <dgm:spPr/>
      <dgm:t>
        <a:bodyPr/>
        <a:lstStyle/>
        <a:p>
          <a:endParaRPr lang="ru-RU"/>
        </a:p>
      </dgm:t>
    </dgm:pt>
    <dgm:pt modelId="{DAC132E6-0B2F-4C34-878D-E6ECB5D068F2}" type="pres">
      <dgm:prSet presAssocID="{0E20E7B9-D7C4-44CA-AF0E-24E3C264858D}" presName="Name0" presStyleCnt="0">
        <dgm:presLayoutVars>
          <dgm:dir/>
          <dgm:resizeHandles val="exact"/>
        </dgm:presLayoutVars>
      </dgm:prSet>
      <dgm:spPr/>
    </dgm:pt>
    <dgm:pt modelId="{98EFD027-79CD-4F92-8152-5D90D180FC56}" type="pres">
      <dgm:prSet presAssocID="{0E20E7B9-D7C4-44CA-AF0E-24E3C264858D}" presName="bkgdShp" presStyleLbl="alignAccFollowNode1" presStyleIdx="0" presStyleCnt="1" custScaleY="71506" custLinFactNeighborY="-14247"/>
      <dgm:spPr/>
    </dgm:pt>
    <dgm:pt modelId="{C9E1AE13-6BBE-42B5-81B0-2FC1F6DCE78B}" type="pres">
      <dgm:prSet presAssocID="{0E20E7B9-D7C4-44CA-AF0E-24E3C264858D}" presName="linComp" presStyleCnt="0"/>
      <dgm:spPr/>
    </dgm:pt>
    <dgm:pt modelId="{109C025B-61C9-4F21-8B31-942C911FC31D}" type="pres">
      <dgm:prSet presAssocID="{969202DD-9B08-4ECD-A8CA-3DEF16504A82}" presName="compNode" presStyleCnt="0"/>
      <dgm:spPr/>
    </dgm:pt>
    <dgm:pt modelId="{5EC3E0EF-F3E5-4299-8DEC-2DBDD2C5842A}" type="pres">
      <dgm:prSet presAssocID="{969202DD-9B08-4ECD-A8CA-3DEF16504A82}" presName="node" presStyleLbl="node1" presStyleIdx="0" presStyleCnt="3" custScaleX="161205" custScaleY="112666" custLinFactNeighborX="-2958" custLinFactNeighborY="-17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ED2D93-3CA2-42ED-8AB5-4473AE952C9C}" type="pres">
      <dgm:prSet presAssocID="{969202DD-9B08-4ECD-A8CA-3DEF16504A82}" presName="invisiNode" presStyleLbl="node1" presStyleIdx="0" presStyleCnt="3"/>
      <dgm:spPr/>
    </dgm:pt>
    <dgm:pt modelId="{59CA799A-0063-4898-82E6-636E12BD72A9}" type="pres">
      <dgm:prSet presAssocID="{969202DD-9B08-4ECD-A8CA-3DEF16504A82}" presName="imagNode" presStyleLbl="fgImgPlace1" presStyleIdx="0" presStyleCnt="3" custScaleX="133130" custScaleY="106451" custLinFactNeighborY="-149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4260E3D-5568-4EA1-BB33-A7EE1FB837A6}" type="pres">
      <dgm:prSet presAssocID="{207E3BA9-849F-4310-8FAD-96264A29A90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6FAD9CE-73AD-4252-B803-FA30A6539560}" type="pres">
      <dgm:prSet presAssocID="{886E6BA4-400E-4F8E-9D9E-E447E6D0D610}" presName="compNode" presStyleCnt="0"/>
      <dgm:spPr/>
    </dgm:pt>
    <dgm:pt modelId="{A6EC1A8F-9A3C-4A8C-97A6-5948FCFF69E3}" type="pres">
      <dgm:prSet presAssocID="{886E6BA4-400E-4F8E-9D9E-E447E6D0D610}" presName="node" presStyleLbl="node1" presStyleIdx="1" presStyleCnt="3" custScaleX="253023" custScaleY="107977" custLinFactNeighborY="-17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72A013-6F24-4AE8-B5D0-EB1F63822705}" type="pres">
      <dgm:prSet presAssocID="{886E6BA4-400E-4F8E-9D9E-E447E6D0D610}" presName="invisiNode" presStyleLbl="node1" presStyleIdx="1" presStyleCnt="3"/>
      <dgm:spPr/>
    </dgm:pt>
    <dgm:pt modelId="{2E7195FD-E585-4978-97FE-D9A56D60FE7A}" type="pres">
      <dgm:prSet presAssocID="{886E6BA4-400E-4F8E-9D9E-E447E6D0D610}" presName="imagNode" presStyleLbl="fgImgPlace1" presStyleIdx="1" presStyleCnt="3" custScaleX="144227" custScaleY="106871" custLinFactNeighborX="39" custLinFactNeighborY="-1474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9E28D5A-3EC3-4099-8D3A-FAF20650DE08}" type="pres">
      <dgm:prSet presAssocID="{2E224EC9-2002-44B8-A81C-165A1F08099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AB6C264-5BF7-4DAA-A0FA-57E36721E351}" type="pres">
      <dgm:prSet presAssocID="{8228D449-6821-4638-A06D-C15564EE0C78}" presName="compNode" presStyleCnt="0"/>
      <dgm:spPr/>
    </dgm:pt>
    <dgm:pt modelId="{CF75D222-6D8C-413F-8074-18B217E0894A}" type="pres">
      <dgm:prSet presAssocID="{8228D449-6821-4638-A06D-C15564EE0C78}" presName="node" presStyleLbl="node1" presStyleIdx="2" presStyleCnt="3" custScaleX="119992" custLinFactNeighborY="-17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7C0FB0-6B05-4F37-A759-8228C0CE648B}" type="pres">
      <dgm:prSet presAssocID="{8228D449-6821-4638-A06D-C15564EE0C78}" presName="invisiNode" presStyleLbl="node1" presStyleIdx="2" presStyleCnt="3"/>
      <dgm:spPr/>
    </dgm:pt>
    <dgm:pt modelId="{FA23E4C4-C6F1-4031-AD14-F35B2A9680FB}" type="pres">
      <dgm:prSet presAssocID="{8228D449-6821-4638-A06D-C15564EE0C78}" presName="imagNode" presStyleLbl="fgImgPlace1" presStyleIdx="2" presStyleCnt="3" custScaleX="99356" custScaleY="110561" custLinFactNeighborY="-1818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2ED49D0-DA72-44C2-BBBA-4AB1BCE7C265}" type="presOf" srcId="{8228D449-6821-4638-A06D-C15564EE0C78}" destId="{CF75D222-6D8C-413F-8074-18B217E0894A}" srcOrd="0" destOrd="0" presId="urn:microsoft.com/office/officeart/2005/8/layout/pList2#3"/>
    <dgm:cxn modelId="{C12046FC-44F7-45FD-85F5-3F30CDD968BA}" srcId="{0E20E7B9-D7C4-44CA-AF0E-24E3C264858D}" destId="{8228D449-6821-4638-A06D-C15564EE0C78}" srcOrd="2" destOrd="0" parTransId="{A9B8DB9A-B2AC-43B1-A43E-66D821077047}" sibTransId="{EFF0C3F0-F737-4AB3-B81D-9FEDB8E2FFFD}"/>
    <dgm:cxn modelId="{ACB646E5-8276-49D8-90E6-05419FE7A47C}" type="presOf" srcId="{2E224EC9-2002-44B8-A81C-165A1F080992}" destId="{69E28D5A-3EC3-4099-8D3A-FAF20650DE08}" srcOrd="0" destOrd="0" presId="urn:microsoft.com/office/officeart/2005/8/layout/pList2#3"/>
    <dgm:cxn modelId="{1DB986C1-5AAB-4E85-B6A8-E97296761E0F}" srcId="{0E20E7B9-D7C4-44CA-AF0E-24E3C264858D}" destId="{969202DD-9B08-4ECD-A8CA-3DEF16504A82}" srcOrd="0" destOrd="0" parTransId="{9D1BB959-9380-43E6-8123-3D5152E67858}" sibTransId="{207E3BA9-849F-4310-8FAD-96264A29A908}"/>
    <dgm:cxn modelId="{FFE91C48-7C19-4853-9C42-EF427538A02D}" type="presOf" srcId="{969202DD-9B08-4ECD-A8CA-3DEF16504A82}" destId="{5EC3E0EF-F3E5-4299-8DEC-2DBDD2C5842A}" srcOrd="0" destOrd="0" presId="urn:microsoft.com/office/officeart/2005/8/layout/pList2#3"/>
    <dgm:cxn modelId="{85CD952B-4D7D-4A90-9C2F-C84B30065090}" type="presOf" srcId="{886E6BA4-400E-4F8E-9D9E-E447E6D0D610}" destId="{A6EC1A8F-9A3C-4A8C-97A6-5948FCFF69E3}" srcOrd="0" destOrd="0" presId="urn:microsoft.com/office/officeart/2005/8/layout/pList2#3"/>
    <dgm:cxn modelId="{6486E5FE-066F-47D8-985B-6A6B9BD6CC32}" srcId="{0E20E7B9-D7C4-44CA-AF0E-24E3C264858D}" destId="{886E6BA4-400E-4F8E-9D9E-E447E6D0D610}" srcOrd="1" destOrd="0" parTransId="{4D8C557C-D967-4099-88EA-62DE4FD52EB1}" sibTransId="{2E224EC9-2002-44B8-A81C-165A1F080992}"/>
    <dgm:cxn modelId="{FE677D45-B8ED-4C32-A47F-D20A89CB429D}" type="presOf" srcId="{207E3BA9-849F-4310-8FAD-96264A29A908}" destId="{C4260E3D-5568-4EA1-BB33-A7EE1FB837A6}" srcOrd="0" destOrd="0" presId="urn:microsoft.com/office/officeart/2005/8/layout/pList2#3"/>
    <dgm:cxn modelId="{7E50DF3B-B797-473C-A7B0-D617DAE489F0}" type="presOf" srcId="{0E20E7B9-D7C4-44CA-AF0E-24E3C264858D}" destId="{DAC132E6-0B2F-4C34-878D-E6ECB5D068F2}" srcOrd="0" destOrd="0" presId="urn:microsoft.com/office/officeart/2005/8/layout/pList2#3"/>
    <dgm:cxn modelId="{73BCC384-A4F2-4792-A2FF-9C4331E054E8}" type="presParOf" srcId="{DAC132E6-0B2F-4C34-878D-E6ECB5D068F2}" destId="{98EFD027-79CD-4F92-8152-5D90D180FC56}" srcOrd="0" destOrd="0" presId="urn:microsoft.com/office/officeart/2005/8/layout/pList2#3"/>
    <dgm:cxn modelId="{BE57ACAB-B849-4572-9D1E-60321CF7788D}" type="presParOf" srcId="{DAC132E6-0B2F-4C34-878D-E6ECB5D068F2}" destId="{C9E1AE13-6BBE-42B5-81B0-2FC1F6DCE78B}" srcOrd="1" destOrd="0" presId="urn:microsoft.com/office/officeart/2005/8/layout/pList2#3"/>
    <dgm:cxn modelId="{BFA535C8-2AD9-494A-92F1-C8DC32572F31}" type="presParOf" srcId="{C9E1AE13-6BBE-42B5-81B0-2FC1F6DCE78B}" destId="{109C025B-61C9-4F21-8B31-942C911FC31D}" srcOrd="0" destOrd="0" presId="urn:microsoft.com/office/officeart/2005/8/layout/pList2#3"/>
    <dgm:cxn modelId="{6C36C165-19A8-4407-962D-F36FBFBD48BC}" type="presParOf" srcId="{109C025B-61C9-4F21-8B31-942C911FC31D}" destId="{5EC3E0EF-F3E5-4299-8DEC-2DBDD2C5842A}" srcOrd="0" destOrd="0" presId="urn:microsoft.com/office/officeart/2005/8/layout/pList2#3"/>
    <dgm:cxn modelId="{0DB348EF-7799-4AB8-B7ED-F211845EF8E9}" type="presParOf" srcId="{109C025B-61C9-4F21-8B31-942C911FC31D}" destId="{DEED2D93-3CA2-42ED-8AB5-4473AE952C9C}" srcOrd="1" destOrd="0" presId="urn:microsoft.com/office/officeart/2005/8/layout/pList2#3"/>
    <dgm:cxn modelId="{BB8B212B-50F5-4D91-B48E-E5766CA75B7F}" type="presParOf" srcId="{109C025B-61C9-4F21-8B31-942C911FC31D}" destId="{59CA799A-0063-4898-82E6-636E12BD72A9}" srcOrd="2" destOrd="0" presId="urn:microsoft.com/office/officeart/2005/8/layout/pList2#3"/>
    <dgm:cxn modelId="{8C697297-B843-4473-A9AC-21DD1B543A96}" type="presParOf" srcId="{C9E1AE13-6BBE-42B5-81B0-2FC1F6DCE78B}" destId="{C4260E3D-5568-4EA1-BB33-A7EE1FB837A6}" srcOrd="1" destOrd="0" presId="urn:microsoft.com/office/officeart/2005/8/layout/pList2#3"/>
    <dgm:cxn modelId="{212DBA1F-E6BF-463B-AF47-BF914B0DF20D}" type="presParOf" srcId="{C9E1AE13-6BBE-42B5-81B0-2FC1F6DCE78B}" destId="{66FAD9CE-73AD-4252-B803-FA30A6539560}" srcOrd="2" destOrd="0" presId="urn:microsoft.com/office/officeart/2005/8/layout/pList2#3"/>
    <dgm:cxn modelId="{ABC09ED6-B0F8-4BDF-82C2-6C97753291EC}" type="presParOf" srcId="{66FAD9CE-73AD-4252-B803-FA30A6539560}" destId="{A6EC1A8F-9A3C-4A8C-97A6-5948FCFF69E3}" srcOrd="0" destOrd="0" presId="urn:microsoft.com/office/officeart/2005/8/layout/pList2#3"/>
    <dgm:cxn modelId="{C3F3CDAB-E833-40D6-BC17-EE910F92AB4B}" type="presParOf" srcId="{66FAD9CE-73AD-4252-B803-FA30A6539560}" destId="{6372A013-6F24-4AE8-B5D0-EB1F63822705}" srcOrd="1" destOrd="0" presId="urn:microsoft.com/office/officeart/2005/8/layout/pList2#3"/>
    <dgm:cxn modelId="{035035F4-DCB1-4BD7-800C-A4ED621860B8}" type="presParOf" srcId="{66FAD9CE-73AD-4252-B803-FA30A6539560}" destId="{2E7195FD-E585-4978-97FE-D9A56D60FE7A}" srcOrd="2" destOrd="0" presId="urn:microsoft.com/office/officeart/2005/8/layout/pList2#3"/>
    <dgm:cxn modelId="{2DD09351-91C2-4ECE-9EE3-FE4568B09573}" type="presParOf" srcId="{C9E1AE13-6BBE-42B5-81B0-2FC1F6DCE78B}" destId="{69E28D5A-3EC3-4099-8D3A-FAF20650DE08}" srcOrd="3" destOrd="0" presId="urn:microsoft.com/office/officeart/2005/8/layout/pList2#3"/>
    <dgm:cxn modelId="{B897C9A1-8229-4A83-8BB4-1C9CF7D6D049}" type="presParOf" srcId="{C9E1AE13-6BBE-42B5-81B0-2FC1F6DCE78B}" destId="{DAB6C264-5BF7-4DAA-A0FA-57E36721E351}" srcOrd="4" destOrd="0" presId="urn:microsoft.com/office/officeart/2005/8/layout/pList2#3"/>
    <dgm:cxn modelId="{D0461A42-791D-4112-87CE-ADDD9226E5D7}" type="presParOf" srcId="{DAB6C264-5BF7-4DAA-A0FA-57E36721E351}" destId="{CF75D222-6D8C-413F-8074-18B217E0894A}" srcOrd="0" destOrd="0" presId="urn:microsoft.com/office/officeart/2005/8/layout/pList2#3"/>
    <dgm:cxn modelId="{25AB4943-AFA6-4BCC-9BC5-B054E1D1137D}" type="presParOf" srcId="{DAB6C264-5BF7-4DAA-A0FA-57E36721E351}" destId="{527C0FB0-6B05-4F37-A759-8228C0CE648B}" srcOrd="1" destOrd="0" presId="urn:microsoft.com/office/officeart/2005/8/layout/pList2#3"/>
    <dgm:cxn modelId="{3469DED5-1CAC-424D-9025-B20319028802}" type="presParOf" srcId="{DAB6C264-5BF7-4DAA-A0FA-57E36721E351}" destId="{FA23E4C4-C6F1-4031-AD14-F35B2A9680FB}" srcOrd="2" destOrd="0" presId="urn:microsoft.com/office/officeart/2005/8/layout/pList2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9582EA1-AFE1-44FB-B02C-ACC40CCF29C6}" type="doc">
      <dgm:prSet loTypeId="urn:microsoft.com/office/officeart/2005/8/layout/lProcess2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113F7F01-9FAE-4A3D-9021-2C80BA97FE9D}">
      <dgm:prSet phldrT="[Текст]"/>
      <dgm:spPr/>
      <dgm:t>
        <a:bodyPr/>
        <a:lstStyle/>
        <a:p>
          <a:r>
            <a:rPr lang="ru-RU" b="1" dirty="0" smtClean="0"/>
            <a:t>Централизованная клубная система</a:t>
          </a:r>
          <a:endParaRPr lang="ru-RU" b="1" dirty="0"/>
        </a:p>
      </dgm:t>
    </dgm:pt>
    <dgm:pt modelId="{294F9525-FCD7-4557-BE6B-1AF32A592C98}" type="parTrans" cxnId="{11A4634D-9FFB-4191-B624-834A2E5D8A73}">
      <dgm:prSet/>
      <dgm:spPr/>
      <dgm:t>
        <a:bodyPr/>
        <a:lstStyle/>
        <a:p>
          <a:endParaRPr lang="ru-RU"/>
        </a:p>
      </dgm:t>
    </dgm:pt>
    <dgm:pt modelId="{FD9B3826-6241-44D4-AC2D-D3A6D49A5BD6}" type="sibTrans" cxnId="{11A4634D-9FFB-4191-B624-834A2E5D8A73}">
      <dgm:prSet/>
      <dgm:spPr/>
      <dgm:t>
        <a:bodyPr/>
        <a:lstStyle/>
        <a:p>
          <a:endParaRPr lang="ru-RU"/>
        </a:p>
      </dgm:t>
    </dgm:pt>
    <dgm:pt modelId="{246394AD-ED47-4FE7-BFCE-9B09720FA406}">
      <dgm:prSet phldrT="[Текст]"/>
      <dgm:spPr/>
      <dgm:t>
        <a:bodyPr/>
        <a:lstStyle/>
        <a:p>
          <a:r>
            <a:rPr lang="ru-RU" b="1" dirty="0" smtClean="0"/>
            <a:t>2 городских ДК</a:t>
          </a:r>
        </a:p>
        <a:p>
          <a:r>
            <a:rPr lang="ru-RU" b="1" dirty="0" smtClean="0"/>
            <a:t>3</a:t>
          </a:r>
          <a:r>
            <a:rPr lang="en-US" b="1" dirty="0" smtClean="0"/>
            <a:t>2</a:t>
          </a:r>
          <a:r>
            <a:rPr lang="ru-RU" b="1" dirty="0" smtClean="0"/>
            <a:t> сельских СДК и СК</a:t>
          </a:r>
          <a:endParaRPr lang="ru-RU" b="1" dirty="0"/>
        </a:p>
      </dgm:t>
    </dgm:pt>
    <dgm:pt modelId="{00E9AC50-7DA3-41B0-9BF6-EE3E24F639D8}" type="parTrans" cxnId="{F77310B4-48A7-4162-B619-EEEEEF7C0D5A}">
      <dgm:prSet/>
      <dgm:spPr/>
      <dgm:t>
        <a:bodyPr/>
        <a:lstStyle/>
        <a:p>
          <a:endParaRPr lang="ru-RU"/>
        </a:p>
      </dgm:t>
    </dgm:pt>
    <dgm:pt modelId="{C2838C26-26FE-4640-A605-CF72CF2FBFA0}" type="sibTrans" cxnId="{F77310B4-48A7-4162-B619-EEEEEF7C0D5A}">
      <dgm:prSet/>
      <dgm:spPr/>
      <dgm:t>
        <a:bodyPr/>
        <a:lstStyle/>
        <a:p>
          <a:endParaRPr lang="ru-RU"/>
        </a:p>
      </dgm:t>
    </dgm:pt>
    <dgm:pt modelId="{2897E9A2-4B15-4A9F-8603-F73FCFDA4EEB}">
      <dgm:prSet phldrT="[Текст]" custT="1"/>
      <dgm:spPr/>
      <dgm:t>
        <a:bodyPr/>
        <a:lstStyle/>
        <a:p>
          <a:r>
            <a:rPr lang="en-US" sz="2400" b="1" dirty="0" smtClean="0"/>
            <a:t>47754,6</a:t>
          </a:r>
          <a:r>
            <a:rPr lang="ru-RU" sz="2400" b="1" dirty="0" smtClean="0"/>
            <a:t> </a:t>
          </a:r>
        </a:p>
        <a:p>
          <a:r>
            <a:rPr lang="ru-RU" sz="2000" dirty="0" smtClean="0"/>
            <a:t>тыс. руб.</a:t>
          </a:r>
          <a:endParaRPr lang="ru-RU" sz="2000" dirty="0"/>
        </a:p>
      </dgm:t>
    </dgm:pt>
    <dgm:pt modelId="{F031B6AD-0838-40A6-A26F-19597F5D26E2}" type="parTrans" cxnId="{B970B84D-9A6A-439D-91E3-5B6D2892FD5B}">
      <dgm:prSet/>
      <dgm:spPr/>
      <dgm:t>
        <a:bodyPr/>
        <a:lstStyle/>
        <a:p>
          <a:endParaRPr lang="ru-RU"/>
        </a:p>
      </dgm:t>
    </dgm:pt>
    <dgm:pt modelId="{F0BACC3D-2796-4B7F-AE63-6BD3E9BE5674}" type="sibTrans" cxnId="{B970B84D-9A6A-439D-91E3-5B6D2892FD5B}">
      <dgm:prSet/>
      <dgm:spPr/>
      <dgm:t>
        <a:bodyPr/>
        <a:lstStyle/>
        <a:p>
          <a:endParaRPr lang="ru-RU"/>
        </a:p>
      </dgm:t>
    </dgm:pt>
    <dgm:pt modelId="{0AAA4EB2-F681-41A8-914E-B52355A5DAB7}">
      <dgm:prSet phldrT="[Текст]"/>
      <dgm:spPr/>
      <dgm:t>
        <a:bodyPr/>
        <a:lstStyle/>
        <a:p>
          <a:r>
            <a:rPr lang="ru-RU" b="1" dirty="0" smtClean="0"/>
            <a:t>Централизованная библиотечная система</a:t>
          </a:r>
          <a:endParaRPr lang="ru-RU" b="1" dirty="0"/>
        </a:p>
      </dgm:t>
    </dgm:pt>
    <dgm:pt modelId="{DCF583B9-D56D-45D0-83F5-B87FE23BA3E3}" type="parTrans" cxnId="{09BFCBCC-B98E-4BEC-A1B3-B6F6D9E308A7}">
      <dgm:prSet/>
      <dgm:spPr/>
      <dgm:t>
        <a:bodyPr/>
        <a:lstStyle/>
        <a:p>
          <a:endParaRPr lang="ru-RU"/>
        </a:p>
      </dgm:t>
    </dgm:pt>
    <dgm:pt modelId="{BDE7E4E6-C91D-4645-A372-C7D7FCF7CC5E}" type="sibTrans" cxnId="{09BFCBCC-B98E-4BEC-A1B3-B6F6D9E308A7}">
      <dgm:prSet/>
      <dgm:spPr/>
      <dgm:t>
        <a:bodyPr/>
        <a:lstStyle/>
        <a:p>
          <a:endParaRPr lang="ru-RU"/>
        </a:p>
      </dgm:t>
    </dgm:pt>
    <dgm:pt modelId="{04E61F57-1DE8-478B-8FC5-02E1CD57318E}">
      <dgm:prSet phldrT="[Текст]"/>
      <dgm:spPr/>
      <dgm:t>
        <a:bodyPr/>
        <a:lstStyle/>
        <a:p>
          <a:r>
            <a:rPr lang="ru-RU" b="1" dirty="0" smtClean="0"/>
            <a:t>Центральная библиотека, Центральная детская библиотека, 6 городских и 29 сельских филиалов </a:t>
          </a:r>
          <a:endParaRPr lang="ru-RU" b="1" dirty="0"/>
        </a:p>
      </dgm:t>
    </dgm:pt>
    <dgm:pt modelId="{568C89C2-5E94-42FF-9FE3-14BA165CBBC2}" type="parTrans" cxnId="{7F4D5117-12A0-430C-B51F-C16CD087F3A5}">
      <dgm:prSet/>
      <dgm:spPr/>
      <dgm:t>
        <a:bodyPr/>
        <a:lstStyle/>
        <a:p>
          <a:endParaRPr lang="ru-RU"/>
        </a:p>
      </dgm:t>
    </dgm:pt>
    <dgm:pt modelId="{BEE5CC2F-C440-4C30-AE72-301186952132}" type="sibTrans" cxnId="{7F4D5117-12A0-430C-B51F-C16CD087F3A5}">
      <dgm:prSet/>
      <dgm:spPr/>
      <dgm:t>
        <a:bodyPr/>
        <a:lstStyle/>
        <a:p>
          <a:endParaRPr lang="ru-RU"/>
        </a:p>
      </dgm:t>
    </dgm:pt>
    <dgm:pt modelId="{084DE234-0C42-4331-9BA5-366675098CBC}">
      <dgm:prSet phldrT="[Текст]" custT="1"/>
      <dgm:spPr/>
      <dgm:t>
        <a:bodyPr/>
        <a:lstStyle/>
        <a:p>
          <a:r>
            <a:rPr lang="en-US" sz="2400" b="1" dirty="0" smtClean="0"/>
            <a:t>17225,7</a:t>
          </a:r>
          <a:r>
            <a:rPr lang="ru-RU" sz="2800" b="1" dirty="0" smtClean="0">
              <a:solidFill>
                <a:schemeClr val="bg1"/>
              </a:solidFill>
            </a:rPr>
            <a:t> </a:t>
          </a:r>
        </a:p>
        <a:p>
          <a:r>
            <a:rPr lang="ru-RU" sz="1900" dirty="0" smtClean="0">
              <a:solidFill>
                <a:schemeClr val="bg1"/>
              </a:solidFill>
            </a:rPr>
            <a:t>тыс. руб.</a:t>
          </a:r>
        </a:p>
      </dgm:t>
    </dgm:pt>
    <dgm:pt modelId="{CE403F8A-A70F-4705-B27B-B4083FC4C05D}" type="parTrans" cxnId="{78F16426-3C9E-41B1-985A-48CEF3395D10}">
      <dgm:prSet/>
      <dgm:spPr/>
      <dgm:t>
        <a:bodyPr/>
        <a:lstStyle/>
        <a:p>
          <a:endParaRPr lang="ru-RU"/>
        </a:p>
      </dgm:t>
    </dgm:pt>
    <dgm:pt modelId="{5365D505-1BDA-4237-8CEF-A51330EB8731}" type="sibTrans" cxnId="{78F16426-3C9E-41B1-985A-48CEF3395D10}">
      <dgm:prSet/>
      <dgm:spPr/>
      <dgm:t>
        <a:bodyPr/>
        <a:lstStyle/>
        <a:p>
          <a:endParaRPr lang="ru-RU"/>
        </a:p>
      </dgm:t>
    </dgm:pt>
    <dgm:pt modelId="{B43EBB0C-E413-4BE8-B503-60863903A4C1}">
      <dgm:prSet phldrT="[Текст]"/>
      <dgm:spPr/>
      <dgm:t>
        <a:bodyPr/>
        <a:lstStyle/>
        <a:p>
          <a:r>
            <a:rPr lang="ru-RU" b="1" dirty="0" smtClean="0"/>
            <a:t>Музейно-выставочный центр</a:t>
          </a:r>
          <a:endParaRPr lang="ru-RU" b="1" dirty="0"/>
        </a:p>
      </dgm:t>
    </dgm:pt>
    <dgm:pt modelId="{06D37BA4-5F0A-49EF-9245-1B018526F7D2}" type="parTrans" cxnId="{8D554C06-B937-4506-BC0A-0AFD68AB1574}">
      <dgm:prSet/>
      <dgm:spPr/>
      <dgm:t>
        <a:bodyPr/>
        <a:lstStyle/>
        <a:p>
          <a:endParaRPr lang="ru-RU"/>
        </a:p>
      </dgm:t>
    </dgm:pt>
    <dgm:pt modelId="{D4DCB4CB-753C-46CE-B57F-F5DEB79F1C9A}" type="sibTrans" cxnId="{8D554C06-B937-4506-BC0A-0AFD68AB1574}">
      <dgm:prSet/>
      <dgm:spPr/>
      <dgm:t>
        <a:bodyPr/>
        <a:lstStyle/>
        <a:p>
          <a:endParaRPr lang="ru-RU"/>
        </a:p>
      </dgm:t>
    </dgm:pt>
    <dgm:pt modelId="{7A169FED-9947-4FD5-A66A-A5E22BFAE8F1}">
      <dgm:prSet phldrT="[Текст]"/>
      <dgm:spPr/>
      <dgm:t>
        <a:bodyPr/>
        <a:lstStyle/>
        <a:p>
          <a:r>
            <a:rPr lang="ru-RU" b="1" dirty="0" smtClean="0"/>
            <a:t>1 музей</a:t>
          </a:r>
          <a:endParaRPr lang="ru-RU" b="1" dirty="0"/>
        </a:p>
      </dgm:t>
    </dgm:pt>
    <dgm:pt modelId="{0D0D62E6-BB67-4A3A-A08D-3A50D0E0E9CE}" type="parTrans" cxnId="{3F0B4E95-9470-4F13-9366-EC8162D00A44}">
      <dgm:prSet/>
      <dgm:spPr/>
      <dgm:t>
        <a:bodyPr/>
        <a:lstStyle/>
        <a:p>
          <a:endParaRPr lang="ru-RU"/>
        </a:p>
      </dgm:t>
    </dgm:pt>
    <dgm:pt modelId="{6F443DC2-028B-4A67-881E-7B31F2935FEF}" type="sibTrans" cxnId="{3F0B4E95-9470-4F13-9366-EC8162D00A44}">
      <dgm:prSet/>
      <dgm:spPr/>
      <dgm:t>
        <a:bodyPr/>
        <a:lstStyle/>
        <a:p>
          <a:endParaRPr lang="ru-RU"/>
        </a:p>
      </dgm:t>
    </dgm:pt>
    <dgm:pt modelId="{5B14979B-7B5D-466A-B192-EBEB5D053F33}">
      <dgm:prSet phldrT="[Текст]" custT="1"/>
      <dgm:spPr/>
      <dgm:t>
        <a:bodyPr/>
        <a:lstStyle/>
        <a:p>
          <a:r>
            <a:rPr lang="en-US" sz="2400" b="1" dirty="0" smtClean="0"/>
            <a:t>1932,0 </a:t>
          </a:r>
          <a:r>
            <a:rPr lang="ru-RU" sz="1900" dirty="0" smtClean="0"/>
            <a:t>тыс. руб.</a:t>
          </a:r>
          <a:endParaRPr lang="ru-RU" sz="1900" dirty="0"/>
        </a:p>
      </dgm:t>
    </dgm:pt>
    <dgm:pt modelId="{BB8094B7-339F-4202-A1FE-16DCB6FCE33D}" type="parTrans" cxnId="{9FE1C415-2660-4376-86FD-E86AB76F8A6B}">
      <dgm:prSet/>
      <dgm:spPr/>
      <dgm:t>
        <a:bodyPr/>
        <a:lstStyle/>
        <a:p>
          <a:endParaRPr lang="ru-RU"/>
        </a:p>
      </dgm:t>
    </dgm:pt>
    <dgm:pt modelId="{DECAB28A-E9DA-4D47-9EC7-1F2330851884}" type="sibTrans" cxnId="{9FE1C415-2660-4376-86FD-E86AB76F8A6B}">
      <dgm:prSet/>
      <dgm:spPr/>
      <dgm:t>
        <a:bodyPr/>
        <a:lstStyle/>
        <a:p>
          <a:endParaRPr lang="ru-RU"/>
        </a:p>
      </dgm:t>
    </dgm:pt>
    <dgm:pt modelId="{ACC4274C-07F9-4DCD-AF9E-E0217BD02EB2}">
      <dgm:prSet phldrT="[Текст]"/>
      <dgm:spPr/>
      <dgm:t>
        <a:bodyPr/>
        <a:lstStyle/>
        <a:p>
          <a:r>
            <a:rPr lang="ru-RU" b="1" dirty="0" smtClean="0"/>
            <a:t>Детская школа искусств</a:t>
          </a:r>
          <a:endParaRPr lang="ru-RU" b="1" dirty="0"/>
        </a:p>
      </dgm:t>
    </dgm:pt>
    <dgm:pt modelId="{0A1E6D33-F633-45AB-A190-296068B7ACFE}" type="parTrans" cxnId="{8DF76DD5-93F0-438C-95EA-979B33BC51C6}">
      <dgm:prSet/>
      <dgm:spPr/>
      <dgm:t>
        <a:bodyPr/>
        <a:lstStyle/>
        <a:p>
          <a:endParaRPr lang="ru-RU"/>
        </a:p>
      </dgm:t>
    </dgm:pt>
    <dgm:pt modelId="{1F45E5FA-08B4-41B6-94BA-F6401BE6DA2F}" type="sibTrans" cxnId="{8DF76DD5-93F0-438C-95EA-979B33BC51C6}">
      <dgm:prSet/>
      <dgm:spPr/>
      <dgm:t>
        <a:bodyPr/>
        <a:lstStyle/>
        <a:p>
          <a:endParaRPr lang="ru-RU"/>
        </a:p>
      </dgm:t>
    </dgm:pt>
    <dgm:pt modelId="{825FCF8D-2C53-4173-9A4B-18D54EDA7DAC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1 учреждение дополнительного образования</a:t>
          </a:r>
          <a:endParaRPr lang="ru-RU" b="1" dirty="0">
            <a:solidFill>
              <a:schemeClr val="bg1"/>
            </a:solidFill>
          </a:endParaRPr>
        </a:p>
      </dgm:t>
    </dgm:pt>
    <dgm:pt modelId="{E61E4F26-4B35-46E5-A97D-B10B35D5E255}" type="parTrans" cxnId="{47D91B52-1078-4CC3-9791-0FA024C395D8}">
      <dgm:prSet/>
      <dgm:spPr/>
      <dgm:t>
        <a:bodyPr/>
        <a:lstStyle/>
        <a:p>
          <a:endParaRPr lang="ru-RU"/>
        </a:p>
      </dgm:t>
    </dgm:pt>
    <dgm:pt modelId="{1DBF16F3-C18A-41CA-AB80-15AD61E6F5EC}" type="sibTrans" cxnId="{47D91B52-1078-4CC3-9791-0FA024C395D8}">
      <dgm:prSet/>
      <dgm:spPr/>
      <dgm:t>
        <a:bodyPr/>
        <a:lstStyle/>
        <a:p>
          <a:endParaRPr lang="ru-RU"/>
        </a:p>
      </dgm:t>
    </dgm:pt>
    <dgm:pt modelId="{2908F832-111F-4E53-8332-F6CA20C4E56D}">
      <dgm:prSet phldrT="[Текст]" custT="1"/>
      <dgm:spPr/>
      <dgm:t>
        <a:bodyPr/>
        <a:lstStyle/>
        <a:p>
          <a:r>
            <a:rPr lang="ru-RU" sz="2400" b="1" dirty="0" smtClean="0"/>
            <a:t>17345,5</a:t>
          </a:r>
          <a:r>
            <a:rPr lang="ru-RU" sz="2800" b="1" dirty="0" smtClean="0"/>
            <a:t> </a:t>
          </a:r>
          <a:r>
            <a:rPr lang="ru-RU" sz="1800" dirty="0" smtClean="0"/>
            <a:t>тыс. руб.</a:t>
          </a:r>
          <a:endParaRPr lang="ru-RU" sz="1800" dirty="0"/>
        </a:p>
      </dgm:t>
    </dgm:pt>
    <dgm:pt modelId="{40010A4C-800A-48CE-93D8-D284021A5AF6}" type="parTrans" cxnId="{8C9AEF3A-43A4-4FCD-B9CE-FEF27866D016}">
      <dgm:prSet/>
      <dgm:spPr/>
      <dgm:t>
        <a:bodyPr/>
        <a:lstStyle/>
        <a:p>
          <a:endParaRPr lang="ru-RU"/>
        </a:p>
      </dgm:t>
    </dgm:pt>
    <dgm:pt modelId="{79DB10DD-160E-43CF-9091-C6C0B38B2326}" type="sibTrans" cxnId="{8C9AEF3A-43A4-4FCD-B9CE-FEF27866D016}">
      <dgm:prSet/>
      <dgm:spPr/>
      <dgm:t>
        <a:bodyPr/>
        <a:lstStyle/>
        <a:p>
          <a:endParaRPr lang="ru-RU"/>
        </a:p>
      </dgm:t>
    </dgm:pt>
    <dgm:pt modelId="{97721DB0-6922-4291-9D34-B4052780D449}" type="pres">
      <dgm:prSet presAssocID="{19582EA1-AFE1-44FB-B02C-ACC40CCF29C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14FF52-20DD-42DA-9ABE-406D8588EAC7}" type="pres">
      <dgm:prSet presAssocID="{113F7F01-9FAE-4A3D-9021-2C80BA97FE9D}" presName="compNode" presStyleCnt="0"/>
      <dgm:spPr/>
    </dgm:pt>
    <dgm:pt modelId="{E9FB5387-7850-4E05-AA71-0F100EB581A1}" type="pres">
      <dgm:prSet presAssocID="{113F7F01-9FAE-4A3D-9021-2C80BA97FE9D}" presName="aNode" presStyleLbl="bgShp" presStyleIdx="0" presStyleCnt="4"/>
      <dgm:spPr/>
      <dgm:t>
        <a:bodyPr/>
        <a:lstStyle/>
        <a:p>
          <a:endParaRPr lang="ru-RU"/>
        </a:p>
      </dgm:t>
    </dgm:pt>
    <dgm:pt modelId="{97DE0145-74CF-4406-B0FC-EFD13DA0DC38}" type="pres">
      <dgm:prSet presAssocID="{113F7F01-9FAE-4A3D-9021-2C80BA97FE9D}" presName="textNode" presStyleLbl="bgShp" presStyleIdx="0" presStyleCnt="4"/>
      <dgm:spPr/>
      <dgm:t>
        <a:bodyPr/>
        <a:lstStyle/>
        <a:p>
          <a:endParaRPr lang="ru-RU"/>
        </a:p>
      </dgm:t>
    </dgm:pt>
    <dgm:pt modelId="{DFBD3494-AA78-45B9-AC28-F73807EE6A7E}" type="pres">
      <dgm:prSet presAssocID="{113F7F01-9FAE-4A3D-9021-2C80BA97FE9D}" presName="compChildNode" presStyleCnt="0"/>
      <dgm:spPr/>
    </dgm:pt>
    <dgm:pt modelId="{2AA40EFD-BFD9-429F-84DE-D90B633D84BE}" type="pres">
      <dgm:prSet presAssocID="{113F7F01-9FAE-4A3D-9021-2C80BA97FE9D}" presName="theInnerList" presStyleCnt="0"/>
      <dgm:spPr/>
    </dgm:pt>
    <dgm:pt modelId="{C6B00E4D-79CF-47FA-AEDD-9BBC6870B2B4}" type="pres">
      <dgm:prSet presAssocID="{246394AD-ED47-4FE7-BFCE-9B09720FA406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23F4BB-CB9B-4FE8-86F3-F461CB771008}" type="pres">
      <dgm:prSet presAssocID="{246394AD-ED47-4FE7-BFCE-9B09720FA406}" presName="aSpace2" presStyleCnt="0"/>
      <dgm:spPr/>
    </dgm:pt>
    <dgm:pt modelId="{77DDF018-35E7-49E1-B647-E0B6899A4F08}" type="pres">
      <dgm:prSet presAssocID="{2897E9A2-4B15-4A9F-8603-F73FCFDA4EEB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9B45EF-AC0A-4E47-9805-07713431B3A0}" type="pres">
      <dgm:prSet presAssocID="{113F7F01-9FAE-4A3D-9021-2C80BA97FE9D}" presName="aSpace" presStyleCnt="0"/>
      <dgm:spPr/>
    </dgm:pt>
    <dgm:pt modelId="{D1EA2420-0C56-4B4E-8AFA-66D112964803}" type="pres">
      <dgm:prSet presAssocID="{0AAA4EB2-F681-41A8-914E-B52355A5DAB7}" presName="compNode" presStyleCnt="0"/>
      <dgm:spPr/>
    </dgm:pt>
    <dgm:pt modelId="{297D03B5-6E8F-4D31-ACAB-A51072B433BD}" type="pres">
      <dgm:prSet presAssocID="{0AAA4EB2-F681-41A8-914E-B52355A5DAB7}" presName="aNode" presStyleLbl="bgShp" presStyleIdx="1" presStyleCnt="4" custLinFactNeighborY="-1810"/>
      <dgm:spPr/>
      <dgm:t>
        <a:bodyPr/>
        <a:lstStyle/>
        <a:p>
          <a:endParaRPr lang="ru-RU"/>
        </a:p>
      </dgm:t>
    </dgm:pt>
    <dgm:pt modelId="{264950FB-1E67-4E25-BB84-46956BB974F0}" type="pres">
      <dgm:prSet presAssocID="{0AAA4EB2-F681-41A8-914E-B52355A5DAB7}" presName="textNode" presStyleLbl="bgShp" presStyleIdx="1" presStyleCnt="4"/>
      <dgm:spPr/>
      <dgm:t>
        <a:bodyPr/>
        <a:lstStyle/>
        <a:p>
          <a:endParaRPr lang="ru-RU"/>
        </a:p>
      </dgm:t>
    </dgm:pt>
    <dgm:pt modelId="{717B1378-ACFA-4BD2-AE87-80221ACE2F67}" type="pres">
      <dgm:prSet presAssocID="{0AAA4EB2-F681-41A8-914E-B52355A5DAB7}" presName="compChildNode" presStyleCnt="0"/>
      <dgm:spPr/>
    </dgm:pt>
    <dgm:pt modelId="{B7C1EE37-03A7-4E7C-81FD-E8749CDE4E1C}" type="pres">
      <dgm:prSet presAssocID="{0AAA4EB2-F681-41A8-914E-B52355A5DAB7}" presName="theInnerList" presStyleCnt="0"/>
      <dgm:spPr/>
    </dgm:pt>
    <dgm:pt modelId="{95C73483-7257-46EE-B317-4E5029E4BA31}" type="pres">
      <dgm:prSet presAssocID="{04E61F57-1DE8-478B-8FC5-02E1CD57318E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273AC2-4A92-4D8D-9317-BD5BD0AA74BC}" type="pres">
      <dgm:prSet presAssocID="{04E61F57-1DE8-478B-8FC5-02E1CD57318E}" presName="aSpace2" presStyleCnt="0"/>
      <dgm:spPr/>
    </dgm:pt>
    <dgm:pt modelId="{DDC90C0E-A394-4D2E-9D34-5BC34B1946D8}" type="pres">
      <dgm:prSet presAssocID="{084DE234-0C42-4331-9BA5-366675098CBC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5380C-0772-4CAD-B8C6-011E56E79D65}" type="pres">
      <dgm:prSet presAssocID="{0AAA4EB2-F681-41A8-914E-B52355A5DAB7}" presName="aSpace" presStyleCnt="0"/>
      <dgm:spPr/>
    </dgm:pt>
    <dgm:pt modelId="{BBF77D82-82C3-4D29-9C80-ECB1430462A1}" type="pres">
      <dgm:prSet presAssocID="{B43EBB0C-E413-4BE8-B503-60863903A4C1}" presName="compNode" presStyleCnt="0"/>
      <dgm:spPr/>
    </dgm:pt>
    <dgm:pt modelId="{80D920F3-7C77-44E6-BD2B-52320EDC59F8}" type="pres">
      <dgm:prSet presAssocID="{B43EBB0C-E413-4BE8-B503-60863903A4C1}" presName="aNode" presStyleLbl="bgShp" presStyleIdx="2" presStyleCnt="4"/>
      <dgm:spPr/>
      <dgm:t>
        <a:bodyPr/>
        <a:lstStyle/>
        <a:p>
          <a:endParaRPr lang="ru-RU"/>
        </a:p>
      </dgm:t>
    </dgm:pt>
    <dgm:pt modelId="{8474D7D1-D4B0-4839-BCE9-9AE5E67FFCE2}" type="pres">
      <dgm:prSet presAssocID="{B43EBB0C-E413-4BE8-B503-60863903A4C1}" presName="textNode" presStyleLbl="bgShp" presStyleIdx="2" presStyleCnt="4"/>
      <dgm:spPr/>
      <dgm:t>
        <a:bodyPr/>
        <a:lstStyle/>
        <a:p>
          <a:endParaRPr lang="ru-RU"/>
        </a:p>
      </dgm:t>
    </dgm:pt>
    <dgm:pt modelId="{AAC86120-37C6-4538-9C53-77D17F964609}" type="pres">
      <dgm:prSet presAssocID="{B43EBB0C-E413-4BE8-B503-60863903A4C1}" presName="compChildNode" presStyleCnt="0"/>
      <dgm:spPr/>
    </dgm:pt>
    <dgm:pt modelId="{79AC8FC0-11FA-44C7-B340-73BFB04E0A3B}" type="pres">
      <dgm:prSet presAssocID="{B43EBB0C-E413-4BE8-B503-60863903A4C1}" presName="theInnerList" presStyleCnt="0"/>
      <dgm:spPr/>
    </dgm:pt>
    <dgm:pt modelId="{ADE3AB92-0FA6-4B36-B1C3-E1BC739E8AA1}" type="pres">
      <dgm:prSet presAssocID="{7A169FED-9947-4FD5-A66A-A5E22BFAE8F1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00D560-25C4-40E7-A495-1B4DD45343B6}" type="pres">
      <dgm:prSet presAssocID="{7A169FED-9947-4FD5-A66A-A5E22BFAE8F1}" presName="aSpace2" presStyleCnt="0"/>
      <dgm:spPr/>
    </dgm:pt>
    <dgm:pt modelId="{AC40BA3E-3F84-4DC9-8B9B-C9F9E3659C87}" type="pres">
      <dgm:prSet presAssocID="{5B14979B-7B5D-466A-B192-EBEB5D053F33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32071D-D70A-4FFC-AAD9-4D8D352058F5}" type="pres">
      <dgm:prSet presAssocID="{B43EBB0C-E413-4BE8-B503-60863903A4C1}" presName="aSpace" presStyleCnt="0"/>
      <dgm:spPr/>
    </dgm:pt>
    <dgm:pt modelId="{76661DE8-EC2E-45D6-955B-EB5381A728D5}" type="pres">
      <dgm:prSet presAssocID="{ACC4274C-07F9-4DCD-AF9E-E0217BD02EB2}" presName="compNode" presStyleCnt="0"/>
      <dgm:spPr/>
    </dgm:pt>
    <dgm:pt modelId="{DC3AC0C0-0670-4047-B096-11E8337578D4}" type="pres">
      <dgm:prSet presAssocID="{ACC4274C-07F9-4DCD-AF9E-E0217BD02EB2}" presName="aNode" presStyleLbl="bgShp" presStyleIdx="3" presStyleCnt="4"/>
      <dgm:spPr/>
      <dgm:t>
        <a:bodyPr/>
        <a:lstStyle/>
        <a:p>
          <a:endParaRPr lang="ru-RU"/>
        </a:p>
      </dgm:t>
    </dgm:pt>
    <dgm:pt modelId="{53217E45-DB93-4B5C-8DF9-D0852C2553DA}" type="pres">
      <dgm:prSet presAssocID="{ACC4274C-07F9-4DCD-AF9E-E0217BD02EB2}" presName="textNode" presStyleLbl="bgShp" presStyleIdx="3" presStyleCnt="4"/>
      <dgm:spPr/>
      <dgm:t>
        <a:bodyPr/>
        <a:lstStyle/>
        <a:p>
          <a:endParaRPr lang="ru-RU"/>
        </a:p>
      </dgm:t>
    </dgm:pt>
    <dgm:pt modelId="{93CC3C5D-548D-4F87-AE46-0F7BE99FA6FF}" type="pres">
      <dgm:prSet presAssocID="{ACC4274C-07F9-4DCD-AF9E-E0217BD02EB2}" presName="compChildNode" presStyleCnt="0"/>
      <dgm:spPr/>
    </dgm:pt>
    <dgm:pt modelId="{4C3EAD9A-D157-41BB-BEC9-279D2847D355}" type="pres">
      <dgm:prSet presAssocID="{ACC4274C-07F9-4DCD-AF9E-E0217BD02EB2}" presName="theInnerList" presStyleCnt="0"/>
      <dgm:spPr/>
    </dgm:pt>
    <dgm:pt modelId="{DE509957-DC7D-4167-8CDB-47A45D28B160}" type="pres">
      <dgm:prSet presAssocID="{825FCF8D-2C53-4173-9A4B-18D54EDA7DAC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631039-5E46-47E2-9A73-3798E22332F2}" type="pres">
      <dgm:prSet presAssocID="{825FCF8D-2C53-4173-9A4B-18D54EDA7DAC}" presName="aSpace2" presStyleCnt="0"/>
      <dgm:spPr/>
    </dgm:pt>
    <dgm:pt modelId="{969F073C-0C78-4FB5-9AE8-E9EC1F9E5AE0}" type="pres">
      <dgm:prSet presAssocID="{2908F832-111F-4E53-8332-F6CA20C4E56D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9AEF3A-43A4-4FCD-B9CE-FEF27866D016}" srcId="{ACC4274C-07F9-4DCD-AF9E-E0217BD02EB2}" destId="{2908F832-111F-4E53-8332-F6CA20C4E56D}" srcOrd="1" destOrd="0" parTransId="{40010A4C-800A-48CE-93D8-D284021A5AF6}" sibTransId="{79DB10DD-160E-43CF-9091-C6C0B38B2326}"/>
    <dgm:cxn modelId="{7F4D5117-12A0-430C-B51F-C16CD087F3A5}" srcId="{0AAA4EB2-F681-41A8-914E-B52355A5DAB7}" destId="{04E61F57-1DE8-478B-8FC5-02E1CD57318E}" srcOrd="0" destOrd="0" parTransId="{568C89C2-5E94-42FF-9FE3-14BA165CBBC2}" sibTransId="{BEE5CC2F-C440-4C30-AE72-301186952132}"/>
    <dgm:cxn modelId="{B9A60B15-515E-48D0-B085-9C8394B1105D}" type="presOf" srcId="{0AAA4EB2-F681-41A8-914E-B52355A5DAB7}" destId="{264950FB-1E67-4E25-BB84-46956BB974F0}" srcOrd="1" destOrd="0" presId="urn:microsoft.com/office/officeart/2005/8/layout/lProcess2"/>
    <dgm:cxn modelId="{78A5C561-F082-4045-942E-CB9B7CD27D71}" type="presOf" srcId="{084DE234-0C42-4331-9BA5-366675098CBC}" destId="{DDC90C0E-A394-4D2E-9D34-5BC34B1946D8}" srcOrd="0" destOrd="0" presId="urn:microsoft.com/office/officeart/2005/8/layout/lProcess2"/>
    <dgm:cxn modelId="{35368526-4696-407C-B8C4-97E3C20517ED}" type="presOf" srcId="{2908F832-111F-4E53-8332-F6CA20C4E56D}" destId="{969F073C-0C78-4FB5-9AE8-E9EC1F9E5AE0}" srcOrd="0" destOrd="0" presId="urn:microsoft.com/office/officeart/2005/8/layout/lProcess2"/>
    <dgm:cxn modelId="{AF91390B-3DEC-4860-9452-EF9C75605B81}" type="presOf" srcId="{B43EBB0C-E413-4BE8-B503-60863903A4C1}" destId="{80D920F3-7C77-44E6-BD2B-52320EDC59F8}" srcOrd="0" destOrd="0" presId="urn:microsoft.com/office/officeart/2005/8/layout/lProcess2"/>
    <dgm:cxn modelId="{3C82FEC4-6F63-4A3F-A949-74B4EC977569}" type="presOf" srcId="{19582EA1-AFE1-44FB-B02C-ACC40CCF29C6}" destId="{97721DB0-6922-4291-9D34-B4052780D449}" srcOrd="0" destOrd="0" presId="urn:microsoft.com/office/officeart/2005/8/layout/lProcess2"/>
    <dgm:cxn modelId="{09BFCBCC-B98E-4BEC-A1B3-B6F6D9E308A7}" srcId="{19582EA1-AFE1-44FB-B02C-ACC40CCF29C6}" destId="{0AAA4EB2-F681-41A8-914E-B52355A5DAB7}" srcOrd="1" destOrd="0" parTransId="{DCF583B9-D56D-45D0-83F5-B87FE23BA3E3}" sibTransId="{BDE7E4E6-C91D-4645-A372-C7D7FCF7CC5E}"/>
    <dgm:cxn modelId="{9FE1C415-2660-4376-86FD-E86AB76F8A6B}" srcId="{B43EBB0C-E413-4BE8-B503-60863903A4C1}" destId="{5B14979B-7B5D-466A-B192-EBEB5D053F33}" srcOrd="1" destOrd="0" parTransId="{BB8094B7-339F-4202-A1FE-16DCB6FCE33D}" sibTransId="{DECAB28A-E9DA-4D47-9EC7-1F2330851884}"/>
    <dgm:cxn modelId="{57800B18-44BE-4A23-9B54-7E7DD5ED5F9E}" type="presOf" srcId="{246394AD-ED47-4FE7-BFCE-9B09720FA406}" destId="{C6B00E4D-79CF-47FA-AEDD-9BBC6870B2B4}" srcOrd="0" destOrd="0" presId="urn:microsoft.com/office/officeart/2005/8/layout/lProcess2"/>
    <dgm:cxn modelId="{816A5FF7-1449-478B-9680-8A606E9E4F27}" type="presOf" srcId="{7A169FED-9947-4FD5-A66A-A5E22BFAE8F1}" destId="{ADE3AB92-0FA6-4B36-B1C3-E1BC739E8AA1}" srcOrd="0" destOrd="0" presId="urn:microsoft.com/office/officeart/2005/8/layout/lProcess2"/>
    <dgm:cxn modelId="{299F4C95-DBC7-4877-89D7-A42B7C204C75}" type="presOf" srcId="{2897E9A2-4B15-4A9F-8603-F73FCFDA4EEB}" destId="{77DDF018-35E7-49E1-B647-E0B6899A4F08}" srcOrd="0" destOrd="0" presId="urn:microsoft.com/office/officeart/2005/8/layout/lProcess2"/>
    <dgm:cxn modelId="{D25BCA24-7A15-4261-8AEA-1EDE63A38338}" type="presOf" srcId="{B43EBB0C-E413-4BE8-B503-60863903A4C1}" destId="{8474D7D1-D4B0-4839-BCE9-9AE5E67FFCE2}" srcOrd="1" destOrd="0" presId="urn:microsoft.com/office/officeart/2005/8/layout/lProcess2"/>
    <dgm:cxn modelId="{52D06B5A-DA41-4288-9A87-0810DC4C6C28}" type="presOf" srcId="{825FCF8D-2C53-4173-9A4B-18D54EDA7DAC}" destId="{DE509957-DC7D-4167-8CDB-47A45D28B160}" srcOrd="0" destOrd="0" presId="urn:microsoft.com/office/officeart/2005/8/layout/lProcess2"/>
    <dgm:cxn modelId="{78F16426-3C9E-41B1-985A-48CEF3395D10}" srcId="{0AAA4EB2-F681-41A8-914E-B52355A5DAB7}" destId="{084DE234-0C42-4331-9BA5-366675098CBC}" srcOrd="1" destOrd="0" parTransId="{CE403F8A-A70F-4705-B27B-B4083FC4C05D}" sibTransId="{5365D505-1BDA-4237-8CEF-A51330EB8731}"/>
    <dgm:cxn modelId="{F77310B4-48A7-4162-B619-EEEEEF7C0D5A}" srcId="{113F7F01-9FAE-4A3D-9021-2C80BA97FE9D}" destId="{246394AD-ED47-4FE7-BFCE-9B09720FA406}" srcOrd="0" destOrd="0" parTransId="{00E9AC50-7DA3-41B0-9BF6-EE3E24F639D8}" sibTransId="{C2838C26-26FE-4640-A605-CF72CF2FBFA0}"/>
    <dgm:cxn modelId="{B970B84D-9A6A-439D-91E3-5B6D2892FD5B}" srcId="{113F7F01-9FAE-4A3D-9021-2C80BA97FE9D}" destId="{2897E9A2-4B15-4A9F-8603-F73FCFDA4EEB}" srcOrd="1" destOrd="0" parTransId="{F031B6AD-0838-40A6-A26F-19597F5D26E2}" sibTransId="{F0BACC3D-2796-4B7F-AE63-6BD3E9BE5674}"/>
    <dgm:cxn modelId="{6E270553-7A6E-4E8C-A53B-6EC45CA736BD}" type="presOf" srcId="{5B14979B-7B5D-466A-B192-EBEB5D053F33}" destId="{AC40BA3E-3F84-4DC9-8B9B-C9F9E3659C87}" srcOrd="0" destOrd="0" presId="urn:microsoft.com/office/officeart/2005/8/layout/lProcess2"/>
    <dgm:cxn modelId="{8D554C06-B937-4506-BC0A-0AFD68AB1574}" srcId="{19582EA1-AFE1-44FB-B02C-ACC40CCF29C6}" destId="{B43EBB0C-E413-4BE8-B503-60863903A4C1}" srcOrd="2" destOrd="0" parTransId="{06D37BA4-5F0A-49EF-9245-1B018526F7D2}" sibTransId="{D4DCB4CB-753C-46CE-B57F-F5DEB79F1C9A}"/>
    <dgm:cxn modelId="{8DF76DD5-93F0-438C-95EA-979B33BC51C6}" srcId="{19582EA1-AFE1-44FB-B02C-ACC40CCF29C6}" destId="{ACC4274C-07F9-4DCD-AF9E-E0217BD02EB2}" srcOrd="3" destOrd="0" parTransId="{0A1E6D33-F633-45AB-A190-296068B7ACFE}" sibTransId="{1F45E5FA-08B4-41B6-94BA-F6401BE6DA2F}"/>
    <dgm:cxn modelId="{57CA6591-1425-47F1-B3B4-4EC4F3087B40}" type="presOf" srcId="{113F7F01-9FAE-4A3D-9021-2C80BA97FE9D}" destId="{97DE0145-74CF-4406-B0FC-EFD13DA0DC38}" srcOrd="1" destOrd="0" presId="urn:microsoft.com/office/officeart/2005/8/layout/lProcess2"/>
    <dgm:cxn modelId="{11A4634D-9FFB-4191-B624-834A2E5D8A73}" srcId="{19582EA1-AFE1-44FB-B02C-ACC40CCF29C6}" destId="{113F7F01-9FAE-4A3D-9021-2C80BA97FE9D}" srcOrd="0" destOrd="0" parTransId="{294F9525-FCD7-4557-BE6B-1AF32A592C98}" sibTransId="{FD9B3826-6241-44D4-AC2D-D3A6D49A5BD6}"/>
    <dgm:cxn modelId="{47D91B52-1078-4CC3-9791-0FA024C395D8}" srcId="{ACC4274C-07F9-4DCD-AF9E-E0217BD02EB2}" destId="{825FCF8D-2C53-4173-9A4B-18D54EDA7DAC}" srcOrd="0" destOrd="0" parTransId="{E61E4F26-4B35-46E5-A97D-B10B35D5E255}" sibTransId="{1DBF16F3-C18A-41CA-AB80-15AD61E6F5EC}"/>
    <dgm:cxn modelId="{3E888F5F-1E3D-4083-8B30-DE07D95EB77A}" type="presOf" srcId="{0AAA4EB2-F681-41A8-914E-B52355A5DAB7}" destId="{297D03B5-6E8F-4D31-ACAB-A51072B433BD}" srcOrd="0" destOrd="0" presId="urn:microsoft.com/office/officeart/2005/8/layout/lProcess2"/>
    <dgm:cxn modelId="{3F0B4E95-9470-4F13-9366-EC8162D00A44}" srcId="{B43EBB0C-E413-4BE8-B503-60863903A4C1}" destId="{7A169FED-9947-4FD5-A66A-A5E22BFAE8F1}" srcOrd="0" destOrd="0" parTransId="{0D0D62E6-BB67-4A3A-A08D-3A50D0E0E9CE}" sibTransId="{6F443DC2-028B-4A67-881E-7B31F2935FEF}"/>
    <dgm:cxn modelId="{EBBAC13F-3079-4764-B54C-4D0DFE7DFBE1}" type="presOf" srcId="{113F7F01-9FAE-4A3D-9021-2C80BA97FE9D}" destId="{E9FB5387-7850-4E05-AA71-0F100EB581A1}" srcOrd="0" destOrd="0" presId="urn:microsoft.com/office/officeart/2005/8/layout/lProcess2"/>
    <dgm:cxn modelId="{7ABF15D0-7709-4131-8B06-5EF441D1C605}" type="presOf" srcId="{ACC4274C-07F9-4DCD-AF9E-E0217BD02EB2}" destId="{53217E45-DB93-4B5C-8DF9-D0852C2553DA}" srcOrd="1" destOrd="0" presId="urn:microsoft.com/office/officeart/2005/8/layout/lProcess2"/>
    <dgm:cxn modelId="{25B4B7D6-3D80-4CD1-A67B-44E6FC03D96D}" type="presOf" srcId="{ACC4274C-07F9-4DCD-AF9E-E0217BD02EB2}" destId="{DC3AC0C0-0670-4047-B096-11E8337578D4}" srcOrd="0" destOrd="0" presId="urn:microsoft.com/office/officeart/2005/8/layout/lProcess2"/>
    <dgm:cxn modelId="{8A7BE6FB-5E03-4D7C-8170-5F3A9FFCAD29}" type="presOf" srcId="{04E61F57-1DE8-478B-8FC5-02E1CD57318E}" destId="{95C73483-7257-46EE-B317-4E5029E4BA31}" srcOrd="0" destOrd="0" presId="urn:microsoft.com/office/officeart/2005/8/layout/lProcess2"/>
    <dgm:cxn modelId="{AD51DC40-F558-4CB7-8007-B7D797C52307}" type="presParOf" srcId="{97721DB0-6922-4291-9D34-B4052780D449}" destId="{3314FF52-20DD-42DA-9ABE-406D8588EAC7}" srcOrd="0" destOrd="0" presId="urn:microsoft.com/office/officeart/2005/8/layout/lProcess2"/>
    <dgm:cxn modelId="{AC8CC350-1FD2-4CA8-9BF7-A3DD96641211}" type="presParOf" srcId="{3314FF52-20DD-42DA-9ABE-406D8588EAC7}" destId="{E9FB5387-7850-4E05-AA71-0F100EB581A1}" srcOrd="0" destOrd="0" presId="urn:microsoft.com/office/officeart/2005/8/layout/lProcess2"/>
    <dgm:cxn modelId="{6EEC23E5-E0C5-460A-B9CC-CD24A117DAD8}" type="presParOf" srcId="{3314FF52-20DD-42DA-9ABE-406D8588EAC7}" destId="{97DE0145-74CF-4406-B0FC-EFD13DA0DC38}" srcOrd="1" destOrd="0" presId="urn:microsoft.com/office/officeart/2005/8/layout/lProcess2"/>
    <dgm:cxn modelId="{BFFF52A1-5918-48D0-A777-33DB42BBA28E}" type="presParOf" srcId="{3314FF52-20DD-42DA-9ABE-406D8588EAC7}" destId="{DFBD3494-AA78-45B9-AC28-F73807EE6A7E}" srcOrd="2" destOrd="0" presId="urn:microsoft.com/office/officeart/2005/8/layout/lProcess2"/>
    <dgm:cxn modelId="{854B300B-FF8D-4379-9114-60DD624E45CA}" type="presParOf" srcId="{DFBD3494-AA78-45B9-AC28-F73807EE6A7E}" destId="{2AA40EFD-BFD9-429F-84DE-D90B633D84BE}" srcOrd="0" destOrd="0" presId="urn:microsoft.com/office/officeart/2005/8/layout/lProcess2"/>
    <dgm:cxn modelId="{946EE224-F492-4169-BCBC-F08F7CC6AE89}" type="presParOf" srcId="{2AA40EFD-BFD9-429F-84DE-D90B633D84BE}" destId="{C6B00E4D-79CF-47FA-AEDD-9BBC6870B2B4}" srcOrd="0" destOrd="0" presId="urn:microsoft.com/office/officeart/2005/8/layout/lProcess2"/>
    <dgm:cxn modelId="{39C42BA6-2B6F-4CC6-ABCE-4343C6BC5A06}" type="presParOf" srcId="{2AA40EFD-BFD9-429F-84DE-D90B633D84BE}" destId="{8023F4BB-CB9B-4FE8-86F3-F461CB771008}" srcOrd="1" destOrd="0" presId="urn:microsoft.com/office/officeart/2005/8/layout/lProcess2"/>
    <dgm:cxn modelId="{1BB004BC-5CE2-4897-8444-C53A33AF39F9}" type="presParOf" srcId="{2AA40EFD-BFD9-429F-84DE-D90B633D84BE}" destId="{77DDF018-35E7-49E1-B647-E0B6899A4F08}" srcOrd="2" destOrd="0" presId="urn:microsoft.com/office/officeart/2005/8/layout/lProcess2"/>
    <dgm:cxn modelId="{39C004CA-183C-4D23-8708-A0ABBD56F24D}" type="presParOf" srcId="{97721DB0-6922-4291-9D34-B4052780D449}" destId="{389B45EF-AC0A-4E47-9805-07713431B3A0}" srcOrd="1" destOrd="0" presId="urn:microsoft.com/office/officeart/2005/8/layout/lProcess2"/>
    <dgm:cxn modelId="{8E7ED054-29D3-4EB3-A6F9-F00656A90C73}" type="presParOf" srcId="{97721DB0-6922-4291-9D34-B4052780D449}" destId="{D1EA2420-0C56-4B4E-8AFA-66D112964803}" srcOrd="2" destOrd="0" presId="urn:microsoft.com/office/officeart/2005/8/layout/lProcess2"/>
    <dgm:cxn modelId="{9D768D89-9EFA-4D00-9CA5-7A53B32D776D}" type="presParOf" srcId="{D1EA2420-0C56-4B4E-8AFA-66D112964803}" destId="{297D03B5-6E8F-4D31-ACAB-A51072B433BD}" srcOrd="0" destOrd="0" presId="urn:microsoft.com/office/officeart/2005/8/layout/lProcess2"/>
    <dgm:cxn modelId="{A4D6C1DE-A799-4FA9-BD15-84ADB48B3D64}" type="presParOf" srcId="{D1EA2420-0C56-4B4E-8AFA-66D112964803}" destId="{264950FB-1E67-4E25-BB84-46956BB974F0}" srcOrd="1" destOrd="0" presId="urn:microsoft.com/office/officeart/2005/8/layout/lProcess2"/>
    <dgm:cxn modelId="{6413D616-2E87-48A7-BEA2-57149626971D}" type="presParOf" srcId="{D1EA2420-0C56-4B4E-8AFA-66D112964803}" destId="{717B1378-ACFA-4BD2-AE87-80221ACE2F67}" srcOrd="2" destOrd="0" presId="urn:microsoft.com/office/officeart/2005/8/layout/lProcess2"/>
    <dgm:cxn modelId="{6FBD59A6-F494-4221-ABBD-4A57C7510A98}" type="presParOf" srcId="{717B1378-ACFA-4BD2-AE87-80221ACE2F67}" destId="{B7C1EE37-03A7-4E7C-81FD-E8749CDE4E1C}" srcOrd="0" destOrd="0" presId="urn:microsoft.com/office/officeart/2005/8/layout/lProcess2"/>
    <dgm:cxn modelId="{742464A3-4ADE-40BE-8CB7-8F9BF042D067}" type="presParOf" srcId="{B7C1EE37-03A7-4E7C-81FD-E8749CDE4E1C}" destId="{95C73483-7257-46EE-B317-4E5029E4BA31}" srcOrd="0" destOrd="0" presId="urn:microsoft.com/office/officeart/2005/8/layout/lProcess2"/>
    <dgm:cxn modelId="{D96FFD3C-ED08-4820-BEB7-3B02AF28E7AE}" type="presParOf" srcId="{B7C1EE37-03A7-4E7C-81FD-E8749CDE4E1C}" destId="{82273AC2-4A92-4D8D-9317-BD5BD0AA74BC}" srcOrd="1" destOrd="0" presId="urn:microsoft.com/office/officeart/2005/8/layout/lProcess2"/>
    <dgm:cxn modelId="{CB45E309-0569-432F-916F-70500A29EB63}" type="presParOf" srcId="{B7C1EE37-03A7-4E7C-81FD-E8749CDE4E1C}" destId="{DDC90C0E-A394-4D2E-9D34-5BC34B1946D8}" srcOrd="2" destOrd="0" presId="urn:microsoft.com/office/officeart/2005/8/layout/lProcess2"/>
    <dgm:cxn modelId="{998DB931-322F-485C-BB07-186173635F5B}" type="presParOf" srcId="{97721DB0-6922-4291-9D34-B4052780D449}" destId="{F995380C-0772-4CAD-B8C6-011E56E79D65}" srcOrd="3" destOrd="0" presId="urn:microsoft.com/office/officeart/2005/8/layout/lProcess2"/>
    <dgm:cxn modelId="{03A2B603-01F5-45A8-88A5-084512978DBA}" type="presParOf" srcId="{97721DB0-6922-4291-9D34-B4052780D449}" destId="{BBF77D82-82C3-4D29-9C80-ECB1430462A1}" srcOrd="4" destOrd="0" presId="urn:microsoft.com/office/officeart/2005/8/layout/lProcess2"/>
    <dgm:cxn modelId="{A6EFC943-6F55-492B-873D-076B065CA9D8}" type="presParOf" srcId="{BBF77D82-82C3-4D29-9C80-ECB1430462A1}" destId="{80D920F3-7C77-44E6-BD2B-52320EDC59F8}" srcOrd="0" destOrd="0" presId="urn:microsoft.com/office/officeart/2005/8/layout/lProcess2"/>
    <dgm:cxn modelId="{032C4201-7FBE-4376-9FE6-6FF0C7A715A6}" type="presParOf" srcId="{BBF77D82-82C3-4D29-9C80-ECB1430462A1}" destId="{8474D7D1-D4B0-4839-BCE9-9AE5E67FFCE2}" srcOrd="1" destOrd="0" presId="urn:microsoft.com/office/officeart/2005/8/layout/lProcess2"/>
    <dgm:cxn modelId="{DE0D4765-1DAE-47F7-8F89-1E4B988AA04E}" type="presParOf" srcId="{BBF77D82-82C3-4D29-9C80-ECB1430462A1}" destId="{AAC86120-37C6-4538-9C53-77D17F964609}" srcOrd="2" destOrd="0" presId="urn:microsoft.com/office/officeart/2005/8/layout/lProcess2"/>
    <dgm:cxn modelId="{7B0A394E-CBA9-4C5A-8518-58D2ACD6D516}" type="presParOf" srcId="{AAC86120-37C6-4538-9C53-77D17F964609}" destId="{79AC8FC0-11FA-44C7-B340-73BFB04E0A3B}" srcOrd="0" destOrd="0" presId="urn:microsoft.com/office/officeart/2005/8/layout/lProcess2"/>
    <dgm:cxn modelId="{B2172748-F841-4A53-B47E-924E032D8B42}" type="presParOf" srcId="{79AC8FC0-11FA-44C7-B340-73BFB04E0A3B}" destId="{ADE3AB92-0FA6-4B36-B1C3-E1BC739E8AA1}" srcOrd="0" destOrd="0" presId="urn:microsoft.com/office/officeart/2005/8/layout/lProcess2"/>
    <dgm:cxn modelId="{95F1080F-BE69-4D68-8E07-803602021304}" type="presParOf" srcId="{79AC8FC0-11FA-44C7-B340-73BFB04E0A3B}" destId="{9F00D560-25C4-40E7-A495-1B4DD45343B6}" srcOrd="1" destOrd="0" presId="urn:microsoft.com/office/officeart/2005/8/layout/lProcess2"/>
    <dgm:cxn modelId="{EA2C94F0-0D48-44B9-9F48-1416E95FA652}" type="presParOf" srcId="{79AC8FC0-11FA-44C7-B340-73BFB04E0A3B}" destId="{AC40BA3E-3F84-4DC9-8B9B-C9F9E3659C87}" srcOrd="2" destOrd="0" presId="urn:microsoft.com/office/officeart/2005/8/layout/lProcess2"/>
    <dgm:cxn modelId="{9E6EBD5C-6F99-4822-9F8B-654857A19DD6}" type="presParOf" srcId="{97721DB0-6922-4291-9D34-B4052780D449}" destId="{CB32071D-D70A-4FFC-AAD9-4D8D352058F5}" srcOrd="5" destOrd="0" presId="urn:microsoft.com/office/officeart/2005/8/layout/lProcess2"/>
    <dgm:cxn modelId="{C3E128F9-6665-4C26-B91D-1EC8EC320929}" type="presParOf" srcId="{97721DB0-6922-4291-9D34-B4052780D449}" destId="{76661DE8-EC2E-45D6-955B-EB5381A728D5}" srcOrd="6" destOrd="0" presId="urn:microsoft.com/office/officeart/2005/8/layout/lProcess2"/>
    <dgm:cxn modelId="{B61C1856-87C9-4AE7-8E18-4EE8069C1B82}" type="presParOf" srcId="{76661DE8-EC2E-45D6-955B-EB5381A728D5}" destId="{DC3AC0C0-0670-4047-B096-11E8337578D4}" srcOrd="0" destOrd="0" presId="urn:microsoft.com/office/officeart/2005/8/layout/lProcess2"/>
    <dgm:cxn modelId="{F998B4BC-CE99-4A9F-BCB8-0382B50CE70B}" type="presParOf" srcId="{76661DE8-EC2E-45D6-955B-EB5381A728D5}" destId="{53217E45-DB93-4B5C-8DF9-D0852C2553DA}" srcOrd="1" destOrd="0" presId="urn:microsoft.com/office/officeart/2005/8/layout/lProcess2"/>
    <dgm:cxn modelId="{C879C491-E278-49A7-9908-81A6652DEE24}" type="presParOf" srcId="{76661DE8-EC2E-45D6-955B-EB5381A728D5}" destId="{93CC3C5D-548D-4F87-AE46-0F7BE99FA6FF}" srcOrd="2" destOrd="0" presId="urn:microsoft.com/office/officeart/2005/8/layout/lProcess2"/>
    <dgm:cxn modelId="{8A1B64A0-1CBA-4D21-B3D4-A6D82FB4169E}" type="presParOf" srcId="{93CC3C5D-548D-4F87-AE46-0F7BE99FA6FF}" destId="{4C3EAD9A-D157-41BB-BEC9-279D2847D355}" srcOrd="0" destOrd="0" presId="urn:microsoft.com/office/officeart/2005/8/layout/lProcess2"/>
    <dgm:cxn modelId="{43E4465E-01C7-4039-906C-2C388E4647C2}" type="presParOf" srcId="{4C3EAD9A-D157-41BB-BEC9-279D2847D355}" destId="{DE509957-DC7D-4167-8CDB-47A45D28B160}" srcOrd="0" destOrd="0" presId="urn:microsoft.com/office/officeart/2005/8/layout/lProcess2"/>
    <dgm:cxn modelId="{DC59A577-26F8-452E-B1A3-FA1239E488C4}" type="presParOf" srcId="{4C3EAD9A-D157-41BB-BEC9-279D2847D355}" destId="{74631039-5E46-47E2-9A73-3798E22332F2}" srcOrd="1" destOrd="0" presId="urn:microsoft.com/office/officeart/2005/8/layout/lProcess2"/>
    <dgm:cxn modelId="{09D1945C-6474-4190-8C81-1C346B8C7231}" type="presParOf" srcId="{4C3EAD9A-D157-41BB-BEC9-279D2847D355}" destId="{969F073C-0C78-4FB5-9AE8-E9EC1F9E5AE0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BF017FD-FE93-448D-8124-853017DA260A}" type="doc">
      <dgm:prSet loTypeId="urn:microsoft.com/office/officeart/2005/8/layout/pyramid2" loCatId="pyramid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ED0DCE88-00D3-4D49-9A5E-9544FB827815}">
      <dgm:prSet custT="1"/>
      <dgm:spPr/>
      <dgm:t>
        <a:bodyPr/>
        <a:lstStyle/>
        <a:p>
          <a:pPr rtl="0"/>
          <a:r>
            <a:rPr lang="ru-RU" sz="1400" b="1" dirty="0" smtClean="0"/>
            <a:t>Достижение уровня средней заработной платы работников  культуры – не ниже средней заработной платы по области</a:t>
          </a:r>
          <a:endParaRPr lang="ru-RU" sz="1400" b="1" dirty="0"/>
        </a:p>
      </dgm:t>
    </dgm:pt>
    <dgm:pt modelId="{FA1D6C35-0EE2-497C-911B-9CEE8B136C0C}" type="parTrans" cxnId="{14801B41-BA57-4413-B0E6-3242A6CFEE48}">
      <dgm:prSet/>
      <dgm:spPr/>
      <dgm:t>
        <a:bodyPr/>
        <a:lstStyle/>
        <a:p>
          <a:endParaRPr lang="ru-RU"/>
        </a:p>
      </dgm:t>
    </dgm:pt>
    <dgm:pt modelId="{774B9FDE-C1B5-4E90-8F9E-7D07D6E11784}" type="sibTrans" cxnId="{14801B41-BA57-4413-B0E6-3242A6CFEE48}">
      <dgm:prSet/>
      <dgm:spPr/>
      <dgm:t>
        <a:bodyPr/>
        <a:lstStyle/>
        <a:p>
          <a:endParaRPr lang="ru-RU"/>
        </a:p>
      </dgm:t>
    </dgm:pt>
    <dgm:pt modelId="{70661802-2791-462B-BC84-581A30533D1D}">
      <dgm:prSet custT="1"/>
      <dgm:spPr/>
      <dgm:t>
        <a:bodyPr/>
        <a:lstStyle/>
        <a:p>
          <a:pPr rtl="0"/>
          <a:r>
            <a:rPr lang="ru-RU" sz="1400" b="1" dirty="0" smtClean="0"/>
            <a:t>Проведение не менее 3700 культурно-массовых мероприятий</a:t>
          </a:r>
          <a:endParaRPr lang="ru-RU" sz="1400" b="1" dirty="0"/>
        </a:p>
      </dgm:t>
    </dgm:pt>
    <dgm:pt modelId="{16D61D5B-5DD4-42F0-9FEB-370CDE003BB4}" type="parTrans" cxnId="{5D5476D0-B9A3-47E2-BFB6-C436F5E2C96C}">
      <dgm:prSet/>
      <dgm:spPr/>
      <dgm:t>
        <a:bodyPr/>
        <a:lstStyle/>
        <a:p>
          <a:endParaRPr lang="ru-RU"/>
        </a:p>
      </dgm:t>
    </dgm:pt>
    <dgm:pt modelId="{BAF7F9B7-47B8-4764-A2CB-7884912CF411}" type="sibTrans" cxnId="{5D5476D0-B9A3-47E2-BFB6-C436F5E2C96C}">
      <dgm:prSet/>
      <dgm:spPr/>
      <dgm:t>
        <a:bodyPr/>
        <a:lstStyle/>
        <a:p>
          <a:endParaRPr lang="ru-RU"/>
        </a:p>
      </dgm:t>
    </dgm:pt>
    <dgm:pt modelId="{4D5B1CD9-17B4-457A-B5A8-51F409C66FBD}">
      <dgm:prSet custT="1"/>
      <dgm:spPr/>
      <dgm:t>
        <a:bodyPr/>
        <a:lstStyle/>
        <a:p>
          <a:pPr rtl="0"/>
          <a:r>
            <a:rPr lang="ru-RU" sz="1400" b="1" dirty="0" smtClean="0"/>
            <a:t>Организация работы клубных  формирований - 3</a:t>
          </a:r>
          <a:r>
            <a:rPr lang="en-US" sz="1400" b="1" dirty="0" smtClean="0"/>
            <a:t>3</a:t>
          </a:r>
          <a:r>
            <a:rPr lang="ru-RU" sz="1400" b="1" dirty="0" smtClean="0"/>
            <a:t>0 ед.</a:t>
          </a:r>
          <a:endParaRPr lang="ru-RU" sz="1400" b="1" dirty="0"/>
        </a:p>
      </dgm:t>
    </dgm:pt>
    <dgm:pt modelId="{E549A9C9-8B88-48F8-BC36-9D6E633E9A91}" type="parTrans" cxnId="{9801A713-C8B0-48D5-8B34-E5E8109A50D1}">
      <dgm:prSet/>
      <dgm:spPr/>
      <dgm:t>
        <a:bodyPr/>
        <a:lstStyle/>
        <a:p>
          <a:endParaRPr lang="ru-RU"/>
        </a:p>
      </dgm:t>
    </dgm:pt>
    <dgm:pt modelId="{C7B49F7D-8790-4926-BFA2-A484F8EBE6E2}" type="sibTrans" cxnId="{9801A713-C8B0-48D5-8B34-E5E8109A50D1}">
      <dgm:prSet/>
      <dgm:spPr/>
      <dgm:t>
        <a:bodyPr/>
        <a:lstStyle/>
        <a:p>
          <a:endParaRPr lang="ru-RU"/>
        </a:p>
      </dgm:t>
    </dgm:pt>
    <dgm:pt modelId="{70354350-1118-4FC0-A2CA-58D58973B0FB}">
      <dgm:prSet custT="1"/>
      <dgm:spPr/>
      <dgm:t>
        <a:bodyPr/>
        <a:lstStyle/>
        <a:p>
          <a:pPr rtl="0"/>
          <a:r>
            <a:rPr lang="ru-RU" sz="1400" b="1" dirty="0" smtClean="0"/>
            <a:t>Количество посетивших мероприятия-не менее 215,6 </a:t>
          </a:r>
          <a:r>
            <a:rPr lang="ru-RU" sz="1400" b="1" dirty="0" err="1" smtClean="0"/>
            <a:t>тыс.чел</a:t>
          </a:r>
          <a:r>
            <a:rPr lang="ru-RU" sz="1400" b="1" dirty="0" smtClean="0"/>
            <a:t>.</a:t>
          </a:r>
          <a:endParaRPr lang="ru-RU" sz="1400" b="1" dirty="0"/>
        </a:p>
      </dgm:t>
    </dgm:pt>
    <dgm:pt modelId="{91F64F2C-91BB-43B4-B78D-2509B9825250}" type="parTrans" cxnId="{10E3A301-0124-4E7F-8C48-F057E529E7AD}">
      <dgm:prSet/>
      <dgm:spPr/>
      <dgm:t>
        <a:bodyPr/>
        <a:lstStyle/>
        <a:p>
          <a:endParaRPr lang="ru-RU"/>
        </a:p>
      </dgm:t>
    </dgm:pt>
    <dgm:pt modelId="{BF9DA2BD-618B-4AAC-8A21-E0CDC2E1F599}" type="sibTrans" cxnId="{10E3A301-0124-4E7F-8C48-F057E529E7AD}">
      <dgm:prSet/>
      <dgm:spPr/>
      <dgm:t>
        <a:bodyPr/>
        <a:lstStyle/>
        <a:p>
          <a:endParaRPr lang="ru-RU"/>
        </a:p>
      </dgm:t>
    </dgm:pt>
    <dgm:pt modelId="{10B91041-1A11-4066-BED0-DBCFEB475511}" type="pres">
      <dgm:prSet presAssocID="{6BF017FD-FE93-448D-8124-853017DA260A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30CBD2C2-95B8-4612-ABAD-6C22C61993A1}" type="pres">
      <dgm:prSet presAssocID="{6BF017FD-FE93-448D-8124-853017DA260A}" presName="pyramid" presStyleLbl="node1" presStyleIdx="0" presStyleCnt="1"/>
      <dgm:spPr>
        <a:solidFill>
          <a:srgbClr val="9999FF"/>
        </a:solidFill>
      </dgm:spPr>
    </dgm:pt>
    <dgm:pt modelId="{C17F30B8-734A-4162-9F37-CAA4FAFF601F}" type="pres">
      <dgm:prSet presAssocID="{6BF017FD-FE93-448D-8124-853017DA260A}" presName="theList" presStyleCnt="0"/>
      <dgm:spPr/>
    </dgm:pt>
    <dgm:pt modelId="{ED64B771-94B7-465B-820C-8C9718B44F46}" type="pres">
      <dgm:prSet presAssocID="{ED0DCE88-00D3-4D49-9A5E-9544FB827815}" presName="aNode" presStyleLbl="fgAcc1" presStyleIdx="0" presStyleCnt="4" custScaleX="159895" custScaleY="184606" custLinFactY="-1021" custLinFactNeighborX="-5200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62463D-2172-4E0D-A334-71402F772117}" type="pres">
      <dgm:prSet presAssocID="{ED0DCE88-00D3-4D49-9A5E-9544FB827815}" presName="aSpace" presStyleCnt="0"/>
      <dgm:spPr/>
    </dgm:pt>
    <dgm:pt modelId="{40C89ABA-FE32-485D-9666-F221842DF85D}" type="pres">
      <dgm:prSet presAssocID="{70661802-2791-462B-BC84-581A30533D1D}" presName="aNode" presStyleLbl="fgAcc1" presStyleIdx="1" presStyleCnt="4" custScaleX="143143" custScaleY="169227" custLinFactY="8398" custLinFactNeighborX="-5200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803DEE-8E01-457F-B80E-E10137C06AD3}" type="pres">
      <dgm:prSet presAssocID="{70661802-2791-462B-BC84-581A30533D1D}" presName="aSpace" presStyleCnt="0"/>
      <dgm:spPr/>
    </dgm:pt>
    <dgm:pt modelId="{F2F0362F-8285-46B4-ACCE-2566B2DC2C83}" type="pres">
      <dgm:prSet presAssocID="{4D5B1CD9-17B4-457A-B5A8-51F409C66FBD}" presName="aNode" presStyleLbl="fgAcc1" presStyleIdx="2" presStyleCnt="4" custScaleX="140134" custScaleY="166844" custLinFactY="27558" custLinFactNeighborX="-5351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16170-F1AF-49B6-83D5-0DCF962AB944}" type="pres">
      <dgm:prSet presAssocID="{4D5B1CD9-17B4-457A-B5A8-51F409C66FBD}" presName="aSpace" presStyleCnt="0"/>
      <dgm:spPr/>
    </dgm:pt>
    <dgm:pt modelId="{47A842D7-14B1-4D36-A6E1-6940017E80D5}" type="pres">
      <dgm:prSet presAssocID="{70354350-1118-4FC0-A2CA-58D58973B0FB}" presName="aNode" presStyleLbl="fgAcc1" presStyleIdx="3" presStyleCnt="4" custScaleX="106856" custScaleY="140630" custLinFactY="37028" custLinFactNeighborX="-5175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6DC66E-4543-4BE1-B368-3836CA043C95}" type="pres">
      <dgm:prSet presAssocID="{70354350-1118-4FC0-A2CA-58D58973B0FB}" presName="aSpace" presStyleCnt="0"/>
      <dgm:spPr/>
    </dgm:pt>
  </dgm:ptLst>
  <dgm:cxnLst>
    <dgm:cxn modelId="{4AF63EB9-793F-4D70-BE6F-EDCD0EC5E081}" type="presOf" srcId="{70354350-1118-4FC0-A2CA-58D58973B0FB}" destId="{47A842D7-14B1-4D36-A6E1-6940017E80D5}" srcOrd="0" destOrd="0" presId="urn:microsoft.com/office/officeart/2005/8/layout/pyramid2"/>
    <dgm:cxn modelId="{9801A713-C8B0-48D5-8B34-E5E8109A50D1}" srcId="{6BF017FD-FE93-448D-8124-853017DA260A}" destId="{4D5B1CD9-17B4-457A-B5A8-51F409C66FBD}" srcOrd="2" destOrd="0" parTransId="{E549A9C9-8B88-48F8-BC36-9D6E633E9A91}" sibTransId="{C7B49F7D-8790-4926-BFA2-A484F8EBE6E2}"/>
    <dgm:cxn modelId="{5D5476D0-B9A3-47E2-BFB6-C436F5E2C96C}" srcId="{6BF017FD-FE93-448D-8124-853017DA260A}" destId="{70661802-2791-462B-BC84-581A30533D1D}" srcOrd="1" destOrd="0" parTransId="{16D61D5B-5DD4-42F0-9FEB-370CDE003BB4}" sibTransId="{BAF7F9B7-47B8-4764-A2CB-7884912CF411}"/>
    <dgm:cxn modelId="{71C93887-D8FC-4E00-8BF4-D742D9E709EF}" type="presOf" srcId="{6BF017FD-FE93-448D-8124-853017DA260A}" destId="{10B91041-1A11-4066-BED0-DBCFEB475511}" srcOrd="0" destOrd="0" presId="urn:microsoft.com/office/officeart/2005/8/layout/pyramid2"/>
    <dgm:cxn modelId="{2DB95B67-D473-40EF-A6A1-8A0CD167DBC5}" type="presOf" srcId="{4D5B1CD9-17B4-457A-B5A8-51F409C66FBD}" destId="{F2F0362F-8285-46B4-ACCE-2566B2DC2C83}" srcOrd="0" destOrd="0" presId="urn:microsoft.com/office/officeart/2005/8/layout/pyramid2"/>
    <dgm:cxn modelId="{3F176E06-9549-435E-9A57-8D035592038A}" type="presOf" srcId="{70661802-2791-462B-BC84-581A30533D1D}" destId="{40C89ABA-FE32-485D-9666-F221842DF85D}" srcOrd="0" destOrd="0" presId="urn:microsoft.com/office/officeart/2005/8/layout/pyramid2"/>
    <dgm:cxn modelId="{14801B41-BA57-4413-B0E6-3242A6CFEE48}" srcId="{6BF017FD-FE93-448D-8124-853017DA260A}" destId="{ED0DCE88-00D3-4D49-9A5E-9544FB827815}" srcOrd="0" destOrd="0" parTransId="{FA1D6C35-0EE2-497C-911B-9CEE8B136C0C}" sibTransId="{774B9FDE-C1B5-4E90-8F9E-7D07D6E11784}"/>
    <dgm:cxn modelId="{28490978-45A5-40A0-A796-ED8E68C2BBF8}" type="presOf" srcId="{ED0DCE88-00D3-4D49-9A5E-9544FB827815}" destId="{ED64B771-94B7-465B-820C-8C9718B44F46}" srcOrd="0" destOrd="0" presId="urn:microsoft.com/office/officeart/2005/8/layout/pyramid2"/>
    <dgm:cxn modelId="{10E3A301-0124-4E7F-8C48-F057E529E7AD}" srcId="{6BF017FD-FE93-448D-8124-853017DA260A}" destId="{70354350-1118-4FC0-A2CA-58D58973B0FB}" srcOrd="3" destOrd="0" parTransId="{91F64F2C-91BB-43B4-B78D-2509B9825250}" sibTransId="{BF9DA2BD-618B-4AAC-8A21-E0CDC2E1F599}"/>
    <dgm:cxn modelId="{84C53948-59C4-4625-A005-D9C4F1E025CD}" type="presParOf" srcId="{10B91041-1A11-4066-BED0-DBCFEB475511}" destId="{30CBD2C2-95B8-4612-ABAD-6C22C61993A1}" srcOrd="0" destOrd="0" presId="urn:microsoft.com/office/officeart/2005/8/layout/pyramid2"/>
    <dgm:cxn modelId="{8FF554D9-4651-433F-84A6-5DAC0332AADD}" type="presParOf" srcId="{10B91041-1A11-4066-BED0-DBCFEB475511}" destId="{C17F30B8-734A-4162-9F37-CAA4FAFF601F}" srcOrd="1" destOrd="0" presId="urn:microsoft.com/office/officeart/2005/8/layout/pyramid2"/>
    <dgm:cxn modelId="{557AF79F-2B37-4A6E-836B-CC5F44F68102}" type="presParOf" srcId="{C17F30B8-734A-4162-9F37-CAA4FAFF601F}" destId="{ED64B771-94B7-465B-820C-8C9718B44F46}" srcOrd="0" destOrd="0" presId="urn:microsoft.com/office/officeart/2005/8/layout/pyramid2"/>
    <dgm:cxn modelId="{0688A178-28E8-408C-B3F5-766198D04DF2}" type="presParOf" srcId="{C17F30B8-734A-4162-9F37-CAA4FAFF601F}" destId="{E262463D-2172-4E0D-A334-71402F772117}" srcOrd="1" destOrd="0" presId="urn:microsoft.com/office/officeart/2005/8/layout/pyramid2"/>
    <dgm:cxn modelId="{2375D294-2BEA-4C7C-A3BE-81D8EEBC9DD7}" type="presParOf" srcId="{C17F30B8-734A-4162-9F37-CAA4FAFF601F}" destId="{40C89ABA-FE32-485D-9666-F221842DF85D}" srcOrd="2" destOrd="0" presId="urn:microsoft.com/office/officeart/2005/8/layout/pyramid2"/>
    <dgm:cxn modelId="{8FA4055A-C480-40CD-9666-C7019C65A762}" type="presParOf" srcId="{C17F30B8-734A-4162-9F37-CAA4FAFF601F}" destId="{CD803DEE-8E01-457F-B80E-E10137C06AD3}" srcOrd="3" destOrd="0" presId="urn:microsoft.com/office/officeart/2005/8/layout/pyramid2"/>
    <dgm:cxn modelId="{302C41B8-E7D4-4EF3-BFE3-4DF813DD85E0}" type="presParOf" srcId="{C17F30B8-734A-4162-9F37-CAA4FAFF601F}" destId="{F2F0362F-8285-46B4-ACCE-2566B2DC2C83}" srcOrd="4" destOrd="0" presId="urn:microsoft.com/office/officeart/2005/8/layout/pyramid2"/>
    <dgm:cxn modelId="{ADAEC3E7-3923-4539-9B14-281AF74A63C8}" type="presParOf" srcId="{C17F30B8-734A-4162-9F37-CAA4FAFF601F}" destId="{1F916170-F1AF-49B6-83D5-0DCF962AB944}" srcOrd="5" destOrd="0" presId="urn:microsoft.com/office/officeart/2005/8/layout/pyramid2"/>
    <dgm:cxn modelId="{38CD9AEB-D10A-4C5D-9266-98B530BFA8EA}" type="presParOf" srcId="{C17F30B8-734A-4162-9F37-CAA4FAFF601F}" destId="{47A842D7-14B1-4D36-A6E1-6940017E80D5}" srcOrd="6" destOrd="0" presId="urn:microsoft.com/office/officeart/2005/8/layout/pyramid2"/>
    <dgm:cxn modelId="{EB3591DC-5C43-45B1-AF52-E42537037F27}" type="presParOf" srcId="{C17F30B8-734A-4162-9F37-CAA4FAFF601F}" destId="{186DC66E-4543-4BE1-B368-3836CA043C95}" srcOrd="7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11BE4B2-3DC5-41BB-89FD-4BB5BE40F8E3}" type="doc">
      <dgm:prSet loTypeId="urn:microsoft.com/office/officeart/2005/8/layout/pyramid2" loCatId="pyramid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85729A7D-5B2F-47A1-8C7B-FDB37E5C779B}">
      <dgm:prSet custT="1"/>
      <dgm:spPr/>
      <dgm:t>
        <a:bodyPr/>
        <a:lstStyle/>
        <a:p>
          <a:pPr rtl="0"/>
          <a:r>
            <a:rPr lang="ru-RU" sz="1400" b="1" dirty="0" smtClean="0"/>
            <a:t>Достижение уровня средней заработной платы библиотечных работников - не ниже средней заработной платы по области</a:t>
          </a:r>
          <a:endParaRPr lang="ru-RU" sz="1400" b="1" dirty="0"/>
        </a:p>
      </dgm:t>
    </dgm:pt>
    <dgm:pt modelId="{1EB49744-B5A8-4AC5-991D-18F9B61A898B}" type="parTrans" cxnId="{3E3B8CE4-D081-473A-9562-5DE111003346}">
      <dgm:prSet/>
      <dgm:spPr/>
      <dgm:t>
        <a:bodyPr/>
        <a:lstStyle/>
        <a:p>
          <a:endParaRPr lang="ru-RU"/>
        </a:p>
      </dgm:t>
    </dgm:pt>
    <dgm:pt modelId="{EF9936EA-FEC4-4BCA-B1DE-DF3286723D4A}" type="sibTrans" cxnId="{3E3B8CE4-D081-473A-9562-5DE111003346}">
      <dgm:prSet/>
      <dgm:spPr/>
      <dgm:t>
        <a:bodyPr/>
        <a:lstStyle/>
        <a:p>
          <a:endParaRPr lang="ru-RU"/>
        </a:p>
      </dgm:t>
    </dgm:pt>
    <dgm:pt modelId="{A8950229-54B5-4C4E-BC37-F2BA5AF0EFA6}">
      <dgm:prSet custT="1"/>
      <dgm:spPr/>
      <dgm:t>
        <a:bodyPr/>
        <a:lstStyle/>
        <a:p>
          <a:pPr rtl="0"/>
          <a:r>
            <a:rPr lang="ru-RU" sz="1400" b="1" dirty="0" smtClean="0"/>
            <a:t>Увеличение библиотечного фонда – более 2 тыс. экз.</a:t>
          </a:r>
          <a:endParaRPr lang="ru-RU" sz="1400" b="1" dirty="0"/>
        </a:p>
      </dgm:t>
    </dgm:pt>
    <dgm:pt modelId="{302B6A36-CDC3-4FA1-A794-6A258E3F6A24}" type="parTrans" cxnId="{65C1B131-51F9-4888-AEDC-9A3468E69CB5}">
      <dgm:prSet/>
      <dgm:spPr/>
      <dgm:t>
        <a:bodyPr/>
        <a:lstStyle/>
        <a:p>
          <a:endParaRPr lang="ru-RU"/>
        </a:p>
      </dgm:t>
    </dgm:pt>
    <dgm:pt modelId="{BC9B2B5D-0D23-4892-BFFE-00BD2FEC56FE}" type="sibTrans" cxnId="{65C1B131-51F9-4888-AEDC-9A3468E69CB5}">
      <dgm:prSet/>
      <dgm:spPr/>
      <dgm:t>
        <a:bodyPr/>
        <a:lstStyle/>
        <a:p>
          <a:endParaRPr lang="ru-RU"/>
        </a:p>
      </dgm:t>
    </dgm:pt>
    <dgm:pt modelId="{2E1EF276-0D40-4B24-87D4-D6685BA510AB}">
      <dgm:prSet custT="1"/>
      <dgm:spPr/>
      <dgm:t>
        <a:bodyPr/>
        <a:lstStyle/>
        <a:p>
          <a:pPr rtl="0"/>
          <a:r>
            <a:rPr lang="ru-RU" sz="1400" b="1" dirty="0" smtClean="0"/>
            <a:t>Число пользователей </a:t>
          </a:r>
        </a:p>
        <a:p>
          <a:pPr rtl="0"/>
          <a:r>
            <a:rPr lang="ru-RU" sz="1400" b="1" dirty="0" smtClean="0"/>
            <a:t>библиотек - около 18,5 тыс. чел.</a:t>
          </a:r>
          <a:endParaRPr lang="ru-RU" sz="1400" b="1" dirty="0"/>
        </a:p>
      </dgm:t>
    </dgm:pt>
    <dgm:pt modelId="{78EDF407-FD4F-477F-BC4A-B2F31DA95758}" type="parTrans" cxnId="{4121A614-AC86-486A-9F0B-6DBD2D73378B}">
      <dgm:prSet/>
      <dgm:spPr/>
      <dgm:t>
        <a:bodyPr/>
        <a:lstStyle/>
        <a:p>
          <a:endParaRPr lang="ru-RU"/>
        </a:p>
      </dgm:t>
    </dgm:pt>
    <dgm:pt modelId="{0482D3BD-105F-43E9-9D64-94761FAE7FB5}" type="sibTrans" cxnId="{4121A614-AC86-486A-9F0B-6DBD2D73378B}">
      <dgm:prSet/>
      <dgm:spPr/>
      <dgm:t>
        <a:bodyPr/>
        <a:lstStyle/>
        <a:p>
          <a:endParaRPr lang="ru-RU"/>
        </a:p>
      </dgm:t>
    </dgm:pt>
    <dgm:pt modelId="{BC2BB50F-C96D-4BA9-A731-50F6325560DB}">
      <dgm:prSet custT="1"/>
      <dgm:spPr/>
      <dgm:t>
        <a:bodyPr/>
        <a:lstStyle/>
        <a:p>
          <a:pPr rtl="0"/>
          <a:r>
            <a:rPr lang="ru-RU" sz="1400" b="1" dirty="0" smtClean="0"/>
            <a:t>Количество посещений – 2</a:t>
          </a:r>
          <a:r>
            <a:rPr lang="en-US" sz="1400" b="1" dirty="0" smtClean="0"/>
            <a:t>86</a:t>
          </a:r>
          <a:r>
            <a:rPr lang="ru-RU" sz="1400" b="1" dirty="0" smtClean="0"/>
            <a:t>,</a:t>
          </a:r>
          <a:r>
            <a:rPr lang="en-US" sz="1400" b="1" dirty="0" smtClean="0"/>
            <a:t>6</a:t>
          </a:r>
          <a:r>
            <a:rPr lang="ru-RU" sz="1400" b="1" dirty="0" smtClean="0"/>
            <a:t> тыс. ед.</a:t>
          </a:r>
          <a:endParaRPr lang="ru-RU" sz="1400" dirty="0"/>
        </a:p>
      </dgm:t>
    </dgm:pt>
    <dgm:pt modelId="{08E92059-E27A-4F7B-ACB6-A3BEA449A201}" type="parTrans" cxnId="{524768F6-C288-47C5-90D3-86DDFEBF8D50}">
      <dgm:prSet/>
      <dgm:spPr/>
      <dgm:t>
        <a:bodyPr/>
        <a:lstStyle/>
        <a:p>
          <a:endParaRPr lang="ru-RU"/>
        </a:p>
      </dgm:t>
    </dgm:pt>
    <dgm:pt modelId="{4EB29580-B22B-4139-8A58-F415C18A0593}" type="sibTrans" cxnId="{524768F6-C288-47C5-90D3-86DDFEBF8D50}">
      <dgm:prSet/>
      <dgm:spPr/>
      <dgm:t>
        <a:bodyPr/>
        <a:lstStyle/>
        <a:p>
          <a:endParaRPr lang="ru-RU"/>
        </a:p>
      </dgm:t>
    </dgm:pt>
    <dgm:pt modelId="{B5A44DF5-BDB0-4E94-94C7-A43E3D715676}">
      <dgm:prSet custT="1"/>
      <dgm:spPr/>
      <dgm:t>
        <a:bodyPr/>
        <a:lstStyle/>
        <a:p>
          <a:pPr rtl="0"/>
          <a:r>
            <a:rPr lang="ru-RU" sz="1400" b="1" dirty="0" smtClean="0"/>
            <a:t>Увеличение количества культурно-просветительских мероприятий</a:t>
          </a:r>
          <a:endParaRPr lang="ru-RU" sz="1400" b="1" dirty="0"/>
        </a:p>
      </dgm:t>
    </dgm:pt>
    <dgm:pt modelId="{46DB47CC-7868-4F16-A940-F9D9C2273A64}" type="parTrans" cxnId="{38F090E3-A144-4FF5-96BE-010A406204B8}">
      <dgm:prSet/>
      <dgm:spPr/>
      <dgm:t>
        <a:bodyPr/>
        <a:lstStyle/>
        <a:p>
          <a:endParaRPr lang="ru-RU"/>
        </a:p>
      </dgm:t>
    </dgm:pt>
    <dgm:pt modelId="{1105FCE1-A734-4966-B225-D89B1A8230D9}" type="sibTrans" cxnId="{38F090E3-A144-4FF5-96BE-010A406204B8}">
      <dgm:prSet/>
      <dgm:spPr/>
      <dgm:t>
        <a:bodyPr/>
        <a:lstStyle/>
        <a:p>
          <a:endParaRPr lang="ru-RU"/>
        </a:p>
      </dgm:t>
    </dgm:pt>
    <dgm:pt modelId="{AC59D80B-F00C-4016-88F2-70D75E351971}" type="pres">
      <dgm:prSet presAssocID="{A11BE4B2-3DC5-41BB-89FD-4BB5BE40F8E3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10D36032-D34A-4155-BE23-78B5E70082A7}" type="pres">
      <dgm:prSet presAssocID="{A11BE4B2-3DC5-41BB-89FD-4BB5BE40F8E3}" presName="pyramid" presStyleLbl="node1" presStyleIdx="0" presStyleCnt="1" custLinFactNeighborX="22524"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F4345AC3-38A2-4F3E-A4E1-8DC14ACB9C88}" type="pres">
      <dgm:prSet presAssocID="{A11BE4B2-3DC5-41BB-89FD-4BB5BE40F8E3}" presName="theList" presStyleCnt="0"/>
      <dgm:spPr/>
    </dgm:pt>
    <dgm:pt modelId="{C3F34568-E5CE-45E3-A579-878F8CC98EC9}" type="pres">
      <dgm:prSet presAssocID="{85729A7D-5B2F-47A1-8C7B-FDB37E5C779B}" presName="aNode" presStyleLbl="fgAcc1" presStyleIdx="0" presStyleCnt="5" custScaleX="204400" custScaleY="218462" custLinFactY="-23999" custLinFactNeighborX="-1962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E43AA-BE92-402A-AF33-0BC9AC75FEC1}" type="pres">
      <dgm:prSet presAssocID="{85729A7D-5B2F-47A1-8C7B-FDB37E5C779B}" presName="aSpace" presStyleCnt="0"/>
      <dgm:spPr/>
    </dgm:pt>
    <dgm:pt modelId="{A60C4F2B-9F60-4649-B8FC-5C4367DBAEB5}" type="pres">
      <dgm:prSet presAssocID="{A8950229-54B5-4C4E-BC37-F2BA5AF0EFA6}" presName="aNode" presStyleLbl="fgAcc1" presStyleIdx="1" presStyleCnt="5" custScaleX="158902" custScaleY="133660" custLinFactNeighborX="-17460" custLinFactNeighborY="-948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ABEAC-D0DD-4D42-BDA5-55C943A56A65}" type="pres">
      <dgm:prSet presAssocID="{A8950229-54B5-4C4E-BC37-F2BA5AF0EFA6}" presName="aSpace" presStyleCnt="0"/>
      <dgm:spPr/>
    </dgm:pt>
    <dgm:pt modelId="{7D612BD9-310F-4313-B076-6C349BD1F06B}" type="pres">
      <dgm:prSet presAssocID="{2E1EF276-0D40-4B24-87D4-D6685BA510AB}" presName="aNode" presStyleLbl="fgAcc1" presStyleIdx="2" presStyleCnt="5" custScaleX="151833" custScaleY="129185" custLinFactY="3634" custLinFactNeighborX="-1759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EFA6D6-7578-4AEB-9CD1-35F81B076076}" type="pres">
      <dgm:prSet presAssocID="{2E1EF276-0D40-4B24-87D4-D6685BA510AB}" presName="aSpace" presStyleCnt="0"/>
      <dgm:spPr/>
    </dgm:pt>
    <dgm:pt modelId="{51B5E022-F06A-47E4-B66A-7B9048CB46CD}" type="pres">
      <dgm:prSet presAssocID="{BC2BB50F-C96D-4BA9-A731-50F6325560DB}" presName="aNode" presStyleLbl="fgAcc1" presStyleIdx="3" presStyleCnt="5" custScaleX="225204" custScaleY="119248" custLinFactY="27152" custLinFactNeighborX="-1719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FF1E1D-3FA4-4BC0-A2F7-D42AF29BAB70}" type="pres">
      <dgm:prSet presAssocID="{BC2BB50F-C96D-4BA9-A731-50F6325560DB}" presName="aSpace" presStyleCnt="0"/>
      <dgm:spPr/>
    </dgm:pt>
    <dgm:pt modelId="{E66F82D0-C99E-4394-9ED6-E210146DB7EB}" type="pres">
      <dgm:prSet presAssocID="{B5A44DF5-BDB0-4E94-94C7-A43E3D715676}" presName="aNode" presStyleLbl="fgAcc1" presStyleIdx="4" presStyleCnt="5" custScaleX="172934" custScaleY="128356" custLinFactY="49725" custLinFactNeighborX="-1685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4D33D0-BB64-4A3D-A99F-1EA6AC271934}" type="pres">
      <dgm:prSet presAssocID="{B5A44DF5-BDB0-4E94-94C7-A43E3D715676}" presName="aSpace" presStyleCnt="0"/>
      <dgm:spPr/>
    </dgm:pt>
  </dgm:ptLst>
  <dgm:cxnLst>
    <dgm:cxn modelId="{B9F3E096-37E2-4A01-87AF-0141F30A65BC}" type="presOf" srcId="{BC2BB50F-C96D-4BA9-A731-50F6325560DB}" destId="{51B5E022-F06A-47E4-B66A-7B9048CB46CD}" srcOrd="0" destOrd="0" presId="urn:microsoft.com/office/officeart/2005/8/layout/pyramid2"/>
    <dgm:cxn modelId="{3E3B8CE4-D081-473A-9562-5DE111003346}" srcId="{A11BE4B2-3DC5-41BB-89FD-4BB5BE40F8E3}" destId="{85729A7D-5B2F-47A1-8C7B-FDB37E5C779B}" srcOrd="0" destOrd="0" parTransId="{1EB49744-B5A8-4AC5-991D-18F9B61A898B}" sibTransId="{EF9936EA-FEC4-4BCA-B1DE-DF3286723D4A}"/>
    <dgm:cxn modelId="{88369E87-CC1B-4F23-8B15-2AD8A65145C0}" type="presOf" srcId="{A11BE4B2-3DC5-41BB-89FD-4BB5BE40F8E3}" destId="{AC59D80B-F00C-4016-88F2-70D75E351971}" srcOrd="0" destOrd="0" presId="urn:microsoft.com/office/officeart/2005/8/layout/pyramid2"/>
    <dgm:cxn modelId="{38F090E3-A144-4FF5-96BE-010A406204B8}" srcId="{A11BE4B2-3DC5-41BB-89FD-4BB5BE40F8E3}" destId="{B5A44DF5-BDB0-4E94-94C7-A43E3D715676}" srcOrd="4" destOrd="0" parTransId="{46DB47CC-7868-4F16-A940-F9D9C2273A64}" sibTransId="{1105FCE1-A734-4966-B225-D89B1A8230D9}"/>
    <dgm:cxn modelId="{65C1B131-51F9-4888-AEDC-9A3468E69CB5}" srcId="{A11BE4B2-3DC5-41BB-89FD-4BB5BE40F8E3}" destId="{A8950229-54B5-4C4E-BC37-F2BA5AF0EFA6}" srcOrd="1" destOrd="0" parTransId="{302B6A36-CDC3-4FA1-A794-6A258E3F6A24}" sibTransId="{BC9B2B5D-0D23-4892-BFFE-00BD2FEC56FE}"/>
    <dgm:cxn modelId="{524768F6-C288-47C5-90D3-86DDFEBF8D50}" srcId="{A11BE4B2-3DC5-41BB-89FD-4BB5BE40F8E3}" destId="{BC2BB50F-C96D-4BA9-A731-50F6325560DB}" srcOrd="3" destOrd="0" parTransId="{08E92059-E27A-4F7B-ACB6-A3BEA449A201}" sibTransId="{4EB29580-B22B-4139-8A58-F415C18A0593}"/>
    <dgm:cxn modelId="{336842EA-8F83-4CB3-9BE9-DF121A9BBFC1}" type="presOf" srcId="{A8950229-54B5-4C4E-BC37-F2BA5AF0EFA6}" destId="{A60C4F2B-9F60-4649-B8FC-5C4367DBAEB5}" srcOrd="0" destOrd="0" presId="urn:microsoft.com/office/officeart/2005/8/layout/pyramid2"/>
    <dgm:cxn modelId="{89B2742C-2F6E-4A98-A200-C07F5CBE7060}" type="presOf" srcId="{2E1EF276-0D40-4B24-87D4-D6685BA510AB}" destId="{7D612BD9-310F-4313-B076-6C349BD1F06B}" srcOrd="0" destOrd="0" presId="urn:microsoft.com/office/officeart/2005/8/layout/pyramid2"/>
    <dgm:cxn modelId="{B314AA80-CB31-487E-BAFA-CE2220DBF5D0}" type="presOf" srcId="{B5A44DF5-BDB0-4E94-94C7-A43E3D715676}" destId="{E66F82D0-C99E-4394-9ED6-E210146DB7EB}" srcOrd="0" destOrd="0" presId="urn:microsoft.com/office/officeart/2005/8/layout/pyramid2"/>
    <dgm:cxn modelId="{4121A614-AC86-486A-9F0B-6DBD2D73378B}" srcId="{A11BE4B2-3DC5-41BB-89FD-4BB5BE40F8E3}" destId="{2E1EF276-0D40-4B24-87D4-D6685BA510AB}" srcOrd="2" destOrd="0" parTransId="{78EDF407-FD4F-477F-BC4A-B2F31DA95758}" sibTransId="{0482D3BD-105F-43E9-9D64-94761FAE7FB5}"/>
    <dgm:cxn modelId="{25D1A5FF-91FA-403D-92D5-38686DBCC0D6}" type="presOf" srcId="{85729A7D-5B2F-47A1-8C7B-FDB37E5C779B}" destId="{C3F34568-E5CE-45E3-A579-878F8CC98EC9}" srcOrd="0" destOrd="0" presId="urn:microsoft.com/office/officeart/2005/8/layout/pyramid2"/>
    <dgm:cxn modelId="{057223B4-8188-469E-B3E5-185E84F96947}" type="presParOf" srcId="{AC59D80B-F00C-4016-88F2-70D75E351971}" destId="{10D36032-D34A-4155-BE23-78B5E70082A7}" srcOrd="0" destOrd="0" presId="urn:microsoft.com/office/officeart/2005/8/layout/pyramid2"/>
    <dgm:cxn modelId="{B7122AA2-041D-4C18-BD15-371A1F13AF45}" type="presParOf" srcId="{AC59D80B-F00C-4016-88F2-70D75E351971}" destId="{F4345AC3-38A2-4F3E-A4E1-8DC14ACB9C88}" srcOrd="1" destOrd="0" presId="urn:microsoft.com/office/officeart/2005/8/layout/pyramid2"/>
    <dgm:cxn modelId="{805ECD52-3F77-476C-8E22-5880BF567ADA}" type="presParOf" srcId="{F4345AC3-38A2-4F3E-A4E1-8DC14ACB9C88}" destId="{C3F34568-E5CE-45E3-A579-878F8CC98EC9}" srcOrd="0" destOrd="0" presId="urn:microsoft.com/office/officeart/2005/8/layout/pyramid2"/>
    <dgm:cxn modelId="{212EF05E-CBF1-42A1-9A50-3BBF381D4C9A}" type="presParOf" srcId="{F4345AC3-38A2-4F3E-A4E1-8DC14ACB9C88}" destId="{5ECE43AA-BE92-402A-AF33-0BC9AC75FEC1}" srcOrd="1" destOrd="0" presId="urn:microsoft.com/office/officeart/2005/8/layout/pyramid2"/>
    <dgm:cxn modelId="{B12CF6ED-9CE9-4491-B92F-E96C0B050ED7}" type="presParOf" srcId="{F4345AC3-38A2-4F3E-A4E1-8DC14ACB9C88}" destId="{A60C4F2B-9F60-4649-B8FC-5C4367DBAEB5}" srcOrd="2" destOrd="0" presId="urn:microsoft.com/office/officeart/2005/8/layout/pyramid2"/>
    <dgm:cxn modelId="{0ADDB37A-4A86-453D-881F-84AA949A4FCB}" type="presParOf" srcId="{F4345AC3-38A2-4F3E-A4E1-8DC14ACB9C88}" destId="{3E2ABEAC-D0DD-4D42-BDA5-55C943A56A65}" srcOrd="3" destOrd="0" presId="urn:microsoft.com/office/officeart/2005/8/layout/pyramid2"/>
    <dgm:cxn modelId="{8209E34F-4559-4ED7-8AAC-7E16112D47DB}" type="presParOf" srcId="{F4345AC3-38A2-4F3E-A4E1-8DC14ACB9C88}" destId="{7D612BD9-310F-4313-B076-6C349BD1F06B}" srcOrd="4" destOrd="0" presId="urn:microsoft.com/office/officeart/2005/8/layout/pyramid2"/>
    <dgm:cxn modelId="{6C46E127-EC2D-4896-8247-FFD61AF4E827}" type="presParOf" srcId="{F4345AC3-38A2-4F3E-A4E1-8DC14ACB9C88}" destId="{9AEFA6D6-7578-4AEB-9CD1-35F81B076076}" srcOrd="5" destOrd="0" presId="urn:microsoft.com/office/officeart/2005/8/layout/pyramid2"/>
    <dgm:cxn modelId="{45A3320E-6D32-45D1-B220-367F0370CA80}" type="presParOf" srcId="{F4345AC3-38A2-4F3E-A4E1-8DC14ACB9C88}" destId="{51B5E022-F06A-47E4-B66A-7B9048CB46CD}" srcOrd="6" destOrd="0" presId="urn:microsoft.com/office/officeart/2005/8/layout/pyramid2"/>
    <dgm:cxn modelId="{17E7EA5D-BB4C-4F0A-AD81-EF00ED8A848D}" type="presParOf" srcId="{F4345AC3-38A2-4F3E-A4E1-8DC14ACB9C88}" destId="{49FF1E1D-3FA4-4BC0-A2F7-D42AF29BAB70}" srcOrd="7" destOrd="0" presId="urn:microsoft.com/office/officeart/2005/8/layout/pyramid2"/>
    <dgm:cxn modelId="{E7536F66-B883-4CA3-99D4-6DE7728F055F}" type="presParOf" srcId="{F4345AC3-38A2-4F3E-A4E1-8DC14ACB9C88}" destId="{E66F82D0-C99E-4394-9ED6-E210146DB7EB}" srcOrd="8" destOrd="0" presId="urn:microsoft.com/office/officeart/2005/8/layout/pyramid2"/>
    <dgm:cxn modelId="{BC9771E3-01CA-4D3E-83F2-E35BBA2B9DF9}" type="presParOf" srcId="{F4345AC3-38A2-4F3E-A4E1-8DC14ACB9C88}" destId="{604D33D0-BB64-4A3D-A99F-1EA6AC271934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072909-6A97-4A19-B93F-ED53358F9284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206B77-7186-4AE0-9A14-449A731A57AA}">
      <dgm:prSet phldrT="[Текст]" custT="1"/>
      <dgm:spPr>
        <a:noFill/>
        <a:ln>
          <a:solidFill>
            <a:srgbClr val="0070C0"/>
          </a:solidFill>
        </a:ln>
      </dgm:spPr>
      <dgm:t>
        <a:bodyPr/>
        <a:lstStyle/>
        <a:p>
          <a:r>
            <a:rPr lang="ru-RU" sz="3200" b="1" dirty="0" smtClean="0">
              <a:solidFill>
                <a:schemeClr val="tx1"/>
              </a:solidFill>
            </a:rPr>
            <a:t>Доходы  -</a:t>
          </a:r>
          <a:r>
            <a:rPr lang="en-US" sz="3200" b="1" dirty="0" smtClean="0">
              <a:solidFill>
                <a:schemeClr val="tx1"/>
              </a:solidFill>
            </a:rPr>
            <a:t> </a:t>
          </a:r>
          <a:r>
            <a:rPr lang="ru-RU" sz="3200" b="1" dirty="0" smtClean="0">
              <a:solidFill>
                <a:schemeClr val="tx1"/>
              </a:solidFill>
            </a:rPr>
            <a:t>Расходы = </a:t>
          </a:r>
          <a:r>
            <a:rPr lang="ru-RU" sz="3200" b="1" dirty="0" smtClean="0">
              <a:solidFill>
                <a:srgbClr val="FF0000"/>
              </a:solidFill>
            </a:rPr>
            <a:t>Дефицит</a:t>
          </a:r>
          <a:r>
            <a:rPr lang="ru-RU" sz="3200" b="1" dirty="0" smtClean="0">
              <a:solidFill>
                <a:srgbClr val="0000FF"/>
              </a:solidFill>
            </a:rPr>
            <a:t> (Профицит)</a:t>
          </a:r>
          <a:endParaRPr lang="ru-RU" sz="3200" b="1" dirty="0">
            <a:solidFill>
              <a:srgbClr val="0000FF"/>
            </a:solidFill>
          </a:endParaRPr>
        </a:p>
      </dgm:t>
    </dgm:pt>
    <dgm:pt modelId="{C4BC99BF-9139-45EC-A10C-3B3ECC343056}" type="parTrans" cxnId="{15C221B8-B5A1-4AF2-B735-4F00A82E6EF8}">
      <dgm:prSet/>
      <dgm:spPr/>
      <dgm:t>
        <a:bodyPr/>
        <a:lstStyle/>
        <a:p>
          <a:endParaRPr lang="ru-RU" sz="1600"/>
        </a:p>
      </dgm:t>
    </dgm:pt>
    <dgm:pt modelId="{9567A325-6C91-49CC-94F7-7AE34A30D40C}" type="sibTrans" cxnId="{15C221B8-B5A1-4AF2-B735-4F00A82E6EF8}">
      <dgm:prSet/>
      <dgm:spPr/>
      <dgm:t>
        <a:bodyPr/>
        <a:lstStyle/>
        <a:p>
          <a:endParaRPr lang="ru-RU" sz="1600"/>
        </a:p>
      </dgm:t>
    </dgm:pt>
    <dgm:pt modelId="{64B6EFA4-F6D4-420A-90B9-36770CCD8E26}" type="pres">
      <dgm:prSet presAssocID="{0B072909-6A97-4A19-B93F-ED53358F928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DAA2C4-630E-477D-AAF8-7132A2FF4BAC}" type="pres">
      <dgm:prSet presAssocID="{CF206B77-7186-4AE0-9A14-449A731A57AA}" presName="vertFlow" presStyleCnt="0"/>
      <dgm:spPr/>
    </dgm:pt>
    <dgm:pt modelId="{C476FF95-585E-42B7-9AE7-C809069C7979}" type="pres">
      <dgm:prSet presAssocID="{CF206B77-7186-4AE0-9A14-449A731A57AA}" presName="header" presStyleLbl="node1" presStyleIdx="0" presStyleCnt="1" custScaleX="2000000" custScaleY="660901" custLinFactNeighborX="-8875" custLinFactNeighborY="25723"/>
      <dgm:spPr/>
      <dgm:t>
        <a:bodyPr/>
        <a:lstStyle/>
        <a:p>
          <a:endParaRPr lang="ru-RU"/>
        </a:p>
      </dgm:t>
    </dgm:pt>
  </dgm:ptLst>
  <dgm:cxnLst>
    <dgm:cxn modelId="{15C221B8-B5A1-4AF2-B735-4F00A82E6EF8}" srcId="{0B072909-6A97-4A19-B93F-ED53358F9284}" destId="{CF206B77-7186-4AE0-9A14-449A731A57AA}" srcOrd="0" destOrd="0" parTransId="{C4BC99BF-9139-45EC-A10C-3B3ECC343056}" sibTransId="{9567A325-6C91-49CC-94F7-7AE34A30D40C}"/>
    <dgm:cxn modelId="{B5A55CEE-F57C-48D4-BDF7-48BE4AD54BDA}" type="presOf" srcId="{CF206B77-7186-4AE0-9A14-449A731A57AA}" destId="{C476FF95-585E-42B7-9AE7-C809069C7979}" srcOrd="0" destOrd="0" presId="urn:microsoft.com/office/officeart/2005/8/layout/lProcess1"/>
    <dgm:cxn modelId="{B80531FC-A566-48F8-9F6A-3F7E20F46CC0}" type="presOf" srcId="{0B072909-6A97-4A19-B93F-ED53358F9284}" destId="{64B6EFA4-F6D4-420A-90B9-36770CCD8E26}" srcOrd="0" destOrd="0" presId="urn:microsoft.com/office/officeart/2005/8/layout/lProcess1"/>
    <dgm:cxn modelId="{4DF510A2-DC64-41C4-B764-B7CCB8E76521}" type="presParOf" srcId="{64B6EFA4-F6D4-420A-90B9-36770CCD8E26}" destId="{B8DAA2C4-630E-477D-AAF8-7132A2FF4BAC}" srcOrd="0" destOrd="0" presId="urn:microsoft.com/office/officeart/2005/8/layout/lProcess1"/>
    <dgm:cxn modelId="{4B6E127E-9F61-481D-89A1-E35A01BCFEB3}" type="presParOf" srcId="{B8DAA2C4-630E-477D-AAF8-7132A2FF4BAC}" destId="{C476FF95-585E-42B7-9AE7-C809069C7979}" srcOrd="0" destOrd="0" presId="urn:microsoft.com/office/officeart/2005/8/layout/lProcess1"/>
  </dgm:cxnLst>
  <dgm:bg/>
  <dgm:whole>
    <a:ln w="57150"/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11BE4B2-3DC5-41BB-89FD-4BB5BE40F8E3}" type="doc">
      <dgm:prSet loTypeId="urn:microsoft.com/office/officeart/2005/8/layout/pyramid2" loCatId="pyramid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85729A7D-5B2F-47A1-8C7B-FDB37E5C779B}">
      <dgm:prSet custT="1"/>
      <dgm:spPr/>
      <dgm:t>
        <a:bodyPr/>
        <a:lstStyle/>
        <a:p>
          <a:pPr rtl="0"/>
          <a:r>
            <a:rPr lang="ru-RU" sz="1400" b="1" dirty="0" smtClean="0"/>
            <a:t>Достижение уровня средней заработной платы </a:t>
          </a:r>
        </a:p>
        <a:p>
          <a:pPr rtl="0"/>
          <a:r>
            <a:rPr lang="ru-RU" sz="1400" b="1" dirty="0" smtClean="0"/>
            <a:t>работников музея - не ниже средней заработной платы по области</a:t>
          </a:r>
          <a:endParaRPr lang="ru-RU" sz="1400" b="1" dirty="0"/>
        </a:p>
      </dgm:t>
    </dgm:pt>
    <dgm:pt modelId="{1EB49744-B5A8-4AC5-991D-18F9B61A898B}" type="parTrans" cxnId="{3E3B8CE4-D081-473A-9562-5DE111003346}">
      <dgm:prSet/>
      <dgm:spPr/>
      <dgm:t>
        <a:bodyPr/>
        <a:lstStyle/>
        <a:p>
          <a:endParaRPr lang="ru-RU"/>
        </a:p>
      </dgm:t>
    </dgm:pt>
    <dgm:pt modelId="{EF9936EA-FEC4-4BCA-B1DE-DF3286723D4A}" type="sibTrans" cxnId="{3E3B8CE4-D081-473A-9562-5DE111003346}">
      <dgm:prSet/>
      <dgm:spPr/>
      <dgm:t>
        <a:bodyPr/>
        <a:lstStyle/>
        <a:p>
          <a:endParaRPr lang="ru-RU"/>
        </a:p>
      </dgm:t>
    </dgm:pt>
    <dgm:pt modelId="{A8950229-54B5-4C4E-BC37-F2BA5AF0EFA6}">
      <dgm:prSet custT="1"/>
      <dgm:spPr/>
      <dgm:t>
        <a:bodyPr/>
        <a:lstStyle/>
        <a:p>
          <a:pPr rtl="0"/>
          <a:r>
            <a:rPr lang="ru-RU" sz="1400" b="1" dirty="0" smtClean="0">
              <a:latin typeface="+mn-lt"/>
            </a:rPr>
            <a:t>Количество открытых в отчетном году выставок </a:t>
          </a:r>
          <a:r>
            <a:rPr lang="en-US" sz="1400" b="1" dirty="0" smtClean="0">
              <a:latin typeface="+mn-lt"/>
            </a:rPr>
            <a:t>- 31</a:t>
          </a:r>
          <a:r>
            <a:rPr lang="ru-RU" sz="1400" b="1" dirty="0" smtClean="0">
              <a:latin typeface="+mn-lt"/>
            </a:rPr>
            <a:t> ед.</a:t>
          </a:r>
          <a:endParaRPr lang="ru-RU" sz="1400" b="1" dirty="0">
            <a:latin typeface="+mn-lt"/>
          </a:endParaRPr>
        </a:p>
      </dgm:t>
    </dgm:pt>
    <dgm:pt modelId="{302B6A36-CDC3-4FA1-A794-6A258E3F6A24}" type="parTrans" cxnId="{65C1B131-51F9-4888-AEDC-9A3468E69CB5}">
      <dgm:prSet/>
      <dgm:spPr/>
      <dgm:t>
        <a:bodyPr/>
        <a:lstStyle/>
        <a:p>
          <a:endParaRPr lang="ru-RU"/>
        </a:p>
      </dgm:t>
    </dgm:pt>
    <dgm:pt modelId="{BC9B2B5D-0D23-4892-BFFE-00BD2FEC56FE}" type="sibTrans" cxnId="{65C1B131-51F9-4888-AEDC-9A3468E69CB5}">
      <dgm:prSet/>
      <dgm:spPr/>
      <dgm:t>
        <a:bodyPr/>
        <a:lstStyle/>
        <a:p>
          <a:endParaRPr lang="ru-RU"/>
        </a:p>
      </dgm:t>
    </dgm:pt>
    <dgm:pt modelId="{2E1EF276-0D40-4B24-87D4-D6685BA510AB}">
      <dgm:prSet custT="1"/>
      <dgm:spPr/>
      <dgm:t>
        <a:bodyPr/>
        <a:lstStyle/>
        <a:p>
          <a:pPr rtl="0"/>
          <a:r>
            <a:rPr lang="ru-RU" sz="1400" b="1" dirty="0" smtClean="0"/>
            <a:t>Количество экскурсий – 185 ед.</a:t>
          </a:r>
          <a:endParaRPr lang="ru-RU" sz="1400" b="1" dirty="0"/>
        </a:p>
      </dgm:t>
    </dgm:pt>
    <dgm:pt modelId="{78EDF407-FD4F-477F-BC4A-B2F31DA95758}" type="parTrans" cxnId="{4121A614-AC86-486A-9F0B-6DBD2D73378B}">
      <dgm:prSet/>
      <dgm:spPr/>
      <dgm:t>
        <a:bodyPr/>
        <a:lstStyle/>
        <a:p>
          <a:endParaRPr lang="ru-RU"/>
        </a:p>
      </dgm:t>
    </dgm:pt>
    <dgm:pt modelId="{0482D3BD-105F-43E9-9D64-94761FAE7FB5}" type="sibTrans" cxnId="{4121A614-AC86-486A-9F0B-6DBD2D73378B}">
      <dgm:prSet/>
      <dgm:spPr/>
      <dgm:t>
        <a:bodyPr/>
        <a:lstStyle/>
        <a:p>
          <a:endParaRPr lang="ru-RU"/>
        </a:p>
      </dgm:t>
    </dgm:pt>
    <dgm:pt modelId="{BC2BB50F-C96D-4BA9-A731-50F6325560DB}">
      <dgm:prSet custT="1"/>
      <dgm:spPr/>
      <dgm:t>
        <a:bodyPr/>
        <a:lstStyle/>
        <a:p>
          <a:pPr rtl="0"/>
          <a:r>
            <a:rPr lang="ru-RU" sz="1400" b="1" dirty="0" smtClean="0"/>
            <a:t>Количество посещений – не менее 6,2 тыс. ед.</a:t>
          </a:r>
          <a:endParaRPr lang="ru-RU" sz="1400" dirty="0"/>
        </a:p>
      </dgm:t>
    </dgm:pt>
    <dgm:pt modelId="{08E92059-E27A-4F7B-ACB6-A3BEA449A201}" type="parTrans" cxnId="{524768F6-C288-47C5-90D3-86DDFEBF8D50}">
      <dgm:prSet/>
      <dgm:spPr/>
      <dgm:t>
        <a:bodyPr/>
        <a:lstStyle/>
        <a:p>
          <a:endParaRPr lang="ru-RU"/>
        </a:p>
      </dgm:t>
    </dgm:pt>
    <dgm:pt modelId="{4EB29580-B22B-4139-8A58-F415C18A0593}" type="sibTrans" cxnId="{524768F6-C288-47C5-90D3-86DDFEBF8D50}">
      <dgm:prSet/>
      <dgm:spPr/>
      <dgm:t>
        <a:bodyPr/>
        <a:lstStyle/>
        <a:p>
          <a:endParaRPr lang="ru-RU"/>
        </a:p>
      </dgm:t>
    </dgm:pt>
    <dgm:pt modelId="{B5A44DF5-BDB0-4E94-94C7-A43E3D715676}">
      <dgm:prSet custT="1"/>
      <dgm:spPr/>
      <dgm:t>
        <a:bodyPr/>
        <a:lstStyle/>
        <a:p>
          <a:pPr rtl="0"/>
          <a:r>
            <a:rPr lang="ru-RU" sz="1400" b="1" dirty="0" smtClean="0"/>
            <a:t>Увеличение количества культурно-просветительских мероприятий</a:t>
          </a:r>
          <a:endParaRPr lang="ru-RU" sz="1400" b="1" dirty="0"/>
        </a:p>
      </dgm:t>
    </dgm:pt>
    <dgm:pt modelId="{1105FCE1-A734-4966-B225-D89B1A8230D9}" type="sibTrans" cxnId="{38F090E3-A144-4FF5-96BE-010A406204B8}">
      <dgm:prSet/>
      <dgm:spPr/>
      <dgm:t>
        <a:bodyPr/>
        <a:lstStyle/>
        <a:p>
          <a:endParaRPr lang="ru-RU"/>
        </a:p>
      </dgm:t>
    </dgm:pt>
    <dgm:pt modelId="{46DB47CC-7868-4F16-A940-F9D9C2273A64}" type="parTrans" cxnId="{38F090E3-A144-4FF5-96BE-010A406204B8}">
      <dgm:prSet/>
      <dgm:spPr/>
      <dgm:t>
        <a:bodyPr/>
        <a:lstStyle/>
        <a:p>
          <a:endParaRPr lang="ru-RU"/>
        </a:p>
      </dgm:t>
    </dgm:pt>
    <dgm:pt modelId="{AC59D80B-F00C-4016-88F2-70D75E351971}" type="pres">
      <dgm:prSet presAssocID="{A11BE4B2-3DC5-41BB-89FD-4BB5BE40F8E3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10D36032-D34A-4155-BE23-78B5E70082A7}" type="pres">
      <dgm:prSet presAssocID="{A11BE4B2-3DC5-41BB-89FD-4BB5BE40F8E3}" presName="pyramid" presStyleLbl="node1" presStyleIdx="0" presStyleCnt="1" custLinFactNeighborX="22524"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F4345AC3-38A2-4F3E-A4E1-8DC14ACB9C88}" type="pres">
      <dgm:prSet presAssocID="{A11BE4B2-3DC5-41BB-89FD-4BB5BE40F8E3}" presName="theList" presStyleCnt="0"/>
      <dgm:spPr/>
    </dgm:pt>
    <dgm:pt modelId="{C3F34568-E5CE-45E3-A579-878F8CC98EC9}" type="pres">
      <dgm:prSet presAssocID="{85729A7D-5B2F-47A1-8C7B-FDB37E5C779B}" presName="aNode" presStyleLbl="fgAcc1" presStyleIdx="0" presStyleCnt="5" custScaleX="204400" custScaleY="176155" custLinFactY="-23999" custLinFactNeighborX="-1962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E43AA-BE92-402A-AF33-0BC9AC75FEC1}" type="pres">
      <dgm:prSet presAssocID="{85729A7D-5B2F-47A1-8C7B-FDB37E5C779B}" presName="aSpace" presStyleCnt="0"/>
      <dgm:spPr/>
    </dgm:pt>
    <dgm:pt modelId="{A60C4F2B-9F60-4649-B8FC-5C4367DBAEB5}" type="pres">
      <dgm:prSet presAssocID="{A8950229-54B5-4C4E-BC37-F2BA5AF0EFA6}" presName="aNode" presStyleLbl="fgAcc1" presStyleIdx="1" presStyleCnt="5" custScaleX="158902" custScaleY="133660" custLinFactNeighborX="-17180" custLinFactNeighborY="-50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ABEAC-D0DD-4D42-BDA5-55C943A56A65}" type="pres">
      <dgm:prSet presAssocID="{A8950229-54B5-4C4E-BC37-F2BA5AF0EFA6}" presName="aSpace" presStyleCnt="0"/>
      <dgm:spPr/>
    </dgm:pt>
    <dgm:pt modelId="{7D612BD9-310F-4313-B076-6C349BD1F06B}" type="pres">
      <dgm:prSet presAssocID="{2E1EF276-0D40-4B24-87D4-D6685BA510AB}" presName="aNode" presStyleLbl="fgAcc1" presStyleIdx="2" presStyleCnt="5" custScaleX="151833" custScaleY="129185" custLinFactY="3634" custLinFactNeighborX="-1759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EFA6D6-7578-4AEB-9CD1-35F81B076076}" type="pres">
      <dgm:prSet presAssocID="{2E1EF276-0D40-4B24-87D4-D6685BA510AB}" presName="aSpace" presStyleCnt="0"/>
      <dgm:spPr/>
    </dgm:pt>
    <dgm:pt modelId="{51B5E022-F06A-47E4-B66A-7B9048CB46CD}" type="pres">
      <dgm:prSet presAssocID="{BC2BB50F-C96D-4BA9-A731-50F6325560DB}" presName="aNode" presStyleLbl="fgAcc1" presStyleIdx="3" presStyleCnt="5" custScaleX="225204" custScaleY="119248" custLinFactY="27152" custLinFactNeighborX="-1719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FF1E1D-3FA4-4BC0-A2F7-D42AF29BAB70}" type="pres">
      <dgm:prSet presAssocID="{BC2BB50F-C96D-4BA9-A731-50F6325560DB}" presName="aSpace" presStyleCnt="0"/>
      <dgm:spPr/>
    </dgm:pt>
    <dgm:pt modelId="{E66F82D0-C99E-4394-9ED6-E210146DB7EB}" type="pres">
      <dgm:prSet presAssocID="{B5A44DF5-BDB0-4E94-94C7-A43E3D715676}" presName="aNode" presStyleLbl="fgAcc1" presStyleIdx="4" presStyleCnt="5" custScaleX="172934" custScaleY="128356" custLinFactY="49725" custLinFactNeighborX="-1685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4D33D0-BB64-4A3D-A99F-1EA6AC271934}" type="pres">
      <dgm:prSet presAssocID="{B5A44DF5-BDB0-4E94-94C7-A43E3D715676}" presName="aSpace" presStyleCnt="0"/>
      <dgm:spPr/>
    </dgm:pt>
  </dgm:ptLst>
  <dgm:cxnLst>
    <dgm:cxn modelId="{3E3B8CE4-D081-473A-9562-5DE111003346}" srcId="{A11BE4B2-3DC5-41BB-89FD-4BB5BE40F8E3}" destId="{85729A7D-5B2F-47A1-8C7B-FDB37E5C779B}" srcOrd="0" destOrd="0" parTransId="{1EB49744-B5A8-4AC5-991D-18F9B61A898B}" sibTransId="{EF9936EA-FEC4-4BCA-B1DE-DF3286723D4A}"/>
    <dgm:cxn modelId="{C9F8DE04-7918-43FF-86EE-C52D479D4D31}" type="presOf" srcId="{A11BE4B2-3DC5-41BB-89FD-4BB5BE40F8E3}" destId="{AC59D80B-F00C-4016-88F2-70D75E351971}" srcOrd="0" destOrd="0" presId="urn:microsoft.com/office/officeart/2005/8/layout/pyramid2"/>
    <dgm:cxn modelId="{795E2048-008C-4CC3-9FDE-B356351DB0B7}" type="presOf" srcId="{BC2BB50F-C96D-4BA9-A731-50F6325560DB}" destId="{51B5E022-F06A-47E4-B66A-7B9048CB46CD}" srcOrd="0" destOrd="0" presId="urn:microsoft.com/office/officeart/2005/8/layout/pyramid2"/>
    <dgm:cxn modelId="{38F090E3-A144-4FF5-96BE-010A406204B8}" srcId="{A11BE4B2-3DC5-41BB-89FD-4BB5BE40F8E3}" destId="{B5A44DF5-BDB0-4E94-94C7-A43E3D715676}" srcOrd="4" destOrd="0" parTransId="{46DB47CC-7868-4F16-A940-F9D9C2273A64}" sibTransId="{1105FCE1-A734-4966-B225-D89B1A8230D9}"/>
    <dgm:cxn modelId="{65C1B131-51F9-4888-AEDC-9A3468E69CB5}" srcId="{A11BE4B2-3DC5-41BB-89FD-4BB5BE40F8E3}" destId="{A8950229-54B5-4C4E-BC37-F2BA5AF0EFA6}" srcOrd="1" destOrd="0" parTransId="{302B6A36-CDC3-4FA1-A794-6A258E3F6A24}" sibTransId="{BC9B2B5D-0D23-4892-BFFE-00BD2FEC56FE}"/>
    <dgm:cxn modelId="{524768F6-C288-47C5-90D3-86DDFEBF8D50}" srcId="{A11BE4B2-3DC5-41BB-89FD-4BB5BE40F8E3}" destId="{BC2BB50F-C96D-4BA9-A731-50F6325560DB}" srcOrd="3" destOrd="0" parTransId="{08E92059-E27A-4F7B-ACB6-A3BEA449A201}" sibTransId="{4EB29580-B22B-4139-8A58-F415C18A0593}"/>
    <dgm:cxn modelId="{6E209700-CE71-4323-83DA-61BE7F66CD90}" type="presOf" srcId="{2E1EF276-0D40-4B24-87D4-D6685BA510AB}" destId="{7D612BD9-310F-4313-B076-6C349BD1F06B}" srcOrd="0" destOrd="0" presId="urn:microsoft.com/office/officeart/2005/8/layout/pyramid2"/>
    <dgm:cxn modelId="{34477FFD-F91C-45E3-A03C-500F6CB50D3F}" type="presOf" srcId="{B5A44DF5-BDB0-4E94-94C7-A43E3D715676}" destId="{E66F82D0-C99E-4394-9ED6-E210146DB7EB}" srcOrd="0" destOrd="0" presId="urn:microsoft.com/office/officeart/2005/8/layout/pyramid2"/>
    <dgm:cxn modelId="{460CE332-0DFA-4F37-9222-6F6B84CBD8AF}" type="presOf" srcId="{85729A7D-5B2F-47A1-8C7B-FDB37E5C779B}" destId="{C3F34568-E5CE-45E3-A579-878F8CC98EC9}" srcOrd="0" destOrd="0" presId="urn:microsoft.com/office/officeart/2005/8/layout/pyramid2"/>
    <dgm:cxn modelId="{4121A614-AC86-486A-9F0B-6DBD2D73378B}" srcId="{A11BE4B2-3DC5-41BB-89FD-4BB5BE40F8E3}" destId="{2E1EF276-0D40-4B24-87D4-D6685BA510AB}" srcOrd="2" destOrd="0" parTransId="{78EDF407-FD4F-477F-BC4A-B2F31DA95758}" sibTransId="{0482D3BD-105F-43E9-9D64-94761FAE7FB5}"/>
    <dgm:cxn modelId="{97D4A674-715E-42A3-974E-6CD01FC3C1B1}" type="presOf" srcId="{A8950229-54B5-4C4E-BC37-F2BA5AF0EFA6}" destId="{A60C4F2B-9F60-4649-B8FC-5C4367DBAEB5}" srcOrd="0" destOrd="0" presId="urn:microsoft.com/office/officeart/2005/8/layout/pyramid2"/>
    <dgm:cxn modelId="{6EBF692A-719C-4B2B-98C6-A2B18C022201}" type="presParOf" srcId="{AC59D80B-F00C-4016-88F2-70D75E351971}" destId="{10D36032-D34A-4155-BE23-78B5E70082A7}" srcOrd="0" destOrd="0" presId="urn:microsoft.com/office/officeart/2005/8/layout/pyramid2"/>
    <dgm:cxn modelId="{833C57AF-A7A5-4DB8-B10D-9785FD8F7307}" type="presParOf" srcId="{AC59D80B-F00C-4016-88F2-70D75E351971}" destId="{F4345AC3-38A2-4F3E-A4E1-8DC14ACB9C88}" srcOrd="1" destOrd="0" presId="urn:microsoft.com/office/officeart/2005/8/layout/pyramid2"/>
    <dgm:cxn modelId="{3091C7DF-2A0C-4712-A935-1057F0EEFBF1}" type="presParOf" srcId="{F4345AC3-38A2-4F3E-A4E1-8DC14ACB9C88}" destId="{C3F34568-E5CE-45E3-A579-878F8CC98EC9}" srcOrd="0" destOrd="0" presId="urn:microsoft.com/office/officeart/2005/8/layout/pyramid2"/>
    <dgm:cxn modelId="{876C1B40-34C9-45DF-BBCE-EEADC4F4BC0E}" type="presParOf" srcId="{F4345AC3-38A2-4F3E-A4E1-8DC14ACB9C88}" destId="{5ECE43AA-BE92-402A-AF33-0BC9AC75FEC1}" srcOrd="1" destOrd="0" presId="urn:microsoft.com/office/officeart/2005/8/layout/pyramid2"/>
    <dgm:cxn modelId="{17B4B1B0-F847-4BF7-88FE-48146AA6E82C}" type="presParOf" srcId="{F4345AC3-38A2-4F3E-A4E1-8DC14ACB9C88}" destId="{A60C4F2B-9F60-4649-B8FC-5C4367DBAEB5}" srcOrd="2" destOrd="0" presId="urn:microsoft.com/office/officeart/2005/8/layout/pyramid2"/>
    <dgm:cxn modelId="{2BDCC9C6-EE20-48BA-8A68-97D8B5EE6A56}" type="presParOf" srcId="{F4345AC3-38A2-4F3E-A4E1-8DC14ACB9C88}" destId="{3E2ABEAC-D0DD-4D42-BDA5-55C943A56A65}" srcOrd="3" destOrd="0" presId="urn:microsoft.com/office/officeart/2005/8/layout/pyramid2"/>
    <dgm:cxn modelId="{B1B3558E-4261-4E7D-ACFA-CC4C5FF0D302}" type="presParOf" srcId="{F4345AC3-38A2-4F3E-A4E1-8DC14ACB9C88}" destId="{7D612BD9-310F-4313-B076-6C349BD1F06B}" srcOrd="4" destOrd="0" presId="urn:microsoft.com/office/officeart/2005/8/layout/pyramid2"/>
    <dgm:cxn modelId="{DAFF51C9-3DBF-4B0C-8EED-14809912BF50}" type="presParOf" srcId="{F4345AC3-38A2-4F3E-A4E1-8DC14ACB9C88}" destId="{9AEFA6D6-7578-4AEB-9CD1-35F81B076076}" srcOrd="5" destOrd="0" presId="urn:microsoft.com/office/officeart/2005/8/layout/pyramid2"/>
    <dgm:cxn modelId="{82B540AE-6DB7-4D02-BCE6-358F44D91B08}" type="presParOf" srcId="{F4345AC3-38A2-4F3E-A4E1-8DC14ACB9C88}" destId="{51B5E022-F06A-47E4-B66A-7B9048CB46CD}" srcOrd="6" destOrd="0" presId="urn:microsoft.com/office/officeart/2005/8/layout/pyramid2"/>
    <dgm:cxn modelId="{394CBEFB-80C6-40BC-B505-A6EABB82E4FE}" type="presParOf" srcId="{F4345AC3-38A2-4F3E-A4E1-8DC14ACB9C88}" destId="{49FF1E1D-3FA4-4BC0-A2F7-D42AF29BAB70}" srcOrd="7" destOrd="0" presId="urn:microsoft.com/office/officeart/2005/8/layout/pyramid2"/>
    <dgm:cxn modelId="{BC6FC2AA-0CC4-469C-B8A1-503C0B7212F7}" type="presParOf" srcId="{F4345AC3-38A2-4F3E-A4E1-8DC14ACB9C88}" destId="{E66F82D0-C99E-4394-9ED6-E210146DB7EB}" srcOrd="8" destOrd="0" presId="urn:microsoft.com/office/officeart/2005/8/layout/pyramid2"/>
    <dgm:cxn modelId="{7D8EADD5-254B-40D0-871C-E3E22B732B69}" type="presParOf" srcId="{F4345AC3-38A2-4F3E-A4E1-8DC14ACB9C88}" destId="{604D33D0-BB64-4A3D-A99F-1EA6AC271934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0A5525F-4161-4B19-8B3F-1AAC42B293FE}" type="doc">
      <dgm:prSet loTypeId="urn:microsoft.com/office/officeart/2005/8/layout/pyramid2" loCatId="pyramid" qsTypeId="urn:microsoft.com/office/officeart/2005/8/quickstyle/simple1#5" qsCatId="simple" csTypeId="urn:microsoft.com/office/officeart/2005/8/colors/accent1_2#5" csCatId="accent1" phldr="1"/>
      <dgm:spPr/>
      <dgm:t>
        <a:bodyPr/>
        <a:lstStyle/>
        <a:p>
          <a:endParaRPr lang="ru-RU"/>
        </a:p>
      </dgm:t>
    </dgm:pt>
    <dgm:pt modelId="{7FC268B3-820D-4A84-B601-3D6A49032A10}">
      <dgm:prSet custT="1"/>
      <dgm:spPr/>
      <dgm:t>
        <a:bodyPr/>
        <a:lstStyle/>
        <a:p>
          <a:pPr rtl="0"/>
          <a:r>
            <a:rPr lang="ru-RU" sz="1400" b="1" dirty="0" smtClean="0"/>
            <a:t>Достижение уровня заработной платы педагогических работников в сфере культуры – не ниже средней заработной платы по области</a:t>
          </a:r>
          <a:endParaRPr lang="ru-RU" sz="1400" b="1" dirty="0"/>
        </a:p>
      </dgm:t>
    </dgm:pt>
    <dgm:pt modelId="{1AFE7CDF-7EE9-4D0C-A2F8-6C7FB32009E9}" type="parTrans" cxnId="{C79699D1-C4AB-41FD-A706-857F06DB7C0F}">
      <dgm:prSet/>
      <dgm:spPr/>
      <dgm:t>
        <a:bodyPr/>
        <a:lstStyle/>
        <a:p>
          <a:endParaRPr lang="ru-RU"/>
        </a:p>
      </dgm:t>
    </dgm:pt>
    <dgm:pt modelId="{227C086E-DDF0-4DE5-94BF-5EC8D51E5AA5}" type="sibTrans" cxnId="{C79699D1-C4AB-41FD-A706-857F06DB7C0F}">
      <dgm:prSet/>
      <dgm:spPr/>
      <dgm:t>
        <a:bodyPr/>
        <a:lstStyle/>
        <a:p>
          <a:endParaRPr lang="ru-RU"/>
        </a:p>
      </dgm:t>
    </dgm:pt>
    <dgm:pt modelId="{A92F870F-1A35-4E99-AE2D-088128BEE534}">
      <dgm:prSet custT="1"/>
      <dgm:spPr/>
      <dgm:t>
        <a:bodyPr/>
        <a:lstStyle/>
        <a:p>
          <a:pPr rtl="0"/>
          <a:r>
            <a:rPr lang="ru-RU" sz="1400" b="1" dirty="0" smtClean="0"/>
            <a:t>Увеличение контингента учащихся в учреждениях дополнительного образования – не менее 40</a:t>
          </a:r>
          <a:r>
            <a:rPr lang="en-US" sz="1400" b="1" dirty="0" smtClean="0"/>
            <a:t>5</a:t>
          </a:r>
          <a:r>
            <a:rPr lang="ru-RU" sz="1400" b="1" dirty="0" smtClean="0"/>
            <a:t> чел.</a:t>
          </a:r>
          <a:endParaRPr lang="ru-RU" sz="1400" b="1" dirty="0"/>
        </a:p>
      </dgm:t>
    </dgm:pt>
    <dgm:pt modelId="{27096B22-B545-4B2C-A695-9F43828D2498}" type="parTrans" cxnId="{A0D4F991-F514-48EE-A67F-1B9816911EF8}">
      <dgm:prSet/>
      <dgm:spPr/>
      <dgm:t>
        <a:bodyPr/>
        <a:lstStyle/>
        <a:p>
          <a:endParaRPr lang="ru-RU"/>
        </a:p>
      </dgm:t>
    </dgm:pt>
    <dgm:pt modelId="{0E0F16EF-EF85-405B-8F68-CAD7EF3C5EE8}" type="sibTrans" cxnId="{A0D4F991-F514-48EE-A67F-1B9816911EF8}">
      <dgm:prSet/>
      <dgm:spPr/>
      <dgm:t>
        <a:bodyPr/>
        <a:lstStyle/>
        <a:p>
          <a:endParaRPr lang="ru-RU"/>
        </a:p>
      </dgm:t>
    </dgm:pt>
    <dgm:pt modelId="{4435182F-8AD9-489E-A349-49152929325F}">
      <dgm:prSet custT="1"/>
      <dgm:spPr/>
      <dgm:t>
        <a:bodyPr/>
        <a:lstStyle/>
        <a:p>
          <a:pPr rtl="0"/>
          <a:r>
            <a:rPr lang="ru-RU" sz="1400" b="1" dirty="0" smtClean="0"/>
            <a:t>Участие в конкурсах и фестивалях</a:t>
          </a:r>
          <a:endParaRPr lang="ru-RU" sz="1400" b="1" dirty="0"/>
        </a:p>
      </dgm:t>
    </dgm:pt>
    <dgm:pt modelId="{C5551E46-1038-4225-9285-FF891FE713BC}" type="parTrans" cxnId="{CCDAE3A1-F04C-43F1-85B2-8A2E1083C87B}">
      <dgm:prSet/>
      <dgm:spPr/>
      <dgm:t>
        <a:bodyPr/>
        <a:lstStyle/>
        <a:p>
          <a:endParaRPr lang="ru-RU"/>
        </a:p>
      </dgm:t>
    </dgm:pt>
    <dgm:pt modelId="{052553CD-8E8B-4D9C-99D4-6F3A6B4FE91F}" type="sibTrans" cxnId="{CCDAE3A1-F04C-43F1-85B2-8A2E1083C87B}">
      <dgm:prSet/>
      <dgm:spPr/>
      <dgm:t>
        <a:bodyPr/>
        <a:lstStyle/>
        <a:p>
          <a:endParaRPr lang="ru-RU"/>
        </a:p>
      </dgm:t>
    </dgm:pt>
    <dgm:pt modelId="{6E139C53-1E6B-4314-80A3-7919AEF6CD6A}">
      <dgm:prSet custT="1"/>
      <dgm:spPr/>
      <dgm:t>
        <a:bodyPr/>
        <a:lstStyle/>
        <a:p>
          <a:pPr rtl="0"/>
          <a:r>
            <a:rPr lang="ru-RU" sz="1400" b="1" dirty="0" smtClean="0"/>
            <a:t>Реализация </a:t>
          </a:r>
          <a:r>
            <a:rPr lang="ru-RU" sz="1400" b="1" dirty="0" err="1" smtClean="0"/>
            <a:t>предпрофессиональных</a:t>
          </a:r>
          <a:r>
            <a:rPr lang="ru-RU" sz="1400" b="1" dirty="0" smtClean="0"/>
            <a:t> и </a:t>
          </a:r>
          <a:r>
            <a:rPr lang="ru-RU" sz="1400" b="1" dirty="0" err="1" smtClean="0"/>
            <a:t>общеразвивающих</a:t>
          </a:r>
          <a:r>
            <a:rPr lang="ru-RU" sz="1400" b="1" dirty="0" smtClean="0"/>
            <a:t> программ</a:t>
          </a:r>
          <a:endParaRPr lang="ru-RU" sz="1400" b="1" dirty="0"/>
        </a:p>
      </dgm:t>
    </dgm:pt>
    <dgm:pt modelId="{16F028F7-3C28-4EA7-914C-F9820633D04C}" type="parTrans" cxnId="{BE5DCFF0-4680-4CA0-8FD6-C259B6220A1E}">
      <dgm:prSet/>
      <dgm:spPr/>
      <dgm:t>
        <a:bodyPr/>
        <a:lstStyle/>
        <a:p>
          <a:endParaRPr lang="ru-RU"/>
        </a:p>
      </dgm:t>
    </dgm:pt>
    <dgm:pt modelId="{6695860F-5AD7-4D6B-9AF2-E9EBA66C2903}" type="sibTrans" cxnId="{BE5DCFF0-4680-4CA0-8FD6-C259B6220A1E}">
      <dgm:prSet/>
      <dgm:spPr/>
      <dgm:t>
        <a:bodyPr/>
        <a:lstStyle/>
        <a:p>
          <a:endParaRPr lang="ru-RU"/>
        </a:p>
      </dgm:t>
    </dgm:pt>
    <dgm:pt modelId="{481B2B00-24DD-47E5-823C-A56CAE50368E}" type="pres">
      <dgm:prSet presAssocID="{90A5525F-4161-4B19-8B3F-1AAC42B293FE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6EE98084-36EB-4921-9BF2-C2F061834754}" type="pres">
      <dgm:prSet presAssocID="{90A5525F-4161-4B19-8B3F-1AAC42B293FE}" presName="pyramid" presStyleLbl="node1" presStyleIdx="0" presStyleCnt="1"/>
      <dgm:spPr>
        <a:solidFill>
          <a:srgbClr val="92D050"/>
        </a:solidFill>
      </dgm:spPr>
    </dgm:pt>
    <dgm:pt modelId="{152BC096-E2D5-48D0-A15E-8005C69A2A6B}" type="pres">
      <dgm:prSet presAssocID="{90A5525F-4161-4B19-8B3F-1AAC42B293FE}" presName="theList" presStyleCnt="0"/>
      <dgm:spPr/>
    </dgm:pt>
    <dgm:pt modelId="{48676839-5EF5-4ED9-B00B-7B7B82BA1FD3}" type="pres">
      <dgm:prSet presAssocID="{7FC268B3-820D-4A84-B601-3D6A49032A10}" presName="aNode" presStyleLbl="fgAcc1" presStyleIdx="0" presStyleCnt="4" custScaleX="192099" custScaleY="96613" custLinFactNeighborX="-3780" custLinFactNeighborY="-1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C34927-992C-46CE-B05B-DAC41AFC7E04}" type="pres">
      <dgm:prSet presAssocID="{7FC268B3-820D-4A84-B601-3D6A49032A10}" presName="aSpace" presStyleCnt="0"/>
      <dgm:spPr/>
    </dgm:pt>
    <dgm:pt modelId="{A19AF121-71AB-4B1B-A239-BC493FFF23A8}" type="pres">
      <dgm:prSet presAssocID="{A92F870F-1A35-4E99-AE2D-088128BEE534}" presName="aNode" presStyleLbl="fgAcc1" presStyleIdx="1" presStyleCnt="4" custScaleX="191930" custScaleY="86265" custLinFactNeighborX="-38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B275B8-FA2A-4F94-94E1-0F7B436DC624}" type="pres">
      <dgm:prSet presAssocID="{A92F870F-1A35-4E99-AE2D-088128BEE534}" presName="aSpace" presStyleCnt="0"/>
      <dgm:spPr/>
    </dgm:pt>
    <dgm:pt modelId="{7E9454EF-4331-4732-AC05-60BD1B28FCA8}" type="pres">
      <dgm:prSet presAssocID="{4435182F-8AD9-489E-A349-49152929325F}" presName="aNode" presStyleLbl="fgAcc1" presStyleIdx="2" presStyleCnt="4" custScaleX="192649" custScaleY="86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F2375F-C97A-48D2-8FB0-FC0FCBCB3A4F}" type="pres">
      <dgm:prSet presAssocID="{4435182F-8AD9-489E-A349-49152929325F}" presName="aSpace" presStyleCnt="0"/>
      <dgm:spPr/>
    </dgm:pt>
    <dgm:pt modelId="{AA432CA8-E24B-4179-865B-0235496BBBA3}" type="pres">
      <dgm:prSet presAssocID="{6E139C53-1E6B-4314-80A3-7919AEF6CD6A}" presName="aNode" presStyleLbl="fgAcc1" presStyleIdx="3" presStyleCnt="4" custScaleX="192345" custScaleY="978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61D1D8-AD26-4949-B148-5150C5FE62FE}" type="pres">
      <dgm:prSet presAssocID="{6E139C53-1E6B-4314-80A3-7919AEF6CD6A}" presName="aSpace" presStyleCnt="0"/>
      <dgm:spPr/>
    </dgm:pt>
  </dgm:ptLst>
  <dgm:cxnLst>
    <dgm:cxn modelId="{4F3AD5E4-3ABD-486D-A669-3C25767BF40D}" type="presOf" srcId="{A92F870F-1A35-4E99-AE2D-088128BEE534}" destId="{A19AF121-71AB-4B1B-A239-BC493FFF23A8}" srcOrd="0" destOrd="0" presId="urn:microsoft.com/office/officeart/2005/8/layout/pyramid2"/>
    <dgm:cxn modelId="{5682A151-136B-4E4E-A200-482C67FCBBF8}" type="presOf" srcId="{7FC268B3-820D-4A84-B601-3D6A49032A10}" destId="{48676839-5EF5-4ED9-B00B-7B7B82BA1FD3}" srcOrd="0" destOrd="0" presId="urn:microsoft.com/office/officeart/2005/8/layout/pyramid2"/>
    <dgm:cxn modelId="{C79699D1-C4AB-41FD-A706-857F06DB7C0F}" srcId="{90A5525F-4161-4B19-8B3F-1AAC42B293FE}" destId="{7FC268B3-820D-4A84-B601-3D6A49032A10}" srcOrd="0" destOrd="0" parTransId="{1AFE7CDF-7EE9-4D0C-A2F8-6C7FB32009E9}" sibTransId="{227C086E-DDF0-4DE5-94BF-5EC8D51E5AA5}"/>
    <dgm:cxn modelId="{8B041B75-FD84-47AB-8EF0-871B116AF66C}" type="presOf" srcId="{4435182F-8AD9-489E-A349-49152929325F}" destId="{7E9454EF-4331-4732-AC05-60BD1B28FCA8}" srcOrd="0" destOrd="0" presId="urn:microsoft.com/office/officeart/2005/8/layout/pyramid2"/>
    <dgm:cxn modelId="{CCDAE3A1-F04C-43F1-85B2-8A2E1083C87B}" srcId="{90A5525F-4161-4B19-8B3F-1AAC42B293FE}" destId="{4435182F-8AD9-489E-A349-49152929325F}" srcOrd="2" destOrd="0" parTransId="{C5551E46-1038-4225-9285-FF891FE713BC}" sibTransId="{052553CD-8E8B-4D9C-99D4-6F3A6B4FE91F}"/>
    <dgm:cxn modelId="{3468A44D-BB6F-453A-AC04-ACFAF2DB299F}" type="presOf" srcId="{90A5525F-4161-4B19-8B3F-1AAC42B293FE}" destId="{481B2B00-24DD-47E5-823C-A56CAE50368E}" srcOrd="0" destOrd="0" presId="urn:microsoft.com/office/officeart/2005/8/layout/pyramid2"/>
    <dgm:cxn modelId="{A0D4F991-F514-48EE-A67F-1B9816911EF8}" srcId="{90A5525F-4161-4B19-8B3F-1AAC42B293FE}" destId="{A92F870F-1A35-4E99-AE2D-088128BEE534}" srcOrd="1" destOrd="0" parTransId="{27096B22-B545-4B2C-A695-9F43828D2498}" sibTransId="{0E0F16EF-EF85-405B-8F68-CAD7EF3C5EE8}"/>
    <dgm:cxn modelId="{B55C0EF1-4C8E-4163-9529-E19A07BB6CDD}" type="presOf" srcId="{6E139C53-1E6B-4314-80A3-7919AEF6CD6A}" destId="{AA432CA8-E24B-4179-865B-0235496BBBA3}" srcOrd="0" destOrd="0" presId="urn:microsoft.com/office/officeart/2005/8/layout/pyramid2"/>
    <dgm:cxn modelId="{BE5DCFF0-4680-4CA0-8FD6-C259B6220A1E}" srcId="{90A5525F-4161-4B19-8B3F-1AAC42B293FE}" destId="{6E139C53-1E6B-4314-80A3-7919AEF6CD6A}" srcOrd="3" destOrd="0" parTransId="{16F028F7-3C28-4EA7-914C-F9820633D04C}" sibTransId="{6695860F-5AD7-4D6B-9AF2-E9EBA66C2903}"/>
    <dgm:cxn modelId="{F4B36C18-89A7-431A-AE29-FB4F01FD62FC}" type="presParOf" srcId="{481B2B00-24DD-47E5-823C-A56CAE50368E}" destId="{6EE98084-36EB-4921-9BF2-C2F061834754}" srcOrd="0" destOrd="0" presId="urn:microsoft.com/office/officeart/2005/8/layout/pyramid2"/>
    <dgm:cxn modelId="{BF5C48BF-2348-4FEA-8CCD-FCFDB805574A}" type="presParOf" srcId="{481B2B00-24DD-47E5-823C-A56CAE50368E}" destId="{152BC096-E2D5-48D0-A15E-8005C69A2A6B}" srcOrd="1" destOrd="0" presId="urn:microsoft.com/office/officeart/2005/8/layout/pyramid2"/>
    <dgm:cxn modelId="{B3CB5887-ADEF-4ECC-AD4D-D08263128952}" type="presParOf" srcId="{152BC096-E2D5-48D0-A15E-8005C69A2A6B}" destId="{48676839-5EF5-4ED9-B00B-7B7B82BA1FD3}" srcOrd="0" destOrd="0" presId="urn:microsoft.com/office/officeart/2005/8/layout/pyramid2"/>
    <dgm:cxn modelId="{1AAD952F-E6E4-4D8E-BDB6-5976CFB14856}" type="presParOf" srcId="{152BC096-E2D5-48D0-A15E-8005C69A2A6B}" destId="{21C34927-992C-46CE-B05B-DAC41AFC7E04}" srcOrd="1" destOrd="0" presId="urn:microsoft.com/office/officeart/2005/8/layout/pyramid2"/>
    <dgm:cxn modelId="{EFF5978C-E8B9-4A38-B9BA-C4BE48F686B9}" type="presParOf" srcId="{152BC096-E2D5-48D0-A15E-8005C69A2A6B}" destId="{A19AF121-71AB-4B1B-A239-BC493FFF23A8}" srcOrd="2" destOrd="0" presId="urn:microsoft.com/office/officeart/2005/8/layout/pyramid2"/>
    <dgm:cxn modelId="{E0CEAF0B-679A-43AC-AC8E-CAE8BFC91F86}" type="presParOf" srcId="{152BC096-E2D5-48D0-A15E-8005C69A2A6B}" destId="{39B275B8-FA2A-4F94-94E1-0F7B436DC624}" srcOrd="3" destOrd="0" presId="urn:microsoft.com/office/officeart/2005/8/layout/pyramid2"/>
    <dgm:cxn modelId="{E29BC25C-0F03-48CF-AC70-C55FD0E73E45}" type="presParOf" srcId="{152BC096-E2D5-48D0-A15E-8005C69A2A6B}" destId="{7E9454EF-4331-4732-AC05-60BD1B28FCA8}" srcOrd="4" destOrd="0" presId="urn:microsoft.com/office/officeart/2005/8/layout/pyramid2"/>
    <dgm:cxn modelId="{49EB669E-D16A-4DAA-8D49-EF980C9F5EF8}" type="presParOf" srcId="{152BC096-E2D5-48D0-A15E-8005C69A2A6B}" destId="{36F2375F-C97A-48D2-8FB0-FC0FCBCB3A4F}" srcOrd="5" destOrd="0" presId="urn:microsoft.com/office/officeart/2005/8/layout/pyramid2"/>
    <dgm:cxn modelId="{AF87D224-97C0-4D60-8A49-273D41471CA6}" type="presParOf" srcId="{152BC096-E2D5-48D0-A15E-8005C69A2A6B}" destId="{AA432CA8-E24B-4179-865B-0235496BBBA3}" srcOrd="6" destOrd="0" presId="urn:microsoft.com/office/officeart/2005/8/layout/pyramid2"/>
    <dgm:cxn modelId="{76534C16-EBB2-4CA2-98FA-43755DC4331F}" type="presParOf" srcId="{152BC096-E2D5-48D0-A15E-8005C69A2A6B}" destId="{8C61D1D8-AD26-4949-B148-5150C5FE62FE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86953F9-70EB-4254-BE00-6C20C2E1253E}" type="doc">
      <dgm:prSet loTypeId="urn:microsoft.com/office/officeart/2005/8/layout/vList4#10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B866A4-3842-4954-8663-6C7751A8648B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altLang="ru-RU" sz="1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rPr>
            <a:t>Организация и проведение конкурсов, в подотрасли растениеводства по окончании посевных и уборочных работ:</a:t>
          </a:r>
        </a:p>
        <a:p>
          <a:pPr>
            <a:spcAft>
              <a:spcPts val="0"/>
            </a:spcAft>
          </a:pPr>
          <a:endParaRPr lang="ru-RU" altLang="ru-RU" sz="1600" b="1" kern="1200" dirty="0" smtClean="0">
            <a:solidFill>
              <a:srgbClr val="FF0000"/>
            </a:solidFill>
            <a:latin typeface="Cambria Math" pitchFamily="18" charset="0"/>
            <a:ea typeface="Cambria Math" pitchFamily="18" charset="0"/>
          </a:endParaRPr>
        </a:p>
        <a:p>
          <a:pPr>
            <a:spcAft>
              <a:spcPts val="0"/>
            </a:spcAft>
          </a:pPr>
          <a:r>
            <a:rPr lang="ru-RU" altLang="ru-RU" sz="1400" b="0" kern="1200" dirty="0" smtClean="0">
              <a:solidFill>
                <a:schemeClr val="tx1"/>
              </a:solidFill>
            </a:rPr>
            <a:t>Расходы запланированы на 2019 года (27 тыс.руб.), освоено 27 тыс.руб.</a:t>
          </a:r>
          <a:endParaRPr lang="ru-RU" sz="1400" b="0" kern="1200" dirty="0">
            <a:solidFill>
              <a:srgbClr val="FF0000"/>
            </a:solidFill>
            <a:latin typeface="Calibri" pitchFamily="34" charset="0"/>
          </a:endParaRPr>
        </a:p>
      </dgm:t>
    </dgm:pt>
    <dgm:pt modelId="{ED1B5BAE-CD01-4EFE-AB8E-9DC445CBCB1F}" type="parTrans" cxnId="{73BF8EF2-C2A1-4F13-850D-F73240AA4CAB}">
      <dgm:prSet/>
      <dgm:spPr/>
      <dgm:t>
        <a:bodyPr/>
        <a:lstStyle/>
        <a:p>
          <a:endParaRPr lang="ru-RU"/>
        </a:p>
      </dgm:t>
    </dgm:pt>
    <dgm:pt modelId="{693F2BA1-976F-42EE-9011-5F29CC5C27C0}" type="sibTrans" cxnId="{73BF8EF2-C2A1-4F13-850D-F73240AA4CAB}">
      <dgm:prSet/>
      <dgm:spPr/>
      <dgm:t>
        <a:bodyPr/>
        <a:lstStyle/>
        <a:p>
          <a:endParaRPr lang="ru-RU"/>
        </a:p>
      </dgm:t>
    </dgm:pt>
    <dgm:pt modelId="{568479FF-65D4-45D4-9657-8644C58C3BD5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altLang="ru-RU" sz="1400" b="0" kern="1200" dirty="0" smtClean="0">
              <a:solidFill>
                <a:schemeClr val="tx1"/>
              </a:solidFill>
            </a:rPr>
            <a:t>среди трактористов-машинистов </a:t>
          </a:r>
        </a:p>
      </dgm:t>
    </dgm:pt>
    <dgm:pt modelId="{DAE2CE68-62D6-46B9-83E9-4A5D92F42FF1}" type="parTrans" cxnId="{2D8CBCB2-57A4-431E-9223-3F2565AB96F4}">
      <dgm:prSet/>
      <dgm:spPr/>
      <dgm:t>
        <a:bodyPr/>
        <a:lstStyle/>
        <a:p>
          <a:endParaRPr lang="ru-RU"/>
        </a:p>
      </dgm:t>
    </dgm:pt>
    <dgm:pt modelId="{A2177873-A64E-4940-88AD-D1B98CB39023}" type="sibTrans" cxnId="{2D8CBCB2-57A4-431E-9223-3F2565AB96F4}">
      <dgm:prSet/>
      <dgm:spPr/>
      <dgm:t>
        <a:bodyPr/>
        <a:lstStyle/>
        <a:p>
          <a:endParaRPr lang="ru-RU"/>
        </a:p>
      </dgm:t>
    </dgm:pt>
    <dgm:pt modelId="{94BC0D87-FEF9-4B6D-8DFB-9EB1D3692BC3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altLang="ru-RU" sz="1400" b="0" kern="1200" dirty="0" smtClean="0">
              <a:solidFill>
                <a:schemeClr val="tx1"/>
              </a:solidFill>
            </a:rPr>
            <a:t>среди  водителей</a:t>
          </a:r>
        </a:p>
      </dgm:t>
    </dgm:pt>
    <dgm:pt modelId="{45A183F5-CB82-4E51-BE47-F0DEA885D597}" type="parTrans" cxnId="{76B0A23E-5DA2-4818-A42F-672686D215D1}">
      <dgm:prSet/>
      <dgm:spPr/>
      <dgm:t>
        <a:bodyPr/>
        <a:lstStyle/>
        <a:p>
          <a:endParaRPr lang="ru-RU"/>
        </a:p>
      </dgm:t>
    </dgm:pt>
    <dgm:pt modelId="{68A9924D-C252-4722-9197-85D597EBD43C}" type="sibTrans" cxnId="{76B0A23E-5DA2-4818-A42F-672686D215D1}">
      <dgm:prSet/>
      <dgm:spPr/>
      <dgm:t>
        <a:bodyPr/>
        <a:lstStyle/>
        <a:p>
          <a:endParaRPr lang="ru-RU"/>
        </a:p>
      </dgm:t>
    </dgm:pt>
    <dgm:pt modelId="{7653F6E2-AC46-4DD2-90A8-2CE2FECC73C9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altLang="ru-RU" sz="1400" b="0" kern="1200" dirty="0" smtClean="0">
              <a:solidFill>
                <a:schemeClr val="tx1"/>
              </a:solidFill>
            </a:rPr>
            <a:t>среди  комбайнеров</a:t>
          </a:r>
        </a:p>
      </dgm:t>
    </dgm:pt>
    <dgm:pt modelId="{CAA1970C-987B-42F7-A85A-39E24ECAA925}" type="parTrans" cxnId="{359C3EC5-F85B-4AFC-95E3-D8DD70B299A5}">
      <dgm:prSet/>
      <dgm:spPr/>
      <dgm:t>
        <a:bodyPr/>
        <a:lstStyle/>
        <a:p>
          <a:endParaRPr lang="ru-RU"/>
        </a:p>
      </dgm:t>
    </dgm:pt>
    <dgm:pt modelId="{CD0A7B14-9879-4A3C-9A27-004AFC15CF80}" type="sibTrans" cxnId="{359C3EC5-F85B-4AFC-95E3-D8DD70B299A5}">
      <dgm:prSet/>
      <dgm:spPr/>
      <dgm:t>
        <a:bodyPr/>
        <a:lstStyle/>
        <a:p>
          <a:endParaRPr lang="ru-RU"/>
        </a:p>
      </dgm:t>
    </dgm:pt>
    <dgm:pt modelId="{7A2DEA52-7867-4061-9456-15263BBEDDE3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endParaRPr lang="ru-RU" altLang="ru-RU" sz="1600" b="1" kern="1200" dirty="0" smtClean="0">
            <a:solidFill>
              <a:srgbClr val="FF0000"/>
            </a:solidFill>
            <a:latin typeface="Calibri" pitchFamily="34" charset="0"/>
          </a:endParaRPr>
        </a:p>
        <a:p>
          <a:endParaRPr lang="ru-RU" altLang="ru-RU" sz="1600" b="1" kern="1200" dirty="0" smtClean="0">
            <a:solidFill>
              <a:srgbClr val="FF0000"/>
            </a:solidFill>
            <a:latin typeface="Calibri" pitchFamily="34" charset="0"/>
          </a:endParaRPr>
        </a:p>
        <a:p>
          <a:r>
            <a:rPr lang="ru-RU" altLang="ru-RU" sz="1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Организация и проведение конкурсов, в подотрасли животноводства:</a:t>
          </a:r>
        </a:p>
        <a:p>
          <a:r>
            <a:rPr lang="ru-RU" altLang="ru-RU" sz="1400" b="0" kern="1200" dirty="0" smtClean="0">
              <a:solidFill>
                <a:schemeClr val="tx1"/>
              </a:solidFill>
              <a:latin typeface="+mn-lt"/>
            </a:rPr>
            <a:t>Расходы запланированы на 2019 года (9 </a:t>
          </a:r>
          <a:r>
            <a:rPr lang="ru-RU" altLang="ru-RU" sz="1400" b="0" kern="1200" dirty="0" err="1" smtClean="0">
              <a:solidFill>
                <a:schemeClr val="tx1"/>
              </a:solidFill>
              <a:latin typeface="+mn-lt"/>
            </a:rPr>
            <a:t>тыс.руб</a:t>
          </a:r>
          <a:r>
            <a:rPr lang="ru-RU" altLang="ru-RU" sz="1400" b="0" kern="1200" dirty="0" smtClean="0">
              <a:solidFill>
                <a:schemeClr val="tx1"/>
              </a:solidFill>
              <a:latin typeface="+mn-lt"/>
            </a:rPr>
            <a:t>.), освоено 9 тыс.руб.</a:t>
          </a:r>
          <a:endParaRPr lang="ru-RU" sz="1400" b="0" kern="1200" dirty="0" smtClean="0">
            <a:solidFill>
              <a:srgbClr val="FF0000"/>
            </a:solidFill>
            <a:latin typeface="+mn-lt"/>
          </a:endParaRPr>
        </a:p>
        <a:p>
          <a:r>
            <a:rPr lang="ru-RU" altLang="ru-RU" sz="1400" b="0" kern="1200" dirty="0" smtClean="0">
              <a:solidFill>
                <a:schemeClr val="tx1"/>
              </a:solidFill>
              <a:latin typeface="+mn-lt"/>
            </a:rPr>
            <a:t>- среди операторов по откорму, нагулу и выращиванию КРС;</a:t>
          </a:r>
        </a:p>
        <a:p>
          <a:r>
            <a:rPr lang="ru-RU" altLang="ru-RU" sz="1400" b="0" kern="1200" dirty="0" smtClean="0">
              <a:solidFill>
                <a:schemeClr val="tx1"/>
              </a:solidFill>
            </a:rPr>
            <a:t>На </a:t>
          </a:r>
          <a:r>
            <a:rPr lang="ru-RU" sz="1400" b="0" kern="1200" dirty="0" smtClean="0">
              <a:solidFill>
                <a:schemeClr val="tx1"/>
              </a:solidFill>
            </a:rPr>
            <a:t> 2020 г. запланировано 0 </a:t>
          </a:r>
          <a:r>
            <a:rPr lang="ru-RU" sz="1400" b="0" kern="1200" dirty="0" err="1" smtClean="0">
              <a:solidFill>
                <a:schemeClr val="tx1"/>
              </a:solidFill>
            </a:rPr>
            <a:t>тыс.руб</a:t>
          </a:r>
          <a:r>
            <a:rPr lang="ru-RU" sz="1400" b="0" kern="1200" dirty="0" smtClean="0">
              <a:solidFill>
                <a:schemeClr val="tx1"/>
              </a:solidFill>
            </a:rPr>
            <a:t>.</a:t>
          </a:r>
          <a:endParaRPr lang="ru-RU" altLang="ru-RU" sz="1400" b="0" kern="1200" dirty="0" smtClean="0">
            <a:solidFill>
              <a:schemeClr val="tx1"/>
            </a:solidFill>
          </a:endParaRPr>
        </a:p>
        <a:p>
          <a:r>
            <a:rPr lang="ru-RU" altLang="ru-RU" sz="1400" b="0" kern="1200" dirty="0" smtClean="0">
              <a:solidFill>
                <a:schemeClr val="tx1"/>
              </a:solidFill>
            </a:rPr>
            <a:t>На </a:t>
          </a:r>
          <a:r>
            <a:rPr lang="ru-RU" sz="1400" b="0" kern="1200" dirty="0" smtClean="0">
              <a:solidFill>
                <a:schemeClr val="tx1"/>
              </a:solidFill>
            </a:rPr>
            <a:t>2021 г. запланировано  27 </a:t>
          </a:r>
          <a:r>
            <a:rPr lang="ru-RU" sz="1400" b="0" kern="1200" dirty="0" err="1" smtClean="0">
              <a:solidFill>
                <a:schemeClr val="tx1"/>
              </a:solidFill>
            </a:rPr>
            <a:t>тыс.руб</a:t>
          </a:r>
          <a:r>
            <a:rPr lang="ru-RU" sz="1400" b="0" kern="1200" dirty="0" smtClean="0">
              <a:solidFill>
                <a:schemeClr val="tx1"/>
              </a:solidFill>
            </a:rPr>
            <a:t>.</a:t>
          </a:r>
          <a:endParaRPr lang="ru-RU" altLang="ru-RU" sz="1400" b="0" kern="1200" dirty="0" smtClean="0">
            <a:solidFill>
              <a:schemeClr val="tx1"/>
            </a:solidFill>
            <a:latin typeface="Calibri" pitchFamily="34" charset="0"/>
          </a:endParaRPr>
        </a:p>
        <a:p>
          <a:endParaRPr lang="ru-RU" altLang="ru-RU" sz="1600" b="0" kern="1200" dirty="0" smtClean="0">
            <a:solidFill>
              <a:schemeClr val="tx1"/>
            </a:solidFill>
            <a:latin typeface="Calibri" pitchFamily="34" charset="0"/>
          </a:endParaRPr>
        </a:p>
        <a:p>
          <a:endParaRPr lang="ru-RU" altLang="ru-RU" sz="1600" b="1" kern="1200" dirty="0" smtClean="0">
            <a:solidFill>
              <a:srgbClr val="FF0000"/>
            </a:solidFill>
            <a:latin typeface="Calibri" pitchFamily="34" charset="0"/>
          </a:endParaRPr>
        </a:p>
        <a:p>
          <a:endParaRPr lang="ru-RU" sz="2000" kern="1200" dirty="0">
            <a:solidFill>
              <a:schemeClr val="tx1"/>
            </a:solidFill>
          </a:endParaRPr>
        </a:p>
      </dgm:t>
    </dgm:pt>
    <dgm:pt modelId="{8C58913E-5720-4577-85F6-A8BF96C3F75C}" type="parTrans" cxnId="{F02560F5-EC59-4F99-BDC3-7D75F152FFC9}">
      <dgm:prSet/>
      <dgm:spPr/>
      <dgm:t>
        <a:bodyPr/>
        <a:lstStyle/>
        <a:p>
          <a:endParaRPr lang="ru-RU"/>
        </a:p>
      </dgm:t>
    </dgm:pt>
    <dgm:pt modelId="{691AC694-FECF-454A-998B-B3327DA59928}" type="sibTrans" cxnId="{F02560F5-EC59-4F99-BDC3-7D75F152FFC9}">
      <dgm:prSet/>
      <dgm:spPr/>
      <dgm:t>
        <a:bodyPr/>
        <a:lstStyle/>
        <a:p>
          <a:endParaRPr lang="ru-RU"/>
        </a:p>
      </dgm:t>
    </dgm:pt>
    <dgm:pt modelId="{D192BA4F-6A87-4098-85A1-976B05B23C3C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endParaRPr lang="ru-RU" sz="1600" b="1" u="none" kern="1200" dirty="0">
            <a:solidFill>
              <a:srgbClr val="FF0000"/>
            </a:solidFill>
            <a:effectLst>
              <a:outerShdw blurRad="38100" dist="38100" dir="2700000" algn="tl">
                <a:srgbClr val="000000"/>
              </a:outerShdw>
            </a:effectLst>
            <a:latin typeface="+mn-lt"/>
            <a:ea typeface="+mn-ea"/>
            <a:cs typeface="+mn-cs"/>
          </a:endParaRPr>
        </a:p>
      </dgm:t>
    </dgm:pt>
    <dgm:pt modelId="{AF921ECD-CECD-4D43-8061-A7560DA6DF45}" type="sibTrans" cxnId="{F2CFC5E6-4A5F-48FF-AA5E-10514ECDE3CD}">
      <dgm:prSet/>
      <dgm:spPr/>
      <dgm:t>
        <a:bodyPr/>
        <a:lstStyle/>
        <a:p>
          <a:endParaRPr lang="ru-RU"/>
        </a:p>
      </dgm:t>
    </dgm:pt>
    <dgm:pt modelId="{E3117AC7-A796-4A58-81C5-F3985F0C57AD}" type="parTrans" cxnId="{F2CFC5E6-4A5F-48FF-AA5E-10514ECDE3CD}">
      <dgm:prSet/>
      <dgm:spPr/>
      <dgm:t>
        <a:bodyPr/>
        <a:lstStyle/>
        <a:p>
          <a:endParaRPr lang="ru-RU"/>
        </a:p>
      </dgm:t>
    </dgm:pt>
    <dgm:pt modelId="{D66A26EA-74FC-409B-BB58-CA3E780A30F9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altLang="ru-RU" sz="1400" b="0" kern="1200" dirty="0" smtClean="0">
              <a:solidFill>
                <a:schemeClr val="tx1"/>
              </a:solidFill>
            </a:rPr>
            <a:t>На </a:t>
          </a:r>
          <a:r>
            <a:rPr lang="ru-RU" sz="1400" b="0" kern="1200" dirty="0" smtClean="0">
              <a:solidFill>
                <a:schemeClr val="tx1"/>
              </a:solidFill>
            </a:rPr>
            <a:t> 2020 г. запланировано 0 </a:t>
          </a:r>
          <a:r>
            <a:rPr lang="ru-RU" sz="1400" b="0" kern="1200" dirty="0" err="1" smtClean="0">
              <a:solidFill>
                <a:schemeClr val="tx1"/>
              </a:solidFill>
            </a:rPr>
            <a:t>тыс.руб</a:t>
          </a:r>
          <a:r>
            <a:rPr lang="ru-RU" sz="1400" b="0" kern="1200" dirty="0" smtClean="0">
              <a:solidFill>
                <a:schemeClr val="tx1"/>
              </a:solidFill>
            </a:rPr>
            <a:t>.</a:t>
          </a:r>
          <a:endParaRPr lang="ru-RU" altLang="ru-RU" sz="1400" b="0" kern="1200" dirty="0" smtClean="0">
            <a:solidFill>
              <a:schemeClr val="tx1"/>
            </a:solidFill>
          </a:endParaRPr>
        </a:p>
      </dgm:t>
    </dgm:pt>
    <dgm:pt modelId="{4E1FBBF3-7E29-4C0B-9CBB-DA3CEE682D0B}" type="parTrans" cxnId="{0A6E10D3-4606-44A1-A520-555010AA6497}">
      <dgm:prSet/>
      <dgm:spPr/>
    </dgm:pt>
    <dgm:pt modelId="{CC3936D9-6D79-4DDC-B43B-18D8E93CE34A}" type="sibTrans" cxnId="{0A6E10D3-4606-44A1-A520-555010AA6497}">
      <dgm:prSet/>
      <dgm:spPr/>
    </dgm:pt>
    <dgm:pt modelId="{D0A7C7D3-865D-4C8A-9321-06654D5B671E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0"/>
            </a:spcAft>
          </a:pPr>
          <a:endParaRPr lang="ru-RU" altLang="ru-RU" sz="1400" b="0" kern="1200" dirty="0" smtClean="0">
            <a:solidFill>
              <a:schemeClr val="tx1"/>
            </a:solidFill>
          </a:endParaRPr>
        </a:p>
      </dgm:t>
    </dgm:pt>
    <dgm:pt modelId="{FE3C5277-163E-4801-9DA4-136A5CC1C142}" type="parTrans" cxnId="{F8970C50-5B86-44E1-9498-C5ACF67A9CE2}">
      <dgm:prSet/>
      <dgm:spPr/>
    </dgm:pt>
    <dgm:pt modelId="{D5B36624-7BF8-4A25-8D9A-AD1C8D9DB9F7}" type="sibTrans" cxnId="{F8970C50-5B86-44E1-9498-C5ACF67A9CE2}">
      <dgm:prSet/>
      <dgm:spPr/>
    </dgm:pt>
    <dgm:pt modelId="{5895FC07-E489-404E-A40A-D378D47EDB9F}">
      <dgm:prSet custT="1"/>
      <dgm:spPr/>
      <dgm:t>
        <a:bodyPr/>
        <a:lstStyle/>
        <a:p>
          <a:r>
            <a:rPr lang="ru-RU" altLang="ru-RU" sz="1400" b="0" kern="1200" dirty="0" smtClean="0">
              <a:solidFill>
                <a:schemeClr val="tx1"/>
              </a:solidFill>
            </a:rPr>
            <a:t>На </a:t>
          </a:r>
          <a:r>
            <a:rPr lang="ru-RU" sz="1400" b="0" kern="1200" dirty="0" smtClean="0">
              <a:solidFill>
                <a:schemeClr val="tx1"/>
              </a:solidFill>
            </a:rPr>
            <a:t>2021 г. запланировано  27 </a:t>
          </a:r>
          <a:r>
            <a:rPr lang="ru-RU" sz="1400" b="0" kern="1200" dirty="0" err="1" smtClean="0">
              <a:solidFill>
                <a:schemeClr val="tx1"/>
              </a:solidFill>
            </a:rPr>
            <a:t>тыс.руб</a:t>
          </a:r>
          <a:r>
            <a:rPr lang="ru-RU" sz="1400" b="0" kern="1200" dirty="0" smtClean="0">
              <a:solidFill>
                <a:schemeClr val="tx1"/>
              </a:solidFill>
            </a:rPr>
            <a:t>.</a:t>
          </a:r>
          <a:endParaRPr lang="ru-RU" altLang="ru-RU" sz="1400" b="0" kern="1200" dirty="0" smtClean="0">
            <a:solidFill>
              <a:schemeClr val="tx1"/>
            </a:solidFill>
          </a:endParaRPr>
        </a:p>
      </dgm:t>
    </dgm:pt>
    <dgm:pt modelId="{AF887852-EA21-4137-A6BF-E929D025AA70}" type="parTrans" cxnId="{B3193E87-80B8-4132-9DFE-6C4D734A7E06}">
      <dgm:prSet/>
      <dgm:spPr/>
      <dgm:t>
        <a:bodyPr/>
        <a:lstStyle/>
        <a:p>
          <a:endParaRPr lang="ru-RU"/>
        </a:p>
      </dgm:t>
    </dgm:pt>
    <dgm:pt modelId="{BE76BA6C-61D0-4C5A-BDC9-BE062A6A0F61}" type="sibTrans" cxnId="{B3193E87-80B8-4132-9DFE-6C4D734A7E06}">
      <dgm:prSet/>
      <dgm:spPr/>
      <dgm:t>
        <a:bodyPr/>
        <a:lstStyle/>
        <a:p>
          <a:endParaRPr lang="ru-RU"/>
        </a:p>
      </dgm:t>
    </dgm:pt>
    <dgm:pt modelId="{EAB0F987-EF81-49ED-8366-F0932FFAEFCC}" type="pres">
      <dgm:prSet presAssocID="{F86953F9-70EB-4254-BE00-6C20C2E1253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7453B5-C67D-48A2-9A3D-3CD6D1D298C6}" type="pres">
      <dgm:prSet presAssocID="{56B866A4-3842-4954-8663-6C7751A8648B}" presName="comp" presStyleCnt="0"/>
      <dgm:spPr/>
    </dgm:pt>
    <dgm:pt modelId="{0F07E10E-736B-4041-AB69-EB6B1BF71B7D}" type="pres">
      <dgm:prSet presAssocID="{56B866A4-3842-4954-8663-6C7751A8648B}" presName="box" presStyleLbl="node1" presStyleIdx="0" presStyleCnt="3" custScaleY="120059" custLinFactNeighborX="-335" custLinFactNeighborY="15166"/>
      <dgm:spPr/>
      <dgm:t>
        <a:bodyPr/>
        <a:lstStyle/>
        <a:p>
          <a:endParaRPr lang="ru-RU"/>
        </a:p>
      </dgm:t>
    </dgm:pt>
    <dgm:pt modelId="{4CDD4987-850B-43C1-A4F8-5A8AAE9ECC29}" type="pres">
      <dgm:prSet presAssocID="{56B866A4-3842-4954-8663-6C7751A8648B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E9FCAC4-1662-4CF3-AC05-C2BFB1F5FA39}" type="pres">
      <dgm:prSet presAssocID="{56B866A4-3842-4954-8663-6C7751A8648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0D4E8-95ED-429A-9606-04439A609C8B}" type="pres">
      <dgm:prSet presAssocID="{693F2BA1-976F-42EE-9011-5F29CC5C27C0}" presName="spacer" presStyleCnt="0"/>
      <dgm:spPr/>
    </dgm:pt>
    <dgm:pt modelId="{D1300767-5725-40F8-B5DE-13E599A2C4B4}" type="pres">
      <dgm:prSet presAssocID="{D192BA4F-6A87-4098-85A1-976B05B23C3C}" presName="comp" presStyleCnt="0"/>
      <dgm:spPr/>
    </dgm:pt>
    <dgm:pt modelId="{0F42B180-9CA3-4072-B22B-4A16C34F209B}" type="pres">
      <dgm:prSet presAssocID="{D192BA4F-6A87-4098-85A1-976B05B23C3C}" presName="box" presStyleLbl="node1" presStyleIdx="1" presStyleCnt="3" custScaleX="96654" custScaleY="2404" custLinFactNeighborX="-12939" custLinFactNeighborY="-2292"/>
      <dgm:spPr/>
      <dgm:t>
        <a:bodyPr/>
        <a:lstStyle/>
        <a:p>
          <a:endParaRPr lang="ru-RU"/>
        </a:p>
      </dgm:t>
    </dgm:pt>
    <dgm:pt modelId="{A7DFAE17-C8F3-4EE8-8DCF-583DB528EAB0}" type="pres">
      <dgm:prSet presAssocID="{D192BA4F-6A87-4098-85A1-976B05B23C3C}" presName="img" presStyleLbl="fgImgPlace1" presStyleIdx="1" presStyleCnt="3" custFlipVert="1" custFlipHor="0" custScaleX="2510" custScaleY="2275" custLinFactNeighborX="-5923" custLinFactNeighborY="3886"/>
      <dgm:spPr/>
      <dgm:t>
        <a:bodyPr/>
        <a:lstStyle/>
        <a:p>
          <a:endParaRPr lang="ru-RU"/>
        </a:p>
      </dgm:t>
    </dgm:pt>
    <dgm:pt modelId="{F11BC47E-E172-4EB2-A131-5415FB2D357D}" type="pres">
      <dgm:prSet presAssocID="{D192BA4F-6A87-4098-85A1-976B05B23C3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1E78F-9C13-4499-9E72-5050CD9E5CC2}" type="pres">
      <dgm:prSet presAssocID="{AF921ECD-CECD-4D43-8061-A7560DA6DF45}" presName="spacer" presStyleCnt="0"/>
      <dgm:spPr/>
    </dgm:pt>
    <dgm:pt modelId="{7AABE0EB-BAD5-44B5-B123-AF48B3E77560}" type="pres">
      <dgm:prSet presAssocID="{7A2DEA52-7867-4061-9456-15263BBEDDE3}" presName="comp" presStyleCnt="0"/>
      <dgm:spPr/>
    </dgm:pt>
    <dgm:pt modelId="{8CE3850F-421F-4CD6-98A2-D1F0120618F4}" type="pres">
      <dgm:prSet presAssocID="{7A2DEA52-7867-4061-9456-15263BBEDDE3}" presName="box" presStyleLbl="node1" presStyleIdx="2" presStyleCnt="3" custLinFactNeighborY="-2937"/>
      <dgm:spPr/>
      <dgm:t>
        <a:bodyPr/>
        <a:lstStyle/>
        <a:p>
          <a:endParaRPr lang="ru-RU"/>
        </a:p>
      </dgm:t>
    </dgm:pt>
    <dgm:pt modelId="{9A5488C8-2D68-45C0-8E20-C9B962162967}" type="pres">
      <dgm:prSet presAssocID="{7A2DEA52-7867-4061-9456-15263BBEDDE3}" presName="img" presStyleLbl="fgImgPlace1" presStyleIdx="2" presStyleCnt="3" custScaleX="8557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BFFF7AD-E4C1-4FE7-9DEA-464D723E62AE}" type="pres">
      <dgm:prSet presAssocID="{7A2DEA52-7867-4061-9456-15263BBEDDE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1B5CD0-3C61-4835-A411-46DB9A3B742E}" type="presOf" srcId="{F86953F9-70EB-4254-BE00-6C20C2E1253E}" destId="{EAB0F987-EF81-49ED-8366-F0932FFAEFCC}" srcOrd="0" destOrd="0" presId="urn:microsoft.com/office/officeart/2005/8/layout/vList4#10"/>
    <dgm:cxn modelId="{359C3EC5-F85B-4AFC-95E3-D8DD70B299A5}" srcId="{56B866A4-3842-4954-8663-6C7751A8648B}" destId="{7653F6E2-AC46-4DD2-90A8-2CE2FECC73C9}" srcOrd="2" destOrd="0" parTransId="{CAA1970C-987B-42F7-A85A-39E24ECAA925}" sibTransId="{CD0A7B14-9879-4A3C-9A27-004AFC15CF80}"/>
    <dgm:cxn modelId="{2D8CBCB2-57A4-431E-9223-3F2565AB96F4}" srcId="{56B866A4-3842-4954-8663-6C7751A8648B}" destId="{568479FF-65D4-45D4-9657-8644C58C3BD5}" srcOrd="0" destOrd="0" parTransId="{DAE2CE68-62D6-46B9-83E9-4A5D92F42FF1}" sibTransId="{A2177873-A64E-4940-88AD-D1B98CB39023}"/>
    <dgm:cxn modelId="{0A6E10D3-4606-44A1-A520-555010AA6497}" srcId="{56B866A4-3842-4954-8663-6C7751A8648B}" destId="{D66A26EA-74FC-409B-BB58-CA3E780A30F9}" srcOrd="4" destOrd="0" parTransId="{4E1FBBF3-7E29-4C0B-9CBB-DA3CEE682D0B}" sibTransId="{CC3936D9-6D79-4DDC-B43B-18D8E93CE34A}"/>
    <dgm:cxn modelId="{B3193E87-80B8-4132-9DFE-6C4D734A7E06}" srcId="{56B866A4-3842-4954-8663-6C7751A8648B}" destId="{5895FC07-E489-404E-A40A-D378D47EDB9F}" srcOrd="5" destOrd="0" parTransId="{AF887852-EA21-4137-A6BF-E929D025AA70}" sibTransId="{BE76BA6C-61D0-4C5A-BDC9-BE062A6A0F61}"/>
    <dgm:cxn modelId="{73BF8EF2-C2A1-4F13-850D-F73240AA4CAB}" srcId="{F86953F9-70EB-4254-BE00-6C20C2E1253E}" destId="{56B866A4-3842-4954-8663-6C7751A8648B}" srcOrd="0" destOrd="0" parTransId="{ED1B5BAE-CD01-4EFE-AB8E-9DC445CBCB1F}" sibTransId="{693F2BA1-976F-42EE-9011-5F29CC5C27C0}"/>
    <dgm:cxn modelId="{F02560F5-EC59-4F99-BDC3-7D75F152FFC9}" srcId="{F86953F9-70EB-4254-BE00-6C20C2E1253E}" destId="{7A2DEA52-7867-4061-9456-15263BBEDDE3}" srcOrd="2" destOrd="0" parTransId="{8C58913E-5720-4577-85F6-A8BF96C3F75C}" sibTransId="{691AC694-FECF-454A-998B-B3327DA59928}"/>
    <dgm:cxn modelId="{76B0A23E-5DA2-4818-A42F-672686D215D1}" srcId="{56B866A4-3842-4954-8663-6C7751A8648B}" destId="{94BC0D87-FEF9-4B6D-8DFB-9EB1D3692BC3}" srcOrd="1" destOrd="0" parTransId="{45A183F5-CB82-4E51-BE47-F0DEA885D597}" sibTransId="{68A9924D-C252-4722-9197-85D597EBD43C}"/>
    <dgm:cxn modelId="{4EBF3180-C6AD-4C33-85F6-C521B0B37C88}" type="presOf" srcId="{D192BA4F-6A87-4098-85A1-976B05B23C3C}" destId="{F11BC47E-E172-4EB2-A131-5415FB2D357D}" srcOrd="1" destOrd="0" presId="urn:microsoft.com/office/officeart/2005/8/layout/vList4#10"/>
    <dgm:cxn modelId="{F6DDFD6C-2C88-42C9-8908-A7B360AA20AA}" type="presOf" srcId="{568479FF-65D4-45D4-9657-8644C58C3BD5}" destId="{0F07E10E-736B-4041-AB69-EB6B1BF71B7D}" srcOrd="0" destOrd="1" presId="urn:microsoft.com/office/officeart/2005/8/layout/vList4#10"/>
    <dgm:cxn modelId="{07F34D07-9B71-4A74-80C5-1543A9F5A5E0}" type="presOf" srcId="{568479FF-65D4-45D4-9657-8644C58C3BD5}" destId="{9E9FCAC4-1662-4CF3-AC05-C2BFB1F5FA39}" srcOrd="1" destOrd="1" presId="urn:microsoft.com/office/officeart/2005/8/layout/vList4#10"/>
    <dgm:cxn modelId="{5A4E0E1B-2F67-4F0F-8EE0-2164072779EE}" type="presOf" srcId="{D0A7C7D3-865D-4C8A-9321-06654D5B671E}" destId="{9E9FCAC4-1662-4CF3-AC05-C2BFB1F5FA39}" srcOrd="1" destOrd="4" presId="urn:microsoft.com/office/officeart/2005/8/layout/vList4#10"/>
    <dgm:cxn modelId="{40E97758-C1F7-4D14-B8A0-104E2951FDC6}" type="presOf" srcId="{D66A26EA-74FC-409B-BB58-CA3E780A30F9}" destId="{9E9FCAC4-1662-4CF3-AC05-C2BFB1F5FA39}" srcOrd="1" destOrd="5" presId="urn:microsoft.com/office/officeart/2005/8/layout/vList4#10"/>
    <dgm:cxn modelId="{3DB137BA-D84A-46E1-87B8-8A8C411373FF}" type="presOf" srcId="{94BC0D87-FEF9-4B6D-8DFB-9EB1D3692BC3}" destId="{9E9FCAC4-1662-4CF3-AC05-C2BFB1F5FA39}" srcOrd="1" destOrd="2" presId="urn:microsoft.com/office/officeart/2005/8/layout/vList4#10"/>
    <dgm:cxn modelId="{DA1CB249-5C48-404F-BC96-2494E94828A4}" type="presOf" srcId="{7A2DEA52-7867-4061-9456-15263BBEDDE3}" destId="{9BFFF7AD-E4C1-4FE7-9DEA-464D723E62AE}" srcOrd="1" destOrd="0" presId="urn:microsoft.com/office/officeart/2005/8/layout/vList4#10"/>
    <dgm:cxn modelId="{DA35B40E-C606-49CB-99AD-5B46A55B4BFC}" type="presOf" srcId="{5895FC07-E489-404E-A40A-D378D47EDB9F}" destId="{9E9FCAC4-1662-4CF3-AC05-C2BFB1F5FA39}" srcOrd="1" destOrd="6" presId="urn:microsoft.com/office/officeart/2005/8/layout/vList4#10"/>
    <dgm:cxn modelId="{1139369C-8B36-4C75-8D6B-4F3E15B49FE9}" type="presOf" srcId="{7653F6E2-AC46-4DD2-90A8-2CE2FECC73C9}" destId="{9E9FCAC4-1662-4CF3-AC05-C2BFB1F5FA39}" srcOrd="1" destOrd="3" presId="urn:microsoft.com/office/officeart/2005/8/layout/vList4#10"/>
    <dgm:cxn modelId="{4D50AFC5-A601-4EA4-B9EA-5B9E46860541}" type="presOf" srcId="{D66A26EA-74FC-409B-BB58-CA3E780A30F9}" destId="{0F07E10E-736B-4041-AB69-EB6B1BF71B7D}" srcOrd="0" destOrd="5" presId="urn:microsoft.com/office/officeart/2005/8/layout/vList4#10"/>
    <dgm:cxn modelId="{F5E6709A-7A86-40CF-BE7A-FF90255985DB}" type="presOf" srcId="{D192BA4F-6A87-4098-85A1-976B05B23C3C}" destId="{0F42B180-9CA3-4072-B22B-4A16C34F209B}" srcOrd="0" destOrd="0" presId="urn:microsoft.com/office/officeart/2005/8/layout/vList4#10"/>
    <dgm:cxn modelId="{481E0F20-D749-4D72-B9C3-C9DD085E507C}" type="presOf" srcId="{D0A7C7D3-865D-4C8A-9321-06654D5B671E}" destId="{0F07E10E-736B-4041-AB69-EB6B1BF71B7D}" srcOrd="0" destOrd="4" presId="urn:microsoft.com/office/officeart/2005/8/layout/vList4#10"/>
    <dgm:cxn modelId="{35CD9A14-FBB2-4864-AFDC-F1614C6E3198}" type="presOf" srcId="{7A2DEA52-7867-4061-9456-15263BBEDDE3}" destId="{8CE3850F-421F-4CD6-98A2-D1F0120618F4}" srcOrd="0" destOrd="0" presId="urn:microsoft.com/office/officeart/2005/8/layout/vList4#10"/>
    <dgm:cxn modelId="{833A70C8-9151-4370-94B3-1C6423742778}" type="presOf" srcId="{5895FC07-E489-404E-A40A-D378D47EDB9F}" destId="{0F07E10E-736B-4041-AB69-EB6B1BF71B7D}" srcOrd="0" destOrd="6" presId="urn:microsoft.com/office/officeart/2005/8/layout/vList4#10"/>
    <dgm:cxn modelId="{6E2CECA5-EA5E-42C2-A494-3DED9C924200}" type="presOf" srcId="{56B866A4-3842-4954-8663-6C7751A8648B}" destId="{0F07E10E-736B-4041-AB69-EB6B1BF71B7D}" srcOrd="0" destOrd="0" presId="urn:microsoft.com/office/officeart/2005/8/layout/vList4#10"/>
    <dgm:cxn modelId="{CC2C56F3-8074-44E6-94CC-DFA0412873C9}" type="presOf" srcId="{94BC0D87-FEF9-4B6D-8DFB-9EB1D3692BC3}" destId="{0F07E10E-736B-4041-AB69-EB6B1BF71B7D}" srcOrd="0" destOrd="2" presId="urn:microsoft.com/office/officeart/2005/8/layout/vList4#10"/>
    <dgm:cxn modelId="{03ECB5F3-6CA0-4D25-93F8-7FDA0EDAF4A6}" type="presOf" srcId="{56B866A4-3842-4954-8663-6C7751A8648B}" destId="{9E9FCAC4-1662-4CF3-AC05-C2BFB1F5FA39}" srcOrd="1" destOrd="0" presId="urn:microsoft.com/office/officeart/2005/8/layout/vList4#10"/>
    <dgm:cxn modelId="{429EBD1C-ABEE-46D5-B42A-1675F4E10F88}" type="presOf" srcId="{7653F6E2-AC46-4DD2-90A8-2CE2FECC73C9}" destId="{0F07E10E-736B-4041-AB69-EB6B1BF71B7D}" srcOrd="0" destOrd="3" presId="urn:microsoft.com/office/officeart/2005/8/layout/vList4#10"/>
    <dgm:cxn modelId="{F8970C50-5B86-44E1-9498-C5ACF67A9CE2}" srcId="{56B866A4-3842-4954-8663-6C7751A8648B}" destId="{D0A7C7D3-865D-4C8A-9321-06654D5B671E}" srcOrd="3" destOrd="0" parTransId="{FE3C5277-163E-4801-9DA4-136A5CC1C142}" sibTransId="{D5B36624-7BF8-4A25-8D9A-AD1C8D9DB9F7}"/>
    <dgm:cxn modelId="{F2CFC5E6-4A5F-48FF-AA5E-10514ECDE3CD}" srcId="{F86953F9-70EB-4254-BE00-6C20C2E1253E}" destId="{D192BA4F-6A87-4098-85A1-976B05B23C3C}" srcOrd="1" destOrd="0" parTransId="{E3117AC7-A796-4A58-81C5-F3985F0C57AD}" sibTransId="{AF921ECD-CECD-4D43-8061-A7560DA6DF45}"/>
    <dgm:cxn modelId="{54D6F877-9A9A-4D4B-8924-CFF3E4695BD1}" type="presParOf" srcId="{EAB0F987-EF81-49ED-8366-F0932FFAEFCC}" destId="{8A7453B5-C67D-48A2-9A3D-3CD6D1D298C6}" srcOrd="0" destOrd="0" presId="urn:microsoft.com/office/officeart/2005/8/layout/vList4#10"/>
    <dgm:cxn modelId="{793139AA-ACBD-4343-8E47-878304F2F28F}" type="presParOf" srcId="{8A7453B5-C67D-48A2-9A3D-3CD6D1D298C6}" destId="{0F07E10E-736B-4041-AB69-EB6B1BF71B7D}" srcOrd="0" destOrd="0" presId="urn:microsoft.com/office/officeart/2005/8/layout/vList4#10"/>
    <dgm:cxn modelId="{4F10B96F-671F-4D6B-87B9-4641D6CB1B32}" type="presParOf" srcId="{8A7453B5-C67D-48A2-9A3D-3CD6D1D298C6}" destId="{4CDD4987-850B-43C1-A4F8-5A8AAE9ECC29}" srcOrd="1" destOrd="0" presId="urn:microsoft.com/office/officeart/2005/8/layout/vList4#10"/>
    <dgm:cxn modelId="{70C5C7DE-17BE-4EFC-BD81-223928B80D75}" type="presParOf" srcId="{8A7453B5-C67D-48A2-9A3D-3CD6D1D298C6}" destId="{9E9FCAC4-1662-4CF3-AC05-C2BFB1F5FA39}" srcOrd="2" destOrd="0" presId="urn:microsoft.com/office/officeart/2005/8/layout/vList4#10"/>
    <dgm:cxn modelId="{B775CABE-A21E-48AD-A729-747C291B3438}" type="presParOf" srcId="{EAB0F987-EF81-49ED-8366-F0932FFAEFCC}" destId="{CD70D4E8-95ED-429A-9606-04439A609C8B}" srcOrd="1" destOrd="0" presId="urn:microsoft.com/office/officeart/2005/8/layout/vList4#10"/>
    <dgm:cxn modelId="{09F5580B-CA71-44FB-ACF7-A4449A448F3B}" type="presParOf" srcId="{EAB0F987-EF81-49ED-8366-F0932FFAEFCC}" destId="{D1300767-5725-40F8-B5DE-13E599A2C4B4}" srcOrd="2" destOrd="0" presId="urn:microsoft.com/office/officeart/2005/8/layout/vList4#10"/>
    <dgm:cxn modelId="{3CDA7D5E-EF31-410F-B282-9C4DA3ADD619}" type="presParOf" srcId="{D1300767-5725-40F8-B5DE-13E599A2C4B4}" destId="{0F42B180-9CA3-4072-B22B-4A16C34F209B}" srcOrd="0" destOrd="0" presId="urn:microsoft.com/office/officeart/2005/8/layout/vList4#10"/>
    <dgm:cxn modelId="{ABAA93A8-4034-4DF0-B991-B5D8EB40AC6E}" type="presParOf" srcId="{D1300767-5725-40F8-B5DE-13E599A2C4B4}" destId="{A7DFAE17-C8F3-4EE8-8DCF-583DB528EAB0}" srcOrd="1" destOrd="0" presId="urn:microsoft.com/office/officeart/2005/8/layout/vList4#10"/>
    <dgm:cxn modelId="{9FFE6C1E-555F-4A8E-B1D2-AC6DB257D629}" type="presParOf" srcId="{D1300767-5725-40F8-B5DE-13E599A2C4B4}" destId="{F11BC47E-E172-4EB2-A131-5415FB2D357D}" srcOrd="2" destOrd="0" presId="urn:microsoft.com/office/officeart/2005/8/layout/vList4#10"/>
    <dgm:cxn modelId="{6D4303FB-41C8-4E1A-B3DC-40FD7A0B3A29}" type="presParOf" srcId="{EAB0F987-EF81-49ED-8366-F0932FFAEFCC}" destId="{B501E78F-9C13-4499-9E72-5050CD9E5CC2}" srcOrd="3" destOrd="0" presId="urn:microsoft.com/office/officeart/2005/8/layout/vList4#10"/>
    <dgm:cxn modelId="{F3D0F9AD-AD26-4E76-ACE1-F1DB095D113E}" type="presParOf" srcId="{EAB0F987-EF81-49ED-8366-F0932FFAEFCC}" destId="{7AABE0EB-BAD5-44B5-B123-AF48B3E77560}" srcOrd="4" destOrd="0" presId="urn:microsoft.com/office/officeart/2005/8/layout/vList4#10"/>
    <dgm:cxn modelId="{B541859A-6A32-4E73-82BB-FD1AD0FB3F73}" type="presParOf" srcId="{7AABE0EB-BAD5-44B5-B123-AF48B3E77560}" destId="{8CE3850F-421F-4CD6-98A2-D1F0120618F4}" srcOrd="0" destOrd="0" presId="urn:microsoft.com/office/officeart/2005/8/layout/vList4#10"/>
    <dgm:cxn modelId="{52B1895B-6B5B-4B3B-9ADC-E95B5A033F54}" type="presParOf" srcId="{7AABE0EB-BAD5-44B5-B123-AF48B3E77560}" destId="{9A5488C8-2D68-45C0-8E20-C9B962162967}" srcOrd="1" destOrd="0" presId="urn:microsoft.com/office/officeart/2005/8/layout/vList4#10"/>
    <dgm:cxn modelId="{7DE31A8E-20FD-4EFE-AB4C-2D3994598E36}" type="presParOf" srcId="{7AABE0EB-BAD5-44B5-B123-AF48B3E77560}" destId="{9BFFF7AD-E4C1-4FE7-9DEA-464D723E62AE}" srcOrd="2" destOrd="0" presId="urn:microsoft.com/office/officeart/2005/8/layout/vList4#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86953F9-70EB-4254-BE00-6C20C2E1253E}" type="doc">
      <dgm:prSet loTypeId="urn:microsoft.com/office/officeart/2005/8/layout/vList4#10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FC226A-4706-4325-A716-3F85991824BC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altLang="ru-RU" sz="1600" b="1" u="none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rPr>
            <a:t>Организация смотра-конкурса среди сельскохозяйственных предприятий АПК на лучшую готовность хозяйств к зимовке скота</a:t>
          </a:r>
          <a:endParaRPr lang="ru-RU" sz="1600" b="1" u="none" kern="1200" dirty="0">
            <a:solidFill>
              <a:srgbClr val="FFFFFF"/>
            </a:solidFill>
            <a:effectLst>
              <a:outerShdw blurRad="38100" dist="38100" dir="2700000" algn="tl">
                <a:srgbClr val="000000"/>
              </a:outerShdw>
            </a:effectLst>
            <a:latin typeface="+mn-lt"/>
            <a:ea typeface="+mn-ea"/>
            <a:cs typeface="+mn-cs"/>
          </a:endParaRPr>
        </a:p>
      </dgm:t>
    </dgm:pt>
    <dgm:pt modelId="{AF84EE1E-D446-433A-94D2-16E71AC2B7C3}" type="parTrans" cxnId="{D31F6776-EAC7-4FE3-A140-83443E6BD1E5}">
      <dgm:prSet/>
      <dgm:spPr/>
      <dgm:t>
        <a:bodyPr/>
        <a:lstStyle/>
        <a:p>
          <a:endParaRPr lang="ru-RU"/>
        </a:p>
      </dgm:t>
    </dgm:pt>
    <dgm:pt modelId="{61493514-4ED5-4C89-8208-4FB45AEC9446}" type="sibTrans" cxnId="{D31F6776-EAC7-4FE3-A140-83443E6BD1E5}">
      <dgm:prSet/>
      <dgm:spPr/>
      <dgm:t>
        <a:bodyPr/>
        <a:lstStyle/>
        <a:p>
          <a:endParaRPr lang="ru-RU"/>
        </a:p>
      </dgm:t>
    </dgm:pt>
    <dgm:pt modelId="{89FC9F59-0047-448C-9D12-2FA5CF6AB93C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altLang="ru-RU" sz="1400" b="0" kern="1200" dirty="0" smtClean="0">
              <a:solidFill>
                <a:schemeClr val="tx1"/>
              </a:solidFill>
            </a:rPr>
            <a:t>Расходы запланированы на 2019 года (9тыс.руб.), освоено 9 тыс.руб.</a:t>
          </a:r>
          <a:endParaRPr lang="ru-RU" sz="1400" b="0" kern="1200" dirty="0">
            <a:solidFill>
              <a:schemeClr val="tx1"/>
            </a:solidFill>
          </a:endParaRPr>
        </a:p>
      </dgm:t>
    </dgm:pt>
    <dgm:pt modelId="{D80F4502-9042-47DA-9ED4-42E1860B642C}" type="parTrans" cxnId="{8BADDBCD-2896-4B8A-BEA3-40952ACEEE65}">
      <dgm:prSet/>
      <dgm:spPr/>
      <dgm:t>
        <a:bodyPr/>
        <a:lstStyle/>
        <a:p>
          <a:endParaRPr lang="ru-RU"/>
        </a:p>
      </dgm:t>
    </dgm:pt>
    <dgm:pt modelId="{CCAB510D-E277-4997-8175-F70452D4C0EE}" type="sibTrans" cxnId="{8BADDBCD-2896-4B8A-BEA3-40952ACEEE65}">
      <dgm:prSet/>
      <dgm:spPr/>
      <dgm:t>
        <a:bodyPr/>
        <a:lstStyle/>
        <a:p>
          <a:endParaRPr lang="ru-RU"/>
        </a:p>
      </dgm:t>
    </dgm:pt>
    <dgm:pt modelId="{56B866A4-3842-4954-8663-6C7751A8648B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endParaRPr lang="ru-RU" altLang="ru-RU" sz="1600" b="1" kern="1200" dirty="0" smtClean="0">
            <a:solidFill>
              <a:srgbClr val="FF0000"/>
            </a:solidFill>
            <a:latin typeface="Calibri" pitchFamily="34" charset="0"/>
          </a:endParaRPr>
        </a:p>
        <a:p>
          <a:pPr>
            <a:lnSpc>
              <a:spcPct val="90000"/>
            </a:lnSpc>
            <a:spcAft>
              <a:spcPts val="0"/>
            </a:spcAft>
          </a:pPr>
          <a:r>
            <a:rPr lang="ru-RU" altLang="ru-RU" sz="1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Организация и проведение конкурса среди предприятий АПК на лучшую постановку техники на зимнее хранение: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altLang="ru-RU" sz="1400" kern="1200" dirty="0" smtClean="0">
              <a:solidFill>
                <a:schemeClr val="tx1"/>
              </a:solidFill>
            </a:rPr>
            <a:t>Расходы запланированы на 2019 года (9 тыс.руб.), освоено 9 тыс.руб.</a:t>
          </a:r>
          <a:endParaRPr lang="ru-RU" sz="1400" kern="1200" dirty="0">
            <a:solidFill>
              <a:schemeClr val="tx1"/>
            </a:solidFill>
          </a:endParaRPr>
        </a:p>
      </dgm:t>
    </dgm:pt>
    <dgm:pt modelId="{ED1B5BAE-CD01-4EFE-AB8E-9DC445CBCB1F}" type="parTrans" cxnId="{73BF8EF2-C2A1-4F13-850D-F73240AA4CAB}">
      <dgm:prSet/>
      <dgm:spPr/>
      <dgm:t>
        <a:bodyPr/>
        <a:lstStyle/>
        <a:p>
          <a:endParaRPr lang="ru-RU"/>
        </a:p>
      </dgm:t>
    </dgm:pt>
    <dgm:pt modelId="{693F2BA1-976F-42EE-9011-5F29CC5C27C0}" type="sibTrans" cxnId="{73BF8EF2-C2A1-4F13-850D-F73240AA4CAB}">
      <dgm:prSet/>
      <dgm:spPr/>
      <dgm:t>
        <a:bodyPr/>
        <a:lstStyle/>
        <a:p>
          <a:endParaRPr lang="ru-RU"/>
        </a:p>
      </dgm:t>
    </dgm:pt>
    <dgm:pt modelId="{568479FF-65D4-45D4-9657-8644C58C3BD5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</a:rPr>
            <a:t>На 2020 г.  запланировано 0 </a:t>
          </a:r>
          <a:r>
            <a:rPr lang="ru-RU" sz="1400" kern="1200" dirty="0" err="1" smtClean="0">
              <a:solidFill>
                <a:schemeClr val="tx1"/>
              </a:solidFill>
            </a:rPr>
            <a:t>тыс.руб</a:t>
          </a:r>
          <a:r>
            <a:rPr lang="ru-RU" sz="1400" kern="1200" dirty="0" smtClean="0">
              <a:solidFill>
                <a:schemeClr val="tx1"/>
              </a:solidFill>
            </a:rPr>
            <a:t>.</a:t>
          </a:r>
          <a:endParaRPr lang="ru-RU" altLang="ru-RU" sz="1400" kern="1200" dirty="0" smtClean="0">
            <a:solidFill>
              <a:schemeClr val="tx1"/>
            </a:solidFill>
          </a:endParaRPr>
        </a:p>
      </dgm:t>
    </dgm:pt>
    <dgm:pt modelId="{DAE2CE68-62D6-46B9-83E9-4A5D92F42FF1}" type="parTrans" cxnId="{2D8CBCB2-57A4-431E-9223-3F2565AB96F4}">
      <dgm:prSet/>
      <dgm:spPr/>
      <dgm:t>
        <a:bodyPr/>
        <a:lstStyle/>
        <a:p>
          <a:endParaRPr lang="ru-RU"/>
        </a:p>
      </dgm:t>
    </dgm:pt>
    <dgm:pt modelId="{A2177873-A64E-4940-88AD-D1B98CB39023}" type="sibTrans" cxnId="{2D8CBCB2-57A4-431E-9223-3F2565AB96F4}">
      <dgm:prSet/>
      <dgm:spPr/>
      <dgm:t>
        <a:bodyPr/>
        <a:lstStyle/>
        <a:p>
          <a:endParaRPr lang="ru-RU"/>
        </a:p>
      </dgm:t>
    </dgm:pt>
    <dgm:pt modelId="{D93C2F43-4798-4717-B1A5-3570B1C33099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400" kern="1200" dirty="0" smtClean="0">
              <a:solidFill>
                <a:schemeClr val="tx1"/>
              </a:solidFill>
            </a:rPr>
            <a:t>На 2021 г.  запланировано  по 9 тыс.руб.</a:t>
          </a:r>
          <a:endParaRPr lang="ru-RU" sz="1400" kern="1200" dirty="0">
            <a:solidFill>
              <a:schemeClr val="tx1"/>
            </a:solidFill>
          </a:endParaRPr>
        </a:p>
      </dgm:t>
    </dgm:pt>
    <dgm:pt modelId="{5C72310D-5D7D-4A9D-A0B9-E092657F74AD}" type="parTrans" cxnId="{A33CBC1C-AB02-4ECE-BA35-17863F882243}">
      <dgm:prSet/>
      <dgm:spPr/>
      <dgm:t>
        <a:bodyPr/>
        <a:lstStyle/>
        <a:p>
          <a:endParaRPr lang="ru-RU"/>
        </a:p>
      </dgm:t>
    </dgm:pt>
    <dgm:pt modelId="{628F04C2-61DE-4F87-A8E9-44AD172EA8BB}" type="sibTrans" cxnId="{A33CBC1C-AB02-4ECE-BA35-17863F882243}">
      <dgm:prSet/>
      <dgm:spPr/>
      <dgm:t>
        <a:bodyPr/>
        <a:lstStyle/>
        <a:p>
          <a:endParaRPr lang="ru-RU"/>
        </a:p>
      </dgm:t>
    </dgm:pt>
    <dgm:pt modelId="{B91203D3-2749-4EF9-97C6-AA7764B32BE1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altLang="ru-RU" sz="1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«Устойчивое развитие сельских территорий городского округа»:</a:t>
          </a:r>
        </a:p>
        <a:p>
          <a:r>
            <a:rPr lang="ru-RU" altLang="ru-RU" sz="1400" kern="1200" dirty="0" smtClean="0">
              <a:solidFill>
                <a:schemeClr val="tx1"/>
              </a:solidFill>
            </a:rPr>
            <a:t>Расходы запланированы на 2019 год (1582,3 тыс.руб.), освоено 1582,3 </a:t>
          </a:r>
          <a:r>
            <a:rPr lang="ru-RU" altLang="ru-RU" sz="1400" kern="1200" dirty="0" err="1" smtClean="0">
              <a:solidFill>
                <a:schemeClr val="tx1"/>
              </a:solidFill>
            </a:rPr>
            <a:t>тыс.руб</a:t>
          </a:r>
          <a:r>
            <a:rPr lang="ru-RU" altLang="ru-RU" sz="1400" kern="1200" dirty="0" smtClean="0">
              <a:solidFill>
                <a:schemeClr val="tx1"/>
              </a:solidFill>
            </a:rPr>
            <a:t>.</a:t>
          </a:r>
        </a:p>
        <a:p>
          <a:r>
            <a:rPr lang="ru-RU" sz="1400" kern="1200" dirty="0" smtClean="0">
              <a:solidFill>
                <a:schemeClr val="tx1"/>
              </a:solidFill>
            </a:rPr>
            <a:t>Ввод жилья для граждан проживающих в сельских поселениях в </a:t>
          </a:r>
          <a:r>
            <a:rPr lang="ru-RU" altLang="ru-RU" sz="1400" kern="1200" dirty="0" smtClean="0">
              <a:solidFill>
                <a:schemeClr val="tx1"/>
              </a:solidFill>
            </a:rPr>
            <a:t>2019 г. (</a:t>
          </a:r>
          <a:r>
            <a:rPr lang="ru-RU" sz="1400" kern="1200" dirty="0" smtClean="0">
              <a:solidFill>
                <a:schemeClr val="tx1"/>
              </a:solidFill>
            </a:rPr>
            <a:t>приобретение - </a:t>
          </a:r>
          <a:r>
            <a:rPr lang="ru-RU" altLang="ru-RU" sz="1400" kern="1200" dirty="0" smtClean="0">
              <a:solidFill>
                <a:schemeClr val="tx1"/>
              </a:solidFill>
            </a:rPr>
            <a:t>0,69тыс.кв.м., строительство – 125,76 </a:t>
          </a:r>
          <a:r>
            <a:rPr lang="ru-RU" altLang="ru-RU" sz="1400" kern="1200" dirty="0" err="1" smtClean="0">
              <a:solidFill>
                <a:schemeClr val="tx1"/>
              </a:solidFill>
            </a:rPr>
            <a:t>тыс.кв.м</a:t>
          </a:r>
          <a:r>
            <a:rPr lang="ru-RU" altLang="ru-RU" sz="1400" kern="1200" dirty="0" smtClean="0">
              <a:solidFill>
                <a:schemeClr val="tx1"/>
              </a:solidFill>
            </a:rPr>
            <a:t>.)освоено 194,76 тыс.кв.м.</a:t>
          </a:r>
        </a:p>
      </dgm:t>
    </dgm:pt>
    <dgm:pt modelId="{2DA58A5C-625E-41A2-B93D-CFADE07AEE38}" type="parTrans" cxnId="{3CEE66C2-62BB-4C5A-A531-63EA73C171BD}">
      <dgm:prSet/>
      <dgm:spPr/>
      <dgm:t>
        <a:bodyPr/>
        <a:lstStyle/>
        <a:p>
          <a:endParaRPr lang="ru-RU"/>
        </a:p>
      </dgm:t>
    </dgm:pt>
    <dgm:pt modelId="{6D6B123B-4462-4D43-AE67-EE1E7A3D1289}" type="sibTrans" cxnId="{3CEE66C2-62BB-4C5A-A531-63EA73C171BD}">
      <dgm:prSet/>
      <dgm:spPr/>
      <dgm:t>
        <a:bodyPr/>
        <a:lstStyle/>
        <a:p>
          <a:endParaRPr lang="ru-RU"/>
        </a:p>
      </dgm:t>
    </dgm:pt>
    <dgm:pt modelId="{D9C7123E-B126-4DFC-871F-FD66A9752E4A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400" kern="1200" dirty="0" smtClean="0">
              <a:solidFill>
                <a:schemeClr val="tx1"/>
              </a:solidFill>
            </a:rPr>
            <a:t>На 2020 г.  запланировано 0 </a:t>
          </a:r>
          <a:r>
            <a:rPr lang="ru-RU" sz="1400" kern="1200" dirty="0" err="1" smtClean="0">
              <a:solidFill>
                <a:schemeClr val="tx1"/>
              </a:solidFill>
            </a:rPr>
            <a:t>тыс.руб</a:t>
          </a:r>
          <a:r>
            <a:rPr lang="ru-RU" sz="1400" kern="1200" dirty="0" smtClean="0">
              <a:solidFill>
                <a:schemeClr val="tx1"/>
              </a:solidFill>
            </a:rPr>
            <a:t>.</a:t>
          </a:r>
          <a:endParaRPr lang="ru-RU" sz="1400" b="0" kern="1200" dirty="0">
            <a:solidFill>
              <a:schemeClr val="tx1"/>
            </a:solidFill>
          </a:endParaRPr>
        </a:p>
      </dgm:t>
    </dgm:pt>
    <dgm:pt modelId="{9529AFA2-04AF-4AEB-869D-1DFF7B5E6E82}" type="parTrans" cxnId="{5CDED9A6-381A-4608-AD8B-1F67BE2893BE}">
      <dgm:prSet/>
      <dgm:spPr/>
    </dgm:pt>
    <dgm:pt modelId="{ABE8005C-F0BF-44C8-AF77-4C7A9FB61520}" type="sibTrans" cxnId="{5CDED9A6-381A-4608-AD8B-1F67BE2893BE}">
      <dgm:prSet/>
      <dgm:spPr/>
    </dgm:pt>
    <dgm:pt modelId="{819531C2-6500-477A-AD1F-F94F278A3C08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</a:rPr>
            <a:t>На 2021 г.  запланировано  по 9 </a:t>
          </a:r>
          <a:r>
            <a:rPr lang="ru-RU" sz="1400" kern="1200" dirty="0" err="1" smtClean="0">
              <a:solidFill>
                <a:schemeClr val="tx1"/>
              </a:solidFill>
            </a:rPr>
            <a:t>тыс.руб</a:t>
          </a:r>
          <a:endParaRPr lang="ru-RU" sz="3600" kern="1200" dirty="0">
            <a:solidFill>
              <a:schemeClr val="tx1"/>
            </a:solidFill>
          </a:endParaRPr>
        </a:p>
      </dgm:t>
    </dgm:pt>
    <dgm:pt modelId="{B73CCFAB-B09F-452B-9260-947C2CF6EF97}" type="parTrans" cxnId="{29B2F171-42EE-459E-9667-FDD2BBACA871}">
      <dgm:prSet/>
      <dgm:spPr/>
      <dgm:t>
        <a:bodyPr/>
        <a:lstStyle/>
        <a:p>
          <a:endParaRPr lang="ru-RU"/>
        </a:p>
      </dgm:t>
    </dgm:pt>
    <dgm:pt modelId="{91977721-1B78-4950-B533-76014EC9795B}" type="sibTrans" cxnId="{29B2F171-42EE-459E-9667-FDD2BBACA871}">
      <dgm:prSet/>
      <dgm:spPr/>
      <dgm:t>
        <a:bodyPr/>
        <a:lstStyle/>
        <a:p>
          <a:endParaRPr lang="ru-RU"/>
        </a:p>
      </dgm:t>
    </dgm:pt>
    <dgm:pt modelId="{EAB0F987-EF81-49ED-8366-F0932FFAEFCC}" type="pres">
      <dgm:prSet presAssocID="{F86953F9-70EB-4254-BE00-6C20C2E1253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2C8A3B-6B50-4189-94D4-087EB9B61DB6}" type="pres">
      <dgm:prSet presAssocID="{ADFC226A-4706-4325-A716-3F85991824BC}" presName="comp" presStyleCnt="0"/>
      <dgm:spPr/>
    </dgm:pt>
    <dgm:pt modelId="{A2CA7670-75B3-4BFD-A90A-A6EC7D7307F2}" type="pres">
      <dgm:prSet presAssocID="{ADFC226A-4706-4325-A716-3F85991824BC}" presName="box" presStyleLbl="node1" presStyleIdx="0" presStyleCnt="3" custScaleY="100983" custLinFactNeighborX="-12939" custLinFactNeighborY="1099"/>
      <dgm:spPr/>
      <dgm:t>
        <a:bodyPr/>
        <a:lstStyle/>
        <a:p>
          <a:endParaRPr lang="ru-RU"/>
        </a:p>
      </dgm:t>
    </dgm:pt>
    <dgm:pt modelId="{E0C12E6D-D165-4727-A624-058D1F847324}" type="pres">
      <dgm:prSet presAssocID="{ADFC226A-4706-4325-A716-3F85991824BC}" presName="img" presStyleLbl="fgImgPlace1" presStyleIdx="0" presStyleCnt="3" custLinFactNeighborX="133" custLinFactNeighborY="406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455712E-D0F2-4A19-A78B-FFC2E7464105}" type="pres">
      <dgm:prSet presAssocID="{ADFC226A-4706-4325-A716-3F85991824B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16D947-AD8F-4D02-A89C-BD7BBCBF302D}" type="pres">
      <dgm:prSet presAssocID="{61493514-4ED5-4C89-8208-4FB45AEC9446}" presName="spacer" presStyleCnt="0"/>
      <dgm:spPr/>
    </dgm:pt>
    <dgm:pt modelId="{8A7453B5-C67D-48A2-9A3D-3CD6D1D298C6}" type="pres">
      <dgm:prSet presAssocID="{56B866A4-3842-4954-8663-6C7751A8648B}" presName="comp" presStyleCnt="0"/>
      <dgm:spPr/>
    </dgm:pt>
    <dgm:pt modelId="{0F07E10E-736B-4041-AB69-EB6B1BF71B7D}" type="pres">
      <dgm:prSet presAssocID="{56B866A4-3842-4954-8663-6C7751A8648B}" presName="box" presStyleLbl="node1" presStyleIdx="1" presStyleCnt="3" custScaleY="120059"/>
      <dgm:spPr/>
      <dgm:t>
        <a:bodyPr/>
        <a:lstStyle/>
        <a:p>
          <a:endParaRPr lang="ru-RU"/>
        </a:p>
      </dgm:t>
    </dgm:pt>
    <dgm:pt modelId="{4CDD4987-850B-43C1-A4F8-5A8AAE9ECC29}" type="pres">
      <dgm:prSet presAssocID="{56B866A4-3842-4954-8663-6C7751A8648B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E9FCAC4-1662-4CF3-AC05-C2BFB1F5FA39}" type="pres">
      <dgm:prSet presAssocID="{56B866A4-3842-4954-8663-6C7751A8648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0D4E8-95ED-429A-9606-04439A609C8B}" type="pres">
      <dgm:prSet presAssocID="{693F2BA1-976F-42EE-9011-5F29CC5C27C0}" presName="spacer" presStyleCnt="0"/>
      <dgm:spPr/>
    </dgm:pt>
    <dgm:pt modelId="{C48F95AB-E44A-4A0D-9908-61CEC7C8DBE2}" type="pres">
      <dgm:prSet presAssocID="{B91203D3-2749-4EF9-97C6-AA7764B32BE1}" presName="comp" presStyleCnt="0"/>
      <dgm:spPr/>
    </dgm:pt>
    <dgm:pt modelId="{911E8FE2-4D46-4E1C-91CF-510D04BC1A38}" type="pres">
      <dgm:prSet presAssocID="{B91203D3-2749-4EF9-97C6-AA7764B32BE1}" presName="box" presStyleLbl="node1" presStyleIdx="2" presStyleCnt="3" custScaleY="156331" custLinFactNeighborY="297"/>
      <dgm:spPr/>
      <dgm:t>
        <a:bodyPr/>
        <a:lstStyle/>
        <a:p>
          <a:endParaRPr lang="ru-RU"/>
        </a:p>
      </dgm:t>
    </dgm:pt>
    <dgm:pt modelId="{A40BE1DD-B688-4595-ADF3-6E388BA28531}" type="pres">
      <dgm:prSet presAssocID="{B91203D3-2749-4EF9-97C6-AA7764B32BE1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83090C7-8964-4E61-A9DC-22D1CE8C7B3C}" type="pres">
      <dgm:prSet presAssocID="{B91203D3-2749-4EF9-97C6-AA7764B32BE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F1C5CE-55E6-44F3-BCD3-2B19B62085FF}" type="presOf" srcId="{56B866A4-3842-4954-8663-6C7751A8648B}" destId="{0F07E10E-736B-4041-AB69-EB6B1BF71B7D}" srcOrd="0" destOrd="0" presId="urn:microsoft.com/office/officeart/2005/8/layout/vList4#10"/>
    <dgm:cxn modelId="{8C03462C-BAAE-4941-8F1D-EEF84D0A54A1}" type="presOf" srcId="{819531C2-6500-477A-AD1F-F94F278A3C08}" destId="{9E9FCAC4-1662-4CF3-AC05-C2BFB1F5FA39}" srcOrd="1" destOrd="2" presId="urn:microsoft.com/office/officeart/2005/8/layout/vList4#10"/>
    <dgm:cxn modelId="{A8A8E270-F4EB-40C2-9269-B23BEC13A986}" type="presOf" srcId="{ADFC226A-4706-4325-A716-3F85991824BC}" destId="{9455712E-D0F2-4A19-A78B-FFC2E7464105}" srcOrd="1" destOrd="0" presId="urn:microsoft.com/office/officeart/2005/8/layout/vList4#10"/>
    <dgm:cxn modelId="{2D8CBCB2-57A4-431E-9223-3F2565AB96F4}" srcId="{56B866A4-3842-4954-8663-6C7751A8648B}" destId="{568479FF-65D4-45D4-9657-8644C58C3BD5}" srcOrd="0" destOrd="0" parTransId="{DAE2CE68-62D6-46B9-83E9-4A5D92F42FF1}" sibTransId="{A2177873-A64E-4940-88AD-D1B98CB39023}"/>
    <dgm:cxn modelId="{AF327632-2B21-4B8C-B77D-EBB61FE27DCC}" type="presOf" srcId="{89FC9F59-0047-448C-9D12-2FA5CF6AB93C}" destId="{9455712E-D0F2-4A19-A78B-FFC2E7464105}" srcOrd="1" destOrd="1" presId="urn:microsoft.com/office/officeart/2005/8/layout/vList4#10"/>
    <dgm:cxn modelId="{7E7AEA3B-5632-412D-9EE6-B9F31986C881}" type="presOf" srcId="{F86953F9-70EB-4254-BE00-6C20C2E1253E}" destId="{EAB0F987-EF81-49ED-8366-F0932FFAEFCC}" srcOrd="0" destOrd="0" presId="urn:microsoft.com/office/officeart/2005/8/layout/vList4#10"/>
    <dgm:cxn modelId="{73BF8EF2-C2A1-4F13-850D-F73240AA4CAB}" srcId="{F86953F9-70EB-4254-BE00-6C20C2E1253E}" destId="{56B866A4-3842-4954-8663-6C7751A8648B}" srcOrd="1" destOrd="0" parTransId="{ED1B5BAE-CD01-4EFE-AB8E-9DC445CBCB1F}" sibTransId="{693F2BA1-976F-42EE-9011-5F29CC5C27C0}"/>
    <dgm:cxn modelId="{5CDED9A6-381A-4608-AD8B-1F67BE2893BE}" srcId="{ADFC226A-4706-4325-A716-3F85991824BC}" destId="{D9C7123E-B126-4DFC-871F-FD66A9752E4A}" srcOrd="1" destOrd="0" parTransId="{9529AFA2-04AF-4AEB-869D-1DFF7B5E6E82}" sibTransId="{ABE8005C-F0BF-44C8-AF77-4C7A9FB61520}"/>
    <dgm:cxn modelId="{F1964852-C571-4D70-9859-517876FBA02B}" type="presOf" srcId="{819531C2-6500-477A-AD1F-F94F278A3C08}" destId="{0F07E10E-736B-4041-AB69-EB6B1BF71B7D}" srcOrd="0" destOrd="2" presId="urn:microsoft.com/office/officeart/2005/8/layout/vList4#10"/>
    <dgm:cxn modelId="{A33CBC1C-AB02-4ECE-BA35-17863F882243}" srcId="{ADFC226A-4706-4325-A716-3F85991824BC}" destId="{D93C2F43-4798-4717-B1A5-3570B1C33099}" srcOrd="2" destOrd="0" parTransId="{5C72310D-5D7D-4A9D-A0B9-E092657F74AD}" sibTransId="{628F04C2-61DE-4F87-A8E9-44AD172EA8BB}"/>
    <dgm:cxn modelId="{D486C2BD-86B5-4381-BF9C-20B4A3054EE4}" type="presOf" srcId="{89FC9F59-0047-448C-9D12-2FA5CF6AB93C}" destId="{A2CA7670-75B3-4BFD-A90A-A6EC7D7307F2}" srcOrd="0" destOrd="1" presId="urn:microsoft.com/office/officeart/2005/8/layout/vList4#10"/>
    <dgm:cxn modelId="{3CEE66C2-62BB-4C5A-A531-63EA73C171BD}" srcId="{F86953F9-70EB-4254-BE00-6C20C2E1253E}" destId="{B91203D3-2749-4EF9-97C6-AA7764B32BE1}" srcOrd="2" destOrd="0" parTransId="{2DA58A5C-625E-41A2-B93D-CFADE07AEE38}" sibTransId="{6D6B123B-4462-4D43-AE67-EE1E7A3D1289}"/>
    <dgm:cxn modelId="{8BBF14E4-0F60-4985-89C7-EA7B848A2811}" type="presOf" srcId="{D93C2F43-4798-4717-B1A5-3570B1C33099}" destId="{A2CA7670-75B3-4BFD-A90A-A6EC7D7307F2}" srcOrd="0" destOrd="3" presId="urn:microsoft.com/office/officeart/2005/8/layout/vList4#10"/>
    <dgm:cxn modelId="{58390A9A-DE3D-459B-9808-7507FEA6D2A1}" type="presOf" srcId="{D93C2F43-4798-4717-B1A5-3570B1C33099}" destId="{9455712E-D0F2-4A19-A78B-FFC2E7464105}" srcOrd="1" destOrd="3" presId="urn:microsoft.com/office/officeart/2005/8/layout/vList4#10"/>
    <dgm:cxn modelId="{0DAE91C3-81E1-4FCA-A0F6-4FEAAD0AAF81}" type="presOf" srcId="{56B866A4-3842-4954-8663-6C7751A8648B}" destId="{9E9FCAC4-1662-4CF3-AC05-C2BFB1F5FA39}" srcOrd="1" destOrd="0" presId="urn:microsoft.com/office/officeart/2005/8/layout/vList4#10"/>
    <dgm:cxn modelId="{8BADDBCD-2896-4B8A-BEA3-40952ACEEE65}" srcId="{ADFC226A-4706-4325-A716-3F85991824BC}" destId="{89FC9F59-0047-448C-9D12-2FA5CF6AB93C}" srcOrd="0" destOrd="0" parTransId="{D80F4502-9042-47DA-9ED4-42E1860B642C}" sibTransId="{CCAB510D-E277-4997-8175-F70452D4C0EE}"/>
    <dgm:cxn modelId="{97C1352A-F0E6-42CB-A460-84C941AD4E0E}" type="presOf" srcId="{568479FF-65D4-45D4-9657-8644C58C3BD5}" destId="{9E9FCAC4-1662-4CF3-AC05-C2BFB1F5FA39}" srcOrd="1" destOrd="1" presId="urn:microsoft.com/office/officeart/2005/8/layout/vList4#10"/>
    <dgm:cxn modelId="{29B2F171-42EE-459E-9667-FDD2BBACA871}" srcId="{56B866A4-3842-4954-8663-6C7751A8648B}" destId="{819531C2-6500-477A-AD1F-F94F278A3C08}" srcOrd="1" destOrd="0" parTransId="{B73CCFAB-B09F-452B-9260-947C2CF6EF97}" sibTransId="{91977721-1B78-4950-B533-76014EC9795B}"/>
    <dgm:cxn modelId="{E4F35327-EF9C-4E62-9DE6-EF30633695DA}" type="presOf" srcId="{568479FF-65D4-45D4-9657-8644C58C3BD5}" destId="{0F07E10E-736B-4041-AB69-EB6B1BF71B7D}" srcOrd="0" destOrd="1" presId="urn:microsoft.com/office/officeart/2005/8/layout/vList4#10"/>
    <dgm:cxn modelId="{AA0311D0-2C54-4360-A3BF-0BA64A8C6699}" type="presOf" srcId="{ADFC226A-4706-4325-A716-3F85991824BC}" destId="{A2CA7670-75B3-4BFD-A90A-A6EC7D7307F2}" srcOrd="0" destOrd="0" presId="urn:microsoft.com/office/officeart/2005/8/layout/vList4#10"/>
    <dgm:cxn modelId="{967517B3-9E7C-4321-9472-A993E4275677}" type="presOf" srcId="{D9C7123E-B126-4DFC-871F-FD66A9752E4A}" destId="{A2CA7670-75B3-4BFD-A90A-A6EC7D7307F2}" srcOrd="0" destOrd="2" presId="urn:microsoft.com/office/officeart/2005/8/layout/vList4#10"/>
    <dgm:cxn modelId="{6EE0AEFE-CA46-4879-954B-0823235CC706}" type="presOf" srcId="{B91203D3-2749-4EF9-97C6-AA7764B32BE1}" destId="{911E8FE2-4D46-4E1C-91CF-510D04BC1A38}" srcOrd="0" destOrd="0" presId="urn:microsoft.com/office/officeart/2005/8/layout/vList4#10"/>
    <dgm:cxn modelId="{374B0603-E333-44D0-AADD-E921D5A87F9F}" type="presOf" srcId="{B91203D3-2749-4EF9-97C6-AA7764B32BE1}" destId="{583090C7-8964-4E61-A9DC-22D1CE8C7B3C}" srcOrd="1" destOrd="0" presId="urn:microsoft.com/office/officeart/2005/8/layout/vList4#10"/>
    <dgm:cxn modelId="{D31F6776-EAC7-4FE3-A140-83443E6BD1E5}" srcId="{F86953F9-70EB-4254-BE00-6C20C2E1253E}" destId="{ADFC226A-4706-4325-A716-3F85991824BC}" srcOrd="0" destOrd="0" parTransId="{AF84EE1E-D446-433A-94D2-16E71AC2B7C3}" sibTransId="{61493514-4ED5-4C89-8208-4FB45AEC9446}"/>
    <dgm:cxn modelId="{90462715-ED1F-4533-A1AA-DAB360F0E75E}" type="presOf" srcId="{D9C7123E-B126-4DFC-871F-FD66A9752E4A}" destId="{9455712E-D0F2-4A19-A78B-FFC2E7464105}" srcOrd="1" destOrd="2" presId="urn:microsoft.com/office/officeart/2005/8/layout/vList4#10"/>
    <dgm:cxn modelId="{29B559D9-D960-4FC4-8C04-E751C54D5A51}" type="presParOf" srcId="{EAB0F987-EF81-49ED-8366-F0932FFAEFCC}" destId="{232C8A3B-6B50-4189-94D4-087EB9B61DB6}" srcOrd="0" destOrd="0" presId="urn:microsoft.com/office/officeart/2005/8/layout/vList4#10"/>
    <dgm:cxn modelId="{EC770EF8-71AF-4826-9FB5-6D71C4DD3C2D}" type="presParOf" srcId="{232C8A3B-6B50-4189-94D4-087EB9B61DB6}" destId="{A2CA7670-75B3-4BFD-A90A-A6EC7D7307F2}" srcOrd="0" destOrd="0" presId="urn:microsoft.com/office/officeart/2005/8/layout/vList4#10"/>
    <dgm:cxn modelId="{AA7CFD7A-E3C0-445C-85E7-E7EFA0BAC61B}" type="presParOf" srcId="{232C8A3B-6B50-4189-94D4-087EB9B61DB6}" destId="{E0C12E6D-D165-4727-A624-058D1F847324}" srcOrd="1" destOrd="0" presId="urn:microsoft.com/office/officeart/2005/8/layout/vList4#10"/>
    <dgm:cxn modelId="{B917CAF1-12DF-45F1-A5A2-33B917520D5C}" type="presParOf" srcId="{232C8A3B-6B50-4189-94D4-087EB9B61DB6}" destId="{9455712E-D0F2-4A19-A78B-FFC2E7464105}" srcOrd="2" destOrd="0" presId="urn:microsoft.com/office/officeart/2005/8/layout/vList4#10"/>
    <dgm:cxn modelId="{C9337ACF-4A67-4BF8-AC7E-CD8949817083}" type="presParOf" srcId="{EAB0F987-EF81-49ED-8366-F0932FFAEFCC}" destId="{AD16D947-AD8F-4D02-A89C-BD7BBCBF302D}" srcOrd="1" destOrd="0" presId="urn:microsoft.com/office/officeart/2005/8/layout/vList4#10"/>
    <dgm:cxn modelId="{0496953B-5C51-489E-8957-173A854400A8}" type="presParOf" srcId="{EAB0F987-EF81-49ED-8366-F0932FFAEFCC}" destId="{8A7453B5-C67D-48A2-9A3D-3CD6D1D298C6}" srcOrd="2" destOrd="0" presId="urn:microsoft.com/office/officeart/2005/8/layout/vList4#10"/>
    <dgm:cxn modelId="{C48EA039-514E-42FC-9DFD-54E853D43B0F}" type="presParOf" srcId="{8A7453B5-C67D-48A2-9A3D-3CD6D1D298C6}" destId="{0F07E10E-736B-4041-AB69-EB6B1BF71B7D}" srcOrd="0" destOrd="0" presId="urn:microsoft.com/office/officeart/2005/8/layout/vList4#10"/>
    <dgm:cxn modelId="{630A23B9-557E-4853-AC19-82C80A09104A}" type="presParOf" srcId="{8A7453B5-C67D-48A2-9A3D-3CD6D1D298C6}" destId="{4CDD4987-850B-43C1-A4F8-5A8AAE9ECC29}" srcOrd="1" destOrd="0" presId="urn:microsoft.com/office/officeart/2005/8/layout/vList4#10"/>
    <dgm:cxn modelId="{84CFB08B-1D00-4946-B2FD-5467EB9BB09F}" type="presParOf" srcId="{8A7453B5-C67D-48A2-9A3D-3CD6D1D298C6}" destId="{9E9FCAC4-1662-4CF3-AC05-C2BFB1F5FA39}" srcOrd="2" destOrd="0" presId="urn:microsoft.com/office/officeart/2005/8/layout/vList4#10"/>
    <dgm:cxn modelId="{3FA57C65-2A86-4AE1-99F5-8498B1106C07}" type="presParOf" srcId="{EAB0F987-EF81-49ED-8366-F0932FFAEFCC}" destId="{CD70D4E8-95ED-429A-9606-04439A609C8B}" srcOrd="3" destOrd="0" presId="urn:microsoft.com/office/officeart/2005/8/layout/vList4#10"/>
    <dgm:cxn modelId="{A10C9952-DA65-450F-A6BF-DA4847D36356}" type="presParOf" srcId="{EAB0F987-EF81-49ED-8366-F0932FFAEFCC}" destId="{C48F95AB-E44A-4A0D-9908-61CEC7C8DBE2}" srcOrd="4" destOrd="0" presId="urn:microsoft.com/office/officeart/2005/8/layout/vList4#10"/>
    <dgm:cxn modelId="{1CD496B5-8192-4D6C-9698-58FE8CB32584}" type="presParOf" srcId="{C48F95AB-E44A-4A0D-9908-61CEC7C8DBE2}" destId="{911E8FE2-4D46-4E1C-91CF-510D04BC1A38}" srcOrd="0" destOrd="0" presId="urn:microsoft.com/office/officeart/2005/8/layout/vList4#10"/>
    <dgm:cxn modelId="{F9F09E6D-7D8C-4F49-A259-19E2A91AD075}" type="presParOf" srcId="{C48F95AB-E44A-4A0D-9908-61CEC7C8DBE2}" destId="{A40BE1DD-B688-4595-ADF3-6E388BA28531}" srcOrd="1" destOrd="0" presId="urn:microsoft.com/office/officeart/2005/8/layout/vList4#10"/>
    <dgm:cxn modelId="{AA6DBD38-C530-40A9-B6AB-F66B10A760A1}" type="presParOf" srcId="{C48F95AB-E44A-4A0D-9908-61CEC7C8DBE2}" destId="{583090C7-8964-4E61-A9DC-22D1CE8C7B3C}" srcOrd="2" destOrd="0" presId="urn:microsoft.com/office/officeart/2005/8/layout/vList4#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F410AA4-776C-4625-8CE9-182863972531}" type="doc">
      <dgm:prSet loTypeId="urn:microsoft.com/office/officeart/2005/8/layout/pList2#7" loCatId="list" qsTypeId="urn:microsoft.com/office/officeart/2005/8/quickstyle/3d3" qsCatId="3D" csTypeId="urn:microsoft.com/office/officeart/2005/8/colors/accent1_2" csCatId="accent1" phldr="1"/>
      <dgm:spPr/>
    </dgm:pt>
    <dgm:pt modelId="{2CED8D5F-AEAB-4ED9-901E-580B00262235}">
      <dgm:prSet phldrT="[Текст]" custT="1"/>
      <dgm:spPr/>
      <dgm:t>
        <a:bodyPr/>
        <a:lstStyle/>
        <a:p>
          <a:r>
            <a:rPr lang="ru-RU" altLang="ru-RU" sz="900" b="1" dirty="0" smtClean="0">
              <a:latin typeface="Arial" charset="0"/>
            </a:rPr>
            <a:t>За 2018 произведены расходы на:</a:t>
          </a:r>
        </a:p>
        <a:p>
          <a:r>
            <a:rPr lang="ru-RU" sz="900" b="1" dirty="0" smtClean="0">
              <a:latin typeface="Arial" charset="0"/>
            </a:rPr>
            <a:t>- осуществление пропаганды в области безопасности жизнедеятельности населения - 44 тыс.руб.</a:t>
          </a:r>
        </a:p>
        <a:p>
          <a:r>
            <a:rPr lang="ru-RU" sz="900" b="1" dirty="0" smtClean="0">
              <a:latin typeface="Arial" charset="0"/>
            </a:rPr>
            <a:t>-очистка пожарных гидрантов  - 150 тыс.руб.</a:t>
          </a:r>
        </a:p>
        <a:p>
          <a:r>
            <a:rPr lang="ru-RU" sz="900" b="1" dirty="0" smtClean="0">
              <a:latin typeface="Arial" charset="0"/>
            </a:rPr>
            <a:t>- Проверка  и составление актов противопожарного состояния – 150 тыс.руб.</a:t>
          </a:r>
        </a:p>
        <a:p>
          <a:r>
            <a:rPr lang="ru-RU" sz="900" b="1" dirty="0" smtClean="0">
              <a:latin typeface="Arial" charset="0"/>
            </a:rPr>
            <a:t>- проведение опашки населенных пунктов – 179 тыс.руб.</a:t>
          </a:r>
        </a:p>
        <a:p>
          <a:r>
            <a:rPr lang="ru-RU" sz="900" b="1" dirty="0" smtClean="0">
              <a:latin typeface="Arial" charset="0"/>
            </a:rPr>
            <a:t>- поддержание в готовности системы оповещения – 260 тыс.руб.</a:t>
          </a:r>
        </a:p>
        <a:p>
          <a:r>
            <a:rPr lang="ru-RU" sz="900" b="1" dirty="0" smtClean="0">
              <a:latin typeface="Arial" charset="0"/>
            </a:rPr>
            <a:t>-закупка УПВД«Ермак» - 240 тыс.руб.</a:t>
          </a:r>
        </a:p>
        <a:p>
          <a:r>
            <a:rPr lang="ru-RU" sz="900" b="1" dirty="0" smtClean="0">
              <a:latin typeface="Arial" charset="0"/>
            </a:rPr>
            <a:t>-приобретение противопожарного оборудования – 58 тыс.руб.</a:t>
          </a:r>
        </a:p>
        <a:p>
          <a:r>
            <a:rPr lang="ru-RU" sz="900" b="1" dirty="0" smtClean="0">
              <a:latin typeface="Arial" charset="0"/>
            </a:rPr>
            <a:t>- создание резерва ГСМ – 105 тыс.руб.</a:t>
          </a:r>
        </a:p>
        <a:p>
          <a:r>
            <a:rPr lang="ru-RU" sz="900" b="1" dirty="0" smtClean="0">
              <a:latin typeface="Arial" charset="0"/>
            </a:rPr>
            <a:t>-обучение руководящего состава) в УМЦ </a:t>
          </a:r>
        </a:p>
        <a:p>
          <a:r>
            <a:rPr lang="ru-RU" sz="900" b="1" dirty="0" smtClean="0">
              <a:latin typeface="Arial" charset="0"/>
            </a:rPr>
            <a:t>5 человек 31 тыс.руб.</a:t>
          </a:r>
        </a:p>
        <a:p>
          <a:r>
            <a:rPr lang="ru-RU" sz="900" b="1" dirty="0" smtClean="0">
              <a:latin typeface="Arial" charset="0"/>
            </a:rPr>
            <a:t>- создание и использование средств резервного фонда для ликвидации ЧС – 535 тыс.руб.</a:t>
          </a:r>
        </a:p>
        <a:p>
          <a:r>
            <a:rPr lang="ru-RU" sz="900" b="1" i="1" dirty="0" smtClean="0">
              <a:latin typeface="Arial" charset="0"/>
            </a:rPr>
            <a:t>В 2019 году планируется</a:t>
          </a:r>
        </a:p>
        <a:p>
          <a:r>
            <a:rPr lang="ru-RU" sz="900" b="1" i="1" dirty="0" smtClean="0">
              <a:latin typeface="Arial" charset="0"/>
            </a:rPr>
            <a:t>-расширить осуществление пропаганды в области жизнедеятельности населения.</a:t>
          </a:r>
        </a:p>
        <a:p>
          <a:r>
            <a:rPr lang="ru-RU" sz="900" b="1" i="1" dirty="0" smtClean="0">
              <a:latin typeface="Arial" charset="0"/>
            </a:rPr>
            <a:t>- проверка  и составление актов противопожарного состояния – 150 тыс.руб.</a:t>
          </a:r>
        </a:p>
        <a:p>
          <a:r>
            <a:rPr lang="ru-RU" sz="900" b="1" i="1" dirty="0" smtClean="0">
              <a:latin typeface="Arial" charset="0"/>
            </a:rPr>
            <a:t>- обеспечение доступа к сети наружного противопожарного водоснабжения - 90 тыс.руб.</a:t>
          </a:r>
        </a:p>
        <a:p>
          <a:r>
            <a:rPr lang="ru-RU" sz="900" b="1" i="1" dirty="0" smtClean="0">
              <a:latin typeface="Arial" charset="0"/>
            </a:rPr>
            <a:t>-опашка территорий - 110 тыс.руб.</a:t>
          </a:r>
        </a:p>
      </dgm:t>
    </dgm:pt>
    <dgm:pt modelId="{4F3FCE57-9495-42C1-971C-C669D68DA6D6}" type="parTrans" cxnId="{C4377924-738B-4851-A923-963107A400A4}">
      <dgm:prSet/>
      <dgm:spPr/>
      <dgm:t>
        <a:bodyPr/>
        <a:lstStyle/>
        <a:p>
          <a:endParaRPr lang="ru-RU"/>
        </a:p>
      </dgm:t>
    </dgm:pt>
    <dgm:pt modelId="{6456FD15-6593-4760-AE3C-DC3CC152B96B}" type="sibTrans" cxnId="{C4377924-738B-4851-A923-963107A400A4}">
      <dgm:prSet/>
      <dgm:spPr/>
      <dgm:t>
        <a:bodyPr/>
        <a:lstStyle/>
        <a:p>
          <a:endParaRPr lang="ru-RU"/>
        </a:p>
      </dgm:t>
    </dgm:pt>
    <dgm:pt modelId="{5364F011-D10D-4611-BA13-EE7261306C28}">
      <dgm:prSet phldrT="[Текст]" custT="1"/>
      <dgm:spPr/>
      <dgm:t>
        <a:bodyPr/>
        <a:lstStyle/>
        <a:p>
          <a:r>
            <a:rPr lang="ru-RU" sz="1200" b="1" dirty="0" smtClean="0"/>
            <a:t>-прочистка русел рек и ручьев  в том числе -</a:t>
          </a:r>
          <a:r>
            <a:rPr lang="ru-RU" sz="1200" b="1" dirty="0" err="1" smtClean="0"/>
            <a:t>Мулдакай,Кувандычка</a:t>
          </a:r>
          <a:r>
            <a:rPr lang="ru-RU" sz="1200" b="1" dirty="0" smtClean="0"/>
            <a:t>  100 </a:t>
          </a:r>
          <a:r>
            <a:rPr lang="ru-RU" sz="1200" b="1" dirty="0" err="1" smtClean="0"/>
            <a:t>тыс.руб</a:t>
          </a:r>
          <a:endParaRPr lang="ru-RU" sz="1200" b="1" dirty="0" smtClean="0"/>
        </a:p>
        <a:p>
          <a:r>
            <a:rPr lang="ru-RU" sz="1200" b="1" dirty="0" smtClean="0"/>
            <a:t>На 2019 год планируется :</a:t>
          </a:r>
        </a:p>
        <a:p>
          <a:r>
            <a:rPr lang="ru-RU" sz="1200" b="1" dirty="0" smtClean="0"/>
            <a:t>-очистка водопропускных труб, очистка русел рек и ручьев, очистка сточных канав 265тыс руб.</a:t>
          </a:r>
        </a:p>
        <a:p>
          <a:r>
            <a:rPr lang="ru-RU" sz="1200" b="1" dirty="0" smtClean="0"/>
            <a:t>-изготовление  и размещение аншлагов у водоемов – 15 </a:t>
          </a:r>
          <a:r>
            <a:rPr lang="ru-RU" sz="1200" b="1" dirty="0" err="1" smtClean="0"/>
            <a:t>тыс.руб.</a:t>
          </a:r>
          <a:r>
            <a:rPr lang="ru-RU" sz="1200" b="1" i="1" dirty="0" err="1" smtClean="0">
              <a:latin typeface="Arial" charset="0"/>
            </a:rPr>
            <a:t>--</a:t>
          </a:r>
          <a:r>
            <a:rPr lang="ru-RU" sz="1200" b="1" i="0" dirty="0" err="1" smtClean="0">
              <a:latin typeface="+mj-lt"/>
            </a:rPr>
            <a:t>создание</a:t>
          </a:r>
          <a:r>
            <a:rPr lang="ru-RU" sz="1200" b="1" i="0" dirty="0" smtClean="0">
              <a:latin typeface="+mj-lt"/>
            </a:rPr>
            <a:t> резерва ГСМ – 100 тыс.руб.</a:t>
          </a:r>
        </a:p>
        <a:p>
          <a:endParaRPr lang="ru-RU" sz="1000" b="1" dirty="0"/>
        </a:p>
      </dgm:t>
    </dgm:pt>
    <dgm:pt modelId="{67758EC5-15B5-4D23-9E60-96098C95DC1A}" type="parTrans" cxnId="{2E8003CD-FB42-4E7E-AD06-0241EB770B10}">
      <dgm:prSet/>
      <dgm:spPr/>
      <dgm:t>
        <a:bodyPr/>
        <a:lstStyle/>
        <a:p>
          <a:endParaRPr lang="ru-RU"/>
        </a:p>
      </dgm:t>
    </dgm:pt>
    <dgm:pt modelId="{A08CB34E-4BEF-41E8-A3F0-8C3E282B9E74}" type="sibTrans" cxnId="{2E8003CD-FB42-4E7E-AD06-0241EB770B10}">
      <dgm:prSet/>
      <dgm:spPr/>
      <dgm:t>
        <a:bodyPr/>
        <a:lstStyle/>
        <a:p>
          <a:endParaRPr lang="ru-RU"/>
        </a:p>
      </dgm:t>
    </dgm:pt>
    <dgm:pt modelId="{EDF01DF2-4C1A-4498-BB49-64D7F76B7910}" type="pres">
      <dgm:prSet presAssocID="{6F410AA4-776C-4625-8CE9-182863972531}" presName="Name0" presStyleCnt="0">
        <dgm:presLayoutVars>
          <dgm:dir/>
          <dgm:resizeHandles val="exact"/>
        </dgm:presLayoutVars>
      </dgm:prSet>
      <dgm:spPr/>
    </dgm:pt>
    <dgm:pt modelId="{3202A4BA-B20C-40E0-A410-DB379BB466BF}" type="pres">
      <dgm:prSet presAssocID="{6F410AA4-776C-4625-8CE9-182863972531}" presName="bkgdShp" presStyleLbl="alignAccFollowNode1" presStyleIdx="0" presStyleCnt="1" custScaleX="98387" custScaleY="54883" custLinFactNeighborX="-2010" custLinFactNeighborY="-17507"/>
      <dgm:spPr/>
      <dgm:t>
        <a:bodyPr/>
        <a:lstStyle/>
        <a:p>
          <a:endParaRPr lang="ru-RU"/>
        </a:p>
      </dgm:t>
    </dgm:pt>
    <dgm:pt modelId="{DB78F900-3AE2-4E1E-8D2C-F95CFF4F380B}" type="pres">
      <dgm:prSet presAssocID="{6F410AA4-776C-4625-8CE9-182863972531}" presName="linComp" presStyleCnt="0"/>
      <dgm:spPr/>
    </dgm:pt>
    <dgm:pt modelId="{FE914C63-F265-4657-8F9A-BD5D49829545}" type="pres">
      <dgm:prSet presAssocID="{2CED8D5F-AEAB-4ED9-901E-580B00262235}" presName="compNode" presStyleCnt="0"/>
      <dgm:spPr/>
    </dgm:pt>
    <dgm:pt modelId="{CEF0D6BE-BA6B-4CE0-990E-D772CB75BE9F}" type="pres">
      <dgm:prSet presAssocID="{2CED8D5F-AEAB-4ED9-901E-580B00262235}" presName="node" presStyleLbl="node1" presStyleIdx="0" presStyleCnt="2" custScaleX="216484" custScaleY="127447" custLinFactNeighborX="2482" custLinFactNeighborY="-53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41978-0365-4771-8097-DF99B79052D5}" type="pres">
      <dgm:prSet presAssocID="{2CED8D5F-AEAB-4ED9-901E-580B00262235}" presName="invisiNode" presStyleLbl="node1" presStyleIdx="0" presStyleCnt="2"/>
      <dgm:spPr/>
    </dgm:pt>
    <dgm:pt modelId="{A31B8A29-1168-4447-853F-500071E38817}" type="pres">
      <dgm:prSet presAssocID="{2CED8D5F-AEAB-4ED9-901E-580B00262235}" presName="imagNode" presStyleLbl="fgImgPlace1" presStyleIdx="0" presStyleCnt="2" custScaleX="215613" custScaleY="94392" custLinFactNeighborX="2904" custLinFactNeighborY="-1813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1CD44F4-82DF-406D-B2FA-E3780248EC68}" type="pres">
      <dgm:prSet presAssocID="{6456FD15-6593-4760-AE3C-DC3CC152B96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DF83D7D-8A72-411A-BE02-B29D42EAE132}" type="pres">
      <dgm:prSet presAssocID="{5364F011-D10D-4611-BA13-EE7261306C28}" presName="compNode" presStyleCnt="0"/>
      <dgm:spPr/>
    </dgm:pt>
    <dgm:pt modelId="{51F26AF7-5230-495E-901A-3C36DC96B945}" type="pres">
      <dgm:prSet presAssocID="{5364F011-D10D-4611-BA13-EE7261306C28}" presName="node" presStyleLbl="node1" presStyleIdx="1" presStyleCnt="2" custScaleX="149948" custScaleY="97749" custLinFactNeighborX="2100" custLinFactNeighborY="-114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E4943-C3C7-4805-8938-77A0C6E6E826}" type="pres">
      <dgm:prSet presAssocID="{5364F011-D10D-4611-BA13-EE7261306C28}" presName="invisiNode" presStyleLbl="node1" presStyleIdx="1" presStyleCnt="2"/>
      <dgm:spPr/>
    </dgm:pt>
    <dgm:pt modelId="{156BC91C-7DE9-42A4-82E5-C792EEC9461F}" type="pres">
      <dgm:prSet presAssocID="{5364F011-D10D-4611-BA13-EE7261306C28}" presName="imagNode" presStyleLbl="fgImgPlace1" presStyleIdx="1" presStyleCnt="2" custScaleX="140928" custScaleY="114004" custLinFactNeighborX="1107" custLinFactNeighborY="-1097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3B5EB0B-437F-410C-9836-A7B2F1BB4509}" type="presOf" srcId="{6456FD15-6593-4760-AE3C-DC3CC152B96B}" destId="{01CD44F4-82DF-406D-B2FA-E3780248EC68}" srcOrd="0" destOrd="0" presId="urn:microsoft.com/office/officeart/2005/8/layout/pList2#7"/>
    <dgm:cxn modelId="{85D7B9DF-9CF6-49D1-9A66-1A0D8DB088E1}" type="presOf" srcId="{2CED8D5F-AEAB-4ED9-901E-580B00262235}" destId="{CEF0D6BE-BA6B-4CE0-990E-D772CB75BE9F}" srcOrd="0" destOrd="0" presId="urn:microsoft.com/office/officeart/2005/8/layout/pList2#7"/>
    <dgm:cxn modelId="{6C51BE74-F522-490B-9D36-A3649D706292}" type="presOf" srcId="{5364F011-D10D-4611-BA13-EE7261306C28}" destId="{51F26AF7-5230-495E-901A-3C36DC96B945}" srcOrd="0" destOrd="0" presId="urn:microsoft.com/office/officeart/2005/8/layout/pList2#7"/>
    <dgm:cxn modelId="{2E8003CD-FB42-4E7E-AD06-0241EB770B10}" srcId="{6F410AA4-776C-4625-8CE9-182863972531}" destId="{5364F011-D10D-4611-BA13-EE7261306C28}" srcOrd="1" destOrd="0" parTransId="{67758EC5-15B5-4D23-9E60-96098C95DC1A}" sibTransId="{A08CB34E-4BEF-41E8-A3F0-8C3E282B9E74}"/>
    <dgm:cxn modelId="{8D71F86D-44BF-4C73-B142-73312A5C1F4A}" type="presOf" srcId="{6F410AA4-776C-4625-8CE9-182863972531}" destId="{EDF01DF2-4C1A-4498-BB49-64D7F76B7910}" srcOrd="0" destOrd="0" presId="urn:microsoft.com/office/officeart/2005/8/layout/pList2#7"/>
    <dgm:cxn modelId="{C4377924-738B-4851-A923-963107A400A4}" srcId="{6F410AA4-776C-4625-8CE9-182863972531}" destId="{2CED8D5F-AEAB-4ED9-901E-580B00262235}" srcOrd="0" destOrd="0" parTransId="{4F3FCE57-9495-42C1-971C-C669D68DA6D6}" sibTransId="{6456FD15-6593-4760-AE3C-DC3CC152B96B}"/>
    <dgm:cxn modelId="{05FDE80B-9976-4B64-BE8C-E7354AB28CFA}" type="presParOf" srcId="{EDF01DF2-4C1A-4498-BB49-64D7F76B7910}" destId="{3202A4BA-B20C-40E0-A410-DB379BB466BF}" srcOrd="0" destOrd="0" presId="urn:microsoft.com/office/officeart/2005/8/layout/pList2#7"/>
    <dgm:cxn modelId="{2049770F-618B-48E0-9969-DA8AE2231667}" type="presParOf" srcId="{EDF01DF2-4C1A-4498-BB49-64D7F76B7910}" destId="{DB78F900-3AE2-4E1E-8D2C-F95CFF4F380B}" srcOrd="1" destOrd="0" presId="urn:microsoft.com/office/officeart/2005/8/layout/pList2#7"/>
    <dgm:cxn modelId="{97BEF855-C6E1-4322-AF76-56E2026CA560}" type="presParOf" srcId="{DB78F900-3AE2-4E1E-8D2C-F95CFF4F380B}" destId="{FE914C63-F265-4657-8F9A-BD5D49829545}" srcOrd="0" destOrd="0" presId="urn:microsoft.com/office/officeart/2005/8/layout/pList2#7"/>
    <dgm:cxn modelId="{45C958DA-28BB-490E-95D9-35647A75EA83}" type="presParOf" srcId="{FE914C63-F265-4657-8F9A-BD5D49829545}" destId="{CEF0D6BE-BA6B-4CE0-990E-D772CB75BE9F}" srcOrd="0" destOrd="0" presId="urn:microsoft.com/office/officeart/2005/8/layout/pList2#7"/>
    <dgm:cxn modelId="{1FCCD066-BB9F-46E2-A63A-E4C7136F447E}" type="presParOf" srcId="{FE914C63-F265-4657-8F9A-BD5D49829545}" destId="{B3341978-0365-4771-8097-DF99B79052D5}" srcOrd="1" destOrd="0" presId="urn:microsoft.com/office/officeart/2005/8/layout/pList2#7"/>
    <dgm:cxn modelId="{243ABE62-E642-4476-A6BB-F68A4A7642CB}" type="presParOf" srcId="{FE914C63-F265-4657-8F9A-BD5D49829545}" destId="{A31B8A29-1168-4447-853F-500071E38817}" srcOrd="2" destOrd="0" presId="urn:microsoft.com/office/officeart/2005/8/layout/pList2#7"/>
    <dgm:cxn modelId="{CB76C7E5-F731-4506-A27A-DF1A5346EADE}" type="presParOf" srcId="{DB78F900-3AE2-4E1E-8D2C-F95CFF4F380B}" destId="{01CD44F4-82DF-406D-B2FA-E3780248EC68}" srcOrd="1" destOrd="0" presId="urn:microsoft.com/office/officeart/2005/8/layout/pList2#7"/>
    <dgm:cxn modelId="{24B0B27A-CC1E-46B8-B936-E93E40121650}" type="presParOf" srcId="{DB78F900-3AE2-4E1E-8D2C-F95CFF4F380B}" destId="{6DF83D7D-8A72-411A-BE02-B29D42EAE132}" srcOrd="2" destOrd="0" presId="urn:microsoft.com/office/officeart/2005/8/layout/pList2#7"/>
    <dgm:cxn modelId="{565BD91B-1DBB-4430-8C57-A71F9F344CD0}" type="presParOf" srcId="{6DF83D7D-8A72-411A-BE02-B29D42EAE132}" destId="{51F26AF7-5230-495E-901A-3C36DC96B945}" srcOrd="0" destOrd="0" presId="urn:microsoft.com/office/officeart/2005/8/layout/pList2#7"/>
    <dgm:cxn modelId="{2B65A049-504E-4219-969A-F338CFCA9D7F}" type="presParOf" srcId="{6DF83D7D-8A72-411A-BE02-B29D42EAE132}" destId="{082E4943-C3C7-4805-8938-77A0C6E6E826}" srcOrd="1" destOrd="0" presId="urn:microsoft.com/office/officeart/2005/8/layout/pList2#7"/>
    <dgm:cxn modelId="{222AD025-882C-480A-B71D-6AB8D07E63FC}" type="presParOf" srcId="{6DF83D7D-8A72-411A-BE02-B29D42EAE132}" destId="{156BC91C-7DE9-42A4-82E5-C792EEC9461F}" srcOrd="2" destOrd="0" presId="urn:microsoft.com/office/officeart/2005/8/layout/pList2#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F410AA4-776C-4625-8CE9-182863972531}" type="doc">
      <dgm:prSet loTypeId="urn:microsoft.com/office/officeart/2005/8/layout/pList2#8" loCatId="list" qsTypeId="urn:microsoft.com/office/officeart/2005/8/quickstyle/simple1" qsCatId="simple" csTypeId="urn:microsoft.com/office/officeart/2005/8/colors/accent1_2" csCatId="accent1" phldr="1"/>
      <dgm:spPr/>
    </dgm:pt>
    <dgm:pt modelId="{2CED8D5F-AEAB-4ED9-901E-580B00262235}">
      <dgm:prSet phldrT="[Текст]" custT="1"/>
      <dgm:spPr/>
      <dgm:t>
        <a:bodyPr/>
        <a:lstStyle/>
        <a:p>
          <a:r>
            <a:rPr lang="ru-RU" altLang="ru-RU" sz="1400" b="1" dirty="0" smtClean="0"/>
            <a:t> </a:t>
          </a:r>
          <a:r>
            <a:rPr lang="ru-RU" altLang="ru-RU" sz="1200" b="1" dirty="0" smtClean="0"/>
            <a:t>ЕДДС(ЕДИНАЯ ДЕЖУРНО-ДИСПЕТЧЕРСКАЯ СЛУЖБА) (МКУ «ЕДДС Кувандыкского городского округа Оренбургской области)  учреждение создано для повышения готовности администрации и служб района к реагированию на угрозу или возникновение чрезвычайных ситуаций, эффективности взаимодействия привлекаемых сил и средств районных служб при их совместных действиях по предупреждению и ликвидации чрезвычайных ситуаций – 2 015,5 </a:t>
          </a:r>
          <a:r>
            <a:rPr lang="ru-RU" altLang="ru-RU" sz="1200" b="1" dirty="0" err="1" smtClean="0"/>
            <a:t>тыс.руб</a:t>
          </a:r>
          <a:endParaRPr lang="ru-RU" altLang="ru-RU" sz="1200" b="1" dirty="0" smtClean="0"/>
        </a:p>
        <a:p>
          <a:endParaRPr lang="ru-RU" altLang="ru-RU" sz="1200" b="1" dirty="0" smtClean="0"/>
        </a:p>
      </dgm:t>
    </dgm:pt>
    <dgm:pt modelId="{4F3FCE57-9495-42C1-971C-C669D68DA6D6}" type="parTrans" cxnId="{C4377924-738B-4851-A923-963107A400A4}">
      <dgm:prSet/>
      <dgm:spPr/>
      <dgm:t>
        <a:bodyPr/>
        <a:lstStyle/>
        <a:p>
          <a:endParaRPr lang="ru-RU"/>
        </a:p>
      </dgm:t>
    </dgm:pt>
    <dgm:pt modelId="{6456FD15-6593-4760-AE3C-DC3CC152B96B}" type="sibTrans" cxnId="{C4377924-738B-4851-A923-963107A400A4}">
      <dgm:prSet/>
      <dgm:spPr/>
      <dgm:t>
        <a:bodyPr/>
        <a:lstStyle/>
        <a:p>
          <a:endParaRPr lang="ru-RU"/>
        </a:p>
      </dgm:t>
    </dgm:pt>
    <dgm:pt modelId="{EDF01DF2-4C1A-4498-BB49-64D7F76B7910}" type="pres">
      <dgm:prSet presAssocID="{6F410AA4-776C-4625-8CE9-182863972531}" presName="Name0" presStyleCnt="0">
        <dgm:presLayoutVars>
          <dgm:dir/>
          <dgm:resizeHandles val="exact"/>
        </dgm:presLayoutVars>
      </dgm:prSet>
      <dgm:spPr/>
    </dgm:pt>
    <dgm:pt modelId="{3202A4BA-B20C-40E0-A410-DB379BB466BF}" type="pres">
      <dgm:prSet presAssocID="{6F410AA4-776C-4625-8CE9-182863972531}" presName="bkgdShp" presStyleLbl="alignAccFollowNode1" presStyleIdx="0" presStyleCnt="1" custLinFactNeighborX="-2388" custLinFactNeighborY="-741"/>
      <dgm:spPr/>
      <dgm:t>
        <a:bodyPr/>
        <a:lstStyle/>
        <a:p>
          <a:endParaRPr lang="ru-RU"/>
        </a:p>
      </dgm:t>
    </dgm:pt>
    <dgm:pt modelId="{DB78F900-3AE2-4E1E-8D2C-F95CFF4F380B}" type="pres">
      <dgm:prSet presAssocID="{6F410AA4-776C-4625-8CE9-182863972531}" presName="linComp" presStyleCnt="0"/>
      <dgm:spPr/>
    </dgm:pt>
    <dgm:pt modelId="{FE914C63-F265-4657-8F9A-BD5D49829545}" type="pres">
      <dgm:prSet presAssocID="{2CED8D5F-AEAB-4ED9-901E-580B00262235}" presName="compNode" presStyleCnt="0"/>
      <dgm:spPr/>
    </dgm:pt>
    <dgm:pt modelId="{CEF0D6BE-BA6B-4CE0-990E-D772CB75BE9F}" type="pres">
      <dgm:prSet presAssocID="{2CED8D5F-AEAB-4ED9-901E-580B00262235}" presName="node" presStyleLbl="node1" presStyleIdx="0" presStyleCnt="1" custScaleX="113625" custScaleY="113485" custLinFactNeighborX="-893" custLinFactNeighborY="-98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41978-0365-4771-8097-DF99B79052D5}" type="pres">
      <dgm:prSet presAssocID="{2CED8D5F-AEAB-4ED9-901E-580B00262235}" presName="invisiNode" presStyleLbl="node1" presStyleIdx="0" presStyleCnt="1"/>
      <dgm:spPr/>
    </dgm:pt>
    <dgm:pt modelId="{A31B8A29-1168-4447-853F-500071E38817}" type="pres">
      <dgm:prSet presAssocID="{2CED8D5F-AEAB-4ED9-901E-580B00262235}" presName="imagNode" presStyleLbl="fgImgPlace1" presStyleIdx="0" presStyleCnt="1" custScaleY="95562" custLinFactNeighborX="-2260" custLinFactNeighborY="-739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C4377924-738B-4851-A923-963107A400A4}" srcId="{6F410AA4-776C-4625-8CE9-182863972531}" destId="{2CED8D5F-AEAB-4ED9-901E-580B00262235}" srcOrd="0" destOrd="0" parTransId="{4F3FCE57-9495-42C1-971C-C669D68DA6D6}" sibTransId="{6456FD15-6593-4760-AE3C-DC3CC152B96B}"/>
    <dgm:cxn modelId="{78CBA466-35FA-4F2C-A07C-D6AE4357C8A8}" type="presOf" srcId="{6F410AA4-776C-4625-8CE9-182863972531}" destId="{EDF01DF2-4C1A-4498-BB49-64D7F76B7910}" srcOrd="0" destOrd="0" presId="urn:microsoft.com/office/officeart/2005/8/layout/pList2#8"/>
    <dgm:cxn modelId="{81E4F4F4-F292-4D53-8098-6A103338ECBF}" type="presOf" srcId="{2CED8D5F-AEAB-4ED9-901E-580B00262235}" destId="{CEF0D6BE-BA6B-4CE0-990E-D772CB75BE9F}" srcOrd="0" destOrd="0" presId="urn:microsoft.com/office/officeart/2005/8/layout/pList2#8"/>
    <dgm:cxn modelId="{794DC13F-830F-455B-AC80-1DC53454EAE2}" type="presParOf" srcId="{EDF01DF2-4C1A-4498-BB49-64D7F76B7910}" destId="{3202A4BA-B20C-40E0-A410-DB379BB466BF}" srcOrd="0" destOrd="0" presId="urn:microsoft.com/office/officeart/2005/8/layout/pList2#8"/>
    <dgm:cxn modelId="{738376F8-005A-41D6-A6EE-3D0BC27A1D17}" type="presParOf" srcId="{EDF01DF2-4C1A-4498-BB49-64D7F76B7910}" destId="{DB78F900-3AE2-4E1E-8D2C-F95CFF4F380B}" srcOrd="1" destOrd="0" presId="urn:microsoft.com/office/officeart/2005/8/layout/pList2#8"/>
    <dgm:cxn modelId="{96F68114-21AC-4712-BC0A-98560C89DB4E}" type="presParOf" srcId="{DB78F900-3AE2-4E1E-8D2C-F95CFF4F380B}" destId="{FE914C63-F265-4657-8F9A-BD5D49829545}" srcOrd="0" destOrd="0" presId="urn:microsoft.com/office/officeart/2005/8/layout/pList2#8"/>
    <dgm:cxn modelId="{DE254DE2-4FC1-4159-A246-B91FD1435E56}" type="presParOf" srcId="{FE914C63-F265-4657-8F9A-BD5D49829545}" destId="{CEF0D6BE-BA6B-4CE0-990E-D772CB75BE9F}" srcOrd="0" destOrd="0" presId="urn:microsoft.com/office/officeart/2005/8/layout/pList2#8"/>
    <dgm:cxn modelId="{E5E6F576-1AA4-40F9-A1D1-F8FED8E44F55}" type="presParOf" srcId="{FE914C63-F265-4657-8F9A-BD5D49829545}" destId="{B3341978-0365-4771-8097-DF99B79052D5}" srcOrd="1" destOrd="0" presId="urn:microsoft.com/office/officeart/2005/8/layout/pList2#8"/>
    <dgm:cxn modelId="{BF31F4D9-A123-471D-8F71-E5D39DDBD57E}" type="presParOf" srcId="{FE914C63-F265-4657-8F9A-BD5D49829545}" destId="{A31B8A29-1168-4447-853F-500071E38817}" srcOrd="2" destOrd="0" presId="urn:microsoft.com/office/officeart/2005/8/layout/pList2#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8135D51-16D4-4CB1-8644-DBF552F3D61E}" type="doc">
      <dgm:prSet loTypeId="urn:microsoft.com/office/officeart/2005/8/layout/vList4#3" loCatId="list" qsTypeId="urn:microsoft.com/office/officeart/2005/8/quickstyle/simple1#7" qsCatId="simple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3FE03B4D-83CB-4BA9-AF70-F735F2A203B1}">
      <dgm:prSet custT="1"/>
      <dgm:spPr/>
      <dgm:t>
        <a:bodyPr/>
        <a:lstStyle/>
        <a:p>
          <a:r>
            <a:rPr lang="ru-RU" altLang="ru-RU" sz="1400" b="1" dirty="0" smtClean="0">
              <a:solidFill>
                <a:schemeClr val="bg1"/>
              </a:solidFill>
              <a:latin typeface="+mn-lt"/>
            </a:rPr>
            <a:t>Цель: Внедрение  современной модели образования, обеспечивающей формирование В </a:t>
          </a:r>
          <a:r>
            <a:rPr lang="ru-RU" altLang="ru-RU" sz="1400" b="1" dirty="0" err="1" smtClean="0">
              <a:solidFill>
                <a:schemeClr val="bg1"/>
              </a:solidFill>
              <a:latin typeface="+mn-lt"/>
            </a:rPr>
            <a:t>Кувандыкском</a:t>
          </a:r>
          <a:r>
            <a:rPr lang="ru-RU" altLang="ru-RU" sz="1400" b="1" dirty="0" smtClean="0">
              <a:solidFill>
                <a:schemeClr val="bg1"/>
              </a:solidFill>
              <a:latin typeface="+mn-lt"/>
            </a:rPr>
            <a:t> городском округе человеческого капитала, соответствующего требованиям инновационного развития экономики современным потребностям общества и каждого гражданина</a:t>
          </a:r>
          <a:endParaRPr lang="ru-RU" altLang="ru-RU" sz="1400" dirty="0">
            <a:solidFill>
              <a:schemeClr val="bg1"/>
            </a:solidFill>
            <a:latin typeface="+mn-lt"/>
          </a:endParaRPr>
        </a:p>
      </dgm:t>
    </dgm:pt>
    <dgm:pt modelId="{E44D55AB-5897-482E-8542-3446ED748533}" type="parTrans" cxnId="{3B1E0EB5-44BD-484B-957D-AA0BFF948C96}">
      <dgm:prSet/>
      <dgm:spPr/>
      <dgm:t>
        <a:bodyPr/>
        <a:lstStyle/>
        <a:p>
          <a:endParaRPr lang="ru-RU"/>
        </a:p>
      </dgm:t>
    </dgm:pt>
    <dgm:pt modelId="{DBE2D48C-069B-44D7-816F-9BF6433F5245}" type="sibTrans" cxnId="{3B1E0EB5-44BD-484B-957D-AA0BFF948C96}">
      <dgm:prSet/>
      <dgm:spPr/>
      <dgm:t>
        <a:bodyPr/>
        <a:lstStyle/>
        <a:p>
          <a:endParaRPr lang="ru-RU"/>
        </a:p>
      </dgm:t>
    </dgm:pt>
    <dgm:pt modelId="{4E78167F-C1B9-48A0-BC33-17B42572E972}" type="pres">
      <dgm:prSet presAssocID="{58135D51-16D4-4CB1-8644-DBF552F3D61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79BD76-8E55-4BF4-BEBE-12316022FCB5}" type="pres">
      <dgm:prSet presAssocID="{3FE03B4D-83CB-4BA9-AF70-F735F2A203B1}" presName="comp" presStyleCnt="0"/>
      <dgm:spPr/>
    </dgm:pt>
    <dgm:pt modelId="{13390311-413B-4E11-B6A1-4B0F6B3A8AEC}" type="pres">
      <dgm:prSet presAssocID="{3FE03B4D-83CB-4BA9-AF70-F735F2A203B1}" presName="box" presStyleLbl="node1" presStyleIdx="0" presStyleCnt="1"/>
      <dgm:spPr/>
      <dgm:t>
        <a:bodyPr/>
        <a:lstStyle/>
        <a:p>
          <a:endParaRPr lang="ru-RU"/>
        </a:p>
      </dgm:t>
    </dgm:pt>
    <dgm:pt modelId="{FAA2DC10-564B-41D5-8A83-96D210CB4A88}" type="pres">
      <dgm:prSet presAssocID="{3FE03B4D-83CB-4BA9-AF70-F735F2A203B1}" presName="img" presStyleLbl="fgImgPlace1" presStyleIdx="0" presStyleCnt="1" custScaleX="98800" custScaleY="100504" custLinFactNeighborX="-4091" custLinFactNeighborY="-639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37CE717-08BE-46CD-88B6-43A16730E866}" type="pres">
      <dgm:prSet presAssocID="{3FE03B4D-83CB-4BA9-AF70-F735F2A203B1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90CF03-5D2A-45C5-A404-2D51E4739E53}" type="presOf" srcId="{3FE03B4D-83CB-4BA9-AF70-F735F2A203B1}" destId="{13390311-413B-4E11-B6A1-4B0F6B3A8AEC}" srcOrd="0" destOrd="0" presId="urn:microsoft.com/office/officeart/2005/8/layout/vList4#3"/>
    <dgm:cxn modelId="{3B1E0EB5-44BD-484B-957D-AA0BFF948C96}" srcId="{58135D51-16D4-4CB1-8644-DBF552F3D61E}" destId="{3FE03B4D-83CB-4BA9-AF70-F735F2A203B1}" srcOrd="0" destOrd="0" parTransId="{E44D55AB-5897-482E-8542-3446ED748533}" sibTransId="{DBE2D48C-069B-44D7-816F-9BF6433F5245}"/>
    <dgm:cxn modelId="{AB8BF46E-A1E1-4583-8FB5-6B665736AD17}" type="presOf" srcId="{58135D51-16D4-4CB1-8644-DBF552F3D61E}" destId="{4E78167F-C1B9-48A0-BC33-17B42572E972}" srcOrd="0" destOrd="0" presId="urn:microsoft.com/office/officeart/2005/8/layout/vList4#3"/>
    <dgm:cxn modelId="{615E5F71-77E4-4120-A547-6B96308796CF}" type="presOf" srcId="{3FE03B4D-83CB-4BA9-AF70-F735F2A203B1}" destId="{037CE717-08BE-46CD-88B6-43A16730E866}" srcOrd="1" destOrd="0" presId="urn:microsoft.com/office/officeart/2005/8/layout/vList4#3"/>
    <dgm:cxn modelId="{6A4AC3EC-03BF-4F68-A932-CE7DBAE04138}" type="presParOf" srcId="{4E78167F-C1B9-48A0-BC33-17B42572E972}" destId="{2979BD76-8E55-4BF4-BEBE-12316022FCB5}" srcOrd="0" destOrd="0" presId="urn:microsoft.com/office/officeart/2005/8/layout/vList4#3"/>
    <dgm:cxn modelId="{56D50A97-38B6-427F-A3AC-66E1FCEBFD36}" type="presParOf" srcId="{2979BD76-8E55-4BF4-BEBE-12316022FCB5}" destId="{13390311-413B-4E11-B6A1-4B0F6B3A8AEC}" srcOrd="0" destOrd="0" presId="urn:microsoft.com/office/officeart/2005/8/layout/vList4#3"/>
    <dgm:cxn modelId="{B3D4AA43-AE8A-43A5-8473-A5BB291940BB}" type="presParOf" srcId="{2979BD76-8E55-4BF4-BEBE-12316022FCB5}" destId="{FAA2DC10-564B-41D5-8A83-96D210CB4A88}" srcOrd="1" destOrd="0" presId="urn:microsoft.com/office/officeart/2005/8/layout/vList4#3"/>
    <dgm:cxn modelId="{09772290-BAA3-4C1E-B1DA-843C2E69C49F}" type="presParOf" srcId="{2979BD76-8E55-4BF4-BEBE-12316022FCB5}" destId="{037CE717-08BE-46CD-88B6-43A16730E866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099624-385A-4986-82E4-0E5D9C98A0E7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69FC09-F7D6-4AD2-8F4F-ECBA44AC97C9}">
      <dgm:prSet phldrT="[Текст]" custT="1"/>
      <dgm:spPr/>
      <dgm:t>
        <a:bodyPr/>
        <a:lstStyle/>
        <a:p>
          <a:r>
            <a:rPr lang="ru-RU" sz="1800" b="0" dirty="0" smtClean="0"/>
            <a:t>Поступления от уплаты налогов, установленных Налоговым кодексом Российской Федерации</a:t>
          </a:r>
        </a:p>
        <a:p>
          <a:r>
            <a:rPr lang="ru-RU" sz="1600" b="0" dirty="0" smtClean="0"/>
            <a:t>Например:</a:t>
          </a:r>
        </a:p>
        <a:p>
          <a:r>
            <a:rPr lang="ru-RU" sz="1600" b="0" dirty="0" smtClean="0"/>
            <a:t>-налог на прибыль организации;</a:t>
          </a:r>
        </a:p>
        <a:p>
          <a:r>
            <a:rPr lang="ru-RU" sz="1600" b="0" dirty="0" smtClean="0"/>
            <a:t>- Налог на имущество физических лиц;</a:t>
          </a:r>
        </a:p>
        <a:p>
          <a:r>
            <a:rPr lang="ru-RU" sz="1600" b="0" dirty="0" smtClean="0"/>
            <a:t>-земельный налог и пр.</a:t>
          </a:r>
          <a:endParaRPr lang="ru-RU" sz="1600" b="0" dirty="0"/>
        </a:p>
      </dgm:t>
    </dgm:pt>
    <dgm:pt modelId="{59BDE913-D620-4B74-982C-00C6373F1F32}" type="parTrans" cxnId="{89B009AC-EA30-457C-957F-CD546E1DFEDB}">
      <dgm:prSet/>
      <dgm:spPr/>
      <dgm:t>
        <a:bodyPr/>
        <a:lstStyle/>
        <a:p>
          <a:endParaRPr lang="ru-RU"/>
        </a:p>
      </dgm:t>
    </dgm:pt>
    <dgm:pt modelId="{BB2467F6-3F46-4F25-A923-E90EFDDB55B4}" type="sibTrans" cxnId="{89B009AC-EA30-457C-957F-CD546E1DFEDB}">
      <dgm:prSet/>
      <dgm:spPr/>
      <dgm:t>
        <a:bodyPr/>
        <a:lstStyle/>
        <a:p>
          <a:endParaRPr lang="ru-RU"/>
        </a:p>
      </dgm:t>
    </dgm:pt>
    <dgm:pt modelId="{FAFB91DF-8E82-4232-B643-EB2C65F35758}">
      <dgm:prSet phldrT="[Текст]" custT="1"/>
      <dgm:spPr/>
      <dgm:t>
        <a:bodyPr/>
        <a:lstStyle/>
        <a:p>
          <a:r>
            <a:rPr lang="ru-RU" sz="2400" b="1" dirty="0" smtClean="0"/>
            <a:t>Неналоговые доходы</a:t>
          </a:r>
          <a:endParaRPr lang="ru-RU" sz="2400" b="1" dirty="0"/>
        </a:p>
      </dgm:t>
    </dgm:pt>
    <dgm:pt modelId="{8601CCB7-480F-4725-8427-50994A0CAF8A}" type="parTrans" cxnId="{A64E8EE3-1B19-4E31-87FE-8D5D48664452}">
      <dgm:prSet/>
      <dgm:spPr/>
      <dgm:t>
        <a:bodyPr/>
        <a:lstStyle/>
        <a:p>
          <a:endParaRPr lang="ru-RU"/>
        </a:p>
      </dgm:t>
    </dgm:pt>
    <dgm:pt modelId="{CD0DF084-EE2A-4B59-BFA0-E9899D9FE9B6}" type="sibTrans" cxnId="{A64E8EE3-1B19-4E31-87FE-8D5D48664452}">
      <dgm:prSet/>
      <dgm:spPr/>
      <dgm:t>
        <a:bodyPr/>
        <a:lstStyle/>
        <a:p>
          <a:endParaRPr lang="ru-RU"/>
        </a:p>
      </dgm:t>
    </dgm:pt>
    <dgm:pt modelId="{895E9B4E-4E3B-4D5E-983C-8409BC063ADB}">
      <dgm:prSet phldrT="[Текст]" custT="1"/>
      <dgm:spPr/>
      <dgm:t>
        <a:bodyPr/>
        <a:lstStyle/>
        <a:p>
          <a:r>
            <a:rPr lang="ru-RU" sz="1800" dirty="0" smtClean="0"/>
            <a:t>Поступления от уплаты других пошлин и сборов, установленных законодательством Российской Федерации, а также штрафов за нарушение законодательства</a:t>
          </a:r>
        </a:p>
        <a:p>
          <a:r>
            <a:rPr lang="ru-RU" sz="1600" dirty="0" smtClean="0"/>
            <a:t>Например:</a:t>
          </a:r>
        </a:p>
        <a:p>
          <a:r>
            <a:rPr lang="ru-RU" sz="1600" dirty="0" smtClean="0"/>
            <a:t>-доходы от использования муниципального имущества;</a:t>
          </a:r>
        </a:p>
        <a:p>
          <a:r>
            <a:rPr lang="ru-RU" sz="1600" dirty="0" smtClean="0"/>
            <a:t>-плата за негативное воздействие на окружающую среду;</a:t>
          </a:r>
        </a:p>
        <a:p>
          <a:r>
            <a:rPr lang="ru-RU" sz="1600" dirty="0" smtClean="0"/>
            <a:t>-штрафы за нарушение законодательства о налогах и сборах</a:t>
          </a:r>
          <a:endParaRPr lang="ru-RU" sz="1600" dirty="0"/>
        </a:p>
      </dgm:t>
    </dgm:pt>
    <dgm:pt modelId="{8DCD91B1-7DD0-4459-BF2C-C9E373EA0548}" type="parTrans" cxnId="{C7D56C0F-6168-428B-8567-65C8BD6D6C54}">
      <dgm:prSet/>
      <dgm:spPr/>
      <dgm:t>
        <a:bodyPr/>
        <a:lstStyle/>
        <a:p>
          <a:endParaRPr lang="ru-RU"/>
        </a:p>
      </dgm:t>
    </dgm:pt>
    <dgm:pt modelId="{1F06A38F-98B5-4EAD-BFA7-9A26F07903D7}" type="sibTrans" cxnId="{C7D56C0F-6168-428B-8567-65C8BD6D6C54}">
      <dgm:prSet/>
      <dgm:spPr/>
      <dgm:t>
        <a:bodyPr/>
        <a:lstStyle/>
        <a:p>
          <a:endParaRPr lang="ru-RU"/>
        </a:p>
      </dgm:t>
    </dgm:pt>
    <dgm:pt modelId="{C9AB00C8-6DB2-4FC1-ACBE-24A57862FF95}">
      <dgm:prSet phldrT="[Текст]" custT="1"/>
      <dgm:spPr/>
      <dgm:t>
        <a:bodyPr/>
        <a:lstStyle/>
        <a:p>
          <a:r>
            <a:rPr lang="ru-RU" sz="2400" b="1" dirty="0" smtClean="0"/>
            <a:t>Безвозмездные поступления</a:t>
          </a:r>
          <a:endParaRPr lang="ru-RU" sz="2400" b="1" dirty="0"/>
        </a:p>
      </dgm:t>
    </dgm:pt>
    <dgm:pt modelId="{AC1BFFBE-5200-44E3-86C7-D1B00A88E30D}" type="parTrans" cxnId="{8BEF99E5-3E0C-4F7D-8512-857C60A1FAE8}">
      <dgm:prSet/>
      <dgm:spPr/>
      <dgm:t>
        <a:bodyPr/>
        <a:lstStyle/>
        <a:p>
          <a:endParaRPr lang="ru-RU"/>
        </a:p>
      </dgm:t>
    </dgm:pt>
    <dgm:pt modelId="{4FEBF62B-D37B-4104-8B91-E5779FB43924}" type="sibTrans" cxnId="{8BEF99E5-3E0C-4F7D-8512-857C60A1FAE8}">
      <dgm:prSet/>
      <dgm:spPr/>
      <dgm:t>
        <a:bodyPr/>
        <a:lstStyle/>
        <a:p>
          <a:endParaRPr lang="ru-RU"/>
        </a:p>
      </dgm:t>
    </dgm:pt>
    <dgm:pt modelId="{22A1FCC8-3861-4DD0-AAB6-70E2BC79F178}">
      <dgm:prSet phldrT="[Текст]" custT="1"/>
      <dgm:spPr/>
      <dgm:t>
        <a:bodyPr/>
        <a:lstStyle/>
        <a:p>
          <a:endParaRPr lang="ru-RU" sz="1800" dirty="0" smtClean="0"/>
        </a:p>
        <a:p>
          <a:r>
            <a:rPr lang="ru-RU" sz="1800" dirty="0" smtClean="0"/>
            <a:t>Поступления от других бюджетов (межбюджетные трансферты), организаций, граждан (кроме налоговых и неналоговых доходов)</a:t>
          </a:r>
          <a:endParaRPr lang="ru-RU" sz="1800" dirty="0"/>
        </a:p>
      </dgm:t>
    </dgm:pt>
    <dgm:pt modelId="{C9FAF606-F79B-4097-A3B8-09B9C683A707}" type="parTrans" cxnId="{2BE07BB2-3FFA-4095-92BB-A7E1C88C1D85}">
      <dgm:prSet/>
      <dgm:spPr/>
      <dgm:t>
        <a:bodyPr/>
        <a:lstStyle/>
        <a:p>
          <a:endParaRPr lang="ru-RU"/>
        </a:p>
      </dgm:t>
    </dgm:pt>
    <dgm:pt modelId="{A06112C7-BC63-4CAE-A3C3-1D2C03031AF0}" type="sibTrans" cxnId="{2BE07BB2-3FFA-4095-92BB-A7E1C88C1D85}">
      <dgm:prSet/>
      <dgm:spPr/>
      <dgm:t>
        <a:bodyPr/>
        <a:lstStyle/>
        <a:p>
          <a:endParaRPr lang="ru-RU"/>
        </a:p>
      </dgm:t>
    </dgm:pt>
    <dgm:pt modelId="{F8332B26-60B2-47E2-81FF-681AC5E09D29}">
      <dgm:prSet phldrT="[Текст]" custT="1"/>
      <dgm:spPr/>
      <dgm:t>
        <a:bodyPr/>
        <a:lstStyle/>
        <a:p>
          <a:r>
            <a:rPr lang="ru-RU" sz="2400" b="1" dirty="0" smtClean="0"/>
            <a:t>Налоговые доходы</a:t>
          </a:r>
          <a:endParaRPr lang="ru-RU" sz="2400" b="1" dirty="0"/>
        </a:p>
      </dgm:t>
    </dgm:pt>
    <dgm:pt modelId="{0E783131-9856-4206-A84D-ECFD53146A37}" type="sibTrans" cxnId="{FE614D22-E5F9-4A83-BAFB-AB8392CFF9F8}">
      <dgm:prSet/>
      <dgm:spPr/>
      <dgm:t>
        <a:bodyPr/>
        <a:lstStyle/>
        <a:p>
          <a:endParaRPr lang="ru-RU"/>
        </a:p>
      </dgm:t>
    </dgm:pt>
    <dgm:pt modelId="{BCAE9CA1-3511-4012-B89A-0BE307178B20}" type="parTrans" cxnId="{FE614D22-E5F9-4A83-BAFB-AB8392CFF9F8}">
      <dgm:prSet/>
      <dgm:spPr/>
      <dgm:t>
        <a:bodyPr/>
        <a:lstStyle/>
        <a:p>
          <a:endParaRPr lang="ru-RU"/>
        </a:p>
      </dgm:t>
    </dgm:pt>
    <dgm:pt modelId="{0C6CB58E-3A46-41F8-8677-DBFEDC2AF4F2}" type="pres">
      <dgm:prSet presAssocID="{E7099624-385A-4986-82E4-0E5D9C98A0E7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7B6352E-95F5-46C3-A628-0F6A63750BAB}" type="pres">
      <dgm:prSet presAssocID="{F8332B26-60B2-47E2-81FF-681AC5E09D29}" presName="parentText1" presStyleLbl="node1" presStyleIdx="0" presStyleCnt="3" custLinFactNeighborX="-5" custLinFactNeighborY="-2127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B16A5F-D337-4CD5-B63D-B6EDBFCFC6E4}" type="pres">
      <dgm:prSet presAssocID="{F8332B26-60B2-47E2-81FF-681AC5E09D29}" presName="childText1" presStyleLbl="solidAlignAcc1" presStyleIdx="0" presStyleCnt="3" custScaleX="91033" custScaleY="128508" custLinFactNeighborX="-3228" custLinFactNeighborY="3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775962-4960-4C24-B07C-C31AC946F57A}" type="pres">
      <dgm:prSet presAssocID="{FAFB91DF-8E82-4232-B643-EB2C65F35758}" presName="parentText2" presStyleLbl="node1" presStyleIdx="1" presStyleCnt="3" custScaleX="103912" custLinFactNeighborX="-672" custLinFactNeighborY="-19707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CF51DB-3767-4C0F-960B-705FA989A5D3}" type="pres">
      <dgm:prSet presAssocID="{FAFB91DF-8E82-4232-B643-EB2C65F35758}" presName="childText2" presStyleLbl="solidAlignAcc1" presStyleIdx="1" presStyleCnt="3" custScaleX="119490" custScaleY="165766" custLinFactNeighborX="3840" custLinFactNeighborY="164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1CFDF6-D49C-4CF7-ACF7-7B0A6AAE73AD}" type="pres">
      <dgm:prSet presAssocID="{C9AB00C8-6DB2-4FC1-ACBE-24A57862FF95}" presName="parentText3" presStyleLbl="node1" presStyleIdx="2" presStyleCnt="3" custScaleX="90798" custScaleY="130952" custLinFactNeighborX="9012" custLinFactNeighborY="489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03E9FC-EBB3-4980-99DE-F170BAD676EA}" type="pres">
      <dgm:prSet presAssocID="{C9AB00C8-6DB2-4FC1-ACBE-24A57862FF95}" presName="childText3" presStyleLbl="solidAlignAcc1" presStyleIdx="2" presStyleCnt="3" custScaleX="83709" custScaleY="133397" custLinFactNeighborX="8347" custLinFactNeighborY="211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AFFDD0-C7E1-4CD9-A46A-07EEFCB35E4E}" type="presOf" srcId="{FAFB91DF-8E82-4232-B643-EB2C65F35758}" destId="{3E775962-4960-4C24-B07C-C31AC946F57A}" srcOrd="0" destOrd="0" presId="urn:microsoft.com/office/officeart/2009/3/layout/IncreasingArrowsProcess"/>
    <dgm:cxn modelId="{900091BA-E5C6-4CF4-908C-4FEFDCEBD423}" type="presOf" srcId="{E7099624-385A-4986-82E4-0E5D9C98A0E7}" destId="{0C6CB58E-3A46-41F8-8677-DBFEDC2AF4F2}" srcOrd="0" destOrd="0" presId="urn:microsoft.com/office/officeart/2009/3/layout/IncreasingArrowsProcess"/>
    <dgm:cxn modelId="{0B58EC01-108C-44DA-9227-C58EE8EDBCEF}" type="presOf" srcId="{6169FC09-F7D6-4AD2-8F4F-ECBA44AC97C9}" destId="{0CB16A5F-D337-4CD5-B63D-B6EDBFCFC6E4}" srcOrd="0" destOrd="0" presId="urn:microsoft.com/office/officeart/2009/3/layout/IncreasingArrowsProcess"/>
    <dgm:cxn modelId="{89B009AC-EA30-457C-957F-CD546E1DFEDB}" srcId="{F8332B26-60B2-47E2-81FF-681AC5E09D29}" destId="{6169FC09-F7D6-4AD2-8F4F-ECBA44AC97C9}" srcOrd="0" destOrd="0" parTransId="{59BDE913-D620-4B74-982C-00C6373F1F32}" sibTransId="{BB2467F6-3F46-4F25-A923-E90EFDDB55B4}"/>
    <dgm:cxn modelId="{BD1162D4-FBAC-4179-A78E-7756A8EA3C32}" type="presOf" srcId="{22A1FCC8-3861-4DD0-AAB6-70E2BC79F178}" destId="{5F03E9FC-EBB3-4980-99DE-F170BAD676EA}" srcOrd="0" destOrd="0" presId="urn:microsoft.com/office/officeart/2009/3/layout/IncreasingArrowsProcess"/>
    <dgm:cxn modelId="{2B01A9C6-6C3D-4E66-BB6B-C9F98889D2B2}" type="presOf" srcId="{C9AB00C8-6DB2-4FC1-ACBE-24A57862FF95}" destId="{131CFDF6-D49C-4CF7-ACF7-7B0A6AAE73AD}" srcOrd="0" destOrd="0" presId="urn:microsoft.com/office/officeart/2009/3/layout/IncreasingArrowsProcess"/>
    <dgm:cxn modelId="{0D8CC80A-8ABF-44D4-9782-7B2DB4C7E0F8}" type="presOf" srcId="{895E9B4E-4E3B-4D5E-983C-8409BC063ADB}" destId="{A5CF51DB-3767-4C0F-960B-705FA989A5D3}" srcOrd="0" destOrd="0" presId="urn:microsoft.com/office/officeart/2009/3/layout/IncreasingArrowsProcess"/>
    <dgm:cxn modelId="{8BEF99E5-3E0C-4F7D-8512-857C60A1FAE8}" srcId="{E7099624-385A-4986-82E4-0E5D9C98A0E7}" destId="{C9AB00C8-6DB2-4FC1-ACBE-24A57862FF95}" srcOrd="2" destOrd="0" parTransId="{AC1BFFBE-5200-44E3-86C7-D1B00A88E30D}" sibTransId="{4FEBF62B-D37B-4104-8B91-E5779FB43924}"/>
    <dgm:cxn modelId="{FE614D22-E5F9-4A83-BAFB-AB8392CFF9F8}" srcId="{E7099624-385A-4986-82E4-0E5D9C98A0E7}" destId="{F8332B26-60B2-47E2-81FF-681AC5E09D29}" srcOrd="0" destOrd="0" parTransId="{BCAE9CA1-3511-4012-B89A-0BE307178B20}" sibTransId="{0E783131-9856-4206-A84D-ECFD53146A37}"/>
    <dgm:cxn modelId="{C7D56C0F-6168-428B-8567-65C8BD6D6C54}" srcId="{FAFB91DF-8E82-4232-B643-EB2C65F35758}" destId="{895E9B4E-4E3B-4D5E-983C-8409BC063ADB}" srcOrd="0" destOrd="0" parTransId="{8DCD91B1-7DD0-4459-BF2C-C9E373EA0548}" sibTransId="{1F06A38F-98B5-4EAD-BFA7-9A26F07903D7}"/>
    <dgm:cxn modelId="{A64E8EE3-1B19-4E31-87FE-8D5D48664452}" srcId="{E7099624-385A-4986-82E4-0E5D9C98A0E7}" destId="{FAFB91DF-8E82-4232-B643-EB2C65F35758}" srcOrd="1" destOrd="0" parTransId="{8601CCB7-480F-4725-8427-50994A0CAF8A}" sibTransId="{CD0DF084-EE2A-4B59-BFA0-E9899D9FE9B6}"/>
    <dgm:cxn modelId="{2BE07BB2-3FFA-4095-92BB-A7E1C88C1D85}" srcId="{C9AB00C8-6DB2-4FC1-ACBE-24A57862FF95}" destId="{22A1FCC8-3861-4DD0-AAB6-70E2BC79F178}" srcOrd="0" destOrd="0" parTransId="{C9FAF606-F79B-4097-A3B8-09B9C683A707}" sibTransId="{A06112C7-BC63-4CAE-A3C3-1D2C03031AF0}"/>
    <dgm:cxn modelId="{A411BD1A-BAD5-4D49-95B2-D43054B0B294}" type="presOf" srcId="{F8332B26-60B2-47E2-81FF-681AC5E09D29}" destId="{E7B6352E-95F5-46C3-A628-0F6A63750BAB}" srcOrd="0" destOrd="0" presId="urn:microsoft.com/office/officeart/2009/3/layout/IncreasingArrowsProcess"/>
    <dgm:cxn modelId="{F4BE7F67-ED9F-4546-8772-02341B7DA246}" type="presParOf" srcId="{0C6CB58E-3A46-41F8-8677-DBFEDC2AF4F2}" destId="{E7B6352E-95F5-46C3-A628-0F6A63750BAB}" srcOrd="0" destOrd="0" presId="urn:microsoft.com/office/officeart/2009/3/layout/IncreasingArrowsProcess"/>
    <dgm:cxn modelId="{263520C6-FBA1-4E65-A825-32412F75425B}" type="presParOf" srcId="{0C6CB58E-3A46-41F8-8677-DBFEDC2AF4F2}" destId="{0CB16A5F-D337-4CD5-B63D-B6EDBFCFC6E4}" srcOrd="1" destOrd="0" presId="urn:microsoft.com/office/officeart/2009/3/layout/IncreasingArrowsProcess"/>
    <dgm:cxn modelId="{5EB609D9-1026-4387-B375-F2885CAAC1B1}" type="presParOf" srcId="{0C6CB58E-3A46-41F8-8677-DBFEDC2AF4F2}" destId="{3E775962-4960-4C24-B07C-C31AC946F57A}" srcOrd="2" destOrd="0" presId="urn:microsoft.com/office/officeart/2009/3/layout/IncreasingArrowsProcess"/>
    <dgm:cxn modelId="{0A4355B2-6BF8-4EF8-A0FD-692931A20A26}" type="presParOf" srcId="{0C6CB58E-3A46-41F8-8677-DBFEDC2AF4F2}" destId="{A5CF51DB-3767-4C0F-960B-705FA989A5D3}" srcOrd="3" destOrd="0" presId="urn:microsoft.com/office/officeart/2009/3/layout/IncreasingArrowsProcess"/>
    <dgm:cxn modelId="{7A26AD5F-1448-466E-8492-0605EB1C0C7B}" type="presParOf" srcId="{0C6CB58E-3A46-41F8-8677-DBFEDC2AF4F2}" destId="{131CFDF6-D49C-4CF7-ACF7-7B0A6AAE73AD}" srcOrd="4" destOrd="0" presId="urn:microsoft.com/office/officeart/2009/3/layout/IncreasingArrowsProcess"/>
    <dgm:cxn modelId="{F15535F2-5FF1-499D-B355-B892193DA78D}" type="presParOf" srcId="{0C6CB58E-3A46-41F8-8677-DBFEDC2AF4F2}" destId="{5F03E9FC-EBB3-4980-99DE-F170BAD676EA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282464-0A3A-4AB2-AB6C-D98493617523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7C53B1-AB53-4F88-B36B-17F1244B77A1}">
      <dgm:prSet phldrT="[Текст]"/>
      <dgm:spPr/>
      <dgm:t>
        <a:bodyPr/>
        <a:lstStyle/>
        <a:p>
          <a:r>
            <a:rPr lang="ru-RU" dirty="0" smtClean="0"/>
            <a:t>Расходы бюджета</a:t>
          </a:r>
          <a:endParaRPr lang="ru-RU" dirty="0"/>
        </a:p>
      </dgm:t>
    </dgm:pt>
    <dgm:pt modelId="{DBCB9CE0-89CA-4A95-8802-8EF903131196}" type="parTrans" cxnId="{4E30ED3E-75EA-415C-8593-E2BD9B72EE75}">
      <dgm:prSet/>
      <dgm:spPr/>
      <dgm:t>
        <a:bodyPr/>
        <a:lstStyle/>
        <a:p>
          <a:endParaRPr lang="ru-RU"/>
        </a:p>
      </dgm:t>
    </dgm:pt>
    <dgm:pt modelId="{608D0036-E4A6-4DB3-91C1-C76C7EFBEE82}" type="sibTrans" cxnId="{4E30ED3E-75EA-415C-8593-E2BD9B72EE75}">
      <dgm:prSet/>
      <dgm:spPr/>
      <dgm:t>
        <a:bodyPr/>
        <a:lstStyle/>
        <a:p>
          <a:endParaRPr lang="ru-RU"/>
        </a:p>
      </dgm:t>
    </dgm:pt>
    <dgm:pt modelId="{9522D137-8690-4439-949C-E5E3FD77DF88}">
      <dgm:prSet phldrT="[Текст]" custT="1"/>
      <dgm:spPr/>
      <dgm:t>
        <a:bodyPr/>
        <a:lstStyle/>
        <a:p>
          <a:r>
            <a:rPr lang="ru-RU" sz="2800" dirty="0" smtClean="0"/>
            <a:t>По расходным полномочиям</a:t>
          </a:r>
          <a:endParaRPr lang="ru-RU" sz="2800" dirty="0"/>
        </a:p>
      </dgm:t>
    </dgm:pt>
    <dgm:pt modelId="{59DD4A5A-38BF-45AE-8B84-E5B0833B518B}" type="parTrans" cxnId="{FE0BB08C-8712-454E-8780-470A119572C0}">
      <dgm:prSet/>
      <dgm:spPr/>
      <dgm:t>
        <a:bodyPr/>
        <a:lstStyle/>
        <a:p>
          <a:endParaRPr lang="ru-RU"/>
        </a:p>
      </dgm:t>
    </dgm:pt>
    <dgm:pt modelId="{DE0764C0-387E-466F-8FB9-DDD5C5281FAA}" type="sibTrans" cxnId="{FE0BB08C-8712-454E-8780-470A119572C0}">
      <dgm:prSet/>
      <dgm:spPr/>
      <dgm:t>
        <a:bodyPr/>
        <a:lstStyle/>
        <a:p>
          <a:endParaRPr lang="ru-RU"/>
        </a:p>
      </dgm:t>
    </dgm:pt>
    <dgm:pt modelId="{8779A18F-C266-43A8-8057-65896DFCD76D}">
      <dgm:prSet phldrT="[Текст]" custT="1"/>
      <dgm:spPr/>
      <dgm:t>
        <a:bodyPr/>
        <a:lstStyle/>
        <a:p>
          <a:r>
            <a:rPr lang="ru-RU" sz="2800" dirty="0" smtClean="0"/>
            <a:t>По функциям ОМС</a:t>
          </a:r>
          <a:endParaRPr lang="ru-RU" sz="2800" dirty="0"/>
        </a:p>
      </dgm:t>
    </dgm:pt>
    <dgm:pt modelId="{4D443319-4773-4B19-94C1-22F23713BB68}" type="parTrans" cxnId="{6F12EB6E-2D93-4C58-9162-8E4D0A12CB7A}">
      <dgm:prSet/>
      <dgm:spPr/>
      <dgm:t>
        <a:bodyPr/>
        <a:lstStyle/>
        <a:p>
          <a:endParaRPr lang="ru-RU"/>
        </a:p>
      </dgm:t>
    </dgm:pt>
    <dgm:pt modelId="{8B973018-3FB2-4626-950F-B6D402E22C62}" type="sibTrans" cxnId="{6F12EB6E-2D93-4C58-9162-8E4D0A12CB7A}">
      <dgm:prSet/>
      <dgm:spPr/>
      <dgm:t>
        <a:bodyPr/>
        <a:lstStyle/>
        <a:p>
          <a:endParaRPr lang="ru-RU"/>
        </a:p>
      </dgm:t>
    </dgm:pt>
    <dgm:pt modelId="{586E67D1-AC4B-4AC1-B3B1-761E764EDF6C}">
      <dgm:prSet phldrT="[Текст]" custT="1"/>
      <dgm:spPr/>
      <dgm:t>
        <a:bodyPr/>
        <a:lstStyle/>
        <a:p>
          <a:r>
            <a:rPr lang="ru-RU" sz="2800" dirty="0" smtClean="0"/>
            <a:t>По муниципальным программам</a:t>
          </a:r>
          <a:endParaRPr lang="ru-RU" sz="2800" dirty="0"/>
        </a:p>
      </dgm:t>
    </dgm:pt>
    <dgm:pt modelId="{219E5F2C-628B-41D9-82A1-2E8B32C1FF56}" type="parTrans" cxnId="{8930775D-5DD1-49DB-9447-35CA4779601C}">
      <dgm:prSet/>
      <dgm:spPr/>
      <dgm:t>
        <a:bodyPr/>
        <a:lstStyle/>
        <a:p>
          <a:endParaRPr lang="ru-RU"/>
        </a:p>
      </dgm:t>
    </dgm:pt>
    <dgm:pt modelId="{279793D9-44F5-4953-820C-47AD4C43669F}" type="sibTrans" cxnId="{8930775D-5DD1-49DB-9447-35CA4779601C}">
      <dgm:prSet/>
      <dgm:spPr/>
      <dgm:t>
        <a:bodyPr/>
        <a:lstStyle/>
        <a:p>
          <a:endParaRPr lang="ru-RU"/>
        </a:p>
      </dgm:t>
    </dgm:pt>
    <dgm:pt modelId="{106063FE-F8EE-4559-A192-EE13218422B9}">
      <dgm:prSet phldrT="[Текст]" custT="1"/>
      <dgm:spPr/>
      <dgm:t>
        <a:bodyPr/>
        <a:lstStyle/>
        <a:p>
          <a:r>
            <a:rPr lang="ru-RU" sz="2800" dirty="0" smtClean="0"/>
            <a:t>По ведомствам</a:t>
          </a:r>
          <a:endParaRPr lang="ru-RU" sz="2800" dirty="0"/>
        </a:p>
      </dgm:t>
    </dgm:pt>
    <dgm:pt modelId="{2F234A40-3CC4-4067-BDC7-1794831CDF10}" type="parTrans" cxnId="{93A27ACE-13A4-4447-B678-3A0D3D978691}">
      <dgm:prSet/>
      <dgm:spPr/>
      <dgm:t>
        <a:bodyPr/>
        <a:lstStyle/>
        <a:p>
          <a:endParaRPr lang="ru-RU"/>
        </a:p>
      </dgm:t>
    </dgm:pt>
    <dgm:pt modelId="{DCE0F7DE-A8C4-45A7-BFBC-FADA656A7BC1}" type="sibTrans" cxnId="{93A27ACE-13A4-4447-B678-3A0D3D978691}">
      <dgm:prSet/>
      <dgm:spPr/>
      <dgm:t>
        <a:bodyPr/>
        <a:lstStyle/>
        <a:p>
          <a:endParaRPr lang="ru-RU"/>
        </a:p>
      </dgm:t>
    </dgm:pt>
    <dgm:pt modelId="{5D190F74-B62E-44AC-838C-0DF3F03B98BE}" type="pres">
      <dgm:prSet presAssocID="{B9282464-0A3A-4AB2-AB6C-D9849361752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326BA46-213E-43D9-B526-67A2379B9018}" type="pres">
      <dgm:prSet presAssocID="{597C53B1-AB53-4F88-B36B-17F1244B77A1}" presName="vertOne" presStyleCnt="0"/>
      <dgm:spPr/>
    </dgm:pt>
    <dgm:pt modelId="{D62C92B9-85A2-4665-989A-64878FD13456}" type="pres">
      <dgm:prSet presAssocID="{597C53B1-AB53-4F88-B36B-17F1244B77A1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28DDCA-5E17-409A-979D-D0A83B2CCF36}" type="pres">
      <dgm:prSet presAssocID="{597C53B1-AB53-4F88-B36B-17F1244B77A1}" presName="parTransOne" presStyleCnt="0"/>
      <dgm:spPr/>
    </dgm:pt>
    <dgm:pt modelId="{EA26F2E5-CE6A-4BA7-8B8E-B81F79A9E4FE}" type="pres">
      <dgm:prSet presAssocID="{597C53B1-AB53-4F88-B36B-17F1244B77A1}" presName="horzOne" presStyleCnt="0"/>
      <dgm:spPr/>
    </dgm:pt>
    <dgm:pt modelId="{A5861ED1-DCA9-4002-A34A-0D92E8866E41}" type="pres">
      <dgm:prSet presAssocID="{9522D137-8690-4439-949C-E5E3FD77DF88}" presName="vertTwo" presStyleCnt="0"/>
      <dgm:spPr/>
    </dgm:pt>
    <dgm:pt modelId="{1A9492CD-6E00-4ACC-8AD3-56E2D1D3BFCC}" type="pres">
      <dgm:prSet presAssocID="{9522D137-8690-4439-949C-E5E3FD77DF88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BD8EB-4E85-4021-86FF-634F18077B2F}" type="pres">
      <dgm:prSet presAssocID="{9522D137-8690-4439-949C-E5E3FD77DF88}" presName="parTransTwo" presStyleCnt="0"/>
      <dgm:spPr/>
    </dgm:pt>
    <dgm:pt modelId="{5A089E0E-2369-412A-AD8A-620C6EE342E9}" type="pres">
      <dgm:prSet presAssocID="{9522D137-8690-4439-949C-E5E3FD77DF88}" presName="horzTwo" presStyleCnt="0"/>
      <dgm:spPr/>
    </dgm:pt>
    <dgm:pt modelId="{5AF109DC-E959-4E9A-A367-84424A346B8D}" type="pres">
      <dgm:prSet presAssocID="{8779A18F-C266-43A8-8057-65896DFCD76D}" presName="vertThree" presStyleCnt="0"/>
      <dgm:spPr/>
    </dgm:pt>
    <dgm:pt modelId="{6E4B38ED-08DA-4F4B-B366-89D7FC57939C}" type="pres">
      <dgm:prSet presAssocID="{8779A18F-C266-43A8-8057-65896DFCD76D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DA05E4B-3FD7-450D-A5B5-09369A515E00}" type="pres">
      <dgm:prSet presAssocID="{8779A18F-C266-43A8-8057-65896DFCD76D}" presName="horzThree" presStyleCnt="0"/>
      <dgm:spPr/>
    </dgm:pt>
    <dgm:pt modelId="{A6208263-C054-4487-A08D-1352284BD6AF}" type="pres">
      <dgm:prSet presAssocID="{DE0764C0-387E-466F-8FB9-DDD5C5281FAA}" presName="sibSpaceTwo" presStyleCnt="0"/>
      <dgm:spPr/>
    </dgm:pt>
    <dgm:pt modelId="{8A91D26C-C2E5-479D-A904-0B1F72AB40E9}" type="pres">
      <dgm:prSet presAssocID="{586E67D1-AC4B-4AC1-B3B1-761E764EDF6C}" presName="vertTwo" presStyleCnt="0"/>
      <dgm:spPr/>
    </dgm:pt>
    <dgm:pt modelId="{973397D3-4283-49CE-B4B9-812C33562102}" type="pres">
      <dgm:prSet presAssocID="{586E67D1-AC4B-4AC1-B3B1-761E764EDF6C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0D5D71-2C33-4C4F-B699-48C257FE9021}" type="pres">
      <dgm:prSet presAssocID="{586E67D1-AC4B-4AC1-B3B1-761E764EDF6C}" presName="parTransTwo" presStyleCnt="0"/>
      <dgm:spPr/>
    </dgm:pt>
    <dgm:pt modelId="{C437BBFC-76A9-47FA-B0FD-224670CCE7F8}" type="pres">
      <dgm:prSet presAssocID="{586E67D1-AC4B-4AC1-B3B1-761E764EDF6C}" presName="horzTwo" presStyleCnt="0"/>
      <dgm:spPr/>
    </dgm:pt>
    <dgm:pt modelId="{2B1C50DD-FC44-4D74-9FF7-9A3FFEF24408}" type="pres">
      <dgm:prSet presAssocID="{106063FE-F8EE-4559-A192-EE13218422B9}" presName="vertThree" presStyleCnt="0"/>
      <dgm:spPr/>
    </dgm:pt>
    <dgm:pt modelId="{4351A67C-177E-4956-AC99-5F0AB908610F}" type="pres">
      <dgm:prSet presAssocID="{106063FE-F8EE-4559-A192-EE13218422B9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7299C4-9742-42E8-B40E-FE582880D232}" type="pres">
      <dgm:prSet presAssocID="{106063FE-F8EE-4559-A192-EE13218422B9}" presName="horzThree" presStyleCnt="0"/>
      <dgm:spPr/>
    </dgm:pt>
  </dgm:ptLst>
  <dgm:cxnLst>
    <dgm:cxn modelId="{E1E7C125-70F9-4467-BB8F-7E0A75B4F2FD}" type="presOf" srcId="{8779A18F-C266-43A8-8057-65896DFCD76D}" destId="{6E4B38ED-08DA-4F4B-B366-89D7FC57939C}" srcOrd="0" destOrd="0" presId="urn:microsoft.com/office/officeart/2005/8/layout/hierarchy4"/>
    <dgm:cxn modelId="{6F12EB6E-2D93-4C58-9162-8E4D0A12CB7A}" srcId="{9522D137-8690-4439-949C-E5E3FD77DF88}" destId="{8779A18F-C266-43A8-8057-65896DFCD76D}" srcOrd="0" destOrd="0" parTransId="{4D443319-4773-4B19-94C1-22F23713BB68}" sibTransId="{8B973018-3FB2-4626-950F-B6D402E22C62}"/>
    <dgm:cxn modelId="{93A27ACE-13A4-4447-B678-3A0D3D978691}" srcId="{586E67D1-AC4B-4AC1-B3B1-761E764EDF6C}" destId="{106063FE-F8EE-4559-A192-EE13218422B9}" srcOrd="0" destOrd="0" parTransId="{2F234A40-3CC4-4067-BDC7-1794831CDF10}" sibTransId="{DCE0F7DE-A8C4-45A7-BFBC-FADA656A7BC1}"/>
    <dgm:cxn modelId="{FE0BB08C-8712-454E-8780-470A119572C0}" srcId="{597C53B1-AB53-4F88-B36B-17F1244B77A1}" destId="{9522D137-8690-4439-949C-E5E3FD77DF88}" srcOrd="0" destOrd="0" parTransId="{59DD4A5A-38BF-45AE-8B84-E5B0833B518B}" sibTransId="{DE0764C0-387E-466F-8FB9-DDD5C5281FAA}"/>
    <dgm:cxn modelId="{7D2BA25B-47E7-430D-9B57-4486165B4FF8}" type="presOf" srcId="{597C53B1-AB53-4F88-B36B-17F1244B77A1}" destId="{D62C92B9-85A2-4665-989A-64878FD13456}" srcOrd="0" destOrd="0" presId="urn:microsoft.com/office/officeart/2005/8/layout/hierarchy4"/>
    <dgm:cxn modelId="{6BC8B806-1A1B-4136-91A8-9FB4E7122833}" type="presOf" srcId="{9522D137-8690-4439-949C-E5E3FD77DF88}" destId="{1A9492CD-6E00-4ACC-8AD3-56E2D1D3BFCC}" srcOrd="0" destOrd="0" presId="urn:microsoft.com/office/officeart/2005/8/layout/hierarchy4"/>
    <dgm:cxn modelId="{6FC24D38-5FC6-4450-AB2B-690AD0C38082}" type="presOf" srcId="{106063FE-F8EE-4559-A192-EE13218422B9}" destId="{4351A67C-177E-4956-AC99-5F0AB908610F}" srcOrd="0" destOrd="0" presId="urn:microsoft.com/office/officeart/2005/8/layout/hierarchy4"/>
    <dgm:cxn modelId="{579638AC-1B11-4393-9C84-706AE1F434D1}" type="presOf" srcId="{586E67D1-AC4B-4AC1-B3B1-761E764EDF6C}" destId="{973397D3-4283-49CE-B4B9-812C33562102}" srcOrd="0" destOrd="0" presId="urn:microsoft.com/office/officeart/2005/8/layout/hierarchy4"/>
    <dgm:cxn modelId="{2E54893C-ACF6-44D5-B305-723D674D118A}" type="presOf" srcId="{B9282464-0A3A-4AB2-AB6C-D98493617523}" destId="{5D190F74-B62E-44AC-838C-0DF3F03B98BE}" srcOrd="0" destOrd="0" presId="urn:microsoft.com/office/officeart/2005/8/layout/hierarchy4"/>
    <dgm:cxn modelId="{8930775D-5DD1-49DB-9447-35CA4779601C}" srcId="{597C53B1-AB53-4F88-B36B-17F1244B77A1}" destId="{586E67D1-AC4B-4AC1-B3B1-761E764EDF6C}" srcOrd="1" destOrd="0" parTransId="{219E5F2C-628B-41D9-82A1-2E8B32C1FF56}" sibTransId="{279793D9-44F5-4953-820C-47AD4C43669F}"/>
    <dgm:cxn modelId="{4E30ED3E-75EA-415C-8593-E2BD9B72EE75}" srcId="{B9282464-0A3A-4AB2-AB6C-D98493617523}" destId="{597C53B1-AB53-4F88-B36B-17F1244B77A1}" srcOrd="0" destOrd="0" parTransId="{DBCB9CE0-89CA-4A95-8802-8EF903131196}" sibTransId="{608D0036-E4A6-4DB3-91C1-C76C7EFBEE82}"/>
    <dgm:cxn modelId="{A054CBCE-0C4F-4C0F-9AD7-F0467DA4CFBB}" type="presParOf" srcId="{5D190F74-B62E-44AC-838C-0DF3F03B98BE}" destId="{D326BA46-213E-43D9-B526-67A2379B9018}" srcOrd="0" destOrd="0" presId="urn:microsoft.com/office/officeart/2005/8/layout/hierarchy4"/>
    <dgm:cxn modelId="{D4F767DF-AF68-412E-AE23-5FFB8D3BCE3F}" type="presParOf" srcId="{D326BA46-213E-43D9-B526-67A2379B9018}" destId="{D62C92B9-85A2-4665-989A-64878FD13456}" srcOrd="0" destOrd="0" presId="urn:microsoft.com/office/officeart/2005/8/layout/hierarchy4"/>
    <dgm:cxn modelId="{1602D65C-7920-4E28-9228-CF12EFE5ACEF}" type="presParOf" srcId="{D326BA46-213E-43D9-B526-67A2379B9018}" destId="{FB28DDCA-5E17-409A-979D-D0A83B2CCF36}" srcOrd="1" destOrd="0" presId="urn:microsoft.com/office/officeart/2005/8/layout/hierarchy4"/>
    <dgm:cxn modelId="{3E6C5C2E-B4C4-4F9D-8E00-5B7A5E1AF323}" type="presParOf" srcId="{D326BA46-213E-43D9-B526-67A2379B9018}" destId="{EA26F2E5-CE6A-4BA7-8B8E-B81F79A9E4FE}" srcOrd="2" destOrd="0" presId="urn:microsoft.com/office/officeart/2005/8/layout/hierarchy4"/>
    <dgm:cxn modelId="{101486C0-649B-4533-8E16-1D563F4CBE9B}" type="presParOf" srcId="{EA26F2E5-CE6A-4BA7-8B8E-B81F79A9E4FE}" destId="{A5861ED1-DCA9-4002-A34A-0D92E8866E41}" srcOrd="0" destOrd="0" presId="urn:microsoft.com/office/officeart/2005/8/layout/hierarchy4"/>
    <dgm:cxn modelId="{680ED48C-5AE5-4E92-861D-7D12C62A6C2C}" type="presParOf" srcId="{A5861ED1-DCA9-4002-A34A-0D92E8866E41}" destId="{1A9492CD-6E00-4ACC-8AD3-56E2D1D3BFCC}" srcOrd="0" destOrd="0" presId="urn:microsoft.com/office/officeart/2005/8/layout/hierarchy4"/>
    <dgm:cxn modelId="{56BB1450-0A8E-499D-811D-6E0DD0E1366A}" type="presParOf" srcId="{A5861ED1-DCA9-4002-A34A-0D92E8866E41}" destId="{CA0BD8EB-4E85-4021-86FF-634F18077B2F}" srcOrd="1" destOrd="0" presId="urn:microsoft.com/office/officeart/2005/8/layout/hierarchy4"/>
    <dgm:cxn modelId="{07E58461-4DB5-488F-9420-E079130AD68A}" type="presParOf" srcId="{A5861ED1-DCA9-4002-A34A-0D92E8866E41}" destId="{5A089E0E-2369-412A-AD8A-620C6EE342E9}" srcOrd="2" destOrd="0" presId="urn:microsoft.com/office/officeart/2005/8/layout/hierarchy4"/>
    <dgm:cxn modelId="{98D39D9C-DAD4-4614-87A5-B02D54FDBFBD}" type="presParOf" srcId="{5A089E0E-2369-412A-AD8A-620C6EE342E9}" destId="{5AF109DC-E959-4E9A-A367-84424A346B8D}" srcOrd="0" destOrd="0" presId="urn:microsoft.com/office/officeart/2005/8/layout/hierarchy4"/>
    <dgm:cxn modelId="{8EB1150F-DDBE-4935-9D39-B408C9ECFE78}" type="presParOf" srcId="{5AF109DC-E959-4E9A-A367-84424A346B8D}" destId="{6E4B38ED-08DA-4F4B-B366-89D7FC57939C}" srcOrd="0" destOrd="0" presId="urn:microsoft.com/office/officeart/2005/8/layout/hierarchy4"/>
    <dgm:cxn modelId="{277604E2-CEA8-4FDA-AE88-6995C515C03F}" type="presParOf" srcId="{5AF109DC-E959-4E9A-A367-84424A346B8D}" destId="{1DA05E4B-3FD7-450D-A5B5-09369A515E00}" srcOrd="1" destOrd="0" presId="urn:microsoft.com/office/officeart/2005/8/layout/hierarchy4"/>
    <dgm:cxn modelId="{299B081C-C479-44C5-B841-F704FEB2149D}" type="presParOf" srcId="{EA26F2E5-CE6A-4BA7-8B8E-B81F79A9E4FE}" destId="{A6208263-C054-4487-A08D-1352284BD6AF}" srcOrd="1" destOrd="0" presId="urn:microsoft.com/office/officeart/2005/8/layout/hierarchy4"/>
    <dgm:cxn modelId="{94BAA84F-0304-4F30-84F1-DE2CD0A4FFAA}" type="presParOf" srcId="{EA26F2E5-CE6A-4BA7-8B8E-B81F79A9E4FE}" destId="{8A91D26C-C2E5-479D-A904-0B1F72AB40E9}" srcOrd="2" destOrd="0" presId="urn:microsoft.com/office/officeart/2005/8/layout/hierarchy4"/>
    <dgm:cxn modelId="{47F1A9E5-1657-4170-BE59-7B7BF88D5B19}" type="presParOf" srcId="{8A91D26C-C2E5-479D-A904-0B1F72AB40E9}" destId="{973397D3-4283-49CE-B4B9-812C33562102}" srcOrd="0" destOrd="0" presId="urn:microsoft.com/office/officeart/2005/8/layout/hierarchy4"/>
    <dgm:cxn modelId="{DA299EEF-39D5-42A3-B7C2-6058AE7F726A}" type="presParOf" srcId="{8A91D26C-C2E5-479D-A904-0B1F72AB40E9}" destId="{C30D5D71-2C33-4C4F-B699-48C257FE9021}" srcOrd="1" destOrd="0" presId="urn:microsoft.com/office/officeart/2005/8/layout/hierarchy4"/>
    <dgm:cxn modelId="{A4343EAB-C3F9-4C6F-B2F4-728628E7C797}" type="presParOf" srcId="{8A91D26C-C2E5-479D-A904-0B1F72AB40E9}" destId="{C437BBFC-76A9-47FA-B0FD-224670CCE7F8}" srcOrd="2" destOrd="0" presId="urn:microsoft.com/office/officeart/2005/8/layout/hierarchy4"/>
    <dgm:cxn modelId="{A187ECE8-A24A-4CA1-AEC0-75B919C03D21}" type="presParOf" srcId="{C437BBFC-76A9-47FA-B0FD-224670CCE7F8}" destId="{2B1C50DD-FC44-4D74-9FF7-9A3FFEF24408}" srcOrd="0" destOrd="0" presId="urn:microsoft.com/office/officeart/2005/8/layout/hierarchy4"/>
    <dgm:cxn modelId="{6F0ADD42-A6D7-4F12-AFE8-C39936A9F518}" type="presParOf" srcId="{2B1C50DD-FC44-4D74-9FF7-9A3FFEF24408}" destId="{4351A67C-177E-4956-AC99-5F0AB908610F}" srcOrd="0" destOrd="0" presId="urn:microsoft.com/office/officeart/2005/8/layout/hierarchy4"/>
    <dgm:cxn modelId="{FD059145-6640-44C5-ABCD-5DD61D93EF11}" type="presParOf" srcId="{2B1C50DD-FC44-4D74-9FF7-9A3FFEF24408}" destId="{527299C4-9742-42E8-B40E-FE582880D23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135D51-16D4-4CB1-8644-DBF552F3D61E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EA319C-776E-4B73-BA22-6100A38330BF}">
      <dgm:prSet phldrT="[Текст]" custT="1"/>
      <dgm:spPr/>
      <dgm:t>
        <a:bodyPr/>
        <a:lstStyle/>
        <a:p>
          <a:r>
            <a:rPr lang="ru-RU" sz="2000" dirty="0" smtClean="0"/>
            <a:t>Послание Президента Российской Федерации Федеральному Собранию Российской Федерации, определяющие бюджетную политику (требования к бюджетной политике) в Российской Федерации</a:t>
          </a:r>
          <a:endParaRPr lang="ru-RU" sz="2000" dirty="0"/>
        </a:p>
      </dgm:t>
    </dgm:pt>
    <dgm:pt modelId="{75DA8E3C-B3A6-4EF3-89B9-AB2C2185C8FE}" type="parTrans" cxnId="{35D256AB-38F2-4D33-8496-ED203A49CBDC}">
      <dgm:prSet/>
      <dgm:spPr/>
      <dgm:t>
        <a:bodyPr/>
        <a:lstStyle/>
        <a:p>
          <a:endParaRPr lang="ru-RU"/>
        </a:p>
      </dgm:t>
    </dgm:pt>
    <dgm:pt modelId="{C96F85DE-7A0E-4F47-95C6-C3532B74D821}" type="sibTrans" cxnId="{35D256AB-38F2-4D33-8496-ED203A49CBDC}">
      <dgm:prSet/>
      <dgm:spPr/>
      <dgm:t>
        <a:bodyPr/>
        <a:lstStyle/>
        <a:p>
          <a:endParaRPr lang="ru-RU"/>
        </a:p>
      </dgm:t>
    </dgm:pt>
    <dgm:pt modelId="{D29F8D5B-72B3-4629-8FB5-121A4AACA154}">
      <dgm:prSet custT="1"/>
      <dgm:spPr/>
      <dgm:t>
        <a:bodyPr/>
        <a:lstStyle/>
        <a:p>
          <a:r>
            <a:rPr lang="ru-RU" sz="2000" dirty="0" smtClean="0"/>
            <a:t>Инвестиционное Послание Губернатора Оренбургской  области</a:t>
          </a:r>
        </a:p>
        <a:p>
          <a:r>
            <a:rPr lang="ru-RU" sz="2000" dirty="0" smtClean="0"/>
            <a:t>Сценарные условия функционирования Российской и региональной экономики</a:t>
          </a:r>
          <a:endParaRPr lang="ru-RU" altLang="ru-RU" sz="2000" b="1" dirty="0" smtClean="0"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998D80C6-BF6D-454F-BDFC-AA8E17CEC019}" type="parTrans" cxnId="{FA98A5AA-8966-48A1-A010-E94720AA5AB9}">
      <dgm:prSet/>
      <dgm:spPr/>
      <dgm:t>
        <a:bodyPr/>
        <a:lstStyle/>
        <a:p>
          <a:endParaRPr lang="ru-RU"/>
        </a:p>
      </dgm:t>
    </dgm:pt>
    <dgm:pt modelId="{6704043E-4361-474E-B64C-C155E2A28F90}" type="sibTrans" cxnId="{FA98A5AA-8966-48A1-A010-E94720AA5AB9}">
      <dgm:prSet/>
      <dgm:spPr/>
      <dgm:t>
        <a:bodyPr/>
        <a:lstStyle/>
        <a:p>
          <a:endParaRPr lang="ru-RU"/>
        </a:p>
      </dgm:t>
    </dgm:pt>
    <dgm:pt modelId="{35012FB2-333C-4F29-A0CF-7E9A21FD4F1F}">
      <dgm:prSet custT="1"/>
      <dgm:spPr/>
      <dgm:t>
        <a:bodyPr/>
        <a:lstStyle/>
        <a:p>
          <a:r>
            <a:rPr lang="ru-RU" sz="2000" dirty="0" smtClean="0"/>
            <a:t>Прогноз социально-экономического развития округа   </a:t>
          </a:r>
        </a:p>
        <a:p>
          <a:r>
            <a:rPr lang="ru-RU" sz="2000" dirty="0" smtClean="0"/>
            <a:t>Основные направления бюджетной и налоговой политики</a:t>
          </a:r>
          <a:endParaRPr lang="ru-RU" sz="2000" dirty="0"/>
        </a:p>
      </dgm:t>
    </dgm:pt>
    <dgm:pt modelId="{9F749467-5FC5-4396-8D68-F0423162FEC6}" type="parTrans" cxnId="{34C6888F-39D2-4D6A-BDF1-CB8393558556}">
      <dgm:prSet/>
      <dgm:spPr/>
      <dgm:t>
        <a:bodyPr/>
        <a:lstStyle/>
        <a:p>
          <a:endParaRPr lang="ru-RU"/>
        </a:p>
      </dgm:t>
    </dgm:pt>
    <dgm:pt modelId="{52A337DE-BEE1-489B-A1B5-ADDEA9AD0FBA}" type="sibTrans" cxnId="{34C6888F-39D2-4D6A-BDF1-CB8393558556}">
      <dgm:prSet/>
      <dgm:spPr/>
      <dgm:t>
        <a:bodyPr/>
        <a:lstStyle/>
        <a:p>
          <a:endParaRPr lang="ru-RU"/>
        </a:p>
      </dgm:t>
    </dgm:pt>
    <dgm:pt modelId="{4E78167F-C1B9-48A0-BC33-17B42572E972}" type="pres">
      <dgm:prSet presAssocID="{58135D51-16D4-4CB1-8644-DBF552F3D61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558385-964A-403B-AC6B-3E033F25662F}" type="pres">
      <dgm:prSet presAssocID="{10EA319C-776E-4B73-BA22-6100A38330BF}" presName="comp" presStyleCnt="0"/>
      <dgm:spPr/>
    </dgm:pt>
    <dgm:pt modelId="{13DF1032-41AF-47B4-A712-FD8219439BEA}" type="pres">
      <dgm:prSet presAssocID="{10EA319C-776E-4B73-BA22-6100A38330BF}" presName="box" presStyleLbl="node1" presStyleIdx="0" presStyleCnt="3" custLinFactNeighborY="-4211"/>
      <dgm:spPr/>
      <dgm:t>
        <a:bodyPr/>
        <a:lstStyle/>
        <a:p>
          <a:endParaRPr lang="ru-RU"/>
        </a:p>
      </dgm:t>
    </dgm:pt>
    <dgm:pt modelId="{B1CE2777-CEAD-463A-8EF3-03EB1802BD81}" type="pres">
      <dgm:prSet presAssocID="{10EA319C-776E-4B73-BA22-6100A38330BF}" presName="img" presStyleLbl="fgImgPlace1" presStyleIdx="0" presStyleCnt="3" custScaleX="103073" custScaleY="85526" custLinFactNeighborX="-409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4CE824B-70FD-4BBD-8E34-8788A51F510F}" type="pres">
      <dgm:prSet presAssocID="{10EA319C-776E-4B73-BA22-6100A38330B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ABD8B6-8101-4E5A-A090-D97E11E99C04}" type="pres">
      <dgm:prSet presAssocID="{C96F85DE-7A0E-4F47-95C6-C3532B74D821}" presName="spacer" presStyleCnt="0"/>
      <dgm:spPr/>
    </dgm:pt>
    <dgm:pt modelId="{F30F87F0-B921-42FA-9128-ED402BFD4142}" type="pres">
      <dgm:prSet presAssocID="{D29F8D5B-72B3-4629-8FB5-121A4AACA154}" presName="comp" presStyleCnt="0"/>
      <dgm:spPr/>
    </dgm:pt>
    <dgm:pt modelId="{E5F73EEE-6A55-4229-BB8C-9D5A8161D780}" type="pres">
      <dgm:prSet presAssocID="{D29F8D5B-72B3-4629-8FB5-121A4AACA154}" presName="box" presStyleLbl="node1" presStyleIdx="1" presStyleCnt="3"/>
      <dgm:spPr/>
      <dgm:t>
        <a:bodyPr/>
        <a:lstStyle/>
        <a:p>
          <a:endParaRPr lang="ru-RU"/>
        </a:p>
      </dgm:t>
    </dgm:pt>
    <dgm:pt modelId="{263E2263-D0D2-4271-B76E-F8E403C5761F}" type="pres">
      <dgm:prSet presAssocID="{D29F8D5B-72B3-4629-8FB5-121A4AACA154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9A87A88-FBA0-4CE7-88AC-070DD47B3FBD}" type="pres">
      <dgm:prSet presAssocID="{D29F8D5B-72B3-4629-8FB5-121A4AACA15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C400DC-99B8-4ED2-8224-78584B7881D8}" type="pres">
      <dgm:prSet presAssocID="{6704043E-4361-474E-B64C-C155E2A28F90}" presName="spacer" presStyleCnt="0"/>
      <dgm:spPr/>
    </dgm:pt>
    <dgm:pt modelId="{A2EAFE7B-89F2-4109-A018-6A345A6AD35E}" type="pres">
      <dgm:prSet presAssocID="{35012FB2-333C-4F29-A0CF-7E9A21FD4F1F}" presName="comp" presStyleCnt="0"/>
      <dgm:spPr/>
    </dgm:pt>
    <dgm:pt modelId="{E2225B64-348C-4A63-BFCE-2C1BEE7E25E2}" type="pres">
      <dgm:prSet presAssocID="{35012FB2-333C-4F29-A0CF-7E9A21FD4F1F}" presName="box" presStyleLbl="node1" presStyleIdx="2" presStyleCnt="3"/>
      <dgm:spPr/>
      <dgm:t>
        <a:bodyPr/>
        <a:lstStyle/>
        <a:p>
          <a:endParaRPr lang="ru-RU"/>
        </a:p>
      </dgm:t>
    </dgm:pt>
    <dgm:pt modelId="{E59BBAAB-58A3-42A9-A3C7-0C5CC5CD7FC0}" type="pres">
      <dgm:prSet presAssocID="{35012FB2-333C-4F29-A0CF-7E9A21FD4F1F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D941EF6-BA89-443F-BEBC-3533CCCA124C}" type="pres">
      <dgm:prSet presAssocID="{35012FB2-333C-4F29-A0CF-7E9A21FD4F1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FC6773-B685-423E-BF76-7E6FBCCBAD03}" type="presOf" srcId="{35012FB2-333C-4F29-A0CF-7E9A21FD4F1F}" destId="{3D941EF6-BA89-443F-BEBC-3533CCCA124C}" srcOrd="1" destOrd="0" presId="urn:microsoft.com/office/officeart/2005/8/layout/vList4#2"/>
    <dgm:cxn modelId="{35D256AB-38F2-4D33-8496-ED203A49CBDC}" srcId="{58135D51-16D4-4CB1-8644-DBF552F3D61E}" destId="{10EA319C-776E-4B73-BA22-6100A38330BF}" srcOrd="0" destOrd="0" parTransId="{75DA8E3C-B3A6-4EF3-89B9-AB2C2185C8FE}" sibTransId="{C96F85DE-7A0E-4F47-95C6-C3532B74D821}"/>
    <dgm:cxn modelId="{D347FBFB-6232-47FE-8E73-E4195C8DE37E}" type="presOf" srcId="{10EA319C-776E-4B73-BA22-6100A38330BF}" destId="{13DF1032-41AF-47B4-A712-FD8219439BEA}" srcOrd="0" destOrd="0" presId="urn:microsoft.com/office/officeart/2005/8/layout/vList4#2"/>
    <dgm:cxn modelId="{64B37286-7396-42EE-9BC6-F552C5508C25}" type="presOf" srcId="{35012FB2-333C-4F29-A0CF-7E9A21FD4F1F}" destId="{E2225B64-348C-4A63-BFCE-2C1BEE7E25E2}" srcOrd="0" destOrd="0" presId="urn:microsoft.com/office/officeart/2005/8/layout/vList4#2"/>
    <dgm:cxn modelId="{833E2B0D-BC1C-4CAF-A0C2-91DDA0DA5967}" type="presOf" srcId="{D29F8D5B-72B3-4629-8FB5-121A4AACA154}" destId="{E9A87A88-FBA0-4CE7-88AC-070DD47B3FBD}" srcOrd="1" destOrd="0" presId="urn:microsoft.com/office/officeart/2005/8/layout/vList4#2"/>
    <dgm:cxn modelId="{99F3E1BD-4EE1-4000-AEFB-EC540B54E716}" type="presOf" srcId="{D29F8D5B-72B3-4629-8FB5-121A4AACA154}" destId="{E5F73EEE-6A55-4229-BB8C-9D5A8161D780}" srcOrd="0" destOrd="0" presId="urn:microsoft.com/office/officeart/2005/8/layout/vList4#2"/>
    <dgm:cxn modelId="{34C6888F-39D2-4D6A-BDF1-CB8393558556}" srcId="{58135D51-16D4-4CB1-8644-DBF552F3D61E}" destId="{35012FB2-333C-4F29-A0CF-7E9A21FD4F1F}" srcOrd="2" destOrd="0" parTransId="{9F749467-5FC5-4396-8D68-F0423162FEC6}" sibTransId="{52A337DE-BEE1-489B-A1B5-ADDEA9AD0FBA}"/>
    <dgm:cxn modelId="{E929B286-AF97-46F7-834D-968C74BF80D9}" type="presOf" srcId="{10EA319C-776E-4B73-BA22-6100A38330BF}" destId="{54CE824B-70FD-4BBD-8E34-8788A51F510F}" srcOrd="1" destOrd="0" presId="urn:microsoft.com/office/officeart/2005/8/layout/vList4#2"/>
    <dgm:cxn modelId="{3598E363-E015-457F-B7D8-130A17C1FCB7}" type="presOf" srcId="{58135D51-16D4-4CB1-8644-DBF552F3D61E}" destId="{4E78167F-C1B9-48A0-BC33-17B42572E972}" srcOrd="0" destOrd="0" presId="urn:microsoft.com/office/officeart/2005/8/layout/vList4#2"/>
    <dgm:cxn modelId="{FA98A5AA-8966-48A1-A010-E94720AA5AB9}" srcId="{58135D51-16D4-4CB1-8644-DBF552F3D61E}" destId="{D29F8D5B-72B3-4629-8FB5-121A4AACA154}" srcOrd="1" destOrd="0" parTransId="{998D80C6-BF6D-454F-BDFC-AA8E17CEC019}" sibTransId="{6704043E-4361-474E-B64C-C155E2A28F90}"/>
    <dgm:cxn modelId="{386033E3-CEA5-4A0C-B9CC-2C4E4C5EAF0D}" type="presParOf" srcId="{4E78167F-C1B9-48A0-BC33-17B42572E972}" destId="{9B558385-964A-403B-AC6B-3E033F25662F}" srcOrd="0" destOrd="0" presId="urn:microsoft.com/office/officeart/2005/8/layout/vList4#2"/>
    <dgm:cxn modelId="{DBFD4839-74CE-4F1A-B17C-4DBC88BDE0B6}" type="presParOf" srcId="{9B558385-964A-403B-AC6B-3E033F25662F}" destId="{13DF1032-41AF-47B4-A712-FD8219439BEA}" srcOrd="0" destOrd="0" presId="urn:microsoft.com/office/officeart/2005/8/layout/vList4#2"/>
    <dgm:cxn modelId="{404B7EA7-43CE-4487-93A6-BE3EAA5E35F1}" type="presParOf" srcId="{9B558385-964A-403B-AC6B-3E033F25662F}" destId="{B1CE2777-CEAD-463A-8EF3-03EB1802BD81}" srcOrd="1" destOrd="0" presId="urn:microsoft.com/office/officeart/2005/8/layout/vList4#2"/>
    <dgm:cxn modelId="{510E362F-622E-406C-8E8B-F85CD27466E4}" type="presParOf" srcId="{9B558385-964A-403B-AC6B-3E033F25662F}" destId="{54CE824B-70FD-4BBD-8E34-8788A51F510F}" srcOrd="2" destOrd="0" presId="urn:microsoft.com/office/officeart/2005/8/layout/vList4#2"/>
    <dgm:cxn modelId="{53E2D23B-0F98-4E2A-A958-965B39EDCBEF}" type="presParOf" srcId="{4E78167F-C1B9-48A0-BC33-17B42572E972}" destId="{42ABD8B6-8101-4E5A-A090-D97E11E99C04}" srcOrd="1" destOrd="0" presId="urn:microsoft.com/office/officeart/2005/8/layout/vList4#2"/>
    <dgm:cxn modelId="{8C552AE7-4A53-4681-9F18-BFCD33E69A56}" type="presParOf" srcId="{4E78167F-C1B9-48A0-BC33-17B42572E972}" destId="{F30F87F0-B921-42FA-9128-ED402BFD4142}" srcOrd="2" destOrd="0" presId="urn:microsoft.com/office/officeart/2005/8/layout/vList4#2"/>
    <dgm:cxn modelId="{1E78F106-A1A9-47A4-9BA8-767962E61BAF}" type="presParOf" srcId="{F30F87F0-B921-42FA-9128-ED402BFD4142}" destId="{E5F73EEE-6A55-4229-BB8C-9D5A8161D780}" srcOrd="0" destOrd="0" presId="urn:microsoft.com/office/officeart/2005/8/layout/vList4#2"/>
    <dgm:cxn modelId="{B747B8CE-6D88-471D-B222-468AB114676C}" type="presParOf" srcId="{F30F87F0-B921-42FA-9128-ED402BFD4142}" destId="{263E2263-D0D2-4271-B76E-F8E403C5761F}" srcOrd="1" destOrd="0" presId="urn:microsoft.com/office/officeart/2005/8/layout/vList4#2"/>
    <dgm:cxn modelId="{BDC6B681-B8E9-434F-ADDD-27E018701FA6}" type="presParOf" srcId="{F30F87F0-B921-42FA-9128-ED402BFD4142}" destId="{E9A87A88-FBA0-4CE7-88AC-070DD47B3FBD}" srcOrd="2" destOrd="0" presId="urn:microsoft.com/office/officeart/2005/8/layout/vList4#2"/>
    <dgm:cxn modelId="{400B8A1D-CECF-4F6F-A03A-2E312E77A40B}" type="presParOf" srcId="{4E78167F-C1B9-48A0-BC33-17B42572E972}" destId="{20C400DC-99B8-4ED2-8224-78584B7881D8}" srcOrd="3" destOrd="0" presId="urn:microsoft.com/office/officeart/2005/8/layout/vList4#2"/>
    <dgm:cxn modelId="{4A7B7B0A-F000-4009-8165-080C30B48D7F}" type="presParOf" srcId="{4E78167F-C1B9-48A0-BC33-17B42572E972}" destId="{A2EAFE7B-89F2-4109-A018-6A345A6AD35E}" srcOrd="4" destOrd="0" presId="urn:microsoft.com/office/officeart/2005/8/layout/vList4#2"/>
    <dgm:cxn modelId="{0359BCF1-9355-4965-A327-F9EBF1DA48C1}" type="presParOf" srcId="{A2EAFE7B-89F2-4109-A018-6A345A6AD35E}" destId="{E2225B64-348C-4A63-BFCE-2C1BEE7E25E2}" srcOrd="0" destOrd="0" presId="urn:microsoft.com/office/officeart/2005/8/layout/vList4#2"/>
    <dgm:cxn modelId="{E8A89916-B2A7-4166-ADCA-8C905D345B45}" type="presParOf" srcId="{A2EAFE7B-89F2-4109-A018-6A345A6AD35E}" destId="{E59BBAAB-58A3-42A9-A3C7-0C5CC5CD7FC0}" srcOrd="1" destOrd="0" presId="urn:microsoft.com/office/officeart/2005/8/layout/vList4#2"/>
    <dgm:cxn modelId="{23743D29-EC28-4F1B-B364-F58D79420A0B}" type="presParOf" srcId="{A2EAFE7B-89F2-4109-A018-6A345A6AD35E}" destId="{3D941EF6-BA89-443F-BEBC-3533CCCA124C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8135D51-16D4-4CB1-8644-DBF552F3D61E}" type="doc">
      <dgm:prSet loTypeId="urn:microsoft.com/office/officeart/2005/8/layout/vList4#3" loCatId="list" qsTypeId="urn:microsoft.com/office/officeart/2005/8/quickstyle/simple1#7" qsCatId="simple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3FE03B4D-83CB-4BA9-AF70-F735F2A203B1}">
      <dgm:prSet custT="1"/>
      <dgm:spPr/>
      <dgm:t>
        <a:bodyPr/>
        <a:lstStyle/>
        <a:p>
          <a:r>
            <a:rPr lang="ru-RU" altLang="ru-RU" sz="1600" b="1" dirty="0" smtClean="0">
              <a:solidFill>
                <a:schemeClr val="bg1"/>
              </a:solidFill>
              <a:latin typeface="+mn-lt"/>
            </a:rPr>
            <a:t>Цель: </a:t>
          </a:r>
          <a:r>
            <a:rPr lang="ru-RU" sz="1600" dirty="0" smtClean="0"/>
            <a:t>Обеспечение долгосрочной сбалансированности и устойчивости бюджетной системы </a:t>
          </a:r>
          <a:r>
            <a:rPr lang="ru-RU" sz="1600" dirty="0" err="1" smtClean="0"/>
            <a:t>Кувандыкского</a:t>
          </a:r>
          <a:r>
            <a:rPr lang="ru-RU" sz="1600" dirty="0" smtClean="0"/>
            <a:t> городского округа                        </a:t>
          </a:r>
          <a:r>
            <a:rPr lang="ru-RU" sz="1000" dirty="0" smtClean="0"/>
            <a:t>(</a:t>
          </a:r>
          <a:r>
            <a:rPr lang="ru-RU" sz="1000" dirty="0" err="1" smtClean="0"/>
            <a:t>тыс.руб</a:t>
          </a:r>
          <a:r>
            <a:rPr lang="ru-RU" sz="1000" dirty="0" smtClean="0"/>
            <a:t>)</a:t>
          </a:r>
          <a:endParaRPr lang="ru-RU" altLang="ru-RU" sz="1000" dirty="0">
            <a:solidFill>
              <a:schemeClr val="bg1"/>
            </a:solidFill>
            <a:latin typeface="+mn-lt"/>
          </a:endParaRPr>
        </a:p>
      </dgm:t>
    </dgm:pt>
    <dgm:pt modelId="{E44D55AB-5897-482E-8542-3446ED748533}" type="parTrans" cxnId="{3B1E0EB5-44BD-484B-957D-AA0BFF948C96}">
      <dgm:prSet/>
      <dgm:spPr/>
      <dgm:t>
        <a:bodyPr/>
        <a:lstStyle/>
        <a:p>
          <a:endParaRPr lang="ru-RU"/>
        </a:p>
      </dgm:t>
    </dgm:pt>
    <dgm:pt modelId="{DBE2D48C-069B-44D7-816F-9BF6433F5245}" type="sibTrans" cxnId="{3B1E0EB5-44BD-484B-957D-AA0BFF948C96}">
      <dgm:prSet/>
      <dgm:spPr/>
      <dgm:t>
        <a:bodyPr/>
        <a:lstStyle/>
        <a:p>
          <a:endParaRPr lang="ru-RU"/>
        </a:p>
      </dgm:t>
    </dgm:pt>
    <dgm:pt modelId="{4E78167F-C1B9-48A0-BC33-17B42572E972}" type="pres">
      <dgm:prSet presAssocID="{58135D51-16D4-4CB1-8644-DBF552F3D61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79BD76-8E55-4BF4-BEBE-12316022FCB5}" type="pres">
      <dgm:prSet presAssocID="{3FE03B4D-83CB-4BA9-AF70-F735F2A203B1}" presName="comp" presStyleCnt="0"/>
      <dgm:spPr/>
    </dgm:pt>
    <dgm:pt modelId="{13390311-413B-4E11-B6A1-4B0F6B3A8AEC}" type="pres">
      <dgm:prSet presAssocID="{3FE03B4D-83CB-4BA9-AF70-F735F2A203B1}" presName="box" presStyleLbl="node1" presStyleIdx="0" presStyleCnt="1" custLinFactNeighborX="-101" custLinFactNeighborY="32224"/>
      <dgm:spPr/>
      <dgm:t>
        <a:bodyPr/>
        <a:lstStyle/>
        <a:p>
          <a:endParaRPr lang="ru-RU"/>
        </a:p>
      </dgm:t>
    </dgm:pt>
    <dgm:pt modelId="{FAA2DC10-564B-41D5-8A83-96D210CB4A88}" type="pres">
      <dgm:prSet presAssocID="{3FE03B4D-83CB-4BA9-AF70-F735F2A203B1}" presName="img" presStyleLbl="fgImgPlace1" presStyleIdx="0" presStyleCnt="1" custScaleX="98800" custScaleY="100504" custLinFactNeighborX="-4091" custLinFactNeighborY="-639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37CE717-08BE-46CD-88B6-43A16730E866}" type="pres">
      <dgm:prSet presAssocID="{3FE03B4D-83CB-4BA9-AF70-F735F2A203B1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B797F4-AA18-4BF2-A082-B15E38412DF8}" type="presOf" srcId="{3FE03B4D-83CB-4BA9-AF70-F735F2A203B1}" destId="{13390311-413B-4E11-B6A1-4B0F6B3A8AEC}" srcOrd="0" destOrd="0" presId="urn:microsoft.com/office/officeart/2005/8/layout/vList4#3"/>
    <dgm:cxn modelId="{635BCBE4-0575-4A44-A5BF-3CDD8F02F81F}" type="presOf" srcId="{58135D51-16D4-4CB1-8644-DBF552F3D61E}" destId="{4E78167F-C1B9-48A0-BC33-17B42572E972}" srcOrd="0" destOrd="0" presId="urn:microsoft.com/office/officeart/2005/8/layout/vList4#3"/>
    <dgm:cxn modelId="{3B1E0EB5-44BD-484B-957D-AA0BFF948C96}" srcId="{58135D51-16D4-4CB1-8644-DBF552F3D61E}" destId="{3FE03B4D-83CB-4BA9-AF70-F735F2A203B1}" srcOrd="0" destOrd="0" parTransId="{E44D55AB-5897-482E-8542-3446ED748533}" sibTransId="{DBE2D48C-069B-44D7-816F-9BF6433F5245}"/>
    <dgm:cxn modelId="{477AFAE9-5966-4C86-A569-EC6327DAD376}" type="presOf" srcId="{3FE03B4D-83CB-4BA9-AF70-F735F2A203B1}" destId="{037CE717-08BE-46CD-88B6-43A16730E866}" srcOrd="1" destOrd="0" presId="urn:microsoft.com/office/officeart/2005/8/layout/vList4#3"/>
    <dgm:cxn modelId="{D07EDF82-7E94-45EC-9286-0B7057826B25}" type="presParOf" srcId="{4E78167F-C1B9-48A0-BC33-17B42572E972}" destId="{2979BD76-8E55-4BF4-BEBE-12316022FCB5}" srcOrd="0" destOrd="0" presId="urn:microsoft.com/office/officeart/2005/8/layout/vList4#3"/>
    <dgm:cxn modelId="{AEB88246-5199-45A4-B1E9-C71F7D462C2A}" type="presParOf" srcId="{2979BD76-8E55-4BF4-BEBE-12316022FCB5}" destId="{13390311-413B-4E11-B6A1-4B0F6B3A8AEC}" srcOrd="0" destOrd="0" presId="urn:microsoft.com/office/officeart/2005/8/layout/vList4#3"/>
    <dgm:cxn modelId="{8A2F2017-3D82-4B06-A35D-81A42AF37C79}" type="presParOf" srcId="{2979BD76-8E55-4BF4-BEBE-12316022FCB5}" destId="{FAA2DC10-564B-41D5-8A83-96D210CB4A88}" srcOrd="1" destOrd="0" presId="urn:microsoft.com/office/officeart/2005/8/layout/vList4#3"/>
    <dgm:cxn modelId="{AFD00E32-8151-4816-876C-99405318A39C}" type="presParOf" srcId="{2979BD76-8E55-4BF4-BEBE-12316022FCB5}" destId="{037CE717-08BE-46CD-88B6-43A16730E866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6953F9-70EB-4254-BE00-6C20C2E1253E}" type="doc">
      <dgm:prSet loTypeId="urn:microsoft.com/office/officeart/2005/8/layout/vList4#10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A4CA1E2-D11D-4AE8-BE38-0C74EADF6E6F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сохранение объема муниципального долга </a:t>
          </a:r>
          <a:r>
            <a:rPr lang="ru-RU" dirty="0" err="1" smtClean="0"/>
            <a:t>Кувандыкского</a:t>
          </a:r>
          <a:r>
            <a:rPr lang="ru-RU" dirty="0" smtClean="0"/>
            <a:t> городского округа на уровне, не превышающем объем доходов бюджета городского округа без учета объема безвозмездных поступлений;</a:t>
          </a: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D992A2CE-518C-4BC3-9B48-148A6796F6F2}" type="parTrans" cxnId="{E2A685C8-1C6D-4449-9F91-814DE1DC225C}">
      <dgm:prSet/>
      <dgm:spPr/>
      <dgm:t>
        <a:bodyPr/>
        <a:lstStyle/>
        <a:p>
          <a:endParaRPr lang="ru-RU"/>
        </a:p>
      </dgm:t>
    </dgm:pt>
    <dgm:pt modelId="{CD1DE34C-ECEF-4D94-802F-1D2FC1DA40EB}" type="sibTrans" cxnId="{E2A685C8-1C6D-4449-9F91-814DE1DC225C}">
      <dgm:prSet/>
      <dgm:spPr/>
      <dgm:t>
        <a:bodyPr/>
        <a:lstStyle/>
        <a:p>
          <a:endParaRPr lang="ru-RU"/>
        </a:p>
      </dgm:t>
    </dgm:pt>
    <dgm:pt modelId="{1A56046C-9CF0-4E98-B73F-A3A33923C82A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отсутствие просроченных долговых обязательств, просроченной кредиторской задолженности, в том числе по исполнению обязательств перед гражданами;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8A58E954-B3E2-4A27-8F15-7829B621F941}" type="parTrans" cxnId="{CBA7B2B6-C1C7-4FD6-8769-778762D1CEFA}">
      <dgm:prSet/>
      <dgm:spPr/>
      <dgm:t>
        <a:bodyPr/>
        <a:lstStyle/>
        <a:p>
          <a:endParaRPr lang="ru-RU"/>
        </a:p>
      </dgm:t>
    </dgm:pt>
    <dgm:pt modelId="{C3C051B5-B50F-48BA-AE6A-D5B71329F8EA}" type="sibTrans" cxnId="{CBA7B2B6-C1C7-4FD6-8769-778762D1CEFA}">
      <dgm:prSet/>
      <dgm:spPr/>
      <dgm:t>
        <a:bodyPr/>
        <a:lstStyle/>
        <a:p>
          <a:endParaRPr lang="ru-RU"/>
        </a:p>
      </dgm:t>
    </dgm:pt>
    <dgm:pt modelId="{70FADEBE-03CD-4C50-9D72-7F8101EEE0F3}">
      <dgm:prSet/>
      <dgm:spPr/>
      <dgm:t>
        <a:bodyPr/>
        <a:lstStyle/>
        <a:p>
          <a:r>
            <a:rPr lang="ru-RU" dirty="0" smtClean="0"/>
            <a:t>минимизация замечаний со стороны контролирующих органов к порядку осуществления бюджетного процесса;</a:t>
          </a:r>
          <a:endParaRPr lang="ru-RU" dirty="0"/>
        </a:p>
      </dgm:t>
    </dgm:pt>
    <dgm:pt modelId="{E99AC0C8-6C51-4A8A-A870-1B1BA7B71496}" type="parTrans" cxnId="{CB555038-06F0-4DAB-A11D-9231690FFFF8}">
      <dgm:prSet/>
      <dgm:spPr/>
      <dgm:t>
        <a:bodyPr/>
        <a:lstStyle/>
        <a:p>
          <a:endParaRPr lang="ru-RU"/>
        </a:p>
      </dgm:t>
    </dgm:pt>
    <dgm:pt modelId="{C08D206A-02E6-42F3-B545-90E48829C94E}" type="sibTrans" cxnId="{CB555038-06F0-4DAB-A11D-9231690FFFF8}">
      <dgm:prSet/>
      <dgm:spPr/>
      <dgm:t>
        <a:bodyPr/>
        <a:lstStyle/>
        <a:p>
          <a:endParaRPr lang="ru-RU"/>
        </a:p>
      </dgm:t>
    </dgm:pt>
    <dgm:pt modelId="{8BF405E1-7F63-4DBA-BDD8-66C1E1B4A10C}">
      <dgm:prSet/>
      <dgm:spPr/>
      <dgm:t>
        <a:bodyPr/>
        <a:lstStyle/>
        <a:p>
          <a:r>
            <a:rPr lang="ru-RU" dirty="0" smtClean="0"/>
            <a:t>повышение эффективности бюджетных расходов. </a:t>
          </a:r>
          <a:endParaRPr lang="ru-RU" dirty="0"/>
        </a:p>
      </dgm:t>
    </dgm:pt>
    <dgm:pt modelId="{D66A35F3-A79A-4DF7-9729-2257A3B58FBD}" type="parTrans" cxnId="{B93FA8CD-0434-48CB-8A82-28A2E879500F}">
      <dgm:prSet/>
      <dgm:spPr/>
      <dgm:t>
        <a:bodyPr/>
        <a:lstStyle/>
        <a:p>
          <a:endParaRPr lang="ru-RU"/>
        </a:p>
      </dgm:t>
    </dgm:pt>
    <dgm:pt modelId="{CCCC714E-6DDA-4A6B-BE4A-0C61FA0793B5}" type="sibTrans" cxnId="{B93FA8CD-0434-48CB-8A82-28A2E879500F}">
      <dgm:prSet/>
      <dgm:spPr/>
      <dgm:t>
        <a:bodyPr/>
        <a:lstStyle/>
        <a:p>
          <a:endParaRPr lang="ru-RU"/>
        </a:p>
      </dgm:t>
    </dgm:pt>
    <dgm:pt modelId="{902F33F5-66BE-490B-90BE-96B95D4582C5}">
      <dgm:prSet/>
      <dgm:spPr/>
      <dgm:t>
        <a:bodyPr/>
        <a:lstStyle/>
        <a:p>
          <a:r>
            <a:rPr lang="ru-RU" dirty="0" smtClean="0"/>
            <a:t>исполнение расходных обязательств бюджета Кувандыкского городского округа к 2024г. 99,8%;</a:t>
          </a:r>
        </a:p>
      </dgm:t>
    </dgm:pt>
    <dgm:pt modelId="{A71318DA-AE1D-427F-8A08-F85F3F293403}" type="parTrans" cxnId="{42577BA9-34E4-441B-9604-A8003269BCFA}">
      <dgm:prSet/>
      <dgm:spPr/>
      <dgm:t>
        <a:bodyPr/>
        <a:lstStyle/>
        <a:p>
          <a:endParaRPr lang="ru-RU"/>
        </a:p>
      </dgm:t>
    </dgm:pt>
    <dgm:pt modelId="{32C410E1-40DD-47F7-8FDF-27DFD1DDF284}" type="sibTrans" cxnId="{42577BA9-34E4-441B-9604-A8003269BCFA}">
      <dgm:prSet/>
      <dgm:spPr/>
      <dgm:t>
        <a:bodyPr/>
        <a:lstStyle/>
        <a:p>
          <a:endParaRPr lang="ru-RU"/>
        </a:p>
      </dgm:t>
    </dgm:pt>
    <dgm:pt modelId="{EAB0F987-EF81-49ED-8366-F0932FFAEFCC}" type="pres">
      <dgm:prSet presAssocID="{F86953F9-70EB-4254-BE00-6C20C2E1253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069D3E-D7C3-47C7-B5A7-64490B88A339}" type="pres">
      <dgm:prSet presAssocID="{5A4CA1E2-D11D-4AE8-BE38-0C74EADF6E6F}" presName="comp" presStyleCnt="0"/>
      <dgm:spPr/>
      <dgm:t>
        <a:bodyPr/>
        <a:lstStyle/>
        <a:p>
          <a:endParaRPr lang="ru-RU"/>
        </a:p>
      </dgm:t>
    </dgm:pt>
    <dgm:pt modelId="{FA8637BE-4C78-4A90-8EA9-FF147A0D6DB0}" type="pres">
      <dgm:prSet presAssocID="{5A4CA1E2-D11D-4AE8-BE38-0C74EADF6E6F}" presName="box" presStyleLbl="node1" presStyleIdx="0" presStyleCnt="5"/>
      <dgm:spPr/>
      <dgm:t>
        <a:bodyPr/>
        <a:lstStyle/>
        <a:p>
          <a:endParaRPr lang="ru-RU"/>
        </a:p>
      </dgm:t>
    </dgm:pt>
    <dgm:pt modelId="{2930AC06-D9EA-4450-9784-79CC83DEF5A6}" type="pres">
      <dgm:prSet presAssocID="{5A4CA1E2-D11D-4AE8-BE38-0C74EADF6E6F}" presName="img" presStyleLbl="fgImgPlace1" presStyleIdx="0" presStyleCnt="5" custScaleX="95808" custScaleY="10849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99AC2BC-6C4C-432F-912F-9815E5385E7E}" type="pres">
      <dgm:prSet presAssocID="{5A4CA1E2-D11D-4AE8-BE38-0C74EADF6E6F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A935E-C924-4D33-B7C2-3584ADA4283C}" type="pres">
      <dgm:prSet presAssocID="{CD1DE34C-ECEF-4D94-802F-1D2FC1DA40EB}" presName="spacer" presStyleCnt="0"/>
      <dgm:spPr/>
      <dgm:t>
        <a:bodyPr/>
        <a:lstStyle/>
        <a:p>
          <a:endParaRPr lang="ru-RU"/>
        </a:p>
      </dgm:t>
    </dgm:pt>
    <dgm:pt modelId="{21B36067-17EA-4EC0-8449-9F0355E635D1}" type="pres">
      <dgm:prSet presAssocID="{1A56046C-9CF0-4E98-B73F-A3A33923C82A}" presName="comp" presStyleCnt="0"/>
      <dgm:spPr/>
      <dgm:t>
        <a:bodyPr/>
        <a:lstStyle/>
        <a:p>
          <a:endParaRPr lang="ru-RU"/>
        </a:p>
      </dgm:t>
    </dgm:pt>
    <dgm:pt modelId="{DAAB083C-299D-4388-8A85-E26E6205AEBD}" type="pres">
      <dgm:prSet presAssocID="{1A56046C-9CF0-4E98-B73F-A3A33923C82A}" presName="box" presStyleLbl="node1" presStyleIdx="1" presStyleCnt="5"/>
      <dgm:spPr/>
      <dgm:t>
        <a:bodyPr/>
        <a:lstStyle/>
        <a:p>
          <a:endParaRPr lang="ru-RU"/>
        </a:p>
      </dgm:t>
    </dgm:pt>
    <dgm:pt modelId="{91A77631-7155-4946-9513-007DB4ABC26F}" type="pres">
      <dgm:prSet presAssocID="{1A56046C-9CF0-4E98-B73F-A3A33923C82A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0762731-C4BC-455B-B48F-ACA29C689B1F}" type="pres">
      <dgm:prSet presAssocID="{1A56046C-9CF0-4E98-B73F-A3A33923C82A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CA7D96-0EA1-4A76-BA38-47ECE518CD6A}" type="pres">
      <dgm:prSet presAssocID="{C3C051B5-B50F-48BA-AE6A-D5B71329F8EA}" presName="spacer" presStyleCnt="0"/>
      <dgm:spPr/>
      <dgm:t>
        <a:bodyPr/>
        <a:lstStyle/>
        <a:p>
          <a:endParaRPr lang="ru-RU"/>
        </a:p>
      </dgm:t>
    </dgm:pt>
    <dgm:pt modelId="{F34DA545-F1B8-4B54-8BF5-EF5274F6E392}" type="pres">
      <dgm:prSet presAssocID="{902F33F5-66BE-490B-90BE-96B95D4582C5}" presName="comp" presStyleCnt="0"/>
      <dgm:spPr/>
      <dgm:t>
        <a:bodyPr/>
        <a:lstStyle/>
        <a:p>
          <a:endParaRPr lang="ru-RU"/>
        </a:p>
      </dgm:t>
    </dgm:pt>
    <dgm:pt modelId="{20177E07-41B7-423D-8B93-E4678E547B2F}" type="pres">
      <dgm:prSet presAssocID="{902F33F5-66BE-490B-90BE-96B95D4582C5}" presName="box" presStyleLbl="node1" presStyleIdx="2" presStyleCnt="5"/>
      <dgm:spPr/>
      <dgm:t>
        <a:bodyPr/>
        <a:lstStyle/>
        <a:p>
          <a:endParaRPr lang="ru-RU"/>
        </a:p>
      </dgm:t>
    </dgm:pt>
    <dgm:pt modelId="{48A17DB8-AC72-4854-9F25-30208446CF7B}" type="pres">
      <dgm:prSet presAssocID="{902F33F5-66BE-490B-90BE-96B95D4582C5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1BFB3DD-52BD-4427-B3F6-901059A220D2}" type="pres">
      <dgm:prSet presAssocID="{902F33F5-66BE-490B-90BE-96B95D4582C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2F2B4F-53CA-4808-8139-B7185407D75E}" type="pres">
      <dgm:prSet presAssocID="{32C410E1-40DD-47F7-8FDF-27DFD1DDF284}" presName="spacer" presStyleCnt="0"/>
      <dgm:spPr/>
      <dgm:t>
        <a:bodyPr/>
        <a:lstStyle/>
        <a:p>
          <a:endParaRPr lang="ru-RU"/>
        </a:p>
      </dgm:t>
    </dgm:pt>
    <dgm:pt modelId="{70603132-B6B2-4EF3-A096-1053CEA94262}" type="pres">
      <dgm:prSet presAssocID="{70FADEBE-03CD-4C50-9D72-7F8101EEE0F3}" presName="comp" presStyleCnt="0"/>
      <dgm:spPr/>
      <dgm:t>
        <a:bodyPr/>
        <a:lstStyle/>
        <a:p>
          <a:endParaRPr lang="ru-RU"/>
        </a:p>
      </dgm:t>
    </dgm:pt>
    <dgm:pt modelId="{61FBD203-128C-4049-9D68-2D186C1D995D}" type="pres">
      <dgm:prSet presAssocID="{70FADEBE-03CD-4C50-9D72-7F8101EEE0F3}" presName="box" presStyleLbl="node1" presStyleIdx="3" presStyleCnt="5"/>
      <dgm:spPr/>
      <dgm:t>
        <a:bodyPr/>
        <a:lstStyle/>
        <a:p>
          <a:endParaRPr lang="ru-RU"/>
        </a:p>
      </dgm:t>
    </dgm:pt>
    <dgm:pt modelId="{01067843-58A1-473D-94B0-993D2C021B72}" type="pres">
      <dgm:prSet presAssocID="{70FADEBE-03CD-4C50-9D72-7F8101EEE0F3}" presName="img" presStyleLbl="fgImgPlace1" presStyleIdx="3" presStyleCnt="5" custScaleX="95808" custScaleY="10071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42473FB-0AE1-417C-8165-73019968965E}" type="pres">
      <dgm:prSet presAssocID="{70FADEBE-03CD-4C50-9D72-7F8101EEE0F3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718F34-CEBD-49BD-9428-1AD43A2007F1}" type="pres">
      <dgm:prSet presAssocID="{C08D206A-02E6-42F3-B545-90E48829C94E}" presName="spacer" presStyleCnt="0"/>
      <dgm:spPr/>
      <dgm:t>
        <a:bodyPr/>
        <a:lstStyle/>
        <a:p>
          <a:endParaRPr lang="ru-RU"/>
        </a:p>
      </dgm:t>
    </dgm:pt>
    <dgm:pt modelId="{D40A3059-35BB-49C9-99BA-02067BD324F7}" type="pres">
      <dgm:prSet presAssocID="{8BF405E1-7F63-4DBA-BDD8-66C1E1B4A10C}" presName="comp" presStyleCnt="0"/>
      <dgm:spPr/>
      <dgm:t>
        <a:bodyPr/>
        <a:lstStyle/>
        <a:p>
          <a:endParaRPr lang="ru-RU"/>
        </a:p>
      </dgm:t>
    </dgm:pt>
    <dgm:pt modelId="{AA100E71-D0A3-4A53-9994-2D7A415165E6}" type="pres">
      <dgm:prSet presAssocID="{8BF405E1-7F63-4DBA-BDD8-66C1E1B4A10C}" presName="box" presStyleLbl="node1" presStyleIdx="4" presStyleCnt="5"/>
      <dgm:spPr/>
      <dgm:t>
        <a:bodyPr/>
        <a:lstStyle/>
        <a:p>
          <a:endParaRPr lang="ru-RU"/>
        </a:p>
      </dgm:t>
    </dgm:pt>
    <dgm:pt modelId="{B1D9F31B-778B-4972-88B1-AFBB4291E8BA}" type="pres">
      <dgm:prSet presAssocID="{8BF405E1-7F63-4DBA-BDD8-66C1E1B4A10C}" presName="img" presStyleLbl="fgImgPlace1" presStyleIdx="4" presStyleCnt="5" custScaleX="95808" custScaleY="107569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F2C4017-B231-428B-B874-D9D4DCB3E154}" type="pres">
      <dgm:prSet presAssocID="{8BF405E1-7F63-4DBA-BDD8-66C1E1B4A10C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577BA9-34E4-441B-9604-A8003269BCFA}" srcId="{F86953F9-70EB-4254-BE00-6C20C2E1253E}" destId="{902F33F5-66BE-490B-90BE-96B95D4582C5}" srcOrd="2" destOrd="0" parTransId="{A71318DA-AE1D-427F-8A08-F85F3F293403}" sibTransId="{32C410E1-40DD-47F7-8FDF-27DFD1DDF284}"/>
    <dgm:cxn modelId="{F370A4AE-8545-428D-8843-84BD80B9B7AC}" type="presOf" srcId="{1A56046C-9CF0-4E98-B73F-A3A33923C82A}" destId="{DAAB083C-299D-4388-8A85-E26E6205AEBD}" srcOrd="0" destOrd="0" presId="urn:microsoft.com/office/officeart/2005/8/layout/vList4#10"/>
    <dgm:cxn modelId="{F3F9CDA9-351C-41FF-AF00-DC04710C90D6}" type="presOf" srcId="{70FADEBE-03CD-4C50-9D72-7F8101EEE0F3}" destId="{442473FB-0AE1-417C-8165-73019968965E}" srcOrd="1" destOrd="0" presId="urn:microsoft.com/office/officeart/2005/8/layout/vList4#10"/>
    <dgm:cxn modelId="{E2A685C8-1C6D-4449-9F91-814DE1DC225C}" srcId="{F86953F9-70EB-4254-BE00-6C20C2E1253E}" destId="{5A4CA1E2-D11D-4AE8-BE38-0C74EADF6E6F}" srcOrd="0" destOrd="0" parTransId="{D992A2CE-518C-4BC3-9B48-148A6796F6F2}" sibTransId="{CD1DE34C-ECEF-4D94-802F-1D2FC1DA40EB}"/>
    <dgm:cxn modelId="{CBA7B2B6-C1C7-4FD6-8769-778762D1CEFA}" srcId="{F86953F9-70EB-4254-BE00-6C20C2E1253E}" destId="{1A56046C-9CF0-4E98-B73F-A3A33923C82A}" srcOrd="1" destOrd="0" parTransId="{8A58E954-B3E2-4A27-8F15-7829B621F941}" sibTransId="{C3C051B5-B50F-48BA-AE6A-D5B71329F8EA}"/>
    <dgm:cxn modelId="{CB555038-06F0-4DAB-A11D-9231690FFFF8}" srcId="{F86953F9-70EB-4254-BE00-6C20C2E1253E}" destId="{70FADEBE-03CD-4C50-9D72-7F8101EEE0F3}" srcOrd="3" destOrd="0" parTransId="{E99AC0C8-6C51-4A8A-A870-1B1BA7B71496}" sibTransId="{C08D206A-02E6-42F3-B545-90E48829C94E}"/>
    <dgm:cxn modelId="{5AB9E469-7C30-46EA-9700-2E35EEE36974}" type="presOf" srcId="{8BF405E1-7F63-4DBA-BDD8-66C1E1B4A10C}" destId="{AA100E71-D0A3-4A53-9994-2D7A415165E6}" srcOrd="0" destOrd="0" presId="urn:microsoft.com/office/officeart/2005/8/layout/vList4#10"/>
    <dgm:cxn modelId="{2AE41698-3843-4914-ACEA-BD6E08FEC601}" type="presOf" srcId="{902F33F5-66BE-490B-90BE-96B95D4582C5}" destId="{20177E07-41B7-423D-8B93-E4678E547B2F}" srcOrd="0" destOrd="0" presId="urn:microsoft.com/office/officeart/2005/8/layout/vList4#10"/>
    <dgm:cxn modelId="{711E2A7E-752C-460F-B5BD-8B9A35B7244E}" type="presOf" srcId="{902F33F5-66BE-490B-90BE-96B95D4582C5}" destId="{E1BFB3DD-52BD-4427-B3F6-901059A220D2}" srcOrd="1" destOrd="0" presId="urn:microsoft.com/office/officeart/2005/8/layout/vList4#10"/>
    <dgm:cxn modelId="{FF96BD81-B6E5-40B2-AB23-62BCF8CD45FB}" type="presOf" srcId="{5A4CA1E2-D11D-4AE8-BE38-0C74EADF6E6F}" destId="{FA8637BE-4C78-4A90-8EA9-FF147A0D6DB0}" srcOrd="0" destOrd="0" presId="urn:microsoft.com/office/officeart/2005/8/layout/vList4#10"/>
    <dgm:cxn modelId="{30BA5704-FFEF-4416-AFE8-172B970AFE0C}" type="presOf" srcId="{5A4CA1E2-D11D-4AE8-BE38-0C74EADF6E6F}" destId="{299AC2BC-6C4C-432F-912F-9815E5385E7E}" srcOrd="1" destOrd="0" presId="urn:microsoft.com/office/officeart/2005/8/layout/vList4#10"/>
    <dgm:cxn modelId="{3A5D15D5-B87B-480D-B955-B24A19013EEE}" type="presOf" srcId="{1A56046C-9CF0-4E98-B73F-A3A33923C82A}" destId="{F0762731-C4BC-455B-B48F-ACA29C689B1F}" srcOrd="1" destOrd="0" presId="urn:microsoft.com/office/officeart/2005/8/layout/vList4#10"/>
    <dgm:cxn modelId="{155D8D38-70D7-4225-836B-74419444C3A0}" type="presOf" srcId="{70FADEBE-03CD-4C50-9D72-7F8101EEE0F3}" destId="{61FBD203-128C-4049-9D68-2D186C1D995D}" srcOrd="0" destOrd="0" presId="urn:microsoft.com/office/officeart/2005/8/layout/vList4#10"/>
    <dgm:cxn modelId="{B93FA8CD-0434-48CB-8A82-28A2E879500F}" srcId="{F86953F9-70EB-4254-BE00-6C20C2E1253E}" destId="{8BF405E1-7F63-4DBA-BDD8-66C1E1B4A10C}" srcOrd="4" destOrd="0" parTransId="{D66A35F3-A79A-4DF7-9729-2257A3B58FBD}" sibTransId="{CCCC714E-6DDA-4A6B-BE4A-0C61FA0793B5}"/>
    <dgm:cxn modelId="{0A3840EC-3C41-4B79-93CC-1DBC5B5534AB}" type="presOf" srcId="{8BF405E1-7F63-4DBA-BDD8-66C1E1B4A10C}" destId="{8F2C4017-B231-428B-B874-D9D4DCB3E154}" srcOrd="1" destOrd="0" presId="urn:microsoft.com/office/officeart/2005/8/layout/vList4#10"/>
    <dgm:cxn modelId="{2764314C-E21B-41DD-8C5F-C72A1FF639BA}" type="presOf" srcId="{F86953F9-70EB-4254-BE00-6C20C2E1253E}" destId="{EAB0F987-EF81-49ED-8366-F0932FFAEFCC}" srcOrd="0" destOrd="0" presId="urn:microsoft.com/office/officeart/2005/8/layout/vList4#10"/>
    <dgm:cxn modelId="{6FA32660-2DFC-4B58-8366-3C3BEC4B06CF}" type="presParOf" srcId="{EAB0F987-EF81-49ED-8366-F0932FFAEFCC}" destId="{AE069D3E-D7C3-47C7-B5A7-64490B88A339}" srcOrd="0" destOrd="0" presId="urn:microsoft.com/office/officeart/2005/8/layout/vList4#10"/>
    <dgm:cxn modelId="{9BDFA81A-3B9A-467C-8A97-DBCB6578D2C8}" type="presParOf" srcId="{AE069D3E-D7C3-47C7-B5A7-64490B88A339}" destId="{FA8637BE-4C78-4A90-8EA9-FF147A0D6DB0}" srcOrd="0" destOrd="0" presId="urn:microsoft.com/office/officeart/2005/8/layout/vList4#10"/>
    <dgm:cxn modelId="{77A01481-559C-4595-97E1-6EF3B8BFB01F}" type="presParOf" srcId="{AE069D3E-D7C3-47C7-B5A7-64490B88A339}" destId="{2930AC06-D9EA-4450-9784-79CC83DEF5A6}" srcOrd="1" destOrd="0" presId="urn:microsoft.com/office/officeart/2005/8/layout/vList4#10"/>
    <dgm:cxn modelId="{001D29D3-A04C-4116-9EDD-BFE71D3E18FE}" type="presParOf" srcId="{AE069D3E-D7C3-47C7-B5A7-64490B88A339}" destId="{299AC2BC-6C4C-432F-912F-9815E5385E7E}" srcOrd="2" destOrd="0" presId="urn:microsoft.com/office/officeart/2005/8/layout/vList4#10"/>
    <dgm:cxn modelId="{D0ECEAB5-28F2-4BCF-ACA8-FC70074AD963}" type="presParOf" srcId="{EAB0F987-EF81-49ED-8366-F0932FFAEFCC}" destId="{B64A935E-C924-4D33-B7C2-3584ADA4283C}" srcOrd="1" destOrd="0" presId="urn:microsoft.com/office/officeart/2005/8/layout/vList4#10"/>
    <dgm:cxn modelId="{41A93A2B-E8CD-41D4-80DF-0CEA1B2E086A}" type="presParOf" srcId="{EAB0F987-EF81-49ED-8366-F0932FFAEFCC}" destId="{21B36067-17EA-4EC0-8449-9F0355E635D1}" srcOrd="2" destOrd="0" presId="urn:microsoft.com/office/officeart/2005/8/layout/vList4#10"/>
    <dgm:cxn modelId="{48A4AD0F-B5E7-4F7F-AC0D-E74E6419A5C7}" type="presParOf" srcId="{21B36067-17EA-4EC0-8449-9F0355E635D1}" destId="{DAAB083C-299D-4388-8A85-E26E6205AEBD}" srcOrd="0" destOrd="0" presId="urn:microsoft.com/office/officeart/2005/8/layout/vList4#10"/>
    <dgm:cxn modelId="{58C1ECD3-5588-403E-A4B7-07947A335768}" type="presParOf" srcId="{21B36067-17EA-4EC0-8449-9F0355E635D1}" destId="{91A77631-7155-4946-9513-007DB4ABC26F}" srcOrd="1" destOrd="0" presId="urn:microsoft.com/office/officeart/2005/8/layout/vList4#10"/>
    <dgm:cxn modelId="{578ED8D8-7DEE-4F61-A6A1-354A2A647681}" type="presParOf" srcId="{21B36067-17EA-4EC0-8449-9F0355E635D1}" destId="{F0762731-C4BC-455B-B48F-ACA29C689B1F}" srcOrd="2" destOrd="0" presId="urn:microsoft.com/office/officeart/2005/8/layout/vList4#10"/>
    <dgm:cxn modelId="{8D5A5165-48B0-439B-BCD3-6F116FDC1540}" type="presParOf" srcId="{EAB0F987-EF81-49ED-8366-F0932FFAEFCC}" destId="{B2CA7D96-0EA1-4A76-BA38-47ECE518CD6A}" srcOrd="3" destOrd="0" presId="urn:microsoft.com/office/officeart/2005/8/layout/vList4#10"/>
    <dgm:cxn modelId="{5CED7161-711D-4AAC-B17E-0AF07E39A250}" type="presParOf" srcId="{EAB0F987-EF81-49ED-8366-F0932FFAEFCC}" destId="{F34DA545-F1B8-4B54-8BF5-EF5274F6E392}" srcOrd="4" destOrd="0" presId="urn:microsoft.com/office/officeart/2005/8/layout/vList4#10"/>
    <dgm:cxn modelId="{C9C3E931-6AEC-40C0-AE57-58517689B9B9}" type="presParOf" srcId="{F34DA545-F1B8-4B54-8BF5-EF5274F6E392}" destId="{20177E07-41B7-423D-8B93-E4678E547B2F}" srcOrd="0" destOrd="0" presId="urn:microsoft.com/office/officeart/2005/8/layout/vList4#10"/>
    <dgm:cxn modelId="{63F20B7E-1D06-4EC6-B9A4-6793B6FE6C03}" type="presParOf" srcId="{F34DA545-F1B8-4B54-8BF5-EF5274F6E392}" destId="{48A17DB8-AC72-4854-9F25-30208446CF7B}" srcOrd="1" destOrd="0" presId="urn:microsoft.com/office/officeart/2005/8/layout/vList4#10"/>
    <dgm:cxn modelId="{685D8BF2-7443-47E5-B2AB-5FF811497F5D}" type="presParOf" srcId="{F34DA545-F1B8-4B54-8BF5-EF5274F6E392}" destId="{E1BFB3DD-52BD-4427-B3F6-901059A220D2}" srcOrd="2" destOrd="0" presId="urn:microsoft.com/office/officeart/2005/8/layout/vList4#10"/>
    <dgm:cxn modelId="{59D37B86-7098-47C4-95AE-F2DD4333A469}" type="presParOf" srcId="{EAB0F987-EF81-49ED-8366-F0932FFAEFCC}" destId="{232F2B4F-53CA-4808-8139-B7185407D75E}" srcOrd="5" destOrd="0" presId="urn:microsoft.com/office/officeart/2005/8/layout/vList4#10"/>
    <dgm:cxn modelId="{E820A378-8AA1-47E2-A04F-F65F558907D9}" type="presParOf" srcId="{EAB0F987-EF81-49ED-8366-F0932FFAEFCC}" destId="{70603132-B6B2-4EF3-A096-1053CEA94262}" srcOrd="6" destOrd="0" presId="urn:microsoft.com/office/officeart/2005/8/layout/vList4#10"/>
    <dgm:cxn modelId="{CD39FEB5-89CA-4475-9C13-F6DDB159FF96}" type="presParOf" srcId="{70603132-B6B2-4EF3-A096-1053CEA94262}" destId="{61FBD203-128C-4049-9D68-2D186C1D995D}" srcOrd="0" destOrd="0" presId="urn:microsoft.com/office/officeart/2005/8/layout/vList4#10"/>
    <dgm:cxn modelId="{30E5F65A-F6B5-4330-B074-E82826FC222A}" type="presParOf" srcId="{70603132-B6B2-4EF3-A096-1053CEA94262}" destId="{01067843-58A1-473D-94B0-993D2C021B72}" srcOrd="1" destOrd="0" presId="urn:microsoft.com/office/officeart/2005/8/layout/vList4#10"/>
    <dgm:cxn modelId="{D12D681D-C2E9-4060-98C9-3CA54F9DCEAA}" type="presParOf" srcId="{70603132-B6B2-4EF3-A096-1053CEA94262}" destId="{442473FB-0AE1-417C-8165-73019968965E}" srcOrd="2" destOrd="0" presId="urn:microsoft.com/office/officeart/2005/8/layout/vList4#10"/>
    <dgm:cxn modelId="{C334CE9B-F5CE-4EC0-B725-F5496012B8A9}" type="presParOf" srcId="{EAB0F987-EF81-49ED-8366-F0932FFAEFCC}" destId="{D3718F34-CEBD-49BD-9428-1AD43A2007F1}" srcOrd="7" destOrd="0" presId="urn:microsoft.com/office/officeart/2005/8/layout/vList4#10"/>
    <dgm:cxn modelId="{86D66BF5-3F10-4057-9647-2C5937295487}" type="presParOf" srcId="{EAB0F987-EF81-49ED-8366-F0932FFAEFCC}" destId="{D40A3059-35BB-49C9-99BA-02067BD324F7}" srcOrd="8" destOrd="0" presId="urn:microsoft.com/office/officeart/2005/8/layout/vList4#10"/>
    <dgm:cxn modelId="{3448D5F0-3188-49D5-9387-4C6E5C839C12}" type="presParOf" srcId="{D40A3059-35BB-49C9-99BA-02067BD324F7}" destId="{AA100E71-D0A3-4A53-9994-2D7A415165E6}" srcOrd="0" destOrd="0" presId="urn:microsoft.com/office/officeart/2005/8/layout/vList4#10"/>
    <dgm:cxn modelId="{7373A5B3-C6E1-4703-B570-79E42A8807F3}" type="presParOf" srcId="{D40A3059-35BB-49C9-99BA-02067BD324F7}" destId="{B1D9F31B-778B-4972-88B1-AFBB4291E8BA}" srcOrd="1" destOrd="0" presId="urn:microsoft.com/office/officeart/2005/8/layout/vList4#10"/>
    <dgm:cxn modelId="{7208DAC7-DE9C-46B2-A44B-C2EDE7787B5A}" type="presParOf" srcId="{D40A3059-35BB-49C9-99BA-02067BD324F7}" destId="{8F2C4017-B231-428B-B874-D9D4DCB3E154}" srcOrd="2" destOrd="0" presId="urn:microsoft.com/office/officeart/2005/8/layout/vList4#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86953F9-70EB-4254-BE00-6C20C2E1253E}" type="doc">
      <dgm:prSet loTypeId="urn:microsoft.com/office/officeart/2005/8/layout/vList4#10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ADFC226A-4706-4325-A716-3F85991824BC}">
      <dgm:prSet phldrT="[Текст]" custT="1"/>
      <dgm:spPr/>
      <dgm:t>
        <a:bodyPr/>
        <a:lstStyle/>
        <a:p>
          <a:r>
            <a:rPr lang="ru-RU" sz="1600" b="1" u="none" kern="1200" dirty="0" smtClean="0">
              <a:effectLst/>
              <a:latin typeface="+mn-lt"/>
              <a:ea typeface="+mn-ea"/>
              <a:cs typeface="+mn-cs"/>
            </a:rPr>
            <a:t>На дополнительное профессиональное образование (курсы повышения квалификации, семинары): </a:t>
          </a:r>
        </a:p>
        <a:p>
          <a:r>
            <a:rPr lang="ru-RU" sz="1600" b="1" u="none" kern="1200" dirty="0" smtClean="0">
              <a:effectLst/>
              <a:latin typeface="+mn-lt"/>
              <a:ea typeface="+mn-ea"/>
              <a:cs typeface="+mn-cs"/>
            </a:rPr>
            <a:t>в 2018 г. обучено 20 сотрудников на сумму 89,1 тыс. рублей;</a:t>
          </a:r>
        </a:p>
        <a:p>
          <a:r>
            <a:rPr lang="ru-RU" sz="1600" b="1" u="none" kern="1200" dirty="0" smtClean="0">
              <a:effectLst/>
              <a:latin typeface="+mn-lt"/>
              <a:ea typeface="+mn-ea"/>
              <a:cs typeface="+mn-cs"/>
            </a:rPr>
            <a:t>в 2019 г. обучено – 21 сотрудник на сумму 62,1 тыс.рублей.</a:t>
          </a:r>
        </a:p>
        <a:p>
          <a:endParaRPr lang="ru-RU" sz="1600" b="1" u="none" kern="1200" dirty="0">
            <a:effectLst>
              <a:outerShdw blurRad="38100" dist="38100" dir="2700000" algn="tl">
                <a:srgbClr val="000000"/>
              </a:outerShdw>
            </a:effectLst>
            <a:latin typeface="+mn-lt"/>
            <a:ea typeface="+mn-ea"/>
            <a:cs typeface="+mn-cs"/>
          </a:endParaRPr>
        </a:p>
      </dgm:t>
    </dgm:pt>
    <dgm:pt modelId="{AF84EE1E-D446-433A-94D2-16E71AC2B7C3}" type="parTrans" cxnId="{D31F6776-EAC7-4FE3-A140-83443E6BD1E5}">
      <dgm:prSet/>
      <dgm:spPr/>
      <dgm:t>
        <a:bodyPr/>
        <a:lstStyle/>
        <a:p>
          <a:endParaRPr lang="ru-RU"/>
        </a:p>
      </dgm:t>
    </dgm:pt>
    <dgm:pt modelId="{61493514-4ED5-4C89-8208-4FB45AEC9446}" type="sibTrans" cxnId="{D31F6776-EAC7-4FE3-A140-83443E6BD1E5}">
      <dgm:prSet/>
      <dgm:spPr/>
      <dgm:t>
        <a:bodyPr/>
        <a:lstStyle/>
        <a:p>
          <a:endParaRPr lang="ru-RU"/>
        </a:p>
      </dgm:t>
    </dgm:pt>
    <dgm:pt modelId="{56B866A4-3842-4954-8663-6C7751A8648B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600" b="1" u="none" kern="1200" dirty="0" smtClean="0">
              <a:effectLst/>
              <a:latin typeface="+mn-lt"/>
              <a:ea typeface="+mn-ea"/>
              <a:cs typeface="+mn-cs"/>
            </a:rPr>
            <a:t>На повышение уровня технической оснащенности органов исполнительной власти городского округа, задействованных</a:t>
          </a:r>
        </a:p>
        <a:p>
          <a:pPr>
            <a:spcAft>
              <a:spcPts val="0"/>
            </a:spcAft>
          </a:pPr>
          <a:r>
            <a:rPr lang="ru-RU" sz="1600" b="1" u="none" kern="1200" dirty="0" smtClean="0">
              <a:effectLst/>
              <a:latin typeface="+mn-lt"/>
              <a:ea typeface="+mn-ea"/>
              <a:cs typeface="+mn-cs"/>
            </a:rPr>
            <a:t>в бюджетном процессе (приобретение компьютерной техники, комплектующих для ПК ,периферийных устройств, программного обеспечения(информационных систем); техническое сопровождение и обновление  программных продуктов(информационных систем)) было использовано  в 2018 г.  - 2201,8 тыс.рублей, в 2019 г. – 1119,1 тыс.рублей. </a:t>
          </a:r>
          <a:endParaRPr lang="ru-RU" sz="1600" b="1" kern="1200" dirty="0">
            <a:effectLst/>
            <a:latin typeface="+mn-lt"/>
          </a:endParaRPr>
        </a:p>
      </dgm:t>
    </dgm:pt>
    <dgm:pt modelId="{ED1B5BAE-CD01-4EFE-AB8E-9DC445CBCB1F}" type="parTrans" cxnId="{73BF8EF2-C2A1-4F13-850D-F73240AA4CAB}">
      <dgm:prSet/>
      <dgm:spPr/>
      <dgm:t>
        <a:bodyPr/>
        <a:lstStyle/>
        <a:p>
          <a:endParaRPr lang="ru-RU"/>
        </a:p>
      </dgm:t>
    </dgm:pt>
    <dgm:pt modelId="{693F2BA1-976F-42EE-9011-5F29CC5C27C0}" type="sibTrans" cxnId="{73BF8EF2-C2A1-4F13-850D-F73240AA4CAB}">
      <dgm:prSet/>
      <dgm:spPr/>
      <dgm:t>
        <a:bodyPr/>
        <a:lstStyle/>
        <a:p>
          <a:endParaRPr lang="ru-RU"/>
        </a:p>
      </dgm:t>
    </dgm:pt>
    <dgm:pt modelId="{EAB0F987-EF81-49ED-8366-F0932FFAEFCC}" type="pres">
      <dgm:prSet presAssocID="{F86953F9-70EB-4254-BE00-6C20C2E1253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2C8A3B-6B50-4189-94D4-087EB9B61DB6}" type="pres">
      <dgm:prSet presAssocID="{ADFC226A-4706-4325-A716-3F85991824BC}" presName="comp" presStyleCnt="0"/>
      <dgm:spPr/>
      <dgm:t>
        <a:bodyPr/>
        <a:lstStyle/>
        <a:p>
          <a:endParaRPr lang="ru-RU"/>
        </a:p>
      </dgm:t>
    </dgm:pt>
    <dgm:pt modelId="{A2CA7670-75B3-4BFD-A90A-A6EC7D7307F2}" type="pres">
      <dgm:prSet presAssocID="{ADFC226A-4706-4325-A716-3F85991824BC}" presName="box" presStyleLbl="node1" presStyleIdx="0" presStyleCnt="2" custScaleY="112755" custLinFactNeighborY="3115"/>
      <dgm:spPr/>
      <dgm:t>
        <a:bodyPr/>
        <a:lstStyle/>
        <a:p>
          <a:endParaRPr lang="ru-RU"/>
        </a:p>
      </dgm:t>
    </dgm:pt>
    <dgm:pt modelId="{E0C12E6D-D165-4727-A624-058D1F847324}" type="pres">
      <dgm:prSet presAssocID="{ADFC226A-4706-4325-A716-3F85991824BC}" presName="img" presStyleLbl="fgImgPlace1" presStyleIdx="0" presStyleCnt="2" custScaleX="105208" custScaleY="92014" custLinFactNeighborX="-3548" custLinFactNeighborY="465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455712E-D0F2-4A19-A78B-FFC2E7464105}" type="pres">
      <dgm:prSet presAssocID="{ADFC226A-4706-4325-A716-3F85991824B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16D947-AD8F-4D02-A89C-BD7BBCBF302D}" type="pres">
      <dgm:prSet presAssocID="{61493514-4ED5-4C89-8208-4FB45AEC9446}" presName="spacer" presStyleCnt="0"/>
      <dgm:spPr/>
      <dgm:t>
        <a:bodyPr/>
        <a:lstStyle/>
        <a:p>
          <a:endParaRPr lang="ru-RU"/>
        </a:p>
      </dgm:t>
    </dgm:pt>
    <dgm:pt modelId="{8A7453B5-C67D-48A2-9A3D-3CD6D1D298C6}" type="pres">
      <dgm:prSet presAssocID="{56B866A4-3842-4954-8663-6C7751A8648B}" presName="comp" presStyleCnt="0"/>
      <dgm:spPr/>
      <dgm:t>
        <a:bodyPr/>
        <a:lstStyle/>
        <a:p>
          <a:endParaRPr lang="ru-RU"/>
        </a:p>
      </dgm:t>
    </dgm:pt>
    <dgm:pt modelId="{0F07E10E-736B-4041-AB69-EB6B1BF71B7D}" type="pres">
      <dgm:prSet presAssocID="{56B866A4-3842-4954-8663-6C7751A8648B}" presName="box" presStyleLbl="node1" presStyleIdx="1" presStyleCnt="2" custScaleY="120059" custLinFactNeighborX="-390" custLinFactNeighborY="-2948"/>
      <dgm:spPr/>
      <dgm:t>
        <a:bodyPr/>
        <a:lstStyle/>
        <a:p>
          <a:endParaRPr lang="ru-RU"/>
        </a:p>
      </dgm:t>
    </dgm:pt>
    <dgm:pt modelId="{4CDD4987-850B-43C1-A4F8-5A8AAE9ECC29}" type="pres">
      <dgm:prSet presAssocID="{56B866A4-3842-4954-8663-6C7751A8648B}" presName="img" presStyleLbl="fgImgPlace1" presStyleIdx="1" presStyleCnt="2" custScaleX="103937" custScaleY="83834" custLinFactNeighborX="-4183" custLinFactNeighborY="-352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E9FCAC4-1662-4CF3-AC05-C2BFB1F5FA39}" type="pres">
      <dgm:prSet presAssocID="{56B866A4-3842-4954-8663-6C7751A8648B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DB4B9E-1476-4D62-91CF-BCBF3DBBE9C5}" type="presOf" srcId="{F86953F9-70EB-4254-BE00-6C20C2E1253E}" destId="{EAB0F987-EF81-49ED-8366-F0932FFAEFCC}" srcOrd="0" destOrd="0" presId="urn:microsoft.com/office/officeart/2005/8/layout/vList4#10"/>
    <dgm:cxn modelId="{D31F6776-EAC7-4FE3-A140-83443E6BD1E5}" srcId="{F86953F9-70EB-4254-BE00-6C20C2E1253E}" destId="{ADFC226A-4706-4325-A716-3F85991824BC}" srcOrd="0" destOrd="0" parTransId="{AF84EE1E-D446-433A-94D2-16E71AC2B7C3}" sibTransId="{61493514-4ED5-4C89-8208-4FB45AEC9446}"/>
    <dgm:cxn modelId="{34AFF7C8-2B05-4A86-8E1E-0DC5AA98DD11}" type="presOf" srcId="{56B866A4-3842-4954-8663-6C7751A8648B}" destId="{0F07E10E-736B-4041-AB69-EB6B1BF71B7D}" srcOrd="0" destOrd="0" presId="urn:microsoft.com/office/officeart/2005/8/layout/vList4#10"/>
    <dgm:cxn modelId="{B4D99B46-49D2-4628-9126-2B915F6A758B}" type="presOf" srcId="{ADFC226A-4706-4325-A716-3F85991824BC}" destId="{9455712E-D0F2-4A19-A78B-FFC2E7464105}" srcOrd="1" destOrd="0" presId="urn:microsoft.com/office/officeart/2005/8/layout/vList4#10"/>
    <dgm:cxn modelId="{9D89470C-9206-4C29-8693-DB784A325D63}" type="presOf" srcId="{56B866A4-3842-4954-8663-6C7751A8648B}" destId="{9E9FCAC4-1662-4CF3-AC05-C2BFB1F5FA39}" srcOrd="1" destOrd="0" presId="urn:microsoft.com/office/officeart/2005/8/layout/vList4#10"/>
    <dgm:cxn modelId="{73BF8EF2-C2A1-4F13-850D-F73240AA4CAB}" srcId="{F86953F9-70EB-4254-BE00-6C20C2E1253E}" destId="{56B866A4-3842-4954-8663-6C7751A8648B}" srcOrd="1" destOrd="0" parTransId="{ED1B5BAE-CD01-4EFE-AB8E-9DC445CBCB1F}" sibTransId="{693F2BA1-976F-42EE-9011-5F29CC5C27C0}"/>
    <dgm:cxn modelId="{97BE174B-DB65-4703-BBE6-47460DA5B27E}" type="presOf" srcId="{ADFC226A-4706-4325-A716-3F85991824BC}" destId="{A2CA7670-75B3-4BFD-A90A-A6EC7D7307F2}" srcOrd="0" destOrd="0" presId="urn:microsoft.com/office/officeart/2005/8/layout/vList4#10"/>
    <dgm:cxn modelId="{521F58F8-273E-415F-96D6-EA9613D92247}" type="presParOf" srcId="{EAB0F987-EF81-49ED-8366-F0932FFAEFCC}" destId="{232C8A3B-6B50-4189-94D4-087EB9B61DB6}" srcOrd="0" destOrd="0" presId="urn:microsoft.com/office/officeart/2005/8/layout/vList4#10"/>
    <dgm:cxn modelId="{7078FAFF-3F9B-477B-AAFF-33B6EE77ED7D}" type="presParOf" srcId="{232C8A3B-6B50-4189-94D4-087EB9B61DB6}" destId="{A2CA7670-75B3-4BFD-A90A-A6EC7D7307F2}" srcOrd="0" destOrd="0" presId="urn:microsoft.com/office/officeart/2005/8/layout/vList4#10"/>
    <dgm:cxn modelId="{A19B679F-C735-4CC6-B54B-EAC5876E6AFC}" type="presParOf" srcId="{232C8A3B-6B50-4189-94D4-087EB9B61DB6}" destId="{E0C12E6D-D165-4727-A624-058D1F847324}" srcOrd="1" destOrd="0" presId="urn:microsoft.com/office/officeart/2005/8/layout/vList4#10"/>
    <dgm:cxn modelId="{10D40C20-3D62-49B9-A8CA-720888F7319C}" type="presParOf" srcId="{232C8A3B-6B50-4189-94D4-087EB9B61DB6}" destId="{9455712E-D0F2-4A19-A78B-FFC2E7464105}" srcOrd="2" destOrd="0" presId="urn:microsoft.com/office/officeart/2005/8/layout/vList4#10"/>
    <dgm:cxn modelId="{B7715048-5D02-4426-AA17-1B3A05A046E1}" type="presParOf" srcId="{EAB0F987-EF81-49ED-8366-F0932FFAEFCC}" destId="{AD16D947-AD8F-4D02-A89C-BD7BBCBF302D}" srcOrd="1" destOrd="0" presId="urn:microsoft.com/office/officeart/2005/8/layout/vList4#10"/>
    <dgm:cxn modelId="{D2BCEC1C-0BEE-4D87-8D4C-02690C67D7BA}" type="presParOf" srcId="{EAB0F987-EF81-49ED-8366-F0932FFAEFCC}" destId="{8A7453B5-C67D-48A2-9A3D-3CD6D1D298C6}" srcOrd="2" destOrd="0" presId="urn:microsoft.com/office/officeart/2005/8/layout/vList4#10"/>
    <dgm:cxn modelId="{BAA02310-3525-4E0F-98F9-AAA0AA92CB7F}" type="presParOf" srcId="{8A7453B5-C67D-48A2-9A3D-3CD6D1D298C6}" destId="{0F07E10E-736B-4041-AB69-EB6B1BF71B7D}" srcOrd="0" destOrd="0" presId="urn:microsoft.com/office/officeart/2005/8/layout/vList4#10"/>
    <dgm:cxn modelId="{9734F27C-859D-46D4-8871-612F809766A7}" type="presParOf" srcId="{8A7453B5-C67D-48A2-9A3D-3CD6D1D298C6}" destId="{4CDD4987-850B-43C1-A4F8-5A8AAE9ECC29}" srcOrd="1" destOrd="0" presId="urn:microsoft.com/office/officeart/2005/8/layout/vList4#10"/>
    <dgm:cxn modelId="{805825BA-3E6D-4ABA-BF81-D76183113565}" type="presParOf" srcId="{8A7453B5-C67D-48A2-9A3D-3CD6D1D298C6}" destId="{9E9FCAC4-1662-4CF3-AC05-C2BFB1F5FA39}" srcOrd="2" destOrd="0" presId="urn:microsoft.com/office/officeart/2005/8/layout/vList4#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86953F9-70EB-4254-BE00-6C20C2E1253E}" type="doc">
      <dgm:prSet loTypeId="urn:microsoft.com/office/officeart/2005/8/layout/vList4#10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FC226A-4706-4325-A716-3F85991824BC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800" kern="1200" dirty="0" smtClean="0">
              <a:solidFill>
                <a:srgbClr val="FF0000"/>
              </a:solidFill>
            </a:rPr>
            <a:t>За счёт средств местного бюджета на содержание дорог Кувандыкского городского округа общей стоимостью 19 536 365 рублей</a:t>
          </a:r>
        </a:p>
        <a:p>
          <a:r>
            <a:rPr lang="ru-RU" sz="800" kern="1200" dirty="0" smtClean="0">
              <a:solidFill>
                <a:srgbClr val="FF0000"/>
              </a:solidFill>
            </a:rPr>
            <a:t>- произведен ремонт асфальтобетонного покрытия дорог в г. Кувандыке на     улицах Пионерская, </a:t>
          </a:r>
          <a:r>
            <a:rPr lang="ru-RU" sz="800" kern="1200" dirty="0" err="1" smtClean="0">
              <a:solidFill>
                <a:srgbClr val="FF0000"/>
              </a:solidFill>
            </a:rPr>
            <a:t>Сакмарская</a:t>
          </a:r>
          <a:r>
            <a:rPr lang="ru-RU" sz="800" kern="1200" dirty="0" smtClean="0">
              <a:solidFill>
                <a:srgbClr val="FF0000"/>
              </a:solidFill>
            </a:rPr>
            <a:t>, Салавата </a:t>
          </a:r>
          <a:r>
            <a:rPr lang="ru-RU" sz="800" kern="1200" dirty="0" err="1" smtClean="0">
              <a:solidFill>
                <a:srgbClr val="FF0000"/>
              </a:solidFill>
            </a:rPr>
            <a:t>Юлаева</a:t>
          </a:r>
          <a:r>
            <a:rPr lang="ru-RU" sz="800" kern="1200" dirty="0" smtClean="0">
              <a:solidFill>
                <a:srgbClr val="FF0000"/>
              </a:solidFill>
            </a:rPr>
            <a:t> общей площадью               2890 кв. м.; </a:t>
          </a:r>
        </a:p>
        <a:p>
          <a:r>
            <a:rPr lang="ru-RU" sz="800" kern="1200" dirty="0" smtClean="0">
              <a:solidFill>
                <a:srgbClr val="FF0000"/>
              </a:solidFill>
            </a:rPr>
            <a:t>-произведен ремонт асфальтобетонного покрытия рынков в  с. </a:t>
          </a:r>
          <a:r>
            <a:rPr lang="ru-RU" sz="800" kern="1200" dirty="0" err="1" smtClean="0">
              <a:solidFill>
                <a:srgbClr val="FF0000"/>
              </a:solidFill>
            </a:rPr>
            <a:t>Новоуральск</a:t>
          </a:r>
          <a:r>
            <a:rPr lang="ru-RU" sz="800" kern="1200" dirty="0" smtClean="0">
              <a:solidFill>
                <a:srgbClr val="FF0000"/>
              </a:solidFill>
            </a:rPr>
            <a:t> площадью 650,2 м², в с. </a:t>
          </a:r>
          <a:r>
            <a:rPr lang="ru-RU" sz="800" kern="1200" dirty="0" err="1" smtClean="0">
              <a:solidFill>
                <a:srgbClr val="FF0000"/>
              </a:solidFill>
            </a:rPr>
            <a:t>Новоуральск</a:t>
          </a:r>
          <a:r>
            <a:rPr lang="ru-RU" sz="800" kern="1200" dirty="0" smtClean="0">
              <a:solidFill>
                <a:srgbClr val="FF0000"/>
              </a:solidFill>
            </a:rPr>
            <a:t>  площадью 650,2 м²;</a:t>
          </a:r>
        </a:p>
        <a:p>
          <a:r>
            <a:rPr lang="ru-RU" sz="800" kern="1200" dirty="0" smtClean="0">
              <a:solidFill>
                <a:srgbClr val="FF0000"/>
              </a:solidFill>
            </a:rPr>
            <a:t>- выполнен ямочный ремонт улично-дорожной сети Кувандыкского городского округа общей площадью 3432 кв. м.;</a:t>
          </a:r>
        </a:p>
        <a:p>
          <a:r>
            <a:rPr lang="ru-RU" sz="800" kern="1200" dirty="0" smtClean="0">
              <a:solidFill>
                <a:srgbClr val="FF0000"/>
              </a:solidFill>
            </a:rPr>
            <a:t>- выполнено </a:t>
          </a:r>
          <a:r>
            <a:rPr lang="ru-RU" sz="800" kern="1200" dirty="0" err="1" smtClean="0">
              <a:solidFill>
                <a:srgbClr val="FF0000"/>
              </a:solidFill>
            </a:rPr>
            <a:t>грейдирование</a:t>
          </a:r>
          <a:r>
            <a:rPr lang="ru-RU" sz="800" kern="1200" dirty="0" smtClean="0">
              <a:solidFill>
                <a:srgbClr val="FF0000"/>
              </a:solidFill>
            </a:rPr>
            <a:t> дорог Кувандыкского городского округа без добавления нового материала общей площадью 374,6 тыс. м².;</a:t>
          </a:r>
        </a:p>
        <a:p>
          <a:r>
            <a:rPr lang="ru-RU" sz="800" kern="1200" dirty="0" smtClean="0">
              <a:solidFill>
                <a:srgbClr val="FF0000"/>
              </a:solidFill>
            </a:rPr>
            <a:t>- выполнена очистка дорог от снега и его вывоз;</a:t>
          </a:r>
          <a:endParaRPr lang="ru-RU" sz="800" b="1" u="none" kern="1200" dirty="0">
            <a:solidFill>
              <a:srgbClr val="FF0000"/>
            </a:solidFill>
            <a:effectLst>
              <a:outerShdw blurRad="38100" dist="38100" dir="2700000" algn="tl">
                <a:srgbClr val="000000"/>
              </a:outerShdw>
            </a:effectLst>
            <a:latin typeface="+mn-lt"/>
            <a:ea typeface="+mn-ea"/>
            <a:cs typeface="+mn-cs"/>
          </a:endParaRPr>
        </a:p>
      </dgm:t>
    </dgm:pt>
    <dgm:pt modelId="{AF84EE1E-D446-433A-94D2-16E71AC2B7C3}" type="parTrans" cxnId="{D31F6776-EAC7-4FE3-A140-83443E6BD1E5}">
      <dgm:prSet/>
      <dgm:spPr/>
      <dgm:t>
        <a:bodyPr/>
        <a:lstStyle/>
        <a:p>
          <a:endParaRPr lang="ru-RU"/>
        </a:p>
      </dgm:t>
    </dgm:pt>
    <dgm:pt modelId="{61493514-4ED5-4C89-8208-4FB45AEC9446}" type="sibTrans" cxnId="{D31F6776-EAC7-4FE3-A140-83443E6BD1E5}">
      <dgm:prSet/>
      <dgm:spPr/>
      <dgm:t>
        <a:bodyPr/>
        <a:lstStyle/>
        <a:p>
          <a:endParaRPr lang="ru-RU"/>
        </a:p>
      </dgm:t>
    </dgm:pt>
    <dgm:pt modelId="{56B866A4-3842-4954-8663-6C7751A8648B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100" kern="1200" dirty="0" smtClean="0">
              <a:solidFill>
                <a:srgbClr val="FF0000"/>
              </a:solidFill>
            </a:rPr>
            <a:t>За счёт средств областного и местного бюджета общей стоимостью 14 661 557 рублей произведен ремонт асфальтобетонного покрытия дорог на территории  г. Кувандыка - ул. Речная, ул. </a:t>
          </a:r>
          <a:r>
            <a:rPr lang="ru-RU" sz="1100" kern="1200" dirty="0" err="1" smtClean="0">
              <a:solidFill>
                <a:srgbClr val="FF0000"/>
              </a:solidFill>
            </a:rPr>
            <a:t>Козенкова</a:t>
          </a:r>
          <a:r>
            <a:rPr lang="ru-RU" sz="1100" kern="1200" dirty="0" smtClean="0">
              <a:solidFill>
                <a:srgbClr val="FF0000"/>
              </a:solidFill>
            </a:rPr>
            <a:t>, ул. Юбилейная, пр. Мира, ул. Молодежная, ул. Кооперативная, ул. 20 лет Октября, ул. 1 Мая,  ул. Пролетарская, ул. Чапаева, ул. Матросова, ул. Ломоносова, ул. Фестивальная, ул. Ленина, ул. Победа, ул. Заводская. В  с. </a:t>
          </a:r>
          <a:r>
            <a:rPr lang="ru-RU" sz="1100" kern="1200" dirty="0" err="1" smtClean="0">
              <a:solidFill>
                <a:srgbClr val="FF0000"/>
              </a:solidFill>
            </a:rPr>
            <a:t>Новосамарск</a:t>
          </a:r>
          <a:r>
            <a:rPr lang="ru-RU" sz="1100" kern="1200" dirty="0" smtClean="0">
              <a:solidFill>
                <a:srgbClr val="FF0000"/>
              </a:solidFill>
            </a:rPr>
            <a:t> на ул. </a:t>
          </a:r>
          <a:r>
            <a:rPr lang="ru-RU" sz="1100" kern="1200" dirty="0" err="1" smtClean="0">
              <a:solidFill>
                <a:srgbClr val="FF0000"/>
              </a:solidFill>
            </a:rPr>
            <a:t>Новосамарская</a:t>
          </a:r>
          <a:r>
            <a:rPr lang="ru-RU" sz="1100" kern="1200" dirty="0" smtClean="0">
              <a:solidFill>
                <a:srgbClr val="FF0000"/>
              </a:solidFill>
            </a:rPr>
            <a:t>, в с. </a:t>
          </a:r>
          <a:r>
            <a:rPr lang="ru-RU" sz="1100" kern="1200" dirty="0" err="1" smtClean="0">
              <a:solidFill>
                <a:srgbClr val="FF0000"/>
              </a:solidFill>
            </a:rPr>
            <a:t>Куруил</a:t>
          </a:r>
          <a:r>
            <a:rPr lang="ru-RU" sz="1100" kern="1200" dirty="0" smtClean="0">
              <a:solidFill>
                <a:srgbClr val="FF0000"/>
              </a:solidFill>
            </a:rPr>
            <a:t> на ул. Клубная общей площадью 37,7 тыс. м², а также произведен ремонт дорог в с. Зиянчурино на улицах Первомайская,  Садовая, Островского. В с. </a:t>
          </a:r>
          <a:r>
            <a:rPr lang="ru-RU" sz="1100" kern="1200" dirty="0" err="1" smtClean="0">
              <a:solidFill>
                <a:srgbClr val="FF0000"/>
              </a:solidFill>
            </a:rPr>
            <a:t>Ибрагимово</a:t>
          </a:r>
          <a:r>
            <a:rPr lang="ru-RU" sz="1100" kern="1200" dirty="0" smtClean="0">
              <a:solidFill>
                <a:srgbClr val="FF0000"/>
              </a:solidFill>
            </a:rPr>
            <a:t> на улицах Чапаева,  Молодежная. В                          п. Маячный, на ул. Молодежная. В с. </a:t>
          </a:r>
          <a:r>
            <a:rPr lang="ru-RU" sz="1100" kern="1200" dirty="0" err="1" smtClean="0">
              <a:solidFill>
                <a:srgbClr val="FF0000"/>
              </a:solidFill>
            </a:rPr>
            <a:t>Мухамедьярово</a:t>
          </a:r>
          <a:r>
            <a:rPr lang="ru-RU" sz="1100" kern="1200" dirty="0" smtClean="0">
              <a:solidFill>
                <a:srgbClr val="FF0000"/>
              </a:solidFill>
            </a:rPr>
            <a:t> на ул. </a:t>
          </a:r>
          <a:r>
            <a:rPr lang="ru-RU" sz="1100" kern="1200" dirty="0" err="1" smtClean="0">
              <a:solidFill>
                <a:srgbClr val="FF0000"/>
              </a:solidFill>
            </a:rPr>
            <a:t>Сакмарская</a:t>
          </a:r>
          <a:r>
            <a:rPr lang="ru-RU" sz="1100" kern="1200" dirty="0" smtClean="0">
              <a:solidFill>
                <a:srgbClr val="FF0000"/>
              </a:solidFill>
            </a:rPr>
            <a:t>. В         с. Новопокровка на ул. Заречная. В с. </a:t>
          </a:r>
          <a:r>
            <a:rPr lang="ru-RU" sz="1100" kern="1200" dirty="0" err="1" smtClean="0">
              <a:solidFill>
                <a:srgbClr val="FF0000"/>
              </a:solidFill>
            </a:rPr>
            <a:t>Оноприеновка</a:t>
          </a:r>
          <a:r>
            <a:rPr lang="ru-RU" sz="1100" kern="1200" dirty="0" smtClean="0">
              <a:solidFill>
                <a:srgbClr val="FF0000"/>
              </a:solidFill>
            </a:rPr>
            <a:t> на ул. Мира. В                         д. Первомайск на ул. Центральная. В с. Сара на ул. Крымская. В с. </a:t>
          </a:r>
          <a:r>
            <a:rPr lang="ru-RU" sz="1100" kern="1200" dirty="0" err="1" smtClean="0">
              <a:solidFill>
                <a:srgbClr val="FF0000"/>
              </a:solidFill>
            </a:rPr>
            <a:t>Чеботарево</a:t>
          </a:r>
          <a:r>
            <a:rPr lang="ru-RU" sz="1100" kern="1200" dirty="0" smtClean="0">
              <a:solidFill>
                <a:srgbClr val="FF0000"/>
              </a:solidFill>
            </a:rPr>
            <a:t> на ул. Советская  общей площадью 15,2 тыс. м²;</a:t>
          </a:r>
          <a:endParaRPr lang="ru-RU" sz="1100" b="0" kern="1200" dirty="0">
            <a:solidFill>
              <a:srgbClr val="FF0000"/>
            </a:solidFill>
            <a:latin typeface="Calibri" pitchFamily="34" charset="0"/>
          </a:endParaRPr>
        </a:p>
      </dgm:t>
    </dgm:pt>
    <dgm:pt modelId="{ED1B5BAE-CD01-4EFE-AB8E-9DC445CBCB1F}" type="parTrans" cxnId="{73BF8EF2-C2A1-4F13-850D-F73240AA4CAB}">
      <dgm:prSet/>
      <dgm:spPr/>
      <dgm:t>
        <a:bodyPr/>
        <a:lstStyle/>
        <a:p>
          <a:endParaRPr lang="ru-RU"/>
        </a:p>
      </dgm:t>
    </dgm:pt>
    <dgm:pt modelId="{693F2BA1-976F-42EE-9011-5F29CC5C27C0}" type="sibTrans" cxnId="{73BF8EF2-C2A1-4F13-850D-F73240AA4CAB}">
      <dgm:prSet/>
      <dgm:spPr/>
      <dgm:t>
        <a:bodyPr/>
        <a:lstStyle/>
        <a:p>
          <a:endParaRPr lang="ru-RU"/>
        </a:p>
      </dgm:t>
    </dgm:pt>
    <dgm:pt modelId="{D192BA4F-6A87-4098-85A1-976B05B23C3C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600" kern="1200" dirty="0" smtClean="0">
              <a:solidFill>
                <a:srgbClr val="FF0000"/>
              </a:solidFill>
            </a:rPr>
            <a:t>За счёт средств местного бюджета направленных на эксплуатацию и ремонт технических средств организации дорожного движения на территории муниципального образования Кувандыкский </a:t>
          </a:r>
          <a:r>
            <a:rPr lang="ru-RU" sz="600" kern="1200" dirty="0" err="1" smtClean="0">
              <a:solidFill>
                <a:srgbClr val="FF0000"/>
              </a:solidFill>
            </a:rPr>
            <a:t>ородской</a:t>
          </a:r>
          <a:r>
            <a:rPr lang="ru-RU" sz="600" kern="1200" dirty="0" smtClean="0">
              <a:solidFill>
                <a:srgbClr val="FF0000"/>
              </a:solidFill>
            </a:rPr>
            <a:t> округ  общей стоимостью 14 613 795 рублей  выполнены следующие мероприятия:</a:t>
          </a:r>
        </a:p>
        <a:p>
          <a:r>
            <a:rPr lang="ru-RU" sz="600" kern="1200" dirty="0" smtClean="0">
              <a:solidFill>
                <a:srgbClr val="FF0000"/>
              </a:solidFill>
            </a:rPr>
            <a:t>1.) В г. Кувандыке заменен дорожный знак 5.16 «Место остановки автобуса и (или) троллейбуса» на ул. Фестивальная (около поликлиники). </a:t>
          </a:r>
        </a:p>
        <a:p>
          <a:r>
            <a:rPr lang="ru-RU" sz="600" kern="1200" dirty="0" smtClean="0">
              <a:solidFill>
                <a:srgbClr val="FF0000"/>
              </a:solidFill>
            </a:rPr>
            <a:t>2.) В г. Кувандыке  восстановлен деформированный дорожный знак 2.1 «Главная дорога»  на пересечение ул. Чапаева – объездная дорога;</a:t>
          </a:r>
        </a:p>
        <a:p>
          <a:r>
            <a:rPr lang="ru-RU" sz="600" kern="1200" dirty="0" smtClean="0">
              <a:solidFill>
                <a:srgbClr val="FF0000"/>
              </a:solidFill>
            </a:rPr>
            <a:t>- восстановлен деформированный дорожный знак 1.23 «Дети»   на                 ул. Рыбникова 30 в районе </a:t>
          </a:r>
          <a:r>
            <a:rPr lang="ru-RU" sz="600" kern="1200" dirty="0" err="1" smtClean="0">
              <a:solidFill>
                <a:srgbClr val="FF0000"/>
              </a:solidFill>
            </a:rPr>
            <a:t>д</a:t>
          </a:r>
          <a:r>
            <a:rPr lang="ru-RU" sz="600" kern="1200" dirty="0" smtClean="0">
              <a:solidFill>
                <a:srgbClr val="FF0000"/>
              </a:solidFill>
            </a:rPr>
            <a:t>/с «Сказка». </a:t>
          </a:r>
        </a:p>
        <a:p>
          <a:r>
            <a:rPr lang="ru-RU" sz="600" kern="1200" dirty="0" smtClean="0">
              <a:solidFill>
                <a:srgbClr val="FF0000"/>
              </a:solidFill>
            </a:rPr>
            <a:t>3.) В г. Кувандыке приведен в надлежащий вид дорожный знак 2.4 «Уступите дорогу»  на пересечение ул. Ракетная – Советская;</a:t>
          </a:r>
        </a:p>
        <a:p>
          <a:r>
            <a:rPr lang="ru-RU" sz="600" kern="1200" dirty="0" smtClean="0">
              <a:solidFill>
                <a:srgbClr val="FF0000"/>
              </a:solidFill>
            </a:rPr>
            <a:t>- восстановлен утраченный дорожный знак 5.16 «Место остановки автобуса и (или) троллейбуса» на пр. Мира 2 «А», напротив СОШ № 2. </a:t>
          </a:r>
        </a:p>
        <a:p>
          <a:r>
            <a:rPr lang="ru-RU" sz="600" kern="1200" dirty="0" smtClean="0">
              <a:solidFill>
                <a:srgbClr val="FF0000"/>
              </a:solidFill>
            </a:rPr>
            <a:t>4.) В г. Кувандыке установлен дорожный знак 1.2 «Железнодорожный переезд без шлагбаума» - 2 шт. на ул. Линейная на ж/</a:t>
          </a:r>
          <a:r>
            <a:rPr lang="ru-RU" sz="600" kern="1200" dirty="0" err="1" smtClean="0">
              <a:solidFill>
                <a:srgbClr val="FF0000"/>
              </a:solidFill>
            </a:rPr>
            <a:t>д</a:t>
          </a:r>
          <a:r>
            <a:rPr lang="ru-RU" sz="600" kern="1200" dirty="0" smtClean="0">
              <a:solidFill>
                <a:srgbClr val="FF0000"/>
              </a:solidFill>
            </a:rPr>
            <a:t> переезде. </a:t>
          </a:r>
        </a:p>
        <a:p>
          <a:r>
            <a:rPr lang="ru-RU" sz="600" kern="1200" dirty="0" smtClean="0">
              <a:solidFill>
                <a:srgbClr val="FF0000"/>
              </a:solidFill>
            </a:rPr>
            <a:t>5.) В г. Кувандыке заменен дорожный знак 3.1 «Въезд запрещен»,  на пересечении ул. Советская – Ленина;</a:t>
          </a:r>
        </a:p>
        <a:p>
          <a:r>
            <a:rPr lang="ru-RU" sz="600" kern="1200" dirty="0" smtClean="0">
              <a:solidFill>
                <a:srgbClr val="FF0000"/>
              </a:solidFill>
            </a:rPr>
            <a:t>- заменен дорожный знак 3.1 «Въезд запрещен»,  на пересечении ул. Советская – Октябрьская. </a:t>
          </a:r>
        </a:p>
        <a:p>
          <a:r>
            <a:rPr lang="ru-RU" sz="600" kern="1200" dirty="0" smtClean="0">
              <a:solidFill>
                <a:srgbClr val="FF0000"/>
              </a:solidFill>
            </a:rPr>
            <a:t>6.) В г. Кувандыке заменен деформированный дорожный знак 5.16 «Место остановки автобуса и (или) троллейбуса» на ул. Гребенникова, в районе дома № 94. </a:t>
          </a:r>
        </a:p>
        <a:p>
          <a:r>
            <a:rPr lang="ru-RU" sz="600" kern="1200" dirty="0" smtClean="0">
              <a:solidFill>
                <a:srgbClr val="FF0000"/>
              </a:solidFill>
            </a:rPr>
            <a:t>7.) В г. Кувандыке заменены дорожные знаки: - 2.1 «Главная дорога»,  на пересечение ул. Чапаева – пр. Мира;</a:t>
          </a:r>
        </a:p>
        <a:p>
          <a:r>
            <a:rPr lang="ru-RU" sz="600" kern="1200" dirty="0" smtClean="0">
              <a:solidFill>
                <a:srgbClr val="FF0000"/>
              </a:solidFill>
            </a:rPr>
            <a:t>- 1.23 «Дети» на пр. Мира, в районе дома № 8. </a:t>
          </a:r>
        </a:p>
        <a:p>
          <a:r>
            <a:rPr lang="ru-RU" sz="600" kern="1200" dirty="0" smtClean="0">
              <a:solidFill>
                <a:srgbClr val="FF0000"/>
              </a:solidFill>
            </a:rPr>
            <a:t>8.) В г. Кувандыке заменены дорожные знаки: - 3.24 «Ограничение максимальной скорости» на ул. Кирова, в районе дома № 59;</a:t>
          </a:r>
        </a:p>
        <a:p>
          <a:r>
            <a:rPr lang="ru-RU" sz="600" kern="1200" dirty="0" smtClean="0">
              <a:solidFill>
                <a:srgbClr val="FF0000"/>
              </a:solidFill>
            </a:rPr>
            <a:t>- 3.24 «Ограничение максимальной скорости» на ул. Пролетарская, в районе дома № 10. </a:t>
          </a:r>
        </a:p>
        <a:p>
          <a:r>
            <a:rPr lang="ru-RU" sz="600" kern="1200" dirty="0" smtClean="0">
              <a:solidFill>
                <a:srgbClr val="FF0000"/>
              </a:solidFill>
            </a:rPr>
            <a:t>9.) В г. Кувандыке заменены дорожные знаки: - 3.24 «Ограничение максимальной скорости» на ул. Мичурина, в районе дома № 2 «Б»;</a:t>
          </a:r>
        </a:p>
        <a:p>
          <a:r>
            <a:rPr lang="ru-RU" sz="600" kern="1200" dirty="0" smtClean="0">
              <a:solidFill>
                <a:srgbClr val="FF0000"/>
              </a:solidFill>
            </a:rPr>
            <a:t>- 1.23 «Дети» на ул. Мичурина, в районе дома № 2 «Б»;</a:t>
          </a:r>
        </a:p>
        <a:p>
          <a:r>
            <a:rPr lang="ru-RU" sz="600" kern="1200" dirty="0" smtClean="0">
              <a:solidFill>
                <a:srgbClr val="FF0000"/>
              </a:solidFill>
            </a:rPr>
            <a:t>- 5.16 «Место остановки автобуса и (или) троллейбуса на ул. Железнодорожная, 27 «Б».                                                        </a:t>
          </a:r>
        </a:p>
        <a:p>
          <a:r>
            <a:rPr lang="ru-RU" sz="600" kern="1200" dirty="0" smtClean="0">
              <a:solidFill>
                <a:srgbClr val="FF0000"/>
              </a:solidFill>
            </a:rPr>
            <a:t>10.) В г. Кувандыке заменены дорожные знаки: - 1.23 «Дети», 3.24 «Ограничение максимальной скорости» на ул. Профсоюзная 15, в районе автосервиса;</a:t>
          </a:r>
        </a:p>
        <a:p>
          <a:r>
            <a:rPr lang="ru-RU" sz="600" kern="1200" dirty="0" smtClean="0">
              <a:solidFill>
                <a:srgbClr val="FF0000"/>
              </a:solidFill>
            </a:rPr>
            <a:t>- 1.23 «Дети» на пр. Мира в районе дома № 27/1. </a:t>
          </a:r>
        </a:p>
        <a:p>
          <a:r>
            <a:rPr lang="ru-RU" sz="600" kern="1200" dirty="0" smtClean="0">
              <a:solidFill>
                <a:srgbClr val="FF0000"/>
              </a:solidFill>
            </a:rPr>
            <a:t>11.) В г. Кувандыке заменен дорожный знак 2.4 «Уступите дорогу»  на пересечение ул. </a:t>
          </a:r>
          <a:r>
            <a:rPr lang="ru-RU" sz="600" kern="1200" dirty="0" err="1" smtClean="0">
              <a:solidFill>
                <a:srgbClr val="FF0000"/>
              </a:solidFill>
            </a:rPr>
            <a:t>Победы-Ракетная</a:t>
          </a:r>
          <a:r>
            <a:rPr lang="ru-RU" sz="600" kern="1200" dirty="0" smtClean="0">
              <a:solidFill>
                <a:srgbClr val="FF0000"/>
              </a:solidFill>
            </a:rPr>
            <a:t>. Восстановлена деформированная стойка дорожного знака 5.16 «Место остановки автобуса и (или) троллейбуса на      ул. М. Жукова, в районе дома № 16. </a:t>
          </a:r>
        </a:p>
      </dgm:t>
    </dgm:pt>
    <dgm:pt modelId="{AF921ECD-CECD-4D43-8061-A7560DA6DF45}" type="sibTrans" cxnId="{F2CFC5E6-4A5F-48FF-AA5E-10514ECDE3CD}">
      <dgm:prSet/>
      <dgm:spPr/>
      <dgm:t>
        <a:bodyPr/>
        <a:lstStyle/>
        <a:p>
          <a:endParaRPr lang="ru-RU"/>
        </a:p>
      </dgm:t>
    </dgm:pt>
    <dgm:pt modelId="{E3117AC7-A796-4A58-81C5-F3985F0C57AD}" type="parTrans" cxnId="{F2CFC5E6-4A5F-48FF-AA5E-10514ECDE3CD}">
      <dgm:prSet/>
      <dgm:spPr/>
      <dgm:t>
        <a:bodyPr/>
        <a:lstStyle/>
        <a:p>
          <a:endParaRPr lang="ru-RU"/>
        </a:p>
      </dgm:t>
    </dgm:pt>
    <dgm:pt modelId="{EAB0F987-EF81-49ED-8366-F0932FFAEFCC}" type="pres">
      <dgm:prSet presAssocID="{F86953F9-70EB-4254-BE00-6C20C2E1253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2C8A3B-6B50-4189-94D4-087EB9B61DB6}" type="pres">
      <dgm:prSet presAssocID="{ADFC226A-4706-4325-A716-3F85991824BC}" presName="comp" presStyleCnt="0"/>
      <dgm:spPr/>
    </dgm:pt>
    <dgm:pt modelId="{A2CA7670-75B3-4BFD-A90A-A6EC7D7307F2}" type="pres">
      <dgm:prSet presAssocID="{ADFC226A-4706-4325-A716-3F85991824BC}" presName="box" presStyleLbl="node1" presStyleIdx="0" presStyleCnt="3" custScaleY="83151" custLinFactNeighborX="-12939" custLinFactNeighborY="1099"/>
      <dgm:spPr/>
      <dgm:t>
        <a:bodyPr/>
        <a:lstStyle/>
        <a:p>
          <a:endParaRPr lang="ru-RU"/>
        </a:p>
      </dgm:t>
    </dgm:pt>
    <dgm:pt modelId="{E0C12E6D-D165-4727-A624-058D1F847324}" type="pres">
      <dgm:prSet presAssocID="{ADFC226A-4706-4325-A716-3F85991824BC}" presName="img" presStyleLbl="fgImgPlace1" presStyleIdx="0" presStyleCnt="3" custLinFactNeighborX="133" custLinFactNeighborY="406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455712E-D0F2-4A19-A78B-FFC2E7464105}" type="pres">
      <dgm:prSet presAssocID="{ADFC226A-4706-4325-A716-3F85991824B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16D947-AD8F-4D02-A89C-BD7BBCBF302D}" type="pres">
      <dgm:prSet presAssocID="{61493514-4ED5-4C89-8208-4FB45AEC9446}" presName="spacer" presStyleCnt="0"/>
      <dgm:spPr/>
    </dgm:pt>
    <dgm:pt modelId="{8A7453B5-C67D-48A2-9A3D-3CD6D1D298C6}" type="pres">
      <dgm:prSet presAssocID="{56B866A4-3842-4954-8663-6C7751A8648B}" presName="comp" presStyleCnt="0"/>
      <dgm:spPr/>
    </dgm:pt>
    <dgm:pt modelId="{0F07E10E-736B-4041-AB69-EB6B1BF71B7D}" type="pres">
      <dgm:prSet presAssocID="{56B866A4-3842-4954-8663-6C7751A8648B}" presName="box" presStyleLbl="node1" presStyleIdx="1" presStyleCnt="3" custScaleY="120059"/>
      <dgm:spPr/>
      <dgm:t>
        <a:bodyPr/>
        <a:lstStyle/>
        <a:p>
          <a:endParaRPr lang="ru-RU"/>
        </a:p>
      </dgm:t>
    </dgm:pt>
    <dgm:pt modelId="{4CDD4987-850B-43C1-A4F8-5A8AAE9ECC29}" type="pres">
      <dgm:prSet presAssocID="{56B866A4-3842-4954-8663-6C7751A8648B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E9FCAC4-1662-4CF3-AC05-C2BFB1F5FA39}" type="pres">
      <dgm:prSet presAssocID="{56B866A4-3842-4954-8663-6C7751A8648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0D4E8-95ED-429A-9606-04439A609C8B}" type="pres">
      <dgm:prSet presAssocID="{693F2BA1-976F-42EE-9011-5F29CC5C27C0}" presName="spacer" presStyleCnt="0"/>
      <dgm:spPr/>
    </dgm:pt>
    <dgm:pt modelId="{D1300767-5725-40F8-B5DE-13E599A2C4B4}" type="pres">
      <dgm:prSet presAssocID="{D192BA4F-6A87-4098-85A1-976B05B23C3C}" presName="comp" presStyleCnt="0"/>
      <dgm:spPr/>
    </dgm:pt>
    <dgm:pt modelId="{0F42B180-9CA3-4072-B22B-4A16C34F209B}" type="pres">
      <dgm:prSet presAssocID="{D192BA4F-6A87-4098-85A1-976B05B23C3C}" presName="box" presStyleLbl="node1" presStyleIdx="2" presStyleCnt="3" custScaleY="150237" custLinFactNeighborY="-9740"/>
      <dgm:spPr/>
      <dgm:t>
        <a:bodyPr/>
        <a:lstStyle/>
        <a:p>
          <a:endParaRPr lang="ru-RU"/>
        </a:p>
      </dgm:t>
    </dgm:pt>
    <dgm:pt modelId="{A7DFAE17-C8F3-4EE8-8DCF-583DB528EAB0}" type="pres">
      <dgm:prSet presAssocID="{D192BA4F-6A87-4098-85A1-976B05B23C3C}" presName="img" presStyleLbl="fgImgPlace1" presStyleIdx="2" presStyleCnt="3" custScaleY="13448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11BC47E-E172-4EB2-A131-5415FB2D357D}" type="pres">
      <dgm:prSet presAssocID="{D192BA4F-6A87-4098-85A1-976B05B23C3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DBC9B4-D05D-4F5F-9AFA-29B0B7DEFFF6}" type="presOf" srcId="{ADFC226A-4706-4325-A716-3F85991824BC}" destId="{9455712E-D0F2-4A19-A78B-FFC2E7464105}" srcOrd="1" destOrd="0" presId="urn:microsoft.com/office/officeart/2005/8/layout/vList4#10"/>
    <dgm:cxn modelId="{E1521222-6C71-47E8-AC48-48E824AAF3D2}" type="presOf" srcId="{56B866A4-3842-4954-8663-6C7751A8648B}" destId="{9E9FCAC4-1662-4CF3-AC05-C2BFB1F5FA39}" srcOrd="1" destOrd="0" presId="urn:microsoft.com/office/officeart/2005/8/layout/vList4#10"/>
    <dgm:cxn modelId="{73BF8EF2-C2A1-4F13-850D-F73240AA4CAB}" srcId="{F86953F9-70EB-4254-BE00-6C20C2E1253E}" destId="{56B866A4-3842-4954-8663-6C7751A8648B}" srcOrd="1" destOrd="0" parTransId="{ED1B5BAE-CD01-4EFE-AB8E-9DC445CBCB1F}" sibTransId="{693F2BA1-976F-42EE-9011-5F29CC5C27C0}"/>
    <dgm:cxn modelId="{6479498A-DE82-4186-96AA-7692CE91BFAE}" type="presOf" srcId="{56B866A4-3842-4954-8663-6C7751A8648B}" destId="{0F07E10E-736B-4041-AB69-EB6B1BF71B7D}" srcOrd="0" destOrd="0" presId="urn:microsoft.com/office/officeart/2005/8/layout/vList4#10"/>
    <dgm:cxn modelId="{D62D08D1-E410-47FE-9DEB-482B50BA81BD}" type="presOf" srcId="{D192BA4F-6A87-4098-85A1-976B05B23C3C}" destId="{0F42B180-9CA3-4072-B22B-4A16C34F209B}" srcOrd="0" destOrd="0" presId="urn:microsoft.com/office/officeart/2005/8/layout/vList4#10"/>
    <dgm:cxn modelId="{8C674A6B-C859-4121-82B8-19C798DAE0A8}" type="presOf" srcId="{F86953F9-70EB-4254-BE00-6C20C2E1253E}" destId="{EAB0F987-EF81-49ED-8366-F0932FFAEFCC}" srcOrd="0" destOrd="0" presId="urn:microsoft.com/office/officeart/2005/8/layout/vList4#10"/>
    <dgm:cxn modelId="{C27876BE-0E2C-4FBC-8E5C-C42E2C91D4BC}" type="presOf" srcId="{D192BA4F-6A87-4098-85A1-976B05B23C3C}" destId="{F11BC47E-E172-4EB2-A131-5415FB2D357D}" srcOrd="1" destOrd="0" presId="urn:microsoft.com/office/officeart/2005/8/layout/vList4#10"/>
    <dgm:cxn modelId="{73D249D0-9D41-4BF6-B6AA-D72A9DB1C133}" type="presOf" srcId="{ADFC226A-4706-4325-A716-3F85991824BC}" destId="{A2CA7670-75B3-4BFD-A90A-A6EC7D7307F2}" srcOrd="0" destOrd="0" presId="urn:microsoft.com/office/officeart/2005/8/layout/vList4#10"/>
    <dgm:cxn modelId="{D31F6776-EAC7-4FE3-A140-83443E6BD1E5}" srcId="{F86953F9-70EB-4254-BE00-6C20C2E1253E}" destId="{ADFC226A-4706-4325-A716-3F85991824BC}" srcOrd="0" destOrd="0" parTransId="{AF84EE1E-D446-433A-94D2-16E71AC2B7C3}" sibTransId="{61493514-4ED5-4C89-8208-4FB45AEC9446}"/>
    <dgm:cxn modelId="{F2CFC5E6-4A5F-48FF-AA5E-10514ECDE3CD}" srcId="{F86953F9-70EB-4254-BE00-6C20C2E1253E}" destId="{D192BA4F-6A87-4098-85A1-976B05B23C3C}" srcOrd="2" destOrd="0" parTransId="{E3117AC7-A796-4A58-81C5-F3985F0C57AD}" sibTransId="{AF921ECD-CECD-4D43-8061-A7560DA6DF45}"/>
    <dgm:cxn modelId="{EAE05A60-1333-4C26-A638-FA2C73B2A67C}" type="presParOf" srcId="{EAB0F987-EF81-49ED-8366-F0932FFAEFCC}" destId="{232C8A3B-6B50-4189-94D4-087EB9B61DB6}" srcOrd="0" destOrd="0" presId="urn:microsoft.com/office/officeart/2005/8/layout/vList4#10"/>
    <dgm:cxn modelId="{FEFA41F0-CD3D-40C5-A360-75B41E987D6E}" type="presParOf" srcId="{232C8A3B-6B50-4189-94D4-087EB9B61DB6}" destId="{A2CA7670-75B3-4BFD-A90A-A6EC7D7307F2}" srcOrd="0" destOrd="0" presId="urn:microsoft.com/office/officeart/2005/8/layout/vList4#10"/>
    <dgm:cxn modelId="{2CAD3824-B2E7-4579-9E44-C5BD72870AD8}" type="presParOf" srcId="{232C8A3B-6B50-4189-94D4-087EB9B61DB6}" destId="{E0C12E6D-D165-4727-A624-058D1F847324}" srcOrd="1" destOrd="0" presId="urn:microsoft.com/office/officeart/2005/8/layout/vList4#10"/>
    <dgm:cxn modelId="{82F24736-437C-415D-BF8A-99FC19473434}" type="presParOf" srcId="{232C8A3B-6B50-4189-94D4-087EB9B61DB6}" destId="{9455712E-D0F2-4A19-A78B-FFC2E7464105}" srcOrd="2" destOrd="0" presId="urn:microsoft.com/office/officeart/2005/8/layout/vList4#10"/>
    <dgm:cxn modelId="{FB89786D-7320-43A9-9AC4-A4DB49E08A80}" type="presParOf" srcId="{EAB0F987-EF81-49ED-8366-F0932FFAEFCC}" destId="{AD16D947-AD8F-4D02-A89C-BD7BBCBF302D}" srcOrd="1" destOrd="0" presId="urn:microsoft.com/office/officeart/2005/8/layout/vList4#10"/>
    <dgm:cxn modelId="{A474D689-BE67-43CF-8E4E-973E00719294}" type="presParOf" srcId="{EAB0F987-EF81-49ED-8366-F0932FFAEFCC}" destId="{8A7453B5-C67D-48A2-9A3D-3CD6D1D298C6}" srcOrd="2" destOrd="0" presId="urn:microsoft.com/office/officeart/2005/8/layout/vList4#10"/>
    <dgm:cxn modelId="{65F5E3B4-061E-4338-B1CE-4F966E9EF18C}" type="presParOf" srcId="{8A7453B5-C67D-48A2-9A3D-3CD6D1D298C6}" destId="{0F07E10E-736B-4041-AB69-EB6B1BF71B7D}" srcOrd="0" destOrd="0" presId="urn:microsoft.com/office/officeart/2005/8/layout/vList4#10"/>
    <dgm:cxn modelId="{1BEC95F3-D9B1-4BB5-902D-60A9666D9E56}" type="presParOf" srcId="{8A7453B5-C67D-48A2-9A3D-3CD6D1D298C6}" destId="{4CDD4987-850B-43C1-A4F8-5A8AAE9ECC29}" srcOrd="1" destOrd="0" presId="urn:microsoft.com/office/officeart/2005/8/layout/vList4#10"/>
    <dgm:cxn modelId="{7FE856ED-DA1A-443E-A254-EE75E63709A7}" type="presParOf" srcId="{8A7453B5-C67D-48A2-9A3D-3CD6D1D298C6}" destId="{9E9FCAC4-1662-4CF3-AC05-C2BFB1F5FA39}" srcOrd="2" destOrd="0" presId="urn:microsoft.com/office/officeart/2005/8/layout/vList4#10"/>
    <dgm:cxn modelId="{E5AAD1D2-5969-4CA8-9B74-5E5A2D0B4DCD}" type="presParOf" srcId="{EAB0F987-EF81-49ED-8366-F0932FFAEFCC}" destId="{CD70D4E8-95ED-429A-9606-04439A609C8B}" srcOrd="3" destOrd="0" presId="urn:microsoft.com/office/officeart/2005/8/layout/vList4#10"/>
    <dgm:cxn modelId="{BB918ACB-F97C-43FC-8FF4-D925E97138C6}" type="presParOf" srcId="{EAB0F987-EF81-49ED-8366-F0932FFAEFCC}" destId="{D1300767-5725-40F8-B5DE-13E599A2C4B4}" srcOrd="4" destOrd="0" presId="urn:microsoft.com/office/officeart/2005/8/layout/vList4#10"/>
    <dgm:cxn modelId="{EB0D2BBC-AADF-427D-A2EF-2596967780AE}" type="presParOf" srcId="{D1300767-5725-40F8-B5DE-13E599A2C4B4}" destId="{0F42B180-9CA3-4072-B22B-4A16C34F209B}" srcOrd="0" destOrd="0" presId="urn:microsoft.com/office/officeart/2005/8/layout/vList4#10"/>
    <dgm:cxn modelId="{7145FC09-7F56-46ED-81AE-DFDDB7FC16BF}" type="presParOf" srcId="{D1300767-5725-40F8-B5DE-13E599A2C4B4}" destId="{A7DFAE17-C8F3-4EE8-8DCF-583DB528EAB0}" srcOrd="1" destOrd="0" presId="urn:microsoft.com/office/officeart/2005/8/layout/vList4#10"/>
    <dgm:cxn modelId="{3E674BE4-D073-488E-842A-4EDA85B6CB86}" type="presParOf" srcId="{D1300767-5725-40F8-B5DE-13E599A2C4B4}" destId="{F11BC47E-E172-4EB2-A131-5415FB2D357D}" srcOrd="2" destOrd="0" presId="urn:microsoft.com/office/officeart/2005/8/layout/vList4#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D34896-C91C-42DF-AA1A-627F2B38839A}">
      <dsp:nvSpPr>
        <dsp:cNvPr id="0" name=""/>
        <dsp:cNvSpPr/>
      </dsp:nvSpPr>
      <dsp:spPr>
        <a:xfrm rot="5400000">
          <a:off x="465004" y="-1155527"/>
          <a:ext cx="1383836" cy="231105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F919A-89E4-47F9-99CC-2EC97BD022FF}">
      <dsp:nvSpPr>
        <dsp:cNvPr id="0" name=""/>
        <dsp:cNvSpPr/>
      </dsp:nvSpPr>
      <dsp:spPr>
        <a:xfrm>
          <a:off x="4061" y="940000"/>
          <a:ext cx="4604450" cy="2734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</a:rPr>
            <a:t>Бюджет</a:t>
          </a:r>
          <a:r>
            <a:rPr lang="ru-RU" sz="2400" b="1" kern="1200" dirty="0" smtClean="0"/>
            <a:t>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</a:rPr>
            <a:t>(гл.1 статья 6 Бюджетного кодекса РФ)</a:t>
          </a:r>
          <a:endParaRPr lang="ru-RU" sz="2400" b="1" kern="1200" dirty="0">
            <a:solidFill>
              <a:srgbClr val="FF0000"/>
            </a:solidFill>
          </a:endParaRPr>
        </a:p>
      </dsp:txBody>
      <dsp:txXfrm>
        <a:off x="4061" y="940000"/>
        <a:ext cx="4604450" cy="2734308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CA7670-75B3-4BFD-A90A-A6EC7D7307F2}">
      <dsp:nvSpPr>
        <dsp:cNvPr id="0" name=""/>
        <dsp:cNvSpPr/>
      </dsp:nvSpPr>
      <dsp:spPr>
        <a:xfrm>
          <a:off x="0" y="7607"/>
          <a:ext cx="9108504" cy="6164592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1 745 11   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Ремонт дорог на территории муниципального образования Кувандыкский городской округ Оренбургской области, в том числе,  г. Кувандык ул.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Соседова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ул. Горсоветская, ул.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Карбышева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ул. Советская, ул. Пригородная, ул. У. Громовой, ул.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Кожаевых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ул. Западная, ул. Ленская, ул. Невская, ул. Рабочая, ул. Суворова, ул.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Кубекова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ул. Кирпичный завод, ул. Луговая, ул. Северная, ул.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Краснопартизанская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ул. Телеграфная, ул. Кирова, ул. Энгельса, ул. Ст. Разина, ул. Нагорная, ул. Южно-Уральская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4 145 588  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Ремонт дорог на территории муниципального образования Кувандыкский городской округ Оренбургской области, в том числе, с. Зиянчурино – ул. Островского, ул. Садовая, ул. Слащева; д. Башкирское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Канчерово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– ул. Советская; с.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Чулпан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– ул. Колхозная, пер. Школьный; д.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Рамазаново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– ул. Набережная; с. Большое Чураево – ул.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Сакмарская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; д.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Новокурск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– ул. Заречная; с. Никольск – ул. Яицкая, ул. Центральная, ул. Речная, ул. Дорожная; д.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Тлявгулово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– ул. М.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Джалиля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ул. Центральная;  п.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Мазово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– ул. Центральная; п. Лесной – ул. Лесная, ул. Заречная; с.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Новосимбирка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– ул. Речная; с.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Новоуральск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– ул. Мира, ул. Октябрьская, ул. Победы, пер. Речной, пер. Кооперативный; п. Урал – ул. Южная, ул. Солнечная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6 263 454 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Ремонт асфальтобетонного покрытия  дорог на территории муниципального образования Кувандыкский городской округ Оренбургской области, в том числе,  г. Кувандык ул. Дзержинского, ул. Чапаева, ул. Мичурина, ул. Матросова, ул. 20 лет Октября, ул. Юбилейная, ул.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Краснопартизанская</a:t>
          </a:r>
          <a:endParaRPr lang="ru-RU" sz="1050" b="0" kern="1200" cap="none" spc="0" dirty="0" smtClean="0">
            <a:ln w="18415" cmpd="sng">
              <a:noFill/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2 822 794   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Ремонт асфальтобетонного покрытия  дорог на территории муниципального образования Кувандыкский городской округ Оренбургской области, в том числе,  с.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Ибрагимово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ул. Центральная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15 524 551,35 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Выполнение работ по  содержанию  дорог  муниципального образования </a:t>
          </a:r>
          <a:b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</a:b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Кувандыкского городского округа Оренбургской области в зимний период.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15 177 398  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Плата за расход на освещение дорог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1 875 000 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Выполнение работ по  содержанию  дорог  муниципального образования Кувандыкского городского округа Оренбургской области в летний  период  (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грейдерование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без материала)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15 105 800 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Ремонт асфальтобетонного покрытия  дорог  на территории муниципального образования Кувандыкский городской округ Оренбургской области, в том числе,  г. Кувандык ул. Фестивальная, ул. Сеченова, ул. Ракетная, ул. Рыбникова, ул. Октябрьская, ул. 1 Мая.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13 834 679 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Ремонт асфальтобетонного покрытия  дорог  на территории муниципального образования Кувандыкский городской округ Оренбургской области, в том числе ул. Ленина, ул. </a:t>
          </a:r>
          <a:r>
            <a:rPr lang="ru-RU" sz="1050" b="0" kern="1200" cap="none" spc="0" dirty="0" err="1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Краснопартизанская</a:t>
          </a:r>
          <a:r>
            <a:rPr lang="ru-RU" sz="1050" b="0" kern="1200" cap="none" spc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участок №1 (от дома №26 до дома №160) и участок №2 (от дома № 160 до пересечения с ул. Гребенникова</a:t>
          </a:r>
          <a:endParaRPr lang="ru-RU" sz="1050" b="0" u="none" kern="1200" cap="none" spc="0" dirty="0">
            <a:ln w="18415" cmpd="sng">
              <a:noFill/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+mn-lt"/>
            <a:ea typeface="+mn-ea"/>
            <a:cs typeface="+mn-cs"/>
          </a:endParaRPr>
        </a:p>
      </dsp:txBody>
      <dsp:txXfrm>
        <a:off x="1909853" y="7607"/>
        <a:ext cx="7198650" cy="6164592"/>
      </dsp:txXfrm>
    </dsp:sp>
    <dsp:sp modelId="{E0C12E6D-D165-4727-A624-058D1F847324}">
      <dsp:nvSpPr>
        <dsp:cNvPr id="0" name=""/>
        <dsp:cNvSpPr/>
      </dsp:nvSpPr>
      <dsp:spPr>
        <a:xfrm>
          <a:off x="314052" y="6115422"/>
          <a:ext cx="88516" cy="567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42B180-9CA3-4072-B22B-4A16C34F209B}">
      <dsp:nvSpPr>
        <dsp:cNvPr id="0" name=""/>
        <dsp:cNvSpPr/>
      </dsp:nvSpPr>
      <dsp:spPr>
        <a:xfrm>
          <a:off x="116907" y="0"/>
          <a:ext cx="8874688" cy="587155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Выполнение работ по ямочному ремонту асфальтобетонного покрытия дорог на территории Кувандыкского городского округа Оренбургской области 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1 790 000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Выполнение работ по ремонту придомовых территорий многоквартирных домов в Кувандыкском городском округе Оренбургской области  </a:t>
          </a:r>
          <a:r>
            <a:rPr lang="ru-RU" sz="14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339 558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Выполнение работ по ремонту автобусных павильонов Кувандыкского городского </a:t>
          </a:r>
          <a:r>
            <a:rPr lang="ru-RU" sz="1400" b="0" kern="1200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окр</a:t>
          </a:r>
          <a:r>
            <a:rPr lang="ru-RU" sz="1400" b="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. </a:t>
          </a:r>
          <a:r>
            <a:rPr lang="ru-RU" sz="14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100 000,0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Установка и ремонт дорожных знаков </a:t>
          </a:r>
          <a:r>
            <a:rPr lang="ru-RU" sz="14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297  000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Мероприятия  по эксплуатации и ремонту светофорных объектов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328 513,16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Мероприятия по нанесению горизонтальной дорожной разметки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200 000,0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Оборудование пешеходных переходов, дорожная разметка пешеходных переходов, в том числе термопластиком</a:t>
          </a:r>
          <a:r>
            <a:rPr lang="ru-RU" sz="14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 350 000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Оснащение и обслуживание системы наружного наблюдения объектов транспортной инфраструктуры с наибольшей концентрацией ДТП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312 842</a:t>
          </a:r>
          <a:endParaRPr lang="ru-RU" sz="1400" b="1" u="none" kern="1200" dirty="0">
            <a:solidFill>
              <a:schemeClr val="tx1">
                <a:lumMod val="85000"/>
                <a:lumOff val="15000"/>
              </a:schemeClr>
            </a:solidFill>
            <a:effectLst>
              <a:outerShdw blurRad="38100" dist="38100" dir="2700000" algn="tl">
                <a:srgbClr val="000000"/>
              </a:outerShdw>
            </a:effectLst>
            <a:latin typeface="+mn-lt"/>
            <a:ea typeface="+mn-ea"/>
            <a:cs typeface="+mn-cs"/>
          </a:endParaRPr>
        </a:p>
      </dsp:txBody>
      <dsp:txXfrm>
        <a:off x="2493221" y="0"/>
        <a:ext cx="6498374" cy="5871552"/>
      </dsp:txXfrm>
    </dsp:sp>
    <dsp:sp modelId="{A7DFAE17-C8F3-4EE8-8DCF-583DB528EAB0}">
      <dsp:nvSpPr>
        <dsp:cNvPr id="0" name=""/>
        <dsp:cNvSpPr/>
      </dsp:nvSpPr>
      <dsp:spPr>
        <a:xfrm>
          <a:off x="280260" y="1227064"/>
          <a:ext cx="2038446" cy="362471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DF1032-41AF-47B4-A712-FD8219439BEA}">
      <dsp:nvSpPr>
        <dsp:cNvPr id="0" name=""/>
        <dsp:cNvSpPr/>
      </dsp:nvSpPr>
      <dsp:spPr>
        <a:xfrm>
          <a:off x="144335" y="1225"/>
          <a:ext cx="8661967" cy="12560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/>
            <a:t>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Цель: 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формирование и реализация молодежной политики на территории Кувандыкского городского округа</a:t>
          </a:r>
          <a:r>
            <a:rPr lang="ru-RU" sz="1800" kern="1200" dirty="0" smtClean="0"/>
            <a:t>.</a:t>
          </a:r>
          <a:endParaRPr lang="ru-RU" sz="1800" b="1" kern="1200" dirty="0"/>
        </a:p>
      </dsp:txBody>
      <dsp:txXfrm>
        <a:off x="2000151" y="1225"/>
        <a:ext cx="6806151" cy="1256024"/>
      </dsp:txXfrm>
    </dsp:sp>
    <dsp:sp modelId="{B1CE2777-CEAD-463A-8EF3-03EB1802BD81}">
      <dsp:nvSpPr>
        <dsp:cNvPr id="0" name=""/>
        <dsp:cNvSpPr/>
      </dsp:nvSpPr>
      <dsp:spPr>
        <a:xfrm>
          <a:off x="274534" y="72007"/>
          <a:ext cx="1560265" cy="11094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FA8BC5-0154-41F6-BADE-C5723CAEFC84}">
      <dsp:nvSpPr>
        <dsp:cNvPr id="0" name=""/>
        <dsp:cNvSpPr/>
      </dsp:nvSpPr>
      <dsp:spPr>
        <a:xfrm>
          <a:off x="2729342" y="1240473"/>
          <a:ext cx="2995645" cy="2995645"/>
        </a:xfrm>
        <a:prstGeom prst="ellipse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Финансовое обеспечение муниципальной подпрограммы в 2018 году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452,4                                                                                                 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тыс. руб.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29342" y="1240473"/>
        <a:ext cx="2995645" cy="2995645"/>
      </dsp:txXfrm>
    </dsp:sp>
    <dsp:sp modelId="{6F2307FA-E2F9-439A-899B-8E7BC66DFD02}">
      <dsp:nvSpPr>
        <dsp:cNvPr id="0" name=""/>
        <dsp:cNvSpPr/>
      </dsp:nvSpPr>
      <dsp:spPr>
        <a:xfrm>
          <a:off x="3428601" y="-132086"/>
          <a:ext cx="1597128" cy="1839056"/>
        </a:xfrm>
        <a:prstGeom prst="ellipse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Доля молодых людей в возрасте 14-35 лет, участвующих в мероприятиях творческой направленности, в общем количестве молодежи до  41,0%</a:t>
          </a:r>
          <a:endParaRPr lang="ru-RU" sz="1050" b="1" kern="1200" dirty="0"/>
        </a:p>
      </dsp:txBody>
      <dsp:txXfrm>
        <a:off x="3428601" y="-132086"/>
        <a:ext cx="1597128" cy="1839056"/>
      </dsp:txXfrm>
    </dsp:sp>
    <dsp:sp modelId="{1DB98FB8-C086-49C8-8E69-F17514D5D591}">
      <dsp:nvSpPr>
        <dsp:cNvPr id="0" name=""/>
        <dsp:cNvSpPr/>
      </dsp:nvSpPr>
      <dsp:spPr>
        <a:xfrm>
          <a:off x="5698163" y="1233815"/>
          <a:ext cx="1788310" cy="3056591"/>
        </a:xfrm>
        <a:prstGeom prst="ellipse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Количество подростков, занятых во временных работах до 120 человек</a:t>
          </a:r>
          <a:endParaRPr lang="ru-RU" sz="1400" b="1" kern="1200" dirty="0"/>
        </a:p>
      </dsp:txBody>
      <dsp:txXfrm>
        <a:off x="5698163" y="1233815"/>
        <a:ext cx="1788310" cy="3056591"/>
      </dsp:txXfrm>
    </dsp:sp>
    <dsp:sp modelId="{77F74EBC-1BEA-4939-BF76-33007644387D}">
      <dsp:nvSpPr>
        <dsp:cNvPr id="0" name=""/>
        <dsp:cNvSpPr/>
      </dsp:nvSpPr>
      <dsp:spPr>
        <a:xfrm flipH="1">
          <a:off x="2033497" y="3656301"/>
          <a:ext cx="3020539" cy="1687072"/>
        </a:xfrm>
        <a:prstGeom prst="ellipse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Доля молодых людей в возрасте 14-35 лет, принимающих участие в добровольческой деятельности, в общем количестве молодежи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 до 3,0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%</a:t>
          </a:r>
          <a:endParaRPr lang="ru-RU" sz="1050" b="1" kern="1200" dirty="0"/>
        </a:p>
      </dsp:txBody>
      <dsp:txXfrm flipH="1">
        <a:off x="2033497" y="3656301"/>
        <a:ext cx="3020539" cy="1687072"/>
      </dsp:txXfrm>
    </dsp:sp>
    <dsp:sp modelId="{7650F47D-D770-42CC-AC61-2AA0ECAAC6D6}">
      <dsp:nvSpPr>
        <dsp:cNvPr id="0" name=""/>
        <dsp:cNvSpPr/>
      </dsp:nvSpPr>
      <dsp:spPr>
        <a:xfrm>
          <a:off x="983254" y="876636"/>
          <a:ext cx="2135131" cy="2859148"/>
        </a:xfrm>
        <a:prstGeom prst="ellipse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Доля молодых людей в возрасте 14-35 лет, участвующих в мероприятиях по патриотическому воспитанию, в общем количестве молодежи до 40,0  %</a:t>
          </a:r>
          <a:endParaRPr lang="ru-RU" sz="1200" b="1" kern="1200" dirty="0"/>
        </a:p>
      </dsp:txBody>
      <dsp:txXfrm>
        <a:off x="983254" y="876636"/>
        <a:ext cx="2135131" cy="2859148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DF1032-41AF-47B4-A712-FD8219439BEA}">
      <dsp:nvSpPr>
        <dsp:cNvPr id="0" name=""/>
        <dsp:cNvSpPr/>
      </dsp:nvSpPr>
      <dsp:spPr>
        <a:xfrm>
          <a:off x="143482" y="1366"/>
          <a:ext cx="8610811" cy="1399899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solidFill>
                <a:srgbClr val="FF0000"/>
              </a:solidFill>
            </a:rPr>
            <a:t>     </a:t>
          </a:r>
          <a:r>
            <a:rPr lang="ru-RU" sz="2000" b="1" kern="1200" dirty="0" smtClean="0">
              <a:solidFill>
                <a:srgbClr val="FF0000"/>
              </a:solidFill>
            </a:rPr>
            <a:t>Цель: </a:t>
          </a:r>
          <a:r>
            <a:rPr lang="ru-RU" altLang="ru-RU" sz="2000" b="1" kern="1200" dirty="0" smtClean="0">
              <a:solidFill>
                <a:srgbClr val="FF0000"/>
              </a:solidFill>
            </a:rPr>
            <a:t>Создание условий для массовых 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2000" b="1" kern="1200" dirty="0" smtClean="0">
              <a:solidFill>
                <a:srgbClr val="FF0000"/>
              </a:solidFill>
            </a:rPr>
            <a:t>      занятий физической культурой, спортом и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2000" b="1" kern="1200" dirty="0" smtClean="0">
              <a:solidFill>
                <a:srgbClr val="FF0000"/>
              </a:solidFill>
            </a:rPr>
            <a:t>      формирования здорового образа жизни  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2000" b="1" kern="1200" dirty="0" smtClean="0">
              <a:solidFill>
                <a:srgbClr val="FF0000"/>
              </a:solidFill>
            </a:rPr>
            <a:t>      населения округа   </a:t>
          </a:r>
          <a:endParaRPr lang="ru-RU" sz="2000" kern="1200" dirty="0">
            <a:solidFill>
              <a:srgbClr val="FF0000"/>
            </a:solidFill>
          </a:endParaRPr>
        </a:p>
      </dsp:txBody>
      <dsp:txXfrm>
        <a:off x="2003205" y="1366"/>
        <a:ext cx="6751088" cy="1399899"/>
      </dsp:txXfrm>
    </dsp:sp>
    <dsp:sp modelId="{B1CE2777-CEAD-463A-8EF3-03EB1802BD81}">
      <dsp:nvSpPr>
        <dsp:cNvPr id="0" name=""/>
        <dsp:cNvSpPr/>
      </dsp:nvSpPr>
      <dsp:spPr>
        <a:xfrm>
          <a:off x="237890" y="75763"/>
          <a:ext cx="1955184" cy="12455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FA8BC5-0154-41F6-BADE-C5723CAEFC84}">
      <dsp:nvSpPr>
        <dsp:cNvPr id="0" name=""/>
        <dsp:cNvSpPr/>
      </dsp:nvSpPr>
      <dsp:spPr>
        <a:xfrm>
          <a:off x="2708924" y="1352634"/>
          <a:ext cx="3075529" cy="3075529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0000"/>
              </a:solidFill>
            </a:rPr>
            <a:t>Финансирование мероприятий физической культуры, массового спорта и туризма в 2019 году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0000"/>
              </a:solidFill>
            </a:rPr>
            <a:t>9 млн. 250 тыс. руб.</a:t>
          </a:r>
          <a:endParaRPr lang="ru-RU" sz="1800" b="1" kern="1200" dirty="0">
            <a:solidFill>
              <a:srgbClr val="FF0000"/>
            </a:solidFill>
          </a:endParaRPr>
        </a:p>
      </dsp:txBody>
      <dsp:txXfrm>
        <a:off x="2708924" y="1352634"/>
        <a:ext cx="3075529" cy="3075529"/>
      </dsp:txXfrm>
    </dsp:sp>
    <dsp:sp modelId="{6F2307FA-E2F9-439A-899B-8E7BC66DFD02}">
      <dsp:nvSpPr>
        <dsp:cNvPr id="0" name=""/>
        <dsp:cNvSpPr/>
      </dsp:nvSpPr>
      <dsp:spPr>
        <a:xfrm>
          <a:off x="3342536" y="-72433"/>
          <a:ext cx="1838751" cy="1739011"/>
        </a:xfrm>
        <a:prstGeom prst="ellipse">
          <a:avLst/>
        </a:prstGeom>
        <a:solidFill>
          <a:schemeClr val="accent1">
            <a:lumMod val="40000"/>
            <a:lumOff val="6000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0000"/>
              </a:solidFill>
            </a:rPr>
            <a:t>Более 5,5 тыс. участников комплексных физкультурных,    спортивных мероприятий</a:t>
          </a:r>
          <a:endParaRPr lang="ru-RU" sz="1000" b="1" kern="1200" dirty="0"/>
        </a:p>
      </dsp:txBody>
      <dsp:txXfrm>
        <a:off x="3342536" y="-72433"/>
        <a:ext cx="1838751" cy="1739011"/>
      </dsp:txXfrm>
    </dsp:sp>
    <dsp:sp modelId="{1DB98FB8-C086-49C8-8E69-F17514D5D591}">
      <dsp:nvSpPr>
        <dsp:cNvPr id="0" name=""/>
        <dsp:cNvSpPr/>
      </dsp:nvSpPr>
      <dsp:spPr>
        <a:xfrm>
          <a:off x="5271359" y="2521430"/>
          <a:ext cx="1606010" cy="1656372"/>
        </a:xfrm>
        <a:prstGeom prst="ellipse">
          <a:avLst/>
        </a:prstGeom>
        <a:solidFill>
          <a:schemeClr val="accent1">
            <a:lumMod val="40000"/>
            <a:lumOff val="6000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0000"/>
              </a:solidFill>
            </a:rPr>
            <a:t>5,5  тыс. участников городских чемпионатов, первенств и турниров по видам спорта</a:t>
          </a:r>
          <a:endParaRPr lang="ru-RU" sz="1000" b="1" kern="1200" dirty="0"/>
        </a:p>
      </dsp:txBody>
      <dsp:txXfrm>
        <a:off x="5271359" y="2521430"/>
        <a:ext cx="1606010" cy="1656372"/>
      </dsp:txXfrm>
    </dsp:sp>
    <dsp:sp modelId="{53BC325B-2D92-45F5-B624-6871E357FF5D}">
      <dsp:nvSpPr>
        <dsp:cNvPr id="0" name=""/>
        <dsp:cNvSpPr/>
      </dsp:nvSpPr>
      <dsp:spPr>
        <a:xfrm>
          <a:off x="2270961" y="3988602"/>
          <a:ext cx="1655342" cy="1628446"/>
        </a:xfrm>
        <a:prstGeom prst="ellipse">
          <a:avLst/>
        </a:prstGeom>
        <a:solidFill>
          <a:schemeClr val="accent1">
            <a:lumMod val="40000"/>
            <a:lumOff val="6000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0000"/>
              </a:solidFill>
            </a:rPr>
            <a:t>2500 чел. участников мероприятий, посвященных знаменатель-</a:t>
          </a:r>
          <a:r>
            <a:rPr lang="ru-RU" sz="1400" b="1" kern="1200" dirty="0" err="1" smtClean="0">
              <a:solidFill>
                <a:srgbClr val="000000"/>
              </a:solidFill>
            </a:rPr>
            <a:t>ным</a:t>
          </a:r>
          <a:r>
            <a:rPr lang="ru-RU" sz="1400" b="1" kern="1200" dirty="0" smtClean="0">
              <a:solidFill>
                <a:srgbClr val="000000"/>
              </a:solidFill>
            </a:rPr>
            <a:t> датам</a:t>
          </a:r>
          <a:endParaRPr lang="ru-RU" sz="1000" b="1" kern="1200" dirty="0"/>
        </a:p>
      </dsp:txBody>
      <dsp:txXfrm>
        <a:off x="2270961" y="3988602"/>
        <a:ext cx="1655342" cy="1628446"/>
      </dsp:txXfrm>
    </dsp:sp>
    <dsp:sp modelId="{7650F47D-D770-42CC-AC61-2AA0ECAAC6D6}">
      <dsp:nvSpPr>
        <dsp:cNvPr id="0" name=""/>
        <dsp:cNvSpPr/>
      </dsp:nvSpPr>
      <dsp:spPr>
        <a:xfrm>
          <a:off x="1413708" y="2164228"/>
          <a:ext cx="1584281" cy="1455263"/>
        </a:xfrm>
        <a:prstGeom prst="ellipse">
          <a:avLst/>
        </a:prstGeom>
        <a:solidFill>
          <a:schemeClr val="accent1">
            <a:lumMod val="40000"/>
            <a:lumOff val="6000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1255 участников 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Мероприятий посвященный к «Всероссийскому  дню физкультурника</a:t>
          </a:r>
          <a:endParaRPr lang="ru-RU" sz="1200" b="1" kern="1200" dirty="0"/>
        </a:p>
      </dsp:txBody>
      <dsp:txXfrm>
        <a:off x="1413708" y="2164228"/>
        <a:ext cx="1584281" cy="1455263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8EFD027-79CD-4F92-8152-5D90D180FC56}">
      <dsp:nvSpPr>
        <dsp:cNvPr id="0" name=""/>
        <dsp:cNvSpPr/>
      </dsp:nvSpPr>
      <dsp:spPr>
        <a:xfrm>
          <a:off x="0" y="0"/>
          <a:ext cx="8928991" cy="138102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CA799A-0063-4898-82E6-636E12BD72A9}">
      <dsp:nvSpPr>
        <dsp:cNvPr id="0" name=""/>
        <dsp:cNvSpPr/>
      </dsp:nvSpPr>
      <dsp:spPr>
        <a:xfrm>
          <a:off x="484653" y="0"/>
          <a:ext cx="2014032" cy="15076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3E0EF-F3E5-4299-8DEC-2DBDD2C5842A}">
      <dsp:nvSpPr>
        <dsp:cNvPr id="0" name=""/>
        <dsp:cNvSpPr/>
      </dsp:nvSpPr>
      <dsp:spPr>
        <a:xfrm rot="10800000">
          <a:off x="227540" y="1287923"/>
          <a:ext cx="2438759" cy="26595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kern="1200" dirty="0" smtClean="0"/>
            <a:t>Организация физкультурно-спортивной работы по месту жительства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На территории муниципального образования </a:t>
          </a:r>
          <a:r>
            <a:rPr lang="ru-RU" sz="1200" kern="1200" dirty="0" err="1" smtClean="0"/>
            <a:t>Кувандыкский</a:t>
          </a:r>
          <a:r>
            <a:rPr lang="ru-RU" sz="1200" kern="1200" dirty="0" smtClean="0"/>
            <a:t> городской  округ действуют 15 коллективов физической культуры, численность занимающихся составляет  5570 человек. На проведение мероприятий в 2020 году запланировано 450 </a:t>
          </a:r>
          <a:r>
            <a:rPr lang="ru-RU" sz="1200" kern="1200" dirty="0" err="1" smtClean="0"/>
            <a:t>тыс</a:t>
          </a:r>
          <a:r>
            <a:rPr lang="ru-RU" sz="1200" kern="1200" dirty="0" smtClean="0"/>
            <a:t> .руб.</a:t>
          </a:r>
          <a:endParaRPr lang="ru-RU" altLang="ru-RU" sz="12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altLang="ru-RU" sz="1200" kern="1200" dirty="0"/>
        </a:p>
      </dsp:txBody>
      <dsp:txXfrm rot="10800000">
        <a:off x="227540" y="1287923"/>
        <a:ext cx="2438759" cy="2659519"/>
      </dsp:txXfrm>
    </dsp:sp>
    <dsp:sp modelId="{2E7195FD-E585-4978-97FE-D9A56D60FE7A}">
      <dsp:nvSpPr>
        <dsp:cNvPr id="0" name=""/>
        <dsp:cNvSpPr/>
      </dsp:nvSpPr>
      <dsp:spPr>
        <a:xfrm>
          <a:off x="3685872" y="0"/>
          <a:ext cx="2181910" cy="15136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C1A8F-9A3C-4A8C-97A6-5948FCFF69E3}">
      <dsp:nvSpPr>
        <dsp:cNvPr id="0" name=""/>
        <dsp:cNvSpPr/>
      </dsp:nvSpPr>
      <dsp:spPr>
        <a:xfrm rot="10800000">
          <a:off x="2862332" y="1370937"/>
          <a:ext cx="3827810" cy="254883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200" b="1" kern="1200" dirty="0" smtClean="0"/>
            <a:t>Организация работы с инвалидами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dirty="0" smtClean="0"/>
            <a:t>Общая численность лиц с ограниченными возможностями по городу и району составляет  6 659 человек, из них занимающихся физической культурой и спортом в  </a:t>
          </a:r>
          <a:r>
            <a:rPr lang="ru-RU" sz="1200" kern="1200" dirty="0" err="1" smtClean="0"/>
            <a:t>Кувандыкском</a:t>
          </a:r>
          <a:r>
            <a:rPr lang="ru-RU" sz="1200" kern="1200" dirty="0" smtClean="0"/>
            <a:t> городском округе составляет 724 человека. Проведено 7 спортивных мероприятий для лиц с ограниченными возможностями.</a:t>
          </a: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 smtClean="0"/>
            <a:t>Ежегодно лица с ограниченными возможностями МО </a:t>
          </a:r>
          <a:r>
            <a:rPr lang="ru-RU" sz="1200" kern="1200" dirty="0" err="1" smtClean="0"/>
            <a:t>Кувандыкский</a:t>
          </a:r>
          <a:r>
            <a:rPr lang="ru-RU" sz="1200" kern="1200" dirty="0" smtClean="0"/>
            <a:t> городской округ участвуют в областных спартакиадах и отдельных соревнованиях, проводимых различными областными организациями</a:t>
          </a:r>
          <a:endParaRPr lang="ru-RU" altLang="ru-RU" sz="1200" kern="1200" dirty="0" smtClean="0"/>
        </a:p>
        <a:p>
          <a:pPr lvl="0" algn="ctr">
            <a:spcBef>
              <a:spcPct val="0"/>
            </a:spcBef>
          </a:pPr>
          <a:endParaRPr lang="ru-RU" altLang="ru-RU" sz="1000" kern="1200" dirty="0"/>
        </a:p>
      </dsp:txBody>
      <dsp:txXfrm rot="10800000">
        <a:off x="2862332" y="1370937"/>
        <a:ext cx="3827810" cy="2548833"/>
      </dsp:txXfrm>
    </dsp:sp>
    <dsp:sp modelId="{FA23E4C4-C6F1-4031-AD14-F35B2A9680FB}">
      <dsp:nvSpPr>
        <dsp:cNvPr id="0" name=""/>
        <dsp:cNvSpPr/>
      </dsp:nvSpPr>
      <dsp:spPr>
        <a:xfrm>
          <a:off x="6997519" y="0"/>
          <a:ext cx="1503088" cy="15658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75D222-6D8C-413F-8074-18B217E0894A}">
      <dsp:nvSpPr>
        <dsp:cNvPr id="0" name=""/>
        <dsp:cNvSpPr/>
      </dsp:nvSpPr>
      <dsp:spPr>
        <a:xfrm rot="10800000">
          <a:off x="6841426" y="1512162"/>
          <a:ext cx="1815276" cy="236053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200" kern="1200" dirty="0" smtClean="0"/>
            <a:t>Проведение мероприятий по внедрению и тестированию населения в рамках Всероссийского физкультурно-спортивного комплекса «Готов к труду и обороне» (ГТО)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200" kern="1200" dirty="0" smtClean="0"/>
            <a:t>450 участников тестирования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altLang="ru-RU" sz="1000" kern="1200" dirty="0"/>
        </a:p>
      </dsp:txBody>
      <dsp:txXfrm rot="10800000">
        <a:off x="6841426" y="1512162"/>
        <a:ext cx="1815276" cy="2360533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9FB5387-7850-4E05-AA71-0F100EB581A1}">
      <dsp:nvSpPr>
        <dsp:cNvPr id="0" name=""/>
        <dsp:cNvSpPr/>
      </dsp:nvSpPr>
      <dsp:spPr>
        <a:xfrm>
          <a:off x="1961" y="0"/>
          <a:ext cx="1924965" cy="36003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Централизованная клубная система</a:t>
          </a:r>
          <a:endParaRPr lang="ru-RU" sz="1500" b="1" kern="1200" dirty="0"/>
        </a:p>
      </dsp:txBody>
      <dsp:txXfrm>
        <a:off x="1961" y="0"/>
        <a:ext cx="1924965" cy="1080120"/>
      </dsp:txXfrm>
    </dsp:sp>
    <dsp:sp modelId="{C6B00E4D-79CF-47FA-AEDD-9BBC6870B2B4}">
      <dsp:nvSpPr>
        <dsp:cNvPr id="0" name=""/>
        <dsp:cNvSpPr/>
      </dsp:nvSpPr>
      <dsp:spPr>
        <a:xfrm>
          <a:off x="194458" y="1081174"/>
          <a:ext cx="1539972" cy="108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 городских ДК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</a:t>
          </a:r>
          <a:r>
            <a:rPr lang="en-US" sz="1100" b="1" kern="1200" dirty="0" smtClean="0"/>
            <a:t>2</a:t>
          </a:r>
          <a:r>
            <a:rPr lang="ru-RU" sz="1100" b="1" kern="1200" dirty="0" smtClean="0"/>
            <a:t> сельских СДК и СК</a:t>
          </a:r>
          <a:endParaRPr lang="ru-RU" sz="1100" b="1" kern="1200" dirty="0"/>
        </a:p>
      </dsp:txBody>
      <dsp:txXfrm>
        <a:off x="194458" y="1081174"/>
        <a:ext cx="1539972" cy="1085569"/>
      </dsp:txXfrm>
    </dsp:sp>
    <dsp:sp modelId="{77DDF018-35E7-49E1-B647-E0B6899A4F08}">
      <dsp:nvSpPr>
        <dsp:cNvPr id="0" name=""/>
        <dsp:cNvSpPr/>
      </dsp:nvSpPr>
      <dsp:spPr>
        <a:xfrm>
          <a:off x="194458" y="2333755"/>
          <a:ext cx="1539972" cy="108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47754,6</a:t>
          </a:r>
          <a:r>
            <a:rPr lang="ru-RU" sz="2400" b="1" kern="1200" dirty="0" smtClean="0"/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тыс. руб.</a:t>
          </a:r>
          <a:endParaRPr lang="ru-RU" sz="2000" kern="1200" dirty="0"/>
        </a:p>
      </dsp:txBody>
      <dsp:txXfrm>
        <a:off x="194458" y="2333755"/>
        <a:ext cx="1539972" cy="1085569"/>
      </dsp:txXfrm>
    </dsp:sp>
    <dsp:sp modelId="{297D03B5-6E8F-4D31-ACAB-A51072B433BD}">
      <dsp:nvSpPr>
        <dsp:cNvPr id="0" name=""/>
        <dsp:cNvSpPr/>
      </dsp:nvSpPr>
      <dsp:spPr>
        <a:xfrm>
          <a:off x="2071299" y="0"/>
          <a:ext cx="1924965" cy="36003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Централизованная библиотечная система</a:t>
          </a:r>
          <a:endParaRPr lang="ru-RU" sz="1500" b="1" kern="1200" dirty="0"/>
        </a:p>
      </dsp:txBody>
      <dsp:txXfrm>
        <a:off x="2071299" y="0"/>
        <a:ext cx="1924965" cy="1080120"/>
      </dsp:txXfrm>
    </dsp:sp>
    <dsp:sp modelId="{95C73483-7257-46EE-B317-4E5029E4BA31}">
      <dsp:nvSpPr>
        <dsp:cNvPr id="0" name=""/>
        <dsp:cNvSpPr/>
      </dsp:nvSpPr>
      <dsp:spPr>
        <a:xfrm>
          <a:off x="2263796" y="1081174"/>
          <a:ext cx="1539972" cy="108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Центральная библиотека, Центральная детская библиотека, 6 городских и 29 сельских филиалов </a:t>
          </a:r>
          <a:endParaRPr lang="ru-RU" sz="1100" b="1" kern="1200" dirty="0"/>
        </a:p>
      </dsp:txBody>
      <dsp:txXfrm>
        <a:off x="2263796" y="1081174"/>
        <a:ext cx="1539972" cy="1085569"/>
      </dsp:txXfrm>
    </dsp:sp>
    <dsp:sp modelId="{DDC90C0E-A394-4D2E-9D34-5BC34B1946D8}">
      <dsp:nvSpPr>
        <dsp:cNvPr id="0" name=""/>
        <dsp:cNvSpPr/>
      </dsp:nvSpPr>
      <dsp:spPr>
        <a:xfrm>
          <a:off x="2263796" y="2333755"/>
          <a:ext cx="1539972" cy="108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17225,7</a:t>
          </a:r>
          <a:r>
            <a:rPr lang="ru-RU" sz="2800" b="1" kern="1200" dirty="0" smtClean="0">
              <a:solidFill>
                <a:schemeClr val="bg1"/>
              </a:solidFill>
            </a:rPr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bg1"/>
              </a:solidFill>
            </a:rPr>
            <a:t>тыс. руб.</a:t>
          </a:r>
        </a:p>
      </dsp:txBody>
      <dsp:txXfrm>
        <a:off x="2263796" y="2333755"/>
        <a:ext cx="1539972" cy="1085569"/>
      </dsp:txXfrm>
    </dsp:sp>
    <dsp:sp modelId="{80D920F3-7C77-44E6-BD2B-52320EDC59F8}">
      <dsp:nvSpPr>
        <dsp:cNvPr id="0" name=""/>
        <dsp:cNvSpPr/>
      </dsp:nvSpPr>
      <dsp:spPr>
        <a:xfrm>
          <a:off x="4140638" y="0"/>
          <a:ext cx="1924965" cy="36003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Музейно-выставочный центр</a:t>
          </a:r>
          <a:endParaRPr lang="ru-RU" sz="1500" b="1" kern="1200" dirty="0"/>
        </a:p>
      </dsp:txBody>
      <dsp:txXfrm>
        <a:off x="4140638" y="0"/>
        <a:ext cx="1924965" cy="1080120"/>
      </dsp:txXfrm>
    </dsp:sp>
    <dsp:sp modelId="{ADE3AB92-0FA6-4B36-B1C3-E1BC739E8AA1}">
      <dsp:nvSpPr>
        <dsp:cNvPr id="0" name=""/>
        <dsp:cNvSpPr/>
      </dsp:nvSpPr>
      <dsp:spPr>
        <a:xfrm>
          <a:off x="4333134" y="1081174"/>
          <a:ext cx="1539972" cy="108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 музей</a:t>
          </a:r>
          <a:endParaRPr lang="ru-RU" sz="1100" b="1" kern="1200" dirty="0"/>
        </a:p>
      </dsp:txBody>
      <dsp:txXfrm>
        <a:off x="4333134" y="1081174"/>
        <a:ext cx="1539972" cy="1085569"/>
      </dsp:txXfrm>
    </dsp:sp>
    <dsp:sp modelId="{AC40BA3E-3F84-4DC9-8B9B-C9F9E3659C87}">
      <dsp:nvSpPr>
        <dsp:cNvPr id="0" name=""/>
        <dsp:cNvSpPr/>
      </dsp:nvSpPr>
      <dsp:spPr>
        <a:xfrm>
          <a:off x="4333134" y="2333755"/>
          <a:ext cx="1539972" cy="108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1932,0 </a:t>
          </a:r>
          <a:r>
            <a:rPr lang="ru-RU" sz="1900" kern="1200" dirty="0" smtClean="0"/>
            <a:t>тыс. руб.</a:t>
          </a:r>
          <a:endParaRPr lang="ru-RU" sz="1900" kern="1200" dirty="0"/>
        </a:p>
      </dsp:txBody>
      <dsp:txXfrm>
        <a:off x="4333134" y="2333755"/>
        <a:ext cx="1539972" cy="1085569"/>
      </dsp:txXfrm>
    </dsp:sp>
    <dsp:sp modelId="{DC3AC0C0-0670-4047-B096-11E8337578D4}">
      <dsp:nvSpPr>
        <dsp:cNvPr id="0" name=""/>
        <dsp:cNvSpPr/>
      </dsp:nvSpPr>
      <dsp:spPr>
        <a:xfrm>
          <a:off x="6209976" y="0"/>
          <a:ext cx="1924965" cy="36003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Детская школа искусств</a:t>
          </a:r>
          <a:endParaRPr lang="ru-RU" sz="1500" b="1" kern="1200" dirty="0"/>
        </a:p>
      </dsp:txBody>
      <dsp:txXfrm>
        <a:off x="6209976" y="0"/>
        <a:ext cx="1924965" cy="1080120"/>
      </dsp:txXfrm>
    </dsp:sp>
    <dsp:sp modelId="{DE509957-DC7D-4167-8CDB-47A45D28B160}">
      <dsp:nvSpPr>
        <dsp:cNvPr id="0" name=""/>
        <dsp:cNvSpPr/>
      </dsp:nvSpPr>
      <dsp:spPr>
        <a:xfrm>
          <a:off x="6402473" y="1081174"/>
          <a:ext cx="1539972" cy="108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 учреждение дополнительного образования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6402473" y="1081174"/>
        <a:ext cx="1539972" cy="1085569"/>
      </dsp:txXfrm>
    </dsp:sp>
    <dsp:sp modelId="{969F073C-0C78-4FB5-9AE8-E9EC1F9E5AE0}">
      <dsp:nvSpPr>
        <dsp:cNvPr id="0" name=""/>
        <dsp:cNvSpPr/>
      </dsp:nvSpPr>
      <dsp:spPr>
        <a:xfrm>
          <a:off x="6402473" y="2333755"/>
          <a:ext cx="1539972" cy="108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17345,5</a:t>
          </a:r>
          <a:r>
            <a:rPr lang="ru-RU" sz="2800" b="1" kern="1200" dirty="0" smtClean="0"/>
            <a:t> </a:t>
          </a:r>
          <a:r>
            <a:rPr lang="ru-RU" sz="1800" kern="1200" dirty="0" smtClean="0"/>
            <a:t>тыс. руб.</a:t>
          </a:r>
          <a:endParaRPr lang="ru-RU" sz="1800" kern="1200" dirty="0"/>
        </a:p>
      </dsp:txBody>
      <dsp:txXfrm>
        <a:off x="6402473" y="2333755"/>
        <a:ext cx="1539972" cy="1085569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CBD2C2-95B8-4612-ABAD-6C22C61993A1}">
      <dsp:nvSpPr>
        <dsp:cNvPr id="0" name=""/>
        <dsp:cNvSpPr/>
      </dsp:nvSpPr>
      <dsp:spPr>
        <a:xfrm>
          <a:off x="400208" y="0"/>
          <a:ext cx="3553220" cy="3553220"/>
        </a:xfrm>
        <a:prstGeom prst="triangle">
          <a:avLst/>
        </a:prstGeom>
        <a:solidFill>
          <a:srgbClr val="99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64B771-94B7-465B-820C-8C9718B44F46}">
      <dsp:nvSpPr>
        <dsp:cNvPr id="0" name=""/>
        <dsp:cNvSpPr/>
      </dsp:nvSpPr>
      <dsp:spPr>
        <a:xfrm>
          <a:off x="284003" y="303444"/>
          <a:ext cx="3692924" cy="73665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уровня средней заработной платы работников  культуры – не ниже средней заработной платы по области</a:t>
          </a:r>
          <a:endParaRPr lang="ru-RU" sz="1400" b="1" kern="1200" dirty="0"/>
        </a:p>
      </dsp:txBody>
      <dsp:txXfrm>
        <a:off x="284003" y="303444"/>
        <a:ext cx="3692924" cy="736658"/>
      </dsp:txXfrm>
    </dsp:sp>
    <dsp:sp modelId="{40C89ABA-FE32-485D-9666-F221842DF85D}">
      <dsp:nvSpPr>
        <dsp:cNvPr id="0" name=""/>
        <dsp:cNvSpPr/>
      </dsp:nvSpPr>
      <dsp:spPr>
        <a:xfrm>
          <a:off x="477454" y="1227329"/>
          <a:ext cx="3306021" cy="67528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Проведение не менее 3700 культурно-массовых мероприятий</a:t>
          </a:r>
          <a:endParaRPr lang="ru-RU" sz="1400" b="1" kern="1200" dirty="0"/>
        </a:p>
      </dsp:txBody>
      <dsp:txXfrm>
        <a:off x="477454" y="1227329"/>
        <a:ext cx="3306021" cy="675289"/>
      </dsp:txXfrm>
    </dsp:sp>
    <dsp:sp modelId="{F2F0362F-8285-46B4-ACCE-2566B2DC2C83}">
      <dsp:nvSpPr>
        <dsp:cNvPr id="0" name=""/>
        <dsp:cNvSpPr/>
      </dsp:nvSpPr>
      <dsp:spPr>
        <a:xfrm>
          <a:off x="477466" y="2028955"/>
          <a:ext cx="3236525" cy="66577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Организация работы клубных  формирований - 3</a:t>
          </a:r>
          <a:r>
            <a:rPr lang="en-US" sz="1400" b="1" kern="1200" dirty="0" smtClean="0"/>
            <a:t>3</a:t>
          </a:r>
          <a:r>
            <a:rPr lang="ru-RU" sz="1400" b="1" kern="1200" dirty="0" smtClean="0"/>
            <a:t>0 ед.</a:t>
          </a:r>
          <a:endParaRPr lang="ru-RU" sz="1400" b="1" kern="1200" dirty="0"/>
        </a:p>
      </dsp:txBody>
      <dsp:txXfrm>
        <a:off x="477466" y="2028955"/>
        <a:ext cx="3236525" cy="665779"/>
      </dsp:txXfrm>
    </dsp:sp>
    <dsp:sp modelId="{47A842D7-14B1-4D36-A6E1-6940017E80D5}">
      <dsp:nvSpPr>
        <dsp:cNvPr id="0" name=""/>
        <dsp:cNvSpPr/>
      </dsp:nvSpPr>
      <dsp:spPr>
        <a:xfrm>
          <a:off x="902292" y="2782405"/>
          <a:ext cx="2467939" cy="56117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Количество посетивших мероприятия-не менее 215,6 </a:t>
          </a:r>
          <a:r>
            <a:rPr lang="ru-RU" sz="1400" b="1" kern="1200" dirty="0" err="1" smtClean="0"/>
            <a:t>тыс.чел</a:t>
          </a:r>
          <a:r>
            <a:rPr lang="ru-RU" sz="1400" b="1" kern="1200" dirty="0" smtClean="0"/>
            <a:t>.</a:t>
          </a:r>
          <a:endParaRPr lang="ru-RU" sz="1400" b="1" kern="1200" dirty="0"/>
        </a:p>
      </dsp:txBody>
      <dsp:txXfrm>
        <a:off x="902292" y="2782405"/>
        <a:ext cx="2467939" cy="561174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D36032-D34A-4155-BE23-78B5E70082A7}">
      <dsp:nvSpPr>
        <dsp:cNvPr id="0" name=""/>
        <dsp:cNvSpPr/>
      </dsp:nvSpPr>
      <dsp:spPr>
        <a:xfrm>
          <a:off x="1760279" y="0"/>
          <a:ext cx="3456383" cy="3456383"/>
        </a:xfrm>
        <a:prstGeom prst="triangl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F34568-E5CE-45E3-A579-878F8CC98EC9}">
      <dsp:nvSpPr>
        <dsp:cNvPr id="0" name=""/>
        <dsp:cNvSpPr/>
      </dsp:nvSpPr>
      <dsp:spPr>
        <a:xfrm>
          <a:off x="1096321" y="219738"/>
          <a:ext cx="4592151" cy="7624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уровня средней заработной платы библиотечных работников - не ниже средней заработной платы по области</a:t>
          </a:r>
          <a:endParaRPr lang="ru-RU" sz="1400" b="1" kern="1200" dirty="0"/>
        </a:p>
      </dsp:txBody>
      <dsp:txXfrm>
        <a:off x="1096321" y="219738"/>
        <a:ext cx="4592151" cy="762462"/>
      </dsp:txXfrm>
    </dsp:sp>
    <dsp:sp modelId="{A60C4F2B-9F60-4649-B8FC-5C4367DBAEB5}">
      <dsp:nvSpPr>
        <dsp:cNvPr id="0" name=""/>
        <dsp:cNvSpPr/>
      </dsp:nvSpPr>
      <dsp:spPr>
        <a:xfrm>
          <a:off x="1656029" y="1111844"/>
          <a:ext cx="3569971" cy="46649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Увеличение библиотечного фонда – более 2 тыс. экз.</a:t>
          </a:r>
          <a:endParaRPr lang="ru-RU" sz="1400" b="1" kern="1200" dirty="0"/>
        </a:p>
      </dsp:txBody>
      <dsp:txXfrm>
        <a:off x="1656029" y="1111844"/>
        <a:ext cx="3569971" cy="466491"/>
      </dsp:txXfrm>
    </dsp:sp>
    <dsp:sp modelId="{7D612BD9-310F-4313-B076-6C349BD1F06B}">
      <dsp:nvSpPr>
        <dsp:cNvPr id="0" name=""/>
        <dsp:cNvSpPr/>
      </dsp:nvSpPr>
      <dsp:spPr>
        <a:xfrm>
          <a:off x="1732516" y="1719642"/>
          <a:ext cx="3411155" cy="4508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Число пользователей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библиотек - около 18,5 тыс. чел.</a:t>
          </a:r>
          <a:endParaRPr lang="ru-RU" sz="1400" b="1" kern="1200" dirty="0"/>
        </a:p>
      </dsp:txBody>
      <dsp:txXfrm>
        <a:off x="1732516" y="1719642"/>
        <a:ext cx="3411155" cy="450873"/>
      </dsp:txXfrm>
    </dsp:sp>
    <dsp:sp modelId="{51B5E022-F06A-47E4-B66A-7B9048CB46CD}">
      <dsp:nvSpPr>
        <dsp:cNvPr id="0" name=""/>
        <dsp:cNvSpPr/>
      </dsp:nvSpPr>
      <dsp:spPr>
        <a:xfrm>
          <a:off x="917263" y="2296224"/>
          <a:ext cx="5059544" cy="41619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Количество посещений – 2</a:t>
          </a:r>
          <a:r>
            <a:rPr lang="en-US" sz="1400" b="1" kern="1200" dirty="0" smtClean="0"/>
            <a:t>86</a:t>
          </a:r>
          <a:r>
            <a:rPr lang="ru-RU" sz="1400" b="1" kern="1200" dirty="0" smtClean="0"/>
            <a:t>,</a:t>
          </a:r>
          <a:r>
            <a:rPr lang="en-US" sz="1400" b="1" kern="1200" dirty="0" smtClean="0"/>
            <a:t>6</a:t>
          </a:r>
          <a:r>
            <a:rPr lang="ru-RU" sz="1400" b="1" kern="1200" dirty="0" smtClean="0"/>
            <a:t> тыс. ед.</a:t>
          </a:r>
          <a:endParaRPr lang="ru-RU" sz="1400" kern="1200" dirty="0"/>
        </a:p>
      </dsp:txBody>
      <dsp:txXfrm>
        <a:off x="917263" y="2296224"/>
        <a:ext cx="5059544" cy="416191"/>
      </dsp:txXfrm>
    </dsp:sp>
    <dsp:sp modelId="{E66F82D0-C99E-4394-9ED6-E210146DB7EB}">
      <dsp:nvSpPr>
        <dsp:cNvPr id="0" name=""/>
        <dsp:cNvSpPr/>
      </dsp:nvSpPr>
      <dsp:spPr>
        <a:xfrm>
          <a:off x="1512019" y="2834825"/>
          <a:ext cx="3885221" cy="4479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Увеличение количества культурно-просветительских мероприятий</a:t>
          </a:r>
          <a:endParaRPr lang="ru-RU" sz="1400" b="1" kern="1200" dirty="0"/>
        </a:p>
      </dsp:txBody>
      <dsp:txXfrm>
        <a:off x="1512019" y="2834825"/>
        <a:ext cx="3885221" cy="4479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76FF95-585E-42B7-9AE7-C809069C7979}">
      <dsp:nvSpPr>
        <dsp:cNvPr id="0" name=""/>
        <dsp:cNvSpPr/>
      </dsp:nvSpPr>
      <dsp:spPr>
        <a:xfrm>
          <a:off x="0" y="26754"/>
          <a:ext cx="8899921" cy="735245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</a:rPr>
            <a:t>Доходы  -</a:t>
          </a:r>
          <a:r>
            <a:rPr lang="en-US" sz="3200" b="1" kern="1200" dirty="0" smtClean="0">
              <a:solidFill>
                <a:schemeClr val="tx1"/>
              </a:solidFill>
            </a:rPr>
            <a:t> </a:t>
          </a:r>
          <a:r>
            <a:rPr lang="ru-RU" sz="3200" b="1" kern="1200" dirty="0" smtClean="0">
              <a:solidFill>
                <a:schemeClr val="tx1"/>
              </a:solidFill>
            </a:rPr>
            <a:t>Расходы = </a:t>
          </a:r>
          <a:r>
            <a:rPr lang="ru-RU" sz="3200" b="1" kern="1200" dirty="0" smtClean="0">
              <a:solidFill>
                <a:srgbClr val="FF0000"/>
              </a:solidFill>
            </a:rPr>
            <a:t>Дефицит</a:t>
          </a:r>
          <a:r>
            <a:rPr lang="ru-RU" sz="3200" b="1" kern="1200" dirty="0" smtClean="0">
              <a:solidFill>
                <a:srgbClr val="0000FF"/>
              </a:solidFill>
            </a:rPr>
            <a:t> (Профицит)</a:t>
          </a:r>
          <a:endParaRPr lang="ru-RU" sz="3200" b="1" kern="1200" dirty="0">
            <a:solidFill>
              <a:srgbClr val="0000FF"/>
            </a:solidFill>
          </a:endParaRPr>
        </a:p>
      </dsp:txBody>
      <dsp:txXfrm>
        <a:off x="0" y="26754"/>
        <a:ext cx="8899921" cy="735245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D36032-D34A-4155-BE23-78B5E70082A7}">
      <dsp:nvSpPr>
        <dsp:cNvPr id="0" name=""/>
        <dsp:cNvSpPr/>
      </dsp:nvSpPr>
      <dsp:spPr>
        <a:xfrm>
          <a:off x="663353" y="0"/>
          <a:ext cx="3435753" cy="3435753"/>
        </a:xfrm>
        <a:prstGeom prst="triangl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F34568-E5CE-45E3-A579-878F8CC98EC9}">
      <dsp:nvSpPr>
        <dsp:cNvPr id="0" name=""/>
        <dsp:cNvSpPr/>
      </dsp:nvSpPr>
      <dsp:spPr>
        <a:xfrm>
          <a:off x="3358" y="211823"/>
          <a:ext cx="4564741" cy="6454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уровня средней заработной платы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работников музея - не ниже средней заработной платы по области</a:t>
          </a:r>
          <a:endParaRPr lang="ru-RU" sz="1400" b="1" kern="1200" dirty="0"/>
        </a:p>
      </dsp:txBody>
      <dsp:txXfrm>
        <a:off x="3358" y="211823"/>
        <a:ext cx="4564741" cy="645415"/>
      </dsp:txXfrm>
    </dsp:sp>
    <dsp:sp modelId="{A60C4F2B-9F60-4649-B8FC-5C4367DBAEB5}">
      <dsp:nvSpPr>
        <dsp:cNvPr id="0" name=""/>
        <dsp:cNvSpPr/>
      </dsp:nvSpPr>
      <dsp:spPr>
        <a:xfrm>
          <a:off x="565978" y="1013465"/>
          <a:ext cx="3548662" cy="48971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Количество открытых в отчетном году выставок </a:t>
          </a:r>
          <a:r>
            <a:rPr lang="en-US" sz="1400" b="1" kern="1200" dirty="0" smtClean="0">
              <a:latin typeface="+mn-lt"/>
            </a:rPr>
            <a:t>- 31</a:t>
          </a:r>
          <a:r>
            <a:rPr lang="ru-RU" sz="1400" b="1" kern="1200" dirty="0" smtClean="0">
              <a:latin typeface="+mn-lt"/>
            </a:rPr>
            <a:t> ед.</a:t>
          </a:r>
          <a:endParaRPr lang="ru-RU" sz="1400" b="1" kern="1200" dirty="0">
            <a:latin typeface="+mn-lt"/>
          </a:endParaRPr>
        </a:p>
      </dsp:txBody>
      <dsp:txXfrm>
        <a:off x="565978" y="1013465"/>
        <a:ext cx="3548662" cy="489718"/>
      </dsp:txXfrm>
    </dsp:sp>
    <dsp:sp modelId="{7D612BD9-310F-4313-B076-6C349BD1F06B}">
      <dsp:nvSpPr>
        <dsp:cNvPr id="0" name=""/>
        <dsp:cNvSpPr/>
      </dsp:nvSpPr>
      <dsp:spPr>
        <a:xfrm>
          <a:off x="635756" y="1631397"/>
          <a:ext cx="3390794" cy="47332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Количество экскурсий – 185 ед.</a:t>
          </a:r>
          <a:endParaRPr lang="ru-RU" sz="1400" b="1" kern="1200" dirty="0"/>
        </a:p>
      </dsp:txBody>
      <dsp:txXfrm>
        <a:off x="635756" y="1631397"/>
        <a:ext cx="3390794" cy="473322"/>
      </dsp:txXfrm>
    </dsp:sp>
    <dsp:sp modelId="{51B5E022-F06A-47E4-B66A-7B9048CB46CD}">
      <dsp:nvSpPr>
        <dsp:cNvPr id="0" name=""/>
        <dsp:cNvSpPr/>
      </dsp:nvSpPr>
      <dsp:spPr>
        <a:xfrm>
          <a:off x="0" y="2236685"/>
          <a:ext cx="5029344" cy="43691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Количество посещений – не менее 6,2 тыс. ед.</a:t>
          </a:r>
          <a:endParaRPr lang="ru-RU" sz="1400" kern="1200" dirty="0"/>
        </a:p>
      </dsp:txBody>
      <dsp:txXfrm>
        <a:off x="0" y="2236685"/>
        <a:ext cx="5029344" cy="436913"/>
      </dsp:txXfrm>
    </dsp:sp>
    <dsp:sp modelId="{E66F82D0-C99E-4394-9ED6-E210146DB7EB}">
      <dsp:nvSpPr>
        <dsp:cNvPr id="0" name=""/>
        <dsp:cNvSpPr/>
      </dsp:nvSpPr>
      <dsp:spPr>
        <a:xfrm>
          <a:off x="416575" y="2802103"/>
          <a:ext cx="3862030" cy="4702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Увеличение количества культурно-просветительских мероприятий</a:t>
          </a:r>
          <a:endParaRPr lang="ru-RU" sz="1400" b="1" kern="1200" dirty="0"/>
        </a:p>
      </dsp:txBody>
      <dsp:txXfrm>
        <a:off x="416575" y="2802103"/>
        <a:ext cx="3862030" cy="470284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EE98084-36EB-4921-9BF2-C2F061834754}">
      <dsp:nvSpPr>
        <dsp:cNvPr id="0" name=""/>
        <dsp:cNvSpPr/>
      </dsp:nvSpPr>
      <dsp:spPr>
        <a:xfrm>
          <a:off x="-248975" y="0"/>
          <a:ext cx="3456383" cy="3456383"/>
        </a:xfrm>
        <a:prstGeom prst="triangl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676839-5EF5-4ED9-B00B-7B7B82BA1FD3}">
      <dsp:nvSpPr>
        <dsp:cNvPr id="0" name=""/>
        <dsp:cNvSpPr/>
      </dsp:nvSpPr>
      <dsp:spPr>
        <a:xfrm>
          <a:off x="359722" y="345730"/>
          <a:ext cx="4315791" cy="63981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уровня заработной платы педагогических работников в сфере культуры – не ниже средней заработной платы по области</a:t>
          </a:r>
          <a:endParaRPr lang="ru-RU" sz="1400" b="1" kern="1200" dirty="0"/>
        </a:p>
      </dsp:txBody>
      <dsp:txXfrm>
        <a:off x="359722" y="345730"/>
        <a:ext cx="4315791" cy="639818"/>
      </dsp:txXfrm>
    </dsp:sp>
    <dsp:sp modelId="{A19AF121-71AB-4B1B-A239-BC493FFF23A8}">
      <dsp:nvSpPr>
        <dsp:cNvPr id="0" name=""/>
        <dsp:cNvSpPr/>
      </dsp:nvSpPr>
      <dsp:spPr>
        <a:xfrm>
          <a:off x="359711" y="1069479"/>
          <a:ext cx="4311994" cy="57128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Увеличение контингента учащихся в учреждениях дополнительного образования – не менее 40</a:t>
          </a:r>
          <a:r>
            <a:rPr lang="en-US" sz="1400" b="1" kern="1200" dirty="0" smtClean="0"/>
            <a:t>5</a:t>
          </a:r>
          <a:r>
            <a:rPr lang="ru-RU" sz="1400" b="1" kern="1200" dirty="0" smtClean="0"/>
            <a:t> чел.</a:t>
          </a:r>
          <a:endParaRPr lang="ru-RU" sz="1400" b="1" kern="1200" dirty="0"/>
        </a:p>
      </dsp:txBody>
      <dsp:txXfrm>
        <a:off x="359711" y="1069479"/>
        <a:ext cx="4311994" cy="571288"/>
      </dsp:txXfrm>
    </dsp:sp>
    <dsp:sp modelId="{7E9454EF-4331-4732-AC05-60BD1B28FCA8}">
      <dsp:nvSpPr>
        <dsp:cNvPr id="0" name=""/>
        <dsp:cNvSpPr/>
      </dsp:nvSpPr>
      <dsp:spPr>
        <a:xfrm>
          <a:off x="438467" y="1723549"/>
          <a:ext cx="4328147" cy="57251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Участие в конкурсах и фестивалях</a:t>
          </a:r>
          <a:endParaRPr lang="ru-RU" sz="1400" b="1" kern="1200" dirty="0"/>
        </a:p>
      </dsp:txBody>
      <dsp:txXfrm>
        <a:off x="438467" y="1723549"/>
        <a:ext cx="4328147" cy="572513"/>
      </dsp:txXfrm>
    </dsp:sp>
    <dsp:sp modelId="{AA432CA8-E24B-4179-865B-0235496BBBA3}">
      <dsp:nvSpPr>
        <dsp:cNvPr id="0" name=""/>
        <dsp:cNvSpPr/>
      </dsp:nvSpPr>
      <dsp:spPr>
        <a:xfrm>
          <a:off x="441882" y="2378844"/>
          <a:ext cx="4321318" cy="6478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Реализация </a:t>
          </a:r>
          <a:r>
            <a:rPr lang="ru-RU" sz="1400" b="1" kern="1200" dirty="0" err="1" smtClean="0"/>
            <a:t>предпрофессиональных</a:t>
          </a:r>
          <a:r>
            <a:rPr lang="ru-RU" sz="1400" b="1" kern="1200" dirty="0" smtClean="0"/>
            <a:t> и </a:t>
          </a:r>
          <a:r>
            <a:rPr lang="ru-RU" sz="1400" b="1" kern="1200" dirty="0" err="1" smtClean="0"/>
            <a:t>общеразвивающих</a:t>
          </a:r>
          <a:r>
            <a:rPr lang="ru-RU" sz="1400" b="1" kern="1200" dirty="0" smtClean="0"/>
            <a:t> программ</a:t>
          </a:r>
          <a:endParaRPr lang="ru-RU" sz="1400" b="1" kern="1200" dirty="0"/>
        </a:p>
      </dsp:txBody>
      <dsp:txXfrm>
        <a:off x="441882" y="2378844"/>
        <a:ext cx="4321318" cy="647877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07E10E-736B-4041-AB69-EB6B1BF71B7D}">
      <dsp:nvSpPr>
        <dsp:cNvPr id="0" name=""/>
        <dsp:cNvSpPr/>
      </dsp:nvSpPr>
      <dsp:spPr>
        <a:xfrm>
          <a:off x="0" y="381003"/>
          <a:ext cx="9108504" cy="3016144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altLang="ru-RU" sz="1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rPr>
            <a:t>Организация и проведение конкурсов, в подотрасли растениеводства по окончании посевных и уборочных работ: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altLang="ru-RU" sz="1600" b="1" kern="1200" dirty="0" smtClean="0">
            <a:solidFill>
              <a:srgbClr val="FF0000"/>
            </a:solidFill>
            <a:latin typeface="Cambria Math" pitchFamily="18" charset="0"/>
            <a:ea typeface="Cambria Math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altLang="ru-RU" sz="1400" b="0" kern="1200" dirty="0" smtClean="0">
              <a:solidFill>
                <a:schemeClr val="tx1"/>
              </a:solidFill>
            </a:rPr>
            <a:t>Расходы запланированы на 2019 года (27 тыс.руб.), освоено 27 тыс.руб.</a:t>
          </a:r>
          <a:endParaRPr lang="ru-RU" sz="1400" b="0" kern="1200" dirty="0">
            <a:solidFill>
              <a:srgbClr val="FF0000"/>
            </a:solidFill>
            <a:latin typeface="Calibri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altLang="ru-RU" sz="1400" b="0" kern="1200" dirty="0" smtClean="0">
              <a:solidFill>
                <a:schemeClr val="tx1"/>
              </a:solidFill>
            </a:rPr>
            <a:t>среди трактористов-машинистов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altLang="ru-RU" sz="1400" b="0" kern="1200" dirty="0" smtClean="0">
              <a:solidFill>
                <a:schemeClr val="tx1"/>
              </a:solidFill>
            </a:rPr>
            <a:t>среди  водителей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altLang="ru-RU" sz="1400" b="0" kern="1200" dirty="0" smtClean="0">
              <a:solidFill>
                <a:schemeClr val="tx1"/>
              </a:solidFill>
            </a:rPr>
            <a:t>среди  комбайнеров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altLang="ru-RU" sz="1400" b="0" kern="1200" dirty="0" smtClean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altLang="ru-RU" sz="1400" b="0" kern="1200" dirty="0" smtClean="0">
              <a:solidFill>
                <a:schemeClr val="tx1"/>
              </a:solidFill>
            </a:rPr>
            <a:t>На </a:t>
          </a:r>
          <a:r>
            <a:rPr lang="ru-RU" sz="1400" b="0" kern="1200" dirty="0" smtClean="0">
              <a:solidFill>
                <a:schemeClr val="tx1"/>
              </a:solidFill>
            </a:rPr>
            <a:t> 2020 г. запланировано 0 </a:t>
          </a:r>
          <a:r>
            <a:rPr lang="ru-RU" sz="1400" b="0" kern="1200" dirty="0" err="1" smtClean="0">
              <a:solidFill>
                <a:schemeClr val="tx1"/>
              </a:solidFill>
            </a:rPr>
            <a:t>тыс.руб</a:t>
          </a:r>
          <a:r>
            <a:rPr lang="ru-RU" sz="1400" b="0" kern="1200" dirty="0" smtClean="0">
              <a:solidFill>
                <a:schemeClr val="tx1"/>
              </a:solidFill>
            </a:rPr>
            <a:t>.</a:t>
          </a:r>
          <a:endParaRPr lang="ru-RU" altLang="ru-RU" sz="1400" b="0" kern="1200" dirty="0" smtClean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400" b="0" kern="1200" dirty="0" smtClean="0">
              <a:solidFill>
                <a:schemeClr val="tx1"/>
              </a:solidFill>
            </a:rPr>
            <a:t>На </a:t>
          </a:r>
          <a:r>
            <a:rPr lang="ru-RU" sz="1400" b="0" kern="1200" dirty="0" smtClean="0">
              <a:solidFill>
                <a:schemeClr val="tx1"/>
              </a:solidFill>
            </a:rPr>
            <a:t>2021 г. запланировано  27 </a:t>
          </a:r>
          <a:r>
            <a:rPr lang="ru-RU" sz="1400" b="0" kern="1200" dirty="0" err="1" smtClean="0">
              <a:solidFill>
                <a:schemeClr val="tx1"/>
              </a:solidFill>
            </a:rPr>
            <a:t>тыс.руб</a:t>
          </a:r>
          <a:r>
            <a:rPr lang="ru-RU" sz="1400" b="0" kern="1200" dirty="0" smtClean="0">
              <a:solidFill>
                <a:schemeClr val="tx1"/>
              </a:solidFill>
            </a:rPr>
            <a:t>.</a:t>
          </a:r>
          <a:endParaRPr lang="ru-RU" altLang="ru-RU" sz="1400" b="0" kern="1200" dirty="0" smtClean="0">
            <a:solidFill>
              <a:schemeClr val="tx1"/>
            </a:solidFill>
          </a:endParaRPr>
        </a:p>
      </dsp:txBody>
      <dsp:txXfrm>
        <a:off x="2072922" y="381003"/>
        <a:ext cx="7035581" cy="3016144"/>
      </dsp:txXfrm>
    </dsp:sp>
    <dsp:sp modelId="{4CDD4987-850B-43C1-A4F8-5A8AAE9ECC29}">
      <dsp:nvSpPr>
        <dsp:cNvPr id="0" name=""/>
        <dsp:cNvSpPr/>
      </dsp:nvSpPr>
      <dsp:spPr>
        <a:xfrm>
          <a:off x="251221" y="503184"/>
          <a:ext cx="1821700" cy="200977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2B180-9CA3-4072-B22B-4A16C34F209B}">
      <dsp:nvSpPr>
        <dsp:cNvPr id="0" name=""/>
        <dsp:cNvSpPr/>
      </dsp:nvSpPr>
      <dsp:spPr>
        <a:xfrm>
          <a:off x="0" y="3209786"/>
          <a:ext cx="8803733" cy="6039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u="none" kern="1200" dirty="0">
            <a:solidFill>
              <a:srgbClr val="FF0000"/>
            </a:solidFill>
            <a:effectLst>
              <a:outerShdw blurRad="38100" dist="38100" dir="2700000" algn="tl">
                <a:srgbClr val="000000"/>
              </a:outerShdw>
            </a:effectLst>
            <a:latin typeface="+mn-lt"/>
            <a:ea typeface="+mn-ea"/>
            <a:cs typeface="+mn-cs"/>
          </a:endParaRPr>
        </a:p>
      </dsp:txBody>
      <dsp:txXfrm>
        <a:off x="2003562" y="3209786"/>
        <a:ext cx="6800170" cy="60393"/>
      </dsp:txXfrm>
    </dsp:sp>
    <dsp:sp modelId="{A7DFAE17-C8F3-4EE8-8DCF-583DB528EAB0}">
      <dsp:nvSpPr>
        <dsp:cNvPr id="0" name=""/>
        <dsp:cNvSpPr/>
      </dsp:nvSpPr>
      <dsp:spPr>
        <a:xfrm flipV="1">
          <a:off x="1031310" y="3352802"/>
          <a:ext cx="45724" cy="4572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E3850F-421F-4CD6-98A2-D1F0120618F4}">
      <dsp:nvSpPr>
        <dsp:cNvPr id="0" name=""/>
        <dsp:cNvSpPr/>
      </dsp:nvSpPr>
      <dsp:spPr>
        <a:xfrm>
          <a:off x="0" y="3505198"/>
          <a:ext cx="9108504" cy="251221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altLang="ru-RU" sz="1600" b="1" kern="1200" dirty="0" smtClean="0">
            <a:solidFill>
              <a:srgbClr val="FF0000"/>
            </a:solidFill>
            <a:latin typeface="Calibri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altLang="ru-RU" sz="1600" b="1" kern="1200" dirty="0" smtClean="0">
            <a:solidFill>
              <a:srgbClr val="FF0000"/>
            </a:solidFill>
            <a:latin typeface="Calibri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Организация и проведение конкурсов, в подотрасли животноводства: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0" kern="1200" dirty="0" smtClean="0">
              <a:solidFill>
                <a:schemeClr val="tx1"/>
              </a:solidFill>
              <a:latin typeface="+mn-lt"/>
            </a:rPr>
            <a:t>Расходы запланированы на 2019 года (9 </a:t>
          </a:r>
          <a:r>
            <a:rPr lang="ru-RU" altLang="ru-RU" sz="1400" b="0" kern="1200" dirty="0" err="1" smtClean="0">
              <a:solidFill>
                <a:schemeClr val="tx1"/>
              </a:solidFill>
              <a:latin typeface="+mn-lt"/>
            </a:rPr>
            <a:t>тыс.руб</a:t>
          </a:r>
          <a:r>
            <a:rPr lang="ru-RU" altLang="ru-RU" sz="1400" b="0" kern="1200" dirty="0" smtClean="0">
              <a:solidFill>
                <a:schemeClr val="tx1"/>
              </a:solidFill>
              <a:latin typeface="+mn-lt"/>
            </a:rPr>
            <a:t>.), освоено 9 тыс.руб.</a:t>
          </a:r>
          <a:endParaRPr lang="ru-RU" sz="1400" b="0" kern="1200" dirty="0" smtClean="0">
            <a:solidFill>
              <a:srgbClr val="FF0000"/>
            </a:solidFill>
            <a:latin typeface="+mn-lt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0" kern="1200" dirty="0" smtClean="0">
              <a:solidFill>
                <a:schemeClr val="tx1"/>
              </a:solidFill>
              <a:latin typeface="+mn-lt"/>
            </a:rPr>
            <a:t>- среди операторов по откорму, нагулу и выращиванию КРС;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0" kern="1200" dirty="0" smtClean="0">
              <a:solidFill>
                <a:schemeClr val="tx1"/>
              </a:solidFill>
            </a:rPr>
            <a:t>На </a:t>
          </a:r>
          <a:r>
            <a:rPr lang="ru-RU" sz="1400" b="0" kern="1200" dirty="0" smtClean="0">
              <a:solidFill>
                <a:schemeClr val="tx1"/>
              </a:solidFill>
            </a:rPr>
            <a:t> 2020 г. запланировано 0 </a:t>
          </a:r>
          <a:r>
            <a:rPr lang="ru-RU" sz="1400" b="0" kern="1200" dirty="0" err="1" smtClean="0">
              <a:solidFill>
                <a:schemeClr val="tx1"/>
              </a:solidFill>
            </a:rPr>
            <a:t>тыс.руб</a:t>
          </a:r>
          <a:r>
            <a:rPr lang="ru-RU" sz="1400" b="0" kern="1200" dirty="0" smtClean="0">
              <a:solidFill>
                <a:schemeClr val="tx1"/>
              </a:solidFill>
            </a:rPr>
            <a:t>.</a:t>
          </a:r>
          <a:endParaRPr lang="ru-RU" altLang="ru-RU" sz="1400" b="0" kern="1200" dirty="0" smtClean="0">
            <a:solidFill>
              <a:schemeClr val="tx1"/>
            </a:solidFill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0" kern="1200" dirty="0" smtClean="0">
              <a:solidFill>
                <a:schemeClr val="tx1"/>
              </a:solidFill>
            </a:rPr>
            <a:t>На </a:t>
          </a:r>
          <a:r>
            <a:rPr lang="ru-RU" sz="1400" b="0" kern="1200" dirty="0" smtClean="0">
              <a:solidFill>
                <a:schemeClr val="tx1"/>
              </a:solidFill>
            </a:rPr>
            <a:t>2021 г. запланировано  27 </a:t>
          </a:r>
          <a:r>
            <a:rPr lang="ru-RU" sz="1400" b="0" kern="1200" dirty="0" err="1" smtClean="0">
              <a:solidFill>
                <a:schemeClr val="tx1"/>
              </a:solidFill>
            </a:rPr>
            <a:t>тыс.руб</a:t>
          </a:r>
          <a:r>
            <a:rPr lang="ru-RU" sz="1400" b="0" kern="1200" dirty="0" smtClean="0">
              <a:solidFill>
                <a:schemeClr val="tx1"/>
              </a:solidFill>
            </a:rPr>
            <a:t>.</a:t>
          </a:r>
          <a:endParaRPr lang="ru-RU" altLang="ru-RU" sz="1400" b="0" kern="1200" dirty="0" smtClean="0">
            <a:solidFill>
              <a:schemeClr val="tx1"/>
            </a:solidFill>
            <a:latin typeface="Calibri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altLang="ru-RU" sz="1600" b="0" kern="1200" dirty="0" smtClean="0">
            <a:solidFill>
              <a:schemeClr val="tx1"/>
            </a:solidFill>
            <a:latin typeface="Calibri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altLang="ru-RU" sz="1600" b="1" kern="1200" dirty="0" smtClean="0">
            <a:solidFill>
              <a:srgbClr val="FF0000"/>
            </a:solidFill>
            <a:latin typeface="Calibri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solidFill>
              <a:schemeClr val="tx1"/>
            </a:solidFill>
          </a:endParaRPr>
        </a:p>
      </dsp:txBody>
      <dsp:txXfrm>
        <a:off x="2072922" y="3505198"/>
        <a:ext cx="7035581" cy="2512218"/>
      </dsp:txXfrm>
    </dsp:sp>
    <dsp:sp modelId="{9A5488C8-2D68-45C0-8E20-C9B962162967}">
      <dsp:nvSpPr>
        <dsp:cNvPr id="0" name=""/>
        <dsp:cNvSpPr/>
      </dsp:nvSpPr>
      <dsp:spPr>
        <a:xfrm>
          <a:off x="382602" y="3830204"/>
          <a:ext cx="1558938" cy="200977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CA7670-75B3-4BFD-A90A-A6EC7D7307F2}">
      <dsp:nvSpPr>
        <dsp:cNvPr id="0" name=""/>
        <dsp:cNvSpPr/>
      </dsp:nvSpPr>
      <dsp:spPr>
        <a:xfrm>
          <a:off x="0" y="16242"/>
          <a:ext cx="9108504" cy="1492455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b="1" u="none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rPr>
            <a:t>Организация смотра-конкурса среди сельскохозяйственных предприятий АПК на лучшую готовность хозяйств к зимовке скота</a:t>
          </a:r>
          <a:endParaRPr lang="ru-RU" sz="1600" b="1" u="none" kern="1200" dirty="0">
            <a:solidFill>
              <a:srgbClr val="FFFFFF"/>
            </a:solidFill>
            <a:effectLst>
              <a:outerShdw blurRad="38100" dist="38100" dir="2700000" algn="tl">
                <a:srgbClr val="000000"/>
              </a:outerShdw>
            </a:effectLst>
            <a:latin typeface="+mn-lt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400" b="0" kern="1200" dirty="0" smtClean="0">
              <a:solidFill>
                <a:schemeClr val="tx1"/>
              </a:solidFill>
            </a:rPr>
            <a:t>Расходы запланированы на 2019 года (9тыс.руб.), освоено 9 тыс.руб.</a:t>
          </a:r>
          <a:endParaRPr lang="ru-RU" sz="1400" b="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На 2020 г.  запланировано 0 </a:t>
          </a:r>
          <a:r>
            <a:rPr lang="ru-RU" sz="1400" kern="1200" dirty="0" err="1" smtClean="0">
              <a:solidFill>
                <a:schemeClr val="tx1"/>
              </a:solidFill>
            </a:rPr>
            <a:t>тыс.руб</a:t>
          </a:r>
          <a:r>
            <a:rPr lang="ru-RU" sz="1400" kern="1200" dirty="0" smtClean="0">
              <a:solidFill>
                <a:schemeClr val="tx1"/>
              </a:solidFill>
            </a:rPr>
            <a:t>.</a:t>
          </a:r>
          <a:endParaRPr lang="ru-RU" sz="1400" b="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На 2021 г.  запланировано  по 9 тыс.руб.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969493" y="16242"/>
        <a:ext cx="7139010" cy="1492455"/>
      </dsp:txXfrm>
    </dsp:sp>
    <dsp:sp modelId="{E0C12E6D-D165-4727-A624-058D1F847324}">
      <dsp:nvSpPr>
        <dsp:cNvPr id="0" name=""/>
        <dsp:cNvSpPr/>
      </dsp:nvSpPr>
      <dsp:spPr>
        <a:xfrm>
          <a:off x="150215" y="203095"/>
          <a:ext cx="1821700" cy="11823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07E10E-736B-4041-AB69-EB6B1BF71B7D}">
      <dsp:nvSpPr>
        <dsp:cNvPr id="0" name=""/>
        <dsp:cNvSpPr/>
      </dsp:nvSpPr>
      <dsp:spPr>
        <a:xfrm>
          <a:off x="0" y="1640248"/>
          <a:ext cx="9108504" cy="1774384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altLang="ru-RU" sz="1600" b="1" kern="1200" dirty="0" smtClean="0">
            <a:solidFill>
              <a:srgbClr val="FF0000"/>
            </a:solidFill>
            <a:latin typeface="Calibri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altLang="ru-RU" sz="1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Организация и проведение конкурса среди предприятий АПК на лучшую постановку техники на зимнее хранение: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altLang="ru-RU" sz="1400" kern="1200" dirty="0" smtClean="0">
              <a:solidFill>
                <a:schemeClr val="tx1"/>
              </a:solidFill>
            </a:rPr>
            <a:t>Расходы запланированы на 2019 года (9 тыс.руб.), освоено 9 тыс.руб.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На 2020 г.  запланировано 0 </a:t>
          </a:r>
          <a:r>
            <a:rPr lang="ru-RU" sz="1400" kern="1200" dirty="0" err="1" smtClean="0">
              <a:solidFill>
                <a:schemeClr val="tx1"/>
              </a:solidFill>
            </a:rPr>
            <a:t>тыс.руб</a:t>
          </a:r>
          <a:r>
            <a:rPr lang="ru-RU" sz="1400" kern="1200" dirty="0" smtClean="0">
              <a:solidFill>
                <a:schemeClr val="tx1"/>
              </a:solidFill>
            </a:rPr>
            <a:t>.</a:t>
          </a:r>
          <a:endParaRPr lang="ru-RU" altLang="ru-RU" sz="1400" kern="1200" dirty="0" smtClean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На 2021 г.  запланировано  по 9 </a:t>
          </a:r>
          <a:r>
            <a:rPr lang="ru-RU" sz="1400" kern="1200" dirty="0" err="1" smtClean="0">
              <a:solidFill>
                <a:schemeClr val="tx1"/>
              </a:solidFill>
            </a:rPr>
            <a:t>тыс.руб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1969493" y="1640248"/>
        <a:ext cx="7139010" cy="1774384"/>
      </dsp:txXfrm>
    </dsp:sp>
    <dsp:sp modelId="{4CDD4987-850B-43C1-A4F8-5A8AAE9ECC29}">
      <dsp:nvSpPr>
        <dsp:cNvPr id="0" name=""/>
        <dsp:cNvSpPr/>
      </dsp:nvSpPr>
      <dsp:spPr>
        <a:xfrm>
          <a:off x="147792" y="1936269"/>
          <a:ext cx="1821700" cy="11823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1E8FE2-4D46-4E1C-91CF-510D04BC1A38}">
      <dsp:nvSpPr>
        <dsp:cNvPr id="0" name=""/>
        <dsp:cNvSpPr/>
      </dsp:nvSpPr>
      <dsp:spPr>
        <a:xfrm>
          <a:off x="0" y="3566813"/>
          <a:ext cx="9108504" cy="231045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«Устойчивое развитие сельских территорий городского округа»: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kern="1200" dirty="0" smtClean="0">
              <a:solidFill>
                <a:schemeClr val="tx1"/>
              </a:solidFill>
            </a:rPr>
            <a:t>Расходы запланированы на 2019 год (1582,3 тыс.руб.), освоено 1582,3 </a:t>
          </a:r>
          <a:r>
            <a:rPr lang="ru-RU" altLang="ru-RU" sz="1400" kern="1200" dirty="0" err="1" smtClean="0">
              <a:solidFill>
                <a:schemeClr val="tx1"/>
              </a:solidFill>
            </a:rPr>
            <a:t>тыс.руб</a:t>
          </a:r>
          <a:r>
            <a:rPr lang="ru-RU" altLang="ru-RU" sz="1400" kern="1200" dirty="0" smtClean="0">
              <a:solidFill>
                <a:schemeClr val="tx1"/>
              </a:solidFill>
            </a:rPr>
            <a:t>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Ввод жилья для граждан проживающих в сельских поселениях в </a:t>
          </a:r>
          <a:r>
            <a:rPr lang="ru-RU" altLang="ru-RU" sz="1400" kern="1200" dirty="0" smtClean="0">
              <a:solidFill>
                <a:schemeClr val="tx1"/>
              </a:solidFill>
            </a:rPr>
            <a:t>2019 г. (</a:t>
          </a:r>
          <a:r>
            <a:rPr lang="ru-RU" sz="1400" kern="1200" dirty="0" smtClean="0">
              <a:solidFill>
                <a:schemeClr val="tx1"/>
              </a:solidFill>
            </a:rPr>
            <a:t>приобретение - </a:t>
          </a:r>
          <a:r>
            <a:rPr lang="ru-RU" altLang="ru-RU" sz="1400" kern="1200" dirty="0" smtClean="0">
              <a:solidFill>
                <a:schemeClr val="tx1"/>
              </a:solidFill>
            </a:rPr>
            <a:t>0,69тыс.кв.м., строительство – 125,76 </a:t>
          </a:r>
          <a:r>
            <a:rPr lang="ru-RU" altLang="ru-RU" sz="1400" kern="1200" dirty="0" err="1" smtClean="0">
              <a:solidFill>
                <a:schemeClr val="tx1"/>
              </a:solidFill>
            </a:rPr>
            <a:t>тыс.кв.м</a:t>
          </a:r>
          <a:r>
            <a:rPr lang="ru-RU" altLang="ru-RU" sz="1400" kern="1200" dirty="0" smtClean="0">
              <a:solidFill>
                <a:schemeClr val="tx1"/>
              </a:solidFill>
            </a:rPr>
            <a:t>.)освоено 194,76 тыс.кв.м.</a:t>
          </a:r>
        </a:p>
      </dsp:txBody>
      <dsp:txXfrm>
        <a:off x="1969493" y="3566813"/>
        <a:ext cx="7139010" cy="2310458"/>
      </dsp:txXfrm>
    </dsp:sp>
    <dsp:sp modelId="{A40BE1DD-B688-4595-ADF3-6E388BA28531}">
      <dsp:nvSpPr>
        <dsp:cNvPr id="0" name=""/>
        <dsp:cNvSpPr/>
      </dsp:nvSpPr>
      <dsp:spPr>
        <a:xfrm>
          <a:off x="147792" y="4126483"/>
          <a:ext cx="1821700" cy="11823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202A4BA-B20C-40E0-A410-DB379BB466BF}">
      <dsp:nvSpPr>
        <dsp:cNvPr id="0" name=""/>
        <dsp:cNvSpPr/>
      </dsp:nvSpPr>
      <dsp:spPr>
        <a:xfrm>
          <a:off x="0" y="115570"/>
          <a:ext cx="8784967" cy="12556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1B8A29-1168-4447-853F-500071E38817}">
      <dsp:nvSpPr>
        <dsp:cNvPr id="0" name=""/>
        <dsp:cNvSpPr/>
      </dsp:nvSpPr>
      <dsp:spPr>
        <a:xfrm>
          <a:off x="346777" y="0"/>
          <a:ext cx="4802306" cy="158366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F0D6BE-BA6B-4CE0-990E-D772CB75BE9F}">
      <dsp:nvSpPr>
        <dsp:cNvPr id="0" name=""/>
        <dsp:cNvSpPr/>
      </dsp:nvSpPr>
      <dsp:spPr>
        <a:xfrm rot="10800000">
          <a:off x="327678" y="1561933"/>
          <a:ext cx="4821705" cy="356375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900" b="1" kern="1200" dirty="0" smtClean="0">
              <a:latin typeface="Arial" charset="0"/>
            </a:rPr>
            <a:t>За 2018 произведены расходы на: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latin typeface="Arial" charset="0"/>
            </a:rPr>
            <a:t>- осуществление пропаганды в области безопасности жизнедеятельности населения - 44 тыс.руб.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latin typeface="Arial" charset="0"/>
            </a:rPr>
            <a:t>-очистка пожарных гидрантов  - 150 тыс.руб.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latin typeface="Arial" charset="0"/>
            </a:rPr>
            <a:t>- Проверка  и составление актов противопожарного состояния – 150 тыс.руб.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latin typeface="Arial" charset="0"/>
            </a:rPr>
            <a:t>- проведение опашки населенных пунктов – 179 тыс.руб.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latin typeface="Arial" charset="0"/>
            </a:rPr>
            <a:t>- поддержание в готовности системы оповещения – 260 тыс.руб.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latin typeface="Arial" charset="0"/>
            </a:rPr>
            <a:t>-закупка УПВД«Ермак» - 240 тыс.руб.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latin typeface="Arial" charset="0"/>
            </a:rPr>
            <a:t>-приобретение противопожарного оборудования – 58 тыс.руб.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latin typeface="Arial" charset="0"/>
            </a:rPr>
            <a:t>- создание резерва ГСМ – 105 тыс.руб.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latin typeface="Arial" charset="0"/>
            </a:rPr>
            <a:t>-обучение руководящего состава) в УМЦ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latin typeface="Arial" charset="0"/>
            </a:rPr>
            <a:t>5 человек 31 тыс.руб.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latin typeface="Arial" charset="0"/>
            </a:rPr>
            <a:t>- создание и использование средств резервного фонда для ликвидации ЧС – 535 тыс.руб.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1" kern="1200" dirty="0" smtClean="0">
              <a:latin typeface="Arial" charset="0"/>
            </a:rPr>
            <a:t>В 2019 году планируется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1" kern="1200" dirty="0" smtClean="0">
              <a:latin typeface="Arial" charset="0"/>
            </a:rPr>
            <a:t>-расширить осуществление пропаганды в области жизнедеятельности населения.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1" kern="1200" dirty="0" smtClean="0">
              <a:latin typeface="Arial" charset="0"/>
            </a:rPr>
            <a:t>- проверка  и составление актов противопожарного состояния – 150 тыс.руб.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1" kern="1200" dirty="0" smtClean="0">
              <a:latin typeface="Arial" charset="0"/>
            </a:rPr>
            <a:t>- обеспечение доступа к сети наружного противопожарного водоснабжения - 90 тыс.руб.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1" kern="1200" dirty="0" smtClean="0">
              <a:latin typeface="Arial" charset="0"/>
            </a:rPr>
            <a:t>-опашка территорий - 110 тыс.руб.</a:t>
          </a:r>
        </a:p>
      </dsp:txBody>
      <dsp:txXfrm rot="10800000">
        <a:off x="327678" y="1561933"/>
        <a:ext cx="4821705" cy="3563751"/>
      </dsp:txXfrm>
    </dsp:sp>
    <dsp:sp modelId="{156BC91C-7DE9-42A4-82E5-C792EEC9461F}">
      <dsp:nvSpPr>
        <dsp:cNvPr id="0" name=""/>
        <dsp:cNvSpPr/>
      </dsp:nvSpPr>
      <dsp:spPr>
        <a:xfrm>
          <a:off x="5441938" y="19138"/>
          <a:ext cx="3138861" cy="191271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1F26AF7-5230-495E-901A-3C36DC96B945}">
      <dsp:nvSpPr>
        <dsp:cNvPr id="0" name=""/>
        <dsp:cNvSpPr/>
      </dsp:nvSpPr>
      <dsp:spPr>
        <a:xfrm rot="10800000">
          <a:off x="5363604" y="2015165"/>
          <a:ext cx="3339762" cy="273331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-прочистка русел рек и ручьев  в том числе -</a:t>
          </a:r>
          <a:r>
            <a:rPr lang="ru-RU" sz="1200" b="1" kern="1200" dirty="0" err="1" smtClean="0"/>
            <a:t>Мулдакай,Кувандычка</a:t>
          </a:r>
          <a:r>
            <a:rPr lang="ru-RU" sz="1200" b="1" kern="1200" dirty="0" smtClean="0"/>
            <a:t>  100 </a:t>
          </a:r>
          <a:r>
            <a:rPr lang="ru-RU" sz="1200" b="1" kern="1200" dirty="0" err="1" smtClean="0"/>
            <a:t>тыс.руб</a:t>
          </a:r>
          <a:endParaRPr lang="ru-RU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На 2019 год планируется 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-очистка водопропускных труб, очистка русел рек и ручьев, очистка сточных канав 265тыс руб.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-изготовление  и размещение аншлагов у водоемов – 15 </a:t>
          </a:r>
          <a:r>
            <a:rPr lang="ru-RU" sz="1200" b="1" kern="1200" dirty="0" err="1" smtClean="0"/>
            <a:t>тыс.руб.</a:t>
          </a:r>
          <a:r>
            <a:rPr lang="ru-RU" sz="1200" b="1" i="1" kern="1200" dirty="0" err="1" smtClean="0">
              <a:latin typeface="Arial" charset="0"/>
            </a:rPr>
            <a:t>--</a:t>
          </a:r>
          <a:r>
            <a:rPr lang="ru-RU" sz="1200" b="1" i="0" kern="1200" dirty="0" err="1" smtClean="0">
              <a:latin typeface="+mj-lt"/>
            </a:rPr>
            <a:t>создание</a:t>
          </a:r>
          <a:r>
            <a:rPr lang="ru-RU" sz="1200" b="1" i="0" kern="1200" dirty="0" smtClean="0">
              <a:latin typeface="+mj-lt"/>
            </a:rPr>
            <a:t> резерва ГСМ – 100 тыс.руб.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/>
        </a:p>
      </dsp:txBody>
      <dsp:txXfrm rot="10800000">
        <a:off x="5363604" y="2015165"/>
        <a:ext cx="3339762" cy="2733317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202A4BA-B20C-40E0-A410-DB379BB466BF}">
      <dsp:nvSpPr>
        <dsp:cNvPr id="0" name=""/>
        <dsp:cNvSpPr/>
      </dsp:nvSpPr>
      <dsp:spPr>
        <a:xfrm>
          <a:off x="0" y="0"/>
          <a:ext cx="3168351" cy="265709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1B8A29-1168-4447-853F-500071E38817}">
      <dsp:nvSpPr>
        <dsp:cNvPr id="0" name=""/>
        <dsp:cNvSpPr/>
      </dsp:nvSpPr>
      <dsp:spPr>
        <a:xfrm>
          <a:off x="216033" y="144017"/>
          <a:ext cx="2617952" cy="18620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F0D6BE-BA6B-4CE0-990E-D772CB75BE9F}">
      <dsp:nvSpPr>
        <dsp:cNvPr id="0" name=""/>
        <dsp:cNvSpPr/>
      </dsp:nvSpPr>
      <dsp:spPr>
        <a:xfrm rot="10800000">
          <a:off x="73473" y="2007948"/>
          <a:ext cx="2974648" cy="368549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kern="1200" dirty="0" smtClean="0"/>
            <a:t> </a:t>
          </a:r>
          <a:r>
            <a:rPr lang="ru-RU" altLang="ru-RU" sz="1200" b="1" kern="1200" dirty="0" smtClean="0"/>
            <a:t>ЕДДС(ЕДИНАЯ ДЕЖУРНО-ДИСПЕТЧЕРСКАЯ СЛУЖБА) (МКУ «ЕДДС Кувандыкского городского округа Оренбургской области)  учреждение создано для повышения готовности администрации и служб района к реагированию на угрозу или возникновение чрезвычайных ситуаций, эффективности взаимодействия привлекаемых сил и средств районных служб при их совместных действиях по предупреждению и ликвидации чрезвычайных ситуаций – 2 015,5 </a:t>
          </a:r>
          <a:r>
            <a:rPr lang="ru-RU" altLang="ru-RU" sz="1200" b="1" kern="1200" dirty="0" err="1" smtClean="0"/>
            <a:t>тыс.руб</a:t>
          </a:r>
          <a:endParaRPr lang="ru-RU" altLang="ru-RU" sz="12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altLang="ru-RU" sz="1200" b="1" kern="1200" dirty="0" smtClean="0"/>
        </a:p>
      </dsp:txBody>
      <dsp:txXfrm rot="10800000">
        <a:off x="73473" y="2007948"/>
        <a:ext cx="2974648" cy="3685494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390311-413B-4E11-B6A1-4B0F6B3A8AEC}">
      <dsp:nvSpPr>
        <dsp:cNvPr id="0" name=""/>
        <dsp:cNvSpPr/>
      </dsp:nvSpPr>
      <dsp:spPr>
        <a:xfrm>
          <a:off x="0" y="0"/>
          <a:ext cx="8784975" cy="928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kern="1200" dirty="0" smtClean="0">
              <a:solidFill>
                <a:schemeClr val="bg1"/>
              </a:solidFill>
              <a:latin typeface="+mn-lt"/>
            </a:rPr>
            <a:t>Цель: Внедрение  современной модели образования, обеспечивающей формирование В </a:t>
          </a:r>
          <a:r>
            <a:rPr lang="ru-RU" altLang="ru-RU" sz="1400" b="1" kern="1200" dirty="0" err="1" smtClean="0">
              <a:solidFill>
                <a:schemeClr val="bg1"/>
              </a:solidFill>
              <a:latin typeface="+mn-lt"/>
            </a:rPr>
            <a:t>Кувандыкском</a:t>
          </a:r>
          <a:r>
            <a:rPr lang="ru-RU" altLang="ru-RU" sz="1400" b="1" kern="1200" dirty="0" smtClean="0">
              <a:solidFill>
                <a:schemeClr val="bg1"/>
              </a:solidFill>
              <a:latin typeface="+mn-lt"/>
            </a:rPr>
            <a:t> городском округе человеческого капитала, соответствующего требованиям инновационного развития экономики современным потребностям общества и каждого гражданина</a:t>
          </a:r>
          <a:endParaRPr lang="ru-RU" altLang="ru-RU" sz="1400" kern="1200" dirty="0">
            <a:solidFill>
              <a:schemeClr val="bg1"/>
            </a:solidFill>
            <a:latin typeface="+mn-lt"/>
          </a:endParaRPr>
        </a:p>
      </dsp:txBody>
      <dsp:txXfrm>
        <a:off x="1849864" y="0"/>
        <a:ext cx="6935111" cy="928694"/>
      </dsp:txXfrm>
    </dsp:sp>
    <dsp:sp modelId="{FAA2DC10-564B-41D5-8A83-96D210CB4A88}">
      <dsp:nvSpPr>
        <dsp:cNvPr id="0" name=""/>
        <dsp:cNvSpPr/>
      </dsp:nvSpPr>
      <dsp:spPr>
        <a:xfrm>
          <a:off x="31532" y="43462"/>
          <a:ext cx="1735911" cy="7466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7B6352E-95F5-46C3-A628-0F6A63750BAB}">
      <dsp:nvSpPr>
        <dsp:cNvPr id="0" name=""/>
        <dsp:cNvSpPr/>
      </dsp:nvSpPr>
      <dsp:spPr>
        <a:xfrm>
          <a:off x="-33782" y="456148"/>
          <a:ext cx="8734316" cy="127204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193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Налоговые доходы</a:t>
          </a:r>
          <a:endParaRPr lang="ru-RU" sz="2400" b="1" kern="1200" dirty="0"/>
        </a:p>
      </dsp:txBody>
      <dsp:txXfrm>
        <a:off x="-33782" y="456148"/>
        <a:ext cx="8734316" cy="1272049"/>
      </dsp:txXfrm>
    </dsp:sp>
    <dsp:sp modelId="{0CB16A5F-D337-4CD5-B63D-B6EDBFCFC6E4}">
      <dsp:nvSpPr>
        <dsp:cNvPr id="0" name=""/>
        <dsp:cNvSpPr/>
      </dsp:nvSpPr>
      <dsp:spPr>
        <a:xfrm>
          <a:off x="0" y="1368140"/>
          <a:ext cx="2448942" cy="31490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/>
            <a:t>Поступления от уплаты налогов, установленных Налоговым кодексом Российской Федерации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/>
            <a:t>Например: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/>
            <a:t>-налог на прибыль организации;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/>
            <a:t>- Налог на имущество физических лиц;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/>
            <a:t>-земельный налог и пр.</a:t>
          </a:r>
          <a:endParaRPr lang="ru-RU" sz="1600" b="0" kern="1200" dirty="0"/>
        </a:p>
      </dsp:txBody>
      <dsp:txXfrm>
        <a:off x="0" y="1368140"/>
        <a:ext cx="2448942" cy="3149005"/>
      </dsp:txXfrm>
    </dsp:sp>
    <dsp:sp modelId="{3E775962-4960-4C24-B07C-C31AC946F57A}">
      <dsp:nvSpPr>
        <dsp:cNvPr id="0" name=""/>
        <dsp:cNvSpPr/>
      </dsp:nvSpPr>
      <dsp:spPr>
        <a:xfrm>
          <a:off x="2497547" y="900097"/>
          <a:ext cx="6280594" cy="127204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193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Неналоговые доходы</a:t>
          </a:r>
          <a:endParaRPr lang="ru-RU" sz="2400" b="1" kern="1200" dirty="0"/>
        </a:p>
      </dsp:txBody>
      <dsp:txXfrm>
        <a:off x="2497547" y="900097"/>
        <a:ext cx="6280594" cy="1272049"/>
      </dsp:txXfrm>
    </dsp:sp>
    <dsp:sp modelId="{A5CF51DB-3767-4C0F-960B-705FA989A5D3}">
      <dsp:nvSpPr>
        <dsp:cNvPr id="0" name=""/>
        <dsp:cNvSpPr/>
      </dsp:nvSpPr>
      <dsp:spPr>
        <a:xfrm>
          <a:off x="2497532" y="1728200"/>
          <a:ext cx="3214483" cy="40619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Поступления от уплаты других пошлин и сборов, установленных законодательством Российской Федерации, а также штрафов за нарушение законодательства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Например: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-доходы от использования муниципального имущества;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-плата за негативное воздействие на окружающую среду;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-штрафы за нарушение законодательства о налогах и сборах</a:t>
          </a:r>
          <a:endParaRPr lang="ru-RU" sz="1600" kern="1200" dirty="0"/>
        </a:p>
      </dsp:txBody>
      <dsp:txXfrm>
        <a:off x="2497532" y="1728200"/>
        <a:ext cx="3214483" cy="4061988"/>
      </dsp:txXfrm>
    </dsp:sp>
    <dsp:sp modelId="{131CFDF6-D49C-4CF7-ACF7-7B0A6AAE73AD}">
      <dsp:nvSpPr>
        <dsp:cNvPr id="0" name=""/>
        <dsp:cNvSpPr/>
      </dsp:nvSpPr>
      <dsp:spPr>
        <a:xfrm>
          <a:off x="5739631" y="1440163"/>
          <a:ext cx="3045344" cy="166577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193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Безвозмездные поступления</a:t>
          </a:r>
          <a:endParaRPr lang="ru-RU" sz="2400" b="1" kern="1200" dirty="0"/>
        </a:p>
      </dsp:txBody>
      <dsp:txXfrm>
        <a:off x="5739631" y="1440163"/>
        <a:ext cx="3045344" cy="1665774"/>
      </dsp:txXfrm>
    </dsp:sp>
    <dsp:sp modelId="{5F03E9FC-EBB3-4980-99DE-F170BAD676EA}">
      <dsp:nvSpPr>
        <dsp:cNvPr id="0" name=""/>
        <dsp:cNvSpPr/>
      </dsp:nvSpPr>
      <dsp:spPr>
        <a:xfrm>
          <a:off x="5790233" y="2664301"/>
          <a:ext cx="2251914" cy="32209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Поступления от других бюджетов (межбюджетные трансферты), организаций, граждан (кроме налоговых и неналоговых доходов)</a:t>
          </a:r>
          <a:endParaRPr lang="ru-RU" sz="1800" kern="1200" dirty="0"/>
        </a:p>
      </dsp:txBody>
      <dsp:txXfrm>
        <a:off x="5790233" y="2664301"/>
        <a:ext cx="2251914" cy="322096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2C92B9-85A2-4665-989A-64878FD13456}">
      <dsp:nvSpPr>
        <dsp:cNvPr id="0" name=""/>
        <dsp:cNvSpPr/>
      </dsp:nvSpPr>
      <dsp:spPr>
        <a:xfrm>
          <a:off x="2870" y="2135"/>
          <a:ext cx="7771122" cy="14198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300" kern="1200" dirty="0" smtClean="0"/>
            <a:t>Расходы бюджета</a:t>
          </a:r>
          <a:endParaRPr lang="ru-RU" sz="6300" kern="1200" dirty="0"/>
        </a:p>
      </dsp:txBody>
      <dsp:txXfrm>
        <a:off x="2870" y="2135"/>
        <a:ext cx="7771122" cy="1419872"/>
      </dsp:txXfrm>
    </dsp:sp>
    <dsp:sp modelId="{1A9492CD-6E00-4ACC-8AD3-56E2D1D3BFCC}">
      <dsp:nvSpPr>
        <dsp:cNvPr id="0" name=""/>
        <dsp:cNvSpPr/>
      </dsp:nvSpPr>
      <dsp:spPr>
        <a:xfrm>
          <a:off x="2870" y="1558315"/>
          <a:ext cx="3728945" cy="14198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По расходным полномочиям</a:t>
          </a:r>
          <a:endParaRPr lang="ru-RU" sz="2800" kern="1200" dirty="0"/>
        </a:p>
      </dsp:txBody>
      <dsp:txXfrm>
        <a:off x="2870" y="1558315"/>
        <a:ext cx="3728945" cy="1419872"/>
      </dsp:txXfrm>
    </dsp:sp>
    <dsp:sp modelId="{6E4B38ED-08DA-4F4B-B366-89D7FC57939C}">
      <dsp:nvSpPr>
        <dsp:cNvPr id="0" name=""/>
        <dsp:cNvSpPr/>
      </dsp:nvSpPr>
      <dsp:spPr>
        <a:xfrm>
          <a:off x="2870" y="3114496"/>
          <a:ext cx="3728945" cy="14198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По функциям ОМС</a:t>
          </a:r>
          <a:endParaRPr lang="ru-RU" sz="2800" kern="1200" dirty="0"/>
        </a:p>
      </dsp:txBody>
      <dsp:txXfrm>
        <a:off x="2870" y="3114496"/>
        <a:ext cx="3728945" cy="1419872"/>
      </dsp:txXfrm>
    </dsp:sp>
    <dsp:sp modelId="{973397D3-4283-49CE-B4B9-812C33562102}">
      <dsp:nvSpPr>
        <dsp:cNvPr id="0" name=""/>
        <dsp:cNvSpPr/>
      </dsp:nvSpPr>
      <dsp:spPr>
        <a:xfrm>
          <a:off x="4045047" y="1558315"/>
          <a:ext cx="3728945" cy="14198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По муниципальным программам</a:t>
          </a:r>
          <a:endParaRPr lang="ru-RU" sz="2800" kern="1200" dirty="0"/>
        </a:p>
      </dsp:txBody>
      <dsp:txXfrm>
        <a:off x="4045047" y="1558315"/>
        <a:ext cx="3728945" cy="1419872"/>
      </dsp:txXfrm>
    </dsp:sp>
    <dsp:sp modelId="{4351A67C-177E-4956-AC99-5F0AB908610F}">
      <dsp:nvSpPr>
        <dsp:cNvPr id="0" name=""/>
        <dsp:cNvSpPr/>
      </dsp:nvSpPr>
      <dsp:spPr>
        <a:xfrm>
          <a:off x="4045047" y="3114496"/>
          <a:ext cx="3728945" cy="14198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По ведомствам</a:t>
          </a:r>
          <a:endParaRPr lang="ru-RU" sz="2800" kern="1200" dirty="0"/>
        </a:p>
      </dsp:txBody>
      <dsp:txXfrm>
        <a:off x="4045047" y="3114496"/>
        <a:ext cx="3728945" cy="141987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DF1032-41AF-47B4-A712-FD8219439BEA}">
      <dsp:nvSpPr>
        <dsp:cNvPr id="0" name=""/>
        <dsp:cNvSpPr/>
      </dsp:nvSpPr>
      <dsp:spPr>
        <a:xfrm>
          <a:off x="0" y="0"/>
          <a:ext cx="8784976" cy="1710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Послание Президента Российской Федерации Федеральному Собранию Российской Федерации, определяющие бюджетную политику (требования к бюджетной политике) в Российской Федерации</a:t>
          </a:r>
          <a:endParaRPr lang="ru-RU" sz="2000" kern="1200" dirty="0"/>
        </a:p>
      </dsp:txBody>
      <dsp:txXfrm>
        <a:off x="1928014" y="0"/>
        <a:ext cx="6856961" cy="1710190"/>
      </dsp:txXfrm>
    </dsp:sp>
    <dsp:sp modelId="{B1CE2777-CEAD-463A-8EF3-03EB1802BD81}">
      <dsp:nvSpPr>
        <dsp:cNvPr id="0" name=""/>
        <dsp:cNvSpPr/>
      </dsp:nvSpPr>
      <dsp:spPr>
        <a:xfrm>
          <a:off x="72003" y="270032"/>
          <a:ext cx="1810987" cy="11701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F73EEE-6A55-4229-BB8C-9D5A8161D780}">
      <dsp:nvSpPr>
        <dsp:cNvPr id="0" name=""/>
        <dsp:cNvSpPr/>
      </dsp:nvSpPr>
      <dsp:spPr>
        <a:xfrm>
          <a:off x="0" y="1881209"/>
          <a:ext cx="8784976" cy="1710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Инвестиционное Послание Губернатора Оренбургской  области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Сценарные условия функционирования Российской и региональной экономики</a:t>
          </a:r>
          <a:endParaRPr lang="ru-RU" altLang="ru-RU" sz="2000" b="1" kern="1200" dirty="0" smtClean="0">
            <a:effectLst>
              <a:outerShdw blurRad="38100" dist="38100" dir="2700000" algn="tl">
                <a:srgbClr val="C0C0C0"/>
              </a:outerShdw>
            </a:effectLst>
          </a:endParaRPr>
        </a:p>
      </dsp:txBody>
      <dsp:txXfrm>
        <a:off x="1928014" y="1881209"/>
        <a:ext cx="6856961" cy="1710189"/>
      </dsp:txXfrm>
    </dsp:sp>
    <dsp:sp modelId="{263E2263-D0D2-4271-B76E-F8E403C5761F}">
      <dsp:nvSpPr>
        <dsp:cNvPr id="0" name=""/>
        <dsp:cNvSpPr/>
      </dsp:nvSpPr>
      <dsp:spPr>
        <a:xfrm>
          <a:off x="171018" y="2052228"/>
          <a:ext cx="1756995" cy="13681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225B64-348C-4A63-BFCE-2C1BEE7E25E2}">
      <dsp:nvSpPr>
        <dsp:cNvPr id="0" name=""/>
        <dsp:cNvSpPr/>
      </dsp:nvSpPr>
      <dsp:spPr>
        <a:xfrm>
          <a:off x="0" y="3762417"/>
          <a:ext cx="8784976" cy="1710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Прогноз социально-экономического развития округа  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Основные направления бюджетной и налоговой политики</a:t>
          </a:r>
          <a:endParaRPr lang="ru-RU" sz="2000" kern="1200" dirty="0"/>
        </a:p>
      </dsp:txBody>
      <dsp:txXfrm>
        <a:off x="1928014" y="3762417"/>
        <a:ext cx="6856961" cy="1710189"/>
      </dsp:txXfrm>
    </dsp:sp>
    <dsp:sp modelId="{E59BBAAB-58A3-42A9-A3C7-0C5CC5CD7FC0}">
      <dsp:nvSpPr>
        <dsp:cNvPr id="0" name=""/>
        <dsp:cNvSpPr/>
      </dsp:nvSpPr>
      <dsp:spPr>
        <a:xfrm>
          <a:off x="171018" y="3933437"/>
          <a:ext cx="1756995" cy="13681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390311-413B-4E11-B6A1-4B0F6B3A8AEC}">
      <dsp:nvSpPr>
        <dsp:cNvPr id="0" name=""/>
        <dsp:cNvSpPr/>
      </dsp:nvSpPr>
      <dsp:spPr>
        <a:xfrm>
          <a:off x="0" y="0"/>
          <a:ext cx="8784975" cy="762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b="1" kern="1200" dirty="0" smtClean="0">
              <a:solidFill>
                <a:schemeClr val="bg1"/>
              </a:solidFill>
              <a:latin typeface="+mn-lt"/>
            </a:rPr>
            <a:t>Цель: </a:t>
          </a:r>
          <a:r>
            <a:rPr lang="ru-RU" sz="1600" kern="1200" dirty="0" smtClean="0"/>
            <a:t>Обеспечение долгосрочной сбалансированности и устойчивости бюджетной системы </a:t>
          </a:r>
          <a:r>
            <a:rPr lang="ru-RU" sz="1600" kern="1200" dirty="0" err="1" smtClean="0"/>
            <a:t>Кувандыкского</a:t>
          </a:r>
          <a:r>
            <a:rPr lang="ru-RU" sz="1600" kern="1200" dirty="0" smtClean="0"/>
            <a:t> городского округа                        </a:t>
          </a:r>
          <a:r>
            <a:rPr lang="ru-RU" sz="1000" kern="1200" dirty="0" smtClean="0"/>
            <a:t>(</a:t>
          </a:r>
          <a:r>
            <a:rPr lang="ru-RU" sz="1000" kern="1200" dirty="0" err="1" smtClean="0"/>
            <a:t>тыс.руб</a:t>
          </a:r>
          <a:r>
            <a:rPr lang="ru-RU" sz="1000" kern="1200" dirty="0" smtClean="0"/>
            <a:t>)</a:t>
          </a:r>
          <a:endParaRPr lang="ru-RU" altLang="ru-RU" sz="1000" kern="1200" dirty="0">
            <a:solidFill>
              <a:schemeClr val="bg1"/>
            </a:solidFill>
            <a:latin typeface="+mn-lt"/>
          </a:endParaRPr>
        </a:p>
      </dsp:txBody>
      <dsp:txXfrm>
        <a:off x="1833195" y="0"/>
        <a:ext cx="6951780" cy="762000"/>
      </dsp:txXfrm>
    </dsp:sp>
    <dsp:sp modelId="{FAA2DC10-564B-41D5-8A83-96D210CB4A88}">
      <dsp:nvSpPr>
        <dsp:cNvPr id="0" name=""/>
        <dsp:cNvSpPr/>
      </dsp:nvSpPr>
      <dsp:spPr>
        <a:xfrm>
          <a:off x="14863" y="35661"/>
          <a:ext cx="1735911" cy="6126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A8637BE-4C78-4A90-8EA9-FF147A0D6DB0}">
      <dsp:nvSpPr>
        <dsp:cNvPr id="0" name=""/>
        <dsp:cNvSpPr/>
      </dsp:nvSpPr>
      <dsp:spPr>
        <a:xfrm>
          <a:off x="0" y="0"/>
          <a:ext cx="9108504" cy="114221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700" kern="1200" dirty="0" smtClean="0"/>
            <a:t>сохранение объема муниципального долга </a:t>
          </a:r>
          <a:r>
            <a:rPr lang="ru-RU" sz="1700" kern="1200" dirty="0" err="1" smtClean="0"/>
            <a:t>Кувандыкского</a:t>
          </a:r>
          <a:r>
            <a:rPr lang="ru-RU" sz="1700" kern="1200" dirty="0" smtClean="0"/>
            <a:t> городского округа на уровне, не превышающем объем доходов бюджета городского округа без учета объема безвозмездных поступлений;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1935922" y="0"/>
        <a:ext cx="7172581" cy="1142218"/>
      </dsp:txXfrm>
    </dsp:sp>
    <dsp:sp modelId="{2930AC06-D9EA-4450-9784-79CC83DEF5A6}">
      <dsp:nvSpPr>
        <dsp:cNvPr id="0" name=""/>
        <dsp:cNvSpPr/>
      </dsp:nvSpPr>
      <dsp:spPr>
        <a:xfrm>
          <a:off x="152404" y="75418"/>
          <a:ext cx="1745335" cy="9913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AB083C-299D-4388-8A85-E26E6205AEBD}">
      <dsp:nvSpPr>
        <dsp:cNvPr id="0" name=""/>
        <dsp:cNvSpPr/>
      </dsp:nvSpPr>
      <dsp:spPr>
        <a:xfrm>
          <a:off x="0" y="1256440"/>
          <a:ext cx="9108504" cy="1142218"/>
        </a:xfrm>
        <a:prstGeom prst="roundRect">
          <a:avLst>
            <a:gd name="adj" fmla="val 10000"/>
          </a:avLst>
        </a:prstGeom>
        <a:solidFill>
          <a:schemeClr val="accent4">
            <a:hueOff val="5105759"/>
            <a:satOff val="-5996"/>
            <a:lumOff val="23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700" kern="1200" dirty="0" smtClean="0"/>
            <a:t>отсутствие просроченных долговых обязательств, просроченной кредиторской задолженности, в том числе по исполнению обязательств перед гражданами;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1935922" y="1256440"/>
        <a:ext cx="7172581" cy="1142218"/>
      </dsp:txXfrm>
    </dsp:sp>
    <dsp:sp modelId="{91A77631-7155-4946-9513-007DB4ABC26F}">
      <dsp:nvSpPr>
        <dsp:cNvPr id="0" name=""/>
        <dsp:cNvSpPr/>
      </dsp:nvSpPr>
      <dsp:spPr>
        <a:xfrm>
          <a:off x="114221" y="1370662"/>
          <a:ext cx="1821700" cy="9137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177E07-41B7-423D-8B93-E4678E547B2F}">
      <dsp:nvSpPr>
        <dsp:cNvPr id="0" name=""/>
        <dsp:cNvSpPr/>
      </dsp:nvSpPr>
      <dsp:spPr>
        <a:xfrm>
          <a:off x="0" y="2512881"/>
          <a:ext cx="9108504" cy="1142218"/>
        </a:xfrm>
        <a:prstGeom prst="roundRect">
          <a:avLst>
            <a:gd name="adj" fmla="val 10000"/>
          </a:avLst>
        </a:prstGeom>
        <a:solidFill>
          <a:schemeClr val="accent4">
            <a:hueOff val="10211518"/>
            <a:satOff val="-11993"/>
            <a:lumOff val="4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исполнение расходных обязательств бюджета Кувандыкского городского округа к 2024г. 99,8%;</a:t>
          </a:r>
        </a:p>
      </dsp:txBody>
      <dsp:txXfrm>
        <a:off x="1935922" y="2512881"/>
        <a:ext cx="7172581" cy="1142218"/>
      </dsp:txXfrm>
    </dsp:sp>
    <dsp:sp modelId="{48A17DB8-AC72-4854-9F25-30208446CF7B}">
      <dsp:nvSpPr>
        <dsp:cNvPr id="0" name=""/>
        <dsp:cNvSpPr/>
      </dsp:nvSpPr>
      <dsp:spPr>
        <a:xfrm>
          <a:off x="114221" y="2627102"/>
          <a:ext cx="1821700" cy="9137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BD203-128C-4049-9D68-2D186C1D995D}">
      <dsp:nvSpPr>
        <dsp:cNvPr id="0" name=""/>
        <dsp:cNvSpPr/>
      </dsp:nvSpPr>
      <dsp:spPr>
        <a:xfrm>
          <a:off x="0" y="3769321"/>
          <a:ext cx="9108504" cy="1142218"/>
        </a:xfrm>
        <a:prstGeom prst="roundRect">
          <a:avLst>
            <a:gd name="adj" fmla="val 10000"/>
          </a:avLst>
        </a:prstGeom>
        <a:solidFill>
          <a:schemeClr val="accent4">
            <a:hueOff val="15317278"/>
            <a:satOff val="-17989"/>
            <a:lumOff val="69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минимизация замечаний со стороны контролирующих органов к порядку осуществления бюджетного процесса;</a:t>
          </a:r>
          <a:endParaRPr lang="ru-RU" sz="1700" kern="1200" dirty="0"/>
        </a:p>
      </dsp:txBody>
      <dsp:txXfrm>
        <a:off x="1935922" y="3769321"/>
        <a:ext cx="7172581" cy="1142218"/>
      </dsp:txXfrm>
    </dsp:sp>
    <dsp:sp modelId="{01067843-58A1-473D-94B0-993D2C021B72}">
      <dsp:nvSpPr>
        <dsp:cNvPr id="0" name=""/>
        <dsp:cNvSpPr/>
      </dsp:nvSpPr>
      <dsp:spPr>
        <a:xfrm>
          <a:off x="152404" y="3880262"/>
          <a:ext cx="1745335" cy="92033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100E71-D0A3-4A53-9994-2D7A415165E6}">
      <dsp:nvSpPr>
        <dsp:cNvPr id="0" name=""/>
        <dsp:cNvSpPr/>
      </dsp:nvSpPr>
      <dsp:spPr>
        <a:xfrm>
          <a:off x="0" y="5025762"/>
          <a:ext cx="9108504" cy="1142218"/>
        </a:xfrm>
        <a:prstGeom prst="roundRect">
          <a:avLst>
            <a:gd name="adj" fmla="val 10000"/>
          </a:avLst>
        </a:prstGeom>
        <a:solidFill>
          <a:schemeClr val="accent4">
            <a:hueOff val="20423036"/>
            <a:satOff val="-23986"/>
            <a:lumOff val="9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повышение эффективности бюджетных расходов. </a:t>
          </a:r>
          <a:endParaRPr lang="ru-RU" sz="1700" kern="1200" dirty="0"/>
        </a:p>
      </dsp:txBody>
      <dsp:txXfrm>
        <a:off x="1935922" y="5025762"/>
        <a:ext cx="7172581" cy="1142218"/>
      </dsp:txXfrm>
    </dsp:sp>
    <dsp:sp modelId="{B1D9F31B-778B-4972-88B1-AFBB4291E8BA}">
      <dsp:nvSpPr>
        <dsp:cNvPr id="0" name=""/>
        <dsp:cNvSpPr/>
      </dsp:nvSpPr>
      <dsp:spPr>
        <a:xfrm>
          <a:off x="152404" y="5105402"/>
          <a:ext cx="1745335" cy="98293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CA7670-75B3-4BFD-A90A-A6EC7D7307F2}">
      <dsp:nvSpPr>
        <dsp:cNvPr id="0" name=""/>
        <dsp:cNvSpPr/>
      </dsp:nvSpPr>
      <dsp:spPr>
        <a:xfrm>
          <a:off x="0" y="71323"/>
          <a:ext cx="9108504" cy="258173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shade val="50000"/>
                <a:hueOff val="0"/>
                <a:satOff val="0"/>
                <a:lumOff val="0"/>
                <a:alphaOff val="0"/>
                <a:tint val="30000"/>
                <a:satMod val="300000"/>
              </a:schemeClr>
              <a:schemeClr val="accent1">
                <a:shade val="50000"/>
                <a:hueOff val="0"/>
                <a:satOff val="0"/>
                <a:lumOff val="0"/>
                <a:alphaOff val="0"/>
                <a:tint val="40000"/>
                <a:satMod val="200000"/>
              </a:schemeClr>
            </a:duotone>
          </a:blip>
          <a:tile tx="0" ty="0" sx="70000" sy="70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none" kern="1200" dirty="0" smtClean="0">
              <a:effectLst/>
              <a:latin typeface="+mn-lt"/>
              <a:ea typeface="+mn-ea"/>
              <a:cs typeface="+mn-cs"/>
            </a:rPr>
            <a:t>На дополнительное профессиональное образование (курсы повышения квалификации, семинары):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none" kern="1200" dirty="0" smtClean="0">
              <a:effectLst/>
              <a:latin typeface="+mn-lt"/>
              <a:ea typeface="+mn-ea"/>
              <a:cs typeface="+mn-cs"/>
            </a:rPr>
            <a:t>в 2018 г. обучено 20 сотрудников на сумму 89,1 тыс. рублей;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none" kern="1200" dirty="0" smtClean="0">
              <a:effectLst/>
              <a:latin typeface="+mn-lt"/>
              <a:ea typeface="+mn-ea"/>
              <a:cs typeface="+mn-cs"/>
            </a:rPr>
            <a:t>в 2019 г. обучено – 21 сотрудник на сумму 62,1 тыс.рублей.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u="none" kern="1200" dirty="0">
            <a:effectLst>
              <a:outerShdw blurRad="38100" dist="38100" dir="2700000" algn="tl">
                <a:srgbClr val="000000"/>
              </a:outerShdw>
            </a:effectLst>
            <a:latin typeface="+mn-lt"/>
            <a:ea typeface="+mn-ea"/>
            <a:cs typeface="+mn-cs"/>
          </a:endParaRPr>
        </a:p>
      </dsp:txBody>
      <dsp:txXfrm>
        <a:off x="2050669" y="71323"/>
        <a:ext cx="7057834" cy="2581732"/>
      </dsp:txXfrm>
    </dsp:sp>
    <dsp:sp modelId="{E0C12E6D-D165-4727-A624-058D1F847324}">
      <dsp:nvSpPr>
        <dsp:cNvPr id="0" name=""/>
        <dsp:cNvSpPr/>
      </dsp:nvSpPr>
      <dsp:spPr>
        <a:xfrm>
          <a:off x="116897" y="533402"/>
          <a:ext cx="1916574" cy="16854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F07E10E-736B-4041-AB69-EB6B1BF71B7D}">
      <dsp:nvSpPr>
        <dsp:cNvPr id="0" name=""/>
        <dsp:cNvSpPr/>
      </dsp:nvSpPr>
      <dsp:spPr>
        <a:xfrm>
          <a:off x="0" y="2743201"/>
          <a:ext cx="9108504" cy="27489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shade val="50000"/>
                <a:hueOff val="-568983"/>
                <a:satOff val="-30245"/>
                <a:lumOff val="47767"/>
                <a:alphaOff val="0"/>
                <a:tint val="30000"/>
                <a:satMod val="300000"/>
              </a:schemeClr>
              <a:schemeClr val="accent1">
                <a:shade val="50000"/>
                <a:hueOff val="-568983"/>
                <a:satOff val="-30245"/>
                <a:lumOff val="47767"/>
                <a:alphaOff val="0"/>
                <a:tint val="40000"/>
                <a:satMod val="200000"/>
              </a:schemeClr>
            </a:duotone>
          </a:blip>
          <a:tile tx="0" ty="0" sx="70000" sy="70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u="none" kern="1200" dirty="0" smtClean="0">
              <a:effectLst/>
              <a:latin typeface="+mn-lt"/>
              <a:ea typeface="+mn-ea"/>
              <a:cs typeface="+mn-cs"/>
            </a:rPr>
            <a:t>На повышение уровня технической оснащенности органов исполнительной власти городского округа, задействованных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u="none" kern="1200" dirty="0" smtClean="0">
              <a:effectLst/>
              <a:latin typeface="+mn-lt"/>
              <a:ea typeface="+mn-ea"/>
              <a:cs typeface="+mn-cs"/>
            </a:rPr>
            <a:t>в бюджетном процессе (приобретение компьютерной техники, комплектующих для ПК ,периферийных устройств, программного обеспечения(информационных систем); техническое сопровождение и обновление  программных продуктов(информационных систем)) было использовано  в 2018 г.  - 2201,8 тыс.рублей, в 2019 г. – 1119,1 тыс.рублей. </a:t>
          </a:r>
          <a:endParaRPr lang="ru-RU" sz="1600" b="1" kern="1200" dirty="0">
            <a:effectLst/>
            <a:latin typeface="+mn-lt"/>
          </a:endParaRPr>
        </a:p>
      </dsp:txBody>
      <dsp:txXfrm>
        <a:off x="2050669" y="2743201"/>
        <a:ext cx="7057834" cy="2748971"/>
      </dsp:txXfrm>
    </dsp:sp>
    <dsp:sp modelId="{4CDD4987-850B-43C1-A4F8-5A8AAE9ECC29}">
      <dsp:nvSpPr>
        <dsp:cNvPr id="0" name=""/>
        <dsp:cNvSpPr/>
      </dsp:nvSpPr>
      <dsp:spPr>
        <a:xfrm>
          <a:off x="116906" y="3352804"/>
          <a:ext cx="1893421" cy="153562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CA7670-75B3-4BFD-A90A-A6EC7D7307F2}">
      <dsp:nvSpPr>
        <dsp:cNvPr id="0" name=""/>
        <dsp:cNvSpPr/>
      </dsp:nvSpPr>
      <dsp:spPr>
        <a:xfrm>
          <a:off x="0" y="18150"/>
          <a:ext cx="9108504" cy="1373276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rgbClr val="FF0000"/>
              </a:solidFill>
            </a:rPr>
            <a:t>За счёт средств местного бюджета на содержание дорог Кувандыкского городского округа общей стоимостью 19 536 365 рублей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rgbClr val="FF0000"/>
              </a:solidFill>
            </a:rPr>
            <a:t>- произведен ремонт асфальтобетонного покрытия дорог в г. Кувандыке на     улицах Пионерская, </a:t>
          </a:r>
          <a:r>
            <a:rPr lang="ru-RU" sz="800" kern="1200" dirty="0" err="1" smtClean="0">
              <a:solidFill>
                <a:srgbClr val="FF0000"/>
              </a:solidFill>
            </a:rPr>
            <a:t>Сакмарская</a:t>
          </a:r>
          <a:r>
            <a:rPr lang="ru-RU" sz="800" kern="1200" dirty="0" smtClean="0">
              <a:solidFill>
                <a:srgbClr val="FF0000"/>
              </a:solidFill>
            </a:rPr>
            <a:t>, Салавата </a:t>
          </a:r>
          <a:r>
            <a:rPr lang="ru-RU" sz="800" kern="1200" dirty="0" err="1" smtClean="0">
              <a:solidFill>
                <a:srgbClr val="FF0000"/>
              </a:solidFill>
            </a:rPr>
            <a:t>Юлаева</a:t>
          </a:r>
          <a:r>
            <a:rPr lang="ru-RU" sz="800" kern="1200" dirty="0" smtClean="0">
              <a:solidFill>
                <a:srgbClr val="FF0000"/>
              </a:solidFill>
            </a:rPr>
            <a:t> общей площадью               2890 кв. м.; 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rgbClr val="FF0000"/>
              </a:solidFill>
            </a:rPr>
            <a:t>-произведен ремонт асфальтобетонного покрытия рынков в  с. </a:t>
          </a:r>
          <a:r>
            <a:rPr lang="ru-RU" sz="800" kern="1200" dirty="0" err="1" smtClean="0">
              <a:solidFill>
                <a:srgbClr val="FF0000"/>
              </a:solidFill>
            </a:rPr>
            <a:t>Новоуральск</a:t>
          </a:r>
          <a:r>
            <a:rPr lang="ru-RU" sz="800" kern="1200" dirty="0" smtClean="0">
              <a:solidFill>
                <a:srgbClr val="FF0000"/>
              </a:solidFill>
            </a:rPr>
            <a:t> площадью 650,2 м², в с. </a:t>
          </a:r>
          <a:r>
            <a:rPr lang="ru-RU" sz="800" kern="1200" dirty="0" err="1" smtClean="0">
              <a:solidFill>
                <a:srgbClr val="FF0000"/>
              </a:solidFill>
            </a:rPr>
            <a:t>Новоуральск</a:t>
          </a:r>
          <a:r>
            <a:rPr lang="ru-RU" sz="800" kern="1200" dirty="0" smtClean="0">
              <a:solidFill>
                <a:srgbClr val="FF0000"/>
              </a:solidFill>
            </a:rPr>
            <a:t>  площадью 650,2 м²;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rgbClr val="FF0000"/>
              </a:solidFill>
            </a:rPr>
            <a:t>- выполнен ямочный ремонт улично-дорожной сети Кувандыкского городского округа общей площадью 3432 кв. м.;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rgbClr val="FF0000"/>
              </a:solidFill>
            </a:rPr>
            <a:t>- выполнено </a:t>
          </a:r>
          <a:r>
            <a:rPr lang="ru-RU" sz="800" kern="1200" dirty="0" err="1" smtClean="0">
              <a:solidFill>
                <a:srgbClr val="FF0000"/>
              </a:solidFill>
            </a:rPr>
            <a:t>грейдирование</a:t>
          </a:r>
          <a:r>
            <a:rPr lang="ru-RU" sz="800" kern="1200" dirty="0" smtClean="0">
              <a:solidFill>
                <a:srgbClr val="FF0000"/>
              </a:solidFill>
            </a:rPr>
            <a:t> дорог Кувандыкского городского округа без добавления нового материала общей площадью 374,6 тыс. м².;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rgbClr val="FF0000"/>
              </a:solidFill>
            </a:rPr>
            <a:t>- выполнена очистка дорог от снега и его вывоз;</a:t>
          </a:r>
          <a:endParaRPr lang="ru-RU" sz="800" b="1" u="none" kern="1200" dirty="0">
            <a:solidFill>
              <a:srgbClr val="FF0000"/>
            </a:solidFill>
            <a:effectLst>
              <a:outerShdw blurRad="38100" dist="38100" dir="2700000" algn="tl">
                <a:srgbClr val="000000"/>
              </a:outerShdw>
            </a:effectLst>
            <a:latin typeface="+mn-lt"/>
            <a:ea typeface="+mn-ea"/>
            <a:cs typeface="+mn-cs"/>
          </a:endParaRPr>
        </a:p>
      </dsp:txBody>
      <dsp:txXfrm>
        <a:off x="1986855" y="18150"/>
        <a:ext cx="7121648" cy="1373276"/>
      </dsp:txXfrm>
    </dsp:sp>
    <dsp:sp modelId="{E0C12E6D-D165-4727-A624-058D1F847324}">
      <dsp:nvSpPr>
        <dsp:cNvPr id="0" name=""/>
        <dsp:cNvSpPr/>
      </dsp:nvSpPr>
      <dsp:spPr>
        <a:xfrm>
          <a:off x="167577" y="79701"/>
          <a:ext cx="1821700" cy="132123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07E10E-736B-4041-AB69-EB6B1BF71B7D}">
      <dsp:nvSpPr>
        <dsp:cNvPr id="0" name=""/>
        <dsp:cNvSpPr/>
      </dsp:nvSpPr>
      <dsp:spPr>
        <a:xfrm>
          <a:off x="0" y="1538431"/>
          <a:ext cx="9108504" cy="198282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>
              <a:solidFill>
                <a:srgbClr val="FF0000"/>
              </a:solidFill>
            </a:rPr>
            <a:t>За счёт средств областного и местного бюджета общей стоимостью 14 661 557 рублей произведен ремонт асфальтобетонного покрытия дорог на территории  г. Кувандыка - ул. Речная, ул. </a:t>
          </a:r>
          <a:r>
            <a:rPr lang="ru-RU" sz="1100" kern="1200" dirty="0" err="1" smtClean="0">
              <a:solidFill>
                <a:srgbClr val="FF0000"/>
              </a:solidFill>
            </a:rPr>
            <a:t>Козенкова</a:t>
          </a:r>
          <a:r>
            <a:rPr lang="ru-RU" sz="1100" kern="1200" dirty="0" smtClean="0">
              <a:solidFill>
                <a:srgbClr val="FF0000"/>
              </a:solidFill>
            </a:rPr>
            <a:t>, ул. Юбилейная, пр. Мира, ул. Молодежная, ул. Кооперативная, ул. 20 лет Октября, ул. 1 Мая,  ул. Пролетарская, ул. Чапаева, ул. Матросова, ул. Ломоносова, ул. Фестивальная, ул. Ленина, ул. Победа, ул. Заводская. В  с. </a:t>
          </a:r>
          <a:r>
            <a:rPr lang="ru-RU" sz="1100" kern="1200" dirty="0" err="1" smtClean="0">
              <a:solidFill>
                <a:srgbClr val="FF0000"/>
              </a:solidFill>
            </a:rPr>
            <a:t>Новосамарск</a:t>
          </a:r>
          <a:r>
            <a:rPr lang="ru-RU" sz="1100" kern="1200" dirty="0" smtClean="0">
              <a:solidFill>
                <a:srgbClr val="FF0000"/>
              </a:solidFill>
            </a:rPr>
            <a:t> на ул. </a:t>
          </a:r>
          <a:r>
            <a:rPr lang="ru-RU" sz="1100" kern="1200" dirty="0" err="1" smtClean="0">
              <a:solidFill>
                <a:srgbClr val="FF0000"/>
              </a:solidFill>
            </a:rPr>
            <a:t>Новосамарская</a:t>
          </a:r>
          <a:r>
            <a:rPr lang="ru-RU" sz="1100" kern="1200" dirty="0" smtClean="0">
              <a:solidFill>
                <a:srgbClr val="FF0000"/>
              </a:solidFill>
            </a:rPr>
            <a:t>, в с. </a:t>
          </a:r>
          <a:r>
            <a:rPr lang="ru-RU" sz="1100" kern="1200" dirty="0" err="1" smtClean="0">
              <a:solidFill>
                <a:srgbClr val="FF0000"/>
              </a:solidFill>
            </a:rPr>
            <a:t>Куруил</a:t>
          </a:r>
          <a:r>
            <a:rPr lang="ru-RU" sz="1100" kern="1200" dirty="0" smtClean="0">
              <a:solidFill>
                <a:srgbClr val="FF0000"/>
              </a:solidFill>
            </a:rPr>
            <a:t> на ул. Клубная общей площадью 37,7 тыс. м², а также произведен ремонт дорог в с. Зиянчурино на улицах Первомайская,  Садовая, Островского. В с. </a:t>
          </a:r>
          <a:r>
            <a:rPr lang="ru-RU" sz="1100" kern="1200" dirty="0" err="1" smtClean="0">
              <a:solidFill>
                <a:srgbClr val="FF0000"/>
              </a:solidFill>
            </a:rPr>
            <a:t>Ибрагимово</a:t>
          </a:r>
          <a:r>
            <a:rPr lang="ru-RU" sz="1100" kern="1200" dirty="0" smtClean="0">
              <a:solidFill>
                <a:srgbClr val="FF0000"/>
              </a:solidFill>
            </a:rPr>
            <a:t> на улицах Чапаева,  Молодежная. В                          п. Маячный, на ул. Молодежная. В с. </a:t>
          </a:r>
          <a:r>
            <a:rPr lang="ru-RU" sz="1100" kern="1200" dirty="0" err="1" smtClean="0">
              <a:solidFill>
                <a:srgbClr val="FF0000"/>
              </a:solidFill>
            </a:rPr>
            <a:t>Мухамедьярово</a:t>
          </a:r>
          <a:r>
            <a:rPr lang="ru-RU" sz="1100" kern="1200" dirty="0" smtClean="0">
              <a:solidFill>
                <a:srgbClr val="FF0000"/>
              </a:solidFill>
            </a:rPr>
            <a:t> на ул. </a:t>
          </a:r>
          <a:r>
            <a:rPr lang="ru-RU" sz="1100" kern="1200" dirty="0" err="1" smtClean="0">
              <a:solidFill>
                <a:srgbClr val="FF0000"/>
              </a:solidFill>
            </a:rPr>
            <a:t>Сакмарская</a:t>
          </a:r>
          <a:r>
            <a:rPr lang="ru-RU" sz="1100" kern="1200" dirty="0" smtClean="0">
              <a:solidFill>
                <a:srgbClr val="FF0000"/>
              </a:solidFill>
            </a:rPr>
            <a:t>. В         с. Новопокровка на ул. Заречная. В с. </a:t>
          </a:r>
          <a:r>
            <a:rPr lang="ru-RU" sz="1100" kern="1200" dirty="0" err="1" smtClean="0">
              <a:solidFill>
                <a:srgbClr val="FF0000"/>
              </a:solidFill>
            </a:rPr>
            <a:t>Оноприеновка</a:t>
          </a:r>
          <a:r>
            <a:rPr lang="ru-RU" sz="1100" kern="1200" dirty="0" smtClean="0">
              <a:solidFill>
                <a:srgbClr val="FF0000"/>
              </a:solidFill>
            </a:rPr>
            <a:t> на ул. Мира. В                         д. Первомайск на ул. Центральная. В с. Сара на ул. Крымская. В с. </a:t>
          </a:r>
          <a:r>
            <a:rPr lang="ru-RU" sz="1100" kern="1200" dirty="0" err="1" smtClean="0">
              <a:solidFill>
                <a:srgbClr val="FF0000"/>
              </a:solidFill>
            </a:rPr>
            <a:t>Чеботарево</a:t>
          </a:r>
          <a:r>
            <a:rPr lang="ru-RU" sz="1100" kern="1200" dirty="0" smtClean="0">
              <a:solidFill>
                <a:srgbClr val="FF0000"/>
              </a:solidFill>
            </a:rPr>
            <a:t> на ул. Советская  общей площадью 15,2 тыс. м²;</a:t>
          </a:r>
          <a:endParaRPr lang="ru-RU" sz="1100" b="0" kern="1200" dirty="0">
            <a:solidFill>
              <a:srgbClr val="FF0000"/>
            </a:solidFill>
            <a:latin typeface="Calibri" pitchFamily="34" charset="0"/>
          </a:endParaRPr>
        </a:p>
      </dsp:txBody>
      <dsp:txXfrm>
        <a:off x="1986855" y="1538431"/>
        <a:ext cx="7121648" cy="1982829"/>
      </dsp:txXfrm>
    </dsp:sp>
    <dsp:sp modelId="{4CDD4987-850B-43C1-A4F8-5A8AAE9ECC29}">
      <dsp:nvSpPr>
        <dsp:cNvPr id="0" name=""/>
        <dsp:cNvSpPr/>
      </dsp:nvSpPr>
      <dsp:spPr>
        <a:xfrm>
          <a:off x="165154" y="1869227"/>
          <a:ext cx="1821700" cy="132123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2B180-9CA3-4072-B22B-4A16C34F209B}">
      <dsp:nvSpPr>
        <dsp:cNvPr id="0" name=""/>
        <dsp:cNvSpPr/>
      </dsp:nvSpPr>
      <dsp:spPr>
        <a:xfrm>
          <a:off x="0" y="3525554"/>
          <a:ext cx="9108504" cy="248123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>
              <a:solidFill>
                <a:srgbClr val="FF0000"/>
              </a:solidFill>
            </a:rPr>
            <a:t>За счёт средств местного бюджета направленных на эксплуатацию и ремонт технических средств организации дорожного движения на территории муниципального образования Кувандыкский </a:t>
          </a:r>
          <a:r>
            <a:rPr lang="ru-RU" sz="600" kern="1200" dirty="0" err="1" smtClean="0">
              <a:solidFill>
                <a:srgbClr val="FF0000"/>
              </a:solidFill>
            </a:rPr>
            <a:t>ородской</a:t>
          </a:r>
          <a:r>
            <a:rPr lang="ru-RU" sz="600" kern="1200" dirty="0" smtClean="0">
              <a:solidFill>
                <a:srgbClr val="FF0000"/>
              </a:solidFill>
            </a:rPr>
            <a:t> округ  общей стоимостью 14 613 795 рублей  выполнены следующие мероприятия: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>
              <a:solidFill>
                <a:srgbClr val="FF0000"/>
              </a:solidFill>
            </a:rPr>
            <a:t>1.) В г. Кувандыке заменен дорожный знак 5.16 «Место остановки автобуса и (или) троллейбуса» на ул. Фестивальная (около поликлиники). 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>
              <a:solidFill>
                <a:srgbClr val="FF0000"/>
              </a:solidFill>
            </a:rPr>
            <a:t>2.) В г. Кувандыке  восстановлен деформированный дорожный знак 2.1 «Главная дорога»  на пересечение ул. Чапаева – объездная дорога;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>
              <a:solidFill>
                <a:srgbClr val="FF0000"/>
              </a:solidFill>
            </a:rPr>
            <a:t>- восстановлен деформированный дорожный знак 1.23 «Дети»   на                 ул. Рыбникова 30 в районе </a:t>
          </a:r>
          <a:r>
            <a:rPr lang="ru-RU" sz="600" kern="1200" dirty="0" err="1" smtClean="0">
              <a:solidFill>
                <a:srgbClr val="FF0000"/>
              </a:solidFill>
            </a:rPr>
            <a:t>д</a:t>
          </a:r>
          <a:r>
            <a:rPr lang="ru-RU" sz="600" kern="1200" dirty="0" smtClean="0">
              <a:solidFill>
                <a:srgbClr val="FF0000"/>
              </a:solidFill>
            </a:rPr>
            <a:t>/с «Сказка». 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>
              <a:solidFill>
                <a:srgbClr val="FF0000"/>
              </a:solidFill>
            </a:rPr>
            <a:t>3.) В г. Кувандыке приведен в надлежащий вид дорожный знак 2.4 «Уступите дорогу»  на пересечение ул. Ракетная – Советская;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>
              <a:solidFill>
                <a:srgbClr val="FF0000"/>
              </a:solidFill>
            </a:rPr>
            <a:t>- восстановлен утраченный дорожный знак 5.16 «Место остановки автобуса и (или) троллейбуса» на пр. Мира 2 «А», напротив СОШ № 2. 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>
              <a:solidFill>
                <a:srgbClr val="FF0000"/>
              </a:solidFill>
            </a:rPr>
            <a:t>4.) В г. Кувандыке установлен дорожный знак 1.2 «Железнодорожный переезд без шлагбаума» - 2 шт. на ул. Линейная на ж/</a:t>
          </a:r>
          <a:r>
            <a:rPr lang="ru-RU" sz="600" kern="1200" dirty="0" err="1" smtClean="0">
              <a:solidFill>
                <a:srgbClr val="FF0000"/>
              </a:solidFill>
            </a:rPr>
            <a:t>д</a:t>
          </a:r>
          <a:r>
            <a:rPr lang="ru-RU" sz="600" kern="1200" dirty="0" smtClean="0">
              <a:solidFill>
                <a:srgbClr val="FF0000"/>
              </a:solidFill>
            </a:rPr>
            <a:t> переезде. 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>
              <a:solidFill>
                <a:srgbClr val="FF0000"/>
              </a:solidFill>
            </a:rPr>
            <a:t>5.) В г. Кувандыке заменен дорожный знак 3.1 «Въезд запрещен»,  на пересечении ул. Советская – Ленина;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>
              <a:solidFill>
                <a:srgbClr val="FF0000"/>
              </a:solidFill>
            </a:rPr>
            <a:t>- заменен дорожный знак 3.1 «Въезд запрещен»,  на пересечении ул. Советская – Октябрьская. 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>
              <a:solidFill>
                <a:srgbClr val="FF0000"/>
              </a:solidFill>
            </a:rPr>
            <a:t>6.) В г. Кувандыке заменен деформированный дорожный знак 5.16 «Место остановки автобуса и (или) троллейбуса» на ул. Гребенникова, в районе дома № 94. 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>
              <a:solidFill>
                <a:srgbClr val="FF0000"/>
              </a:solidFill>
            </a:rPr>
            <a:t>7.) В г. Кувандыке заменены дорожные знаки: - 2.1 «Главная дорога»,  на пересечение ул. Чапаева – пр. Мира;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>
              <a:solidFill>
                <a:srgbClr val="FF0000"/>
              </a:solidFill>
            </a:rPr>
            <a:t>- 1.23 «Дети» на пр. Мира, в районе дома № 8. 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>
              <a:solidFill>
                <a:srgbClr val="FF0000"/>
              </a:solidFill>
            </a:rPr>
            <a:t>8.) В г. Кувандыке заменены дорожные знаки: - 3.24 «Ограничение максимальной скорости» на ул. Кирова, в районе дома № 59;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>
              <a:solidFill>
                <a:srgbClr val="FF0000"/>
              </a:solidFill>
            </a:rPr>
            <a:t>- 3.24 «Ограничение максимальной скорости» на ул. Пролетарская, в районе дома № 10. 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>
              <a:solidFill>
                <a:srgbClr val="FF0000"/>
              </a:solidFill>
            </a:rPr>
            <a:t>9.) В г. Кувандыке заменены дорожные знаки: - 3.24 «Ограничение максимальной скорости» на ул. Мичурина, в районе дома № 2 «Б»;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>
              <a:solidFill>
                <a:srgbClr val="FF0000"/>
              </a:solidFill>
            </a:rPr>
            <a:t>- 1.23 «Дети» на ул. Мичурина, в районе дома № 2 «Б»;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>
              <a:solidFill>
                <a:srgbClr val="FF0000"/>
              </a:solidFill>
            </a:rPr>
            <a:t>- 5.16 «Место остановки автобуса и (или) троллейбуса на ул. Железнодорожная, 27 «Б».                                                        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>
              <a:solidFill>
                <a:srgbClr val="FF0000"/>
              </a:solidFill>
            </a:rPr>
            <a:t>10.) В г. Кувандыке заменены дорожные знаки: - 1.23 «Дети», 3.24 «Ограничение максимальной скорости» на ул. Профсоюзная 15, в районе автосервиса;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>
              <a:solidFill>
                <a:srgbClr val="FF0000"/>
              </a:solidFill>
            </a:rPr>
            <a:t>- 1.23 «Дети» на пр. Мира в районе дома № 27/1. 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>
              <a:solidFill>
                <a:srgbClr val="FF0000"/>
              </a:solidFill>
            </a:rPr>
            <a:t>11.) В г. Кувандыке заменен дорожный знак 2.4 «Уступите дорогу»  на пересечение ул. </a:t>
          </a:r>
          <a:r>
            <a:rPr lang="ru-RU" sz="600" kern="1200" dirty="0" err="1" smtClean="0">
              <a:solidFill>
                <a:srgbClr val="FF0000"/>
              </a:solidFill>
            </a:rPr>
            <a:t>Победы-Ракетная</a:t>
          </a:r>
          <a:r>
            <a:rPr lang="ru-RU" sz="600" kern="1200" dirty="0" smtClean="0">
              <a:solidFill>
                <a:srgbClr val="FF0000"/>
              </a:solidFill>
            </a:rPr>
            <a:t>. Восстановлена деформированная стойка дорожного знака 5.16 «Место остановки автобуса и (или) троллейбуса на      ул. М. Жукова, в районе дома № 16. </a:t>
          </a:r>
        </a:p>
      </dsp:txBody>
      <dsp:txXfrm>
        <a:off x="1986855" y="3525554"/>
        <a:ext cx="7121648" cy="2481232"/>
      </dsp:txXfrm>
    </dsp:sp>
    <dsp:sp modelId="{A7DFAE17-C8F3-4EE8-8DCF-583DB528EAB0}">
      <dsp:nvSpPr>
        <dsp:cNvPr id="0" name=""/>
        <dsp:cNvSpPr/>
      </dsp:nvSpPr>
      <dsp:spPr>
        <a:xfrm>
          <a:off x="165154" y="4038599"/>
          <a:ext cx="1821700" cy="17768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#10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#10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#9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#8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List2#3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#10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4#10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List2#7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List2#8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10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10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10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2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0.16327</cdr:x>
      <cdr:y>0.39606</cdr:y>
    </cdr:from>
    <cdr:to>
      <cdr:x>0.2449</cdr:x>
      <cdr:y>0.52939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52128" y="855577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0.38776</cdr:x>
      <cdr:y>0.34707</cdr:y>
    </cdr:from>
    <cdr:to>
      <cdr:x>0.46939</cdr:x>
      <cdr:y>0.4804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736304" y="749746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C154C-9900-44AD-BEA2-8CC3EF0EF798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4137D-B9BA-4FE8-BEAE-A042873FE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7333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C9E0-6356-4AE1-8CD2-E80B8A92393C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C9E0-6356-4AE1-8CD2-E80B8A92393C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4137D-B9BA-4FE8-BEAE-A042873FEEC0}" type="slidenum">
              <a:rPr lang="ru-RU" smtClean="0"/>
              <a:pPr/>
              <a:t>74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FB8C-6D8F-4CFE-B16D-E84C7952663B}" type="slidenum">
              <a:rPr lang="ru-RU" smtClean="0"/>
              <a:pPr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0092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FB8C-6D8F-4CFE-B16D-E84C7952663B}" type="slidenum">
              <a:rPr lang="ru-RU" smtClean="0"/>
              <a:pPr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9766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90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14A1FA-B149-4E7E-BEE5-9927A333FA80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113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31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0515E0-13D7-4362-888D-C588B224C214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116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A6617-4DC8-4CF1-AF8A-34D0172520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D0A21-4082-4F07-92DA-303CEC205A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0FE5C-7411-4DC4-8038-72A74509C536}" type="datetimeFigureOut">
              <a:rPr lang="ru-RU"/>
              <a:pPr>
                <a:defRPr/>
              </a:pPr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C7A42-0344-4A67-9F54-DDEDD1A51E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038353A-FF35-43D2-A202-B59DBFAD335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10" r:id="rId12"/>
    <p:sldLayoutId id="2147483711" r:id="rId13"/>
    <p:sldLayoutId id="2147483712" r:id="rId14"/>
    <p:sldLayoutId id="2147483713" r:id="rId15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hyperlink" Target="mailto:ovvo@mail.orb.ru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kuv2.shkola.hc.ru/index.php?option=com_datsogallery&amp;Itemid=85&amp;func=detail&amp;catid=18&amp;id=206" TargetMode="Externa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chart" Target="../charts/chart7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5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5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48.jpeg"/><Relationship Id="rId7" Type="http://schemas.openxmlformats.org/officeDocument/2006/relationships/diagramLayout" Target="../diagrams/layout13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3.xml"/><Relationship Id="rId5" Type="http://schemas.openxmlformats.org/officeDocument/2006/relationships/image" Target="../media/image50.jpeg"/><Relationship Id="rId10" Type="http://schemas.microsoft.com/office/2007/relationships/diagramDrawing" Target="../diagrams/drawing13.xml"/><Relationship Id="rId4" Type="http://schemas.openxmlformats.org/officeDocument/2006/relationships/image" Target="../media/image49.jpeg"/><Relationship Id="rId9" Type="http://schemas.openxmlformats.org/officeDocument/2006/relationships/diagramColors" Target="../diagrams/colors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image" Target="../media/image53.jpeg"/><Relationship Id="rId7" Type="http://schemas.openxmlformats.org/officeDocument/2006/relationships/diagramLayout" Target="../diagrams/layout15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5.xml"/><Relationship Id="rId5" Type="http://schemas.openxmlformats.org/officeDocument/2006/relationships/image" Target="../media/image55.jpeg"/><Relationship Id="rId10" Type="http://schemas.microsoft.com/office/2007/relationships/diagramDrawing" Target="../diagrams/drawing15.xml"/><Relationship Id="rId4" Type="http://schemas.openxmlformats.org/officeDocument/2006/relationships/image" Target="../media/image54.jpeg"/><Relationship Id="rId9" Type="http://schemas.openxmlformats.org/officeDocument/2006/relationships/diagramColors" Target="../diagrams/colors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chart" Target="../charts/chart19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diagramLayout" Target="../diagrams/layout17.xml"/><Relationship Id="rId7" Type="http://schemas.openxmlformats.org/officeDocument/2006/relationships/hyperlink" Target="http://wunderkind-blog.ru/wp-content/uploads/2013/10/shkola_iskusstv.jpg" TargetMode="Externa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11" Type="http://schemas.openxmlformats.org/officeDocument/2006/relationships/image" Target="../media/image62.jpeg"/><Relationship Id="rId5" Type="http://schemas.openxmlformats.org/officeDocument/2006/relationships/diagramColors" Target="../diagrams/colors17.xml"/><Relationship Id="rId10" Type="http://schemas.openxmlformats.org/officeDocument/2006/relationships/image" Target="../media/image61.jpeg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60.jpe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64.png"/><Relationship Id="rId7" Type="http://schemas.openxmlformats.org/officeDocument/2006/relationships/diagramColors" Target="../diagrams/colors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10" Type="http://schemas.openxmlformats.org/officeDocument/2006/relationships/oleObject" Target="../embeddings/_____Microsoft_Office_Excel_97-20032.xls"/><Relationship Id="rId4" Type="http://schemas.openxmlformats.org/officeDocument/2006/relationships/diagramData" Target="../diagrams/data18.xml"/><Relationship Id="rId9" Type="http://schemas.openxmlformats.org/officeDocument/2006/relationships/image" Target="../media/image61.jpeg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66.jpeg"/><Relationship Id="rId7" Type="http://schemas.openxmlformats.org/officeDocument/2006/relationships/diagramColors" Target="../diagrams/colors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10" Type="http://schemas.openxmlformats.org/officeDocument/2006/relationships/chart" Target="../charts/chart20.xml"/><Relationship Id="rId4" Type="http://schemas.openxmlformats.org/officeDocument/2006/relationships/diagramData" Target="../diagrams/data19.xml"/><Relationship Id="rId9" Type="http://schemas.openxmlformats.org/officeDocument/2006/relationships/oleObject" Target="../embeddings/_____Microsoft_Office_Excel_97-20033.xls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10" Type="http://schemas.openxmlformats.org/officeDocument/2006/relationships/oleObject" Target="../embeddings/_____Microsoft_Office_Excel_97-20035.xls"/><Relationship Id="rId4" Type="http://schemas.openxmlformats.org/officeDocument/2006/relationships/diagramLayout" Target="../diagrams/layout20.xml"/><Relationship Id="rId9" Type="http://schemas.openxmlformats.org/officeDocument/2006/relationships/oleObject" Target="../embeddings/_____Microsoft_Office_Excel_97-20034.xls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1.xml"/><Relationship Id="rId3" Type="http://schemas.openxmlformats.org/officeDocument/2006/relationships/image" Target="../media/image71.jpeg"/><Relationship Id="rId7" Type="http://schemas.openxmlformats.org/officeDocument/2006/relationships/diagramQuickStyle" Target="../diagrams/quickStyl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diagramLayout" Target="../diagrams/layout21.xml"/><Relationship Id="rId11" Type="http://schemas.openxmlformats.org/officeDocument/2006/relationships/image" Target="../media/image72.jpeg"/><Relationship Id="rId5" Type="http://schemas.openxmlformats.org/officeDocument/2006/relationships/diagramData" Target="../diagrams/data21.xml"/><Relationship Id="rId10" Type="http://schemas.openxmlformats.org/officeDocument/2006/relationships/hyperlink" Target="http://rlopat.pnzreg.ru/files/lopatino_pnzreg_ru/foto_muz_shkoly.jpg" TargetMode="External"/><Relationship Id="rId4" Type="http://schemas.openxmlformats.org/officeDocument/2006/relationships/oleObject" Target="../embeddings/_____Microsoft_Office_Excel_97-20036.xls"/><Relationship Id="rId9" Type="http://schemas.microsoft.com/office/2007/relationships/diagramDrawing" Target="../diagrams/drawing2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88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7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8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9.xls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0.v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0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ING\Desktop\Flag_of_Kuvandyksky_rayon_(Orenburg_oblast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49808"/>
            <a:ext cx="9144000" cy="61081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-304800"/>
            <a:ext cx="77724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Georgia" pitchFamily="18" charset="0"/>
              </a:rPr>
              <a:t>Кувандыкский городской округ</a:t>
            </a:r>
            <a:endParaRPr lang="ru-RU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quarter" idx="1"/>
          </p:nvPr>
        </p:nvSpPr>
        <p:spPr>
          <a:xfrm>
            <a:off x="7010400" y="762000"/>
            <a:ext cx="1981200" cy="914400"/>
          </a:xfrm>
        </p:spPr>
        <p:txBody>
          <a:bodyPr>
            <a:normAutofit fontScale="55000" lnSpcReduction="20000"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для граждан</a:t>
            </a:r>
          </a:p>
          <a:p>
            <a:r>
              <a:rPr lang="ru-RU" sz="2000" b="1" i="1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2018(исполнение) – 2019(факт 11.2019  </a:t>
            </a:r>
            <a:r>
              <a:rPr lang="ru-RU" sz="2000" b="1" i="1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)          2020 (план)</a:t>
            </a:r>
            <a:endParaRPr lang="ru-RU" sz="2000" b="1" i="1" spc="-1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8229600" cy="3048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ЭТАПЫ  БЮДЖЕТНОГО  ПРОЦЕССА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2400" y="2514600"/>
          <a:ext cx="1592580" cy="1498600"/>
        </p:xfrm>
        <a:graphic>
          <a:graphicData uri="http://schemas.openxmlformats.org/drawingml/2006/table">
            <a:tbl>
              <a:tblPr/>
              <a:tblGrid>
                <a:gridCol w="1592580"/>
              </a:tblGrid>
              <a:tr h="1346200">
                <a:tc>
                  <a:txBody>
                    <a:bodyPr/>
                    <a:lstStyle/>
                    <a:p>
                      <a:pPr algn="l">
                        <a:lnSpc>
                          <a:spcPts val="900"/>
                        </a:lnSpc>
                        <a:spcAft>
                          <a:spcPts val="90"/>
                        </a:spcAft>
                      </a:pPr>
                      <a:r>
                        <a:rPr lang="ru-RU" sz="900" b="1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Бюджетный процесс</a:t>
                      </a:r>
                      <a:endParaRPr lang="ru-RU" sz="900" b="1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Деятельность по подготовке проектов бюджетов, утверждению и исполнению бюджетов, контролю исполнения, осуществлению бюджетного учета, составлению, внешней проверке, рассмотрению и утверждению бюджетной отчетности</a:t>
                      </a: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981200" y="2362201"/>
          <a:ext cx="1676400" cy="2819400"/>
        </p:xfrm>
        <a:graphic>
          <a:graphicData uri="http://schemas.openxmlformats.org/drawingml/2006/table">
            <a:tbl>
              <a:tblPr/>
              <a:tblGrid>
                <a:gridCol w="1676400"/>
              </a:tblGrid>
              <a:tr h="281940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375"/>
                        </a:spcAft>
                      </a:pPr>
                      <a:r>
                        <a:rPr lang="en-US" sz="1300" b="1" i="0" u="none" strike="noStrike" spc="0" dirty="0" smtClean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  I </a:t>
                      </a:r>
                      <a:r>
                        <a:rPr lang="ru-RU" sz="1300" b="0" i="0" u="none" strike="noStrike" spc="0" dirty="0" smtClean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ФЕВРАЛЬ-ОКТЯБРЬ</a:t>
                      </a:r>
                      <a:endParaRPr lang="ru-RU" sz="1200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  <a:p>
                      <a:pPr algn="l">
                        <a:lnSpc>
                          <a:spcPts val="1200"/>
                        </a:lnSpc>
                        <a:spcAft>
                          <a:spcPts val="1140"/>
                        </a:spcAft>
                      </a:pP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Начальный этап бюджетного процесса. На этом этапе составляется прогноз социально-экономического развития </a:t>
                      </a:r>
                      <a:r>
                        <a:rPr lang="ru-RU" sz="900" b="0" i="0" u="none" strike="noStrike" spc="0" dirty="0" smtClean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ГО, </a:t>
                      </a: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определяются основные характеристики бюджета на очередной финансовый год и плановый период, налоговая и бюджетная политика на предстоящий год, основные методы и направления покрытия дефицита бюджета, долговая политика </a:t>
                      </a:r>
                      <a:r>
                        <a:rPr lang="ru-RU" sz="900" b="0" i="0" u="none" strike="noStrike" spc="0" dirty="0" smtClean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ГО, </a:t>
                      </a: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а также распределение бюджетных </a:t>
                      </a:r>
                      <a:r>
                        <a:rPr lang="ru-RU" sz="900" b="0" i="0" u="none" strike="noStrike" spc="0" dirty="0" smtClean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ассигнований</a:t>
                      </a:r>
                      <a:endParaRPr lang="ru-RU" sz="1200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733800" y="2362201"/>
          <a:ext cx="1676400" cy="2667000"/>
        </p:xfrm>
        <a:graphic>
          <a:graphicData uri="http://schemas.openxmlformats.org/drawingml/2006/table">
            <a:tbl>
              <a:tblPr/>
              <a:tblGrid>
                <a:gridCol w="1676400"/>
              </a:tblGrid>
              <a:tr h="266700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400"/>
                        </a:spcAft>
                      </a:pPr>
                      <a:r>
                        <a:rPr lang="en-US" sz="1300" b="0" i="0" u="none" strike="noStrike" spc="0" dirty="0" smtClean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 </a:t>
                      </a:r>
                      <a:r>
                        <a:rPr lang="en-US" sz="1300" b="1" i="0" u="none" strike="noStrike" spc="0" dirty="0" smtClean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 II </a:t>
                      </a:r>
                      <a:r>
                        <a:rPr lang="ru-RU" sz="1300" b="1" i="0" u="none" strike="noStrike" spc="0" dirty="0" smtClean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НО</a:t>
                      </a:r>
                      <a:r>
                        <a:rPr lang="ru-RU" sz="1300" b="0" i="0" u="none" strike="noStrike" spc="0" dirty="0" smtClean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ЯБРЬ-ДЕКАБРЬ</a:t>
                      </a:r>
                      <a:endParaRPr lang="ru-RU" sz="1200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  <a:p>
                      <a:pPr algn="l">
                        <a:lnSpc>
                          <a:spcPts val="1200"/>
                        </a:lnSpc>
                        <a:spcAft>
                          <a:spcPts val="1140"/>
                        </a:spcAft>
                      </a:pP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Подготовленный проект бюджета </a:t>
                      </a:r>
                      <a:r>
                        <a:rPr lang="ru-RU" sz="900" b="0" i="0" u="none" strike="noStrike" spc="0" dirty="0" smtClean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рассматривается</a:t>
                      </a:r>
                      <a:r>
                        <a:rPr lang="ru-RU" sz="900" b="0" i="0" u="none" strike="noStrike" spc="0" baseline="0" dirty="0" smtClean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 на публичных слушаниях ,комиссиях по бюджету депутатов ГО</a:t>
                      </a:r>
                      <a:r>
                        <a:rPr lang="ru-RU" sz="900" b="0" i="0" u="none" strike="noStrike" spc="0" dirty="0" smtClean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. </a:t>
                      </a:r>
                      <a:r>
                        <a:rPr lang="ru-RU" sz="900" b="0" i="0" u="none" strike="noStrike" spc="0" dirty="0" smtClean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В </a:t>
                      </a: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результате согласования всех спорных вопросов проект бюджета </a:t>
                      </a:r>
                      <a:r>
                        <a:rPr lang="ru-RU" sz="900" b="0" i="0" u="none" strike="noStrike" spc="0" dirty="0" smtClean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утверждается и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 Unicode MS"/>
                        </a:rPr>
                        <a:t> </a:t>
                      </a: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направляется </a:t>
                      </a:r>
                      <a:r>
                        <a:rPr lang="ru-RU" sz="900" b="0" i="0" u="none" strike="noStrike" spc="0" dirty="0" smtClean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на подпись главе ГО. </a:t>
                      </a:r>
                      <a:endParaRPr lang="ru-RU" sz="1200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5486400" y="2362200"/>
          <a:ext cx="1600200" cy="2362200"/>
        </p:xfrm>
        <a:graphic>
          <a:graphicData uri="http://schemas.openxmlformats.org/drawingml/2006/table">
            <a:tbl>
              <a:tblPr/>
              <a:tblGrid>
                <a:gridCol w="1600200"/>
              </a:tblGrid>
              <a:tr h="236220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375"/>
                        </a:spcAft>
                      </a:pPr>
                      <a:r>
                        <a:rPr lang="en-US" sz="1300" b="1" i="0" u="none" strike="noStrike" spc="0" dirty="0" smtClean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III</a:t>
                      </a:r>
                      <a:r>
                        <a:rPr lang="en-US" sz="1300" b="0" i="0" u="none" strike="noStrike" spc="0" dirty="0" smtClean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 </a:t>
                      </a:r>
                      <a:r>
                        <a:rPr lang="ru-RU" sz="1300" b="0" i="0" u="none" strike="noStrike" spc="0" dirty="0" smtClean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ЯНВАРЬ-ДЕКАБРЬ</a:t>
                      </a:r>
                      <a:endParaRPr lang="ru-RU" sz="1200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  <a:p>
                      <a:pPr algn="l">
                        <a:lnSpc>
                          <a:spcPts val="1200"/>
                        </a:lnSpc>
                        <a:spcAft>
                          <a:spcPts val="1140"/>
                        </a:spcAft>
                      </a:pP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Исполнение бюджета организуется на основе сводной бюджетной росписи и кассового плана. Бюджет исполняется по доходам, </a:t>
                      </a:r>
                      <a:r>
                        <a:rPr lang="ru-RU" sz="900" b="0" i="0" u="none" strike="noStrike" spc="0" dirty="0" smtClean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расходам</a:t>
                      </a:r>
                      <a:r>
                        <a:rPr lang="ru-RU" sz="900" b="0" i="0" u="none" strike="noStrike" spc="0" baseline="0" dirty="0" smtClean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 и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 Unicode MS"/>
                        </a:rPr>
                        <a:t> </a:t>
                      </a: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источникам финансирования дефицита бюджета на основе принципов единства </a:t>
                      </a:r>
                      <a:r>
                        <a:rPr lang="ru-RU" sz="900" b="0" i="0" u="none" strike="noStrike" spc="0" dirty="0" smtClean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кассы и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 Unicode MS"/>
                        </a:rPr>
                        <a:t> </a:t>
                      </a: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подведомственности </a:t>
                      </a:r>
                      <a:r>
                        <a:rPr lang="ru-RU" sz="900" b="0" i="0" u="none" strike="noStrike" spc="0" dirty="0" smtClean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расходов</a:t>
                      </a:r>
                      <a:endParaRPr lang="ru-RU" sz="1200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7277739" y="2362201"/>
          <a:ext cx="1866261" cy="2590800"/>
        </p:xfrm>
        <a:graphic>
          <a:graphicData uri="http://schemas.openxmlformats.org/drawingml/2006/table">
            <a:tbl>
              <a:tblPr/>
              <a:tblGrid>
                <a:gridCol w="1866261"/>
              </a:tblGrid>
              <a:tr h="259080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330"/>
                        </a:spcAft>
                      </a:pPr>
                      <a:r>
                        <a:rPr lang="en-US" sz="1200" b="1" i="0" u="none" strike="noStrike" spc="0" dirty="0" smtClean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IV </a:t>
                      </a:r>
                      <a:r>
                        <a:rPr lang="en-US" sz="1200" b="0" i="0" u="none" strike="noStrike" spc="0" dirty="0" smtClean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 </a:t>
                      </a:r>
                      <a:r>
                        <a:rPr lang="ru-RU" sz="1200" b="0" i="0" u="none" strike="noStrike" spc="0" dirty="0" smtClean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ФЕВРАЛЬ-ИЮНЬ</a:t>
                      </a:r>
                      <a:endParaRPr lang="ru-RU" sz="1200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  <a:p>
                      <a:pPr algn="l">
                        <a:lnSpc>
                          <a:spcPts val="1200"/>
                        </a:lnSpc>
                        <a:spcAft>
                          <a:spcPts val="1140"/>
                        </a:spcAft>
                      </a:pP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По итогам текущего финансового года составляется бюджетная отчетность об исполнении бюджета, направляемая для проверки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latin typeface="Arial Unicode MS"/>
                        </a:rPr>
                        <a:t>в </a:t>
                      </a: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органы финансового контроля, а затем на рассмотрение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latin typeface="Arial Unicode MS"/>
                        </a:rPr>
                        <a:t>и </a:t>
                      </a: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утверждение в </a:t>
                      </a:r>
                      <a:r>
                        <a:rPr lang="ru-RU" sz="900" b="0" i="0" u="none" strike="noStrike" spc="0" dirty="0" smtClean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представительный орган</a:t>
                      </a: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152400" y="5486400"/>
          <a:ext cx="8991600" cy="990600"/>
        </p:xfrm>
        <a:graphic>
          <a:graphicData uri="http://schemas.openxmlformats.org/drawingml/2006/table">
            <a:tbl>
              <a:tblPr/>
              <a:tblGrid>
                <a:gridCol w="8991600"/>
              </a:tblGrid>
              <a:tr h="99060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280"/>
                        </a:spcAft>
                      </a:pPr>
                      <a:r>
                        <a:rPr lang="en-US" sz="1300" b="0" i="0" u="none" strike="noStrike" spc="0" dirty="0" smtClean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 </a:t>
                      </a:r>
                      <a:r>
                        <a:rPr lang="en-US" sz="1300" b="1" i="0" u="none" strike="noStrike" spc="0" dirty="0" smtClean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 V   </a:t>
                      </a:r>
                      <a:r>
                        <a:rPr lang="ru-RU" sz="1300" b="0" i="0" u="none" strike="noStrike" spc="0" dirty="0" smtClean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ЯНВАРЬ-ДЕКАБРЬ</a:t>
                      </a:r>
                      <a:endParaRPr lang="ru-RU" sz="1200" b="0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  <a:p>
                      <a:pPr algn="l">
                        <a:lnSpc>
                          <a:spcPts val="1200"/>
                        </a:lnSpc>
                        <a:spcAft>
                          <a:spcPts val="1140"/>
                        </a:spcAft>
                      </a:pP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Деятельность органов государственной власти, направленная на обеспечение соблюдения бюджетного законодательства Российской Федерации и иных нормативных правовых актов, регулирующих бюджетные </a:t>
                      </a:r>
                      <a:r>
                        <a:rPr lang="ru-RU" sz="900" b="0" i="0" u="none" strike="noStrike" spc="0" dirty="0" smtClean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правоотношения</a:t>
                      </a:r>
                      <a:endParaRPr lang="ru-RU" sz="1200" b="0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1143000" y="609600"/>
            <a:ext cx="7010400" cy="160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системы образования муниципального образования Кувандыкский городской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округ»</a:t>
            </a:r>
            <a:endParaRPr lang="ru-RU" alt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900113" y="1412875"/>
            <a:ext cx="7772400" cy="45720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sz="2400" b="1" smtClean="0">
                <a:solidFill>
                  <a:srgbClr val="0000FF"/>
                </a:solidFill>
              </a:rPr>
              <a:t>Средняя заработная плата педагогических работников  образовательных организаций в Кувандыкском городском округе,руб</a:t>
            </a:r>
            <a:r>
              <a:rPr lang="ru-RU" altLang="ru-RU" sz="2800" b="1" smtClean="0">
                <a:solidFill>
                  <a:srgbClr val="0000FF"/>
                </a:solidFill>
              </a:rPr>
              <a:t>.</a:t>
            </a:r>
            <a:endParaRPr lang="ru-RU" altLang="ru-RU" sz="2800" smtClean="0"/>
          </a:p>
        </p:txBody>
      </p:sp>
      <p:graphicFrame>
        <p:nvGraphicFramePr>
          <p:cNvPr id="14340" name="Object 6"/>
          <p:cNvGraphicFramePr>
            <a:graphicFrameLocks noChangeAspect="1"/>
          </p:cNvGraphicFramePr>
          <p:nvPr/>
        </p:nvGraphicFramePr>
        <p:xfrm>
          <a:off x="395288" y="2708275"/>
          <a:ext cx="8497887" cy="3875088"/>
        </p:xfrm>
        <a:graphic>
          <a:graphicData uri="http://schemas.openxmlformats.org/presentationml/2006/ole">
            <p:oleObj spid="_x0000_s332802" name="Лист" r:id="rId3" imgW="3790849" imgH="1923972" progId="Excel.Sheet.8">
              <p:embed/>
            </p:oleObj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 idx="4294967295"/>
          </p:nvPr>
        </p:nvSpPr>
        <p:spPr>
          <a:xfrm>
            <a:off x="285750" y="142875"/>
            <a:ext cx="8572500" cy="714375"/>
          </a:xfrm>
        </p:spPr>
        <p:txBody>
          <a:bodyPr/>
          <a:lstStyle/>
          <a:p>
            <a:pPr algn="ctr" eaLnBrk="1" hangingPunct="1"/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Сведения</a:t>
            </a:r>
            <a:b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о показателях (индикаторах) муниципальной программы </a:t>
            </a:r>
            <a:b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«Развитие системы образования </a:t>
            </a:r>
            <a:r>
              <a:rPr lang="ru-RU" altLang="ru-RU" sz="1200" b="1" dirty="0" err="1" smtClean="0">
                <a:solidFill>
                  <a:srgbClr val="FF0000"/>
                </a:solidFill>
                <a:latin typeface="Times New Roman" pitchFamily="18" charset="0"/>
              </a:rPr>
              <a:t>Кувандыкского</a:t>
            </a:r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 городского округа Оренбургской </a:t>
            </a:r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области»</a:t>
            </a:r>
            <a:endParaRPr lang="ru-RU" altLang="ru-RU" sz="12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19872" name="Group 416"/>
          <p:cNvGraphicFramePr>
            <a:graphicFrameLocks noGrp="1"/>
          </p:cNvGraphicFramePr>
          <p:nvPr/>
        </p:nvGraphicFramePr>
        <p:xfrm>
          <a:off x="428625" y="857250"/>
          <a:ext cx="8215312" cy="1000125"/>
        </p:xfrm>
        <a:graphic>
          <a:graphicData uri="http://schemas.openxmlformats.org/drawingml/2006/table">
            <a:tbl>
              <a:tblPr/>
              <a:tblGrid>
                <a:gridCol w="380249"/>
                <a:gridCol w="4205962"/>
                <a:gridCol w="557288"/>
                <a:gridCol w="714375"/>
                <a:gridCol w="785813"/>
                <a:gridCol w="857250"/>
                <a:gridCol w="714375"/>
              </a:tblGrid>
              <a:tr h="35461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(индикатора)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55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 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 год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 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2020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877" name="Group 421"/>
          <p:cNvGraphicFramePr>
            <a:graphicFrameLocks noGrp="1"/>
          </p:cNvGraphicFramePr>
          <p:nvPr/>
        </p:nvGraphicFramePr>
        <p:xfrm>
          <a:off x="428625" y="1951038"/>
          <a:ext cx="8215313" cy="1859248"/>
        </p:xfrm>
        <a:graphic>
          <a:graphicData uri="http://schemas.openxmlformats.org/drawingml/2006/table">
            <a:tbl>
              <a:tblPr/>
              <a:tblGrid>
                <a:gridCol w="416285"/>
                <a:gridCol w="4167837"/>
                <a:gridCol w="559378"/>
                <a:gridCol w="714375"/>
                <a:gridCol w="785813"/>
                <a:gridCol w="857250"/>
                <a:gridCol w="714375"/>
              </a:tblGrid>
              <a:tr h="11580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Обеспеченность населения услугами дошкольного образования (отношение численности детей в возрасте  от 2  месяцев до 7 лет (включительно), получающих дошкольное образование в текущем году, к сумме численности детей в возрасте от 2 месяцев до 7 лет, получающих дошкольное образование в текущем году, и численности детей в возрасте  от 2 месяцев до 7 лет, находящихся в очереди на получение в текущем году дошкольного образования)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99,5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99,5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Удельный вес численности обучающихся в муниципальных общеобразовательных организациях, которым предоставлена возможность обучаться в соответствии с основными современными требованиями, в общей численности обучающихся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76,3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876" name="Group 420"/>
          <p:cNvGraphicFramePr>
            <a:graphicFrameLocks noGrp="1"/>
          </p:cNvGraphicFramePr>
          <p:nvPr/>
        </p:nvGraphicFramePr>
        <p:xfrm>
          <a:off x="428625" y="4071938"/>
          <a:ext cx="8215313" cy="2651672"/>
        </p:xfrm>
        <a:graphic>
          <a:graphicData uri="http://schemas.openxmlformats.org/drawingml/2006/table">
            <a:tbl>
              <a:tblPr/>
              <a:tblGrid>
                <a:gridCol w="405428"/>
                <a:gridCol w="4166572"/>
                <a:gridCol w="571500"/>
                <a:gridCol w="714375"/>
                <a:gridCol w="785813"/>
                <a:gridCol w="857250"/>
                <a:gridCol w="714375"/>
              </a:tblGrid>
              <a:tr h="5485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Удельный вес выпускников  муниципальных общеобразовательных организаций, не получивших аттестат о среднем общем образовании, в общей численности выпускников</a:t>
                      </a: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0,5</a:t>
                      </a: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55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Отношение среднего балла единого государственного экзамена (в расчете на 2 обязательных  предмета) в  10 процентах школ с лучшими результатами единого государственного экзамена к среднему баллу единого государственного экзамена (в расчете на 2 обязательных  предмета) в 10 процентах школ с худшими результатами единого государственного экзамена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1, 52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1, 52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1, 52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1,52</a:t>
                      </a: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5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Отношение средней заработной платы педагогических работников общеобразовательных организаций к средней заработной плате в Оренбургской области</a:t>
                      </a: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5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Отношение средней заработной платы педагогических работников дошкольных образовательных организаций к средней заработной плате в сфере общего образования в Оренбургской области</a:t>
                      </a: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</a:p>
                  </a:txBody>
                  <a:tcPr marL="91439" marR="91439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9296400" y="2952750"/>
          <a:ext cx="208002" cy="365602"/>
        </p:xfrm>
        <a:graphic>
          <a:graphicData uri="http://schemas.openxmlformats.org/drawingml/2006/table">
            <a:tbl>
              <a:tblPr/>
              <a:tblGrid>
                <a:gridCol w="208002"/>
              </a:tblGrid>
              <a:tr h="36512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01" marR="91301" marT="45641" marB="4564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9086850" y="4171950"/>
          <a:ext cx="208002" cy="365602"/>
        </p:xfrm>
        <a:graphic>
          <a:graphicData uri="http://schemas.openxmlformats.org/drawingml/2006/table">
            <a:tbl>
              <a:tblPr/>
              <a:tblGrid>
                <a:gridCol w="208002"/>
              </a:tblGrid>
              <a:tr h="36512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01" marR="91301" marT="45641" marB="4564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8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/>
          <a:lstStyle/>
          <a:p>
            <a:pPr eaLnBrk="1" hangingPunct="1"/>
            <a:r>
              <a:rPr lang="ru-RU" altLang="ru-RU" sz="1800" b="1" smtClean="0">
                <a:latin typeface="Times New Roman" pitchFamily="18" charset="0"/>
              </a:rPr>
              <a:t>Подпрограмма  № 1 «Развитие дошкольного образования детей»</a:t>
            </a:r>
          </a:p>
        </p:txBody>
      </p:sp>
      <p:graphicFrame>
        <p:nvGraphicFramePr>
          <p:cNvPr id="20992" name="Group 512"/>
          <p:cNvGraphicFramePr>
            <a:graphicFrameLocks noGrp="1"/>
          </p:cNvGraphicFramePr>
          <p:nvPr>
            <p:ph idx="1"/>
          </p:nvPr>
        </p:nvGraphicFramePr>
        <p:xfrm>
          <a:off x="214313" y="1143000"/>
          <a:ext cx="8483600" cy="4866181"/>
        </p:xfrm>
        <a:graphic>
          <a:graphicData uri="http://schemas.openxmlformats.org/drawingml/2006/table">
            <a:tbl>
              <a:tblPr/>
              <a:tblGrid>
                <a:gridCol w="441325"/>
                <a:gridCol w="4559300"/>
                <a:gridCol w="642937"/>
                <a:gridCol w="650875"/>
                <a:gridCol w="728663"/>
                <a:gridCol w="730250"/>
                <a:gridCol w="730250"/>
              </a:tblGrid>
              <a:tr h="518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Наименование показателя (индикатора)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Ед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изм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94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Обеспеченность населения услугами дошкольного образования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(удельный вес численности детей в возрасте  от двух месяцев до 3 лет,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охваченных  программами поддержки раннего развития, в общей численности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детей  соответствующего возраста)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%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23,5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23,5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23,5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23,5</a:t>
                      </a:r>
                      <a:endParaRPr lang="ru-RU" sz="900" dirty="0"/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56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Отношение средней заработной платы педагогических работников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дошкольных образовательных организаций к средней заработной плате в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сфере общего образования в Оренбургской области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%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100,0</a:t>
                      </a:r>
                      <a:endParaRPr lang="ru-RU" sz="900" dirty="0"/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09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Численность детей- инвалидов в ОО, реализующих программу дошкольного образования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детей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20</a:t>
                      </a:r>
                      <a:endParaRPr lang="ru-RU" sz="900" dirty="0"/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570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родителей (законных представителей), воспользовавшихся правом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получение компенсации части родительской платы за присмотр и уход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детьми в образовательных организациях, реализующих основную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образовательную программу дошкольного образования, от общей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численности родителей (законных представителей), имеющих указанное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право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%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96,4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96,5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96,6</a:t>
                      </a:r>
                      <a:endParaRPr lang="ru-RU" sz="900" dirty="0"/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56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детей, посещающих муниципальные образовательные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организации, реализующие основную образовательную программу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дошкольного образования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1928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1926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1797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1790</a:t>
                      </a:r>
                      <a:endParaRPr lang="ru-RU" sz="900" dirty="0"/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570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численности руководителей муниципальных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образовательных организаций дошкольного образования детей,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прошедших в течение последних трех лет повышение квалификации или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профессиональную переподготовку, в общей численности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педагогических работников дошкольных образовательных организаций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Кувандыкского городского округа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%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98,0</a:t>
                      </a:r>
                      <a:endParaRPr lang="ru-RU" sz="900" dirty="0"/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7188" y="769938"/>
          <a:ext cx="8001000" cy="4227521"/>
        </p:xfrm>
        <a:graphic>
          <a:graphicData uri="http://schemas.openxmlformats.org/drawingml/2006/table">
            <a:tbl>
              <a:tblPr/>
              <a:tblGrid>
                <a:gridCol w="357187"/>
                <a:gridCol w="4714881"/>
                <a:gridCol w="500066"/>
                <a:gridCol w="500066"/>
                <a:gridCol w="642942"/>
                <a:gridCol w="642942"/>
                <a:gridCol w="642916"/>
              </a:tblGrid>
              <a:tr h="4652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(индикатора)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Ед.изм.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численности детей-инвалидов,  обучающихся по программам общего образования на дому с использованием дистанционных образовательных технологий, в общей численности детей-инвалидов, которым не противопоказано обучение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100,0</a:t>
                      </a:r>
                      <a:endParaRPr lang="ru-RU" sz="1100" dirty="0"/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численности детей с ограниченными  возможностями здоровья, обучающихся  по  программам общего образования в инклюзивных классах и в Ресурсном центре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2,5</a:t>
                      </a:r>
                      <a:endParaRPr lang="ru-RU" sz="1100" dirty="0"/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24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Охват детей в возрасте 5–18 лет программами  дополнительного образования (удельный вес  численности детей, получающих услуги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дополнительного образования, в общей численности детей в возрасте 5–18лет)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27,0</a:t>
                      </a:r>
                      <a:endParaRPr lang="ru-RU" sz="1100" dirty="0"/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численности учителей в возрасте до 35 лет в общей численности учителей  общеобразовательных организаций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23,0</a:t>
                      </a:r>
                      <a:endParaRPr lang="ru-RU" sz="1100" dirty="0"/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72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численности руководителей муниципальных общеобразовательных организаций и организаций дополнительного образования детей, прошедших в течение последних трех лет повышение квалификации или профессиональную переподготовку, в общей численности руководителей организаций общего и дополнительного образования детей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98,0</a:t>
                      </a:r>
                      <a:endParaRPr lang="ru-RU" sz="1100" dirty="0"/>
                    </a:p>
                  </a:txBody>
                  <a:tcPr marL="44610" marR="44610" marT="22304" marB="22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540" name="Rectangle 2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8858250" cy="479425"/>
          </a:xfrm>
        </p:spPr>
        <p:txBody>
          <a:bodyPr/>
          <a:lstStyle/>
          <a:p>
            <a:pPr eaLnBrk="1" hangingPunct="1"/>
            <a:r>
              <a:rPr lang="ru-RU" altLang="ru-RU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Подпрограмма № 2 «Развитие общего  и дополнительного образования детей»</a:t>
            </a:r>
            <a:r>
              <a:rPr lang="ru-RU" altLang="ru-RU" sz="1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92" name="Group 792"/>
          <p:cNvGraphicFramePr>
            <a:graphicFrameLocks noGrp="1"/>
          </p:cNvGraphicFramePr>
          <p:nvPr/>
        </p:nvGraphicFramePr>
        <p:xfrm>
          <a:off x="214313" y="428625"/>
          <a:ext cx="8643937" cy="5961065"/>
        </p:xfrm>
        <a:graphic>
          <a:graphicData uri="http://schemas.openxmlformats.org/drawingml/2006/table">
            <a:tbl>
              <a:tblPr/>
              <a:tblGrid>
                <a:gridCol w="428625"/>
                <a:gridCol w="4714875"/>
                <a:gridCol w="500071"/>
                <a:gridCol w="769929"/>
                <a:gridCol w="742950"/>
                <a:gridCol w="744537"/>
                <a:gridCol w="742950"/>
              </a:tblGrid>
              <a:tr h="673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Отношение средней заработной платы педагогических работников общеобразовательных организаций к средней заработной плате в Оренбургской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100,0</a:t>
                      </a:r>
                      <a:endParaRPr lang="ru-RU" sz="1100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Отношение средней заработной платы педагогических работников организаций дополнительного образования детей к средней заработной плате учителей в Оренбургской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100,0</a:t>
                      </a:r>
                      <a:endParaRPr lang="ru-RU" sz="1100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5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численности обучающихся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программам общего образования, участвующих в олимпиадах и конкурсах различного уровня, в общей численности обучающихся по программам общего образования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85,0</a:t>
                      </a:r>
                      <a:endParaRPr lang="ru-RU" sz="1100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численности обучающихся,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обеспеченных комфортными условиями обучения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100,0</a:t>
                      </a:r>
                      <a:endParaRPr lang="ru-RU" sz="1100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обучающихся, занимающихся физической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культурой и спортом в образовательных организациях, расположенных в сельской местности, во внеурочное время, в том числе по уровням образования: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начальное образование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основное образование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среднее образование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r>
                        <a:rPr lang="ru-RU" sz="1100" dirty="0" smtClean="0"/>
                        <a:t>29,0</a:t>
                      </a:r>
                    </a:p>
                    <a:p>
                      <a:r>
                        <a:rPr lang="ru-RU" sz="1100" dirty="0" smtClean="0"/>
                        <a:t>37,7</a:t>
                      </a:r>
                    </a:p>
                    <a:p>
                      <a:r>
                        <a:rPr lang="ru-RU" sz="1100" dirty="0" smtClean="0"/>
                        <a:t>3,7</a:t>
                      </a:r>
                      <a:endParaRPr lang="ru-RU" sz="1100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капитального ремонта спортивных залов в  ОО, расположенных в сельской местности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уровней образования, на которых реализуются механизмы внешней оценки качества образования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</a:t>
                      </a:r>
                      <a:endParaRPr lang="ru-RU" sz="1100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5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числа образовательных организаций, обеспечивающих предоставление нормативно  закрепленного перечня сведений о своей деятельности на официальных сайтах в сети Интернет, в общем числе образовательных организаций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100,0</a:t>
                      </a:r>
                      <a:endParaRPr lang="ru-RU" sz="1100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808" name="Group 184"/>
          <p:cNvGraphicFramePr>
            <a:graphicFrameLocks noGrp="1"/>
          </p:cNvGraphicFramePr>
          <p:nvPr/>
        </p:nvGraphicFramePr>
        <p:xfrm>
          <a:off x="500063" y="1228725"/>
          <a:ext cx="8215312" cy="3248489"/>
        </p:xfrm>
        <a:graphic>
          <a:graphicData uri="http://schemas.openxmlformats.org/drawingml/2006/table">
            <a:tbl>
              <a:tblPr/>
              <a:tblGrid>
                <a:gridCol w="455612"/>
                <a:gridCol w="4545013"/>
                <a:gridCol w="538162"/>
                <a:gridCol w="668338"/>
                <a:gridCol w="669925"/>
                <a:gridCol w="668337"/>
                <a:gridCol w="669925"/>
              </a:tblGrid>
              <a:tr h="5967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численности обучающихся, охваченных профильным обучением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81,0</a:t>
                      </a:r>
                      <a:endParaRPr lang="ru-RU" sz="1100" dirty="0"/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Участие обучающихся в мероприятиях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физкультурно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спортивной направленности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72,0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74,0</a:t>
                      </a:r>
                      <a:endParaRPr lang="ru-RU" sz="1100" dirty="0"/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1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Отношение среднего балла единого государственного экзамена (в расчете на 2 обязательных  предмета: русский язык, математика) в 10 процентах школ с лучшими результатами единого государственного экзамена к среднему баллу единого государственного экзамена (в расчете на 2 обязательных  предмета) в 10 процентах школ с худшими результатами единого государственного экзамена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1, 52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1, 52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1, 52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1,52</a:t>
                      </a:r>
                      <a:endParaRPr lang="ru-RU" sz="1100" dirty="0"/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7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выпускников муниципальных общеобразовательных организаций, не сдавших единый государственный экзамен, в общей численности выпускников муниципальных общеобразовательных организаций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8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Подпрограмма № 3 «Совершенствование организации питания  в образовательных организациях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Кувандыкского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городского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округа»</a:t>
            </a:r>
            <a:endParaRPr lang="ru-RU" sz="18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20992" name="Group 512"/>
          <p:cNvGraphicFramePr>
            <a:graphicFrameLocks noGrp="1"/>
          </p:cNvGraphicFramePr>
          <p:nvPr>
            <p:ph idx="1"/>
          </p:nvPr>
        </p:nvGraphicFramePr>
        <p:xfrm>
          <a:off x="214313" y="1143000"/>
          <a:ext cx="8483600" cy="4632386"/>
        </p:xfrm>
        <a:graphic>
          <a:graphicData uri="http://schemas.openxmlformats.org/drawingml/2006/table">
            <a:tbl>
              <a:tblPr/>
              <a:tblGrid>
                <a:gridCol w="441325"/>
                <a:gridCol w="4559300"/>
                <a:gridCol w="642937"/>
                <a:gridCol w="650875"/>
                <a:gridCol w="728663"/>
                <a:gridCol w="730250"/>
                <a:gridCol w="730250"/>
              </a:tblGrid>
              <a:tr h="5180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Наименование показателя (индикатора)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Ед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изм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0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Охват горячим питанием обучающихся  общеобразовательных организаций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0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численности  работников школьных пищеблоков, квалифицированных для работы на современном технологическом оборудовании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78,0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0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пищеблоков общеобразовательных организаций, оснащенных современным технологическим оборудованием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80,0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0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общеобразовательных организаций, использующих в рационе питания детей продукты, обогащенные витаминами и микронутриентами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80,0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0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численности участников образовательного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процесса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прошедших обучение в рамках программ  формирования культуры здорового питания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95,0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8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Улучшение  качества питания детей дошкольного возраста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8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Улучшение  качества питания детей в общеобразовательных школах округа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0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 учащихся пришкольных интернатов горячим питанием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8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Подпрограмма № 4 «Комплексная безопасность образовательных организаций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Кувандыкского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городского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округа»</a:t>
            </a:r>
            <a:r>
              <a:rPr lang="ru-RU" sz="1800" dirty="0" smtClean="0">
                <a:solidFill>
                  <a:srgbClr val="FF0000"/>
                </a:solidFill>
              </a:rPr>
              <a:t/>
            </a:r>
            <a:br>
              <a:rPr lang="ru-RU" sz="1800" dirty="0" smtClean="0">
                <a:solidFill>
                  <a:srgbClr val="FF0000"/>
                </a:solidFill>
              </a:rPr>
            </a:br>
            <a:endParaRPr lang="ru-RU" sz="18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20992" name="Group 512"/>
          <p:cNvGraphicFramePr>
            <a:graphicFrameLocks noGrp="1"/>
          </p:cNvGraphicFramePr>
          <p:nvPr>
            <p:ph idx="1"/>
          </p:nvPr>
        </p:nvGraphicFramePr>
        <p:xfrm>
          <a:off x="714375" y="571500"/>
          <a:ext cx="8143876" cy="4800598"/>
        </p:xfrm>
        <a:graphic>
          <a:graphicData uri="http://schemas.openxmlformats.org/drawingml/2006/table">
            <a:tbl>
              <a:tblPr/>
              <a:tblGrid>
                <a:gridCol w="322312"/>
                <a:gridCol w="4190414"/>
                <a:gridCol w="580207"/>
                <a:gridCol w="764912"/>
                <a:gridCol w="857250"/>
                <a:gridCol w="857250"/>
                <a:gridCol w="571531"/>
              </a:tblGrid>
              <a:tr h="5474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9" marR="91439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Наименование показателя (индикатора)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91439" marR="91439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Ед изм</a:t>
                      </a:r>
                    </a:p>
                  </a:txBody>
                  <a:tcPr marL="91439" marR="91439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2019 год</a:t>
                      </a:r>
                    </a:p>
                  </a:txBody>
                  <a:tcPr marL="91439" marR="91439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2020</a:t>
                      </a:r>
                    </a:p>
                  </a:txBody>
                  <a:tcPr marL="91439" marR="91439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64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образовательных организаций, полностью соответствующих требованиям </a:t>
                      </a:r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пожарной безопасности</a:t>
                      </a:r>
                      <a:endParaRPr kumimoji="0" lang="ru-RU" sz="12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Данные показатели вводятся с 2019 года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28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образовательных организаций, полностью соответствующих требованиям антитеррористической безопасности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84,0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64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образовательных организаций, в которых созданы безопасные санитарно-эпидемиологические условия</a:t>
                      </a:r>
                      <a:endParaRPr kumimoji="0" lang="ru-RU" sz="12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28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капитально отремонтированных зданий образовательных учреждений (организаций) в общем их числе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82,0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28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образовательных организаций, не имеющих случаев травматизма во время учебно-воспитательного процесса в общем числе ОО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15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Увеличение  численности участников образовательного процесса, охваченных профилактической работой по  изучению правил дорожного движения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8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Подпрограмма № 5 «Патриотическое воспитание юных граждан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Кувандыкского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городского округа на 2019-2024 годы» </a:t>
            </a:r>
          </a:p>
        </p:txBody>
      </p:sp>
      <p:graphicFrame>
        <p:nvGraphicFramePr>
          <p:cNvPr id="20992" name="Group 512"/>
          <p:cNvGraphicFramePr>
            <a:graphicFrameLocks noGrp="1"/>
          </p:cNvGraphicFramePr>
          <p:nvPr>
            <p:ph idx="1"/>
          </p:nvPr>
        </p:nvGraphicFramePr>
        <p:xfrm>
          <a:off x="214313" y="1143000"/>
          <a:ext cx="8483600" cy="3859213"/>
        </p:xfrm>
        <a:graphic>
          <a:graphicData uri="http://schemas.openxmlformats.org/drawingml/2006/table">
            <a:tbl>
              <a:tblPr/>
              <a:tblGrid>
                <a:gridCol w="441325"/>
                <a:gridCol w="4559300"/>
                <a:gridCol w="642937"/>
                <a:gridCol w="650875"/>
                <a:gridCol w="728663"/>
                <a:gridCol w="730250"/>
                <a:gridCol w="730250"/>
              </a:tblGrid>
              <a:tr h="746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Наименование показателя (индикатора)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Ед изм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8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Высокая степень  готовности граждан  Кувандыкского городского округа к  выполнению  своего  гражданского  и        патриотического долга во всем многообразии форм его проявления. 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83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81200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массовых мероприятий, проводимых по патриотическому воспитанию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81200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учащейся молодежи, принимающей участие в массовых мероприятиях по патриотиче­скому воспитанию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2820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81200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молодежи допризывного возраста, уча­ствующей в мероприятиях патриотической направленности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350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8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Подпрограмма № 6 «Защита прав детей, государственная поддержка детей-сирот и детей с ограниченными возможностями здоровья» </a:t>
            </a:r>
          </a:p>
        </p:txBody>
      </p:sp>
      <p:graphicFrame>
        <p:nvGraphicFramePr>
          <p:cNvPr id="20992" name="Group 512"/>
          <p:cNvGraphicFramePr>
            <a:graphicFrameLocks noGrp="1"/>
          </p:cNvGraphicFramePr>
          <p:nvPr>
            <p:ph idx="1"/>
          </p:nvPr>
        </p:nvGraphicFramePr>
        <p:xfrm>
          <a:off x="214313" y="1143000"/>
          <a:ext cx="8483600" cy="2200275"/>
        </p:xfrm>
        <a:graphic>
          <a:graphicData uri="http://schemas.openxmlformats.org/drawingml/2006/table">
            <a:tbl>
              <a:tblPr/>
              <a:tblGrid>
                <a:gridCol w="441325"/>
                <a:gridCol w="4559300"/>
                <a:gridCol w="642937"/>
                <a:gridCol w="650875"/>
                <a:gridCol w="728663"/>
                <a:gridCol w="730250"/>
                <a:gridCol w="730250"/>
              </a:tblGrid>
              <a:tr h="10715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Наименование показателя (индикатора)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Ед изм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87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детей-сирот и детей, оставшихся без попечения родителей, воспитывающихся в семьях граждан, от общего числа детей этой категории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процентов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4247914" cy="31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06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52400"/>
            <a:ext cx="461705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3224188"/>
            <a:ext cx="4876800" cy="335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85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511175"/>
          </a:xfrm>
        </p:spPr>
        <p:txBody>
          <a:bodyPr/>
          <a:lstStyle/>
          <a:p>
            <a:pPr eaLnBrk="1" hangingPunct="1"/>
            <a:r>
              <a:rPr lang="ru-RU" altLang="ru-RU" sz="1800" b="1" smtClean="0">
                <a:solidFill>
                  <a:srgbClr val="FF0000"/>
                </a:solidFill>
              </a:rPr>
              <a:t> </a:t>
            </a:r>
            <a:r>
              <a:rPr lang="ru-RU" altLang="ru-RU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Подпрограмма № 7  «Организация отдыха и оздоровления детей» </a:t>
            </a:r>
          </a:p>
        </p:txBody>
      </p:sp>
      <p:graphicFrame>
        <p:nvGraphicFramePr>
          <p:cNvPr id="20992" name="Group 512"/>
          <p:cNvGraphicFramePr>
            <a:graphicFrameLocks noGrp="1"/>
          </p:cNvGraphicFramePr>
          <p:nvPr>
            <p:ph idx="1"/>
          </p:nvPr>
        </p:nvGraphicFramePr>
        <p:xfrm>
          <a:off x="214313" y="1143000"/>
          <a:ext cx="8483600" cy="4510089"/>
        </p:xfrm>
        <a:graphic>
          <a:graphicData uri="http://schemas.openxmlformats.org/drawingml/2006/table">
            <a:tbl>
              <a:tblPr/>
              <a:tblGrid>
                <a:gridCol w="441325"/>
                <a:gridCol w="4559300"/>
                <a:gridCol w="642937"/>
                <a:gridCol w="650875"/>
                <a:gridCol w="728663"/>
                <a:gridCol w="730250"/>
                <a:gridCol w="730250"/>
              </a:tblGrid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Наименование показателя (индикатора)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Ед изм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06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051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оздоровительных лагерей, в которых созданы условия, гарантирующие охрану и укрепление здоровья детей и подростков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06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051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детей в возрасте от 6 до 18 лет, охваченных всеми формами отдыха и оздоровления, к общему числу детей в возрасте от 6 до 18 лет, проживающих в  городском округе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98,0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06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051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детей в возрасте от 6 до 18 лет, охваченных отдыхом и оздоровлением детей в загородных лагерях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20,0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06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051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детей в возрасте от 6 до 18 лет, охваченных отдыхом и оздоровлением детей в санаторных лагерях, к общему числу детей в возрасте от 6 до 18 лет из малообеспеченных семей, проживающих в городском округе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5,0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06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051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несовершеннолетних граждан в возрасте от 14 до 18 лет, участвовавших во  временных работах в свободное от учебы время, проживающих в  городском округе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20,0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 учащихся ОО, охваченных мероприятиями отдыха в оздоровительных лагерях с дневным пребыванием на базе ОО  к общему числу  учащихся, проживающих в городском округе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40,0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06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051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Снижение количества правонарушений, совершаемых несовершеннолетними на улицах и в общественных местах                                                                                               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2,0</a:t>
                      </a:r>
                      <a:endParaRPr lang="ru-RU" sz="11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85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511175"/>
          </a:xfrm>
        </p:spPr>
        <p:txBody>
          <a:bodyPr/>
          <a:lstStyle/>
          <a:p>
            <a:pPr eaLnBrk="1" hangingPunct="1"/>
            <a:r>
              <a:rPr lang="ru-RU" altLang="ru-RU" sz="1800" b="1" smtClean="0">
                <a:solidFill>
                  <a:srgbClr val="FF0000"/>
                </a:solidFill>
              </a:rPr>
              <a:t> </a:t>
            </a:r>
            <a:r>
              <a:rPr lang="ru-RU" altLang="ru-RU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Подпрограмма № 8  «Обеспечение деятельности в сфере образования </a:t>
            </a:r>
          </a:p>
        </p:txBody>
      </p:sp>
      <p:graphicFrame>
        <p:nvGraphicFramePr>
          <p:cNvPr id="20992" name="Group 512"/>
          <p:cNvGraphicFramePr>
            <a:graphicFrameLocks noGrp="1"/>
          </p:cNvGraphicFramePr>
          <p:nvPr>
            <p:ph idx="1"/>
          </p:nvPr>
        </p:nvGraphicFramePr>
        <p:xfrm>
          <a:off x="214313" y="1143000"/>
          <a:ext cx="8483600" cy="2132141"/>
        </p:xfrm>
        <a:graphic>
          <a:graphicData uri="http://schemas.openxmlformats.org/drawingml/2006/table">
            <a:tbl>
              <a:tblPr/>
              <a:tblGrid>
                <a:gridCol w="441325"/>
                <a:gridCol w="4559300"/>
                <a:gridCol w="642937"/>
                <a:gridCol w="650875"/>
                <a:gridCol w="728663"/>
                <a:gridCol w="730250"/>
                <a:gridCol w="730250"/>
              </a:tblGrid>
              <a:tr h="5180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Наименование показателя (индикатора)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Ед изм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0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06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0513" algn="l"/>
                        </a:tabLst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услуг, оказываемых управлением образования, размещенных на портале государственных услуг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0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06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0513" algn="l"/>
                        </a:tabLst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регламентов, разработанных управлением образования</a:t>
                      </a:r>
                    </a:p>
                    <a:p>
                      <a:pPr marL="206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0513" algn="l"/>
                        </a:tabLst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0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0638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0513" algn="l"/>
                        </a:tabLst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Сокращение доли расходов на административно- управленческие функции от общей суммы расходов в сфере образования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14313"/>
            <a:ext cx="8229600" cy="10541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Капитальный и текущий ремонт образовательных организаций в муниципальном образовании </a:t>
            </a:r>
            <a:r>
              <a:rPr lang="ru-RU" alt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Кувандыкский</a:t>
            </a:r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городской округ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2470" name="Group 246"/>
          <p:cNvGraphicFramePr>
            <a:graphicFrameLocks noGrp="1"/>
          </p:cNvGraphicFramePr>
          <p:nvPr/>
        </p:nvGraphicFramePr>
        <p:xfrm>
          <a:off x="323850" y="1412875"/>
          <a:ext cx="8496300" cy="5203826"/>
        </p:xfrm>
        <a:graphic>
          <a:graphicData uri="http://schemas.openxmlformats.org/drawingml/2006/table">
            <a:tbl>
              <a:tblPr/>
              <a:tblGrid>
                <a:gridCol w="3810000"/>
                <a:gridCol w="4686300"/>
              </a:tblGrid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Учреждение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Вид работ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</a:tr>
              <a:tr h="207963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МАОУ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«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Начальная школа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»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Капитальный ремонт кровли,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</a:tr>
              <a:tr h="206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ремонт фасада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МБОУ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«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Новосаринская ООШ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»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Ремонт системы отопления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</a:tr>
              <a:tr h="207963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МБДОУ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«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Д/с №14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«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Золотая рыбка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»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Капитальный ремонт кровли,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</a:tr>
              <a:tr h="2079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Ремонт системы отопления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</a:tr>
              <a:tr h="207963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МБДОУ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«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Д/с №4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«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Ласточка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»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Капитальный ремонт кровли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</a:tr>
              <a:tr h="206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Текущий р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емонт здания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МБОУ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«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Ильинская ООШ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»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Капитальный ремонт кровли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МБОУ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«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Зиянчуринская СОШ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»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Ремонт помещений тренажерного зала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МБОУ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«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Уральская ООШ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»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Ремонт помещений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МБОУ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«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Приуральская СОШ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»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Ремонт кровли интерната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МБОУ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«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СОШ №1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»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Приобретение строительных материалов для ремонта крыши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МБОУ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«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Новосимбирская СОШ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»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Капитальный ремонт спортзала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МБОУ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«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Новосимбирская СОШ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»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Капитальный ремонт здания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МБОУ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«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Чулпанская ООШ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»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Капитальный ремонт здания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МБУ ДО Дом пионеров и школьников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Ка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итальный ремонт в рамках проекта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«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Доступная среда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»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МАУ ДОЛ Волна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Ремонт здания медпункта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МБОУ "Оноприеновская ООШ"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Ремонт системы отопления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МБДОУ "Куруильский д/с "Аленушка"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Ремонт системы отопления и канализации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28625" y="500063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Сеть образовательных организаций муниципального образования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Кувандыкский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городской округ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313" y="1357313"/>
          <a:ext cx="8429624" cy="525779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6828"/>
                <a:gridCol w="2259140"/>
                <a:gridCol w="2056828"/>
                <a:gridCol w="2056828"/>
              </a:tblGrid>
              <a:tr h="36576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2017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2018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 marT="45721" marB="45721"/>
                </a:tc>
              </a:tr>
              <a:tr h="2011714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ШКОЛЫ</a:t>
                      </a:r>
                    </a:p>
                    <a:p>
                      <a:r>
                        <a:rPr lang="ru-RU" sz="1800" dirty="0" smtClean="0"/>
                        <a:t>-СОШ</a:t>
                      </a:r>
                    </a:p>
                    <a:p>
                      <a:r>
                        <a:rPr lang="ru-RU" sz="1800" dirty="0" smtClean="0"/>
                        <a:t>-ООШ</a:t>
                      </a:r>
                    </a:p>
                    <a:p>
                      <a:r>
                        <a:rPr lang="ru-RU" sz="1800" dirty="0" smtClean="0"/>
                        <a:t>-НОШ</a:t>
                      </a:r>
                    </a:p>
                    <a:p>
                      <a:r>
                        <a:rPr lang="ru-RU" sz="1800" dirty="0" smtClean="0"/>
                        <a:t>-ВЕЧЕРНЯЯ</a:t>
                      </a:r>
                    </a:p>
                    <a:p>
                      <a:r>
                        <a:rPr lang="ru-RU" sz="1800" dirty="0" smtClean="0"/>
                        <a:t>-ГИМНАЗИЯ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29</a:t>
                      </a:r>
                    </a:p>
                    <a:p>
                      <a:pPr algn="ctr"/>
                      <a:r>
                        <a:rPr lang="ru-RU" sz="1800" dirty="0" smtClean="0"/>
                        <a:t>11</a:t>
                      </a:r>
                    </a:p>
                    <a:p>
                      <a:pPr algn="ctr"/>
                      <a:r>
                        <a:rPr lang="ru-RU" sz="1800" dirty="0" smtClean="0"/>
                        <a:t>15</a:t>
                      </a:r>
                    </a:p>
                    <a:p>
                      <a:pPr algn="ctr"/>
                      <a:r>
                        <a:rPr lang="ru-RU" sz="1800" dirty="0" smtClean="0"/>
                        <a:t>1</a:t>
                      </a:r>
                    </a:p>
                    <a:p>
                      <a:pPr algn="ctr"/>
                      <a:r>
                        <a:rPr lang="ru-RU" sz="1800" dirty="0" smtClean="0"/>
                        <a:t>1</a:t>
                      </a:r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29</a:t>
                      </a:r>
                    </a:p>
                    <a:p>
                      <a:pPr algn="ctr"/>
                      <a:r>
                        <a:rPr lang="ru-RU" sz="1800" dirty="0" smtClean="0"/>
                        <a:t>10</a:t>
                      </a:r>
                    </a:p>
                    <a:p>
                      <a:pPr algn="ctr"/>
                      <a:r>
                        <a:rPr lang="ru-RU" sz="1800" dirty="0" smtClean="0"/>
                        <a:t>16</a:t>
                      </a:r>
                    </a:p>
                    <a:p>
                      <a:pPr algn="ctr"/>
                      <a:r>
                        <a:rPr lang="ru-RU" sz="1800" dirty="0" smtClean="0"/>
                        <a:t>1</a:t>
                      </a:r>
                    </a:p>
                    <a:p>
                      <a:pPr algn="ctr"/>
                      <a:r>
                        <a:rPr lang="ru-RU" sz="1800" dirty="0" smtClean="0"/>
                        <a:t>1</a:t>
                      </a:r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29</a:t>
                      </a:r>
                    </a:p>
                    <a:p>
                      <a:pPr algn="ctr"/>
                      <a:r>
                        <a:rPr lang="ru-RU" sz="1800" dirty="0" smtClean="0"/>
                        <a:t>10</a:t>
                      </a:r>
                    </a:p>
                    <a:p>
                      <a:pPr algn="ctr"/>
                      <a:r>
                        <a:rPr lang="ru-RU" sz="1800" dirty="0" smtClean="0"/>
                        <a:t>16</a:t>
                      </a:r>
                    </a:p>
                    <a:p>
                      <a:pPr algn="ctr"/>
                      <a:r>
                        <a:rPr lang="ru-RU" sz="1800" dirty="0" smtClean="0"/>
                        <a:t>1</a:t>
                      </a:r>
                    </a:p>
                    <a:p>
                      <a:pPr algn="ctr"/>
                      <a:r>
                        <a:rPr lang="ru-RU" sz="1800" dirty="0" smtClean="0"/>
                        <a:t>1</a:t>
                      </a:r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 marT="45721" marB="45721"/>
                </a:tc>
              </a:tr>
              <a:tr h="807734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ДЕТСКИЕ САДЫ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19</a:t>
                      </a:r>
                    </a:p>
                    <a:p>
                      <a:pPr algn="ctr"/>
                      <a:r>
                        <a:rPr lang="ru-RU" sz="1800" dirty="0" smtClean="0"/>
                        <a:t>1 </a:t>
                      </a:r>
                      <a:r>
                        <a:rPr lang="ru-RU" sz="1200" dirty="0" smtClean="0"/>
                        <a:t>дошкольная группа при ОО</a:t>
                      </a:r>
                      <a:endParaRPr lang="ru-RU" sz="12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19</a:t>
                      </a:r>
                    </a:p>
                    <a:p>
                      <a:pPr algn="ctr"/>
                      <a:r>
                        <a:rPr lang="ru-RU" sz="1800" dirty="0" smtClean="0"/>
                        <a:t>4 </a:t>
                      </a:r>
                      <a:r>
                        <a:rPr lang="ru-RU" sz="1100" dirty="0" smtClean="0"/>
                        <a:t>дошкольные группы при</a:t>
                      </a:r>
                      <a:r>
                        <a:rPr lang="ru-RU" sz="1100" baseline="0" dirty="0" smtClean="0"/>
                        <a:t> ОО</a:t>
                      </a:r>
                      <a:endParaRPr lang="ru-RU" sz="11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19</a:t>
                      </a:r>
                    </a:p>
                    <a:p>
                      <a:pPr algn="ctr"/>
                      <a:r>
                        <a:rPr lang="ru-RU" sz="1800" dirty="0" smtClean="0"/>
                        <a:t>4 </a:t>
                      </a:r>
                      <a:r>
                        <a:rPr lang="ru-RU" sz="1100" dirty="0" smtClean="0"/>
                        <a:t>дошкольные группы при ОО</a:t>
                      </a:r>
                      <a:endParaRPr lang="ru-RU" sz="1100" dirty="0"/>
                    </a:p>
                  </a:txBody>
                  <a:tcPr marT="45721" marB="45721"/>
                </a:tc>
              </a:tr>
              <a:tr h="43248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УДОД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marT="45721" marB="45721"/>
                </a:tc>
              </a:tr>
              <a:tr h="43248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ВСЕГО ОО: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</a:t>
                      </a:r>
                      <a:endParaRPr lang="ru-RU" sz="1800" dirty="0"/>
                    </a:p>
                  </a:txBody>
                  <a:tcPr marT="45721" marB="45721"/>
                </a:tc>
              </a:tr>
              <a:tr h="120761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21" marB="45721"/>
                </a:tc>
              </a:tr>
            </a:tbl>
          </a:graphicData>
        </a:graphic>
      </p:graphicFrame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10715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Сохранение и укрепление здоровья школьников в муниципальном образовании Кувандыкский городской округ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pic>
        <p:nvPicPr>
          <p:cNvPr id="31747" name="Содержимое 12" descr="i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1714500"/>
            <a:ext cx="3092450" cy="3929063"/>
          </a:xfrm>
        </p:spPr>
      </p:pic>
      <p:sp>
        <p:nvSpPr>
          <p:cNvPr id="31748" name="Содержимое 6"/>
          <p:cNvSpPr>
            <a:spLocks noGrp="1"/>
          </p:cNvSpPr>
          <p:nvPr>
            <p:ph sz="half" idx="2"/>
          </p:nvPr>
        </p:nvSpPr>
        <p:spPr>
          <a:xfrm>
            <a:off x="3786188" y="1285875"/>
            <a:ext cx="4900612" cy="484028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altLang="ru-RU" sz="24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Охват горячим питанием обучающихся ОО</a:t>
            </a:r>
          </a:p>
          <a:p>
            <a:pPr eaLnBrk="1" hangingPunct="1">
              <a:buFont typeface="Arial" charset="0"/>
              <a:buNone/>
            </a:pPr>
            <a:endParaRPr lang="ru-RU" altLang="ru-RU" sz="2400" b="1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endParaRPr lang="ru-RU" altLang="ru-RU" sz="2400" b="1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endParaRPr lang="ru-RU" altLang="ru-RU" sz="2400" b="1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endParaRPr lang="ru-RU" altLang="ru-RU" sz="2400" b="1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Охват вторым горячим питанием обучающихся ОО</a:t>
            </a:r>
          </a:p>
          <a:p>
            <a:pPr algn="ctr" eaLnBrk="1" hangingPunct="1">
              <a:buFont typeface="Arial" charset="0"/>
              <a:buNone/>
            </a:pPr>
            <a:endParaRPr lang="ru-RU" altLang="ru-RU" sz="2400" b="1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ru-RU" altLang="ru-RU" sz="2400" b="1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ru-RU" altLang="ru-RU" sz="2400" b="1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143375" y="2214563"/>
          <a:ext cx="4286252" cy="1571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563"/>
                <a:gridCol w="1071563"/>
                <a:gridCol w="1071563"/>
                <a:gridCol w="1071563"/>
              </a:tblGrid>
              <a:tr h="78581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2017</a:t>
                      </a:r>
                      <a:endParaRPr lang="ru-RU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2018</a:t>
                      </a:r>
                      <a:endParaRPr lang="ru-RU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2020</a:t>
                      </a:r>
                      <a:endParaRPr lang="ru-RU" sz="1800" dirty="0"/>
                    </a:p>
                  </a:txBody>
                  <a:tcPr marL="91439" marR="91439"/>
                </a:tc>
              </a:tr>
              <a:tr h="78581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smtClean="0"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143375" y="4714875"/>
          <a:ext cx="4214812" cy="1428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3703"/>
                <a:gridCol w="1053703"/>
                <a:gridCol w="1053703"/>
                <a:gridCol w="1053703"/>
              </a:tblGrid>
              <a:tr h="71437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2017</a:t>
                      </a:r>
                      <a:endParaRPr lang="ru-RU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2018</a:t>
                      </a:r>
                      <a:endParaRPr lang="ru-RU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2020</a:t>
                      </a:r>
                      <a:endParaRPr lang="ru-RU" sz="1800" dirty="0"/>
                    </a:p>
                  </a:txBody>
                  <a:tcPr marL="91439" marR="91439"/>
                </a:tc>
              </a:tr>
              <a:tr h="71437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45 %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47 %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45 %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45 %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/>
                </a:tc>
              </a:tr>
            </a:tbl>
          </a:graphicData>
        </a:graphic>
      </p:graphicFrame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Оптимизация сети ОО </a:t>
            </a: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285750" y="1643063"/>
          <a:ext cx="7929561" cy="4130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677"/>
                <a:gridCol w="1556721"/>
                <a:gridCol w="1556721"/>
                <a:gridCol w="1556721"/>
                <a:gridCol w="1556721"/>
              </a:tblGrid>
              <a:tr h="370897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2017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2018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2020</a:t>
                      </a:r>
                      <a:endParaRPr lang="ru-RU" sz="1800" dirty="0"/>
                    </a:p>
                  </a:txBody>
                  <a:tcPr marT="45727" marB="45727"/>
                </a:tc>
              </a:tr>
              <a:tr h="37089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 ОО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</a:tr>
              <a:tr h="91454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Изменение типа</a:t>
                      </a:r>
                    </a:p>
                    <a:p>
                      <a:pPr algn="ctr"/>
                      <a:endParaRPr lang="ru-RU" sz="1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СОШ в ООШ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СОШ в  ООШ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СОШ в  ООШ</a:t>
                      </a: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</a:tr>
              <a:tr h="91454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Реорганизация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ОО</a:t>
                      </a:r>
                    </a:p>
                    <a:p>
                      <a:pPr algn="ctr"/>
                      <a:endParaRPr lang="ru-RU" sz="18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Перевод д/с в ОО</a:t>
                      </a: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Перевод </a:t>
                      </a:r>
                      <a:r>
                        <a:rPr lang="ru-RU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/с в ОО</a:t>
                      </a: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</a:tr>
              <a:tr h="118890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Ликвидация ОО</a:t>
                      </a:r>
                    </a:p>
                    <a:p>
                      <a:pPr algn="ctr"/>
                      <a:endParaRPr lang="ru-RU" sz="1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ДОУ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ДОУ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/>
                </a:tc>
              </a:tr>
              <a:tr h="370897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7" marB="45727"/>
                </a:tc>
              </a:tr>
            </a:tbl>
          </a:graphicData>
        </a:graphic>
      </p:graphicFrame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Показатели  системы образования МО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Кувандыкский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городской округ в сравнении со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среднеобластными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88" y="1714500"/>
          <a:ext cx="8443912" cy="4337049"/>
        </p:xfrm>
        <a:graphic>
          <a:graphicData uri="http://schemas.openxmlformats.org/drawingml/2006/table">
            <a:tbl>
              <a:tblPr/>
              <a:tblGrid>
                <a:gridCol w="2814637"/>
                <a:gridCol w="2814638"/>
                <a:gridCol w="2814637"/>
              </a:tblGrid>
              <a:tr h="10494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mbria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Муниципальный показатель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Областной показатель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1888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Наполняемость классов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(кол –во учащихся на  класс)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</a:tr>
              <a:tr h="10494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учащихся, приходящегося на одного учителя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</a:tr>
              <a:tr h="10494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 средней наполняемости ОО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202,5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Показатель эффективности системы образования  МО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Кувандыкский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городской округ </a:t>
            </a:r>
            <a:endParaRPr lang="ru-RU" sz="2800" dirty="0" smtClean="0">
              <a:solidFill>
                <a:srgbClr val="FF0000"/>
              </a:solidFill>
            </a:endParaRPr>
          </a:p>
        </p:txBody>
      </p:sp>
      <p:sp>
        <p:nvSpPr>
          <p:cNvPr id="34819" name="Содержимое 4"/>
          <p:cNvSpPr>
            <a:spLocks noGrp="1"/>
          </p:cNvSpPr>
          <p:nvPr>
            <p:ph idx="1"/>
          </p:nvPr>
        </p:nvSpPr>
        <p:spPr>
          <a:xfrm>
            <a:off x="457200" y="2857500"/>
            <a:ext cx="8229600" cy="3268663"/>
          </a:xfrm>
        </p:spPr>
        <p:txBody>
          <a:bodyPr/>
          <a:lstStyle/>
          <a:p>
            <a:pPr eaLnBrk="1" hangingPunct="1"/>
            <a:r>
              <a:rPr lang="ru-RU" altLang="ru-RU" sz="4000" smtClean="0">
                <a:latin typeface="Times New Roman" pitchFamily="18" charset="0"/>
                <a:cs typeface="Times New Roman" pitchFamily="18" charset="0"/>
              </a:rPr>
              <a:t>Лицензировано  ОО – 100 % </a:t>
            </a:r>
          </a:p>
          <a:p>
            <a:pPr eaLnBrk="1" hangingPunct="1"/>
            <a:r>
              <a:rPr lang="ru-RU" altLang="ru-RU" sz="4000" smtClean="0">
                <a:latin typeface="Times New Roman" pitchFamily="18" charset="0"/>
                <a:cs typeface="Times New Roman" pitchFamily="18" charset="0"/>
              </a:rPr>
              <a:t>Аккредитовано ОО -  100 % 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78581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Сведения о контингенте обучающихся в ОО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Кувандыкского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городского округа</a:t>
            </a:r>
          </a:p>
        </p:txBody>
      </p:sp>
      <p:graphicFrame>
        <p:nvGraphicFramePr>
          <p:cNvPr id="95332" name="Group 100"/>
          <p:cNvGraphicFramePr>
            <a:graphicFrameLocks noGrp="1"/>
          </p:cNvGraphicFramePr>
          <p:nvPr>
            <p:ph idx="1"/>
          </p:nvPr>
        </p:nvGraphicFramePr>
        <p:xfrm>
          <a:off x="142875" y="1143000"/>
          <a:ext cx="8858250" cy="4572000"/>
        </p:xfrm>
        <a:graphic>
          <a:graphicData uri="http://schemas.openxmlformats.org/drawingml/2006/table">
            <a:tbl>
              <a:tblPr/>
              <a:tblGrid>
                <a:gridCol w="1098130"/>
                <a:gridCol w="658878"/>
                <a:gridCol w="732087"/>
                <a:gridCol w="512461"/>
                <a:gridCol w="466908"/>
                <a:gridCol w="637729"/>
                <a:gridCol w="637729"/>
                <a:gridCol w="637729"/>
                <a:gridCol w="637729"/>
                <a:gridCol w="502700"/>
                <a:gridCol w="512460"/>
                <a:gridCol w="899654"/>
                <a:gridCol w="924056"/>
              </a:tblGrid>
              <a:tr h="10249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НОШ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об-ся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ООШ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об-ся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СОШ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об-ся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Веч.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школа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об-ся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ОО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об-ся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5770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1.09.2017 г. (2017/2018 учебный год)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3376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4709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(+ 47 в к/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4730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(47 в к/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</a:tr>
              <a:tr h="107544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1.09.2018 г. (2018/2019 учебный год)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3349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4592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(+33 в к/к)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4655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(33 в к/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</a:tr>
              <a:tr h="8945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1.09.2019г (2019-2020 учебный год)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4521 (+26 в к/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4576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(26 в к/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700" b="1" dirty="0"/>
              <a:t>Основные направления</a:t>
            </a:r>
            <a:br>
              <a:rPr lang="ru-RU" sz="1700" b="1" dirty="0"/>
            </a:br>
            <a:r>
              <a:rPr lang="ru-RU" sz="1700" b="1" dirty="0"/>
              <a:t>бюджетной и налоговой политики на </a:t>
            </a:r>
            <a:r>
              <a:rPr lang="ru-RU" sz="1700" b="1" dirty="0" smtClean="0"/>
              <a:t>2020 </a:t>
            </a:r>
            <a:r>
              <a:rPr lang="ru-RU" sz="1700" b="1" dirty="0"/>
              <a:t>год </a:t>
            </a:r>
            <a:br>
              <a:rPr lang="ru-RU" sz="1700" b="1" dirty="0"/>
            </a:br>
            <a:r>
              <a:rPr lang="ru-RU" sz="1700" b="1" dirty="0"/>
              <a:t>и на плановый период </a:t>
            </a:r>
            <a:r>
              <a:rPr lang="ru-RU" sz="1700" b="1" dirty="0" smtClean="0"/>
              <a:t>2021 </a:t>
            </a:r>
            <a:r>
              <a:rPr lang="ru-RU" sz="1700" b="1" dirty="0"/>
              <a:t>и </a:t>
            </a:r>
            <a:r>
              <a:rPr lang="ru-RU" sz="1700" b="1" dirty="0" smtClean="0"/>
              <a:t>2022 </a:t>
            </a:r>
            <a:r>
              <a:rPr lang="ru-RU" sz="1700" b="1" dirty="0"/>
              <a:t>годов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268760"/>
            <a:ext cx="4402832" cy="485740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900" dirty="0"/>
              <a:t>1. </a:t>
            </a:r>
            <a:r>
              <a:rPr lang="ru-RU" sz="900" dirty="0" smtClean="0"/>
              <a:t>Обеспечение полноты поступлений налоговых и неналоговых доходов, необходимых для сбалансированного исполнения местного бюджета, за счет предприятий промышленного сектора и повышения предпринимательской активности.</a:t>
            </a:r>
          </a:p>
          <a:p>
            <a:pPr>
              <a:lnSpc>
                <a:spcPct val="90000"/>
              </a:lnSpc>
            </a:pPr>
            <a:r>
              <a:rPr lang="ru-RU" sz="900" dirty="0" smtClean="0"/>
              <a:t>2. Расширение перечня доходных источников, подлежащих зачислению в муниципальный дорожный фонд, в том числе за счет денежных взысканий (штрафов) за нарушение законодательства Российской Федерации о безопасности дорожного движения.</a:t>
            </a:r>
          </a:p>
          <a:p>
            <a:pPr>
              <a:lnSpc>
                <a:spcPct val="90000"/>
              </a:lnSpc>
            </a:pPr>
            <a:r>
              <a:rPr lang="ru-RU" sz="900" dirty="0" smtClean="0"/>
              <a:t>3. Налоговая политика будет направлена на проведение целенаправленной и эффективной работы с администраторами доходов бюджета с целью пополнения доходами бюджета городского округа, выявления скрытых резервов, повышения уровня собираемости налогов, сокращения недоимки и усиления дисциплины налогоплательщиков.</a:t>
            </a:r>
          </a:p>
          <a:p>
            <a:pPr>
              <a:lnSpc>
                <a:spcPct val="90000"/>
              </a:lnSpc>
            </a:pPr>
            <a:r>
              <a:rPr lang="ru-RU" sz="900" dirty="0" smtClean="0"/>
              <a:t>4. Особое внимание необходимо уделять увеличению доходного потенциала за счет повышения эффективности использования имущества, в том числе земельного фонда, и снижения недоимки по налоговым и неналоговым поступлениям.</a:t>
            </a:r>
          </a:p>
          <a:p>
            <a:pPr>
              <a:lnSpc>
                <a:spcPct val="90000"/>
              </a:lnSpc>
            </a:pPr>
            <a:r>
              <a:rPr lang="ru-RU" sz="900" dirty="0" smtClean="0"/>
              <a:t>5. Формирование бюджетных ассигнований бюджета городского округа на 2020 год и на плановый период 2021 и 2022 годов будет осуществляться с учетом необходимости решения задач, поставленных в Указе Президента от 7 мая 2018 года, приоритетного направления бюджетных средств на реализацию национальных проектов.</a:t>
            </a:r>
          </a:p>
          <a:p>
            <a:pPr>
              <a:lnSpc>
                <a:spcPct val="90000"/>
              </a:lnSpc>
            </a:pPr>
            <a:r>
              <a:rPr lang="ru-RU" sz="900" dirty="0" smtClean="0"/>
              <a:t>6. Первоочередной задачей является направление средств бюджета городского округа на реализацию национальных проектов в целях решения задач, поставленных в Указе Президента от 7 мая 2018 года.</a:t>
            </a:r>
          </a:p>
          <a:p>
            <a:pPr>
              <a:lnSpc>
                <a:spcPct val="90000"/>
              </a:lnSpc>
            </a:pPr>
            <a:r>
              <a:rPr lang="ru-RU" sz="900" dirty="0" smtClean="0"/>
              <a:t>7. Проведение ежегодной оценки эффективности муниципальных программ </a:t>
            </a:r>
            <a:r>
              <a:rPr lang="ru-RU" sz="900" dirty="0" err="1" smtClean="0"/>
              <a:t>Кувандыкского</a:t>
            </a:r>
            <a:r>
              <a:rPr lang="ru-RU" sz="900" dirty="0" smtClean="0"/>
              <a:t> городского округа на этапе оценки результатов исполнения бюджета; ежегодной оценки потребности в оказании муниципальных услуг.</a:t>
            </a:r>
          </a:p>
          <a:p>
            <a:pPr>
              <a:lnSpc>
                <a:spcPct val="90000"/>
              </a:lnSpc>
            </a:pPr>
            <a:r>
              <a:rPr lang="ru-RU" sz="900" dirty="0" smtClean="0"/>
              <a:t>8. Участие населения в обсуждении и принятии бюджетных решений рассматривается не только как одна из задач бюджетной политики, но и как инструмент повышения эффективности бюджетных расходов.</a:t>
            </a:r>
          </a:p>
          <a:p>
            <a:pPr>
              <a:lnSpc>
                <a:spcPct val="90000"/>
              </a:lnSpc>
            </a:pPr>
            <a:r>
              <a:rPr lang="ru-RU" sz="900" dirty="0" smtClean="0"/>
              <a:t>9. В 2020-2022 годах будет продолжена реализация приоритетного проекта «Формирование комфортной городской среды» на территории </a:t>
            </a:r>
            <a:r>
              <a:rPr lang="ru-RU" sz="900" dirty="0" err="1" smtClean="0"/>
              <a:t>Кувандыкского</a:t>
            </a:r>
            <a:r>
              <a:rPr lang="ru-RU" sz="900" dirty="0" smtClean="0"/>
              <a:t> городского округа, что позволит создать благоприятные условия проживания жителей округа, сформировать активную гражданскую позицию населения через вовлечение его в работу по благоустройству дворовых территорий, повысить уровень и качество жизни граждан.</a:t>
            </a:r>
          </a:p>
          <a:p>
            <a:pPr>
              <a:lnSpc>
                <a:spcPct val="90000"/>
              </a:lnSpc>
            </a:pPr>
            <a:r>
              <a:rPr lang="ru-RU" sz="900" dirty="0" smtClean="0"/>
              <a:t>10. В условиях экономии бюджетных средств одним из важных направлений бюджетной политики в текущем финансовом году и на предстоящие            3 года будет являться минимизация дефицита бюджета городского округа как по плановым значениям, так и по фактическим.</a:t>
            </a:r>
          </a:p>
          <a:p>
            <a:pPr>
              <a:lnSpc>
                <a:spcPct val="90000"/>
              </a:lnSpc>
            </a:pPr>
            <a:endParaRPr lang="ru-RU" sz="9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844824"/>
            <a:ext cx="403860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905000"/>
            <a:ext cx="7772400" cy="2895600"/>
          </a:xfrm>
        </p:spPr>
        <p:txBody>
          <a:bodyPr>
            <a:normAutofit/>
          </a:bodyPr>
          <a:lstStyle/>
          <a:p>
            <a:r>
              <a:rPr lang="ru-RU" dirty="0" smtClean="0"/>
              <a:t>Основные показатели исполнения бюджета </a:t>
            </a:r>
            <a:r>
              <a:rPr lang="ru-RU" b="1" dirty="0" smtClean="0"/>
              <a:t>Кувандыкского городского округа за 2018 год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05800" cy="9604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800" dirty="0" smtClean="0"/>
              <a:t>Контакты финансового управления администрации Кувандыкский городской округ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143000"/>
            <a:ext cx="7696200" cy="5562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r>
              <a:rPr lang="ru-RU" sz="3700" b="1" dirty="0" smtClean="0"/>
              <a:t>НАЧАЛЬНИК ФИНАНСОВОГО УПРАВЛЕНИЯ – ВОЛОСАТОВА ОЛЬГА ВИКТОРОВНА  </a:t>
            </a:r>
            <a:r>
              <a:rPr lang="en-US" sz="3700" b="1" dirty="0" smtClean="0"/>
              <a:t>E-mail: </a:t>
            </a:r>
            <a:r>
              <a:rPr lang="en-US" sz="3700" b="1" dirty="0" smtClean="0">
                <a:hlinkClick r:id="rId2"/>
              </a:rPr>
              <a:t>ovvo@mail.orb.ru</a:t>
            </a:r>
            <a:r>
              <a:rPr lang="ru-RU" sz="3700" b="1" dirty="0" smtClean="0"/>
              <a:t> телефон : 8 -35361-23-3-03</a:t>
            </a:r>
            <a:endParaRPr lang="ru-RU" sz="3700" dirty="0" smtClean="0"/>
          </a:p>
          <a:p>
            <a:r>
              <a:rPr lang="ru-RU" sz="3700" b="1" i="1" dirty="0" smtClean="0"/>
              <a:t>Бюджетный отдел:</a:t>
            </a:r>
            <a:endParaRPr lang="ru-RU" sz="3700" dirty="0" smtClean="0"/>
          </a:p>
          <a:p>
            <a:r>
              <a:rPr lang="ru-RU" sz="3700" b="1" dirty="0" err="1" smtClean="0"/>
              <a:t>Руфанова</a:t>
            </a:r>
            <a:r>
              <a:rPr lang="ru-RU" sz="3700" b="1" dirty="0" smtClean="0"/>
              <a:t> Елена Михайловна</a:t>
            </a:r>
            <a:r>
              <a:rPr lang="ru-RU" sz="3700" dirty="0" smtClean="0"/>
              <a:t> - Зам. начальника финансового управления - начальник бюджетного отдела. Телефон (35361) 2-36-94, Электронный адрес: </a:t>
            </a:r>
            <a:r>
              <a:rPr lang="ru-RU" sz="3700" dirty="0" err="1" smtClean="0"/>
              <a:t>emr@mail.orb.ru</a:t>
            </a:r>
            <a:r>
              <a:rPr lang="ru-RU" sz="3700" dirty="0" smtClean="0"/>
              <a:t/>
            </a:r>
            <a:br>
              <a:rPr lang="ru-RU" sz="3700" dirty="0" smtClean="0"/>
            </a:br>
            <a:r>
              <a:rPr lang="ru-RU" sz="3700" b="1" dirty="0" smtClean="0"/>
              <a:t>Щетинина Наталья Андреевна</a:t>
            </a:r>
            <a:r>
              <a:rPr lang="ru-RU" sz="3700" dirty="0" smtClean="0"/>
              <a:t> - Главный специалист, Электронный адрес: </a:t>
            </a:r>
            <a:r>
              <a:rPr lang="ru-RU" sz="3700" dirty="0" err="1" smtClean="0"/>
              <a:t>natsh@mail.orb.ru</a:t>
            </a:r>
            <a:r>
              <a:rPr lang="ru-RU" sz="3700" dirty="0" smtClean="0"/>
              <a:t/>
            </a:r>
            <a:br>
              <a:rPr lang="ru-RU" sz="3700" dirty="0" smtClean="0"/>
            </a:br>
            <a:r>
              <a:rPr lang="ru-RU" sz="3700" b="1" dirty="0" err="1" smtClean="0"/>
              <a:t>Геленко</a:t>
            </a:r>
            <a:r>
              <a:rPr lang="ru-RU" sz="3700" b="1" dirty="0" smtClean="0"/>
              <a:t> Елена Юрьевна</a:t>
            </a:r>
            <a:r>
              <a:rPr lang="ru-RU" sz="3700" dirty="0" smtClean="0"/>
              <a:t> - Главный специалист, Электронный адрес: </a:t>
            </a:r>
            <a:r>
              <a:rPr lang="ru-RU" sz="3700" dirty="0" err="1" smtClean="0"/>
              <a:t>euge@mail.orb.ru</a:t>
            </a:r>
            <a:r>
              <a:rPr lang="ru-RU" sz="3700" dirty="0" smtClean="0"/>
              <a:t/>
            </a:r>
            <a:br>
              <a:rPr lang="ru-RU" sz="3700" dirty="0" smtClean="0"/>
            </a:br>
            <a:r>
              <a:rPr lang="ru-RU" sz="3700" b="1" dirty="0" smtClean="0"/>
              <a:t>Миронникова Марина Николаевна</a:t>
            </a:r>
            <a:r>
              <a:rPr lang="ru-RU" sz="3700" dirty="0" smtClean="0"/>
              <a:t> - Главный специалист. Телефон (35361) 23-5-79, Электронный адрес: </a:t>
            </a:r>
            <a:r>
              <a:rPr lang="ru-RU" sz="3700" dirty="0" err="1" smtClean="0"/>
              <a:t>mnm@mail.orb.ru</a:t>
            </a:r>
            <a:r>
              <a:rPr lang="ru-RU" sz="3700" dirty="0" smtClean="0"/>
              <a:t/>
            </a:r>
            <a:br>
              <a:rPr lang="ru-RU" sz="3700" dirty="0" smtClean="0"/>
            </a:br>
            <a:r>
              <a:rPr lang="ru-RU" sz="3700" b="1" dirty="0" smtClean="0"/>
              <a:t>Паршин Юрий Анатольевич</a:t>
            </a:r>
            <a:r>
              <a:rPr lang="ru-RU" sz="3700" dirty="0" smtClean="0"/>
              <a:t> - Главный специалист. Телефон (35361) 2-36-32, Электронный адрес: </a:t>
            </a:r>
            <a:r>
              <a:rPr lang="ru-RU" sz="3700" dirty="0" err="1" smtClean="0"/>
              <a:t>uapa@mail.orb.ru</a:t>
            </a:r>
            <a:r>
              <a:rPr lang="ru-RU" sz="3700" dirty="0" smtClean="0"/>
              <a:t/>
            </a:r>
            <a:br>
              <a:rPr lang="ru-RU" sz="3700" dirty="0" smtClean="0"/>
            </a:br>
            <a:r>
              <a:rPr lang="ru-RU" sz="3700" b="1" dirty="0" err="1" smtClean="0"/>
              <a:t>Чиркова</a:t>
            </a:r>
            <a:r>
              <a:rPr lang="ru-RU" sz="3700" b="1" dirty="0" smtClean="0"/>
              <a:t> Диана Александровна</a:t>
            </a:r>
            <a:r>
              <a:rPr lang="ru-RU" sz="3700" dirty="0" smtClean="0"/>
              <a:t> - Ведущий специалист, Электронный адрес: </a:t>
            </a:r>
            <a:r>
              <a:rPr lang="ru-RU" sz="3700" dirty="0" err="1" smtClean="0"/>
              <a:t>dach@mail.orb.ru</a:t>
            </a:r>
            <a:endParaRPr lang="ru-RU" sz="3700" dirty="0" smtClean="0"/>
          </a:p>
          <a:p>
            <a:r>
              <a:rPr lang="ru-RU" sz="3700" b="1" i="1" dirty="0" smtClean="0"/>
              <a:t>Сектор казначейского исполнения бюджета:</a:t>
            </a:r>
            <a:endParaRPr lang="ru-RU" sz="3700" dirty="0" smtClean="0"/>
          </a:p>
          <a:p>
            <a:r>
              <a:rPr lang="ru-RU" sz="3700" b="1" dirty="0" smtClean="0"/>
              <a:t>Казакова Юнна Александровна</a:t>
            </a:r>
            <a:r>
              <a:rPr lang="ru-RU" sz="3700" dirty="0" smtClean="0"/>
              <a:t> - Главный специалист. Телефон (35361) 2-19-24, Электронный адрес: </a:t>
            </a:r>
            <a:r>
              <a:rPr lang="ru-RU" sz="3700" dirty="0" err="1" smtClean="0"/>
              <a:t>uak@mail.orb.ru</a:t>
            </a:r>
            <a:r>
              <a:rPr lang="ru-RU" sz="3700" dirty="0" smtClean="0"/>
              <a:t/>
            </a:r>
            <a:br>
              <a:rPr lang="ru-RU" sz="3700" dirty="0" smtClean="0"/>
            </a:br>
            <a:r>
              <a:rPr lang="ru-RU" sz="3700" dirty="0" smtClean="0"/>
              <a:t> </a:t>
            </a:r>
            <a:r>
              <a:rPr lang="ru-RU" sz="3700" b="1" dirty="0" smtClean="0"/>
              <a:t>Дёмина Ольга Николаевна</a:t>
            </a:r>
            <a:r>
              <a:rPr lang="ru-RU" sz="3700" dirty="0" smtClean="0"/>
              <a:t> - Главный специалист, Электронный адрес: </a:t>
            </a:r>
            <a:r>
              <a:rPr lang="ru-RU" sz="3700" dirty="0" err="1" smtClean="0"/>
              <a:t>ond@mail.orb.ru</a:t>
            </a:r>
            <a:endParaRPr lang="ru-RU" sz="3700" dirty="0" smtClean="0"/>
          </a:p>
          <a:p>
            <a:r>
              <a:rPr lang="ru-RU" sz="3700" b="1" i="1" dirty="0" smtClean="0"/>
              <a:t>Отдел бухгалтерского учета и отчетности по бюджету:</a:t>
            </a:r>
            <a:endParaRPr lang="ru-RU" sz="3700" dirty="0" smtClean="0"/>
          </a:p>
          <a:p>
            <a:r>
              <a:rPr lang="ru-RU" sz="3700" b="1" dirty="0" smtClean="0"/>
              <a:t>Сарак Ольга Викторовна</a:t>
            </a:r>
            <a:r>
              <a:rPr lang="ru-RU" sz="3700" dirty="0" smtClean="0"/>
              <a:t>- Начальник отдела бухгалтерского учета и отчетности по бюджету. Телефон (35361) 2-35-00, Электронный адрес: </a:t>
            </a:r>
            <a:r>
              <a:rPr lang="ru-RU" sz="3700" dirty="0" err="1" smtClean="0"/>
              <a:t>lvsk@mail.orb.ru</a:t>
            </a:r>
            <a:r>
              <a:rPr lang="ru-RU" sz="3700" dirty="0" smtClean="0"/>
              <a:t/>
            </a:r>
            <a:br>
              <a:rPr lang="ru-RU" sz="3700" dirty="0" smtClean="0"/>
            </a:br>
            <a:r>
              <a:rPr lang="ru-RU" sz="3700" b="1" dirty="0" err="1" smtClean="0"/>
              <a:t>Гарифуллина</a:t>
            </a:r>
            <a:r>
              <a:rPr lang="ru-RU" sz="3700" b="1" dirty="0" smtClean="0"/>
              <a:t> Мария Сергеевна</a:t>
            </a:r>
            <a:r>
              <a:rPr lang="ru-RU" sz="3700" dirty="0" smtClean="0"/>
              <a:t> – Главный специалист, Электронный адрес: </a:t>
            </a:r>
            <a:r>
              <a:rPr lang="ru-RU" sz="3700" dirty="0" err="1" smtClean="0"/>
              <a:t>msg@mail.orb.ru</a:t>
            </a:r>
            <a:r>
              <a:rPr lang="ru-RU" sz="3700" dirty="0" smtClean="0"/>
              <a:t/>
            </a:r>
            <a:br>
              <a:rPr lang="ru-RU" sz="3700" dirty="0" smtClean="0"/>
            </a:br>
            <a:r>
              <a:rPr lang="ru-RU" sz="3700" b="1" dirty="0" err="1" smtClean="0"/>
              <a:t>Тарасенко</a:t>
            </a:r>
            <a:r>
              <a:rPr lang="ru-RU" sz="3700" b="1" dirty="0" smtClean="0"/>
              <a:t> Ольга Дмитриевна</a:t>
            </a:r>
            <a:r>
              <a:rPr lang="ru-RU" sz="3700" dirty="0" smtClean="0"/>
              <a:t> – Ведущий специалист.</a:t>
            </a:r>
          </a:p>
          <a:p>
            <a:r>
              <a:rPr lang="ru-RU" sz="3700" b="1" i="1" dirty="0" smtClean="0"/>
              <a:t>Отдел доходов и отраслевого финансирования</a:t>
            </a:r>
            <a:endParaRPr lang="ru-RU" sz="3700" dirty="0" smtClean="0"/>
          </a:p>
          <a:p>
            <a:r>
              <a:rPr lang="ru-RU" sz="3700" dirty="0" smtClean="0"/>
              <a:t> </a:t>
            </a:r>
            <a:r>
              <a:rPr lang="ru-RU" sz="3700" b="1" dirty="0" smtClean="0"/>
              <a:t>Анциферова Наталья Викторовна</a:t>
            </a:r>
            <a:r>
              <a:rPr lang="ru-RU" sz="3700" dirty="0" smtClean="0"/>
              <a:t> - Начальник отдела доходов и отраслевого финансирования.</a:t>
            </a:r>
            <a:br>
              <a:rPr lang="ru-RU" sz="3700" dirty="0" smtClean="0"/>
            </a:br>
            <a:r>
              <a:rPr lang="ru-RU" sz="3700" dirty="0" smtClean="0"/>
              <a:t> Телефон (35361) 2-35-79, Электронный адрес: </a:t>
            </a:r>
            <a:r>
              <a:rPr lang="ru-RU" sz="3700" dirty="0" err="1" smtClean="0"/>
              <a:t>nvan@mail.orb.ru</a:t>
            </a:r>
            <a:endParaRPr lang="ru-RU" sz="3700" dirty="0" smtClean="0"/>
          </a:p>
          <a:p>
            <a:r>
              <a:rPr lang="ru-RU" sz="3700" b="1" dirty="0" smtClean="0"/>
              <a:t>Терещенко Елена Анатольевна</a:t>
            </a:r>
            <a:r>
              <a:rPr lang="ru-RU" sz="3700" dirty="0" smtClean="0"/>
              <a:t> - Главный специалист. Телефон (35361) 23-6-43, Электронный адрес: </a:t>
            </a:r>
            <a:r>
              <a:rPr lang="ru-RU" sz="3700" dirty="0" err="1" smtClean="0"/>
              <a:t>eate@mail.orb.ru</a:t>
            </a:r>
            <a:r>
              <a:rPr lang="ru-RU" sz="3700" dirty="0" smtClean="0"/>
              <a:t/>
            </a:r>
            <a:br>
              <a:rPr lang="ru-RU" sz="3700" dirty="0" smtClean="0"/>
            </a:br>
            <a:r>
              <a:rPr lang="ru-RU" sz="3700" b="1" dirty="0" smtClean="0"/>
              <a:t>Журавлева Анна Леонидовна</a:t>
            </a:r>
            <a:r>
              <a:rPr lang="ru-RU" sz="3700" dirty="0" smtClean="0"/>
              <a:t> – Главный специалист, Электронный адрес: </a:t>
            </a:r>
            <a:r>
              <a:rPr lang="ru-RU" sz="3700" dirty="0" err="1" smtClean="0"/>
              <a:t>alzh@mail.orb.ru</a:t>
            </a:r>
            <a:r>
              <a:rPr lang="ru-RU" sz="3700" dirty="0" smtClean="0"/>
              <a:t/>
            </a:r>
            <a:br>
              <a:rPr lang="ru-RU" sz="3700" dirty="0" smtClean="0"/>
            </a:br>
            <a:r>
              <a:rPr lang="ru-RU" sz="3700" dirty="0" smtClean="0"/>
              <a:t> </a:t>
            </a:r>
          </a:p>
          <a:p>
            <a:r>
              <a:rPr lang="ru-RU" sz="3700" dirty="0" smtClean="0"/>
              <a:t> Электронный адрес: </a:t>
            </a:r>
            <a:r>
              <a:rPr lang="en-US" sz="3700" dirty="0" smtClean="0">
                <a:hlinkClick r:id="rId2"/>
              </a:rPr>
              <a:t>ovvo@mail.orb.ru</a:t>
            </a:r>
            <a:r>
              <a:rPr lang="en-US" sz="3700" dirty="0" smtClean="0"/>
              <a:t> </a:t>
            </a:r>
            <a:r>
              <a:rPr lang="ru-RU" sz="3700" b="1" dirty="0" smtClean="0"/>
              <a:t>, местонахождение  г.Кувандык ул.Оренбургская  20,  4 этаж</a:t>
            </a:r>
          </a:p>
          <a:p>
            <a:r>
              <a:rPr lang="ru-RU" sz="3700" b="1" dirty="0" smtClean="0"/>
              <a:t>Режим работы финансового управления : пн.-пт.  С 8:00-17:00 перерыв на обед  13:00-14:00</a:t>
            </a:r>
          </a:p>
          <a:p>
            <a:r>
              <a:rPr lang="ru-RU" sz="3700" b="1" dirty="0" smtClean="0"/>
              <a:t>Прием граждан осуществляется  первую и третью среду  месяца с  14:00-17:00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664"/>
            <a:ext cx="7772400" cy="122413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dirty="0" smtClean="0"/>
              <a:t>Исполнение бюджета </a:t>
            </a:r>
            <a:r>
              <a:rPr lang="ru-RU" sz="4000" dirty="0" err="1" smtClean="0"/>
              <a:t>Кувандыкского</a:t>
            </a:r>
            <a:r>
              <a:rPr lang="ru-RU" sz="4000" dirty="0" smtClean="0"/>
              <a:t> городского округа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72816"/>
            <a:ext cx="8280400" cy="4323184"/>
          </a:xfrm>
        </p:spPr>
        <p:txBody>
          <a:bodyPr>
            <a:normAutofit fontScale="92500"/>
          </a:bodyPr>
          <a:lstStyle/>
          <a:p>
            <a:pPr algn="just" eaLnBrk="1" hangingPunct="1"/>
            <a:r>
              <a:rPr lang="ru-RU" sz="2400" dirty="0" smtClean="0"/>
              <a:t>Бюджет </a:t>
            </a:r>
            <a:r>
              <a:rPr lang="ru-RU" sz="2400" dirty="0" err="1" smtClean="0"/>
              <a:t>Кувандыкского</a:t>
            </a:r>
            <a:r>
              <a:rPr lang="ru-RU" sz="2400" dirty="0" smtClean="0"/>
              <a:t> городского округа утвержден Решением Совета Депутатов муниципального образования Кувандыкский городской округ от 20 декабря 2017 г. № 386-</a:t>
            </a:r>
            <a:r>
              <a:rPr lang="en-US" sz="2400" dirty="0" smtClean="0"/>
              <a:t>I</a:t>
            </a:r>
            <a:r>
              <a:rPr lang="ru-RU" sz="2400" dirty="0" smtClean="0"/>
              <a:t>-СД «О  бюджете муниципального образования Кувандыкский городской округ на 2018 год и на плановый период 2019 и 2020 годов»</a:t>
            </a:r>
          </a:p>
          <a:p>
            <a:pPr algn="just" eaLnBrk="1" hangingPunct="1"/>
            <a:r>
              <a:rPr lang="ru-RU" sz="2400" dirty="0" smtClean="0"/>
              <a:t>Исполнение бюджета </a:t>
            </a:r>
            <a:r>
              <a:rPr lang="ru-RU" sz="2400" dirty="0" err="1" smtClean="0"/>
              <a:t>Кувандыкского</a:t>
            </a:r>
            <a:r>
              <a:rPr lang="ru-RU" sz="2400" dirty="0" smtClean="0"/>
              <a:t> городского округа утверждено Решением Совета Депутатов муниципального образования Кувандыкский городской округ от 30 мая 2019 г. № -</a:t>
            </a:r>
            <a:r>
              <a:rPr lang="en-US" sz="2400" dirty="0" smtClean="0"/>
              <a:t>I</a:t>
            </a:r>
            <a:r>
              <a:rPr lang="ru-RU" sz="2400" dirty="0" smtClean="0"/>
              <a:t>-СД «Об исполнении бюджета муниципального образования Кувандыкский городской округ за 2018 год»</a:t>
            </a:r>
          </a:p>
          <a:p>
            <a:pPr eaLnBrk="1" hangingPunct="1">
              <a:buFontTx/>
              <a:buNone/>
            </a:pPr>
            <a:endParaRPr lang="ru-RU" dirty="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Основные параметры бюджета, млн.рублей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052735"/>
          <a:ext cx="8147249" cy="22860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776121"/>
                <a:gridCol w="1482778"/>
                <a:gridCol w="1629450"/>
                <a:gridCol w="1629450"/>
                <a:gridCol w="1629450"/>
              </a:tblGrid>
              <a:tr h="88894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2017 год факт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2018 год план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2018 год факт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% исполнения 2017 года</a:t>
                      </a:r>
                      <a:endParaRPr lang="ru-RU" dirty="0"/>
                    </a:p>
                  </a:txBody>
                  <a:tcPr/>
                </a:tc>
              </a:tr>
              <a:tr h="360518">
                <a:tc>
                  <a:txBody>
                    <a:bodyPr/>
                    <a:lstStyle/>
                    <a:p>
                      <a:r>
                        <a:rPr lang="ru-RU" dirty="0" smtClean="0"/>
                        <a:t>Доходы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863,9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988,9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977,9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98,9</a:t>
                      </a:r>
                      <a:endParaRPr lang="ru-RU" dirty="0"/>
                    </a:p>
                  </a:txBody>
                  <a:tcPr/>
                </a:tc>
              </a:tr>
              <a:tr h="360518">
                <a:tc>
                  <a:txBody>
                    <a:bodyPr/>
                    <a:lstStyle/>
                    <a:p>
                      <a:r>
                        <a:rPr lang="ru-RU" dirty="0" smtClean="0"/>
                        <a:t>Расходы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853,2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987,9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974,8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98,7</a:t>
                      </a:r>
                      <a:endParaRPr lang="ru-RU" dirty="0"/>
                    </a:p>
                  </a:txBody>
                  <a:tcPr/>
                </a:tc>
              </a:tr>
              <a:tr h="622264">
                <a:tc>
                  <a:txBody>
                    <a:bodyPr/>
                    <a:lstStyle/>
                    <a:p>
                      <a:r>
                        <a:rPr lang="ru-RU" dirty="0" smtClean="0"/>
                        <a:t>Дефицит/</a:t>
                      </a:r>
                      <a:r>
                        <a:rPr lang="ru-RU" dirty="0" err="1" smtClean="0"/>
                        <a:t>профицит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10,7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+1,0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+3,1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44008" y="436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083748"/>
            <a:ext cx="7920880" cy="375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21645" cy="631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Доходная часть бюджета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251520" y="1196754"/>
          <a:ext cx="5040560" cy="5577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1080120"/>
                <a:gridCol w="1290306"/>
                <a:gridCol w="1157966"/>
              </a:tblGrid>
              <a:tr h="51063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 дохода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2018 год  план, млн.руб.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2018 год  факт, млн.руб.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% исполнения</a:t>
                      </a:r>
                      <a:endParaRPr lang="ru-RU" sz="1400" dirty="0"/>
                    </a:p>
                  </a:txBody>
                  <a:tcPr/>
                </a:tc>
              </a:tr>
              <a:tr h="510639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Налоговые доходы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274,8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266,5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97,0</a:t>
                      </a:r>
                      <a:endParaRPr lang="ru-RU" sz="1400" b="1" dirty="0"/>
                    </a:p>
                  </a:txBody>
                  <a:tcPr/>
                </a:tc>
              </a:tr>
              <a:tr h="262486">
                <a:tc>
                  <a:txBody>
                    <a:bodyPr/>
                    <a:lstStyle/>
                    <a:p>
                      <a:r>
                        <a:rPr lang="ru-RU" sz="1400" baseline="0" dirty="0" smtClean="0"/>
                        <a:t> - НДФЛ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177,9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177,4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99,7</a:t>
                      </a:r>
                      <a:endParaRPr lang="ru-RU" sz="1400" dirty="0"/>
                    </a:p>
                  </a:txBody>
                  <a:tcPr/>
                </a:tc>
              </a:tr>
              <a:tr h="24571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 Акцизы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18,5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18,5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99,8</a:t>
                      </a:r>
                      <a:endParaRPr lang="ru-RU" sz="1400" dirty="0"/>
                    </a:p>
                  </a:txBody>
                  <a:tcPr/>
                </a:tc>
              </a:tr>
              <a:tr h="51063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 УСН, ЕНВД, ЕСХН, патент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34,0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27,6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81,2</a:t>
                      </a:r>
                      <a:endParaRPr lang="ru-RU" sz="1400" dirty="0"/>
                    </a:p>
                  </a:txBody>
                  <a:tcPr/>
                </a:tc>
              </a:tr>
              <a:tr h="43087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 Налоги на имущество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38,4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36,9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96,3</a:t>
                      </a:r>
                      <a:endParaRPr lang="ru-RU" sz="1400" dirty="0"/>
                    </a:p>
                  </a:txBody>
                  <a:tcPr/>
                </a:tc>
              </a:tr>
              <a:tr h="284100">
                <a:tc>
                  <a:txBody>
                    <a:bodyPr/>
                    <a:lstStyle/>
                    <a:p>
                      <a:r>
                        <a:rPr lang="ru-RU" sz="1400" b="0" dirty="0" err="1" smtClean="0"/>
                        <a:t>Гос.пошлина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/>
                        <a:t>6,0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/>
                        <a:t>6,1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/>
                        <a:t>101,9</a:t>
                      </a:r>
                      <a:endParaRPr lang="ru-RU" sz="1400" b="0" dirty="0"/>
                    </a:p>
                  </a:txBody>
                  <a:tcPr/>
                </a:tc>
              </a:tr>
              <a:tr h="510639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Неналоговые доходы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24,8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23,0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92,7</a:t>
                      </a:r>
                      <a:endParaRPr lang="ru-RU" sz="1400" b="1" dirty="0"/>
                    </a:p>
                  </a:txBody>
                  <a:tcPr/>
                </a:tc>
              </a:tr>
              <a:tr h="510639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Безвозмездные поступления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579,8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575,8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99,3</a:t>
                      </a:r>
                      <a:endParaRPr lang="ru-RU" sz="1400" b="1" dirty="0"/>
                    </a:p>
                  </a:txBody>
                  <a:tcPr/>
                </a:tc>
              </a:tr>
              <a:tr h="29978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 дотации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292,2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292,2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100,0</a:t>
                      </a:r>
                      <a:endParaRPr lang="ru-RU" sz="1400" dirty="0"/>
                    </a:p>
                  </a:txBody>
                  <a:tcPr/>
                </a:tc>
              </a:tr>
              <a:tr h="29436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 субсидии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61,9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61,1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98,7</a:t>
                      </a:r>
                      <a:endParaRPr lang="ru-RU" sz="1400" dirty="0"/>
                    </a:p>
                  </a:txBody>
                  <a:tcPr/>
                </a:tc>
              </a:tr>
              <a:tr h="36545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 субвенции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335,0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334,9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100,0</a:t>
                      </a:r>
                      <a:endParaRPr lang="ru-RU" sz="1400" dirty="0"/>
                    </a:p>
                  </a:txBody>
                  <a:tcPr/>
                </a:tc>
              </a:tr>
              <a:tr h="365458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ВСЕГО доходов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988,9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977,9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98,9</a:t>
                      </a:r>
                      <a:endParaRPr lang="ru-RU" sz="14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5436096" y="1628800"/>
          <a:ext cx="3707904" cy="485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648072"/>
          </a:xfrm>
        </p:spPr>
        <p:txBody>
          <a:bodyPr/>
          <a:lstStyle/>
          <a:p>
            <a:r>
              <a:rPr lang="ru-RU" sz="3200" dirty="0" smtClean="0"/>
              <a:t>Структура доходов бюджета</a:t>
            </a:r>
            <a:endParaRPr lang="ru-RU" sz="32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57200" y="908719"/>
          <a:ext cx="8219256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4814"/>
                <a:gridCol w="2054814"/>
                <a:gridCol w="2054814"/>
                <a:gridCol w="2054814"/>
              </a:tblGrid>
              <a:tr h="30590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2017 год факт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2018 год план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2018 год факт</a:t>
                      </a:r>
                      <a:endParaRPr lang="ru-RU" sz="1600" dirty="0"/>
                    </a:p>
                  </a:txBody>
                  <a:tcPr/>
                </a:tc>
              </a:tr>
              <a:tr h="33305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Налоговые доходы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253,8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274,8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266,5</a:t>
                      </a:r>
                      <a:endParaRPr lang="ru-RU" sz="1400" b="0" dirty="0"/>
                    </a:p>
                  </a:txBody>
                  <a:tcPr/>
                </a:tc>
              </a:tr>
              <a:tr h="33305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Неналоговые доходы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34,3</a:t>
                      </a:r>
                      <a:endParaRPr lang="ru-RU" sz="16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24,8</a:t>
                      </a:r>
                      <a:endParaRPr lang="ru-RU" sz="16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23,0</a:t>
                      </a:r>
                      <a:endParaRPr lang="ru-RU" sz="1600" dirty="0"/>
                    </a:p>
                  </a:txBody>
                  <a:tcPr anchor="b" anchorCtr="1"/>
                </a:tc>
              </a:tr>
              <a:tr h="33305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Дотации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198,5</a:t>
                      </a:r>
                      <a:endParaRPr lang="ru-RU" sz="16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292,2</a:t>
                      </a:r>
                      <a:endParaRPr lang="ru-RU" sz="16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292,2</a:t>
                      </a:r>
                      <a:endParaRPr lang="ru-RU" sz="1600" dirty="0"/>
                    </a:p>
                  </a:txBody>
                  <a:tcPr anchor="b" anchorCtr="1"/>
                </a:tc>
              </a:tr>
              <a:tr h="33305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Субсидии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65,2</a:t>
                      </a:r>
                      <a:endParaRPr lang="ru-RU" sz="16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61,9</a:t>
                      </a:r>
                      <a:endParaRPr lang="ru-RU" sz="16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61,1</a:t>
                      </a:r>
                      <a:endParaRPr lang="ru-RU" sz="1600" dirty="0"/>
                    </a:p>
                  </a:txBody>
                  <a:tcPr anchor="b" anchorCtr="1"/>
                </a:tc>
              </a:tr>
              <a:tr h="33305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Субвенции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315,8</a:t>
                      </a:r>
                      <a:endParaRPr lang="ru-RU" sz="16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335,0</a:t>
                      </a:r>
                      <a:endParaRPr lang="ru-RU" sz="16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334,9</a:t>
                      </a:r>
                      <a:endParaRPr lang="ru-RU" sz="1600" dirty="0"/>
                    </a:p>
                  </a:txBody>
                  <a:tcPr anchor="b" anchorCtr="1"/>
                </a:tc>
              </a:tr>
              <a:tr h="333059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ВСЕГО: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/>
                        <a:t>863,9</a:t>
                      </a:r>
                      <a:endParaRPr lang="ru-RU" sz="16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/>
                        <a:t>988,9</a:t>
                      </a:r>
                      <a:endParaRPr lang="ru-RU" sz="16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/>
                        <a:t>977,9</a:t>
                      </a:r>
                      <a:endParaRPr lang="ru-RU" sz="1600" b="1" dirty="0"/>
                    </a:p>
                  </a:txBody>
                  <a:tcPr anchor="b" anchorCtr="1"/>
                </a:tc>
              </a:tr>
            </a:tbl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539750" y="3356992"/>
          <a:ext cx="6552530" cy="2769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720080"/>
          </a:xfrm>
        </p:spPr>
        <p:txBody>
          <a:bodyPr/>
          <a:lstStyle/>
          <a:p>
            <a:pPr eaLnBrk="1" hangingPunct="1"/>
            <a:r>
              <a:rPr lang="ru-RU" sz="3200" dirty="0" smtClean="0"/>
              <a:t>Структура собственных доходов бюджета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4644008" y="1412776"/>
          <a:ext cx="424847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251520" y="1412776"/>
          <a:ext cx="4392488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72008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Расходы бюджета по разделам, млн.руб.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5" y="980727"/>
          <a:ext cx="8424935" cy="561662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72407"/>
                <a:gridCol w="1141842"/>
                <a:gridCol w="1203562"/>
                <a:gridCol w="1203562"/>
                <a:gridCol w="1203562"/>
              </a:tblGrid>
              <a:tr h="59402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2017 год факт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2018 год план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2018 год факт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% </a:t>
                      </a:r>
                      <a:r>
                        <a:rPr lang="ru-RU" sz="1600" dirty="0" err="1" smtClean="0"/>
                        <a:t>испол-ния</a:t>
                      </a:r>
                      <a:endParaRPr lang="ru-RU" sz="1600" dirty="0"/>
                    </a:p>
                  </a:txBody>
                  <a:tcPr/>
                </a:tc>
              </a:tr>
              <a:tr h="3990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Общегосударственные расходы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91,5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116,0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111,9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96,4</a:t>
                      </a:r>
                      <a:endParaRPr lang="ru-RU" sz="1600" dirty="0"/>
                    </a:p>
                  </a:txBody>
                  <a:tcPr/>
                </a:tc>
              </a:tr>
              <a:tr h="62319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Национальная безопасность и правоохранительная деятельность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9,5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10,6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10,2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96,4</a:t>
                      </a:r>
                      <a:endParaRPr lang="ru-RU" sz="1600" dirty="0"/>
                    </a:p>
                  </a:txBody>
                  <a:tcPr/>
                </a:tc>
              </a:tr>
              <a:tr h="3990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Национальная экономика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52,4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63,3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59,3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93,6</a:t>
                      </a:r>
                      <a:endParaRPr lang="ru-RU" sz="1600" dirty="0"/>
                    </a:p>
                  </a:txBody>
                  <a:tcPr/>
                </a:tc>
              </a:tr>
              <a:tr h="3990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Жилищно-коммунальное хозяйство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92,2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82,1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80,5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98,0</a:t>
                      </a:r>
                      <a:endParaRPr lang="ru-RU" sz="1600" dirty="0"/>
                    </a:p>
                  </a:txBody>
                  <a:tcPr/>
                </a:tc>
              </a:tr>
              <a:tr h="3990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Образование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477,8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580,2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577,3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99,5</a:t>
                      </a:r>
                      <a:endParaRPr lang="ru-RU" sz="1600" dirty="0"/>
                    </a:p>
                  </a:txBody>
                  <a:tcPr/>
                </a:tc>
              </a:tr>
              <a:tr h="3990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Культура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68,6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74,4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74,4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100,0</a:t>
                      </a:r>
                      <a:endParaRPr lang="ru-RU" sz="1600" dirty="0"/>
                    </a:p>
                  </a:txBody>
                  <a:tcPr/>
                </a:tc>
              </a:tr>
              <a:tr h="3990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Социальная политика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50,2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51,64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51,57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99,9</a:t>
                      </a:r>
                      <a:endParaRPr lang="ru-RU" sz="1600" dirty="0"/>
                    </a:p>
                  </a:txBody>
                  <a:tcPr/>
                </a:tc>
              </a:tr>
              <a:tr h="3990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Физическая культура и спорт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9,5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9,2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9,2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100,0</a:t>
                      </a:r>
                      <a:endParaRPr lang="ru-RU" sz="1600" dirty="0"/>
                    </a:p>
                  </a:txBody>
                  <a:tcPr/>
                </a:tc>
              </a:tr>
              <a:tr h="62319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Обслуживание государственного и муниципального долга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1,4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0,4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0,4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100,0</a:t>
                      </a:r>
                      <a:endParaRPr lang="ru-RU" sz="1600" dirty="0"/>
                    </a:p>
                  </a:txBody>
                  <a:tcPr/>
                </a:tc>
              </a:tr>
              <a:tr h="359544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ИТОГО РАСХОДОВ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/>
                        <a:t>853,2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/>
                        <a:t>987,9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/>
                        <a:t>974,8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/>
                        <a:t>98,7</a:t>
                      </a:r>
                      <a:endParaRPr lang="ru-RU" sz="1600" b="1" dirty="0"/>
                    </a:p>
                  </a:txBody>
                  <a:tcPr/>
                </a:tc>
              </a:tr>
              <a:tr h="623199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Результат «доходы</a:t>
                      </a:r>
                      <a:r>
                        <a:rPr lang="ru-RU" sz="1600" b="1" baseline="0" dirty="0" smtClean="0"/>
                        <a:t> – расходы» (дефицит «-», </a:t>
                      </a:r>
                      <a:r>
                        <a:rPr lang="ru-RU" sz="1600" b="1" baseline="0" dirty="0" err="1" smtClean="0"/>
                        <a:t>профицит</a:t>
                      </a:r>
                      <a:r>
                        <a:rPr lang="ru-RU" sz="1600" b="1" baseline="0" dirty="0" smtClean="0"/>
                        <a:t> «+»)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/>
                        <a:t>10,7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/>
                        <a:t>+1,0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/>
                        <a:t>+3,1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6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Кувандыкский городской округ</a:t>
            </a:r>
          </a:p>
        </p:txBody>
      </p:sp>
      <p:sp>
        <p:nvSpPr>
          <p:cNvPr id="50179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760"/>
            <a:ext cx="4546848" cy="5184576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Общая численность постоянно проживающего населения составляет 39,9 тыс.человек, из которых 59% - горожане и 41% - сельские жители.</a:t>
            </a:r>
          </a:p>
          <a:p>
            <a:pPr>
              <a:lnSpc>
                <a:spcPct val="80000"/>
              </a:lnSpc>
            </a:pPr>
            <a:r>
              <a:rPr lang="ru-RU" sz="1800" dirty="0" smtClean="0"/>
              <a:t>Бюджет на 2020 год и плановый период 2021 и 2022 годов утвержден Решением Совета депутатов </a:t>
            </a:r>
            <a:r>
              <a:rPr lang="ru-RU" sz="1800" dirty="0" err="1" smtClean="0"/>
              <a:t>Кувандыкского</a:t>
            </a:r>
            <a:r>
              <a:rPr lang="ru-RU" sz="1800" dirty="0" smtClean="0"/>
              <a:t> городского округа от 25.12.2019 г. № 567-I-СД</a:t>
            </a:r>
          </a:p>
          <a:p>
            <a:pPr>
              <a:lnSpc>
                <a:spcPct val="80000"/>
              </a:lnSpc>
            </a:pPr>
            <a:r>
              <a:rPr lang="ru-RU" sz="1800" b="1" dirty="0" smtClean="0"/>
              <a:t>Промышленность представлена:  </a:t>
            </a:r>
          </a:p>
          <a:p>
            <a:pPr>
              <a:lnSpc>
                <a:spcPct val="80000"/>
              </a:lnSpc>
            </a:pPr>
            <a:r>
              <a:rPr lang="ru-RU" sz="1800" dirty="0" smtClean="0"/>
              <a:t>-производство машин и оборудования: ПАО «Кувандыкский завод КПО «Долина»;</a:t>
            </a:r>
          </a:p>
          <a:p>
            <a:pPr>
              <a:lnSpc>
                <a:spcPct val="80000"/>
              </a:lnSpc>
            </a:pPr>
            <a:r>
              <a:rPr lang="ru-RU" sz="1800" dirty="0" smtClean="0"/>
              <a:t> - металлургическое производство:  АО «Южно-уральский </a:t>
            </a:r>
            <a:r>
              <a:rPr lang="ru-RU" sz="1800" dirty="0" err="1" smtClean="0"/>
              <a:t>криолитовый</a:t>
            </a:r>
            <a:r>
              <a:rPr lang="ru-RU" sz="1800" dirty="0" smtClean="0"/>
              <a:t> завод»;  </a:t>
            </a:r>
          </a:p>
          <a:p>
            <a:pPr>
              <a:lnSpc>
                <a:spcPct val="80000"/>
              </a:lnSpc>
            </a:pPr>
            <a:r>
              <a:rPr lang="ru-RU" sz="1800" dirty="0" smtClean="0"/>
              <a:t>- производство химических веществ и химических продуктов: ЗАО «Южно-уральский завод магниевых соединений»;  - издательская и полиграфическая деятельность: ГУП «Редакция газеты «Новый путь»; </a:t>
            </a:r>
          </a:p>
          <a:p>
            <a:pPr>
              <a:lnSpc>
                <a:spcPct val="80000"/>
              </a:lnSpc>
            </a:pPr>
            <a:r>
              <a:rPr lang="ru-RU" sz="1800" dirty="0" smtClean="0"/>
              <a:t>- обработка древесины и производство изделий из дерева: ГУП по Оренбургской области «Кувандыкский лесхоз»; </a:t>
            </a:r>
          </a:p>
          <a:p>
            <a:pPr>
              <a:lnSpc>
                <a:spcPct val="80000"/>
              </a:lnSpc>
            </a:pPr>
            <a:r>
              <a:rPr lang="ru-RU" sz="1800" dirty="0" smtClean="0"/>
              <a:t> - обеспечение электрической энергией, газом и паром: ООО «</a:t>
            </a:r>
            <a:r>
              <a:rPr lang="ru-RU" sz="1800" dirty="0" err="1" smtClean="0"/>
              <a:t>ЭнергоРесурс</a:t>
            </a:r>
            <a:r>
              <a:rPr lang="ru-RU" sz="1800" dirty="0" smtClean="0"/>
              <a:t>». </a:t>
            </a:r>
          </a:p>
          <a:p>
            <a:pPr>
              <a:lnSpc>
                <a:spcPct val="80000"/>
              </a:lnSpc>
            </a:pPr>
            <a:r>
              <a:rPr lang="ru-RU" sz="1600" dirty="0" smtClean="0"/>
              <a:t>Численность работающих на крупных и средних</a:t>
            </a:r>
            <a:r>
              <a:rPr lang="ru-RU" sz="1600" b="1" dirty="0" smtClean="0"/>
              <a:t> </a:t>
            </a:r>
            <a:r>
              <a:rPr lang="ru-RU" sz="1600" dirty="0" smtClean="0"/>
              <a:t>предприятиях на  01.10.2019 г. составляет 5969 чел. Из них доля занятых на предприятиях обрабатывающей промышленности составила 13%, в сельском хозяйстве – 5,6%, в предприятиях транспорта и связи – 16%, в здравоохранении – 15%, в образовании – 21%. </a:t>
            </a:r>
          </a:p>
          <a:p>
            <a:pPr>
              <a:lnSpc>
                <a:spcPct val="80000"/>
              </a:lnSpc>
            </a:pPr>
            <a:endParaRPr lang="ru-RU" sz="1800" dirty="0" smtClean="0"/>
          </a:p>
          <a:p>
            <a:pPr>
              <a:lnSpc>
                <a:spcPct val="80000"/>
              </a:lnSpc>
            </a:pPr>
            <a:endParaRPr lang="ru-RU" sz="1800" dirty="0" smtClean="0"/>
          </a:p>
        </p:txBody>
      </p:sp>
      <p:pic>
        <p:nvPicPr>
          <p:cNvPr id="41985" name="Picture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0188" y="1258888"/>
            <a:ext cx="3509962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6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4166698"/>
            <a:ext cx="3455987" cy="230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371128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Структура расходов бюджета, млн.руб.</a:t>
            </a:r>
            <a:endParaRPr lang="ru-RU" sz="32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179512" y="1196752"/>
          <a:ext cx="576064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385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143071"/>
            <a:ext cx="3347864" cy="523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32656"/>
            <a:ext cx="7772400" cy="936104"/>
          </a:xfrm>
        </p:spPr>
        <p:txBody>
          <a:bodyPr/>
          <a:lstStyle/>
          <a:p>
            <a:pPr eaLnBrk="1" hangingPunct="1"/>
            <a:r>
              <a:rPr lang="ru-RU" sz="3200" dirty="0" smtClean="0"/>
              <a:t>Исполнение бюджета по подразделам</a:t>
            </a: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quarter" idx="2"/>
          </p:nvPr>
        </p:nvGraphicFramePr>
        <p:xfrm>
          <a:off x="4648200" y="1124744"/>
          <a:ext cx="3810000" cy="2837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294" name="Picture 11" descr="Открытие конференции - Петрушина Лариса Петровна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76056" y="3933056"/>
            <a:ext cx="3865829" cy="268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Содержимое 8"/>
          <p:cNvGraphicFramePr>
            <a:graphicFrameLocks noGrp="1"/>
          </p:cNvGraphicFramePr>
          <p:nvPr>
            <p:ph sz="quarter" idx="2"/>
          </p:nvPr>
        </p:nvGraphicFramePr>
        <p:xfrm>
          <a:off x="323528" y="3212976"/>
          <a:ext cx="417004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27584" y="170080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1202671"/>
            <a:ext cx="3591848" cy="201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720080"/>
          </a:xfrm>
        </p:spPr>
        <p:txBody>
          <a:bodyPr/>
          <a:lstStyle/>
          <a:p>
            <a:pPr eaLnBrk="1" hangingPunct="1"/>
            <a:r>
              <a:rPr lang="ru-RU" sz="3600" dirty="0" smtClean="0"/>
              <a:t>Исполнение бюджета по подразделам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1"/>
          </p:nvPr>
        </p:nvGraphicFramePr>
        <p:xfrm>
          <a:off x="251520" y="3284984"/>
          <a:ext cx="396044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Содержимое 7"/>
          <p:cNvGraphicFramePr>
            <a:graphicFrameLocks noGrp="1"/>
          </p:cNvGraphicFramePr>
          <p:nvPr>
            <p:ph sz="quarter" idx="3"/>
          </p:nvPr>
        </p:nvGraphicFramePr>
        <p:xfrm>
          <a:off x="4932040" y="1052736"/>
          <a:ext cx="3672408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319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1204219"/>
            <a:ext cx="3024336" cy="22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320" name="Object 6"/>
          <p:cNvGraphicFramePr>
            <a:graphicFrameLocks noChangeAspect="1"/>
          </p:cNvGraphicFramePr>
          <p:nvPr/>
        </p:nvGraphicFramePr>
        <p:xfrm>
          <a:off x="4283075" y="3860800"/>
          <a:ext cx="4749800" cy="2076450"/>
        </p:xfrm>
        <a:graphic>
          <a:graphicData uri="http://schemas.openxmlformats.org/presentationml/2006/ole">
            <p:oleObj spid="_x0000_s228354" name="Worksheet" r:id="rId7" imgW="7772400" imgH="1533615" progId="Excel.Sheet.8">
              <p:embed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Расходы в рамках муниципальных программ, млн.руб.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5" y="780720"/>
          <a:ext cx="8424938" cy="619832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640856"/>
                <a:gridCol w="999569"/>
                <a:gridCol w="928171"/>
                <a:gridCol w="928171"/>
                <a:gridCol w="928171"/>
              </a:tblGrid>
              <a:tr h="34982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Наименование программы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 2017 год факт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2018 год план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smtClean="0"/>
                        <a:t> 2018 </a:t>
                      </a:r>
                      <a:r>
                        <a:rPr lang="ru-RU" sz="1400" dirty="0" smtClean="0"/>
                        <a:t>год факт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% </a:t>
                      </a:r>
                      <a:r>
                        <a:rPr lang="ru-RU" sz="1400" dirty="0" err="1" smtClean="0"/>
                        <a:t>исп-ния</a:t>
                      </a:r>
                      <a:endParaRPr lang="ru-RU" sz="1400" dirty="0"/>
                    </a:p>
                  </a:txBody>
                  <a:tcPr/>
                </a:tc>
              </a:tr>
              <a:tr h="53194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Развитие дорожного хозяйства МО Кувандыкский городской округ на 2016-2020 годы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33,5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48,7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45,8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94,2</a:t>
                      </a:r>
                      <a:endParaRPr lang="ru-RU" sz="1400" dirty="0"/>
                    </a:p>
                  </a:txBody>
                  <a:tcPr/>
                </a:tc>
              </a:tr>
              <a:tr h="53194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Развитие системы образования МО Кувандыкский городской округ на 2016-2020 годы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499,9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597,8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594,9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99,5</a:t>
                      </a:r>
                      <a:endParaRPr lang="ru-RU" sz="1400" dirty="0"/>
                    </a:p>
                  </a:txBody>
                  <a:tcPr/>
                </a:tc>
              </a:tr>
              <a:tr h="53194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Обеспечение качественными услугами ЖКХ населения </a:t>
                      </a:r>
                      <a:r>
                        <a:rPr lang="ru-RU" sz="1400" dirty="0" err="1" smtClean="0"/>
                        <a:t>Кувандыкского</a:t>
                      </a:r>
                      <a:r>
                        <a:rPr lang="ru-RU" sz="1400" dirty="0" smtClean="0"/>
                        <a:t> городского округа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49,9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19,3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11,8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88,7</a:t>
                      </a:r>
                      <a:endParaRPr lang="ru-RU" sz="1400" dirty="0"/>
                    </a:p>
                  </a:txBody>
                  <a:tcPr/>
                </a:tc>
              </a:tr>
              <a:tr h="64661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Обеспечение доступным и комфортным жильем населения на территории МО Кувандыкский городской округ на 2016-2020 годы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46,1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65,6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smtClean="0"/>
                        <a:t>65,6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100,0</a:t>
                      </a:r>
                      <a:endParaRPr lang="ru-RU" sz="1400" dirty="0"/>
                    </a:p>
                  </a:txBody>
                  <a:tcPr/>
                </a:tc>
              </a:tr>
              <a:tr h="106722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Обеспечение мероприятий гражданской обороны, пожарной безопасности и безопасности людей  на водных объектах, предупреждения и ликвидации чрезвычайных ситуаций на территории МО Кувандыкский городской округ на 2016-2020 годы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7,8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8,7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8,3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95,6</a:t>
                      </a:r>
                      <a:endParaRPr lang="ru-RU" sz="1400" dirty="0"/>
                    </a:p>
                  </a:txBody>
                  <a:tcPr/>
                </a:tc>
              </a:tr>
              <a:tr h="4130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Развитие культуры МО Кувандыкский городской округ на 2016-2020 годы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80,9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91,7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91,7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100,0</a:t>
                      </a:r>
                      <a:endParaRPr lang="ru-RU" sz="1400" dirty="0"/>
                    </a:p>
                  </a:txBody>
                  <a:tcPr/>
                </a:tc>
              </a:tr>
              <a:tr h="39893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Развитие жилищного строительства </a:t>
                      </a:r>
                      <a:r>
                        <a:rPr lang="ru-RU" sz="1400" dirty="0" err="1" smtClean="0"/>
                        <a:t>Кувандыкского</a:t>
                      </a:r>
                      <a:r>
                        <a:rPr lang="ru-RU" sz="1400" dirty="0" smtClean="0"/>
                        <a:t> городского округа в 2016-2020 годах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3,6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0,9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0,9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100,0</a:t>
                      </a:r>
                      <a:endParaRPr lang="ru-RU" sz="1400" dirty="0"/>
                    </a:p>
                  </a:txBody>
                  <a:tcPr/>
                </a:tc>
              </a:tr>
              <a:tr h="81688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Развитие  физической культуры, спорта и туризма и повышение эффективности реализации молодежной политики в </a:t>
                      </a:r>
                      <a:r>
                        <a:rPr lang="ru-RU" sz="1400" dirty="0" err="1" smtClean="0"/>
                        <a:t>Кувандыкском</a:t>
                      </a:r>
                      <a:r>
                        <a:rPr lang="ru-RU" sz="1400" dirty="0" smtClean="0"/>
                        <a:t> городском округе на 2016-2020 годы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11,2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100,0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dirty="0" smtClean="0"/>
              <a:t>Продолжение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30" y="476675"/>
          <a:ext cx="8568950" cy="657918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824534"/>
                <a:gridCol w="936104"/>
                <a:gridCol w="936104"/>
                <a:gridCol w="936104"/>
                <a:gridCol w="936104"/>
              </a:tblGrid>
              <a:tr h="60121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Наименование программы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2017 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2018 год план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2018 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% </a:t>
                      </a:r>
                      <a:r>
                        <a:rPr lang="ru-RU" sz="1600" dirty="0" err="1" smtClean="0"/>
                        <a:t>исп-ния</a:t>
                      </a:r>
                      <a:endParaRPr lang="ru-RU" sz="1600" dirty="0"/>
                    </a:p>
                  </a:txBody>
                  <a:tcPr/>
                </a:tc>
              </a:tr>
              <a:tr h="53793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Экономическое развитие МО Кувандыкский городской округ на 2016-2020 годы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10,2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13,5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12,3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91,1</a:t>
                      </a:r>
                      <a:endParaRPr lang="ru-RU" sz="1400" dirty="0"/>
                    </a:p>
                  </a:txBody>
                  <a:tcPr/>
                </a:tc>
              </a:tr>
              <a:tr h="75943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Развитие сельского хозяйства и регулирование рынков сельскохозяйственной продукции, сырья и продовольствия </a:t>
                      </a:r>
                      <a:r>
                        <a:rPr lang="ru-RU" sz="1400" dirty="0" err="1" smtClean="0"/>
                        <a:t>Кувандыкского</a:t>
                      </a:r>
                      <a:r>
                        <a:rPr lang="ru-RU" sz="1400" dirty="0" smtClean="0"/>
                        <a:t> городского округа на 2016-2020 годы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10,2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0,3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0,3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100,0</a:t>
                      </a:r>
                      <a:endParaRPr lang="ru-RU" sz="1400" dirty="0"/>
                    </a:p>
                  </a:txBody>
                  <a:tcPr/>
                </a:tc>
              </a:tr>
              <a:tr h="54968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Противодействие преступности и профилактика правонарушений в МО Кувандыкский городской округ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0,3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0,25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0,25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100,0</a:t>
                      </a:r>
                      <a:endParaRPr lang="ru-RU" sz="1400" dirty="0"/>
                    </a:p>
                  </a:txBody>
                  <a:tcPr/>
                </a:tc>
              </a:tr>
              <a:tr h="65435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Управление муниципальными финансами и муниципальным долгом </a:t>
                      </a:r>
                      <a:r>
                        <a:rPr lang="ru-RU" sz="1400" dirty="0" err="1" smtClean="0"/>
                        <a:t>Кувандыкского</a:t>
                      </a:r>
                      <a:r>
                        <a:rPr lang="ru-RU" sz="1400" dirty="0" smtClean="0"/>
                        <a:t> городского округа Оренбургской области на 2016-2020 годы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12,4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22,5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21,9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97,6</a:t>
                      </a:r>
                      <a:endParaRPr lang="ru-RU" sz="1400" dirty="0"/>
                    </a:p>
                  </a:txBody>
                  <a:tcPr/>
                </a:tc>
              </a:tr>
              <a:tr h="537931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Энергоэффективность</a:t>
                      </a:r>
                      <a:r>
                        <a:rPr lang="ru-RU" sz="1400" dirty="0" smtClean="0"/>
                        <a:t> и развитие энергетики в МО Кувандыкский городской округ на 2017 - 2022 годы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1,04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0,1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0,01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12,9</a:t>
                      </a:r>
                      <a:endParaRPr lang="ru-RU" sz="1400" dirty="0"/>
                    </a:p>
                  </a:txBody>
                  <a:tcPr/>
                </a:tc>
              </a:tr>
              <a:tr h="53703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Гармонизация межэтнических и межконфессиональных отношений на территории </a:t>
                      </a:r>
                      <a:r>
                        <a:rPr lang="ru-RU" sz="1400" dirty="0" err="1" smtClean="0"/>
                        <a:t>Кувандыкского</a:t>
                      </a:r>
                      <a:r>
                        <a:rPr lang="ru-RU" sz="1400" dirty="0" smtClean="0"/>
                        <a:t> городского округа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0,01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0,01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0,01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100,0</a:t>
                      </a:r>
                      <a:endParaRPr lang="ru-RU" sz="1400" dirty="0"/>
                    </a:p>
                  </a:txBody>
                  <a:tcPr/>
                </a:tc>
              </a:tr>
              <a:tr h="75943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Реализация муниципальной политики в МО Кувандыкский городской округ Оренбургской области на 2017 год и на перспективу до 2020 года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71,7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84,0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80,8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96,2</a:t>
                      </a:r>
                      <a:endParaRPr lang="ru-RU" sz="1400" dirty="0"/>
                    </a:p>
                  </a:txBody>
                  <a:tcPr/>
                </a:tc>
              </a:tr>
              <a:tr h="453543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Формирование комфортной городской среды на территории муниципального</a:t>
                      </a:r>
                      <a:r>
                        <a:rPr lang="ru-RU" sz="1400" b="0" baseline="0" dirty="0" smtClean="0"/>
                        <a:t> образования Кувандыкский городской округ на 2018 – 2020 годы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/>
                        <a:t>15,7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/>
                        <a:t>15,5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/>
                        <a:t>99,0</a:t>
                      </a:r>
                      <a:endParaRPr lang="ru-RU" sz="1400" b="0" dirty="0"/>
                    </a:p>
                  </a:txBody>
                  <a:tcPr/>
                </a:tc>
              </a:tr>
              <a:tr h="453543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ИТОГО программных расходов: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838,7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973,0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960,1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98,7</a:t>
                      </a:r>
                      <a:endParaRPr lang="ru-RU" sz="1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Исполнение расходов по ведомственной структуре бюджета, млн.руб.</a:t>
            </a:r>
            <a:endParaRPr lang="ru-RU" sz="32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611560" y="1268760"/>
          <a:ext cx="7931225" cy="2800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50704"/>
                <a:gridCol w="1152128"/>
                <a:gridCol w="1224136"/>
                <a:gridCol w="1224136"/>
                <a:gridCol w="108012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ГРБС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2017 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2018 год план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2018 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% </a:t>
                      </a:r>
                      <a:r>
                        <a:rPr lang="ru-RU" sz="1600" dirty="0" err="1" smtClean="0"/>
                        <a:t>исп-ния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Администрация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259,4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286,6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276,4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96,45</a:t>
                      </a:r>
                      <a:endParaRPr lang="ru-RU" sz="1400" dirty="0"/>
                    </a:p>
                  </a:txBody>
                  <a:tcPr/>
                </a:tc>
              </a:tr>
              <a:tr h="3670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Совет депутатов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2,3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2,6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2,6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100,0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Финансовое управление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9,4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8,9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99,2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Отдел культуры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81,3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91,7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91,7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100,0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Управление образования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500,8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598,1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595,2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99,5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ИТОГО расходов: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/>
                        <a:t>853,2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/>
                        <a:t>987,9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/>
                        <a:t>974,8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/>
                        <a:t>98,7</a:t>
                      </a:r>
                      <a:endParaRPr lang="ru-RU" sz="16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467544" y="4292600"/>
          <a:ext cx="8219256" cy="2232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Источники финансирования дефицита бюджета</a:t>
            </a:r>
          </a:p>
        </p:txBody>
      </p:sp>
      <p:graphicFrame>
        <p:nvGraphicFramePr>
          <p:cNvPr id="17515" name="Group 107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2989580"/>
        </p:xfrm>
        <a:graphic>
          <a:graphicData uri="http://schemas.openxmlformats.org/drawingml/2006/table">
            <a:tbl>
              <a:tblPr/>
              <a:tblGrid>
                <a:gridCol w="4965700"/>
                <a:gridCol w="1441450"/>
                <a:gridCol w="1365250"/>
              </a:tblGrid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Наименование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План, 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Фактическое исполнение, 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Источники финансирования дефицита бюджета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2651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-3,1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ИСТОЧНИКИ ВНУТРЕННЕГО ФИНАНСИРОВАНИЯ ДЕФИЦИТОВ  БЮДЖЕТОВ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Кредиты кредитных организаций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Бюджетные кредиты от других бюджетов бюджетной системы Российской Федерации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Изменение остатков средств на счетах по учету средств бюджетов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000" smtClean="0"/>
              <a:t>Муниципальный долг и просроченная кредиторская задолженность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29600" cy="2476500"/>
          </a:xfrm>
        </p:spPr>
        <p:txBody>
          <a:bodyPr/>
          <a:lstStyle/>
          <a:p>
            <a:pPr marL="358775" lvl="2" indent="0" eaLnBrk="1" hangingPunct="1">
              <a:lnSpc>
                <a:spcPct val="80000"/>
              </a:lnSpc>
              <a:defRPr/>
            </a:pPr>
            <a:r>
              <a:rPr lang="ru-RU" sz="1800" dirty="0" smtClean="0"/>
              <a:t>По состоянию на 01.01.2019 года муниципальный долг администрации муниципального образования Кувандыкский городской округ составляет 28,0 млн. рублей, в том числе бюджетные кредиты 28,0 млн.рублей.</a:t>
            </a:r>
          </a:p>
          <a:p>
            <a:pPr marL="358775" lvl="2" indent="0" eaLnBrk="1" hangingPunct="1">
              <a:lnSpc>
                <a:spcPct val="80000"/>
              </a:lnSpc>
              <a:defRPr/>
            </a:pPr>
            <a:r>
              <a:rPr lang="ru-RU" sz="1800" dirty="0" smtClean="0"/>
              <a:t>Объем долговых обязательств муниципального образования Кувандыкский городской округ по сравнению с предшествующим отчетным периодом уменьшился на 6,0 млн.рублей. </a:t>
            </a:r>
          </a:p>
          <a:p>
            <a:pPr marL="358775" lvl="2" indent="0" eaLnBrk="1" hangingPunct="1">
              <a:lnSpc>
                <a:spcPct val="80000"/>
              </a:lnSpc>
              <a:defRPr/>
            </a:pPr>
            <a:r>
              <a:rPr lang="ru-RU" sz="1800" dirty="0" smtClean="0"/>
              <a:t>В течение  2018 года  муниципальные гарантии не выдавались.</a:t>
            </a:r>
          </a:p>
          <a:p>
            <a:pPr marL="358775" lvl="2" indent="0" eaLnBrk="1" hangingPunct="1">
              <a:lnSpc>
                <a:spcPct val="80000"/>
              </a:lnSpc>
              <a:defRPr/>
            </a:pPr>
            <a:r>
              <a:rPr lang="ru-RU" sz="1800" b="1" dirty="0" smtClean="0"/>
              <a:t>Просроченная кредиторская задолженность бюджета на 01.01.2019</a:t>
            </a:r>
            <a:r>
              <a:rPr lang="ru-RU" sz="1800" dirty="0" smtClean="0"/>
              <a:t> </a:t>
            </a:r>
            <a:r>
              <a:rPr lang="ru-RU" sz="1800" b="1" dirty="0" smtClean="0"/>
              <a:t>года  </a:t>
            </a:r>
            <a:r>
              <a:rPr lang="ru-RU" sz="1800" dirty="0" smtClean="0"/>
              <a:t>отсутствует. </a:t>
            </a:r>
          </a:p>
        </p:txBody>
      </p:sp>
      <p:pic>
        <p:nvPicPr>
          <p:cNvPr id="22532" name="Picture 7" descr="hd_pic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4292600"/>
            <a:ext cx="6840537" cy="1512888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1242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Основные параметры бюджета </a:t>
            </a:r>
            <a:r>
              <a:rPr lang="ru-RU" b="1" dirty="0" smtClean="0"/>
              <a:t>Исполнение бюджета Кувандыкского городского округа к решению Совета депутатов от 27.11.2019г.</a:t>
            </a:r>
            <a:br>
              <a:rPr lang="ru-RU" b="1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Динамика основных параметров бюджета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/>
          <p:cNvGraphicFramePr/>
          <p:nvPr>
            <p:extLst>
              <p:ext uri="{D42A27DB-BD31-4B8C-83A1-F6EECF244321}">
                <p14:modId xmlns="" xmlns:p14="http://schemas.microsoft.com/office/powerpoint/2010/main" val="3198588570"/>
              </p:ext>
            </p:extLst>
          </p:nvPr>
        </p:nvGraphicFramePr>
        <p:xfrm>
          <a:off x="152400" y="2286000"/>
          <a:ext cx="4608512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0" name="Блок-схема: внутренняя память 9"/>
          <p:cNvSpPr/>
          <p:nvPr/>
        </p:nvSpPr>
        <p:spPr>
          <a:xfrm>
            <a:off x="22739" y="-4591"/>
            <a:ext cx="9144000" cy="720080"/>
          </a:xfrm>
          <a:prstGeom prst="flowChartInternalStorag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Бюджет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8436" name="Picture 4" descr="http://dmee.ru/tw_files2/urls_1/39/d-38479/38479_html_m372685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20399"/>
            <a:ext cx="3101461" cy="35925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магнитный диск 1"/>
          <p:cNvSpPr/>
          <p:nvPr/>
        </p:nvSpPr>
        <p:spPr>
          <a:xfrm>
            <a:off x="5436096" y="4077072"/>
            <a:ext cx="720080" cy="36004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магнитный диск 6"/>
          <p:cNvSpPr/>
          <p:nvPr/>
        </p:nvSpPr>
        <p:spPr>
          <a:xfrm>
            <a:off x="7380312" y="4077072"/>
            <a:ext cx="720080" cy="36004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243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Бюджет и решения (тенденции)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340768"/>
          <a:ext cx="8075239" cy="31394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997141"/>
                <a:gridCol w="769700"/>
                <a:gridCol w="737515"/>
                <a:gridCol w="737515"/>
                <a:gridCol w="737515"/>
                <a:gridCol w="766284"/>
                <a:gridCol w="711908"/>
                <a:gridCol w="711908"/>
                <a:gridCol w="660806"/>
                <a:gridCol w="619507"/>
                <a:gridCol w="625440"/>
              </a:tblGrid>
              <a:tr h="940363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2019 год (ред.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en-US" sz="1400" baseline="0" dirty="0" smtClean="0"/>
                        <a:t>I</a:t>
                      </a:r>
                      <a:r>
                        <a:rPr lang="ru-RU" sz="1400" baseline="0" dirty="0" smtClean="0"/>
                        <a:t>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2019</a:t>
                      </a:r>
                      <a:r>
                        <a:rPr lang="ru-RU" sz="1400" baseline="0" dirty="0" smtClean="0"/>
                        <a:t> год (ред. </a:t>
                      </a:r>
                      <a:r>
                        <a:rPr lang="en-US" sz="1400" baseline="0" dirty="0" smtClean="0"/>
                        <a:t>II)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2019</a:t>
                      </a:r>
                      <a:r>
                        <a:rPr lang="ru-RU" sz="1400" baseline="0" dirty="0" smtClean="0"/>
                        <a:t> год (ред. </a:t>
                      </a:r>
                      <a:r>
                        <a:rPr lang="en-US" sz="1400" baseline="0" dirty="0" smtClean="0"/>
                        <a:t>III)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2019</a:t>
                      </a:r>
                      <a:r>
                        <a:rPr lang="ru-RU" sz="1400" baseline="0" dirty="0" smtClean="0"/>
                        <a:t> год (ред. </a:t>
                      </a:r>
                      <a:r>
                        <a:rPr lang="en-US" sz="1400" baseline="0" dirty="0" smtClean="0"/>
                        <a:t>IV)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2019</a:t>
                      </a:r>
                      <a:r>
                        <a:rPr lang="ru-RU" sz="1400" baseline="0" dirty="0" smtClean="0"/>
                        <a:t> год (ред. </a:t>
                      </a:r>
                      <a:r>
                        <a:rPr lang="en-US" sz="1400" baseline="0" dirty="0" smtClean="0"/>
                        <a:t>V)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2019</a:t>
                      </a:r>
                      <a:r>
                        <a:rPr lang="ru-RU" sz="1400" baseline="0" dirty="0" smtClean="0"/>
                        <a:t>  (ред. </a:t>
                      </a:r>
                      <a:r>
                        <a:rPr lang="en-US" sz="1400" baseline="0" dirty="0" smtClean="0"/>
                        <a:t>VI)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2019</a:t>
                      </a:r>
                      <a:r>
                        <a:rPr lang="ru-RU" sz="1400" baseline="0" dirty="0" smtClean="0"/>
                        <a:t>  (ред. </a:t>
                      </a:r>
                      <a:r>
                        <a:rPr lang="en-US" sz="1400" baseline="0" dirty="0" smtClean="0"/>
                        <a:t>VII)</a:t>
                      </a:r>
                      <a:endParaRPr lang="ru-RU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Отклонение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2020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2021 год</a:t>
                      </a:r>
                      <a:endParaRPr lang="ru-RU" sz="1400" dirty="0"/>
                    </a:p>
                  </a:txBody>
                  <a:tcPr/>
                </a:tc>
              </a:tr>
              <a:tr h="42068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Доходы</a:t>
                      </a:r>
                      <a:endParaRPr lang="ru-RU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991,7</a:t>
                      </a:r>
                      <a:endParaRPr lang="ru-RU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991,7</a:t>
                      </a:r>
                      <a:endParaRPr lang="ru-RU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1027</a:t>
                      </a:r>
                      <a:r>
                        <a:rPr lang="ru-RU" sz="1400" dirty="0" smtClean="0"/>
                        <a:t>,8</a:t>
                      </a:r>
                      <a:endParaRPr lang="ru-RU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1052</a:t>
                      </a:r>
                      <a:r>
                        <a:rPr lang="ru-RU" sz="1400" dirty="0" smtClean="0"/>
                        <a:t>,4</a:t>
                      </a:r>
                      <a:endParaRPr lang="ru-RU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1034,4</a:t>
                      </a:r>
                      <a:endParaRPr lang="ru-RU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1035</a:t>
                      </a:r>
                      <a:r>
                        <a:rPr lang="ru-RU" sz="1400" dirty="0" smtClean="0"/>
                        <a:t>,</a:t>
                      </a:r>
                      <a:r>
                        <a:rPr lang="en-US" sz="1400" dirty="0" smtClean="0"/>
                        <a:t>4</a:t>
                      </a:r>
                      <a:endParaRPr lang="ru-RU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1036,5</a:t>
                      </a:r>
                      <a:endParaRPr lang="ru-RU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+1,</a:t>
                      </a:r>
                      <a:r>
                        <a:rPr lang="en-US" sz="1400" dirty="0" smtClean="0"/>
                        <a:t>1</a:t>
                      </a:r>
                      <a:endParaRPr lang="ru-RU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722,6</a:t>
                      </a:r>
                      <a:endParaRPr lang="ru-RU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753,2</a:t>
                      </a:r>
                      <a:endParaRPr lang="ru-RU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</a:tr>
              <a:tr h="42068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Расходы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991,7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993,9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1030,0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1054,6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1036,6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1037,6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1038,7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+1,</a:t>
                      </a:r>
                      <a:r>
                        <a:rPr lang="en-US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722,6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753,2</a:t>
                      </a:r>
                      <a:endParaRPr lang="ru-RU" sz="1400" dirty="0"/>
                    </a:p>
                  </a:txBody>
                  <a:tcPr/>
                </a:tc>
              </a:tr>
              <a:tr h="76713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Дефицит/ </a:t>
                      </a:r>
                      <a:r>
                        <a:rPr lang="ru-RU" sz="1400" dirty="0" err="1" smtClean="0"/>
                        <a:t>профицит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-2,2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-2,2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-2,2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-2,2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-2,2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-2,2</a:t>
                      </a:r>
                    </a:p>
                    <a:p>
                      <a:pPr algn="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44008" y="436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Picture 4" descr="http://dmee.ru/tw_files2/urls_1/39/d-38479/38479_html_m372685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343400"/>
            <a:ext cx="2895600" cy="2036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1143000"/>
          </a:xfrm>
        </p:spPr>
        <p:txBody>
          <a:bodyPr/>
          <a:lstStyle/>
          <a:p>
            <a:r>
              <a:rPr lang="ru-RU" dirty="0" smtClean="0"/>
              <a:t>Доходная часть бюджета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251520" y="1196754"/>
          <a:ext cx="4392488" cy="5515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224"/>
                <a:gridCol w="1541224"/>
                <a:gridCol w="1310040"/>
              </a:tblGrid>
              <a:tr h="51063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 дохода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2018 год  факт, млн.руб.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2019 год план, млн.руб.</a:t>
                      </a:r>
                      <a:endParaRPr lang="ru-RU" sz="1400" dirty="0"/>
                    </a:p>
                  </a:txBody>
                  <a:tcPr/>
                </a:tc>
              </a:tr>
              <a:tr h="510639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Налоговые доходы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266,6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278,3</a:t>
                      </a:r>
                    </a:p>
                    <a:p>
                      <a:endParaRPr lang="ru-RU" sz="1400" b="1" dirty="0"/>
                    </a:p>
                  </a:txBody>
                  <a:tcPr/>
                </a:tc>
              </a:tr>
              <a:tr h="365458">
                <a:tc>
                  <a:txBody>
                    <a:bodyPr/>
                    <a:lstStyle/>
                    <a:p>
                      <a:r>
                        <a:rPr lang="ru-RU" sz="1400" baseline="0" dirty="0" smtClean="0"/>
                        <a:t> - НДФЛ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177,4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181,0</a:t>
                      </a:r>
                      <a:endParaRPr lang="ru-RU" sz="1400" dirty="0"/>
                    </a:p>
                  </a:txBody>
                  <a:tcPr/>
                </a:tc>
              </a:tr>
              <a:tr h="36545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 Акцизы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18,5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21,5</a:t>
                      </a:r>
                      <a:endParaRPr lang="ru-RU" sz="1400" dirty="0"/>
                    </a:p>
                  </a:txBody>
                  <a:tcPr/>
                </a:tc>
              </a:tr>
              <a:tr h="51063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 УСН, ЕНВД, ЕСХН, патент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27,6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31,8</a:t>
                      </a:r>
                      <a:endParaRPr lang="ru-RU" sz="1400" dirty="0"/>
                    </a:p>
                  </a:txBody>
                  <a:tcPr/>
                </a:tc>
              </a:tr>
              <a:tr h="51063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 Налоги на имущество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36,9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38,1</a:t>
                      </a:r>
                      <a:endParaRPr lang="ru-RU" sz="1400" dirty="0"/>
                    </a:p>
                  </a:txBody>
                  <a:tcPr/>
                </a:tc>
              </a:tr>
              <a:tr h="510639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Неналоговые доходы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23,7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28,4</a:t>
                      </a:r>
                      <a:endParaRPr lang="ru-RU" sz="1400" b="1" dirty="0"/>
                    </a:p>
                  </a:txBody>
                  <a:tcPr/>
                </a:tc>
              </a:tr>
              <a:tr h="510639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Безвозмездные поступления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688,5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729,9</a:t>
                      </a:r>
                      <a:endParaRPr lang="ru-RU" sz="1400" b="1" dirty="0"/>
                    </a:p>
                  </a:txBody>
                  <a:tcPr/>
                </a:tc>
              </a:tr>
              <a:tr h="36545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 дотации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292,2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305,9</a:t>
                      </a:r>
                      <a:endParaRPr lang="ru-RU" sz="1400" dirty="0"/>
                    </a:p>
                  </a:txBody>
                  <a:tcPr/>
                </a:tc>
              </a:tr>
              <a:tr h="36545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 субсидии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61,1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81,6</a:t>
                      </a:r>
                      <a:endParaRPr lang="ru-RU" sz="1400" dirty="0"/>
                    </a:p>
                  </a:txBody>
                  <a:tcPr/>
                </a:tc>
              </a:tr>
              <a:tr h="36545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 субвенции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334,9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342,1</a:t>
                      </a:r>
                      <a:endParaRPr lang="ru-RU" sz="1400" dirty="0"/>
                    </a:p>
                  </a:txBody>
                  <a:tcPr/>
                </a:tc>
              </a:tr>
              <a:tr h="365458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ВСЕГО доходов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977,9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1036,6</a:t>
                      </a:r>
                      <a:endParaRPr lang="ru-RU" sz="14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4644008" y="1484784"/>
          <a:ext cx="4038600" cy="499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Налоговые и неналоговые доходы бюджета, млн.руб.</a:t>
            </a:r>
            <a:endParaRPr lang="ru-RU" sz="24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323529" y="548679"/>
          <a:ext cx="8640960" cy="6207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331"/>
                <a:gridCol w="550443"/>
                <a:gridCol w="733925"/>
                <a:gridCol w="733925"/>
                <a:gridCol w="733925"/>
                <a:gridCol w="679245"/>
                <a:gridCol w="658920"/>
                <a:gridCol w="658920"/>
                <a:gridCol w="681192"/>
                <a:gridCol w="445466"/>
                <a:gridCol w="556834"/>
                <a:gridCol w="556834"/>
              </a:tblGrid>
              <a:tr h="49213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Показатель</a:t>
                      </a:r>
                      <a:endParaRPr lang="ru-RU" sz="11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2018 год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2019 год (ред.</a:t>
                      </a:r>
                      <a:r>
                        <a:rPr lang="en-US" sz="1100" dirty="0" smtClean="0"/>
                        <a:t>I)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2019 год (ред.</a:t>
                      </a:r>
                      <a:r>
                        <a:rPr lang="en-US" sz="1100" dirty="0" smtClean="0"/>
                        <a:t>II)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2019 год (ред.</a:t>
                      </a:r>
                      <a:r>
                        <a:rPr lang="en-US" sz="1100" dirty="0" smtClean="0"/>
                        <a:t>III)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2019  (ред.</a:t>
                      </a:r>
                      <a:r>
                        <a:rPr lang="en-US" sz="1100" dirty="0" smtClean="0"/>
                        <a:t>IV)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2019  (ред.</a:t>
                      </a:r>
                      <a:r>
                        <a:rPr lang="en-US" sz="1100" dirty="0" smtClean="0"/>
                        <a:t>V)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2019  (ред.</a:t>
                      </a:r>
                      <a:r>
                        <a:rPr lang="en-US" sz="1100" dirty="0" smtClean="0"/>
                        <a:t>VI)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2019  (ред.</a:t>
                      </a:r>
                      <a:r>
                        <a:rPr lang="en-US" sz="1100" dirty="0" smtClean="0"/>
                        <a:t>VII)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+/-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2020 год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2021 год</a:t>
                      </a:r>
                      <a:endParaRPr lang="ru-RU" sz="1100" dirty="0"/>
                    </a:p>
                  </a:txBody>
                  <a:tcPr/>
                </a:tc>
              </a:tr>
              <a:tr h="296795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ВСЕГО: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289,5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290,4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290,4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295,4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 smtClean="0"/>
                        <a:t>299</a:t>
                      </a:r>
                      <a:r>
                        <a:rPr lang="ru-RU" sz="1100" b="1" dirty="0" smtClean="0"/>
                        <a:t>,8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306,1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306,7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306,7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309,4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338,2</a:t>
                      </a:r>
                      <a:endParaRPr lang="ru-RU" sz="1100" b="1" dirty="0"/>
                    </a:p>
                  </a:txBody>
                  <a:tcPr/>
                </a:tc>
              </a:tr>
              <a:tr h="346092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Налоговые доходы, в т.ч.: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266,6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268,8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268,8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268,8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271,8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278,1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278,1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278,1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290,5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319,4</a:t>
                      </a:r>
                      <a:endParaRPr lang="ru-RU" sz="1100" b="1" dirty="0"/>
                    </a:p>
                  </a:txBody>
                  <a:tcPr/>
                </a:tc>
              </a:tr>
              <a:tr h="29679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НДФЛ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177,4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181,0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181,0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181,0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181,0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181,0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181,0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181,0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191,6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208,1</a:t>
                      </a:r>
                      <a:endParaRPr lang="ru-RU" sz="1100" dirty="0"/>
                    </a:p>
                  </a:txBody>
                  <a:tcPr/>
                </a:tc>
              </a:tr>
              <a:tr h="29679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Акцизы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18,5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19,2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19,2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19,2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19,2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21,5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21,5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21,5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25,9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37,4</a:t>
                      </a:r>
                      <a:endParaRPr lang="ru-RU" sz="1100" dirty="0"/>
                    </a:p>
                  </a:txBody>
                  <a:tcPr/>
                </a:tc>
              </a:tr>
              <a:tr h="29679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УСН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17,3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16,2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16,2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16,2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19,2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23,7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23,7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23,7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16,5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16,8</a:t>
                      </a:r>
                      <a:endParaRPr lang="ru-RU" sz="1100" dirty="0"/>
                    </a:p>
                  </a:txBody>
                  <a:tcPr/>
                </a:tc>
              </a:tr>
              <a:tr h="29679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ЕНВД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1,4</a:t>
                      </a:r>
                      <a:endParaRPr lang="ru-RU" sz="1100" dirty="0"/>
                    </a:p>
                  </a:txBody>
                  <a:tcPr/>
                </a:tc>
              </a:tr>
              <a:tr h="29679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ЕСХН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3,9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2,5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2,5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2,5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2,5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2,5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2,5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2,5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2,5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2,5</a:t>
                      </a:r>
                      <a:endParaRPr lang="ru-RU" sz="1100" dirty="0"/>
                    </a:p>
                  </a:txBody>
                  <a:tcPr/>
                </a:tc>
              </a:tr>
              <a:tr h="29679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Патент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0,6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0,6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0,6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2,1</a:t>
                      </a:r>
                      <a:endParaRPr lang="ru-RU" sz="1100" dirty="0"/>
                    </a:p>
                  </a:txBody>
                  <a:tcPr/>
                </a:tc>
              </a:tr>
              <a:tr h="29679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Налог на имущество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2,0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1,9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1,9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1,9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1,9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1,9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1,9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1,9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3,1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3,5</a:t>
                      </a:r>
                      <a:endParaRPr lang="ru-RU" sz="1100" dirty="0"/>
                    </a:p>
                  </a:txBody>
                  <a:tcPr/>
                </a:tc>
              </a:tr>
              <a:tr h="29679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Земельный налог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35,0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36,2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36,2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36,2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36,2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36,2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36,2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36,2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38,8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41,8</a:t>
                      </a:r>
                      <a:endParaRPr lang="ru-RU" sz="1100" dirty="0"/>
                    </a:p>
                  </a:txBody>
                  <a:tcPr/>
                </a:tc>
              </a:tr>
              <a:tr h="29679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Госпошлина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6,1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5,8</a:t>
                      </a:r>
                      <a:endParaRPr lang="ru-RU" sz="1100" dirty="0"/>
                    </a:p>
                  </a:txBody>
                  <a:tcPr/>
                </a:tc>
              </a:tr>
              <a:tr h="399267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Неналоговые доходы, в т.ч.: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23,7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21,6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21,6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26,6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28,0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28,0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28,6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28,6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18,9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18,8</a:t>
                      </a:r>
                      <a:endParaRPr lang="ru-RU" sz="1100" b="1" dirty="0"/>
                    </a:p>
                  </a:txBody>
                  <a:tcPr/>
                </a:tc>
              </a:tr>
              <a:tr h="38883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Доходы от </a:t>
                      </a:r>
                      <a:r>
                        <a:rPr lang="ru-RU" sz="1100" dirty="0" err="1" smtClean="0"/>
                        <a:t>использо-вания</a:t>
                      </a:r>
                      <a:r>
                        <a:rPr lang="ru-RU" sz="1100" dirty="0" smtClean="0"/>
                        <a:t> имущества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11,6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10,8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10,8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13,8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13,8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13,8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13,8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13,8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10,8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10,8</a:t>
                      </a:r>
                      <a:endParaRPr lang="ru-RU" sz="1100" dirty="0"/>
                    </a:p>
                  </a:txBody>
                  <a:tcPr/>
                </a:tc>
              </a:tr>
              <a:tr h="474872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Доходы от реализации и продажи имущества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4,7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4,7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6,7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7,7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7,7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7,7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7,7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1,7</a:t>
                      </a:r>
                      <a:endParaRPr lang="ru-RU" sz="1100" dirty="0"/>
                    </a:p>
                  </a:txBody>
                  <a:tcPr/>
                </a:tc>
              </a:tr>
              <a:tr h="29679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Штрафы,</a:t>
                      </a:r>
                      <a:r>
                        <a:rPr lang="ru-RU" sz="1100" baseline="0" dirty="0" smtClean="0"/>
                        <a:t> санкции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4,8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4,3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4,3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4,3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4,4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4,4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4,4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4,4</a:t>
                      </a:r>
                      <a:endParaRPr lang="ru-RU" sz="1100" dirty="0"/>
                    </a:p>
                  </a:txBody>
                  <a:tcPr/>
                </a:tc>
              </a:tr>
              <a:tr h="29679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Платные услуги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1,1</a:t>
                      </a:r>
                      <a:endParaRPr lang="ru-RU" sz="1100" dirty="0"/>
                    </a:p>
                  </a:txBody>
                  <a:tcPr/>
                </a:tc>
              </a:tr>
              <a:tr h="29679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Прочие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0,9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0,8</a:t>
                      </a:r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Динамика доходов бюджета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Безвозмездные поступления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107504" y="980729"/>
          <a:ext cx="8393584" cy="2193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442"/>
                <a:gridCol w="570411"/>
                <a:gridCol w="697169"/>
                <a:gridCol w="697169"/>
                <a:gridCol w="686606"/>
                <a:gridCol w="742439"/>
                <a:gridCol w="742439"/>
                <a:gridCol w="742439"/>
                <a:gridCol w="711569"/>
                <a:gridCol w="546823"/>
                <a:gridCol w="589539"/>
                <a:gridCol w="589539"/>
              </a:tblGrid>
              <a:tr h="70063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Показатель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2018 год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2019  (ред.</a:t>
                      </a:r>
                      <a:r>
                        <a:rPr lang="en-US" sz="1100" dirty="0" smtClean="0"/>
                        <a:t>I)</a:t>
                      </a:r>
                      <a:endParaRPr lang="ru-RU" sz="1100" dirty="0" smtClean="0"/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2019  (ред.</a:t>
                      </a:r>
                      <a:r>
                        <a:rPr lang="en-US" sz="1100" dirty="0" smtClean="0"/>
                        <a:t>II)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2019  (ред.</a:t>
                      </a:r>
                      <a:r>
                        <a:rPr lang="en-US" sz="1100" dirty="0" smtClean="0"/>
                        <a:t>III)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2019  (ред.</a:t>
                      </a:r>
                      <a:r>
                        <a:rPr lang="en-US" sz="1100" dirty="0" smtClean="0"/>
                        <a:t>IV)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2019  (ред.</a:t>
                      </a:r>
                      <a:r>
                        <a:rPr lang="en-US" sz="1100" dirty="0" smtClean="0"/>
                        <a:t>V)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2019  (ред.</a:t>
                      </a:r>
                      <a:r>
                        <a:rPr lang="en-US" sz="1100" dirty="0" smtClean="0"/>
                        <a:t>VI)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2019  (ред.</a:t>
                      </a:r>
                      <a:r>
                        <a:rPr lang="en-US" sz="1100" dirty="0" smtClean="0"/>
                        <a:t>VII)</a:t>
                      </a:r>
                      <a:endParaRPr lang="ru-RU" sz="1100" dirty="0" smtClean="0"/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+/-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2020 год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2021 год</a:t>
                      </a:r>
                      <a:endParaRPr lang="ru-RU" sz="1100" dirty="0"/>
                    </a:p>
                  </a:txBody>
                  <a:tcPr/>
                </a:tc>
              </a:tr>
              <a:tr h="360383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Дотации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292,2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242,0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242,0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267,4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267,4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305,9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305,9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305,9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82,2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83,8</a:t>
                      </a:r>
                      <a:endParaRPr lang="ru-RU" sz="1100" dirty="0"/>
                    </a:p>
                  </a:txBody>
                  <a:tcPr anchor="b" anchorCtr="1"/>
                </a:tc>
              </a:tr>
              <a:tr h="371682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Субсидии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61,1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130,6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130,6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135,1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143,9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81,0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80,7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81,5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+0,8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6,5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6,5</a:t>
                      </a:r>
                      <a:endParaRPr lang="ru-RU" sz="1100" dirty="0"/>
                    </a:p>
                  </a:txBody>
                  <a:tcPr anchor="b" anchorCtr="1"/>
                </a:tc>
              </a:tr>
              <a:tr h="342698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Субвенции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334,9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328,5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328,5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329,6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341,0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341,0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341,8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342,1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+0,3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324,7</a:t>
                      </a:r>
                      <a:endParaRPr lang="ru-RU" sz="1100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325,0</a:t>
                      </a:r>
                      <a:endParaRPr lang="ru-RU" sz="1100" dirty="0"/>
                    </a:p>
                  </a:txBody>
                  <a:tcPr anchor="b" anchorCtr="1"/>
                </a:tc>
              </a:tr>
              <a:tr h="357190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ВСЕГО: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688,5</a:t>
                      </a:r>
                      <a:endParaRPr lang="ru-RU" sz="11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701,3</a:t>
                      </a:r>
                      <a:endParaRPr lang="ru-RU" sz="11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701,3</a:t>
                      </a:r>
                      <a:endParaRPr lang="ru-RU" sz="11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732,4</a:t>
                      </a:r>
                      <a:endParaRPr lang="ru-RU" sz="11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752,6</a:t>
                      </a:r>
                      <a:endParaRPr lang="ru-RU" sz="11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728,2</a:t>
                      </a:r>
                      <a:endParaRPr lang="ru-RU" sz="11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728,7</a:t>
                      </a:r>
                      <a:endParaRPr lang="ru-RU" sz="11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729,8</a:t>
                      </a:r>
                      <a:endParaRPr lang="ru-RU" sz="11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+1,1</a:t>
                      </a:r>
                      <a:endParaRPr lang="ru-RU" sz="11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413,4</a:t>
                      </a:r>
                      <a:endParaRPr lang="ru-RU" sz="11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415,2</a:t>
                      </a:r>
                      <a:endParaRPr lang="ru-RU" sz="1100" b="1" dirty="0"/>
                    </a:p>
                  </a:txBody>
                  <a:tcPr anchor="b" anchorCtr="1"/>
                </a:tc>
              </a:tr>
            </a:tbl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-180528" y="3789040"/>
          <a:ext cx="9144000" cy="2952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расходов бюджета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Расходы бюджета по разделам, млн.руб</a:t>
            </a: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1" y="-3"/>
          <a:ext cx="8712969" cy="666936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45266"/>
                <a:gridCol w="542223"/>
                <a:gridCol w="624935"/>
                <a:gridCol w="583579"/>
                <a:gridCol w="648421"/>
                <a:gridCol w="713264"/>
                <a:gridCol w="648421"/>
                <a:gridCol w="640583"/>
                <a:gridCol w="640583"/>
                <a:gridCol w="561854"/>
                <a:gridCol w="561854"/>
                <a:gridCol w="601986"/>
              </a:tblGrid>
              <a:tr h="885478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Показатель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2018 год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2019  ред.</a:t>
                      </a:r>
                      <a:r>
                        <a:rPr lang="en-US" sz="1100" dirty="0" smtClean="0"/>
                        <a:t>I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2019  ред.</a:t>
                      </a:r>
                      <a:r>
                        <a:rPr lang="en-US" sz="1100" dirty="0" smtClean="0"/>
                        <a:t>II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2019  ред.</a:t>
                      </a:r>
                      <a:r>
                        <a:rPr lang="en-US" sz="1100" dirty="0" smtClean="0"/>
                        <a:t>III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2019  ред.</a:t>
                      </a:r>
                      <a:r>
                        <a:rPr lang="en-US" sz="1100" dirty="0" smtClean="0"/>
                        <a:t>IV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2019  ред.</a:t>
                      </a:r>
                      <a:r>
                        <a:rPr lang="en-US" sz="1100" dirty="0" smtClean="0"/>
                        <a:t>V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2019  ред.</a:t>
                      </a:r>
                      <a:r>
                        <a:rPr lang="en-US" sz="1100" dirty="0" smtClean="0"/>
                        <a:t>VI</a:t>
                      </a:r>
                      <a:endParaRPr lang="ru-RU" sz="1100" dirty="0" smtClean="0"/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2019  ред.</a:t>
                      </a:r>
                      <a:r>
                        <a:rPr lang="en-US" sz="1100" dirty="0" smtClean="0"/>
                        <a:t>VII</a:t>
                      </a:r>
                      <a:endParaRPr lang="ru-RU" sz="1100" dirty="0" smtClean="0"/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+/-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2020 год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2021 год</a:t>
                      </a:r>
                      <a:endParaRPr lang="ru-RU" sz="1100" dirty="0"/>
                    </a:p>
                  </a:txBody>
                  <a:tcPr/>
                </a:tc>
              </a:tr>
              <a:tr h="48558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Общегосударственные расходы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111,9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184,8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184,8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189,0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189</a:t>
                      </a:r>
                      <a:r>
                        <a:rPr lang="ru-RU" sz="1100" dirty="0" smtClean="0"/>
                        <a:t>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189,0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189</a:t>
                      </a:r>
                      <a:r>
                        <a:rPr lang="ru-RU" sz="1100" dirty="0" smtClean="0"/>
                        <a:t>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189,0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110,5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113,2</a:t>
                      </a:r>
                      <a:endParaRPr lang="ru-RU" sz="1100" dirty="0"/>
                    </a:p>
                  </a:txBody>
                  <a:tcPr/>
                </a:tc>
              </a:tr>
              <a:tr h="685531"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Нац</a:t>
                      </a:r>
                      <a:r>
                        <a:rPr lang="ru-RU" sz="1100" dirty="0" smtClean="0"/>
                        <a:t>. безопасность и правоохранительная деятельность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10,2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10,4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10,4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10,4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11,0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11,4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11,4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11,4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4,0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4,0</a:t>
                      </a:r>
                      <a:endParaRPr lang="ru-RU" sz="1100" dirty="0"/>
                    </a:p>
                  </a:txBody>
                  <a:tcPr/>
                </a:tc>
              </a:tr>
              <a:tr h="48558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Национальная экономика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59,3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123,0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125,7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125,2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125,4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95,1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95,2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94,8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-0,4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46,8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59,7</a:t>
                      </a:r>
                      <a:endParaRPr lang="ru-RU" sz="1100" dirty="0"/>
                    </a:p>
                  </a:txBody>
                  <a:tcPr/>
                </a:tc>
              </a:tr>
              <a:tr h="685531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Жилищно-коммунальное хозяйство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80,5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72,7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47,1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48,4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58,3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66,8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66,5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67,7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+1,2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5,2</a:t>
                      </a:r>
                      <a:endParaRPr lang="ru-RU" sz="1100" dirty="0"/>
                    </a:p>
                  </a:txBody>
                  <a:tcPr/>
                </a:tc>
              </a:tr>
              <a:tr h="48558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Образование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577,3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474,5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474,5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494,1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507,5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511,0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512,3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512,2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-0,1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438,3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441,2</a:t>
                      </a:r>
                      <a:endParaRPr lang="ru-RU" sz="1100" dirty="0"/>
                    </a:p>
                  </a:txBody>
                  <a:tcPr/>
                </a:tc>
              </a:tr>
              <a:tr h="285638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Культура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74,4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64,1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64,1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74,5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74,8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75,1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74,8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smtClean="0"/>
                        <a:t>74,9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+0,1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37,8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38,4</a:t>
                      </a:r>
                      <a:endParaRPr lang="ru-RU" sz="1100" dirty="0"/>
                    </a:p>
                  </a:txBody>
                  <a:tcPr/>
                </a:tc>
              </a:tr>
              <a:tr h="328201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Социальная политика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51,6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53,0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78,1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79,2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79,3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79,0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79,2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79,6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+0,4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62,1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62,2</a:t>
                      </a:r>
                      <a:endParaRPr lang="ru-RU" sz="1100" dirty="0"/>
                    </a:p>
                  </a:txBody>
                  <a:tcPr/>
                </a:tc>
              </a:tr>
              <a:tr h="48558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Физическая культура и спорт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9,2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9,0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9,0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9,0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9,0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9,1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9,1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9,2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7,6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7,8</a:t>
                      </a:r>
                      <a:endParaRPr lang="ru-RU" sz="1100" dirty="0"/>
                    </a:p>
                  </a:txBody>
                  <a:tcPr/>
                </a:tc>
              </a:tr>
              <a:tr h="685531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Обслуживание </a:t>
                      </a:r>
                      <a:r>
                        <a:rPr lang="ru-RU" sz="1100" dirty="0" err="1" smtClean="0"/>
                        <a:t>гос</a:t>
                      </a:r>
                      <a:r>
                        <a:rPr lang="ru-RU" sz="1100" dirty="0" smtClean="0"/>
                        <a:t>. и муниципального долга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0,03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0,03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0,03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0,03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0,03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0,03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0,03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/>
                        <a:t>0,4</a:t>
                      </a:r>
                      <a:endParaRPr lang="ru-RU" sz="1100" dirty="0"/>
                    </a:p>
                  </a:txBody>
                  <a:tcPr/>
                </a:tc>
              </a:tr>
              <a:tr h="485585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ИТОГО РАСХОДОВ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974,8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991,7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993,9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1030,0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1054,6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1036,6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1037,6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1038,8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+1,2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722,6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753,2</a:t>
                      </a:r>
                      <a:endParaRPr lang="ru-RU" sz="1100" b="1" dirty="0"/>
                    </a:p>
                  </a:txBody>
                  <a:tcPr/>
                </a:tc>
              </a:tr>
              <a:tr h="685531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Результат «доходы</a:t>
                      </a:r>
                      <a:r>
                        <a:rPr lang="ru-RU" sz="1100" b="1" baseline="0" dirty="0" smtClean="0"/>
                        <a:t> – расходы» (дефицит «-», </a:t>
                      </a:r>
                      <a:r>
                        <a:rPr lang="ru-RU" sz="1100" b="1" baseline="0" dirty="0" err="1" smtClean="0"/>
                        <a:t>профицит</a:t>
                      </a:r>
                      <a:r>
                        <a:rPr lang="ru-RU" sz="1100" b="1" baseline="0" dirty="0" smtClean="0"/>
                        <a:t> «+»)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3,2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0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-2,2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-2,2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-2,2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-2,2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-2,2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-2,2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0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0</a:t>
                      </a:r>
                      <a:endParaRPr lang="ru-RU" sz="11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mtClean="0"/>
              <a:t>Основные распорядители бюджета</a:t>
            </a:r>
          </a:p>
        </p:txBody>
      </p:sp>
      <p:graphicFrame>
        <p:nvGraphicFramePr>
          <p:cNvPr id="6146" name="Organization Chart 9"/>
          <p:cNvGraphicFramePr>
            <a:graphicFrameLocks/>
          </p:cNvGraphicFramePr>
          <p:nvPr>
            <p:ph sz="quarter" idx="2"/>
          </p:nvPr>
        </p:nvGraphicFramePr>
        <p:xfrm>
          <a:off x="179388" y="1557338"/>
          <a:ext cx="8810625" cy="4248150"/>
        </p:xfrm>
        <a:graphic>
          <a:graphicData uri="http://schemas.openxmlformats.org/drawingml/2006/compatibility">
            <com:legacyDrawing xmlns:com="http://schemas.openxmlformats.org/drawingml/2006/compatibility" spid="_x0000_s351234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683568" y="1916832"/>
            <a:ext cx="1944216" cy="1296144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15486617"/>
              <a:satOff val="-8797"/>
              <a:lumOff val="150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Скругленный прямоугольник 6"/>
          <p:cNvSpPr/>
          <p:nvPr/>
        </p:nvSpPr>
        <p:spPr>
          <a:xfrm>
            <a:off x="6732240" y="1844824"/>
            <a:ext cx="1872208" cy="1296144"/>
          </a:xfrm>
          <a:prstGeom prst="roundRect">
            <a:avLst>
              <a:gd name="adj" fmla="val 10000"/>
            </a:avLst>
          </a:prstGeom>
          <a:blipFill rotWithShape="0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Ведомственная структура бюджета, млн.руб.</a:t>
            </a:r>
            <a:endParaRPr lang="ru-RU" sz="32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57200" y="980726"/>
          <a:ext cx="8507288" cy="280128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68873"/>
                <a:gridCol w="1087683"/>
                <a:gridCol w="1155663"/>
                <a:gridCol w="1155663"/>
                <a:gridCol w="1019703"/>
                <a:gridCol w="1019703"/>
              </a:tblGrid>
              <a:tr h="3811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ГРБС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2018 год </a:t>
                      </a:r>
                      <a:r>
                        <a:rPr lang="ru-RU" sz="1400" baseline="0" dirty="0" smtClean="0"/>
                        <a:t> (факт)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2019 год (факт)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2020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2021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2022 год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  <a:tr h="3811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Администрация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276,4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426,0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379,9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317,4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304,1</a:t>
                      </a:r>
                      <a:endParaRPr lang="ru-RU" sz="1400" dirty="0"/>
                    </a:p>
                  </a:txBody>
                  <a:tcPr/>
                </a:tc>
              </a:tr>
              <a:tr h="37726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Совет депутатов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2,6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2,5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3,0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1,7</a:t>
                      </a:r>
                      <a:endParaRPr lang="ru-RU" sz="1400" dirty="0"/>
                    </a:p>
                  </a:txBody>
                  <a:tcPr/>
                </a:tc>
              </a:tr>
              <a:tr h="3811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Финансовое управление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8,9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12,2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7,8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7,1</a:t>
                      </a:r>
                      <a:endParaRPr lang="ru-RU" sz="1400" dirty="0"/>
                    </a:p>
                  </a:txBody>
                  <a:tcPr/>
                </a:tc>
              </a:tr>
              <a:tr h="3811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Отдел культуры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91,7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97,5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95,8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60,4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56,5</a:t>
                      </a:r>
                      <a:endParaRPr lang="ru-RU" sz="1400" dirty="0"/>
                    </a:p>
                  </a:txBody>
                  <a:tcPr/>
                </a:tc>
              </a:tr>
              <a:tr h="3811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Управление образования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595,2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545,4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506,8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436,3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427,3</a:t>
                      </a:r>
                      <a:endParaRPr lang="ru-RU" sz="1400" dirty="0"/>
                    </a:p>
                  </a:txBody>
                  <a:tcPr/>
                </a:tc>
              </a:tr>
              <a:tr h="38117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ИТОГО расходов: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/>
                        <a:t>974,8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/>
                        <a:t>1080,6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/>
                        <a:t>997,8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/>
                        <a:t>834,5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/>
                        <a:t>817,8</a:t>
                      </a:r>
                      <a:endParaRPr lang="ru-RU" sz="16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467544" y="3789040"/>
          <a:ext cx="821925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Долговая нагрузка на бюджет, млн.руб.</a:t>
            </a:r>
            <a:endParaRPr lang="ru-RU" sz="32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57200" y="980727"/>
          <a:ext cx="8003230" cy="168147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70784"/>
                <a:gridCol w="936104"/>
                <a:gridCol w="936104"/>
                <a:gridCol w="1080120"/>
                <a:gridCol w="1080118"/>
              </a:tblGrid>
              <a:tr h="40016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Показатель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2018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2019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2020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2021 год</a:t>
                      </a:r>
                      <a:endParaRPr lang="ru-RU" sz="1400" dirty="0"/>
                    </a:p>
                  </a:txBody>
                  <a:tcPr/>
                </a:tc>
              </a:tr>
              <a:tr h="32859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Бюджетный</a:t>
                      </a:r>
                      <a:r>
                        <a:rPr lang="ru-RU" sz="1400" b="1" baseline="0" dirty="0" smtClean="0"/>
                        <a:t> кредит, в т.ч.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28,0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29,0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12,0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0,0</a:t>
                      </a:r>
                      <a:endParaRPr lang="ru-RU" sz="1400" b="1" dirty="0"/>
                    </a:p>
                  </a:txBody>
                  <a:tcPr/>
                </a:tc>
              </a:tr>
              <a:tr h="27935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Погашение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24,0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5,0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12,0</a:t>
                      </a:r>
                      <a:endParaRPr lang="ru-RU" sz="1400" dirty="0"/>
                    </a:p>
                  </a:txBody>
                  <a:tcPr/>
                </a:tc>
              </a:tr>
              <a:tr h="23922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Получение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10,0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6,0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/>
                </a:tc>
              </a:tr>
              <a:tr h="343113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Коммерческий кредит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0,0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0,0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5,0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/>
                        <a:t>6,0</a:t>
                      </a:r>
                      <a:endParaRPr lang="ru-RU" sz="1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Содержимое 5" descr="x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55776" y="3212976"/>
            <a:ext cx="4371864" cy="2737304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0" name="Блок-схема: внутренняя память 9"/>
          <p:cNvSpPr/>
          <p:nvPr/>
        </p:nvSpPr>
        <p:spPr>
          <a:xfrm>
            <a:off x="34107" y="44624"/>
            <a:ext cx="9121261" cy="715489"/>
          </a:xfrm>
          <a:prstGeom prst="flowChartInternalStorag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Основные характеристики бюджета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2219577800"/>
              </p:ext>
            </p:extLst>
          </p:nvPr>
        </p:nvGraphicFramePr>
        <p:xfrm>
          <a:off x="237747" y="685800"/>
          <a:ext cx="8906253" cy="76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Блок-схема: магнитный диск 2"/>
          <p:cNvSpPr/>
          <p:nvPr/>
        </p:nvSpPr>
        <p:spPr>
          <a:xfrm>
            <a:off x="827584" y="3052885"/>
            <a:ext cx="1760888" cy="752229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Доходы</a:t>
            </a:r>
            <a:endParaRPr lang="ru-RU" sz="3200" b="1" dirty="0"/>
          </a:p>
        </p:txBody>
      </p:sp>
      <p:sp>
        <p:nvSpPr>
          <p:cNvPr id="8" name="Блок-схема: магнитный диск 7"/>
          <p:cNvSpPr/>
          <p:nvPr/>
        </p:nvSpPr>
        <p:spPr>
          <a:xfrm>
            <a:off x="3531192" y="2636912"/>
            <a:ext cx="2448272" cy="1584176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Расходы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759186" y="2880727"/>
            <a:ext cx="670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/>
              <a:t>&lt;</a:t>
            </a:r>
            <a:endParaRPr lang="ru-RU" sz="7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72952" y="2808107"/>
            <a:ext cx="670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/>
              <a:t>=</a:t>
            </a:r>
            <a:endParaRPr lang="ru-RU" sz="7200" b="1" dirty="0"/>
          </a:p>
        </p:txBody>
      </p:sp>
      <p:sp>
        <p:nvSpPr>
          <p:cNvPr id="12" name="Блок-схема: магнитный диск 11"/>
          <p:cNvSpPr/>
          <p:nvPr/>
        </p:nvSpPr>
        <p:spPr>
          <a:xfrm>
            <a:off x="6449015" y="2780928"/>
            <a:ext cx="2425533" cy="1271917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Дефицит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1400" b="1" dirty="0" smtClean="0"/>
              <a:t>(доходы меньше расходов)</a:t>
            </a:r>
            <a:endParaRPr lang="ru-RU" sz="1400" b="1" dirty="0"/>
          </a:p>
        </p:txBody>
      </p:sp>
      <p:sp>
        <p:nvSpPr>
          <p:cNvPr id="13" name="Блок-схема: магнитный диск 12"/>
          <p:cNvSpPr/>
          <p:nvPr/>
        </p:nvSpPr>
        <p:spPr>
          <a:xfrm>
            <a:off x="377605" y="4653136"/>
            <a:ext cx="2353525" cy="1656184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Доходы</a:t>
            </a:r>
            <a:endParaRPr lang="ru-RU" sz="3600" b="1" dirty="0"/>
          </a:p>
        </p:txBody>
      </p:sp>
      <p:sp>
        <p:nvSpPr>
          <p:cNvPr id="14" name="Блок-схема: магнитный диск 13"/>
          <p:cNvSpPr/>
          <p:nvPr/>
        </p:nvSpPr>
        <p:spPr>
          <a:xfrm>
            <a:off x="3642286" y="5071498"/>
            <a:ext cx="1904905" cy="792280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Расходы</a:t>
            </a:r>
            <a:endParaRPr lang="ru-RU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76122" y="4824330"/>
            <a:ext cx="670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/>
              <a:t>&gt;</a:t>
            </a:r>
            <a:endParaRPr lang="ru-RU" sz="7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796136" y="4824331"/>
            <a:ext cx="670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/>
              <a:t>=</a:t>
            </a:r>
            <a:endParaRPr lang="ru-RU" sz="7200" b="1" dirty="0"/>
          </a:p>
        </p:txBody>
      </p:sp>
      <p:sp>
        <p:nvSpPr>
          <p:cNvPr id="17" name="Блок-схема: магнитный диск 16"/>
          <p:cNvSpPr/>
          <p:nvPr/>
        </p:nvSpPr>
        <p:spPr>
          <a:xfrm>
            <a:off x="6466946" y="4797152"/>
            <a:ext cx="2425533" cy="1340973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Профицит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/>
              <a:t>(доходы больше расходов)</a:t>
            </a:r>
            <a:endParaRPr lang="ru-RU" sz="1400" b="1" dirty="0"/>
          </a:p>
        </p:txBody>
      </p:sp>
    </p:spTree>
    <p:extLst>
      <p:ext uri="{BB962C8B-B14F-4D97-AF65-F5344CB8AC3E}">
        <p14:creationId xmlns="" xmlns:p14="http://schemas.microsoft.com/office/powerpoint/2010/main" val="106414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внутренняя память 5"/>
          <p:cNvSpPr/>
          <p:nvPr/>
        </p:nvSpPr>
        <p:spPr>
          <a:xfrm>
            <a:off x="-36513" y="4763"/>
            <a:ext cx="9180513" cy="985837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Муниципальная программа "Управление муниципальными финансами и муниципальным долгом </a:t>
            </a:r>
            <a:r>
              <a:rPr lang="ru-RU" sz="1600" b="1" dirty="0" err="1" smtClean="0">
                <a:solidFill>
                  <a:schemeClr val="tx1"/>
                </a:solidFill>
              </a:rPr>
              <a:t>Кувандыкского</a:t>
            </a:r>
            <a:r>
              <a:rPr lang="ru-RU" sz="1600" b="1" dirty="0" smtClean="0">
                <a:solidFill>
                  <a:schemeClr val="tx1"/>
                </a:solidFill>
              </a:rPr>
              <a:t> городского округа Оренбургской </a:t>
            </a:r>
            <a:r>
              <a:rPr lang="ru-RU" sz="1600" b="1" dirty="0" smtClean="0">
                <a:solidFill>
                  <a:schemeClr val="tx1"/>
                </a:solidFill>
              </a:rPr>
              <a:t>области"</a:t>
            </a:r>
            <a:endParaRPr lang="ru-RU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161256" y="990600"/>
          <a:ext cx="8784976" cy="76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6549" name="Group 229"/>
          <p:cNvGraphicFramePr>
            <a:graphicFrameLocks noGrp="1"/>
          </p:cNvGraphicFramePr>
          <p:nvPr/>
        </p:nvGraphicFramePr>
        <p:xfrm>
          <a:off x="381000" y="1676400"/>
          <a:ext cx="8458198" cy="448806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6121"/>
                <a:gridCol w="4159546"/>
                <a:gridCol w="1039503"/>
                <a:gridCol w="1039503"/>
                <a:gridCol w="833131"/>
                <a:gridCol w="900394"/>
              </a:tblGrid>
              <a:tr h="24004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Направление расходов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Исполнено 2018год</a:t>
                      </a:r>
                    </a:p>
                  </a:txBody>
                  <a:tcPr marL="9192" marR="9192" marT="9192" marB="0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Утверждено в бюджете на 2019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Проект бюджета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07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</a:tr>
              <a:tr h="51881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Итого по программе :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21948,5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30182,7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28036,4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27710,9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 anchorCtr="1"/>
                </a:tc>
              </a:tr>
              <a:tr h="507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Подпрограмма 1. Подпрограмма «Организация составления и исполнения бюджета городского округа»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17613,2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27078,2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26496,4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25428,3</a:t>
                      </a:r>
                    </a:p>
                  </a:txBody>
                  <a:tcPr marL="9525" marR="9525" marT="9525" marB="0" anchor="ctr" anchorCtr="1"/>
                </a:tc>
              </a:tr>
              <a:tr h="570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Основное мероприятие « Организация составления и исполнения бюджета городского округа»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17613,2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27067,8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25496,4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25363,3</a:t>
                      </a:r>
                    </a:p>
                  </a:txBody>
                  <a:tcPr marL="9525" marR="9525" marT="9525" marB="0" anchor="ctr" anchorCtr="1"/>
                </a:tc>
              </a:tr>
              <a:tr h="700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Основное мероприятие «Стабилизация финансовой ситуации и финансовое обеспечение непредвиденных расходов в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Кувандыкском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городском округе»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10,4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1000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65,0</a:t>
                      </a:r>
                    </a:p>
                  </a:txBody>
                  <a:tcPr marL="9525" marR="9525" marT="9525" marB="0" anchor="ctr" anchorCtr="1"/>
                </a:tc>
              </a:tr>
              <a:tr h="7228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Подпрограмма "Управление муниципальным долгом и муниципальными финансовыми активами </a:t>
                      </a:r>
                      <a:r>
                        <a:rPr kumimoji="0" lang="ru-RU" sz="1200" b="1" i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Кувандыкского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городского округа Оренбургской области»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370,2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27,2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56,3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805,3</a:t>
                      </a:r>
                    </a:p>
                  </a:txBody>
                  <a:tcPr marL="9525" marR="9525" marT="9525" marB="0" anchor="ctr" anchorCtr="1"/>
                </a:tc>
              </a:tr>
              <a:tr h="6988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Основное мероприятие «Обслуживание муниципального долга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Кувандыкского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городского округа»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370,2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27,2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56,3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805,3</a:t>
                      </a:r>
                    </a:p>
                  </a:txBody>
                  <a:tcPr marL="9525" marR="9525" marT="9525" marB="0" anchor="ctr" anchorCtr="1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Group 229"/>
          <p:cNvGraphicFramePr>
            <a:graphicFrameLocks noGrp="1"/>
          </p:cNvGraphicFramePr>
          <p:nvPr/>
        </p:nvGraphicFramePr>
        <p:xfrm>
          <a:off x="304800" y="152400"/>
          <a:ext cx="8458198" cy="609309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6121"/>
                <a:gridCol w="4159546"/>
                <a:gridCol w="1039503"/>
                <a:gridCol w="1039503"/>
                <a:gridCol w="833131"/>
                <a:gridCol w="900394"/>
              </a:tblGrid>
              <a:tr h="33869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Направление расходов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Исполнено 2018год</a:t>
                      </a:r>
                    </a:p>
                  </a:txBody>
                  <a:tcPr marL="9192" marR="9192" marT="9192" marB="0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Утверждено в бюджете на 2019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Проект бюджета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00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</a:tr>
              <a:tr h="45903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Итого по программе :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21948,5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30182,7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28036,4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27710,9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 anchorCtr="1"/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Подпрограмма «Повышения эффективности бюджетных расходов»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2290,9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/>
                        <a:t>27078,2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/>
                        <a:t>26496,4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/>
                        <a:t>25428,3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 anchorCtr="1"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Основное мероприятие «Повышение эффективности распределения бюджетных средств»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2290,9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1338,8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 anchorCtr="1"/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Повышение уровня технической оснащенности органов исполнительной власти городского округа, задействованных в бюджетном процессе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2201,8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1275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 anchorCtr="1"/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Профессиональное развитие и участие в семинарах муниципальных служащих органов местного самоуправления и специалистов муниципальных учреждений по вопросам повышения эффективности бюджетных средств.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89,1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63,7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 anchorCtr="1"/>
                </a:tc>
              </a:tr>
              <a:tr h="6156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Подпрограмма "Организация и осуществление муниципального финансового контроля в финансово-бюджетной сфере"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1674,2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1738,5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1483,7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1477,3</a:t>
                      </a:r>
                    </a:p>
                  </a:txBody>
                  <a:tcPr marL="9525" marR="9525" marT="9525" marB="0" anchor="ctr" anchorCtr="1"/>
                </a:tc>
              </a:tr>
              <a:tr h="730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Основное мероприятие. "Организация и осуществление внутреннего финансового контроля в финансово-бюджетной сфере за соблюдением бюджетного законодательства, иных нормативных правовых актов, регулирующих бюджетные правоотношения."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841,6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874,1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954,7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954,7</a:t>
                      </a:r>
                    </a:p>
                  </a:txBody>
                  <a:tcPr marL="9525" marR="9525" marT="9525" marB="0" anchor="ctr" anchorCtr="1"/>
                </a:tc>
              </a:tr>
              <a:tr h="730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Основное мероприятие "Экспертно аналитические мероприятия внешнего финансового контроля в финансово-бюджетной сфере  за соблюдением бюджетного законодательства "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832,6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864,4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529,0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522,6</a:t>
                      </a:r>
                    </a:p>
                  </a:txBody>
                  <a:tcPr marL="9525" marR="9525" marT="9525" marB="0" anchor="ctr" anchorCtr="1"/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Group 229"/>
          <p:cNvGraphicFramePr>
            <a:graphicFrameLocks noGrp="1"/>
          </p:cNvGraphicFramePr>
          <p:nvPr/>
        </p:nvGraphicFramePr>
        <p:xfrm>
          <a:off x="381000" y="381000"/>
          <a:ext cx="8458198" cy="30480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6121"/>
                <a:gridCol w="4159546"/>
                <a:gridCol w="1039503"/>
                <a:gridCol w="1039503"/>
                <a:gridCol w="833131"/>
                <a:gridCol w="900394"/>
              </a:tblGrid>
              <a:tr h="25110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Направление расходов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Исполнено 2018год</a:t>
                      </a:r>
                    </a:p>
                  </a:txBody>
                  <a:tcPr marL="9192" marR="9192" marT="9192" marB="0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Утверждено в бюджете на 2019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Проект бюджета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19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</a:tr>
              <a:tr h="34031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Итого по программе :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21948,5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30182,7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28036,4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27710,9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 anchorCtr="1"/>
                </a:tc>
              </a:tr>
              <a:tr h="7344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Подпрограмма  "Повышение финансовой грамотности населения  </a:t>
                      </a:r>
                      <a:r>
                        <a:rPr kumimoji="0" lang="ru-RU" sz="1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Кувандыкского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городского округа "</a:t>
                      </a:r>
                    </a:p>
                  </a:txBody>
                  <a:tcPr marL="9192" marR="9192" marT="9192" marB="0" anchor="ctr" horzOverflow="overflow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Без финансирования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1240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Основное мероприятие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Проведение консультационных и обучающих мероприятий, направленных на повышение финансовой грамотности населения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Кувандыкского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городского округа</a:t>
                      </a:r>
                    </a:p>
                  </a:txBody>
                  <a:tcPr marL="9192" marR="9192" marT="9192" marB="0" anchor="ctr" horzOverflow="overflow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внутренняя память 5"/>
          <p:cNvSpPr/>
          <p:nvPr/>
        </p:nvSpPr>
        <p:spPr>
          <a:xfrm>
            <a:off x="-36513" y="4763"/>
            <a:ext cx="9180513" cy="1209675"/>
          </a:xfrm>
          <a:prstGeom prst="flowChartInternalStorag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Муниципальная программа "Управление муниципальными финансами и муниципальным долгом </a:t>
            </a:r>
            <a:r>
              <a:rPr lang="ru-RU" sz="1400" b="1" dirty="0" err="1" smtClean="0">
                <a:solidFill>
                  <a:schemeClr val="tx1"/>
                </a:solidFill>
              </a:rPr>
              <a:t>Кувандыкского</a:t>
            </a:r>
            <a:r>
              <a:rPr lang="ru-RU" sz="1400" b="1" dirty="0" smtClean="0">
                <a:solidFill>
                  <a:schemeClr val="tx1"/>
                </a:solidFill>
              </a:rPr>
              <a:t> городского округа Оренбургской области на 2019-2024 годы</a:t>
            </a:r>
            <a:r>
              <a:rPr lang="ru-RU" sz="2400" b="1" dirty="0" smtClean="0">
                <a:solidFill>
                  <a:schemeClr val="tx1"/>
                </a:solidFill>
              </a:rPr>
              <a:t>"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181600" y="2743200"/>
          <a:ext cx="3581401" cy="335280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744187"/>
                <a:gridCol w="976746"/>
                <a:gridCol w="914730"/>
                <a:gridCol w="945738"/>
              </a:tblGrid>
              <a:tr h="201554">
                <a:tc gridSpan="4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47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baseline="0" dirty="0" smtClean="0"/>
                        <a:t>     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План </a:t>
                      </a:r>
                      <a:r>
                        <a:rPr lang="ru-RU" sz="1100" u="none" strike="noStrike" dirty="0"/>
                        <a:t>на отчетную дату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Исполнено </a:t>
                      </a:r>
                      <a:r>
                        <a:rPr lang="ru-RU" sz="1100" u="none" strike="noStrike" dirty="0"/>
                        <a:t>на отчетную  дату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% исполнения на отчетную дату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392324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/>
                        <a:t>2016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/>
                        <a:t>13198,6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/>
                        <a:t>13016,2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/>
                        <a:t>98,6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41701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/>
                        <a:t>2017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/>
                        <a:t>12522,2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/>
                        <a:t>12394,2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/>
                        <a:t>99,0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3113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/>
                        <a:t>2018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/>
                        <a:t>22493,6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/>
                        <a:t>21948,5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/>
                        <a:t>97,6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3113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/>
                        <a:t>2019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/>
                        <a:t>30182,7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/>
                        <a:t>27229,3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/>
                        <a:t>90,2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3113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/>
                        <a:t>2020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/>
                        <a:t>28036,4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3113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/>
                        <a:t>2021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/>
                        <a:t>27710,8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228600" y="2514600"/>
          <a:ext cx="49530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52600" y="12954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Структура расходов по муниципальной программе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05000" y="19050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Информация по состоянию на 27.11.2019 г. тыс.руб.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44</a:t>
            </a:fld>
            <a:endParaRPr lang="ru-RU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62337634"/>
              </p:ext>
            </p:extLst>
          </p:nvPr>
        </p:nvGraphicFramePr>
        <p:xfrm>
          <a:off x="0" y="685800"/>
          <a:ext cx="9108504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Блок-схема: внутренняя память 12"/>
          <p:cNvSpPr/>
          <p:nvPr/>
        </p:nvSpPr>
        <p:spPr>
          <a:xfrm>
            <a:off x="9592" y="0"/>
            <a:ext cx="9134408" cy="714356"/>
          </a:xfrm>
          <a:prstGeom prst="flowChartInternalStorag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000" u="sng" dirty="0" smtClean="0"/>
              <a:t>Ожидаемые результаты реализации Программы: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72674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62337634"/>
              </p:ext>
            </p:extLst>
          </p:nvPr>
        </p:nvGraphicFramePr>
        <p:xfrm>
          <a:off x="35496" y="609600"/>
          <a:ext cx="9108504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Блок-схема: внутренняя память 12"/>
          <p:cNvSpPr/>
          <p:nvPr/>
        </p:nvSpPr>
        <p:spPr>
          <a:xfrm>
            <a:off x="9592" y="0"/>
            <a:ext cx="9134408" cy="714356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b="1" dirty="0" smtClean="0"/>
              <a:t>Показатели (индикаторы) программы  в 2018 -2019 году: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10668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2674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F2D6988-B65C-4A51-8EEF-A8D8CFEB745A}"/>
              </a:ext>
            </a:extLst>
          </p:cNvPr>
          <p:cNvSpPr/>
          <p:nvPr/>
        </p:nvSpPr>
        <p:spPr>
          <a:xfrm>
            <a:off x="2" y="4801603"/>
            <a:ext cx="9143999" cy="2056397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FF690C2-C896-4764-B690-DB4201654F77}"/>
              </a:ext>
            </a:extLst>
          </p:cNvPr>
          <p:cNvSpPr/>
          <p:nvPr/>
        </p:nvSpPr>
        <p:spPr>
          <a:xfrm>
            <a:off x="2" y="0"/>
            <a:ext cx="9143999" cy="6858000"/>
          </a:xfrm>
          <a:prstGeom prst="rect">
            <a:avLst/>
          </a:prstGeom>
          <a:solidFill>
            <a:srgbClr val="1E4D7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17D22AE-881D-4404-AE30-24AF91DEE6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92"/>
          <a:stretch/>
        </p:blipFill>
        <p:spPr>
          <a:xfrm>
            <a:off x="2" y="0"/>
            <a:ext cx="9143999" cy="480160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83B1C53-102E-443C-948D-EFDDE9A8AACE}"/>
              </a:ext>
            </a:extLst>
          </p:cNvPr>
          <p:cNvSpPr/>
          <p:nvPr/>
        </p:nvSpPr>
        <p:spPr>
          <a:xfrm>
            <a:off x="1" y="1"/>
            <a:ext cx="9143999" cy="4839703"/>
          </a:xfrm>
          <a:prstGeom prst="rect">
            <a:avLst/>
          </a:prstGeom>
          <a:solidFill>
            <a:schemeClr val="tx1">
              <a:lumMod val="95000"/>
              <a:lumOff val="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247968DB-9DF4-49EA-8D97-A9C7008B5486}"/>
              </a:ext>
            </a:extLst>
          </p:cNvPr>
          <p:cNvCxnSpPr>
            <a:cxnSpLocks/>
          </p:cNvCxnSpPr>
          <p:nvPr/>
        </p:nvCxnSpPr>
        <p:spPr>
          <a:xfrm>
            <a:off x="0" y="4839701"/>
            <a:ext cx="9144000" cy="0"/>
          </a:xfrm>
          <a:prstGeom prst="line">
            <a:avLst/>
          </a:prstGeom>
          <a:ln w="76200">
            <a:solidFill>
              <a:srgbClr val="FFA72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F46EE672-E267-4690-BD33-D6D1C5F7A6BC}"/>
              </a:ext>
            </a:extLst>
          </p:cNvPr>
          <p:cNvSpPr/>
          <p:nvPr/>
        </p:nvSpPr>
        <p:spPr>
          <a:xfrm>
            <a:off x="379349" y="319926"/>
            <a:ext cx="8419228" cy="380873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ts val="6600"/>
              </a:lnSpc>
            </a:pPr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DinDisplay Pro Medium" panose="02000506000000020004" pitchFamily="2" charset="0"/>
              </a:rPr>
              <a:t>Муниципальная программа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Экономическое развитие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муниципального образования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Кувандыкский городской округ </a:t>
            </a:r>
          </a:p>
          <a:p>
            <a:pPr algn="ctr">
              <a:lnSpc>
                <a:spcPts val="4800"/>
              </a:lnSpc>
            </a:pPr>
            <a:endParaRPr lang="ru-RU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8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Бюджетные ассигнования в 2019 году 10,8 млн.руб.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7BFC710-DB62-4E3C-9610-FE4A6EAE51E2}"/>
              </a:ext>
            </a:extLst>
          </p:cNvPr>
          <p:cNvSpPr txBox="1"/>
          <p:nvPr/>
        </p:nvSpPr>
        <p:spPr>
          <a:xfrm>
            <a:off x="173515" y="5250539"/>
            <a:ext cx="138564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ru-RU" sz="1200" dirty="0" smtClean="0">
              <a:solidFill>
                <a:schemeClr val="bg1"/>
              </a:solidFill>
              <a:latin typeface="PF DinDisplay Pro Medium" panose="02000506000000020004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ru-RU" sz="1200" dirty="0">
              <a:solidFill>
                <a:schemeClr val="bg1"/>
              </a:solidFill>
              <a:latin typeface="PF DinDisplay Pro Medium" panose="02000506000000020004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81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9046568-3510-42CA-8392-255A2A5F40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0" t="17055" b="47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0CA55D9-E1BC-450C-8578-84218C79DB08}"/>
              </a:ext>
            </a:extLst>
          </p:cNvPr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1E4D7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ts val="1350"/>
              </a:lnSpc>
            </a:pPr>
            <a:r>
              <a:rPr lang="ru-RU" sz="3600" b="1" dirty="0" smtClean="0">
                <a:solidFill>
                  <a:srgbClr val="FFA725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B557E96-2574-4659-BE81-2A5CE4081BDE}"/>
              </a:ext>
            </a:extLst>
          </p:cNvPr>
          <p:cNvSpPr/>
          <p:nvPr/>
        </p:nvSpPr>
        <p:spPr>
          <a:xfrm>
            <a:off x="-462987" y="209602"/>
            <a:ext cx="9363919" cy="6206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4275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Подпрограмма 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2A2DF9DF-005B-42F2-B254-836282539399}"/>
              </a:ext>
            </a:extLst>
          </p:cNvPr>
          <p:cNvCxnSpPr>
            <a:cxnSpLocks/>
          </p:cNvCxnSpPr>
          <p:nvPr/>
        </p:nvCxnSpPr>
        <p:spPr>
          <a:xfrm flipH="1">
            <a:off x="208343" y="5109028"/>
            <a:ext cx="8630856" cy="0"/>
          </a:xfrm>
          <a:prstGeom prst="line">
            <a:avLst/>
          </a:prstGeom>
          <a:ln w="38100">
            <a:solidFill>
              <a:srgbClr val="DA82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5196" y="925975"/>
            <a:ext cx="8695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«Повышение эффективности муниципального  управления социально-экономическим развитием муниципального образования Кувандыкский городской округ»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http://m.orb.ru/fm/84/8be627bc543fd91be4d7f26ee86f5ee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263" y="2823178"/>
            <a:ext cx="3456000" cy="3069377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479404" y="2855089"/>
            <a:ext cx="48323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Доля удовлетворенности заявителей качеством  и  доступностью  государственных   и   муниципальных   услуг,  предоставляемых на базе МФЦ от общего числа опрошенных    90%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995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9046568-3510-42CA-8392-255A2A5F40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0" t="17055" b="47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0CA55D9-E1BC-450C-8578-84218C79DB08}"/>
              </a:ext>
            </a:extLst>
          </p:cNvPr>
          <p:cNvSpPr/>
          <p:nvPr/>
        </p:nvSpPr>
        <p:spPr>
          <a:xfrm>
            <a:off x="2" y="-30867"/>
            <a:ext cx="9143999" cy="6858000"/>
          </a:xfrm>
          <a:prstGeom prst="rect">
            <a:avLst/>
          </a:prstGeom>
          <a:solidFill>
            <a:srgbClr val="1E4D7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18 муниципальных маршрутов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Пробег пассажирского транспорта на регулярных муниципальных маршрутах по регулируемым тарифам 630,4 тыс.км.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B557E96-2574-4659-BE81-2A5CE4081BDE}"/>
              </a:ext>
            </a:extLst>
          </p:cNvPr>
          <p:cNvSpPr/>
          <p:nvPr/>
        </p:nvSpPr>
        <p:spPr>
          <a:xfrm>
            <a:off x="-219919" y="194170"/>
            <a:ext cx="9363919" cy="19133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4275"/>
              </a:lnSpc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«Развитие пассажирского автомобильного транспорта общего пользования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Кувандыкском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городском округе»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2A2DF9DF-005B-42F2-B254-836282539399}"/>
              </a:ext>
            </a:extLst>
          </p:cNvPr>
          <p:cNvCxnSpPr>
            <a:cxnSpLocks/>
          </p:cNvCxnSpPr>
          <p:nvPr/>
        </p:nvCxnSpPr>
        <p:spPr>
          <a:xfrm flipH="1">
            <a:off x="208343" y="5109028"/>
            <a:ext cx="8630856" cy="0"/>
          </a:xfrm>
          <a:prstGeom prst="line">
            <a:avLst/>
          </a:prstGeom>
          <a:ln w="38100">
            <a:solidFill>
              <a:srgbClr val="DA82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5196" y="925975"/>
            <a:ext cx="8695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cloud.maxni.ru/tn3_0_97457100_15076696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7260" y="4206113"/>
            <a:ext cx="2870522" cy="2368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2995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046568-3510-42CA-8392-255A2A5F40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" t="17055" b="47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0CA55D9-E1BC-450C-8578-84218C79DB08}"/>
              </a:ext>
            </a:extLst>
          </p:cNvPr>
          <p:cNvSpPr/>
          <p:nvPr/>
        </p:nvSpPr>
        <p:spPr>
          <a:xfrm>
            <a:off x="2" y="0"/>
            <a:ext cx="9143999" cy="6858000"/>
          </a:xfrm>
          <a:prstGeom prst="rect">
            <a:avLst/>
          </a:prstGeom>
          <a:solidFill>
            <a:srgbClr val="1E4D7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ts val="1350"/>
              </a:lnSpc>
            </a:pP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2A2DF9DF-005B-42F2-B254-836282539399}"/>
              </a:ext>
            </a:extLst>
          </p:cNvPr>
          <p:cNvCxnSpPr>
            <a:cxnSpLocks/>
          </p:cNvCxnSpPr>
          <p:nvPr/>
        </p:nvCxnSpPr>
        <p:spPr>
          <a:xfrm flipH="1">
            <a:off x="208343" y="5109028"/>
            <a:ext cx="8630856" cy="0"/>
          </a:xfrm>
          <a:prstGeom prst="line">
            <a:avLst/>
          </a:prstGeom>
          <a:ln w="38100">
            <a:solidFill>
              <a:srgbClr val="DA82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162046" y="231494"/>
            <a:ext cx="863493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«Развитие предпринимательства в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Кувандыкском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городском округе»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Число работников, занятых в сфере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МСП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2,9 тыс.чел.</a:t>
            </a:r>
          </a:p>
          <a:p>
            <a:pPr algn="ctr"/>
            <a:endParaRPr lang="ru-RU" sz="30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8" descr="http://m.orb.ru/photo/84/4/1/412b5c6d4a88a03e91dfc16dd4d494ff/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1904" y="2623597"/>
            <a:ext cx="2453834" cy="4012555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</p:pic>
      <p:pic>
        <p:nvPicPr>
          <p:cNvPr id="7170" name="Picture 2" descr="http://m.orb.ru/photo/84/b/f/bf29aa11aaa972e7713972c5497a5d40/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644" y="2762491"/>
            <a:ext cx="3252487" cy="299398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13" name="Picture 2" descr="http://m.orb.ru/photo/84/4/3/430cbcb0d9dcadb1ca659196202990d4/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0992" y="3215833"/>
            <a:ext cx="3593580" cy="283200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52995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1900069559"/>
              </p:ext>
            </p:extLst>
          </p:nvPr>
        </p:nvGraphicFramePr>
        <p:xfrm>
          <a:off x="274259" y="836712"/>
          <a:ext cx="8784976" cy="6114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0" name="Блок-схема: внутренняя память 9"/>
          <p:cNvSpPr/>
          <p:nvPr/>
        </p:nvSpPr>
        <p:spPr>
          <a:xfrm>
            <a:off x="22739" y="-4591"/>
            <a:ext cx="9121261" cy="481263"/>
          </a:xfrm>
          <a:prstGeom prst="flowChartInternalStorag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Доходы бюджета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7" name="Рамка 36"/>
          <p:cNvSpPr/>
          <p:nvPr/>
        </p:nvSpPr>
        <p:spPr>
          <a:xfrm>
            <a:off x="274259" y="620688"/>
            <a:ext cx="8042157" cy="792088"/>
          </a:xfrm>
          <a:prstGeom prst="frame">
            <a:avLst>
              <a:gd name="adj1" fmla="val 6316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Доходы бюджета </a:t>
            </a:r>
            <a:r>
              <a:rPr lang="ru-RU" sz="2000" b="1" dirty="0">
                <a:solidFill>
                  <a:schemeClr val="tx1"/>
                </a:solidFill>
              </a:rPr>
              <a:t>– безвозмездные и безвозвратные поступления </a:t>
            </a:r>
            <a:r>
              <a:rPr lang="ru-RU" sz="2000" b="1" dirty="0" smtClean="0">
                <a:solidFill>
                  <a:schemeClr val="tx1"/>
                </a:solidFill>
              </a:rPr>
              <a:t>  денежных </a:t>
            </a:r>
            <a:r>
              <a:rPr lang="ru-RU" sz="2000" b="1" dirty="0">
                <a:solidFill>
                  <a:schemeClr val="tx1"/>
                </a:solidFill>
              </a:rPr>
              <a:t>средств в бюджет</a:t>
            </a:r>
            <a:r>
              <a:rPr lang="ru-RU" sz="2000" b="1" dirty="0"/>
              <a:t>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987824" y="1412776"/>
            <a:ext cx="2520280" cy="568424"/>
          </a:xfrm>
          <a:prstGeom prst="downArrow">
            <a:avLst>
              <a:gd name="adj1" fmla="val 50000"/>
              <a:gd name="adj2" fmla="val 5377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432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046568-3510-42CA-8392-255A2A5F40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" t="17055" b="47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0CA55D9-E1BC-450C-8578-84218C79DB08}"/>
              </a:ext>
            </a:extLst>
          </p:cNvPr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1E4D7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ts val="1350"/>
              </a:lnSpc>
            </a:pP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2A2DF9DF-005B-42F2-B254-836282539399}"/>
              </a:ext>
            </a:extLst>
          </p:cNvPr>
          <p:cNvCxnSpPr>
            <a:cxnSpLocks/>
          </p:cNvCxnSpPr>
          <p:nvPr/>
        </p:nvCxnSpPr>
        <p:spPr>
          <a:xfrm flipH="1">
            <a:off x="208343" y="5109028"/>
            <a:ext cx="8630856" cy="0"/>
          </a:xfrm>
          <a:prstGeom prst="line">
            <a:avLst/>
          </a:prstGeom>
          <a:ln w="38100">
            <a:solidFill>
              <a:srgbClr val="DA82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" y="1"/>
            <a:ext cx="831062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«Развитие торговли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Кувандыкском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городском округе»</a:t>
            </a:r>
          </a:p>
          <a:p>
            <a:pPr algn="ctr"/>
            <a:endParaRPr lang="ru-R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7025" y="1512427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83030" y="1558724"/>
            <a:ext cx="184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72812" y="5231757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" y="1913686"/>
            <a:ext cx="92332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Доставка социально значимых товаров 3 населенных пункта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Индекс физического объема оборота розничной торговли 102,1%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469" y="3172105"/>
            <a:ext cx="2772328" cy="309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390" y="3169536"/>
            <a:ext cx="2832360" cy="29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0813" y="3086583"/>
            <a:ext cx="3200621" cy="337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2995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81000" y="609600"/>
            <a:ext cx="8305800" cy="56388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/>
            <a:r>
              <a:rPr lang="ru-RU" sz="6000" b="1" dirty="0" smtClean="0"/>
              <a:t>Основные показатели развития дорожного хозяйства округа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800" b="1" dirty="0" smtClean="0"/>
              <a:t>в соответствии с муниципальной программой </a:t>
            </a:r>
            <a:r>
              <a:rPr lang="ru-RU" sz="2400" b="1" dirty="0" smtClean="0"/>
              <a:t>"Развитие дорожного хозяйства муниципального образования Кувандыкский городской </a:t>
            </a:r>
            <a:r>
              <a:rPr lang="ru-RU" sz="2400" b="1" dirty="0" smtClean="0"/>
              <a:t>округ».</a:t>
            </a:r>
            <a:endParaRPr lang="ru-RU" sz="2400" b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52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1052736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ysClr val="windowText" lastClr="000000"/>
                </a:solidFill>
              </a:rPr>
              <a:t>Муниципальная программа </a:t>
            </a:r>
            <a:r>
              <a:rPr lang="ru-RU" sz="1600" dirty="0" smtClean="0"/>
              <a:t>"Развитие дорожного хозяйства муниципального образования Кувандыкский городской </a:t>
            </a:r>
            <a:r>
              <a:rPr lang="ru-RU" sz="1600" dirty="0" smtClean="0"/>
              <a:t>округ».</a:t>
            </a:r>
            <a:endParaRPr lang="ru-RU" sz="1600" dirty="0" smtClean="0"/>
          </a:p>
          <a:p>
            <a:pPr lvl="0" algn="ctr">
              <a:defRPr/>
            </a:pP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91872" y="2667000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/>
              <a:t> руб.</a:t>
            </a:r>
            <a:endParaRPr lang="ru-RU" sz="14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9185223"/>
              </p:ext>
            </p:extLst>
          </p:nvPr>
        </p:nvGraphicFramePr>
        <p:xfrm>
          <a:off x="152399" y="3048000"/>
          <a:ext cx="8839201" cy="35052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7077"/>
                <a:gridCol w="4650158"/>
                <a:gridCol w="1229474"/>
                <a:gridCol w="1126030"/>
                <a:gridCol w="1206462"/>
              </a:tblGrid>
              <a:tr h="29524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Направление расходов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Исполнено в бюджете на 2018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Решение 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бюджета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9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2019 год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2020 год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9127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Итого по программе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"Развитие дорожного хозяйства муниципального образования Кувандыкский                                                  городской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округ»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45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827 000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83 080 564,00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41 466 600,00</a:t>
                      </a:r>
                    </a:p>
                  </a:txBody>
                  <a:tcPr marL="7620" marR="7620" marT="7620" marB="0" anchor="b"/>
                </a:tc>
              </a:tr>
              <a:tr h="8793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«Развитие дорожной инфраструктуры муниципального образования  Кувандыкский  городской 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округ»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32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175 199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66 306 166,00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27 166 600,00</a:t>
                      </a:r>
                    </a:p>
                  </a:txBody>
                  <a:tcPr marL="7620" marR="7620" marT="7620" marB="0" anchor="b"/>
                </a:tc>
              </a:tr>
              <a:tr h="7779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«Повышение безопасности дорожного движения муниципального образования                                   Кувандыкский городской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округ»</a:t>
                      </a:r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651 800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16 774 398,00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14 300 000,00</a:t>
                      </a: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grpSp>
        <p:nvGrpSpPr>
          <p:cNvPr id="4" name="Группа 6"/>
          <p:cNvGrpSpPr/>
          <p:nvPr/>
        </p:nvGrpSpPr>
        <p:grpSpPr>
          <a:xfrm>
            <a:off x="-1017" y="1066800"/>
            <a:ext cx="9145016" cy="1004877"/>
            <a:chOff x="-9786" y="1099392"/>
            <a:chExt cx="3728945" cy="2074154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9786" y="1551551"/>
              <a:ext cx="3728945" cy="141987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-9371" y="1099392"/>
              <a:ext cx="3728530" cy="207415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ctr" defTabSz="913984">
                <a:defRPr/>
              </a:pPr>
              <a:endParaRPr lang="ru-RU" altLang="ru-RU" sz="1600" b="1" dirty="0" smtClean="0">
                <a:solidFill>
                  <a:srgbClr val="002060"/>
                </a:solidFill>
                <a:latin typeface="Arial" charset="0"/>
              </a:endParaRPr>
            </a:p>
            <a:p>
              <a:pPr algn="ctr" defTabSz="913984">
                <a:defRPr/>
              </a:pPr>
              <a:r>
                <a:rPr lang="ru-RU" altLang="ru-RU" sz="1600" b="1" dirty="0" smtClean="0">
                  <a:solidFill>
                    <a:srgbClr val="002060"/>
                  </a:solidFill>
                  <a:latin typeface="Arial" charset="0"/>
                </a:rPr>
                <a:t>Цель</a:t>
              </a:r>
              <a:r>
                <a:rPr lang="ru-RU" altLang="ru-RU" sz="1600" b="1" dirty="0">
                  <a:solidFill>
                    <a:srgbClr val="002060"/>
                  </a:solidFill>
                  <a:latin typeface="Arial" charset="0"/>
                </a:rPr>
                <a:t>: </a:t>
              </a:r>
              <a:r>
                <a:rPr lang="ru-RU" sz="1200" dirty="0" smtClean="0"/>
                <a:t>развитие современной и эффективной инфраструктуры автомобильных дорог общего пользования местного значения, обеспечивающей благоприятные условия для развития экономики и социальной сферы Кувандыкского городского округа, а также  повышение безопасности дорожного движения на автомобильных дорогах местного значения за счет выполнения комплекса мероприятий, направленных на сокращение смертности от дорожно-транспортных происшествий (ДТП).</a:t>
              </a:r>
              <a:endParaRPr lang="ru-RU" sz="1200" b="1" i="1" dirty="0">
                <a:solidFill>
                  <a:srgbClr val="002060"/>
                </a:solidFill>
                <a:latin typeface="Arial" charset="0"/>
              </a:endParaRPr>
            </a:p>
            <a:p>
              <a:pPr algn="ctr" defTabSz="913984">
                <a:defRPr/>
              </a:pPr>
              <a:endParaRPr lang="ru-RU" altLang="ru-RU" sz="1600" u="sng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0" name="Стрелка вниз 9"/>
          <p:cNvSpPr/>
          <p:nvPr/>
        </p:nvSpPr>
        <p:spPr>
          <a:xfrm>
            <a:off x="4267200" y="2209800"/>
            <a:ext cx="864096" cy="685800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401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53</a:t>
            </a:fld>
            <a:endParaRPr lang="ru-RU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="" xmlns:p14="http://schemas.microsoft.com/office/powerpoint/2010/main" val="62337634"/>
              </p:ext>
            </p:extLst>
          </p:nvPr>
        </p:nvGraphicFramePr>
        <p:xfrm>
          <a:off x="35496" y="685800"/>
          <a:ext cx="9108504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Блок-схема: внутренняя память 12"/>
          <p:cNvSpPr/>
          <p:nvPr/>
        </p:nvSpPr>
        <p:spPr>
          <a:xfrm>
            <a:off x="9592" y="0"/>
            <a:ext cx="9134408" cy="714356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b="1" dirty="0" smtClean="0"/>
              <a:t>Фактические показатели выполнения работ по программе  в 2018 году: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7" name="Рисунок 6" descr="aI5JWWw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599" y="762000"/>
            <a:ext cx="1828801" cy="13263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674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54</a:t>
            </a:fld>
            <a:endParaRPr lang="ru-RU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="" xmlns:p14="http://schemas.microsoft.com/office/powerpoint/2010/main" val="62337634"/>
              </p:ext>
            </p:extLst>
          </p:nvPr>
        </p:nvGraphicFramePr>
        <p:xfrm>
          <a:off x="35496" y="685800"/>
          <a:ext cx="9108504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Блок-схема: внутренняя память 12"/>
          <p:cNvSpPr/>
          <p:nvPr/>
        </p:nvSpPr>
        <p:spPr>
          <a:xfrm>
            <a:off x="9592" y="0"/>
            <a:ext cx="9134408" cy="714356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b="1" dirty="0" smtClean="0"/>
              <a:t>Выполненные работы по программе(</a:t>
            </a:r>
            <a:r>
              <a:rPr lang="ru-RU" sz="2000" b="1" dirty="0" err="1" smtClean="0"/>
              <a:t>руб</a:t>
            </a:r>
            <a:r>
              <a:rPr lang="ru-RU" sz="2000" b="1" dirty="0" smtClean="0"/>
              <a:t>)   на 2019 год: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7" name="Рисунок 6" descr="aI5JWWw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" y="2667000"/>
            <a:ext cx="1637330" cy="1295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674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55</a:t>
            </a:fld>
            <a:endParaRPr lang="ru-RU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="" xmlns:p14="http://schemas.microsoft.com/office/powerpoint/2010/main" val="62337634"/>
              </p:ext>
            </p:extLst>
          </p:nvPr>
        </p:nvGraphicFramePr>
        <p:xfrm>
          <a:off x="35496" y="685800"/>
          <a:ext cx="9108504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Блок-схема: внутренняя память 12"/>
          <p:cNvSpPr/>
          <p:nvPr/>
        </p:nvSpPr>
        <p:spPr>
          <a:xfrm>
            <a:off x="9592" y="0"/>
            <a:ext cx="9134408" cy="714356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b="1" dirty="0" smtClean="0"/>
              <a:t>Выполненные работы по программе(</a:t>
            </a:r>
            <a:r>
              <a:rPr lang="ru-RU" sz="2000" b="1" dirty="0" err="1" smtClean="0"/>
              <a:t>руб</a:t>
            </a:r>
            <a:r>
              <a:rPr lang="ru-RU" sz="2000" b="1" dirty="0" smtClean="0"/>
              <a:t>)   на 2019 год:</a:t>
            </a:r>
            <a:r>
              <a:rPr lang="ru-RU" sz="2000" dirty="0" smtClean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72674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ПРОГРАММА:«Развитие физической  культуры, спорта и туризма и повышение эффективности реализации  молодежной политики в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Кувандыкском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городском округе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ПОДПРОГРАММА«Молодежь Кувандыкского городского округа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57</a:t>
            </a:fld>
            <a:endParaRPr lang="ru-RU" dirty="0"/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xmlns="" val="667775368"/>
              </p:ext>
            </p:extLst>
          </p:nvPr>
        </p:nvGraphicFramePr>
        <p:xfrm>
          <a:off x="0" y="642918"/>
          <a:ext cx="8806303" cy="125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0702929"/>
              </p:ext>
            </p:extLst>
          </p:nvPr>
        </p:nvGraphicFramePr>
        <p:xfrm>
          <a:off x="304800" y="1905000"/>
          <a:ext cx="8568952" cy="48155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2088"/>
                <a:gridCol w="3096344"/>
                <a:gridCol w="1152128"/>
                <a:gridCol w="1206870"/>
                <a:gridCol w="1160761"/>
                <a:gridCol w="1160761"/>
              </a:tblGrid>
              <a:tr h="3949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070" marR="9070" marT="907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Направление расходов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070" marR="9070" marT="907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Утверждено в бюджете </a:t>
                      </a:r>
                      <a:endParaRPr lang="ru-RU" sz="1200" b="1" u="none" strike="noStrike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на </a:t>
                      </a:r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2018 </a:t>
                      </a:r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070" marR="9070" marT="907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070" marR="9070" marT="907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75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2019 год (оценка)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070" marR="9070" marT="907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2020 год (план)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070" marR="9070" marT="907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2021 год (план)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070" marR="9070" marT="907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535375"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по </a:t>
                      </a:r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ПОДПРОГРАММЕ«Молодежь Кувандыкского городского округа»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70" marR="9070" marT="907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452,4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тыс. рублей;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70" marR="9070" marT="90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418,5 тыс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рублей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70" marR="9070" marT="90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447,5 тыс.рублей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70" marR="9070" marT="907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167,8 тыс.рублей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70" marR="9070" marT="9070" marB="0" anchor="ctr"/>
                </a:tc>
              </a:tr>
              <a:tr h="5752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70" marR="9070" marT="907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</a:rPr>
                        <a:t>Поощрение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</a:rPr>
                        <a:t>лучших представителей  молодежи </a:t>
                      </a:r>
                      <a:r>
                        <a:rPr lang="ru-RU" sz="900" dirty="0">
                          <a:latin typeface="Times New Roman"/>
                          <a:ea typeface="Times New Roman"/>
                        </a:rPr>
                        <a:t>Кувандыкского городского округа</a:t>
                      </a:r>
                      <a:endParaRPr lang="ru-RU" sz="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70" marR="9070" marT="907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204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70" marR="9070" marT="907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</a:rPr>
                        <a:t>Комплекс мероприятий по гражданско-патриотическому воспитанию молодежи «Служу Отечеству», деятельность   Молодежной Палаты Кувандыкского городского округа</a:t>
                      </a:r>
                      <a:endParaRPr lang="ru-RU" sz="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70" marR="9070" marT="907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/>
                        <a:ea typeface="Times New Roman"/>
                      </a:endParaRPr>
                    </a:p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78,1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80,0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52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70" marR="9070" marT="9070" marB="0" anchor="ctr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</a:rPr>
                        <a:t>Мероприятия по поддержке талантливой молодежи, молодежных социально-позитивных инициатив, молодежных общественных объединений</a:t>
                      </a:r>
                      <a:endParaRPr lang="ru-RU" sz="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70" marR="9070" marT="9070" marB="0" anchor="ctr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/>
                        <a:ea typeface="Times New Roman"/>
                      </a:endParaRPr>
                    </a:p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86,9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134,5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52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70" marR="9070" marT="907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</a:rPr>
                        <a:t>Проведение мероприятий «Трудовая смена» по организации  временной занятости молодежи</a:t>
                      </a:r>
                      <a:endParaRPr lang="ru-RU" sz="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222,7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70" marR="9070" marT="907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236,5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218,0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167,8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52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70" marR="9070" marT="9070" marB="0" anchor="ctr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</a:rPr>
                        <a:t>Укрепление института молодой семьи и деятельность   клуба молодых семей «Аист» городского округа</a:t>
                      </a:r>
                      <a:endParaRPr lang="ru-RU" sz="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70" marR="9070" marT="9070" marB="0" anchor="ctr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12,1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10,0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52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70" marR="9070" marT="907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</a:rPr>
                        <a:t>Трудовое воспитание и повышение профессионального мастерства с привлечением молодежи к выполнению социально-значимых мероприятий</a:t>
                      </a:r>
                      <a:endParaRPr lang="ru-RU" sz="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70" marR="9070" marT="907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5,0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5,0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Блок-схема: внутренняя память 5"/>
          <p:cNvSpPr/>
          <p:nvPr/>
        </p:nvSpPr>
        <p:spPr>
          <a:xfrm>
            <a:off x="-36512" y="4208"/>
            <a:ext cx="9180512" cy="760496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ПОДПРОГРАММА«Молодежь Кувандыкского городского округа»  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613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https://pp.vk.me/c628227/v628227827/7dca/J9wZNDCu4h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8309" y="3770298"/>
            <a:ext cx="4613805" cy="307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 descr="https://pp.vk.me/c628227/v628227477/af0e/HBf7-r5dx_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47291"/>
            <a:ext cx="4538309" cy="3023007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</a:schemeClr>
          </a:solidFill>
          <a:ln>
            <a:noFill/>
          </a:ln>
        </p:spPr>
      </p:pic>
      <p:pic>
        <p:nvPicPr>
          <p:cNvPr id="13" name="Picture 14" descr="https://pp.vk.me/c628227/v628227827/7b42/LBvSWrKxRN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22087"/>
            <a:ext cx="4514496" cy="313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s://pp.vk.me/c627116/v627116031/112d5/RCGiLLVqg1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45973"/>
            <a:ext cx="4572000" cy="300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58</a:t>
            </a:fld>
            <a:endParaRPr lang="ru-RU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3232073931"/>
              </p:ext>
            </p:extLst>
          </p:nvPr>
        </p:nvGraphicFramePr>
        <p:xfrm>
          <a:off x="374036" y="980728"/>
          <a:ext cx="828092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Блок-схема: внутренняя память 8"/>
          <p:cNvSpPr/>
          <p:nvPr/>
        </p:nvSpPr>
        <p:spPr>
          <a:xfrm>
            <a:off x="-36512" y="4208"/>
            <a:ext cx="9180512" cy="760496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ПОДПРОГРАММА«Молодежь Кувандыкского городского округа» 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390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59</a:t>
            </a:fld>
            <a:endParaRPr lang="ru-RU" dirty="0"/>
          </a:p>
        </p:txBody>
      </p:sp>
      <p:graphicFrame>
        <p:nvGraphicFramePr>
          <p:cNvPr id="17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70243524"/>
              </p:ext>
            </p:extLst>
          </p:nvPr>
        </p:nvGraphicFramePr>
        <p:xfrm>
          <a:off x="1259632" y="3933056"/>
          <a:ext cx="7560840" cy="280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Блок-схема: внутренняя память 8"/>
          <p:cNvSpPr/>
          <p:nvPr/>
        </p:nvSpPr>
        <p:spPr>
          <a:xfrm>
            <a:off x="0" y="0"/>
            <a:ext cx="9180512" cy="760496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ПОДПРОГРАММА«Молодежь Кувандыкского городского округа»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2018год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14282" y="928670"/>
          <a:ext cx="8715436" cy="5480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75367"/>
                <a:gridCol w="6940069"/>
              </a:tblGrid>
              <a:tr h="500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70" marR="9070" marT="907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Поощрение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лучших 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представителей молодежи Кувандыкского городского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округа.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3,</a:t>
                      </a:r>
                      <a:r>
                        <a:rPr lang="ru-RU" sz="1200" b="1" baseline="0" dirty="0" smtClean="0">
                          <a:latin typeface="Times New Roman"/>
                          <a:ea typeface="Times New Roman"/>
                        </a:rPr>
                        <a:t>8</a:t>
                      </a:r>
                      <a:r>
                        <a:rPr lang="ru-RU" sz="1200" b="1" dirty="0" smtClean="0">
                          <a:latin typeface="Times New Roman"/>
                          <a:ea typeface="Times New Roman"/>
                        </a:rPr>
                        <a:t>тыс,руб.</a:t>
                      </a:r>
                      <a:endParaRPr lang="ru-RU" sz="9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884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70" marR="9070" marT="907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Times New Roman"/>
                        </a:rPr>
                        <a:t>Комплекс мероприятий по гражданско-патриотическому воспитанию молодежи «Служу Отечеству», деятельность   Молодежной Палаты Кувандыкского городского </a:t>
                      </a:r>
                      <a:r>
                        <a:rPr lang="ru-RU" sz="1200" b="0" dirty="0" smtClean="0">
                          <a:latin typeface="Times New Roman"/>
                          <a:ea typeface="Times New Roman"/>
                        </a:rPr>
                        <a:t>округа</a:t>
                      </a:r>
                      <a:r>
                        <a:rPr lang="ru-RU" sz="900" b="0" baseline="0" dirty="0" smtClean="0">
                          <a:latin typeface="Times New Roman"/>
                          <a:ea typeface="Times New Roman"/>
                        </a:rPr>
                        <a:t>   </a:t>
                      </a:r>
                      <a:r>
                        <a:rPr lang="ru-RU" sz="1200" b="0" baseline="0" dirty="0" smtClean="0">
                          <a:latin typeface="Times New Roman"/>
                          <a:ea typeface="Times New Roman"/>
                        </a:rPr>
                        <a:t>80</a:t>
                      </a:r>
                      <a:r>
                        <a:rPr lang="ru-RU" sz="1200" b="0" dirty="0" smtClean="0">
                          <a:latin typeface="Times New Roman"/>
                          <a:ea typeface="Times New Roman"/>
                        </a:rPr>
                        <a:t>,0тыс,руб.(фестиваль патриотической песни «</a:t>
                      </a:r>
                      <a:r>
                        <a:rPr lang="ru-RU" sz="1200" b="0" dirty="0" err="1" smtClean="0">
                          <a:latin typeface="Times New Roman"/>
                          <a:ea typeface="Times New Roman"/>
                        </a:rPr>
                        <a:t>Долг.Честь.Родина</a:t>
                      </a:r>
                      <a:r>
                        <a:rPr lang="ru-RU" sz="1200" b="0" dirty="0" smtClean="0">
                          <a:latin typeface="Times New Roman"/>
                          <a:ea typeface="Times New Roman"/>
                        </a:rPr>
                        <a:t>.»,</a:t>
                      </a:r>
                      <a:r>
                        <a:rPr lang="ru-RU" sz="1200" b="0" baseline="0" dirty="0" smtClean="0">
                          <a:latin typeface="Times New Roman"/>
                          <a:ea typeface="Times New Roman"/>
                        </a:rPr>
                        <a:t> спортивный конкурс допризывной молодёжи «А ну-ка, парни», акция «Свеча памяти», слёты «</a:t>
                      </a:r>
                      <a:r>
                        <a:rPr lang="ru-RU" sz="1200" b="0" baseline="0" dirty="0" err="1" smtClean="0">
                          <a:latin typeface="Times New Roman"/>
                          <a:ea typeface="Times New Roman"/>
                        </a:rPr>
                        <a:t>Юнармии</a:t>
                      </a:r>
                      <a:r>
                        <a:rPr lang="ru-RU" sz="1200" b="0" baseline="0" dirty="0" smtClean="0">
                          <a:latin typeface="Times New Roman"/>
                          <a:ea typeface="Times New Roman"/>
                        </a:rPr>
                        <a:t>»,  акция «Вспомним всех поимённо»,военно-спортивная игра «Зарница», соревнования военно-патриотических клубов ,акция «Георгиевская ленточка»и т.д</a:t>
                      </a:r>
                      <a:r>
                        <a:rPr lang="ru-RU" sz="1100" b="1" baseline="0" dirty="0" smtClean="0">
                          <a:latin typeface="Times New Roman"/>
                          <a:ea typeface="Times New Roman"/>
                        </a:rPr>
                        <a:t>.</a:t>
                      </a:r>
                      <a:endParaRPr lang="ru-RU" sz="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0215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70" marR="9070" marT="9070" marB="0" anchor="ctr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Times New Roman"/>
                        </a:rPr>
                        <a:t>Мероприятия по поддержке талантливой молодежи, молодежных социально-позитивных инициатив, молодежных общественных </a:t>
                      </a:r>
                      <a:r>
                        <a:rPr lang="ru-RU" sz="1200" b="0" dirty="0" smtClean="0">
                          <a:latin typeface="Times New Roman"/>
                          <a:ea typeface="Times New Roman"/>
                        </a:rPr>
                        <a:t>объединений   </a:t>
                      </a:r>
                      <a:r>
                        <a:rPr lang="ru-RU" sz="1400" b="0" dirty="0" smtClean="0">
                          <a:latin typeface="Times New Roman"/>
                          <a:ea typeface="Times New Roman"/>
                        </a:rPr>
                        <a:t>132,4тыс,руб.( </a:t>
                      </a:r>
                      <a:r>
                        <a:rPr lang="ru-RU" sz="1200" b="0" dirty="0" smtClean="0">
                          <a:latin typeface="Times New Roman"/>
                          <a:ea typeface="Times New Roman"/>
                        </a:rPr>
                        <a:t>участие в межрегиональном</a:t>
                      </a:r>
                      <a:r>
                        <a:rPr lang="ru-RU" sz="1200" b="0" baseline="0" dirty="0" smtClean="0">
                          <a:latin typeface="Times New Roman"/>
                          <a:ea typeface="Times New Roman"/>
                        </a:rPr>
                        <a:t> фестивале «На Николаевской»;интеллектуальная игра «Отражение»;праздничные мероприятия ,посвящённые Дню молодёжи; «Мисс Снегурочка»;«Золотая молодёжь»;«Волонтёр года»; конкурс «Я гражданин России»; участие в форумах и т.д.)</a:t>
                      </a:r>
                      <a:endParaRPr lang="ru-RU" sz="800" b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693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70" marR="9070" marT="907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Times New Roman"/>
                        </a:rPr>
                        <a:t>Проведение мероприятий «Трудовая смена» по организации  временной занятости </a:t>
                      </a:r>
                      <a:r>
                        <a:rPr lang="ru-RU" sz="1200" b="0" dirty="0" smtClean="0">
                          <a:latin typeface="Times New Roman"/>
                          <a:ea typeface="Times New Roman"/>
                        </a:rPr>
                        <a:t>молодежи 222,7тыс,руб.(В 2018году</a:t>
                      </a:r>
                      <a:r>
                        <a:rPr lang="ru-RU" sz="1200" b="0" baseline="0" dirty="0" smtClean="0">
                          <a:latin typeface="Times New Roman"/>
                          <a:ea typeface="Times New Roman"/>
                        </a:rPr>
                        <a:t>  было трудоустроено около 120 подростков с 4-х часовым рабочим днем, первоочередными 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для трудоустройства, являются дети из неблагополучных семей, семей социального риска, многодетных семей, подростки, оказавшиеся трудной жизненной ситуации)</a:t>
                      </a:r>
                      <a:endParaRPr lang="ru-RU" sz="8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025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70" marR="9070" marT="9070" marB="0" anchor="ctr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Укрепление института молодой семьи и деятельность   клуба молодых семей «Аист» городского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округа  </a:t>
                      </a:r>
                      <a:r>
                        <a:rPr lang="ru-RU" sz="1200" b="0" dirty="0" smtClean="0">
                          <a:latin typeface="Times New Roman"/>
                          <a:ea typeface="Times New Roman"/>
                        </a:rPr>
                        <a:t>8,5тыс,руб.</a:t>
                      </a:r>
                      <a:r>
                        <a:rPr lang="ru-RU" sz="1200" b="0" baseline="0" dirty="0" smtClean="0">
                          <a:latin typeface="Times New Roman"/>
                          <a:ea typeface="Times New Roman"/>
                        </a:rPr>
                        <a:t> ( конкурсы рисунков и фотографий «Моя любимая семья», походы выходного дня, конкурс молодых семей, фестиваль «Молодая семья Оренбуржья» и т.д.</a:t>
                      </a:r>
                      <a:endParaRPr lang="ru-RU" sz="1200" b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884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70" marR="9070" marT="907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Трудовое воспитание и повышение профессионального мастерства с привлечением молодежи к выполнению социально-значимых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мероприятий </a:t>
                      </a:r>
                      <a:r>
                        <a:rPr lang="ru-RU" sz="1200" b="0" dirty="0" smtClean="0">
                          <a:latin typeface="Times New Roman"/>
                          <a:ea typeface="Times New Roman"/>
                        </a:rPr>
                        <a:t>5,0тыс,руб.</a:t>
                      </a:r>
                      <a:r>
                        <a:rPr lang="ru-RU" sz="1400" b="0" baseline="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0" baseline="0" dirty="0" smtClean="0">
                          <a:latin typeface="Times New Roman"/>
                          <a:ea typeface="Times New Roman"/>
                        </a:rPr>
                        <a:t>(конкурсы рисунков и фотографий «Моя  профессия»,  конкурс </a:t>
                      </a:r>
                      <a:r>
                        <a:rPr lang="ru-RU" sz="1200" b="0" baseline="0" dirty="0" err="1" smtClean="0">
                          <a:latin typeface="Times New Roman"/>
                          <a:ea typeface="Times New Roman"/>
                        </a:rPr>
                        <a:t>селфи</a:t>
                      </a:r>
                      <a:r>
                        <a:rPr lang="ru-RU" sz="1200" b="0" baseline="0" dirty="0" smtClean="0">
                          <a:latin typeface="Times New Roman"/>
                          <a:ea typeface="Times New Roman"/>
                        </a:rPr>
                        <a:t> «Моя будущая профессия», конкурс сочинений «  Лучшая </a:t>
                      </a:r>
                      <a:r>
                        <a:rPr lang="ru-RU" sz="1200" b="0" baseline="0" dirty="0" err="1" smtClean="0">
                          <a:latin typeface="Times New Roman"/>
                          <a:ea typeface="Times New Roman"/>
                        </a:rPr>
                        <a:t>прфессия</a:t>
                      </a:r>
                      <a:r>
                        <a:rPr lang="ru-RU" sz="1200" b="0" baseline="0" dirty="0" smtClean="0">
                          <a:latin typeface="Times New Roman"/>
                          <a:ea typeface="Times New Roman"/>
                        </a:rPr>
                        <a:t>» и т.д.</a:t>
                      </a:r>
                      <a:endParaRPr lang="ru-RU" sz="800" b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4845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25832" y="0"/>
            <a:ext cx="9121261" cy="548680"/>
          </a:xfrm>
          <a:prstGeom prst="flowChartInternalStorag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Межбюджетные трансферты</a:t>
            </a:r>
            <a:endParaRPr lang="ru-RU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30843210"/>
              </p:ext>
            </p:extLst>
          </p:nvPr>
        </p:nvGraphicFramePr>
        <p:xfrm>
          <a:off x="323528" y="1844824"/>
          <a:ext cx="8496944" cy="4828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  <a:gridCol w="4248472"/>
              </a:tblGrid>
              <a:tr h="9618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dirty="0" smtClean="0"/>
                        <a:t>Виды межбюджетных трансфертов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dirty="0" smtClean="0"/>
                        <a:t>Определение</a:t>
                      </a:r>
                      <a:endParaRPr lang="ru-RU" sz="2000" dirty="0"/>
                    </a:p>
                  </a:txBody>
                  <a:tcPr/>
                </a:tc>
              </a:tr>
              <a:tr h="1206045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Дотации</a:t>
                      </a:r>
                      <a:r>
                        <a:rPr lang="ru-RU" sz="2000" b="1" dirty="0" smtClean="0"/>
                        <a:t> (от лат. “</a:t>
                      </a:r>
                      <a:r>
                        <a:rPr lang="en-US" sz="2000" b="1" dirty="0" smtClean="0"/>
                        <a:t>Dotatio</a:t>
                      </a:r>
                      <a:r>
                        <a:rPr lang="ru-RU" sz="2000" b="1" dirty="0" smtClean="0"/>
                        <a:t>» – дар, пожертвование)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Предоставляются</a:t>
                      </a:r>
                      <a:r>
                        <a:rPr lang="ru-RU" sz="2000" b="1" baseline="0" dirty="0" smtClean="0"/>
                        <a:t> без определения конкретной цели их использования</a:t>
                      </a:r>
                      <a:endParaRPr lang="ru-RU" sz="2000" b="1" dirty="0"/>
                    </a:p>
                  </a:txBody>
                  <a:tcPr/>
                </a:tc>
              </a:tr>
              <a:tr h="1410623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Субвенции </a:t>
                      </a:r>
                      <a:r>
                        <a:rPr lang="ru-RU" sz="2000" b="1" dirty="0" smtClean="0"/>
                        <a:t>(от лат «</a:t>
                      </a:r>
                      <a:r>
                        <a:rPr lang="en-US" sz="2000" b="1" dirty="0" smtClean="0"/>
                        <a:t>Subvenire</a:t>
                      </a:r>
                      <a:r>
                        <a:rPr lang="ru-RU" sz="2000" b="1" dirty="0" smtClean="0"/>
                        <a:t>» - приходить</a:t>
                      </a:r>
                      <a:r>
                        <a:rPr lang="ru-RU" sz="2000" b="1" baseline="0" dirty="0" smtClean="0"/>
                        <a:t> на помощь)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Предоставляются</a:t>
                      </a:r>
                      <a:r>
                        <a:rPr lang="ru-RU" sz="2000" b="1" baseline="0" dirty="0" smtClean="0"/>
                        <a:t> на финансирование «переданных» другим публично-правовым образованиям полномочий</a:t>
                      </a:r>
                      <a:endParaRPr lang="ru-RU" sz="2000" b="1" dirty="0"/>
                    </a:p>
                  </a:txBody>
                  <a:tcPr/>
                </a:tc>
              </a:tr>
              <a:tr h="12060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Субсидии</a:t>
                      </a:r>
                      <a:r>
                        <a:rPr lang="ru-RU" sz="2000" b="1" dirty="0" smtClean="0"/>
                        <a:t> (от лат «</a:t>
                      </a:r>
                      <a:r>
                        <a:rPr lang="en-US" sz="2000" b="1" dirty="0" smtClean="0"/>
                        <a:t>Subsidium</a:t>
                      </a:r>
                      <a:r>
                        <a:rPr lang="ru-RU" sz="2000" b="1" dirty="0" smtClean="0"/>
                        <a:t>» - поддержка</a:t>
                      </a:r>
                      <a:r>
                        <a:rPr lang="ru-RU" sz="2000" b="1" baseline="0" dirty="0" smtClean="0"/>
                        <a:t>)</a:t>
                      </a:r>
                      <a:endParaRPr lang="ru-RU" sz="2000" b="1" dirty="0" smtClean="0"/>
                    </a:p>
                    <a:p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Предоставляются на условиях долевого софинансирования расходов других бюджетов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Рамка 7"/>
          <p:cNvSpPr/>
          <p:nvPr/>
        </p:nvSpPr>
        <p:spPr>
          <a:xfrm>
            <a:off x="118873" y="620688"/>
            <a:ext cx="8845615" cy="954106"/>
          </a:xfrm>
          <a:prstGeom prst="frame">
            <a:avLst>
              <a:gd name="adj1" fmla="val 30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Межбюджетные трансферты</a:t>
            </a:r>
            <a:r>
              <a:rPr lang="ru-RU" sz="2000" b="1" dirty="0" smtClean="0">
                <a:solidFill>
                  <a:schemeClr val="tx1"/>
                </a:solidFill>
              </a:rPr>
              <a:t>– денежные средства, перечисляемые </a:t>
            </a:r>
            <a:r>
              <a:rPr lang="ru-RU" sz="2000" b="1" smtClean="0">
                <a:solidFill>
                  <a:schemeClr val="tx1"/>
                </a:solidFill>
              </a:rPr>
              <a:t>из одного </a:t>
            </a:r>
            <a:r>
              <a:rPr lang="ru-RU" sz="2000" b="1" dirty="0" smtClean="0">
                <a:solidFill>
                  <a:schemeClr val="tx1"/>
                </a:solidFill>
              </a:rPr>
              <a:t>бюджета бюджетной системы Российской </a:t>
            </a:r>
            <a:r>
              <a:rPr lang="ru-RU" sz="2000" b="1" smtClean="0">
                <a:solidFill>
                  <a:schemeClr val="tx1"/>
                </a:solidFill>
              </a:rPr>
              <a:t>Федерации другому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791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60</a:t>
            </a:fld>
            <a:endParaRPr lang="ru-RU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-27384"/>
            <a:ext cx="9129244" cy="946522"/>
          </a:xfrm>
          <a:prstGeom prst="flowChartInternalStorag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ПОДПРОГРАММА«Комплексные меры противодействия злоупотреблению наркотиками</a:t>
            </a:r>
          </a:p>
          <a:p>
            <a:pPr algn="ctr" hangingPunct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их незаконному обороту в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Кувандыкском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городском округе»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54359" y="2204864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/>
              <a:t>тыс. руб.</a:t>
            </a:r>
            <a:endParaRPr lang="ru-RU" sz="1400" b="1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-36512" y="1196752"/>
            <a:ext cx="9109517" cy="666135"/>
            <a:chOff x="43905" y="1770710"/>
            <a:chExt cx="3714470" cy="137496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73266" y="1770710"/>
              <a:ext cx="3685109" cy="133767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43905" y="2179319"/>
              <a:ext cx="3686944" cy="966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Цель:</a:t>
              </a:r>
              <a:r>
                <a:rPr lang="ru-RU" sz="1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снижение уровня </a:t>
              </a:r>
              <a:r>
                <a:rPr lang="ru-RU" sz="14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наркопреступлений</a:t>
              </a:r>
              <a:r>
                <a:rPr lang="ru-RU" sz="1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и наркотизации населения Кувандыкского городской округа средствами профилактической работы;</a:t>
              </a:r>
              <a:endParaRPr lang="ru-RU" altLang="ru-RU" sz="1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23389502"/>
              </p:ext>
            </p:extLst>
          </p:nvPr>
        </p:nvGraphicFramePr>
        <p:xfrm>
          <a:off x="151069" y="2551837"/>
          <a:ext cx="8978175" cy="29355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9788"/>
                <a:gridCol w="4308644"/>
                <a:gridCol w="1108606"/>
                <a:gridCol w="1015331"/>
                <a:gridCol w="1087855"/>
                <a:gridCol w="1007951"/>
              </a:tblGrid>
              <a:tr h="36003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 п/п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Направление расходов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Утверждено в бюджете на </a:t>
                      </a:r>
                      <a:r>
                        <a:rPr lang="ru-RU" sz="1400" dirty="0" smtClean="0">
                          <a:effectLst/>
                        </a:rPr>
                        <a:t>2018 </a:t>
                      </a:r>
                      <a:r>
                        <a:rPr lang="ru-RU" sz="1400" dirty="0" smtClean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5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</a:rPr>
                        <a:t>2019 год (оценка)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</a:rPr>
                        <a:t>2020 год (план)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</a:rPr>
                        <a:t>2021 год (план)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932633"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hangingPunct="0"/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Итого</a:t>
                      </a:r>
                      <a:r>
                        <a:rPr lang="ru-RU" sz="1400" b="1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по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подпрограмме 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«Комплексные меры противодействия злоупотреблению наркотиками</a:t>
                      </a:r>
                    </a:p>
                    <a:p>
                      <a:pPr algn="just" hangingPunct="0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 их незаконному обороту в </a:t>
                      </a:r>
                      <a:r>
                        <a:rPr lang="ru-RU" sz="14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Кувандыкском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городском 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округе»</a:t>
                      </a:r>
                      <a:endParaRPr lang="ru-RU" sz="1400" b="1" dirty="0" smtClean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47,8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38,4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29,5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9,0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361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мероприятий по профилактике, выявлению и предупреждению распространения наркомании среди населения.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47,8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38,4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29,5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9,0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483768" y="42210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3695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72400" cy="4114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Основные показатели по развитию спорта и туризма в соответствии с муниципальной программой</a:t>
            </a:r>
            <a:endParaRPr lang="ru-RU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90600" y="4267200"/>
            <a:ext cx="7772400" cy="17526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 smtClean="0"/>
              <a:t>«Развитие физической культуры, спорта и туризма и повышение эффективности реализации молодежной политики </a:t>
            </a:r>
            <a:r>
              <a:rPr lang="ru-RU" sz="2800" b="1" dirty="0" smtClean="0"/>
              <a:t>»</a:t>
            </a:r>
            <a:endParaRPr lang="ru-RU" sz="2800" b="1" dirty="0" smtClean="0">
              <a:latin typeface="Arial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62</a:t>
            </a:fld>
            <a:endParaRPr lang="ru-RU" dirty="0"/>
          </a:p>
        </p:txBody>
      </p:sp>
      <p:sp>
        <p:nvSpPr>
          <p:cNvPr id="6" name="Блок-схема: внутренняя память 5"/>
          <p:cNvSpPr/>
          <p:nvPr/>
        </p:nvSpPr>
        <p:spPr>
          <a:xfrm>
            <a:off x="0" y="4208"/>
            <a:ext cx="9144000" cy="760496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tx1"/>
              </a:solidFill>
            </a:endParaRPr>
          </a:p>
          <a:p>
            <a:pPr algn="ctr" fontAlgn="ctr"/>
            <a:r>
              <a:rPr lang="ru-RU" sz="1600" b="1" dirty="0" smtClean="0">
                <a:solidFill>
                  <a:schemeClr val="tx1"/>
                </a:solidFill>
              </a:rPr>
              <a:t>«Развитие физической культуры, спорта и туризма и повышение эффективности реализации молодежной политики </a:t>
            </a:r>
            <a:r>
              <a:rPr lang="ru-RU" sz="1600" b="1" dirty="0" smtClean="0">
                <a:solidFill>
                  <a:schemeClr val="tx1"/>
                </a:solidFill>
              </a:rPr>
              <a:t>»</a:t>
            </a:r>
            <a:endParaRPr lang="ru-RU" sz="1600" b="1" dirty="0" smtClean="0">
              <a:solidFill>
                <a:schemeClr val="tx1"/>
              </a:solidFill>
              <a:latin typeface="Arial"/>
            </a:endParaRPr>
          </a:p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1403648" y="407707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chemeClr val="bg1"/>
                </a:solidFill>
              </a:rPr>
              <a:t>4</a:t>
            </a:r>
            <a:r>
              <a:rPr lang="ru-RU" sz="2800" b="1" dirty="0" smtClean="0">
                <a:solidFill>
                  <a:schemeClr val="bg1"/>
                </a:solidFill>
              </a:rPr>
              <a:t>6%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4"/>
          <p:cNvSpPr/>
          <p:nvPr/>
        </p:nvSpPr>
        <p:spPr>
          <a:xfrm>
            <a:off x="857224" y="571480"/>
            <a:ext cx="6811956" cy="21602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 dirty="0" smtClean="0"/>
              <a:t>Цель:</a:t>
            </a:r>
            <a:endParaRPr lang="ru-RU" sz="2800" kern="1200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2772642155"/>
              </p:ext>
            </p:extLst>
          </p:nvPr>
        </p:nvGraphicFramePr>
        <p:xfrm>
          <a:off x="179512" y="875606"/>
          <a:ext cx="8754294" cy="1401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77398819"/>
              </p:ext>
            </p:extLst>
          </p:nvPr>
        </p:nvGraphicFramePr>
        <p:xfrm>
          <a:off x="395536" y="2400344"/>
          <a:ext cx="8424936" cy="4324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/>
                <a:gridCol w="3289001"/>
                <a:gridCol w="1185629"/>
                <a:gridCol w="1074040"/>
                <a:gridCol w="1074040"/>
                <a:gridCol w="1046142"/>
              </a:tblGrid>
              <a:tr h="3429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Направление расходов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Исполнено</a:t>
                      </a:r>
                    </a:p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2018 год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Решение </a:t>
                      </a:r>
                      <a:r>
                        <a:rPr lang="ru-RU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бюджета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9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2019 год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2020 год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2021 год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82867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«Комплексные меры по совершенствованию системы физической культуры, спорта и туризма в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</a:rPr>
                        <a:t>Кувандыкском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 городском округе»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9249,0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9740,0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7781,0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8031,0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638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Участие спортивных команд  городского</a:t>
                      </a:r>
                      <a:r>
                        <a:rPr lang="ru-RU" sz="1400" u="none" strike="noStrike" baseline="0" dirty="0" smtClean="0">
                          <a:effectLst/>
                        </a:rPr>
                        <a:t> округа  в областных и физкультурно-спортивных мероприятиях городского округа среди различных социальных групп населения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1049,0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882,0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Финансовое обеспечение предоставления муниципальных услуг муниципальными учреждениями в области спорта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8150,0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8249,0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7550,0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7800,0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638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u="none" strike="noStrike" dirty="0" smtClean="0">
                          <a:effectLst/>
                        </a:rPr>
                        <a:t>Массовый спорт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49,0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50,0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1046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6489" y="764704"/>
            <a:ext cx="3370505" cy="201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s://pp.vk.me/c627117/v627117477/10cca/c-u1AheFmm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2047" y="4892790"/>
            <a:ext cx="3363151" cy="199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283" y="2351516"/>
            <a:ext cx="2996107" cy="450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5429" y="2783422"/>
            <a:ext cx="3397123" cy="224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38" y="529308"/>
            <a:ext cx="3042694" cy="38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63</a:t>
            </a:fld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3323518322"/>
              </p:ext>
            </p:extLst>
          </p:nvPr>
        </p:nvGraphicFramePr>
        <p:xfrm>
          <a:off x="372213" y="764704"/>
          <a:ext cx="8742985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Блок-схема: внутренняя память 14"/>
          <p:cNvSpPr/>
          <p:nvPr/>
        </p:nvSpPr>
        <p:spPr>
          <a:xfrm>
            <a:off x="0" y="4208"/>
            <a:ext cx="9144000" cy="760496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b="1" dirty="0" smtClean="0">
                <a:solidFill>
                  <a:schemeClr val="tx1"/>
                </a:solidFill>
              </a:rPr>
              <a:t>«Комплексные меры по совершенствованию системы физической культуры, спорта и туризма в </a:t>
            </a:r>
            <a:r>
              <a:rPr lang="ru-RU" b="1" dirty="0" err="1" smtClean="0">
                <a:solidFill>
                  <a:schemeClr val="tx1"/>
                </a:solidFill>
              </a:rPr>
              <a:t>Кувандыкском</a:t>
            </a:r>
            <a:r>
              <a:rPr lang="ru-RU" b="1" dirty="0" smtClean="0">
                <a:solidFill>
                  <a:schemeClr val="tx1"/>
                </a:solidFill>
              </a:rPr>
              <a:t> городском округе» </a:t>
            </a:r>
            <a:endParaRPr lang="ru-RU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799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64</a:t>
            </a:fld>
            <a:endParaRPr lang="ru-RU" dirty="0"/>
          </a:p>
        </p:txBody>
      </p:sp>
      <p:sp>
        <p:nvSpPr>
          <p:cNvPr id="15" name="Блок-схема: внутренняя память 14"/>
          <p:cNvSpPr/>
          <p:nvPr/>
        </p:nvSpPr>
        <p:spPr>
          <a:xfrm>
            <a:off x="0" y="8546"/>
            <a:ext cx="9144000" cy="688488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«Развитие физической культуры, спорта и туризма в </a:t>
            </a:r>
            <a:r>
              <a:rPr lang="ru-RU" b="1" dirty="0" err="1" smtClean="0">
                <a:solidFill>
                  <a:schemeClr val="tx1"/>
                </a:solidFill>
              </a:rPr>
              <a:t>Кувандыкском</a:t>
            </a:r>
            <a:r>
              <a:rPr lang="ru-RU" b="1" dirty="0" smtClean="0">
                <a:solidFill>
                  <a:schemeClr val="tx1"/>
                </a:solidFill>
              </a:rPr>
              <a:t> городском </a:t>
            </a:r>
            <a:r>
              <a:rPr lang="ru-RU" b="1" dirty="0" smtClean="0">
                <a:solidFill>
                  <a:schemeClr val="tx1"/>
                </a:solidFill>
              </a:rPr>
              <a:t>округе»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1743717827"/>
              </p:ext>
            </p:extLst>
          </p:nvPr>
        </p:nvGraphicFramePr>
        <p:xfrm>
          <a:off x="107504" y="692696"/>
          <a:ext cx="8928992" cy="4291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3111398043"/>
              </p:ext>
            </p:extLst>
          </p:nvPr>
        </p:nvGraphicFramePr>
        <p:xfrm>
          <a:off x="1115616" y="4581128"/>
          <a:ext cx="7056784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5364088" y="5301208"/>
            <a:ext cx="57606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/>
          </a:p>
        </p:txBody>
      </p:sp>
      <p:sp>
        <p:nvSpPr>
          <p:cNvPr id="9" name="TextBox 1"/>
          <p:cNvSpPr txBox="1"/>
          <p:nvPr/>
        </p:nvSpPr>
        <p:spPr>
          <a:xfrm>
            <a:off x="6948264" y="5249586"/>
            <a:ext cx="57606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xmlns="" val="351518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772400" cy="406876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Основные характеристики и показатели развития культуры в соответствии с муниципальной программой</a:t>
            </a:r>
            <a:endParaRPr lang="ru-RU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0" y="4495800"/>
            <a:ext cx="7772400" cy="20574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3200" b="1" dirty="0" smtClean="0">
                <a:cs typeface="Arial" pitchFamily="34" charset="0"/>
              </a:rPr>
              <a:t> «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Развитие культуры муниципального образования  Кувандыкский городской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округ</a:t>
            </a:r>
            <a:r>
              <a:rPr lang="ru-RU" sz="3200" b="1" dirty="0" smtClean="0">
                <a:cs typeface="Arial" pitchFamily="34" charset="0"/>
              </a:rPr>
              <a:t>»</a:t>
            </a:r>
            <a:endParaRPr lang="ru-RU" sz="3200" b="1" dirty="0" smtClean="0"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72E052D-655A-4BBE-87C2-DC7CC92B6208}" type="slidenum">
              <a:rPr lang="ru-RU" altLang="ru-RU"/>
              <a:pPr/>
              <a:t>66</a:t>
            </a:fld>
            <a:endParaRPr lang="ru-RU" altLang="ru-RU"/>
          </a:p>
        </p:txBody>
      </p:sp>
      <p:sp>
        <p:nvSpPr>
          <p:cNvPr id="6" name="Блок-схема: внутренняя память 5"/>
          <p:cNvSpPr/>
          <p:nvPr/>
        </p:nvSpPr>
        <p:spPr>
          <a:xfrm>
            <a:off x="0" y="0"/>
            <a:ext cx="9180513" cy="1916113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900" b="1" dirty="0" smtClean="0">
                <a:solidFill>
                  <a:schemeClr val="tx1"/>
                </a:solidFill>
                <a:cs typeface="Arial" pitchFamily="34" charset="0"/>
              </a:rPr>
              <a:t> «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Развитие культуры муниципального образования  Кувандыкский городской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округ</a:t>
            </a:r>
            <a:r>
              <a:rPr lang="ru-RU" sz="1900" b="1" dirty="0" smtClean="0">
                <a:solidFill>
                  <a:schemeClr val="tx1"/>
                </a:solidFill>
                <a:cs typeface="Arial" pitchFamily="34" charset="0"/>
              </a:rPr>
              <a:t>»</a:t>
            </a:r>
            <a:endParaRPr lang="ru-RU" sz="1900" b="1" dirty="0" smtClean="0">
              <a:solidFill>
                <a:schemeClr val="tx1"/>
              </a:solidFill>
              <a:cs typeface="Arial" pitchFamily="34" charset="0"/>
            </a:endParaRPr>
          </a:p>
          <a:p>
            <a:pPr algn="ctr" eaLnBrk="1" hangingPunct="1">
              <a:defRPr/>
            </a:pPr>
            <a:endParaRPr lang="ru-RU" sz="1200" b="1" dirty="0">
              <a:solidFill>
                <a:schemeClr val="tx1"/>
              </a:solidFill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ru-RU" sz="1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Цель: Сохранение и развитие культуры и искусства, </a:t>
            </a:r>
          </a:p>
          <a:p>
            <a:pPr algn="ctr" eaLnBrk="1" hangingPunct="1">
              <a:defRPr/>
            </a:pPr>
            <a:r>
              <a:rPr lang="ru-RU" sz="1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историко-культурного наследия и творческого   </a:t>
            </a:r>
          </a:p>
          <a:p>
            <a:pPr algn="ctr" eaLnBrk="1" hangingPunct="1">
              <a:defRPr/>
            </a:pPr>
            <a:r>
              <a:rPr lang="ru-RU" sz="1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потенциала в муниципальном образовании Кувандыкский городской округ</a:t>
            </a:r>
            <a:r>
              <a:rPr lang="ru-RU" sz="15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14415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37715636"/>
              </p:ext>
            </p:extLst>
          </p:nvPr>
        </p:nvGraphicFramePr>
        <p:xfrm>
          <a:off x="233363" y="2060575"/>
          <a:ext cx="8640762" cy="4394206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/>
                  </a:extLst>
                </a:gridCol>
                <a:gridCol w="3871912">
                  <a:extLst>
                    <a:ext uri="{9D8B030D-6E8A-4147-A177-3AD203B41FA5}"/>
                  </a:extLst>
                </a:gridCol>
                <a:gridCol w="1276350">
                  <a:extLst>
                    <a:ext uri="{9D8B030D-6E8A-4147-A177-3AD203B41FA5}"/>
                  </a:extLst>
                </a:gridCol>
                <a:gridCol w="974725">
                  <a:extLst>
                    <a:ext uri="{9D8B030D-6E8A-4147-A177-3AD203B41FA5}"/>
                  </a:extLst>
                </a:gridCol>
                <a:gridCol w="1042988">
                  <a:extLst>
                    <a:ext uri="{9D8B030D-6E8A-4147-A177-3AD203B41FA5}"/>
                  </a:extLst>
                </a:gridCol>
                <a:gridCol w="1042987">
                  <a:extLst>
                    <a:ext uri="{9D8B030D-6E8A-4147-A177-3AD203B41FA5}"/>
                  </a:extLst>
                </a:gridCol>
              </a:tblGrid>
              <a:tr h="49529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п/п</a:t>
                      </a: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Направление расходов</a:t>
                      </a: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Утверждено в бюджете на 201</a:t>
                      </a: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Проект бюджета</a:t>
                      </a: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063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extLst>
                  <a:ext uri="{0D108BD9-81ED-4DB2-BD59-A6C34878D82A}"/>
                </a:extLst>
              </a:tr>
              <a:tr h="71754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Итого по программе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«Развитие культуры муниципального образования  Кувандыкский городской </a:t>
                      </a: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округ»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91</a:t>
                      </a:r>
                      <a:r>
                        <a:rPr kumimoji="0" lang="en-US" sz="13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700</a:t>
                      </a:r>
                      <a:r>
                        <a:rPr kumimoji="0" lang="ru-RU" sz="13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  <a:r>
                        <a:rPr kumimoji="0" lang="en-US" sz="13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94279,5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52475,9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53861,1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extLst>
                  <a:ext uri="{0D108BD9-81ED-4DB2-BD59-A6C34878D82A}"/>
                </a:extLst>
              </a:tr>
              <a:tr h="72547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Поддержка современного искусства и народного творчества</a:t>
                      </a:r>
                      <a:endParaRPr kumimoji="0" lang="ru-RU" sz="13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47</a:t>
                      </a:r>
                      <a:r>
                        <a:rPr kumimoji="0" lang="en-US" sz="13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754,6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51761,0</a:t>
                      </a:r>
                      <a:endParaRPr lang="ru-RU" sz="1300" b="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24416,0</a:t>
                      </a:r>
                      <a:endParaRPr lang="ru-RU" sz="1300" b="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24416,7</a:t>
                      </a:r>
                      <a:endParaRPr lang="ru-RU" sz="1300" b="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/>
                </a:extLst>
              </a:tr>
              <a:tr h="55561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3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Развитие дополнительного образования в сфере культуры и искусства</a:t>
                      </a:r>
                      <a:endParaRPr kumimoji="0" lang="ru-RU" sz="13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kern="120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17345,5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19434,9</a:t>
                      </a:r>
                      <a:endParaRPr lang="ru-RU" sz="1300" b="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14453,0</a:t>
                      </a:r>
                      <a:endParaRPr lang="ru-RU" sz="1300" b="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15196,1</a:t>
                      </a:r>
                      <a:endParaRPr lang="ru-RU" sz="1300" b="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extLst>
                  <a:ext uri="{0D108BD9-81ED-4DB2-BD59-A6C34878D82A}"/>
                </a:extLst>
              </a:tr>
              <a:tr h="58736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3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Организации музейно-выставочного обслуживания</a:t>
                      </a:r>
                      <a:endParaRPr kumimoji="0" lang="ru-RU" sz="13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1932,0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2178,4</a:t>
                      </a:r>
                      <a:endParaRPr lang="ru-RU" sz="1300" b="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1233,2</a:t>
                      </a:r>
                      <a:endParaRPr lang="ru-RU" sz="1300" b="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1311,1</a:t>
                      </a:r>
                      <a:endParaRPr lang="ru-RU" sz="1300" b="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/>
                </a:extLst>
              </a:tr>
              <a:tr h="4042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Библиотечно-информационное обслуживание населения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17225,7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19506,8</a:t>
                      </a:r>
                      <a:endParaRPr lang="ru-RU" sz="1300" b="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11003,4</a:t>
                      </a:r>
                      <a:endParaRPr lang="ru-RU" sz="1300" b="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11567,0</a:t>
                      </a:r>
                      <a:endParaRPr lang="ru-RU" sz="1300" b="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extLst>
                  <a:ext uri="{0D108BD9-81ED-4DB2-BD59-A6C34878D82A}"/>
                </a:extLst>
              </a:tr>
              <a:tr h="60231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реализации программы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kern="120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7442,9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965" marR="7965" marT="796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1428,4</a:t>
                      </a:r>
                      <a:endParaRPr lang="ru-RU" sz="1300" b="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1370,2</a:t>
                      </a:r>
                      <a:endParaRPr lang="ru-RU" sz="1300" b="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1370,2</a:t>
                      </a:r>
                      <a:endParaRPr lang="ru-RU" sz="1300" b="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4C0FCC6-DB83-41C0-A00C-069CC54F44A0}" type="slidenum">
              <a:rPr lang="ru-RU" altLang="ru-RU"/>
              <a:pPr/>
              <a:t>67</a:t>
            </a:fld>
            <a:endParaRPr lang="ru-RU" altLang="ru-RU"/>
          </a:p>
        </p:txBody>
      </p:sp>
      <p:sp>
        <p:nvSpPr>
          <p:cNvPr id="6" name="Блок-схема: внутренняя память 5"/>
          <p:cNvSpPr/>
          <p:nvPr/>
        </p:nvSpPr>
        <p:spPr>
          <a:xfrm>
            <a:off x="0" y="0"/>
            <a:ext cx="9180513" cy="692150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tx1"/>
                </a:solidFill>
                <a:cs typeface="Arial" pitchFamily="34" charset="0"/>
              </a:rPr>
              <a:t>«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Развитие культуры муниципального образования  Кувандыкский городской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округ</a:t>
            </a:r>
            <a:r>
              <a:rPr lang="ru-RU" sz="2000" b="1" dirty="0" smtClean="0">
                <a:solidFill>
                  <a:schemeClr val="tx1"/>
                </a:solidFill>
                <a:cs typeface="Arial" pitchFamily="34" charset="0"/>
              </a:rPr>
              <a:t>»</a:t>
            </a:r>
            <a:endParaRPr lang="ru-RU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8196" name="TextBox 2"/>
          <p:cNvSpPr txBox="1">
            <a:spLocks noChangeArrowheads="1"/>
          </p:cNvSpPr>
          <p:nvPr/>
        </p:nvSpPr>
        <p:spPr bwMode="auto">
          <a:xfrm>
            <a:off x="1116013" y="908050"/>
            <a:ext cx="719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b="1">
                <a:solidFill>
                  <a:schemeClr val="bg1"/>
                </a:solidFill>
                <a:latin typeface="Calibri" pitchFamily="34" charset="0"/>
              </a:rPr>
              <a:t>46%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5229379"/>
              </p:ext>
            </p:extLst>
          </p:nvPr>
        </p:nvGraphicFramePr>
        <p:xfrm>
          <a:off x="662551" y="3001714"/>
          <a:ext cx="8136904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198" name="Text Box 9"/>
          <p:cNvSpPr txBox="1">
            <a:spLocks/>
          </p:cNvSpPr>
          <p:nvPr/>
        </p:nvSpPr>
        <p:spPr bwMode="auto">
          <a:xfrm>
            <a:off x="0" y="620713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 dirty="0">
                <a:solidFill>
                  <a:srgbClr val="FF0000"/>
                </a:solidFill>
                <a:ea typeface="ヒラギノ角ゴ ProN W3"/>
                <a:cs typeface="ヒラギノ角ゴ ProN W3"/>
                <a:sym typeface="Gill Sans Light"/>
              </a:rPr>
              <a:t>Расходы муниципального бюджета на развитие культуры и искусства в </a:t>
            </a:r>
            <a:r>
              <a:rPr lang="ru-RU" altLang="ru-RU" b="1" dirty="0" smtClean="0">
                <a:solidFill>
                  <a:srgbClr val="FF0000"/>
                </a:solidFill>
                <a:ea typeface="ヒラギノ角ゴ ProN W3"/>
                <a:cs typeface="ヒラギノ角ゴ ProN W3"/>
                <a:sym typeface="Gill Sans Light"/>
              </a:rPr>
              <a:t>201</a:t>
            </a:r>
            <a:r>
              <a:rPr lang="en-US" altLang="ru-RU" b="1" dirty="0" smtClean="0">
                <a:solidFill>
                  <a:srgbClr val="FF0000"/>
                </a:solidFill>
                <a:ea typeface="ヒラギノ角ゴ ProN W3"/>
                <a:cs typeface="ヒラギノ角ゴ ProN W3"/>
                <a:sym typeface="Gill Sans Light"/>
              </a:rPr>
              <a:t>8</a:t>
            </a:r>
            <a:r>
              <a:rPr lang="ru-RU" altLang="ru-RU" b="1" dirty="0" smtClean="0">
                <a:solidFill>
                  <a:srgbClr val="FF0000"/>
                </a:solidFill>
                <a:ea typeface="ヒラギノ角ゴ ProN W3"/>
                <a:cs typeface="ヒラギノ角ゴ ProN W3"/>
                <a:sym typeface="Gill Sans Light"/>
              </a:rPr>
              <a:t> </a:t>
            </a:r>
            <a:r>
              <a:rPr lang="ru-RU" altLang="ru-RU" b="1" dirty="0">
                <a:solidFill>
                  <a:srgbClr val="FF0000"/>
                </a:solidFill>
                <a:ea typeface="ヒラギノ角ゴ ProN W3"/>
                <a:cs typeface="ヒラギノ角ゴ ProN W3"/>
                <a:sym typeface="Gill Sans Light"/>
              </a:rPr>
              <a:t>году </a:t>
            </a:r>
          </a:p>
        </p:txBody>
      </p:sp>
      <p:pic>
        <p:nvPicPr>
          <p:cNvPr id="8199" name="Picture 31" descr="Школа искусств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58025" y="1093788"/>
            <a:ext cx="168592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 descr="http://laurelwoodbooks.com/images/LLAT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2713" y="1262063"/>
            <a:ext cx="20193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16" descr="http://фряноводк.рф/files/pic/bau-o6fjaN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6263" y="1128713"/>
            <a:ext cx="190976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24" descr="http://irost45.ru/uploads/news/1271/6104339ca092c9b64e429ba3d8d880e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22825" y="1092200"/>
            <a:ext cx="1976438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Рисунок 13"/>
          <p:cNvPicPr>
            <a:picLocks noChangeAspect="1" noChangeArrowheads="1"/>
          </p:cNvPicPr>
          <p:nvPr/>
        </p:nvPicPr>
        <p:blipFill>
          <a:blip r:embed="rId3" cstate="print"/>
          <a:srcRect l="1340" t="4623" r="3348" b="5780"/>
          <a:stretch>
            <a:fillRect/>
          </a:stretch>
        </p:blipFill>
        <p:spPr bwMode="auto">
          <a:xfrm>
            <a:off x="4140200" y="3429000"/>
            <a:ext cx="49482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1B940F-F284-4511-A184-4105B096AC57}" type="slidenum">
              <a:rPr lang="ru-RU" altLang="ru-RU"/>
              <a:pPr/>
              <a:t>68</a:t>
            </a:fld>
            <a:endParaRPr lang="ru-RU" altLang="ru-RU"/>
          </a:p>
        </p:txBody>
      </p:sp>
      <p:sp>
        <p:nvSpPr>
          <p:cNvPr id="6" name="Блок-схема: внутренняя память 5"/>
          <p:cNvSpPr/>
          <p:nvPr/>
        </p:nvSpPr>
        <p:spPr>
          <a:xfrm>
            <a:off x="-36513" y="4763"/>
            <a:ext cx="9180513" cy="615950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tx1"/>
                </a:solidFill>
                <a:cs typeface="Arial" pitchFamily="34" charset="0"/>
              </a:rPr>
              <a:t>«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Развитие культуры муниципального образования  Кувандыкский городской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округ</a:t>
            </a:r>
            <a:r>
              <a:rPr lang="ru-RU" sz="2000" b="1" dirty="0" smtClean="0">
                <a:solidFill>
                  <a:schemeClr val="tx1"/>
                </a:solidFill>
                <a:cs typeface="Arial" pitchFamily="34" charset="0"/>
              </a:rPr>
              <a:t>»</a:t>
            </a:r>
            <a:endParaRPr lang="ru-RU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030" name="Text Box 9"/>
          <p:cNvSpPr txBox="1">
            <a:spLocks/>
          </p:cNvSpPr>
          <p:nvPr/>
        </p:nvSpPr>
        <p:spPr bwMode="auto">
          <a:xfrm>
            <a:off x="215900" y="620713"/>
            <a:ext cx="89281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500" b="1" dirty="0">
                <a:solidFill>
                  <a:srgbClr val="FF0000"/>
                </a:solidFill>
                <a:ea typeface="ヒラギノ角ゴ ProN W3"/>
                <a:cs typeface="ヒラギノ角ゴ ProN W3"/>
                <a:sym typeface="Gill Sans Light"/>
              </a:rPr>
              <a:t>Результативность предоставления культурно-досуговых услуг населению в </a:t>
            </a:r>
            <a:r>
              <a:rPr lang="en-US" altLang="ru-RU" sz="1500" b="1" dirty="0" smtClean="0">
                <a:solidFill>
                  <a:srgbClr val="FF0000"/>
                </a:solidFill>
                <a:ea typeface="ヒラギノ角ゴ ProN W3"/>
                <a:cs typeface="ヒラギノ角ゴ ProN W3"/>
                <a:sym typeface="Gill Sans Light"/>
              </a:rPr>
              <a:t>2019</a:t>
            </a:r>
            <a:r>
              <a:rPr lang="ru-RU" altLang="ru-RU" sz="1500" b="1" dirty="0" smtClean="0">
                <a:solidFill>
                  <a:srgbClr val="FF0000"/>
                </a:solidFill>
                <a:ea typeface="ヒラギノ角ゴ ProN W3"/>
                <a:cs typeface="ヒラギノ角ゴ ProN W3"/>
                <a:sym typeface="Gill Sans Light"/>
              </a:rPr>
              <a:t>году</a:t>
            </a:r>
            <a:endParaRPr lang="ru-RU" altLang="ru-RU" sz="1500" b="1" dirty="0">
              <a:solidFill>
                <a:srgbClr val="FF0000"/>
              </a:solidFill>
              <a:ea typeface="ヒラギノ角ゴ ProN W3"/>
              <a:cs typeface="ヒラギノ角ゴ ProN W3"/>
              <a:sym typeface="Gill Sans Light"/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xmlns="" val="1824264667"/>
              </p:ext>
            </p:extLst>
          </p:nvPr>
        </p:nvGraphicFramePr>
        <p:xfrm>
          <a:off x="255948" y="3284984"/>
          <a:ext cx="5578287" cy="3553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32" name="Picture 16" descr="http://фряноводк.рф/files/pic/bau-o6fjaN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5650" y="847725"/>
            <a:ext cx="272097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16670279"/>
              </p:ext>
            </p:extLst>
          </p:nvPr>
        </p:nvGraphicFramePr>
        <p:xfrm>
          <a:off x="4419600" y="981075"/>
          <a:ext cx="4338638" cy="2298700"/>
        </p:xfrm>
        <a:graphic>
          <a:graphicData uri="http://schemas.openxmlformats.org/presentationml/2006/ole">
            <p:oleObj spid="_x0000_s230402" name="Лист" r:id="rId10" imgW="4476699" imgH="2228842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5" descr="http://stroka.info/userfiles/board/large/000132679-20121220084217-mHUVmkJprqXex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3" y="4171950"/>
            <a:ext cx="3052762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CBC667E-B14B-4FC7-A4D0-590DF67879FC}" type="slidenum">
              <a:rPr lang="ru-RU" altLang="ru-RU"/>
              <a:pPr/>
              <a:t>69</a:t>
            </a:fld>
            <a:endParaRPr lang="ru-RU" altLang="ru-RU"/>
          </a:p>
        </p:txBody>
      </p:sp>
      <p:sp>
        <p:nvSpPr>
          <p:cNvPr id="6" name="Блок-схема: внутренняя память 5"/>
          <p:cNvSpPr/>
          <p:nvPr/>
        </p:nvSpPr>
        <p:spPr>
          <a:xfrm>
            <a:off x="6350" y="-9525"/>
            <a:ext cx="9180513" cy="630238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tx1"/>
                </a:solidFill>
                <a:cs typeface="Arial" pitchFamily="34" charset="0"/>
              </a:rPr>
              <a:t>«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Развитие культуры муниципального образования  Кувандыкский городской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округ</a:t>
            </a:r>
            <a:r>
              <a:rPr lang="ru-RU" sz="2000" b="1" dirty="0" smtClean="0">
                <a:solidFill>
                  <a:schemeClr val="tx1"/>
                </a:solidFill>
                <a:cs typeface="Arial" pitchFamily="34" charset="0"/>
              </a:rPr>
              <a:t>»</a:t>
            </a:r>
            <a:endParaRPr lang="ru-RU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054" name="TextBox 2"/>
          <p:cNvSpPr txBox="1">
            <a:spLocks noChangeArrowheads="1"/>
          </p:cNvSpPr>
          <p:nvPr/>
        </p:nvSpPr>
        <p:spPr bwMode="auto">
          <a:xfrm>
            <a:off x="1116013" y="908050"/>
            <a:ext cx="719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b="1">
                <a:solidFill>
                  <a:schemeClr val="bg1"/>
                </a:solidFill>
                <a:latin typeface="Calibri" pitchFamily="34" charset="0"/>
              </a:rPr>
              <a:t>46%</a:t>
            </a:r>
          </a:p>
        </p:txBody>
      </p:sp>
      <p:sp>
        <p:nvSpPr>
          <p:cNvPr id="2055" name="Text Box 9"/>
          <p:cNvSpPr txBox="1">
            <a:spLocks/>
          </p:cNvSpPr>
          <p:nvPr/>
        </p:nvSpPr>
        <p:spPr bwMode="auto">
          <a:xfrm>
            <a:off x="420688" y="590550"/>
            <a:ext cx="83534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 dirty="0">
                <a:solidFill>
                  <a:srgbClr val="FF0000"/>
                </a:solidFill>
                <a:ea typeface="ヒラギノ角ゴ ProN W3"/>
                <a:cs typeface="ヒラギノ角ゴ ProN W3"/>
                <a:sym typeface="Gill Sans Light"/>
              </a:rPr>
              <a:t>Результативность предоставления библиотечных услуг населению в </a:t>
            </a:r>
            <a:r>
              <a:rPr lang="ru-RU" altLang="ru-RU" sz="1600" b="1" dirty="0" smtClean="0">
                <a:solidFill>
                  <a:srgbClr val="FF0000"/>
                </a:solidFill>
                <a:ea typeface="ヒラギノ角ゴ ProN W3"/>
                <a:cs typeface="ヒラギノ角ゴ ProN W3"/>
                <a:sym typeface="Gill Sans Light"/>
              </a:rPr>
              <a:t>201</a:t>
            </a:r>
            <a:r>
              <a:rPr lang="en-US" altLang="ru-RU" sz="1600" b="1" dirty="0" smtClean="0">
                <a:solidFill>
                  <a:srgbClr val="FF0000"/>
                </a:solidFill>
                <a:ea typeface="ヒラギノ角ゴ ProN W3"/>
                <a:cs typeface="ヒラギノ角ゴ ProN W3"/>
                <a:sym typeface="Gill Sans Light"/>
              </a:rPr>
              <a:t>9 </a:t>
            </a:r>
          </a:p>
          <a:p>
            <a:pPr algn="ctr" eaLnBrk="1" hangingPunct="1"/>
            <a:r>
              <a:rPr lang="ru-RU" altLang="ru-RU" sz="1600" b="1" dirty="0" smtClean="0">
                <a:solidFill>
                  <a:srgbClr val="FF0000"/>
                </a:solidFill>
                <a:ea typeface="ヒラギノ角ゴ ProN W3"/>
                <a:cs typeface="ヒラギノ角ゴ ProN W3"/>
                <a:sym typeface="Gill Sans Light"/>
              </a:rPr>
              <a:t>году</a:t>
            </a:r>
            <a:endParaRPr lang="ru-RU" altLang="ru-RU" sz="1600" b="1" dirty="0">
              <a:solidFill>
                <a:srgbClr val="FF0000"/>
              </a:solidFill>
              <a:ea typeface="ヒラギノ角ゴ ProN W3"/>
              <a:cs typeface="ヒラギノ角ゴ ProN W3"/>
              <a:sym typeface="Gill Sans Light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3632365475"/>
              </p:ext>
            </p:extLst>
          </p:nvPr>
        </p:nvGraphicFramePr>
        <p:xfrm>
          <a:off x="2699792" y="3284984"/>
          <a:ext cx="7344816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050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33734231"/>
              </p:ext>
            </p:extLst>
          </p:nvPr>
        </p:nvGraphicFramePr>
        <p:xfrm>
          <a:off x="395288" y="1052513"/>
          <a:ext cx="3776662" cy="2354262"/>
        </p:xfrm>
        <a:graphic>
          <a:graphicData uri="http://schemas.openxmlformats.org/presentationml/2006/ole">
            <p:oleObj spid="_x0000_s231426" name="Лист" r:id="rId9" imgW="4448086" imgH="2771678" progId="Excel.Sheet.8">
              <p:embed/>
            </p:oleObj>
          </a:graphicData>
        </a:graphic>
      </p:graphicFrame>
      <p:sp>
        <p:nvSpPr>
          <p:cNvPr id="2058" name="TextBox 6"/>
          <p:cNvSpPr txBox="1">
            <a:spLocks noChangeArrowheads="1"/>
          </p:cNvSpPr>
          <p:nvPr/>
        </p:nvSpPr>
        <p:spPr bwMode="auto">
          <a:xfrm>
            <a:off x="179388" y="3644900"/>
            <a:ext cx="3168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/>
              <a:t>Количество посещений (тыс.ед.)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33069156"/>
              </p:ext>
            </p:extLst>
          </p:nvPr>
        </p:nvGraphicFramePr>
        <p:xfrm>
          <a:off x="4876799" y="1092994"/>
          <a:ext cx="3897313" cy="2238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7</a:t>
            </a:fld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1142818240"/>
              </p:ext>
            </p:extLst>
          </p:nvPr>
        </p:nvGraphicFramePr>
        <p:xfrm>
          <a:off x="653248" y="1988840"/>
          <a:ext cx="777686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Рамка 5"/>
          <p:cNvSpPr/>
          <p:nvPr/>
        </p:nvSpPr>
        <p:spPr>
          <a:xfrm>
            <a:off x="298385" y="228600"/>
            <a:ext cx="8845615" cy="1080120"/>
          </a:xfrm>
          <a:prstGeom prst="frame">
            <a:avLst>
              <a:gd name="adj1" fmla="val 494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Расходы бюджета </a:t>
            </a:r>
            <a:r>
              <a:rPr lang="ru-RU" sz="2400" b="1" dirty="0" smtClean="0">
                <a:solidFill>
                  <a:schemeClr val="tx1"/>
                </a:solidFill>
              </a:rPr>
              <a:t>– выплачиваемые из бюджета  денежные  средства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005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682162E-D1FE-44B3-A40F-C643CD0D3BB4}" type="slidenum">
              <a:rPr lang="ru-RU" altLang="ru-RU"/>
              <a:pPr/>
              <a:t>70</a:t>
            </a:fld>
            <a:endParaRPr lang="ru-RU" altLang="ru-RU"/>
          </a:p>
        </p:txBody>
      </p:sp>
      <p:sp>
        <p:nvSpPr>
          <p:cNvPr id="6" name="Блок-схема: внутренняя память 5"/>
          <p:cNvSpPr/>
          <p:nvPr/>
        </p:nvSpPr>
        <p:spPr>
          <a:xfrm>
            <a:off x="6350" y="-9525"/>
            <a:ext cx="9180513" cy="701675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tx1"/>
                </a:solidFill>
                <a:cs typeface="Arial" pitchFamily="34" charset="0"/>
              </a:rPr>
              <a:t>«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Развитие культуры муниципального образования  Кувандыкский городской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округ</a:t>
            </a:r>
            <a:r>
              <a:rPr lang="ru-RU" sz="2000" b="1" dirty="0" smtClean="0">
                <a:solidFill>
                  <a:schemeClr val="tx1"/>
                </a:solidFill>
                <a:cs typeface="Arial" pitchFamily="34" charset="0"/>
              </a:rPr>
              <a:t>»</a:t>
            </a:r>
            <a:endParaRPr lang="ru-RU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078" name="TextBox 2"/>
          <p:cNvSpPr txBox="1">
            <a:spLocks noChangeArrowheads="1"/>
          </p:cNvSpPr>
          <p:nvPr/>
        </p:nvSpPr>
        <p:spPr bwMode="auto">
          <a:xfrm>
            <a:off x="1116013" y="908050"/>
            <a:ext cx="719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b="1">
                <a:solidFill>
                  <a:schemeClr val="bg1"/>
                </a:solidFill>
                <a:latin typeface="Calibri" pitchFamily="34" charset="0"/>
              </a:rPr>
              <a:t>46%</a:t>
            </a:r>
          </a:p>
        </p:txBody>
      </p:sp>
      <p:sp>
        <p:nvSpPr>
          <p:cNvPr id="3079" name="Text Box 9"/>
          <p:cNvSpPr txBox="1">
            <a:spLocks/>
          </p:cNvSpPr>
          <p:nvPr/>
        </p:nvSpPr>
        <p:spPr bwMode="auto">
          <a:xfrm>
            <a:off x="468313" y="692150"/>
            <a:ext cx="8353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 dirty="0">
                <a:solidFill>
                  <a:srgbClr val="FF0000"/>
                </a:solidFill>
                <a:ea typeface="ヒラギノ角ゴ ProN W3"/>
                <a:cs typeface="ヒラギノ角ゴ ProN W3"/>
                <a:sym typeface="Gill Sans Light"/>
              </a:rPr>
              <a:t>Результативность предоставления услуг музея населению в </a:t>
            </a:r>
            <a:r>
              <a:rPr lang="ru-RU" altLang="ru-RU" sz="1600" b="1" dirty="0" smtClean="0">
                <a:solidFill>
                  <a:srgbClr val="FF0000"/>
                </a:solidFill>
                <a:ea typeface="ヒラギノ角ゴ ProN W3"/>
                <a:cs typeface="ヒラギノ角ゴ ProN W3"/>
                <a:sym typeface="Gill Sans Light"/>
              </a:rPr>
              <a:t>201</a:t>
            </a:r>
            <a:r>
              <a:rPr lang="en-US" altLang="ru-RU" sz="1600" b="1" dirty="0" smtClean="0">
                <a:solidFill>
                  <a:srgbClr val="FF0000"/>
                </a:solidFill>
                <a:ea typeface="ヒラギノ角ゴ ProN W3"/>
                <a:cs typeface="ヒラギノ角ゴ ProN W3"/>
                <a:sym typeface="Gill Sans Light"/>
              </a:rPr>
              <a:t>9</a:t>
            </a:r>
            <a:r>
              <a:rPr lang="ru-RU" altLang="ru-RU" sz="1600" b="1" dirty="0" smtClean="0">
                <a:solidFill>
                  <a:srgbClr val="FF0000"/>
                </a:solidFill>
                <a:ea typeface="ヒラギノ角ゴ ProN W3"/>
                <a:cs typeface="ヒラギノ角ゴ ProN W3"/>
                <a:sym typeface="Gill Sans Light"/>
              </a:rPr>
              <a:t> </a:t>
            </a:r>
            <a:r>
              <a:rPr lang="ru-RU" altLang="ru-RU" sz="1600" b="1" dirty="0">
                <a:solidFill>
                  <a:srgbClr val="FF0000"/>
                </a:solidFill>
                <a:ea typeface="ヒラギノ角ゴ ProN W3"/>
                <a:cs typeface="ヒラギノ角ゴ ProN W3"/>
                <a:sym typeface="Gill Sans Light"/>
              </a:rPr>
              <a:t>году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4071020174"/>
              </p:ext>
            </p:extLst>
          </p:nvPr>
        </p:nvGraphicFramePr>
        <p:xfrm>
          <a:off x="4015863" y="3422247"/>
          <a:ext cx="5128137" cy="3435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81" name="TextBox 6"/>
          <p:cNvSpPr txBox="1">
            <a:spLocks noChangeArrowheads="1"/>
          </p:cNvSpPr>
          <p:nvPr/>
        </p:nvSpPr>
        <p:spPr bwMode="auto">
          <a:xfrm>
            <a:off x="480003" y="3991841"/>
            <a:ext cx="3168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/>
              <a:t>.</a:t>
            </a:r>
          </a:p>
        </p:txBody>
      </p:sp>
      <p:pic>
        <p:nvPicPr>
          <p:cNvPr id="3082" name="Picture 24" descr="http://irost45.ru/uploads/news/1271/6104339ca092c9b64e429ba3d8d880e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4513" y="1023938"/>
            <a:ext cx="296545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03796910"/>
              </p:ext>
            </p:extLst>
          </p:nvPr>
        </p:nvGraphicFramePr>
        <p:xfrm>
          <a:off x="152400" y="4299816"/>
          <a:ext cx="4338638" cy="2298700"/>
        </p:xfrm>
        <a:graphic>
          <a:graphicData uri="http://schemas.openxmlformats.org/presentationml/2006/ole">
            <p:oleObj spid="_x0000_s232450" name="Лист" r:id="rId9" imgW="4476699" imgH="2228842" progId="Excel.Sheet.8">
              <p:embed/>
            </p:oleObj>
          </a:graphicData>
        </a:graphic>
      </p:graphicFrame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77582709"/>
              </p:ext>
            </p:extLst>
          </p:nvPr>
        </p:nvGraphicFramePr>
        <p:xfrm>
          <a:off x="3962400" y="1100138"/>
          <a:ext cx="4953000" cy="2062162"/>
        </p:xfrm>
        <a:graphic>
          <a:graphicData uri="http://schemas.openxmlformats.org/presentationml/2006/ole">
            <p:oleObj spid="_x0000_s232451" name="Лист" r:id="rId10" imgW="5591285" imgH="2076329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17" descr="_3201677-03874f6c0d8ed4f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936625"/>
            <a:ext cx="2579687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9B09164-2CF1-40FE-A017-E91AD0277E02}" type="slidenum">
              <a:rPr lang="ru-RU" altLang="ru-RU"/>
              <a:pPr/>
              <a:t>71</a:t>
            </a:fld>
            <a:endParaRPr lang="ru-RU" altLang="ru-RU"/>
          </a:p>
        </p:txBody>
      </p:sp>
      <p:sp>
        <p:nvSpPr>
          <p:cNvPr id="6" name="Блок-схема: внутренняя память 5"/>
          <p:cNvSpPr/>
          <p:nvPr/>
        </p:nvSpPr>
        <p:spPr>
          <a:xfrm>
            <a:off x="-36513" y="4763"/>
            <a:ext cx="9180513" cy="687387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tx1"/>
                </a:solidFill>
                <a:cs typeface="Arial" pitchFamily="34" charset="0"/>
              </a:rPr>
              <a:t>«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Развитие культуры муниципального образования  Кувандыкский городской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округ</a:t>
            </a:r>
            <a:r>
              <a:rPr lang="ru-RU" sz="2000" b="1" dirty="0" smtClean="0">
                <a:solidFill>
                  <a:schemeClr val="tx1"/>
                </a:solidFill>
                <a:cs typeface="Arial" pitchFamily="34" charset="0"/>
              </a:rPr>
              <a:t>»</a:t>
            </a:r>
            <a:endParaRPr lang="ru-RU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102" name="TextBox 2"/>
          <p:cNvSpPr txBox="1">
            <a:spLocks noChangeArrowheads="1"/>
          </p:cNvSpPr>
          <p:nvPr/>
        </p:nvSpPr>
        <p:spPr bwMode="auto">
          <a:xfrm>
            <a:off x="1116013" y="908050"/>
            <a:ext cx="719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b="1">
                <a:solidFill>
                  <a:schemeClr val="bg1"/>
                </a:solidFill>
                <a:latin typeface="Calibri" pitchFamily="34" charset="0"/>
              </a:rPr>
              <a:t>46%</a:t>
            </a:r>
          </a:p>
        </p:txBody>
      </p:sp>
      <p:sp>
        <p:nvSpPr>
          <p:cNvPr id="4103" name="Text Box 9"/>
          <p:cNvSpPr txBox="1">
            <a:spLocks/>
          </p:cNvSpPr>
          <p:nvPr/>
        </p:nvSpPr>
        <p:spPr bwMode="auto">
          <a:xfrm>
            <a:off x="323850" y="620713"/>
            <a:ext cx="8820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 dirty="0">
                <a:solidFill>
                  <a:srgbClr val="FF0000"/>
                </a:solidFill>
                <a:ea typeface="ヒラギノ角ゴ ProN W3"/>
                <a:cs typeface="ヒラギノ角ゴ ProN W3"/>
                <a:sym typeface="Gill Sans Light"/>
              </a:rPr>
              <a:t>Результативность предоставления услуг дополнительного образования населению в </a:t>
            </a:r>
            <a:r>
              <a:rPr lang="en-US" altLang="ru-RU" sz="1400" b="1" dirty="0" smtClean="0">
                <a:solidFill>
                  <a:srgbClr val="FF0000"/>
                </a:solidFill>
                <a:ea typeface="ヒラギノ角ゴ ProN W3"/>
                <a:cs typeface="ヒラギノ角ゴ ProN W3"/>
                <a:sym typeface="Gill Sans Light"/>
              </a:rPr>
              <a:t>2019</a:t>
            </a:r>
            <a:r>
              <a:rPr lang="ru-RU" altLang="ru-RU" sz="1400" b="1" dirty="0" smtClean="0">
                <a:solidFill>
                  <a:srgbClr val="FF0000"/>
                </a:solidFill>
                <a:ea typeface="ヒラギノ角ゴ ProN W3"/>
                <a:cs typeface="ヒラギノ角ゴ ProN W3"/>
                <a:sym typeface="Gill Sans Light"/>
              </a:rPr>
              <a:t>году</a:t>
            </a:r>
            <a:endParaRPr lang="ru-RU" altLang="ru-RU" sz="1400" b="1" dirty="0">
              <a:solidFill>
                <a:srgbClr val="FF0000"/>
              </a:solidFill>
              <a:ea typeface="ヒラギノ角ゴ ProN W3"/>
              <a:cs typeface="ヒラギノ角ゴ ProN W3"/>
              <a:sym typeface="Gill Sans Light"/>
            </a:endParaRPr>
          </a:p>
        </p:txBody>
      </p:sp>
      <p:graphicFrame>
        <p:nvGraphicFramePr>
          <p:cNvPr id="4098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08026853"/>
              </p:ext>
            </p:extLst>
          </p:nvPr>
        </p:nvGraphicFramePr>
        <p:xfrm>
          <a:off x="4284663" y="981075"/>
          <a:ext cx="4446587" cy="2728913"/>
        </p:xfrm>
        <a:graphic>
          <a:graphicData uri="http://schemas.openxmlformats.org/presentationml/2006/ole">
            <p:oleObj spid="_x0000_s233474" name="Лист" r:id="rId4" imgW="4448086" imgH="2724170" progId="Excel.Sheet.8">
              <p:embed/>
            </p:oleObj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988898290"/>
              </p:ext>
            </p:extLst>
          </p:nvPr>
        </p:nvGraphicFramePr>
        <p:xfrm>
          <a:off x="323528" y="3401616"/>
          <a:ext cx="4517640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105" name="Picture 29" descr="В Детской школе искусств села Лопатино прошел педагогический совет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95963" y="3716338"/>
            <a:ext cx="2860675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Блок-схема: узел 2"/>
          <p:cNvSpPr/>
          <p:nvPr/>
        </p:nvSpPr>
        <p:spPr>
          <a:xfrm>
            <a:off x="4554538" y="3284538"/>
            <a:ext cx="107950" cy="144462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0362"/>
          </a:xfr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Основные показатели развития сельского хозяйства округа </a:t>
            </a: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в соответствии с муниципальной программой «Развитие сельского хозяйства и регулирование рынков сельскохозяйственной продукции, сырья  и продовольствия Кувандыкского городского </a:t>
            </a:r>
            <a:r>
              <a:rPr lang="ru-RU" sz="2400" b="1" dirty="0" smtClean="0">
                <a:solidFill>
                  <a:schemeClr val="tx1"/>
                </a:solidFill>
              </a:rPr>
              <a:t>округа»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03764856"/>
              </p:ext>
            </p:extLst>
          </p:nvPr>
        </p:nvGraphicFramePr>
        <p:xfrm>
          <a:off x="357158" y="2000240"/>
          <a:ext cx="8115328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Состояние сельского хозяйства Кувандыкский городской округ </a:t>
            </a:r>
            <a:b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01 декабря 2019 г.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(количество)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74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-27384"/>
            <a:ext cx="9073048" cy="1080120"/>
          </a:xfrm>
          <a:prstGeom prst="flowChartInternalStorag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ysClr val="windowText" lastClr="000000"/>
                </a:solidFill>
              </a:rPr>
              <a:t>Муниципальная программа «Развитие сельского хозяйства и регулирование рынков сельскохозяйственной продукции, сырья  и продовольствия Кувандыкского городского </a:t>
            </a:r>
            <a:r>
              <a:rPr lang="ru-RU" sz="1600" b="1" dirty="0" smtClean="0">
                <a:solidFill>
                  <a:sysClr val="windowText" lastClr="000000"/>
                </a:solidFill>
              </a:rPr>
              <a:t>округа»</a:t>
            </a:r>
            <a:endParaRPr lang="ru-RU" altLang="ru-RU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70248" y="1752601"/>
            <a:ext cx="1152128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/>
              <a:t>тыс. руб.</a:t>
            </a:r>
            <a:endParaRPr lang="ru-RU" sz="14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1039855"/>
              </p:ext>
            </p:extLst>
          </p:nvPr>
        </p:nvGraphicFramePr>
        <p:xfrm>
          <a:off x="1" y="2057400"/>
          <a:ext cx="9144000" cy="41318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5873"/>
                <a:gridCol w="4270447"/>
                <a:gridCol w="1129081"/>
                <a:gridCol w="1034084"/>
                <a:gridCol w="1107947"/>
                <a:gridCol w="1026568"/>
              </a:tblGrid>
              <a:tr h="5334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Направление расходов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Утверждено в бюджете на 2018 год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Проект бюджета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048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2019 год</a:t>
                      </a:r>
                      <a:endParaRPr lang="ru-RU" sz="1600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2020 год</a:t>
                      </a:r>
                      <a:endParaRPr lang="ru-RU" sz="1600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2021 год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</a:tr>
              <a:tr h="9845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Итого по программе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и регулирование рынков сельскохозяйственной продукции, сырья  и продовольствия Кувандыкского городского </a:t>
                      </a:r>
                      <a:r>
                        <a:rPr lang="ru-RU" sz="1200" b="1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округа»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277,7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304,5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150,5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441,4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333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Распределение бюджетных ассигнований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местного бюджета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77,0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54,0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480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Субвенция на финансирование отдельных  государственных полномочий по отлову и содержанию безнадзорных животных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200,7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250,5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150,5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150,5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480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Субвенция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финансирование отдельных  государственных полномочий по организации проведения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мероприятий по предупреждению и ликвидации болезней животных, их лечению, защите населения от болезней, общих для человека и животных, в части  сбора, утилизации и 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уничтожения биологических отходов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290,9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pSp>
        <p:nvGrpSpPr>
          <p:cNvPr id="4" name="Группа 6"/>
          <p:cNvGrpSpPr/>
          <p:nvPr/>
        </p:nvGrpSpPr>
        <p:grpSpPr>
          <a:xfrm>
            <a:off x="-1016" y="1066800"/>
            <a:ext cx="9145016" cy="785817"/>
            <a:chOff x="-9786" y="1551551"/>
            <a:chExt cx="3728945" cy="1621995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9786" y="1551551"/>
              <a:ext cx="3728945" cy="141987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-9371" y="1699005"/>
              <a:ext cx="3728530" cy="14745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ctr" defTabSz="913984">
                <a:defRPr/>
              </a:pPr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  <a:latin typeface="Arial" charset="0"/>
                </a:rPr>
                <a:t>Цель: </a:t>
              </a:r>
              <a:r>
                <a:rPr lang="ru-RU" sz="1600" b="1" dirty="0" smtClean="0">
                  <a:solidFill>
                    <a:schemeClr val="bg1">
                      <a:lumMod val="95000"/>
                    </a:schemeClr>
                  </a:solidFill>
                  <a:latin typeface="Arial" charset="0"/>
                </a:rPr>
                <a:t>повышение конкурентоспособности производимой сельскохозяйственной продукции и создание условий для устойчивого развития сельских территорий</a:t>
              </a:r>
              <a:endParaRPr lang="ru-RU" sz="1600" b="1" i="1" dirty="0">
                <a:solidFill>
                  <a:schemeClr val="bg1">
                    <a:lumMod val="95000"/>
                  </a:schemeClr>
                </a:solidFill>
                <a:latin typeface="Arial" charset="0"/>
              </a:endParaRPr>
            </a:p>
            <a:p>
              <a:pPr algn="ctr" defTabSz="913984">
                <a:defRPr/>
              </a:pPr>
              <a:endParaRPr lang="ru-RU" altLang="ru-RU" sz="1600" u="sng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0" name="Стрелка вниз 9"/>
          <p:cNvSpPr/>
          <p:nvPr/>
        </p:nvSpPr>
        <p:spPr>
          <a:xfrm>
            <a:off x="4114800" y="1676400"/>
            <a:ext cx="864096" cy="346786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401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75</a:t>
            </a:fld>
            <a:endParaRPr lang="ru-RU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-27384"/>
            <a:ext cx="9073048" cy="1246584"/>
          </a:xfrm>
          <a:prstGeom prst="flowChartInternalStorag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Основные показатели результативности </a:t>
            </a:r>
            <a:r>
              <a:rPr lang="ru-RU" sz="1600" b="1" dirty="0" smtClean="0">
                <a:solidFill>
                  <a:sysClr val="windowText" lastClr="000000"/>
                </a:solidFill>
              </a:rPr>
              <a:t>Муниципальная программа «Развитие сельского хозяйства и регулирование рынков сельскохозяйственной продукции, сырья  и продовольствия Кувандыкского городского </a:t>
            </a:r>
            <a:r>
              <a:rPr lang="ru-RU" sz="1600" b="1" dirty="0" smtClean="0">
                <a:solidFill>
                  <a:sysClr val="windowText" lastClr="000000"/>
                </a:solidFill>
              </a:rPr>
              <a:t>округа»</a:t>
            </a:r>
            <a:endParaRPr lang="ru-RU" altLang="ru-RU" sz="1600" b="1" dirty="0" smtClean="0">
              <a:solidFill>
                <a:sysClr val="windowText" lastClr="000000"/>
              </a:solidFill>
            </a:endParaRPr>
          </a:p>
          <a:p>
            <a:pPr algn="ctr"/>
            <a:endParaRPr lang="ru-RU" alt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xmlns="" val="2740484166"/>
              </p:ext>
            </p:extLst>
          </p:nvPr>
        </p:nvGraphicFramePr>
        <p:xfrm>
          <a:off x="4536524" y="1203960"/>
          <a:ext cx="439248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2168608347"/>
              </p:ext>
            </p:extLst>
          </p:nvPr>
        </p:nvGraphicFramePr>
        <p:xfrm>
          <a:off x="216619" y="1219200"/>
          <a:ext cx="4319905" cy="2592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1861661176"/>
              </p:ext>
            </p:extLst>
          </p:nvPr>
        </p:nvGraphicFramePr>
        <p:xfrm>
          <a:off x="219794" y="3810000"/>
          <a:ext cx="4316730" cy="287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3131790796"/>
              </p:ext>
            </p:extLst>
          </p:nvPr>
        </p:nvGraphicFramePr>
        <p:xfrm>
          <a:off x="4536524" y="3810000"/>
          <a:ext cx="4384675" cy="287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91222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76</a:t>
            </a:fld>
            <a:endParaRPr lang="ru-RU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1809229352"/>
              </p:ext>
            </p:extLst>
          </p:nvPr>
        </p:nvGraphicFramePr>
        <p:xfrm>
          <a:off x="35496" y="762000"/>
          <a:ext cx="9108504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Блок-схема: внутренняя память 12"/>
          <p:cNvSpPr/>
          <p:nvPr/>
        </p:nvSpPr>
        <p:spPr>
          <a:xfrm>
            <a:off x="9592" y="0"/>
            <a:ext cx="9134408" cy="714356"/>
          </a:xfrm>
          <a:prstGeom prst="flowChartInternalStorag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sz="2000" b="1" dirty="0" smtClean="0">
                <a:solidFill>
                  <a:schemeClr val="tx1"/>
                </a:solidFill>
              </a:rPr>
              <a:t>Организация проведения конкурсов среди предприятий АПК городского округа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674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77</a:t>
            </a:fld>
            <a:endParaRPr lang="ru-RU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288506037"/>
              </p:ext>
            </p:extLst>
          </p:nvPr>
        </p:nvGraphicFramePr>
        <p:xfrm>
          <a:off x="35496" y="980728"/>
          <a:ext cx="9108504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Блок-схема: внутренняя память 12"/>
          <p:cNvSpPr/>
          <p:nvPr/>
        </p:nvSpPr>
        <p:spPr>
          <a:xfrm>
            <a:off x="9592" y="0"/>
            <a:ext cx="9134408" cy="714356"/>
          </a:xfrm>
          <a:prstGeom prst="flowChartInternalStorag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sz="2000" b="1" dirty="0" smtClean="0">
                <a:solidFill>
                  <a:schemeClr val="tx1"/>
                </a:solidFill>
              </a:rPr>
              <a:t>Организация проведения конкурсов среди предприятий АПК городского округа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674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313" y="64024"/>
            <a:ext cx="1944216" cy="242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636912"/>
            <a:ext cx="6400800" cy="36004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b="1" dirty="0"/>
              <a:t>Муниципальная программа «Гармонизация межэтнических и межконфессиональных отношений на территории Кувандыкского городского округа Оренбургской </a:t>
            </a:r>
            <a:r>
              <a:rPr lang="ru-RU" b="1" dirty="0" smtClean="0"/>
              <a:t>области»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83739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79</a:t>
            </a:fld>
            <a:endParaRPr lang="ru-RU" dirty="0"/>
          </a:p>
        </p:txBody>
      </p:sp>
      <p:sp>
        <p:nvSpPr>
          <p:cNvPr id="9" name="TextBox 2"/>
          <p:cNvSpPr txBox="1"/>
          <p:nvPr/>
        </p:nvSpPr>
        <p:spPr>
          <a:xfrm>
            <a:off x="398817" y="3861048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b="1" dirty="0" smtClean="0">
                <a:solidFill>
                  <a:srgbClr val="0000FF"/>
                </a:solidFill>
              </a:rPr>
              <a:t>Задачи </a:t>
            </a:r>
            <a:r>
              <a:rPr lang="ru-RU" sz="2400" b="1" dirty="0">
                <a:solidFill>
                  <a:srgbClr val="0000FF"/>
                </a:solidFill>
              </a:rPr>
              <a:t>программы</a:t>
            </a:r>
            <a:r>
              <a:rPr lang="ru-RU" sz="2400" b="1" dirty="0" smtClean="0">
                <a:solidFill>
                  <a:srgbClr val="0000FF"/>
                </a:solidFill>
              </a:rPr>
              <a:t>: </a:t>
            </a:r>
            <a:r>
              <a:rPr lang="ru-RU" sz="2400" dirty="0" smtClean="0">
                <a:solidFill>
                  <a:srgbClr val="0000FF"/>
                </a:solidFill>
              </a:rPr>
              <a:t>Создание </a:t>
            </a:r>
            <a:r>
              <a:rPr lang="ru-RU" sz="2400" dirty="0">
                <a:solidFill>
                  <a:srgbClr val="0000FF"/>
                </a:solidFill>
              </a:rPr>
              <a:t>условий для реализации государственной национальной политики  и  государственной политики в отношении российского казачества на территории  Кувандыкского городского округа Оренбургской области</a:t>
            </a:r>
          </a:p>
          <a:p>
            <a:pPr algn="just"/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13" name="Скругленный прямоугольник 4"/>
          <p:cNvSpPr/>
          <p:nvPr/>
        </p:nvSpPr>
        <p:spPr>
          <a:xfrm>
            <a:off x="333872" y="1124744"/>
            <a:ext cx="8352928" cy="16730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kern="1200" dirty="0" smtClean="0">
                <a:solidFill>
                  <a:srgbClr val="0000FF"/>
                </a:solidFill>
              </a:rPr>
              <a:t>Цель программы</a:t>
            </a:r>
            <a:r>
              <a:rPr lang="ru-RU" sz="2400" kern="1200" dirty="0" smtClean="0">
                <a:solidFill>
                  <a:srgbClr val="0000FF"/>
                </a:solidFill>
              </a:rPr>
              <a:t>:  </a:t>
            </a:r>
            <a:r>
              <a:rPr lang="ru-RU" sz="2400" dirty="0" smtClean="0">
                <a:solidFill>
                  <a:srgbClr val="0000FF"/>
                </a:solidFill>
              </a:rPr>
              <a:t>Создание </a:t>
            </a:r>
            <a:r>
              <a:rPr lang="ru-RU" sz="2400" dirty="0">
                <a:solidFill>
                  <a:srgbClr val="0000FF"/>
                </a:solidFill>
              </a:rPr>
              <a:t>условий для реализации государственной национальной политики на территории  Кувандыкского городского округа Оренбургской </a:t>
            </a:r>
            <a:r>
              <a:rPr lang="ru-RU" sz="2400" dirty="0" smtClean="0">
                <a:solidFill>
                  <a:srgbClr val="0000FF"/>
                </a:solidFill>
              </a:rPr>
              <a:t>области</a:t>
            </a:r>
            <a:endParaRPr lang="ru-RU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328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7" name="Блок-схема: внутренняя память 6"/>
          <p:cNvSpPr/>
          <p:nvPr/>
        </p:nvSpPr>
        <p:spPr>
          <a:xfrm>
            <a:off x="22739" y="44624"/>
            <a:ext cx="9121261" cy="504056"/>
          </a:xfrm>
          <a:prstGeom prst="flowChartInternalStorag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Расходные полномочия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22739" y="620688"/>
            <a:ext cx="9121261" cy="864096"/>
          </a:xfrm>
          <a:prstGeom prst="frame">
            <a:avLst>
              <a:gd name="adj1" fmla="val 494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Расходное обязательство </a:t>
            </a:r>
            <a:r>
              <a:rPr lang="ru-RU" sz="2000" b="1" dirty="0" smtClean="0">
                <a:solidFill>
                  <a:schemeClr val="tx1"/>
                </a:solidFill>
              </a:rPr>
              <a:t>– обязанность выплатить денежные средства из  соответствующего бюджета </a:t>
            </a: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61065461"/>
              </p:ext>
            </p:extLst>
          </p:nvPr>
        </p:nvGraphicFramePr>
        <p:xfrm>
          <a:off x="179512" y="1628800"/>
          <a:ext cx="8856984" cy="490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  <a:gridCol w="6552728"/>
              </a:tblGrid>
              <a:tr h="6132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 smtClean="0"/>
                        <a:t>Расходные полномочия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099160">
                <a:tc>
                  <a:txBody>
                    <a:bodyPr/>
                    <a:lstStyle/>
                    <a:p>
                      <a:r>
                        <a:rPr lang="ru-RU" sz="2000" b="1" smtClean="0">
                          <a:solidFill>
                            <a:srgbClr val="FF0000"/>
                          </a:solidFill>
                        </a:rPr>
                        <a:t>Государственные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полномочия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Вопросы, отнесенные федеральным законодательством к компетенции субъекта РФ, переданные для осуществления на уровень </a:t>
                      </a:r>
                      <a:r>
                        <a:rPr lang="ru-RU" sz="16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органов местного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самоуправления в установленном порядке </a:t>
                      </a:r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(осуществляются за счет субвенций)</a:t>
                      </a:r>
                      <a:endParaRPr lang="ru-RU" sz="16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468587">
                <a:tc>
                  <a:txBody>
                    <a:bodyPr/>
                    <a:lstStyle/>
                    <a:p>
                      <a:r>
                        <a:rPr lang="ru-RU" sz="2000" b="1" kern="120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Вопросы местного </a:t>
                      </a:r>
                      <a:r>
                        <a:rPr lang="ru-RU" sz="2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значения</a:t>
                      </a:r>
                      <a:endParaRPr lang="ru-RU" sz="20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Вопросы непосредственного обеспечения жизнедеятельности населения муниципального образования, решение которых в соответствии с Конституцией РФ и Федеральным законом  № 131 - ФЗ  осуществляется органами местного самоуправления самостоятельно   </a:t>
                      </a:r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(за счет собственных доходов местных бюджетов)</a:t>
                      </a:r>
                      <a:endParaRPr lang="ru-RU" sz="1600" b="1" i="1" u="non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3951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Дополнительные расходные обязательства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Вопросы, не отнесенные к компетенции </a:t>
                      </a:r>
                      <a:r>
                        <a:rPr lang="ru-RU" sz="16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органов местного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самоуправления других муниципальных образований, </a:t>
                      </a:r>
                      <a:r>
                        <a:rPr lang="ru-RU" sz="16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органов государственной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власти и не исключенные из их компетенции федеральными законами и законами субъектов РФ </a:t>
                      </a:r>
                      <a:r>
                        <a:rPr lang="ru-RU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(осуществляются за счет собственных доходов местных бюджетов)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2347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20688"/>
            <a:ext cx="7704856" cy="597666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6000" dirty="0" smtClean="0">
                <a:solidFill>
                  <a:srgbClr val="0000FF"/>
                </a:solidFill>
              </a:rPr>
              <a:t> </a:t>
            </a:r>
            <a:r>
              <a:rPr lang="ru-RU" sz="8000" b="1" dirty="0" smtClean="0">
                <a:solidFill>
                  <a:srgbClr val="0000FF"/>
                </a:solidFill>
              </a:rPr>
              <a:t>Ожидаемые результаты реализации программы</a:t>
            </a: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ru-RU" sz="8000" dirty="0" smtClean="0">
                <a:solidFill>
                  <a:srgbClr val="0000FF"/>
                </a:solidFill>
              </a:rPr>
              <a:t>- </a:t>
            </a:r>
            <a:r>
              <a:rPr lang="ru-RU" sz="6400" dirty="0">
                <a:solidFill>
                  <a:srgbClr val="0000FF"/>
                </a:solidFill>
              </a:rPr>
              <a:t>сохранение  и укрепление толерантного  отношения жителей Кувандыкского городского округа  к людям других национальностей и </a:t>
            </a:r>
            <a:r>
              <a:rPr lang="ru-RU" sz="6400" dirty="0" err="1">
                <a:solidFill>
                  <a:srgbClr val="0000FF"/>
                </a:solidFill>
              </a:rPr>
              <a:t>этноконфессиональной</a:t>
            </a:r>
            <a:r>
              <a:rPr lang="ru-RU" sz="6400" dirty="0">
                <a:solidFill>
                  <a:srgbClr val="0000FF"/>
                </a:solidFill>
              </a:rPr>
              <a:t> </a:t>
            </a:r>
            <a:r>
              <a:rPr lang="ru-RU" sz="6400" dirty="0" smtClean="0">
                <a:solidFill>
                  <a:srgbClr val="0000FF"/>
                </a:solidFill>
              </a:rPr>
              <a:t>принадлежности</a:t>
            </a:r>
            <a:endParaRPr lang="ru-RU" sz="6400" dirty="0">
              <a:solidFill>
                <a:srgbClr val="0000FF"/>
              </a:solidFill>
            </a:endParaRPr>
          </a:p>
          <a:p>
            <a:r>
              <a:rPr lang="ru-RU" sz="6400" dirty="0">
                <a:solidFill>
                  <a:srgbClr val="0000FF"/>
                </a:solidFill>
              </a:rPr>
              <a:t>- отсутствие конфликтных ситуаций, правонарушений и преступлений  на почве  неприязненных межнациональных и межконфессиональных отношений</a:t>
            </a:r>
          </a:p>
          <a:p>
            <a:r>
              <a:rPr lang="ru-RU" sz="6400" dirty="0">
                <a:solidFill>
                  <a:srgbClr val="0000FF"/>
                </a:solidFill>
              </a:rPr>
              <a:t>- увеличение численности участников мероприятий, направленных на этнокультурное развитие народов России, проживающих на территории  Кувандыкского городского округа Оренбургской области, и поддержку языкового </a:t>
            </a:r>
            <a:r>
              <a:rPr lang="ru-RU" sz="6400" dirty="0" smtClean="0">
                <a:solidFill>
                  <a:srgbClr val="0000FF"/>
                </a:solidFill>
              </a:rPr>
              <a:t>многообразия</a:t>
            </a:r>
          </a:p>
          <a:p>
            <a:r>
              <a:rPr lang="ru-RU" sz="6400" dirty="0" smtClean="0">
                <a:solidFill>
                  <a:srgbClr val="0000FF"/>
                </a:solidFill>
              </a:rPr>
              <a:t>- </a:t>
            </a:r>
            <a:r>
              <a:rPr lang="ru-RU" sz="6400" dirty="0">
                <a:solidFill>
                  <a:srgbClr val="0000FF"/>
                </a:solidFill>
              </a:rPr>
              <a:t>реализация мер для развития казачества на территории Кувандыкского городского </a:t>
            </a:r>
            <a:r>
              <a:rPr lang="ru-RU" sz="6400" dirty="0" smtClean="0">
                <a:solidFill>
                  <a:srgbClr val="0000FF"/>
                </a:solidFill>
              </a:rPr>
              <a:t>округа</a:t>
            </a:r>
            <a:endParaRPr lang="ru-RU" sz="6400" dirty="0">
              <a:solidFill>
                <a:srgbClr val="0000FF"/>
              </a:solidFill>
            </a:endParaRPr>
          </a:p>
          <a:p>
            <a:r>
              <a:rPr lang="ru-RU" sz="6400" dirty="0">
                <a:solidFill>
                  <a:srgbClr val="0000FF"/>
                </a:solidFill>
              </a:rPr>
              <a:t>--создание условий для привлечения членов казачьих обществ муниципального образования Оренбургской области к несению муниципальной и иной службы </a:t>
            </a:r>
          </a:p>
          <a:p>
            <a:r>
              <a:rPr lang="ru-RU" sz="6400" dirty="0">
                <a:solidFill>
                  <a:srgbClr val="0000FF"/>
                </a:solidFill>
              </a:rPr>
              <a:t>- увеличение численности  участников  культурных и спортивных мероприятий казачьей направленности;</a:t>
            </a:r>
          </a:p>
          <a:p>
            <a:r>
              <a:rPr lang="ru-RU" sz="6400" dirty="0">
                <a:solidFill>
                  <a:srgbClr val="0000FF"/>
                </a:solidFill>
              </a:rPr>
              <a:t>- доля казаков, охваченных военно-патриотической, спортивно-массовой и культурной  работой от общей численности казаков на территории Кувандыкского городского округа </a:t>
            </a:r>
          </a:p>
          <a:p>
            <a:pPr marL="0" indent="0" algn="just">
              <a:buNone/>
            </a:pPr>
            <a:endParaRPr lang="ru-RU" sz="6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308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81</a:t>
            </a:fld>
            <a:endParaRPr lang="ru-RU" dirty="0"/>
          </a:p>
        </p:txBody>
      </p:sp>
      <p:sp>
        <p:nvSpPr>
          <p:cNvPr id="9" name="TextBox 2"/>
          <p:cNvSpPr txBox="1"/>
          <p:nvPr/>
        </p:nvSpPr>
        <p:spPr>
          <a:xfrm>
            <a:off x="1403648" y="407707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chemeClr val="bg1"/>
                </a:solidFill>
              </a:rPr>
              <a:t>4</a:t>
            </a:r>
            <a:r>
              <a:rPr lang="ru-RU" sz="2800" b="1" dirty="0" smtClean="0">
                <a:solidFill>
                  <a:schemeClr val="bg1"/>
                </a:solidFill>
              </a:rPr>
              <a:t>6%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4"/>
          <p:cNvSpPr/>
          <p:nvPr/>
        </p:nvSpPr>
        <p:spPr>
          <a:xfrm>
            <a:off x="467544" y="188640"/>
            <a:ext cx="8352928" cy="19934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800" kern="1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9731284"/>
              </p:ext>
            </p:extLst>
          </p:nvPr>
        </p:nvGraphicFramePr>
        <p:xfrm>
          <a:off x="395536" y="260649"/>
          <a:ext cx="8424936" cy="6393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084"/>
                <a:gridCol w="3289001"/>
                <a:gridCol w="1185629"/>
                <a:gridCol w="1074040"/>
                <a:gridCol w="1074040"/>
                <a:gridCol w="1046142"/>
              </a:tblGrid>
              <a:tr h="7853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Направление расходов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Исполнено</a:t>
                      </a:r>
                    </a:p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2018 год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Решение </a:t>
                      </a:r>
                      <a:r>
                        <a:rPr lang="ru-RU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бюджета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21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2019 год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2020 год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2021 год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960534">
                <a:tc gridSpan="2">
                  <a:txBody>
                    <a:bodyPr/>
                    <a:lstStyle/>
                    <a:p>
                      <a:r>
                        <a:rPr lang="ru-RU" sz="14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Муниципальная программа</a:t>
                      </a:r>
                    </a:p>
                    <a:p>
                      <a:r>
                        <a:rPr lang="ru-RU" sz="14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«Гармонизация межэтнических и межконфессиональных отношений на территории Кувандыкского городского округа Оренбургской области на 2019–2024 годы».</a:t>
                      </a: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10,0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10,0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403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Мероприятия, направленные на укрепление гражданского единства и гармонизацию межнациональных отношений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10,0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10,0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73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Содействие этнокультурному многообразию народов России, проживающих на территории Кувандыкского городского округа Оренбургской области</a:t>
                      </a:r>
                      <a:endParaRPr lang="ru-RU" sz="10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Без финансирования</a:t>
                      </a:r>
                      <a:endParaRPr lang="ru-RU" dirty="0"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/>
                </a:tc>
              </a:tr>
              <a:tr h="8674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условий для развития казачества, популяризации культурно-исторических традиций российского казачества, содействие в  возрождении и сохранении самобытной культуры российского казачества, принципов общегражданского патриотизма, верного служения Отечеству</a:t>
                      </a:r>
                      <a:endParaRPr lang="ru-RU" sz="10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Без финансирования</a:t>
                      </a:r>
                      <a:endParaRPr lang="ru-RU" dirty="0"/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669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052" y="2899589"/>
            <a:ext cx="4428491" cy="314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853858"/>
            <a:ext cx="4189133" cy="314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01331264"/>
              </p:ext>
            </p:extLst>
          </p:nvPr>
        </p:nvGraphicFramePr>
        <p:xfrm>
          <a:off x="92075" y="92075"/>
          <a:ext cx="647700" cy="685800"/>
        </p:xfrm>
        <a:graphic>
          <a:graphicData uri="http://schemas.openxmlformats.org/presentationml/2006/ole">
            <p:oleObj spid="_x0000_s234498" name="Объект упаковщика для оболочки" showAsIcon="1" r:id="rId6" imgW="648360" imgH="685440" progId="Package">
              <p:embed/>
            </p:oleObj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8681" y="9561"/>
            <a:ext cx="4032448" cy="2627277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052" y="188640"/>
            <a:ext cx="4241932" cy="2448198"/>
          </a:xfrm>
        </p:spPr>
      </p:pic>
    </p:spTree>
    <p:extLst>
      <p:ext uri="{BB962C8B-B14F-4D97-AF65-F5344CB8AC3E}">
        <p14:creationId xmlns:p14="http://schemas.microsoft.com/office/powerpoint/2010/main" xmlns="" val="357070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692" y="292963"/>
            <a:ext cx="384042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4221" y="3576895"/>
            <a:ext cx="3690171" cy="276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536"/>
          <a:stretch/>
        </p:blipFill>
        <p:spPr bwMode="auto">
          <a:xfrm>
            <a:off x="457200" y="3676413"/>
            <a:ext cx="3898776" cy="278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1398" y="260648"/>
            <a:ext cx="369880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924" y="3173283"/>
            <a:ext cx="439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Празднование дня Петра и Павла с.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Краснознаменка</a:t>
            </a:r>
            <a:endParaRPr lang="ru-RU" sz="14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(православный праздник)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0010" y="6345752"/>
            <a:ext cx="395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Казахский обряд «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Беташар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(открытие лица невесты) аул.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Жанатан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378" y="6457361"/>
            <a:ext cx="3760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Празднование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Ярилиного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дня с. Зиянчурино 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010" y="3140968"/>
            <a:ext cx="3680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Празднование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Наурыза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 Казахский праздник весны) пос. Урал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87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2484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chemeClr val="tx1"/>
                </a:solidFill>
              </a:rPr>
              <a:t>Муниципальная программа «Обеспечение мероприятий гражданской обороны, пожарной безопасности и безопасности людей  на водных объектах, предупреждения и ликвидации чрезвычайных ситуаций на территории муниципального образования Кувандыкский городской </a:t>
            </a:r>
            <a:r>
              <a:rPr lang="ru-RU" altLang="ru-RU" b="1" dirty="0" smtClean="0">
                <a:solidFill>
                  <a:schemeClr val="tx1"/>
                </a:solidFill>
              </a:rPr>
              <a:t>округ</a:t>
            </a:r>
            <a:endParaRPr lang="ru-RU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85</a:t>
            </a:fld>
            <a:endParaRPr lang="ru-RU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-27384"/>
            <a:ext cx="9144000" cy="792088"/>
          </a:xfrm>
          <a:prstGeom prst="flowChartInternalStorag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altLang="ru-RU" sz="1200" b="1" dirty="0" smtClean="0">
                <a:solidFill>
                  <a:schemeClr val="tx1"/>
                </a:solidFill>
              </a:rPr>
              <a:t>Муниципальная программа «Обеспечение мероприятий гражданской обороны, пожарной безопасности и безопасности людей  на водных объектах, предупреждения и ликвидации чрезвычайных ситуаций на территории муниципального образования Кувандыкский городской </a:t>
            </a:r>
            <a:r>
              <a:rPr lang="ru-RU" altLang="ru-RU" sz="1200" b="1" dirty="0" smtClean="0">
                <a:solidFill>
                  <a:schemeClr val="tx1"/>
                </a:solidFill>
              </a:rPr>
              <a:t>округ»</a:t>
            </a:r>
            <a:endParaRPr lang="ru-RU" altLang="ru-RU" sz="12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46681" y="1741028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/>
              <a:t> руб.</a:t>
            </a:r>
            <a:endParaRPr lang="ru-RU" sz="14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98088161"/>
              </p:ext>
            </p:extLst>
          </p:nvPr>
        </p:nvGraphicFramePr>
        <p:xfrm>
          <a:off x="61563" y="2132856"/>
          <a:ext cx="8914337" cy="47251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1409"/>
                <a:gridCol w="4163189"/>
                <a:gridCol w="1100723"/>
                <a:gridCol w="1008112"/>
                <a:gridCol w="1080120"/>
                <a:gridCol w="1000784"/>
              </a:tblGrid>
              <a:tr h="46408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 п/п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Направление расходов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Исполнено в бюджете на 2018 год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Решение</a:t>
                      </a:r>
                      <a:r>
                        <a:rPr lang="ru-RU" sz="1300" baseline="0" dirty="0" smtClean="0">
                          <a:effectLst/>
                        </a:rPr>
                        <a:t> </a:t>
                      </a:r>
                      <a:r>
                        <a:rPr lang="ru-RU" sz="1300" dirty="0" smtClean="0">
                          <a:effectLst/>
                        </a:rPr>
                        <a:t>бюджета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34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</a:rPr>
                        <a:t>2019 год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</a:rPr>
                        <a:t>2020 год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</a:rPr>
                        <a:t>2021 год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9294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«Обеспечение мероприятий гражданской обороны, пожарной безопасности и безопасности людей  на водных объектах, предупреждения и ликвидации чрезвычайных ситуаций на территории муниципального образования Кувандыкский городской округ на 2016-2020 годы»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8 296 700,00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8 808 500,00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1 988 683,00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1 988 683,00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7859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« Обеспечение первичных мер пожарной безопасности в пределах  населенных пунктов городского округа»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5 826 500,00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6 361 000,00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5129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« Обеспечение безаварийного пропуска паводковых вод и безопасность людей на водных объектах»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215 00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286 000,00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7620" marR="7620" marT="7620" marB="0" anchor="ctr"/>
                </a:tc>
              </a:tr>
              <a:tr h="6694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«Обеспечение деятельности  служб для   защиты населения и территории от чрезвычайных ситуаций  на  территории Кувандыкского городского округа»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2 224 500,00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2 117 500,00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1 988 683,00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1 988 683,00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5997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« Обучение населения действиям в условиях чрезвычайных ситуаций природного и техногенного характера»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30 700,00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000,00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grpSp>
        <p:nvGrpSpPr>
          <p:cNvPr id="4" name="Группа 6"/>
          <p:cNvGrpSpPr/>
          <p:nvPr/>
        </p:nvGrpSpPr>
        <p:grpSpPr>
          <a:xfrm>
            <a:off x="-1" y="836712"/>
            <a:ext cx="9145016" cy="631979"/>
            <a:chOff x="-11377" y="996253"/>
            <a:chExt cx="3728945" cy="141987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11377" y="996253"/>
              <a:ext cx="3728945" cy="141987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44457" y="1337225"/>
              <a:ext cx="3645771" cy="8945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  <a:latin typeface="Arial" charset="0"/>
                </a:rPr>
                <a:t>Цель: Повышение уровня безопасности на территории </a:t>
              </a:r>
              <a:r>
                <a:rPr lang="ru-RU" altLang="ru-RU" sz="1600" b="1" dirty="0" smtClean="0">
                  <a:solidFill>
                    <a:schemeClr val="bg1">
                      <a:lumMod val="95000"/>
                    </a:schemeClr>
                  </a:solidFill>
                  <a:latin typeface="Arial" charset="0"/>
                </a:rPr>
                <a:t>округа   </a:t>
              </a:r>
              <a:endParaRPr lang="ru-RU" altLang="ru-RU" sz="1600" b="1" dirty="0">
                <a:solidFill>
                  <a:schemeClr val="bg1">
                    <a:lumMod val="95000"/>
                  </a:schemeClr>
                </a:solidFill>
                <a:latin typeface="Arial" charset="0"/>
              </a:endParaRPr>
            </a:p>
          </p:txBody>
        </p:sp>
      </p:grpSp>
      <p:sp>
        <p:nvSpPr>
          <p:cNvPr id="10" name="Стрелка вниз 9"/>
          <p:cNvSpPr/>
          <p:nvPr/>
        </p:nvSpPr>
        <p:spPr>
          <a:xfrm>
            <a:off x="4175399" y="1548130"/>
            <a:ext cx="864096" cy="512717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681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86</a:t>
            </a:fld>
            <a:endParaRPr lang="ru-RU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-27384"/>
            <a:ext cx="9144000" cy="792088"/>
          </a:xfrm>
          <a:prstGeom prst="flowChartInternalStorag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altLang="ru-RU" sz="1200" b="1" dirty="0" smtClean="0">
                <a:solidFill>
                  <a:prstClr val="black"/>
                </a:solidFill>
              </a:rPr>
              <a:t>«Обеспечение мероприятий гражданской обороны, пожарной безопасности и безопасности людей  на водных объектах, предупреждения и ликвидации чрезвычайных ситуаций на территории муниципального образования Кувандыкский городской </a:t>
            </a:r>
            <a:r>
              <a:rPr lang="ru-RU" altLang="ru-RU" sz="1200" b="1" dirty="0" smtClean="0">
                <a:solidFill>
                  <a:prstClr val="black"/>
                </a:solidFill>
              </a:rPr>
              <a:t>округ»</a:t>
            </a:r>
            <a:endParaRPr lang="ru-RU" altLang="ru-RU" sz="1200" b="1" dirty="0">
              <a:solidFill>
                <a:prstClr val="black"/>
              </a:solidFill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="" xmlns:p14="http://schemas.microsoft.com/office/powerpoint/2010/main" val="1264247104"/>
              </p:ext>
            </p:extLst>
          </p:nvPr>
        </p:nvGraphicFramePr>
        <p:xfrm>
          <a:off x="215008" y="1524000"/>
          <a:ext cx="8928992" cy="5084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03648" y="836712"/>
            <a:ext cx="2987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9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/>
              </a:rPr>
              <a:t>Обеспечение первичных мер пожарной безопасности в пределах  населенных пунктов городского округа</a:t>
            </a:r>
            <a:endParaRPr lang="ru-RU" altLang="ru-RU" sz="1600" b="1" dirty="0">
              <a:solidFill>
                <a:srgbClr val="0066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12160" y="764704"/>
            <a:ext cx="2520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9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Times New Roman"/>
              </a:rPr>
              <a:t>Обеспечение безаварийного пропуска паводковых вод и безопасность людей на водных объектах</a:t>
            </a:r>
            <a:endParaRPr lang="ru-RU" altLang="ru-RU" sz="1400" b="1" dirty="0">
              <a:solidFill>
                <a:srgbClr val="0066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726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87</a:t>
            </a:fld>
            <a:endParaRPr lang="ru-RU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-27384"/>
            <a:ext cx="9144000" cy="792088"/>
          </a:xfrm>
          <a:prstGeom prst="flowChartInternalStorag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«</a:t>
            </a:r>
            <a:r>
              <a:rPr lang="ru-RU" b="1" dirty="0">
                <a:solidFill>
                  <a:schemeClr val="tx1"/>
                </a:solidFill>
              </a:rPr>
              <a:t>Обеспечение безопасности на территории </a:t>
            </a:r>
            <a:r>
              <a:rPr lang="ru-RU" b="1" dirty="0" err="1" smtClean="0">
                <a:solidFill>
                  <a:schemeClr val="tx1"/>
                </a:solidFill>
              </a:rPr>
              <a:t>Кувандыкского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ГО»</a:t>
            </a:r>
            <a:endParaRPr lang="ru-RU" altLang="ru-RU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980728"/>
            <a:ext cx="51411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/>
                </a:solidFill>
                <a:latin typeface="Arial" charset="0"/>
              </a:rPr>
              <a:t>В целях обеспечения пожарной безопасности на территории МО Кувандыкский городской округ выделяются денежные средства - субсидии некоммерческой организации, созданной в форме общественного объединения противопожарной направленности, в размере 4800,00 тыс.руб.</a:t>
            </a:r>
            <a:endParaRPr lang="ru-RU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="" xmlns:p14="http://schemas.microsoft.com/office/powerpoint/2010/main" val="3772906235"/>
              </p:ext>
            </p:extLst>
          </p:nvPr>
        </p:nvGraphicFramePr>
        <p:xfrm>
          <a:off x="5868144" y="836712"/>
          <a:ext cx="3168352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Группа 11"/>
          <p:cNvGrpSpPr/>
          <p:nvPr/>
        </p:nvGrpSpPr>
        <p:grpSpPr>
          <a:xfrm>
            <a:off x="3276600" y="2667002"/>
            <a:ext cx="2592292" cy="4038598"/>
            <a:chOff x="296453" y="2379723"/>
            <a:chExt cx="2736311" cy="2075324"/>
          </a:xfrm>
        </p:grpSpPr>
        <p:sp>
          <p:nvSpPr>
            <p:cNvPr id="14" name="Прямоугольник с двумя скругленными соседними углами 13"/>
            <p:cNvSpPr/>
            <p:nvPr/>
          </p:nvSpPr>
          <p:spPr>
            <a:xfrm rot="10800000">
              <a:off x="296453" y="2417232"/>
              <a:ext cx="2736311" cy="2037815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рямоугольник 14"/>
            <p:cNvSpPr/>
            <p:nvPr/>
          </p:nvSpPr>
          <p:spPr>
            <a:xfrm>
              <a:off x="376887" y="2379723"/>
              <a:ext cx="2610971" cy="19456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1600" b="1" kern="1200" dirty="0" smtClean="0"/>
                <a:t>На обслуживании ОО «Региональная добровольная пожарная охрана Оренбургской области» руководитель А.А.Тараненко находятся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1600" b="1" kern="1200" dirty="0" smtClean="0"/>
                <a:t>15 АРС и 1 УПВД «Ермак» на базе автомобиля УАЗ, штатная численность - 34 чел.</a:t>
              </a:r>
            </a:p>
          </p:txBody>
        </p:sp>
      </p:grpSp>
      <p:sp>
        <p:nvSpPr>
          <p:cNvPr id="10" name="Скругленный прямоугольник 9"/>
          <p:cNvSpPr/>
          <p:nvPr/>
        </p:nvSpPr>
        <p:spPr>
          <a:xfrm>
            <a:off x="323528" y="2564904"/>
            <a:ext cx="2880320" cy="2952328"/>
          </a:xfrm>
          <a:prstGeom prst="roundRect">
            <a:avLst>
              <a:gd name="adj" fmla="val 10000"/>
            </a:avLst>
          </a:prstGeom>
          <a:blipFill rotWithShape="0">
            <a:blip r:embed="rId7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="" xmlns:p14="http://schemas.microsoft.com/office/powerpoint/2010/main" val="198371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600" dirty="0" smtClean="0"/>
              <a:t>Муниципальная программа </a:t>
            </a:r>
          </a:p>
          <a:p>
            <a:r>
              <a:rPr lang="ru-RU" dirty="0" smtClean="0"/>
              <a:t>«Обеспечение доступным и комфортным жильем населения на территории муниципального образования Кувандыкский городской </a:t>
            </a:r>
            <a:r>
              <a:rPr lang="ru-RU" dirty="0" smtClean="0"/>
              <a:t>округ»</a:t>
            </a:r>
            <a:endParaRPr lang="ru-RU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Всего выделено в 2018 году </a:t>
            </a:r>
            <a:r>
              <a:rPr lang="ru-RU" b="1" dirty="0" smtClean="0"/>
              <a:t>65 629 400 </a:t>
            </a:r>
            <a:r>
              <a:rPr lang="ru-RU" dirty="0" smtClean="0"/>
              <a:t>рублей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4800" y="2133600"/>
            <a:ext cx="1981200" cy="1524000"/>
          </a:xfrm>
        </p:spPr>
        <p:txBody>
          <a:bodyPr>
            <a:normAutofit fontScale="47500" lnSpcReduction="20000"/>
          </a:bodyPr>
          <a:lstStyle/>
          <a:p>
            <a:r>
              <a:rPr lang="ru-RU" sz="4400" dirty="0" smtClean="0"/>
              <a:t>Получили социальные выплаты 12 молодых семей</a:t>
            </a:r>
            <a:endParaRPr lang="ru-RU" sz="4400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362200" y="2133600"/>
            <a:ext cx="1981200" cy="1524000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Получили социальные выплаты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56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сирот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648200" y="2133600"/>
            <a:ext cx="1981200" cy="1524000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Получили социальные выплаты 2 малоимущие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семьи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6781800" y="2133600"/>
            <a:ext cx="2057400" cy="1676400"/>
          </a:xfrm>
          <a:prstGeom prst="rect">
            <a:avLst/>
          </a:prstGeom>
        </p:spPr>
        <p:txBody>
          <a:bodyPr vert="horz">
            <a:normAutofit fontScale="400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Получили социальные выплаты 10 семей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иных категорий(</a:t>
            </a:r>
            <a:r>
              <a:rPr kumimoji="0" lang="ru-RU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многоденые,инвалиды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609600" y="4953000"/>
            <a:ext cx="8229600" cy="1524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Построено 2 многоквартирных дома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1066800" y="1371600"/>
            <a:ext cx="6096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114800" y="1371600"/>
            <a:ext cx="609600" cy="3657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2971800" y="1447800"/>
            <a:ext cx="6096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5334000" y="1447800"/>
            <a:ext cx="6096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7391400" y="1371600"/>
            <a:ext cx="6096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7" name="Блок-схема: внутренняя память 6"/>
          <p:cNvSpPr/>
          <p:nvPr/>
        </p:nvSpPr>
        <p:spPr>
          <a:xfrm>
            <a:off x="-1318" y="0"/>
            <a:ext cx="9144000" cy="841303"/>
          </a:xfrm>
          <a:prstGeom prst="flowChartInternalStorag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Документы на основании которых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составляется проект бюджета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="" xmlns:p14="http://schemas.microsoft.com/office/powerpoint/2010/main" val="1075973100"/>
              </p:ext>
            </p:extLst>
          </p:nvPr>
        </p:nvGraphicFramePr>
        <p:xfrm>
          <a:off x="178194" y="1124744"/>
          <a:ext cx="878497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32347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Всего выделено в 2019 году </a:t>
            </a:r>
            <a:r>
              <a:rPr lang="ru-RU" b="1" dirty="0" smtClean="0"/>
              <a:t>47 708 100 </a:t>
            </a:r>
            <a:r>
              <a:rPr lang="ru-RU" dirty="0" smtClean="0"/>
              <a:t>рублей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4800" y="2133600"/>
            <a:ext cx="1981200" cy="1524000"/>
          </a:xfrm>
        </p:spPr>
        <p:txBody>
          <a:bodyPr>
            <a:normAutofit fontScale="47500" lnSpcReduction="20000"/>
          </a:bodyPr>
          <a:lstStyle/>
          <a:p>
            <a:r>
              <a:rPr lang="ru-RU" sz="4400" dirty="0" smtClean="0"/>
              <a:t>Получили социальные выплаты 15 молодых семей</a:t>
            </a:r>
            <a:endParaRPr lang="ru-RU" sz="4400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362200" y="2133600"/>
            <a:ext cx="1981200" cy="1524000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Получили социальные выплаты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16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сирот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648200" y="2133600"/>
            <a:ext cx="1981200" cy="1524000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Получили социальные выплаты 10 малоимущие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семьи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6781800" y="2133600"/>
            <a:ext cx="2057400" cy="1676400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Получили социальные выплаты 10 семей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иных категорий(</a:t>
            </a:r>
            <a:r>
              <a:rPr kumimoji="0" lang="ru-RU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многоденые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609600" y="4953000"/>
            <a:ext cx="8229600" cy="1524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Построено 4 </a:t>
            </a:r>
            <a:r>
              <a:rPr lang="ru-RU" sz="4400" dirty="0" smtClean="0"/>
              <a:t>восьми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квартирных дома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1066800" y="1371600"/>
            <a:ext cx="6096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114800" y="1371600"/>
            <a:ext cx="609600" cy="3657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2971800" y="1447800"/>
            <a:ext cx="6096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5334000" y="1447800"/>
            <a:ext cx="6096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7391400" y="1371600"/>
            <a:ext cx="6096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Всего выделено на 2020 год </a:t>
            </a:r>
            <a:r>
              <a:rPr lang="ru-RU" b="1" dirty="0" smtClean="0"/>
              <a:t>30 863 300 </a:t>
            </a:r>
            <a:r>
              <a:rPr lang="ru-RU" dirty="0" smtClean="0"/>
              <a:t>рублей</a:t>
            </a:r>
            <a:endParaRPr lang="ru-RU" dirty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533400" y="4267200"/>
            <a:ext cx="8229600" cy="1524000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Планируется обеспечить жильем 50 семей различных категорий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3352800" y="1295400"/>
            <a:ext cx="2286000" cy="2743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353536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Основные показатели развития системы образования в соответствии с</a:t>
            </a:r>
            <a:endParaRPr lang="ru-RU" sz="5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3810000"/>
            <a:ext cx="7772400" cy="2209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ru-RU" sz="2800" b="1" dirty="0" smtClean="0"/>
              <a:t>Муниципальной программой  «Развитие системы образования муниципального образования Кувандыкский городской округ </a:t>
            </a:r>
            <a:r>
              <a:rPr lang="ru-RU" sz="2800" b="1" dirty="0" smtClean="0"/>
              <a:t>»</a:t>
            </a:r>
            <a:endParaRPr lang="ru-RU" sz="2800" b="1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Блок-схема: внутренняя память 5"/>
          <p:cNvSpPr/>
          <p:nvPr/>
        </p:nvSpPr>
        <p:spPr>
          <a:xfrm>
            <a:off x="-142875" y="0"/>
            <a:ext cx="9286875" cy="928688"/>
          </a:xfrm>
          <a:prstGeom prst="flowChartInternalStorag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</a:rPr>
              <a:t>Муниципальная программа «Развитие  системы образования муниципального образования Кувандыкский городской </a:t>
            </a:r>
            <a:r>
              <a:rPr lang="ru-RU" sz="2000" b="1" dirty="0" smtClean="0">
                <a:solidFill>
                  <a:schemeClr val="bg1"/>
                </a:solidFill>
              </a:rPr>
              <a:t>округ»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5364" name="TextBox 2"/>
          <p:cNvSpPr txBox="1">
            <a:spLocks noChangeArrowheads="1"/>
          </p:cNvSpPr>
          <p:nvPr/>
        </p:nvSpPr>
        <p:spPr bwMode="auto">
          <a:xfrm>
            <a:off x="1116013" y="908050"/>
            <a:ext cx="719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  <a:latin typeface="Calibri" pitchFamily="34" charset="0"/>
              </a:rPr>
              <a:t>46%</a:t>
            </a:r>
          </a:p>
        </p:txBody>
      </p:sp>
      <p:graphicFrame>
        <p:nvGraphicFramePr>
          <p:cNvPr id="15365" name="Object 6"/>
          <p:cNvGraphicFramePr>
            <a:graphicFrameLocks/>
          </p:cNvGraphicFramePr>
          <p:nvPr/>
        </p:nvGraphicFramePr>
        <p:xfrm>
          <a:off x="790575" y="1285875"/>
          <a:ext cx="7734300" cy="4610100"/>
        </p:xfrm>
        <a:graphic>
          <a:graphicData uri="http://schemas.openxmlformats.org/presentationml/2006/ole">
            <p:oleObj spid="_x0000_s333826" name="Worksheet" r:id="rId3" imgW="7505633" imgH="4476659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системы образования муниципального образования Кувандыкский городской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округ»</a:t>
            </a:r>
            <a:endParaRPr lang="ru-RU" dirty="0" smtClean="0"/>
          </a:p>
        </p:txBody>
      </p:sp>
      <p:graphicFrame>
        <p:nvGraphicFramePr>
          <p:cNvPr id="16387" name="Object 6"/>
          <p:cNvGraphicFramePr>
            <a:graphicFrameLocks noGrp="1"/>
          </p:cNvGraphicFramePr>
          <p:nvPr>
            <p:ph idx="1"/>
          </p:nvPr>
        </p:nvGraphicFramePr>
        <p:xfrm>
          <a:off x="0" y="1428750"/>
          <a:ext cx="9124950" cy="4208463"/>
        </p:xfrm>
        <a:graphic>
          <a:graphicData uri="http://schemas.openxmlformats.org/presentationml/2006/ole">
            <p:oleObj spid="_x0000_s334850" name="Worksheet" r:id="rId3" imgW="8696241" imgH="4010053" progId="Excel.Sheet.8">
              <p:embed/>
            </p:oleObj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3"/>
          <p:cNvSpPr>
            <a:spLocks noGrp="1"/>
          </p:cNvSpPr>
          <p:nvPr>
            <p:ph type="title"/>
          </p:nvPr>
        </p:nvSpPr>
        <p:spPr>
          <a:xfrm>
            <a:off x="533400" y="1357313"/>
            <a:ext cx="8229600" cy="3683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системы образования муниципального образования Кувандыкский городской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округ»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Расходы на одного ребенка в год</a:t>
            </a:r>
            <a:br>
              <a:rPr lang="ru-RU" sz="1800" b="1" dirty="0" smtClean="0"/>
            </a:b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411" name="Object 6"/>
          <p:cNvGraphicFramePr>
            <a:graphicFrameLocks noGrp="1" noChangeAspect="1"/>
          </p:cNvGraphicFramePr>
          <p:nvPr>
            <p:ph type="tbl" idx="1"/>
          </p:nvPr>
        </p:nvGraphicFramePr>
        <p:xfrm>
          <a:off x="633413" y="1200150"/>
          <a:ext cx="8839200" cy="4543425"/>
        </p:xfrm>
        <a:graphic>
          <a:graphicData uri="http://schemas.openxmlformats.org/presentationml/2006/ole">
            <p:oleObj spid="_x0000_s335874" name="Лист" r:id="rId3" imgW="8839200" imgH="4543394" progId="Excel.Sheet.8">
              <p:embed/>
            </p:oleObj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051050" y="549275"/>
            <a:ext cx="7092950" cy="863600"/>
          </a:xfrm>
          <a:prstGeom prst="rect">
            <a:avLst/>
          </a:prstGeom>
          <a:noFill/>
          <a:extLst/>
        </p:spPr>
        <p:txBody>
          <a:bodyPr lIns="0" rIns="0" bIns="0" anchor="b">
            <a:normAutofit fontScale="2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800" b="1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          </a:t>
            </a:r>
            <a:br>
              <a:rPr lang="ru-RU" altLang="ru-RU" sz="3800" b="1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</a:br>
            <a:r>
              <a:rPr lang="ru-RU" altLang="ru-RU" sz="19200" b="1" u="sng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Система образования   </a:t>
            </a:r>
            <a:br>
              <a:rPr lang="ru-RU" altLang="ru-RU" sz="19200" b="1" u="sng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</a:br>
            <a:r>
              <a:rPr lang="ru-RU" altLang="ru-RU" sz="5000" b="1" dirty="0">
                <a:solidFill>
                  <a:srgbClr val="FFCC66"/>
                </a:solidFill>
                <a:latin typeface="+mj-lt"/>
                <a:ea typeface="+mj-ea"/>
                <a:cs typeface="+mj-cs"/>
              </a:rPr>
              <a:t>         </a:t>
            </a:r>
            <a:r>
              <a:rPr lang="ru-RU" altLang="ru-RU" sz="3800" b="1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altLang="ru-RU" sz="3800" b="1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</a:br>
            <a:endParaRPr lang="ru-RU" altLang="ru-RU" sz="38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879475" y="2728913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b="1">
              <a:solidFill>
                <a:schemeClr val="hlink"/>
              </a:solidFill>
              <a:latin typeface="Cambria" pitchFamily="18" charset="0"/>
            </a:endParaRPr>
          </a:p>
          <a:p>
            <a:endParaRPr lang="ru-RU" altLang="ru-RU">
              <a:latin typeface="Cambria" pitchFamily="18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619250" y="4076700"/>
            <a:ext cx="612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>
                <a:latin typeface="Cambria" pitchFamily="18" charset="0"/>
              </a:rPr>
              <a:t>      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7072313" y="1504950"/>
            <a:ext cx="18415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Cambria" pitchFamily="18" charset="0"/>
            </a:endParaRPr>
          </a:p>
          <a:p>
            <a:endParaRPr lang="ru-RU" altLang="ru-RU" sz="1600" b="1">
              <a:solidFill>
                <a:srgbClr val="336699"/>
              </a:solidFill>
              <a:latin typeface="Cambria" pitchFamily="18" charset="0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 rot="-4163182">
            <a:off x="6472238" y="2681287"/>
            <a:ext cx="45878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endParaRPr lang="ru-RU" altLang="ru-RU">
              <a:latin typeface="Cambria" pitchFamily="18" charset="0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300788" y="2997200"/>
            <a:ext cx="2873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>
              <a:latin typeface="Cambria" pitchFamily="18" charset="0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3492500" y="1989138"/>
            <a:ext cx="9366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>
              <a:latin typeface="Cambria" pitchFamily="18" charset="0"/>
            </a:endParaRPr>
          </a:p>
        </p:txBody>
      </p:sp>
      <p:sp>
        <p:nvSpPr>
          <p:cNvPr id="8201" name="Oval 9"/>
          <p:cNvSpPr>
            <a:spLocks noChangeArrowheads="1"/>
          </p:cNvSpPr>
          <p:nvPr/>
        </p:nvSpPr>
        <p:spPr bwMode="auto">
          <a:xfrm>
            <a:off x="7451725" y="2349500"/>
            <a:ext cx="914400" cy="9144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>
              <a:latin typeface="Cambria" pitchFamily="18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 rot="14245961" flipV="1">
            <a:off x="6684169" y="3775869"/>
            <a:ext cx="2006600" cy="442912"/>
            <a:chOff x="2532" y="1051"/>
            <a:chExt cx="893" cy="246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528" y="1060"/>
              <a:ext cx="742" cy="186"/>
              <a:chOff x="1565" y="2568"/>
              <a:chExt cx="1118" cy="279"/>
            </a:xfrm>
          </p:grpSpPr>
          <p:sp>
            <p:nvSpPr>
              <p:cNvPr id="8279" name="AutoShape 13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705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latin typeface="Cambria" pitchFamily="18" charset="0"/>
                </a:endParaRPr>
              </a:p>
            </p:txBody>
          </p:sp>
          <p:sp>
            <p:nvSpPr>
              <p:cNvPr id="8280" name="AutoShape 14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705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latin typeface="Cambria" pitchFamily="18" charset="0"/>
                </a:endParaRPr>
              </a:p>
            </p:txBody>
          </p:sp>
          <p:sp>
            <p:nvSpPr>
              <p:cNvPr id="8281" name="AutoShape 15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705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latin typeface="Cambria" pitchFamily="18" charset="0"/>
                </a:endParaRPr>
              </a:p>
            </p:txBody>
          </p:sp>
          <p:sp>
            <p:nvSpPr>
              <p:cNvPr id="8282" name="AutoShape 16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705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latin typeface="Cambria" pitchFamily="18" charset="0"/>
                </a:endParaRPr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 rot="1353540">
              <a:off x="2680" y="1110"/>
              <a:ext cx="742" cy="186"/>
              <a:chOff x="1565" y="2568"/>
              <a:chExt cx="1118" cy="279"/>
            </a:xfrm>
          </p:grpSpPr>
          <p:sp>
            <p:nvSpPr>
              <p:cNvPr id="8275" name="AutoShape 18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705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latin typeface="Cambria" pitchFamily="18" charset="0"/>
                </a:endParaRPr>
              </a:p>
            </p:txBody>
          </p:sp>
          <p:sp>
            <p:nvSpPr>
              <p:cNvPr id="8276" name="AutoShape 19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705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latin typeface="Cambria" pitchFamily="18" charset="0"/>
                </a:endParaRPr>
              </a:p>
            </p:txBody>
          </p:sp>
          <p:sp>
            <p:nvSpPr>
              <p:cNvPr id="8277" name="AutoShape 20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705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latin typeface="Cambria" pitchFamily="18" charset="0"/>
                </a:endParaRPr>
              </a:p>
            </p:txBody>
          </p:sp>
          <p:sp>
            <p:nvSpPr>
              <p:cNvPr id="8278" name="AutoShape 21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705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latin typeface="Cambria" pitchFamily="18" charset="0"/>
                </a:endParaRPr>
              </a:p>
            </p:txBody>
          </p:sp>
        </p:grpSp>
      </p:grpSp>
      <p:sp>
        <p:nvSpPr>
          <p:cNvPr id="8203" name="Text Box 22"/>
          <p:cNvSpPr txBox="1">
            <a:spLocks noChangeArrowheads="1"/>
          </p:cNvSpPr>
          <p:nvPr/>
        </p:nvSpPr>
        <p:spPr bwMode="auto">
          <a:xfrm>
            <a:off x="8080375" y="2513013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Cambria" pitchFamily="18" charset="0"/>
            </a:endParaRPr>
          </a:p>
        </p:txBody>
      </p:sp>
      <p:sp>
        <p:nvSpPr>
          <p:cNvPr id="8204" name="Text Box 23"/>
          <p:cNvSpPr txBox="1">
            <a:spLocks noChangeArrowheads="1"/>
          </p:cNvSpPr>
          <p:nvPr/>
        </p:nvSpPr>
        <p:spPr bwMode="auto">
          <a:xfrm>
            <a:off x="4211638" y="4221163"/>
            <a:ext cx="9556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  <a:latin typeface="Cambria" pitchFamily="18" charset="0"/>
              </a:rPr>
              <a:t>17,8%</a:t>
            </a:r>
          </a:p>
        </p:txBody>
      </p:sp>
      <p:sp>
        <p:nvSpPr>
          <p:cNvPr id="8205" name="Oval 33"/>
          <p:cNvSpPr>
            <a:spLocks noChangeArrowheads="1"/>
          </p:cNvSpPr>
          <p:nvPr/>
        </p:nvSpPr>
        <p:spPr bwMode="auto">
          <a:xfrm>
            <a:off x="7667625" y="2565400"/>
            <a:ext cx="914400" cy="9144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>
              <a:latin typeface="Cambria" pitchFamily="18" charset="0"/>
            </a:endParaRPr>
          </a:p>
        </p:txBody>
      </p:sp>
      <p:sp>
        <p:nvSpPr>
          <p:cNvPr id="8206" name="Text Box 38"/>
          <p:cNvSpPr txBox="1">
            <a:spLocks noChangeArrowheads="1"/>
          </p:cNvSpPr>
          <p:nvPr/>
        </p:nvSpPr>
        <p:spPr bwMode="auto">
          <a:xfrm>
            <a:off x="6516688" y="3284538"/>
            <a:ext cx="223202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1600" b="1">
              <a:solidFill>
                <a:srgbClr val="336699"/>
              </a:solidFill>
              <a:latin typeface="Cambria" pitchFamily="18" charset="0"/>
            </a:endParaRPr>
          </a:p>
          <a:p>
            <a:pPr algn="ctr"/>
            <a:r>
              <a:rPr lang="ru-RU" altLang="ru-RU" sz="1600" b="1">
                <a:solidFill>
                  <a:srgbClr val="336699"/>
                </a:solidFill>
                <a:latin typeface="Cambria" pitchFamily="18" charset="0"/>
              </a:rPr>
              <a:t> </a:t>
            </a:r>
          </a:p>
        </p:txBody>
      </p:sp>
      <p:sp>
        <p:nvSpPr>
          <p:cNvPr id="8207" name="Text Box 41"/>
          <p:cNvSpPr txBox="1">
            <a:spLocks noChangeArrowheads="1"/>
          </p:cNvSpPr>
          <p:nvPr/>
        </p:nvSpPr>
        <p:spPr bwMode="auto">
          <a:xfrm>
            <a:off x="755650" y="3284538"/>
            <a:ext cx="25923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b="1">
                <a:solidFill>
                  <a:srgbClr val="336699"/>
                </a:solidFill>
                <a:latin typeface="Cambria" pitchFamily="18" charset="0"/>
              </a:rPr>
              <a:t>   </a:t>
            </a:r>
            <a:endParaRPr lang="ru-RU" altLang="ru-RU" sz="1400" b="1">
              <a:solidFill>
                <a:srgbClr val="336699"/>
              </a:solidFill>
              <a:latin typeface="Cambria" pitchFamily="18" charset="0"/>
            </a:endParaRPr>
          </a:p>
        </p:txBody>
      </p:sp>
      <p:pic>
        <p:nvPicPr>
          <p:cNvPr id="8208" name="Picture 54" descr="Отсканировано 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21240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5"/>
          <p:cNvGrpSpPr>
            <a:grpSpLocks/>
          </p:cNvGrpSpPr>
          <p:nvPr/>
        </p:nvGrpSpPr>
        <p:grpSpPr bwMode="auto">
          <a:xfrm>
            <a:off x="755650" y="1844675"/>
            <a:ext cx="3600450" cy="466725"/>
            <a:chOff x="752" y="1413"/>
            <a:chExt cx="1321" cy="294"/>
          </a:xfrm>
        </p:grpSpPr>
        <p:sp>
          <p:nvSpPr>
            <p:cNvPr id="28" name="AutoShape 56"/>
            <p:cNvSpPr>
              <a:spLocks noChangeArrowheads="1"/>
            </p:cNvSpPr>
            <p:nvPr/>
          </p:nvSpPr>
          <p:spPr bwMode="gray">
            <a:xfrm>
              <a:off x="752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7921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9216"/>
                    <a:invGamma/>
                  </a:schemeClr>
                </a:gs>
              </a:gsLst>
              <a:lin ang="0" scaled="1"/>
            </a:gradFill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" name="AutoShape 57"/>
            <p:cNvSpPr>
              <a:spLocks noChangeArrowheads="1"/>
            </p:cNvSpPr>
            <p:nvPr/>
          </p:nvSpPr>
          <p:spPr bwMode="gray">
            <a:xfrm flipH="1">
              <a:off x="200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" name="AutoShape 58"/>
            <p:cNvSpPr>
              <a:spLocks noChangeArrowheads="1"/>
            </p:cNvSpPr>
            <p:nvPr/>
          </p:nvSpPr>
          <p:spPr bwMode="gray">
            <a:xfrm>
              <a:off x="766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8210" name="AutoShape 59"/>
          <p:cNvSpPr>
            <a:spLocks noChangeArrowheads="1"/>
          </p:cNvSpPr>
          <p:nvPr/>
        </p:nvSpPr>
        <p:spPr bwMode="gray">
          <a:xfrm>
            <a:off x="611188" y="2565400"/>
            <a:ext cx="3641725" cy="2808288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Cambria" pitchFamily="18" charset="0"/>
            </a:endParaRPr>
          </a:p>
        </p:txBody>
      </p:sp>
      <p:sp>
        <p:nvSpPr>
          <p:cNvPr id="8211" name="AutoShape 61"/>
          <p:cNvSpPr>
            <a:spLocks noChangeArrowheads="1"/>
          </p:cNvSpPr>
          <p:nvPr/>
        </p:nvSpPr>
        <p:spPr bwMode="gray">
          <a:xfrm>
            <a:off x="827088" y="2708275"/>
            <a:ext cx="3240087" cy="428625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>
              <a:latin typeface="Cambria" pitchFamily="18" charset="0"/>
            </a:endParaRPr>
          </a:p>
        </p:txBody>
      </p:sp>
      <p:grpSp>
        <p:nvGrpSpPr>
          <p:cNvPr id="7" name="Group 63"/>
          <p:cNvGrpSpPr>
            <a:grpSpLocks/>
          </p:cNvGrpSpPr>
          <p:nvPr/>
        </p:nvGrpSpPr>
        <p:grpSpPr bwMode="auto">
          <a:xfrm>
            <a:off x="5508625" y="1773238"/>
            <a:ext cx="3384550" cy="538162"/>
            <a:chOff x="3623" y="1413"/>
            <a:chExt cx="1321" cy="294"/>
          </a:xfrm>
        </p:grpSpPr>
        <p:sp>
          <p:nvSpPr>
            <p:cNvPr id="34" name="AutoShape 64"/>
            <p:cNvSpPr>
              <a:spLocks noChangeArrowheads="1"/>
            </p:cNvSpPr>
            <p:nvPr/>
          </p:nvSpPr>
          <p:spPr bwMode="gray">
            <a:xfrm>
              <a:off x="3623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8902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9020"/>
                    <a:invGamma/>
                  </a:schemeClr>
                </a:gs>
              </a:gsLst>
              <a:lin ang="0" scaled="1"/>
            </a:gradFill>
            <a:ln w="12700">
              <a:solidFill>
                <a:schemeClr val="accent1"/>
              </a:solidFill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AutoShape 65"/>
            <p:cNvSpPr>
              <a:spLocks noChangeArrowheads="1"/>
            </p:cNvSpPr>
            <p:nvPr/>
          </p:nvSpPr>
          <p:spPr bwMode="gray">
            <a:xfrm flipH="1">
              <a:off x="4878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" name="AutoShape 66"/>
            <p:cNvSpPr>
              <a:spLocks noChangeArrowheads="1"/>
            </p:cNvSpPr>
            <p:nvPr/>
          </p:nvSpPr>
          <p:spPr bwMode="gray">
            <a:xfrm>
              <a:off x="363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8213" name="AutoShape 70"/>
          <p:cNvSpPr>
            <a:spLocks noChangeArrowheads="1"/>
          </p:cNvSpPr>
          <p:nvPr/>
        </p:nvSpPr>
        <p:spPr bwMode="gray">
          <a:xfrm>
            <a:off x="5508625" y="2492375"/>
            <a:ext cx="3455988" cy="3024188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Cambria" pitchFamily="18" charset="0"/>
            </a:endParaRPr>
          </a:p>
        </p:txBody>
      </p:sp>
      <p:sp>
        <p:nvSpPr>
          <p:cNvPr id="38" name="AutoShape 71"/>
          <p:cNvSpPr>
            <a:spLocks noChangeArrowheads="1"/>
          </p:cNvSpPr>
          <p:nvPr/>
        </p:nvSpPr>
        <p:spPr bwMode="gray">
          <a:xfrm>
            <a:off x="5580063" y="2565400"/>
            <a:ext cx="3240087" cy="2879725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chemeClr val="accent1">
                  <a:gamma/>
                  <a:tint val="38039"/>
                  <a:invGamma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15" name="AutoShape 73"/>
          <p:cNvSpPr>
            <a:spLocks noChangeArrowheads="1"/>
          </p:cNvSpPr>
          <p:nvPr/>
        </p:nvSpPr>
        <p:spPr bwMode="blackGray">
          <a:xfrm rot="-10793605" flipH="1" flipV="1">
            <a:off x="4356100" y="2922588"/>
            <a:ext cx="1152525" cy="755650"/>
          </a:xfrm>
          <a:prstGeom prst="rightArrow">
            <a:avLst>
              <a:gd name="adj1" fmla="val 46509"/>
              <a:gd name="adj2" fmla="val 33512"/>
            </a:avLst>
          </a:prstGeom>
          <a:gradFill rotWithShape="1">
            <a:gsLst>
              <a:gs pos="0">
                <a:srgbClr val="FFFF00">
                  <a:alpha val="42000"/>
                </a:srgbClr>
              </a:gs>
              <a:gs pos="100000">
                <a:srgbClr val="767600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Cambria" pitchFamily="18" charset="0"/>
            </a:endParaRPr>
          </a:p>
        </p:txBody>
      </p:sp>
      <p:sp>
        <p:nvSpPr>
          <p:cNvPr id="8216" name="AutoShape 74"/>
          <p:cNvSpPr>
            <a:spLocks noChangeArrowheads="1"/>
          </p:cNvSpPr>
          <p:nvPr/>
        </p:nvSpPr>
        <p:spPr bwMode="blackGray">
          <a:xfrm rot="10793605" flipV="1">
            <a:off x="4356100" y="4076700"/>
            <a:ext cx="1079500" cy="755650"/>
          </a:xfrm>
          <a:prstGeom prst="rightArrow">
            <a:avLst>
              <a:gd name="adj1" fmla="val 46509"/>
              <a:gd name="adj2" fmla="val 31389"/>
            </a:avLst>
          </a:prstGeom>
          <a:gradFill rotWithShape="1">
            <a:gsLst>
              <a:gs pos="0">
                <a:srgbClr val="FF99CC">
                  <a:alpha val="60001"/>
                </a:srgbClr>
              </a:gs>
              <a:gs pos="100000">
                <a:srgbClr val="76475E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Cambria" pitchFamily="18" charset="0"/>
            </a:endParaRPr>
          </a:p>
        </p:txBody>
      </p:sp>
      <p:sp>
        <p:nvSpPr>
          <p:cNvPr id="8217" name="Rectangle 78"/>
          <p:cNvSpPr>
            <a:spLocks noChangeArrowheads="1"/>
          </p:cNvSpPr>
          <p:nvPr/>
        </p:nvSpPr>
        <p:spPr bwMode="gray">
          <a:xfrm>
            <a:off x="900113" y="2781300"/>
            <a:ext cx="2952750" cy="31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ru-RU" sz="1400" b="1">
                <a:solidFill>
                  <a:srgbClr val="000000"/>
                </a:solidFill>
                <a:latin typeface="Perpetua" pitchFamily="18" charset="0"/>
              </a:rPr>
              <a:t> </a:t>
            </a:r>
            <a:r>
              <a:rPr lang="ru-RU" altLang="ru-RU" sz="1400" b="1">
                <a:solidFill>
                  <a:srgbClr val="000000"/>
                </a:solidFill>
                <a:latin typeface="Cambria" pitchFamily="18" charset="0"/>
              </a:rPr>
              <a:t>29</a:t>
            </a:r>
            <a:r>
              <a:rPr lang="ru-RU" altLang="ru-RU" sz="1600" b="1">
                <a:solidFill>
                  <a:srgbClr val="000000"/>
                </a:solidFill>
                <a:latin typeface="Cambria" pitchFamily="18" charset="0"/>
              </a:rPr>
              <a:t> школ – 4 576  учащихся</a:t>
            </a:r>
            <a:endParaRPr lang="en-US" altLang="ru-RU" sz="1600" b="1">
              <a:solidFill>
                <a:srgbClr val="000000"/>
              </a:solidFill>
              <a:latin typeface="Perpetua" pitchFamily="18" charset="0"/>
            </a:endParaRPr>
          </a:p>
        </p:txBody>
      </p:sp>
      <p:sp>
        <p:nvSpPr>
          <p:cNvPr id="22554" name="Text Box 18"/>
          <p:cNvSpPr txBox="1">
            <a:spLocks noChangeArrowheads="1"/>
          </p:cNvSpPr>
          <p:nvPr/>
        </p:nvSpPr>
        <p:spPr bwMode="white">
          <a:xfrm>
            <a:off x="5695950" y="1860550"/>
            <a:ext cx="30956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b="1">
                <a:latin typeface="+mn-lt"/>
                <a:cs typeface="+mn-cs"/>
              </a:rPr>
              <a:t>ФИНАНСИРОВАНИЕ</a:t>
            </a:r>
            <a:endParaRPr lang="en-US" altLang="ru-RU" b="1">
              <a:latin typeface="+mn-lt"/>
              <a:cs typeface="+mn-cs"/>
            </a:endParaRPr>
          </a:p>
        </p:txBody>
      </p:sp>
      <p:sp>
        <p:nvSpPr>
          <p:cNvPr id="22555" name="Text Box 18"/>
          <p:cNvSpPr txBox="1">
            <a:spLocks noChangeArrowheads="1"/>
          </p:cNvSpPr>
          <p:nvPr/>
        </p:nvSpPr>
        <p:spPr bwMode="white">
          <a:xfrm>
            <a:off x="755650" y="1854200"/>
            <a:ext cx="3600450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b="1">
                <a:solidFill>
                  <a:srgbClr val="F8F8F8"/>
                </a:solidFill>
                <a:latin typeface="+mn-lt"/>
                <a:cs typeface="+mn-cs"/>
              </a:rPr>
              <a:t>СЕТЬ УЧРЕЖДЕНИЙ</a:t>
            </a:r>
            <a:endParaRPr lang="en-US" altLang="ru-RU" sz="1600" b="1">
              <a:solidFill>
                <a:srgbClr val="F8F8F8"/>
              </a:solidFill>
              <a:latin typeface="+mn-lt"/>
              <a:cs typeface="+mn-cs"/>
            </a:endParaRPr>
          </a:p>
        </p:txBody>
      </p:sp>
      <p:sp>
        <p:nvSpPr>
          <p:cNvPr id="8220" name="Text Box 81"/>
          <p:cNvSpPr txBox="1">
            <a:spLocks noChangeArrowheads="1"/>
          </p:cNvSpPr>
          <p:nvPr/>
        </p:nvSpPr>
        <p:spPr bwMode="gray">
          <a:xfrm>
            <a:off x="1187450" y="3141663"/>
            <a:ext cx="3149600" cy="1035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ru-RU" sz="1400" b="1">
                <a:solidFill>
                  <a:srgbClr val="000000"/>
                </a:solidFill>
                <a:latin typeface="Perpetua" pitchFamily="18" charset="0"/>
              </a:rPr>
              <a:t> </a:t>
            </a:r>
            <a:r>
              <a:rPr lang="ru-RU" altLang="ru-RU" sz="1400" b="1">
                <a:solidFill>
                  <a:srgbClr val="000000"/>
                </a:solidFill>
                <a:latin typeface="Cambria" pitchFamily="18" charset="0"/>
              </a:rPr>
              <a:t>10 средних            1 гимназия </a:t>
            </a:r>
            <a:endParaRPr lang="en-US" altLang="ru-RU" sz="1400" b="1">
              <a:solidFill>
                <a:srgbClr val="000000"/>
              </a:solidFill>
              <a:latin typeface="Perpetua" pitchFamily="18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ru-RU" altLang="ru-RU" sz="1400" b="1">
                <a:solidFill>
                  <a:srgbClr val="000000"/>
                </a:solidFill>
                <a:latin typeface="Cambria" pitchFamily="18" charset="0"/>
              </a:rPr>
              <a:t> 16 основных         1 Вечерняя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ru-RU" altLang="ru-RU" sz="1400" b="1">
                <a:solidFill>
                  <a:srgbClr val="000000"/>
                </a:solidFill>
                <a:latin typeface="Cambria" pitchFamily="18" charset="0"/>
              </a:rPr>
              <a:t> 1 начальная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ru-RU" altLang="ru-RU" sz="1400" b="1">
                <a:solidFill>
                  <a:srgbClr val="000000"/>
                </a:solidFill>
                <a:latin typeface="Cambria" pitchFamily="18" charset="0"/>
              </a:rPr>
              <a:t>  </a:t>
            </a:r>
            <a:endParaRPr lang="en-US" altLang="ru-RU" sz="1400" b="1">
              <a:solidFill>
                <a:srgbClr val="000000"/>
              </a:solidFill>
              <a:latin typeface="Perpetua" pitchFamily="18" charset="0"/>
            </a:endParaRPr>
          </a:p>
        </p:txBody>
      </p:sp>
      <p:sp>
        <p:nvSpPr>
          <p:cNvPr id="8221" name="AutoShape 82"/>
          <p:cNvSpPr>
            <a:spLocks noChangeArrowheads="1"/>
          </p:cNvSpPr>
          <p:nvPr/>
        </p:nvSpPr>
        <p:spPr bwMode="gray">
          <a:xfrm>
            <a:off x="755650" y="3933825"/>
            <a:ext cx="3311525" cy="428625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Cambria" pitchFamily="18" charset="0"/>
            </a:endParaRPr>
          </a:p>
        </p:txBody>
      </p:sp>
      <p:sp>
        <p:nvSpPr>
          <p:cNvPr id="8222" name="Rectangle 83"/>
          <p:cNvSpPr>
            <a:spLocks noChangeArrowheads="1"/>
          </p:cNvSpPr>
          <p:nvPr/>
        </p:nvSpPr>
        <p:spPr bwMode="gray">
          <a:xfrm>
            <a:off x="900113" y="4005263"/>
            <a:ext cx="3095625" cy="534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ru-RU" sz="1600" b="1">
                <a:solidFill>
                  <a:srgbClr val="000000"/>
                </a:solidFill>
                <a:latin typeface="Perpetua" pitchFamily="18" charset="0"/>
              </a:rPr>
              <a:t> </a:t>
            </a:r>
            <a:r>
              <a:rPr lang="ru-RU" altLang="ru-RU" sz="1600" b="1">
                <a:solidFill>
                  <a:srgbClr val="000000"/>
                </a:solidFill>
                <a:latin typeface="Cambria" pitchFamily="18" charset="0"/>
              </a:rPr>
              <a:t>19 детских садов– 1797 детей</a:t>
            </a:r>
            <a:endParaRPr lang="en-US" altLang="ru-RU" sz="1600" b="1">
              <a:solidFill>
                <a:srgbClr val="000000"/>
              </a:solidFill>
              <a:latin typeface="Perpetua" pitchFamily="18" charset="0"/>
            </a:endParaRPr>
          </a:p>
        </p:txBody>
      </p:sp>
      <p:sp>
        <p:nvSpPr>
          <p:cNvPr id="8223" name="AutoShape 84"/>
          <p:cNvSpPr>
            <a:spLocks noChangeArrowheads="1"/>
          </p:cNvSpPr>
          <p:nvPr/>
        </p:nvSpPr>
        <p:spPr bwMode="gray">
          <a:xfrm>
            <a:off x="755650" y="4508500"/>
            <a:ext cx="3384550" cy="433388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Cambria" pitchFamily="18" charset="0"/>
            </a:endParaRPr>
          </a:p>
        </p:txBody>
      </p:sp>
      <p:sp>
        <p:nvSpPr>
          <p:cNvPr id="8224" name="Rectangle 86"/>
          <p:cNvSpPr>
            <a:spLocks noChangeArrowheads="1"/>
          </p:cNvSpPr>
          <p:nvPr/>
        </p:nvSpPr>
        <p:spPr bwMode="gray">
          <a:xfrm>
            <a:off x="684213" y="4508500"/>
            <a:ext cx="4032250" cy="868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ru-RU" sz="1600" b="1">
                <a:solidFill>
                  <a:srgbClr val="000000"/>
                </a:solidFill>
                <a:latin typeface="Perpetua" pitchFamily="18" charset="0"/>
              </a:rPr>
              <a:t> </a:t>
            </a:r>
            <a:r>
              <a:rPr lang="ru-RU" altLang="ru-RU" sz="1600" b="1">
                <a:solidFill>
                  <a:srgbClr val="000000"/>
                </a:solidFill>
                <a:latin typeface="Cambria" pitchFamily="18" charset="0"/>
              </a:rPr>
              <a:t>2  учреждения дополнительного образования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altLang="ru-RU" sz="1200" b="1">
                <a:solidFill>
                  <a:srgbClr val="000000"/>
                </a:solidFill>
                <a:latin typeface="Cambria" pitchFamily="18" charset="0"/>
              </a:rPr>
              <a:t>Дом пионеров и школьников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altLang="ru-RU" sz="1200" b="1">
                <a:solidFill>
                  <a:srgbClr val="000000"/>
                </a:solidFill>
                <a:latin typeface="Cambria" pitchFamily="18" charset="0"/>
              </a:rPr>
              <a:t>Детско- юношеская спортивная школа</a:t>
            </a:r>
            <a:endParaRPr lang="en-US" altLang="ru-RU" sz="1200" b="1">
              <a:solidFill>
                <a:srgbClr val="000000"/>
              </a:solidFill>
              <a:latin typeface="Perpetua" pitchFamily="18" charset="0"/>
            </a:endParaRPr>
          </a:p>
        </p:txBody>
      </p:sp>
      <p:grpSp>
        <p:nvGrpSpPr>
          <p:cNvPr id="8" name="Group 89"/>
          <p:cNvGrpSpPr>
            <a:grpSpLocks/>
          </p:cNvGrpSpPr>
          <p:nvPr/>
        </p:nvGrpSpPr>
        <p:grpSpPr bwMode="auto">
          <a:xfrm>
            <a:off x="5651500" y="2636838"/>
            <a:ext cx="168275" cy="168275"/>
            <a:chOff x="2928" y="2208"/>
            <a:chExt cx="262" cy="262"/>
          </a:xfrm>
        </p:grpSpPr>
        <p:sp>
          <p:nvSpPr>
            <p:cNvPr id="22595" name="Oval 90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rgbClr val="C0C6D3"/>
                </a:gs>
                <a:gs pos="100000">
                  <a:srgbClr val="223864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>
                <a:latin typeface="+mn-lt"/>
                <a:cs typeface="+mn-cs"/>
              </a:endParaRPr>
            </a:p>
          </p:txBody>
        </p:sp>
        <p:sp>
          <p:nvSpPr>
            <p:cNvPr id="52" name="Oval 91"/>
            <p:cNvSpPr>
              <a:spLocks noChangeArrowheads="1"/>
            </p:cNvSpPr>
            <p:nvPr/>
          </p:nvSpPr>
          <p:spPr bwMode="gray">
            <a:xfrm>
              <a:off x="2948" y="2230"/>
              <a:ext cx="220" cy="21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8226" name="Rectangle 92"/>
          <p:cNvSpPr>
            <a:spLocks noChangeArrowheads="1"/>
          </p:cNvSpPr>
          <p:nvPr/>
        </p:nvSpPr>
        <p:spPr bwMode="gray">
          <a:xfrm>
            <a:off x="5867400" y="2565400"/>
            <a:ext cx="3276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66"/>
              </a:buClr>
              <a:buSzPct val="75000"/>
              <a:buFont typeface="Arial" charset="0"/>
              <a:buNone/>
            </a:pPr>
            <a:r>
              <a:rPr lang="ru-RU" altLang="ru-RU" sz="1400" b="1">
                <a:solidFill>
                  <a:srgbClr val="990000"/>
                </a:solidFill>
                <a:latin typeface="Cambria" pitchFamily="18" charset="0"/>
              </a:rPr>
              <a:t>Расходы – </a:t>
            </a:r>
            <a:r>
              <a:rPr lang="ru-RU" altLang="ru-RU" sz="1400" b="1">
                <a:solidFill>
                  <a:srgbClr val="990000"/>
                </a:solidFill>
              </a:rPr>
              <a:t>530 391,6</a:t>
            </a:r>
            <a:r>
              <a:rPr lang="ru-RU" altLang="ru-RU" sz="1400" b="1">
                <a:solidFill>
                  <a:srgbClr val="990000"/>
                </a:solidFill>
                <a:latin typeface="Cambria" pitchFamily="18" charset="0"/>
              </a:rPr>
              <a:t>тыс. руб.</a:t>
            </a:r>
            <a:endParaRPr lang="en-US" altLang="ru-RU" sz="1400" b="1">
              <a:solidFill>
                <a:srgbClr val="990000"/>
              </a:solidFill>
              <a:latin typeface="Cambria" pitchFamily="18" charset="0"/>
            </a:endParaRPr>
          </a:p>
        </p:txBody>
      </p:sp>
      <p:grpSp>
        <p:nvGrpSpPr>
          <p:cNvPr id="9" name="Group 94"/>
          <p:cNvGrpSpPr>
            <a:grpSpLocks/>
          </p:cNvGrpSpPr>
          <p:nvPr/>
        </p:nvGrpSpPr>
        <p:grpSpPr bwMode="auto">
          <a:xfrm>
            <a:off x="5651500" y="4508500"/>
            <a:ext cx="168275" cy="168275"/>
            <a:chOff x="2928" y="2208"/>
            <a:chExt cx="262" cy="262"/>
          </a:xfrm>
        </p:grpSpPr>
        <p:sp>
          <p:nvSpPr>
            <p:cNvPr id="22593" name="Oval 95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rgbClr val="C0C6D3"/>
                </a:gs>
                <a:gs pos="100000">
                  <a:srgbClr val="223864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>
                <a:latin typeface="+mn-lt"/>
                <a:cs typeface="+mn-cs"/>
              </a:endParaRPr>
            </a:p>
          </p:txBody>
        </p:sp>
        <p:sp>
          <p:nvSpPr>
            <p:cNvPr id="56" name="Oval 96"/>
            <p:cNvSpPr>
              <a:spLocks noChangeArrowheads="1"/>
            </p:cNvSpPr>
            <p:nvPr/>
          </p:nvSpPr>
          <p:spPr bwMode="gray">
            <a:xfrm>
              <a:off x="2948" y="2230"/>
              <a:ext cx="220" cy="21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8228" name="Rectangle 97"/>
          <p:cNvSpPr>
            <a:spLocks noChangeArrowheads="1"/>
          </p:cNvSpPr>
          <p:nvPr/>
        </p:nvSpPr>
        <p:spPr bwMode="gray">
          <a:xfrm>
            <a:off x="5867400" y="4437063"/>
            <a:ext cx="2590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66"/>
              </a:buClr>
              <a:buSzPct val="75000"/>
              <a:buFont typeface="Arial" charset="0"/>
              <a:buNone/>
            </a:pPr>
            <a:r>
              <a:rPr lang="ru-RU" altLang="ru-RU" sz="1600" b="1">
                <a:solidFill>
                  <a:srgbClr val="990000"/>
                </a:solidFill>
                <a:latin typeface="Cambria" pitchFamily="18" charset="0"/>
              </a:rPr>
              <a:t>Ремонтные работы</a:t>
            </a:r>
            <a:r>
              <a:rPr lang="ru-RU" altLang="ru-RU" sz="1600" b="1">
                <a:solidFill>
                  <a:srgbClr val="051E9D"/>
                </a:solidFill>
                <a:latin typeface="Cambria" pitchFamily="18" charset="0"/>
              </a:rPr>
              <a:t> </a:t>
            </a:r>
            <a:endParaRPr lang="en-US" altLang="ru-RU" sz="1600" b="1">
              <a:solidFill>
                <a:srgbClr val="051E9D"/>
              </a:solidFill>
              <a:latin typeface="Perpetua" pitchFamily="18" charset="0"/>
            </a:endParaRPr>
          </a:p>
        </p:txBody>
      </p:sp>
      <p:sp>
        <p:nvSpPr>
          <p:cNvPr id="8229" name="AutoShape 103"/>
          <p:cNvSpPr>
            <a:spLocks noChangeArrowheads="1"/>
          </p:cNvSpPr>
          <p:nvPr/>
        </p:nvSpPr>
        <p:spPr bwMode="gray">
          <a:xfrm rot="21584743" flipV="1">
            <a:off x="4787900" y="5805488"/>
            <a:ext cx="1293813" cy="793750"/>
          </a:xfrm>
          <a:prstGeom prst="chevron">
            <a:avLst>
              <a:gd name="adj" fmla="val 56393"/>
            </a:avLst>
          </a:prstGeom>
          <a:solidFill>
            <a:srgbClr val="666633"/>
          </a:solidFill>
          <a:ln w="9525">
            <a:miter lim="800000"/>
            <a:headEnd/>
            <a:tailEnd/>
          </a:ln>
          <a:scene3d>
            <a:camera prst="legacyPerspectiveBottom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666633"/>
            </a:extrusionClr>
          </a:sp3d>
        </p:spPr>
        <p:txBody>
          <a:bodyPr rot="10800000" wrap="none" anchor="ctr">
            <a:flatTx/>
          </a:bodyPr>
          <a:lstStyle/>
          <a:p>
            <a:pPr algn="ctr"/>
            <a:endParaRPr lang="ru-RU" altLang="ru-RU">
              <a:latin typeface="Cambria" pitchFamily="18" charset="0"/>
            </a:endParaRPr>
          </a:p>
        </p:txBody>
      </p:sp>
      <p:sp>
        <p:nvSpPr>
          <p:cNvPr id="8230" name="AutoShape 104"/>
          <p:cNvSpPr>
            <a:spLocks noChangeArrowheads="1"/>
          </p:cNvSpPr>
          <p:nvPr/>
        </p:nvSpPr>
        <p:spPr bwMode="gray">
          <a:xfrm flipV="1">
            <a:off x="0" y="5805488"/>
            <a:ext cx="1403350" cy="719137"/>
          </a:xfrm>
          <a:prstGeom prst="chevron">
            <a:avLst>
              <a:gd name="adj" fmla="val 67514"/>
            </a:avLst>
          </a:prstGeom>
          <a:solidFill>
            <a:schemeClr val="accent2"/>
          </a:solidFill>
          <a:ln w="9525">
            <a:miter lim="800000"/>
            <a:headEnd/>
            <a:tailEnd/>
          </a:ln>
          <a:scene3d>
            <a:camera prst="legacyPerspectiveBottom"/>
            <a:lightRig rig="legacyFlat2" dir="t"/>
          </a:scene3d>
          <a:sp3d extrusionH="430200" prstMaterial="legacyPlastic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rot="10800000" wrap="none" anchor="ctr">
            <a:flatTx/>
          </a:bodyPr>
          <a:lstStyle/>
          <a:p>
            <a:pPr algn="ctr"/>
            <a:endParaRPr lang="ru-RU" altLang="ru-RU">
              <a:latin typeface="Cambria" pitchFamily="18" charset="0"/>
            </a:endParaRPr>
          </a:p>
        </p:txBody>
      </p:sp>
      <p:sp>
        <p:nvSpPr>
          <p:cNvPr id="8231" name="Text Box 115"/>
          <p:cNvSpPr txBox="1">
            <a:spLocks noChangeArrowheads="1"/>
          </p:cNvSpPr>
          <p:nvPr/>
        </p:nvSpPr>
        <p:spPr bwMode="gray">
          <a:xfrm>
            <a:off x="6011863" y="6021388"/>
            <a:ext cx="3132137" cy="1038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b="1">
                <a:latin typeface="Cambria" pitchFamily="18" charset="0"/>
              </a:rPr>
              <a:t>13 автобусами из  33 населенных пунктов (309 детей)</a:t>
            </a:r>
            <a:endParaRPr lang="ru-RU" altLang="ru-RU" sz="1600">
              <a:latin typeface="Cambria" pitchFamily="18" charset="0"/>
            </a:endParaRPr>
          </a:p>
          <a:p>
            <a:r>
              <a:rPr lang="ru-RU" altLang="ru-RU" sz="1400">
                <a:solidFill>
                  <a:srgbClr val="1C1C1C"/>
                </a:solidFill>
                <a:latin typeface="Cambria" pitchFamily="18" charset="0"/>
              </a:rPr>
              <a:t>- </a:t>
            </a:r>
            <a:endParaRPr lang="en-US" altLang="ru-RU" sz="1400">
              <a:solidFill>
                <a:srgbClr val="1C1C1C"/>
              </a:solidFill>
              <a:latin typeface="Perpetua" pitchFamily="18" charset="0"/>
            </a:endParaRPr>
          </a:p>
        </p:txBody>
      </p:sp>
      <p:sp>
        <p:nvSpPr>
          <p:cNvPr id="8232" name="Text Box 123"/>
          <p:cNvSpPr txBox="1">
            <a:spLocks noChangeArrowheads="1"/>
          </p:cNvSpPr>
          <p:nvPr/>
        </p:nvSpPr>
        <p:spPr bwMode="auto">
          <a:xfrm>
            <a:off x="5559425" y="5969000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Cambria" pitchFamily="18" charset="0"/>
            </a:endParaRPr>
          </a:p>
        </p:txBody>
      </p:sp>
      <p:sp>
        <p:nvSpPr>
          <p:cNvPr id="8233" name="Text Box 124"/>
          <p:cNvSpPr txBox="1">
            <a:spLocks noChangeArrowheads="1"/>
          </p:cNvSpPr>
          <p:nvPr/>
        </p:nvSpPr>
        <p:spPr bwMode="auto">
          <a:xfrm>
            <a:off x="5148263" y="6021388"/>
            <a:ext cx="1008062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b="1">
                <a:latin typeface="Cambria" pitchFamily="18" charset="0"/>
              </a:rPr>
              <a:t> 2019 г</a:t>
            </a:r>
            <a:r>
              <a:rPr lang="ru-RU" altLang="ru-RU" sz="1400" b="1">
                <a:solidFill>
                  <a:schemeClr val="bg1"/>
                </a:solidFill>
                <a:latin typeface="Cambria" pitchFamily="18" charset="0"/>
              </a:rPr>
              <a:t>.</a:t>
            </a:r>
          </a:p>
        </p:txBody>
      </p:sp>
      <p:sp>
        <p:nvSpPr>
          <p:cNvPr id="8234" name="Text Box 81"/>
          <p:cNvSpPr txBox="1">
            <a:spLocks noChangeArrowheads="1"/>
          </p:cNvSpPr>
          <p:nvPr/>
        </p:nvSpPr>
        <p:spPr bwMode="gray">
          <a:xfrm>
            <a:off x="5867400" y="2852738"/>
            <a:ext cx="2736850" cy="1901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altLang="ru-RU" sz="1300" b="1">
                <a:solidFill>
                  <a:srgbClr val="000000"/>
                </a:solidFill>
              </a:rPr>
              <a:t> </a:t>
            </a:r>
            <a:r>
              <a:rPr lang="ru-RU" altLang="ru-RU" sz="1300" b="1">
                <a:solidFill>
                  <a:srgbClr val="1C1C1C"/>
                </a:solidFill>
              </a:rPr>
              <a:t> </a:t>
            </a:r>
            <a:r>
              <a:rPr lang="ru-RU" altLang="ru-RU" sz="1300" b="1">
                <a:solidFill>
                  <a:srgbClr val="010413"/>
                </a:solidFill>
              </a:rPr>
              <a:t>Общеобразовательные      учреждения </a:t>
            </a:r>
            <a:r>
              <a:rPr lang="ru-RU" altLang="ru-RU" sz="1300" b="1">
                <a:solidFill>
                  <a:srgbClr val="010413"/>
                </a:solidFill>
                <a:latin typeface="Cambria" pitchFamily="18" charset="0"/>
              </a:rPr>
              <a:t>–</a:t>
            </a:r>
            <a:r>
              <a:rPr lang="ru-RU" altLang="ru-RU" sz="1300" b="1">
                <a:solidFill>
                  <a:srgbClr val="010413"/>
                </a:solidFill>
              </a:rPr>
              <a:t> 62,0 %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altLang="ru-RU" sz="1300" b="1">
                <a:solidFill>
                  <a:srgbClr val="010413"/>
                </a:solidFill>
              </a:rPr>
              <a:t> Дошкольные учреждения  - 23,5 %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altLang="ru-RU" sz="1300" b="1">
                <a:solidFill>
                  <a:srgbClr val="010413"/>
                </a:solidFill>
              </a:rPr>
              <a:t> Учреждения дополнительного образования – 5 %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altLang="ru-RU" sz="1300" b="1">
                <a:solidFill>
                  <a:srgbClr val="010413"/>
                </a:solidFill>
              </a:rPr>
              <a:t> Другие расходы – 9,5 %</a:t>
            </a:r>
            <a:endParaRPr lang="en-US" altLang="ru-RU" sz="1300" b="1">
              <a:solidFill>
                <a:srgbClr val="010413"/>
              </a:solidFill>
            </a:endParaRP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endParaRPr lang="en-US" altLang="ru-RU" sz="1300" b="1">
              <a:solidFill>
                <a:srgbClr val="010413"/>
              </a:solidFill>
            </a:endParaRPr>
          </a:p>
        </p:txBody>
      </p:sp>
      <p:sp>
        <p:nvSpPr>
          <p:cNvPr id="8235" name="Text Box 81"/>
          <p:cNvSpPr txBox="1">
            <a:spLocks noChangeArrowheads="1"/>
          </p:cNvSpPr>
          <p:nvPr/>
        </p:nvSpPr>
        <p:spPr bwMode="gray">
          <a:xfrm>
            <a:off x="5472113" y="4724400"/>
            <a:ext cx="3671887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ru-RU" altLang="ru-RU" sz="1600" b="1">
                <a:solidFill>
                  <a:srgbClr val="010413"/>
                </a:solidFill>
                <a:latin typeface="Cambria" pitchFamily="18" charset="0"/>
              </a:rPr>
              <a:t> текущий ремонт – </a:t>
            </a:r>
            <a:r>
              <a:rPr lang="ru-RU" altLang="ru-RU" sz="1600" b="1">
                <a:solidFill>
                  <a:srgbClr val="010413"/>
                </a:solidFill>
              </a:rPr>
              <a:t>8</a:t>
            </a:r>
            <a:r>
              <a:rPr lang="ru-RU" altLang="ru-RU" sz="1600" b="1">
                <a:solidFill>
                  <a:srgbClr val="010413"/>
                </a:solidFill>
                <a:latin typeface="Cambria" pitchFamily="18" charset="0"/>
              </a:rPr>
              <a:t> объектов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ru-RU" altLang="ru-RU" sz="1600" b="1">
                <a:solidFill>
                  <a:srgbClr val="010413"/>
                </a:solidFill>
                <a:latin typeface="Cambria" pitchFamily="18" charset="0"/>
              </a:rPr>
              <a:t> косметический ремонт – 100%</a:t>
            </a:r>
            <a:endParaRPr lang="en-US" altLang="ru-RU" sz="1600" b="1">
              <a:solidFill>
                <a:srgbClr val="010413"/>
              </a:solidFill>
              <a:latin typeface="Perpetua" pitchFamily="18" charset="0"/>
            </a:endParaRPr>
          </a:p>
        </p:txBody>
      </p:sp>
      <p:grpSp>
        <p:nvGrpSpPr>
          <p:cNvPr id="10" name="Group 55"/>
          <p:cNvGrpSpPr>
            <a:grpSpLocks/>
          </p:cNvGrpSpPr>
          <p:nvPr/>
        </p:nvGrpSpPr>
        <p:grpSpPr bwMode="auto">
          <a:xfrm>
            <a:off x="1116013" y="5516563"/>
            <a:ext cx="2447925" cy="360362"/>
            <a:chOff x="752" y="1413"/>
            <a:chExt cx="1321" cy="294"/>
          </a:xfrm>
        </p:grpSpPr>
        <p:sp>
          <p:nvSpPr>
            <p:cNvPr id="68" name="AutoShape 56"/>
            <p:cNvSpPr>
              <a:spLocks noChangeArrowheads="1"/>
            </p:cNvSpPr>
            <p:nvPr/>
          </p:nvSpPr>
          <p:spPr bwMode="gray">
            <a:xfrm>
              <a:off x="752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7921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9216"/>
                    <a:invGamma/>
                  </a:schemeClr>
                </a:gs>
              </a:gsLst>
              <a:lin ang="0" scaled="1"/>
            </a:gradFill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9" name="AutoShape 57"/>
            <p:cNvSpPr>
              <a:spLocks noChangeArrowheads="1"/>
            </p:cNvSpPr>
            <p:nvPr/>
          </p:nvSpPr>
          <p:spPr bwMode="gray">
            <a:xfrm flipH="1">
              <a:off x="200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0" name="AutoShape 58"/>
            <p:cNvSpPr>
              <a:spLocks noChangeArrowheads="1"/>
            </p:cNvSpPr>
            <p:nvPr/>
          </p:nvSpPr>
          <p:spPr bwMode="gray">
            <a:xfrm>
              <a:off x="766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71" name="Text Box 10"/>
          <p:cNvSpPr txBox="1">
            <a:spLocks noChangeArrowheads="1"/>
          </p:cNvSpPr>
          <p:nvPr/>
        </p:nvSpPr>
        <p:spPr bwMode="gray">
          <a:xfrm>
            <a:off x="1403350" y="5516563"/>
            <a:ext cx="20161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ru-RU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en-US" altLang="ru-RU" dirty="0" smtClean="0">
                <a:latin typeface="Arial" charset="0"/>
              </a:rPr>
              <a:t> </a:t>
            </a:r>
            <a:endParaRPr lang="en-US" altLang="ru-RU" sz="1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11" name="Group 63"/>
          <p:cNvGrpSpPr>
            <a:grpSpLocks/>
          </p:cNvGrpSpPr>
          <p:nvPr/>
        </p:nvGrpSpPr>
        <p:grpSpPr bwMode="auto">
          <a:xfrm>
            <a:off x="5940425" y="5589588"/>
            <a:ext cx="2592388" cy="360362"/>
            <a:chOff x="3623" y="1413"/>
            <a:chExt cx="1321" cy="294"/>
          </a:xfrm>
        </p:grpSpPr>
        <p:sp>
          <p:nvSpPr>
            <p:cNvPr id="73" name="AutoShape 64"/>
            <p:cNvSpPr>
              <a:spLocks noChangeArrowheads="1"/>
            </p:cNvSpPr>
            <p:nvPr/>
          </p:nvSpPr>
          <p:spPr bwMode="gray">
            <a:xfrm>
              <a:off x="3623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8902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9020"/>
                    <a:invGamma/>
                  </a:schemeClr>
                </a:gs>
              </a:gsLst>
              <a:lin ang="0" scaled="1"/>
            </a:gradFill>
            <a:ln w="12700">
              <a:solidFill>
                <a:schemeClr val="accent1"/>
              </a:solidFill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4" name="AutoShape 65"/>
            <p:cNvSpPr>
              <a:spLocks noChangeArrowheads="1"/>
            </p:cNvSpPr>
            <p:nvPr/>
          </p:nvSpPr>
          <p:spPr bwMode="gray">
            <a:xfrm flipH="1">
              <a:off x="4878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5" name="AutoShape 66"/>
            <p:cNvSpPr>
              <a:spLocks noChangeArrowheads="1"/>
            </p:cNvSpPr>
            <p:nvPr/>
          </p:nvSpPr>
          <p:spPr bwMode="gray">
            <a:xfrm>
              <a:off x="363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76" name="Text Box 114"/>
          <p:cNvSpPr txBox="1">
            <a:spLocks noChangeArrowheads="1"/>
          </p:cNvSpPr>
          <p:nvPr/>
        </p:nvSpPr>
        <p:spPr bwMode="gray">
          <a:xfrm>
            <a:off x="5867400" y="5589588"/>
            <a:ext cx="273526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ru-RU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en-US" altLang="ru-RU" dirty="0" smtClean="0">
                <a:latin typeface="Arial" charset="0"/>
              </a:rPr>
              <a:t> </a:t>
            </a:r>
            <a:r>
              <a:rPr lang="ru-RU" altLang="ru-RU" b="1" dirty="0" smtClean="0">
                <a:latin typeface="Arial" charset="0"/>
              </a:rPr>
              <a:t>Подвоз учащихся </a:t>
            </a:r>
            <a:endParaRPr lang="en-US" altLang="ru-RU" sz="1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240" name="TextBox 2"/>
          <p:cNvSpPr txBox="1">
            <a:spLocks noChangeArrowheads="1"/>
          </p:cNvSpPr>
          <p:nvPr/>
        </p:nvSpPr>
        <p:spPr bwMode="auto">
          <a:xfrm>
            <a:off x="3563938" y="1143000"/>
            <a:ext cx="2520950" cy="528638"/>
          </a:xfrm>
          <a:prstGeom prst="rect">
            <a:avLst/>
          </a:prstGeom>
          <a:solidFill>
            <a:schemeClr val="accent1">
              <a:alpha val="63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800" b="1">
                <a:latin typeface="Cambria" pitchFamily="18" charset="0"/>
              </a:rPr>
              <a:t>2019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Лента лицом вверх 8"/>
          <p:cNvSpPr>
            <a:spLocks noChangeArrowheads="1"/>
          </p:cNvSpPr>
          <p:nvPr/>
        </p:nvSpPr>
        <p:spPr bwMode="auto">
          <a:xfrm>
            <a:off x="1187450" y="481013"/>
            <a:ext cx="7848600" cy="1944687"/>
          </a:xfrm>
          <a:prstGeom prst="ribbon2">
            <a:avLst>
              <a:gd name="adj1" fmla="val 16667"/>
              <a:gd name="adj2" fmla="val 64204"/>
            </a:avLst>
          </a:prstGeom>
          <a:gradFill rotWithShape="1">
            <a:gsLst>
              <a:gs pos="0">
                <a:srgbClr val="376EA5"/>
              </a:gs>
              <a:gs pos="50000">
                <a:srgbClr val="19334C"/>
              </a:gs>
              <a:gs pos="100000">
                <a:srgbClr val="376EA5"/>
              </a:gs>
            </a:gsLst>
            <a:lin ang="5400000" scaled="1"/>
          </a:gra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altLang="ru-RU" sz="3200" b="1">
                <a:solidFill>
                  <a:schemeClr val="bg1"/>
                </a:solidFill>
                <a:latin typeface="Times New Roman" pitchFamily="18" charset="0"/>
              </a:rPr>
              <a:t>Выполнение майских Указов Президента РФ</a:t>
            </a:r>
          </a:p>
          <a:p>
            <a:pPr algn="ctr">
              <a:buFont typeface="Wingdings" pitchFamily="2" charset="2"/>
              <a:buNone/>
            </a:pPr>
            <a:r>
              <a:rPr lang="ru-RU" altLang="ru-RU" sz="3200" b="1">
                <a:solidFill>
                  <a:schemeClr val="bg1"/>
                </a:solidFill>
                <a:latin typeface="Times New Roman" pitchFamily="18" charset="0"/>
              </a:rPr>
              <a:t>2019 год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39750" y="2514600"/>
            <a:ext cx="8208963" cy="4343400"/>
          </a:xfrm>
          <a:prstGeom prst="rect">
            <a:avLst/>
          </a:prstGeom>
          <a:gradFill rotWithShape="1">
            <a:gsLst>
              <a:gs pos="0">
                <a:srgbClr val="376EA5"/>
              </a:gs>
              <a:gs pos="50000">
                <a:srgbClr val="376EA5">
                  <a:gamma/>
                  <a:shade val="46275"/>
                  <a:invGamma/>
                </a:srgbClr>
              </a:gs>
              <a:gs pos="100000">
                <a:srgbClr val="376EA5"/>
              </a:gs>
            </a:gsLst>
            <a:lin ang="5400000" scaled="1"/>
          </a:gra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 b="1" kern="0" dirty="0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609600" y="2590800"/>
            <a:ext cx="4538663" cy="4308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kern="0" dirty="0">
                <a:solidFill>
                  <a:srgbClr val="FFFFFF"/>
                </a:solidFill>
                <a:cs typeface="+mn-cs"/>
              </a:rPr>
              <a:t>Среднемесячная заработная плата: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b="1" kern="0" dirty="0">
              <a:solidFill>
                <a:srgbClr val="FFFFFF"/>
              </a:solidFill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kern="0" dirty="0">
                <a:solidFill>
                  <a:srgbClr val="FFFFFF"/>
                </a:solidFill>
                <a:cs typeface="+mn-cs"/>
              </a:rPr>
              <a:t>Педагогические работники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kern="0" dirty="0">
                <a:solidFill>
                  <a:srgbClr val="FFFFFF"/>
                </a:solidFill>
                <a:cs typeface="+mn-cs"/>
              </a:rPr>
              <a:t>образовательных организаций                                                             общего образования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b="1" kern="0" dirty="0">
              <a:solidFill>
                <a:srgbClr val="FFFFFF"/>
              </a:solidFill>
              <a:latin typeface="Tahoma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kern="0" dirty="0">
                <a:solidFill>
                  <a:srgbClr val="FFFFFF"/>
                </a:solidFill>
                <a:latin typeface="Tahoma" pitchFamily="34" charset="0"/>
                <a:cs typeface="+mn-cs"/>
              </a:rPr>
              <a:t>Педагогические работники дополнительного образования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b="1" kern="0" dirty="0">
              <a:solidFill>
                <a:srgbClr val="FFFFFF"/>
              </a:solidFill>
              <a:latin typeface="Tahoma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kern="0" dirty="0">
                <a:solidFill>
                  <a:srgbClr val="FFFFFF"/>
                </a:solidFill>
                <a:latin typeface="Tahoma" pitchFamily="34" charset="0"/>
                <a:cs typeface="+mn-cs"/>
              </a:rPr>
              <a:t>Педагогические работники дошкольных образовательных </a:t>
            </a:r>
            <a:r>
              <a:rPr lang="ru-RU" altLang="ru-RU" b="1" kern="0" dirty="0" err="1">
                <a:solidFill>
                  <a:srgbClr val="FFFFFF"/>
                </a:solidFill>
                <a:latin typeface="Tahoma" pitchFamily="34" charset="0"/>
                <a:cs typeface="+mn-cs"/>
              </a:rPr>
              <a:t>органзаций</a:t>
            </a:r>
            <a:endParaRPr lang="ru-RU" altLang="ru-RU" b="1" kern="0" dirty="0">
              <a:solidFill>
                <a:srgbClr val="FFFFFF"/>
              </a:solidFill>
              <a:latin typeface="Tahoma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b="1" kern="0" dirty="0">
              <a:solidFill>
                <a:srgbClr val="FFFFFF"/>
              </a:solidFill>
              <a:latin typeface="Tahoma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6416675" y="3500438"/>
            <a:ext cx="2057400" cy="611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74" name="TextBox 7"/>
          <p:cNvSpPr txBox="1">
            <a:spLocks noChangeArrowheads="1"/>
          </p:cNvSpPr>
          <p:nvPr/>
        </p:nvSpPr>
        <p:spPr bwMode="auto">
          <a:xfrm>
            <a:off x="6769100" y="3195638"/>
            <a:ext cx="28892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 sz="2400" b="1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ru-RU" altLang="ru-RU" sz="2400" b="1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altLang="ru-RU" sz="2000" b="1">
                <a:solidFill>
                  <a:schemeClr val="bg1"/>
                </a:solidFill>
                <a:latin typeface="Calibri" pitchFamily="34" charset="0"/>
              </a:rPr>
              <a:t>100</a:t>
            </a:r>
            <a:r>
              <a:rPr lang="ru-RU" altLang="ru-RU" sz="2400" b="1">
                <a:solidFill>
                  <a:schemeClr val="bg1"/>
                </a:solidFill>
                <a:latin typeface="Cambria" pitchFamily="18" charset="0"/>
              </a:rPr>
              <a:t>%</a:t>
            </a:r>
          </a:p>
        </p:txBody>
      </p:sp>
      <p:sp>
        <p:nvSpPr>
          <p:cNvPr id="9" name="Овал 8"/>
          <p:cNvSpPr/>
          <p:nvPr/>
        </p:nvSpPr>
        <p:spPr>
          <a:xfrm>
            <a:off x="6507163" y="4368800"/>
            <a:ext cx="1979612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100</a:t>
            </a:r>
            <a:r>
              <a:rPr lang="ru-RU" sz="24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%</a:t>
            </a:r>
          </a:p>
        </p:txBody>
      </p:sp>
      <p:sp>
        <p:nvSpPr>
          <p:cNvPr id="10" name="Овал 9"/>
          <p:cNvSpPr/>
          <p:nvPr/>
        </p:nvSpPr>
        <p:spPr>
          <a:xfrm>
            <a:off x="6507163" y="5343525"/>
            <a:ext cx="1979612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100%</a:t>
            </a:r>
          </a:p>
        </p:txBody>
      </p:sp>
      <p:pic>
        <p:nvPicPr>
          <p:cNvPr id="7177" name="Picture 4" descr="http://newsroom.su/wp-content/uploads/2016/05/Bezimen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88913"/>
            <a:ext cx="183515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585B9F-5A52-48B3-8DB1-62CC8111E325}" type="slidenum">
              <a:rPr lang="ru-RU"/>
              <a:pPr>
                <a:defRPr/>
              </a:pPr>
              <a:t>98</a:t>
            </a:fld>
            <a:endParaRPr lang="ru-RU" dirty="0"/>
          </a:p>
        </p:txBody>
      </p:sp>
      <p:sp>
        <p:nvSpPr>
          <p:cNvPr id="6" name="Блок-схема: внутренняя память 5"/>
          <p:cNvSpPr/>
          <p:nvPr/>
        </p:nvSpPr>
        <p:spPr>
          <a:xfrm>
            <a:off x="-36513" y="4763"/>
            <a:ext cx="9180513" cy="566737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tx1"/>
                </a:solidFill>
              </a:rPr>
              <a:t> </a:t>
            </a:r>
            <a:r>
              <a:rPr lang="ru-RU" sz="1600" b="1" dirty="0">
                <a:solidFill>
                  <a:schemeClr val="tx1"/>
                </a:solidFill>
              </a:rPr>
              <a:t>Муниципальная программа  «Развитие системы образования муниципального образования Кувандыкский городской </a:t>
            </a:r>
            <a:r>
              <a:rPr lang="ru-RU" sz="1600" b="1" dirty="0" smtClean="0">
                <a:solidFill>
                  <a:schemeClr val="tx1"/>
                </a:solidFill>
              </a:rPr>
              <a:t>округ»</a:t>
            </a:r>
            <a:endParaRPr lang="ru-RU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161256" y="642918"/>
          <a:ext cx="8784976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6549" name="Group 229"/>
          <p:cNvGraphicFramePr>
            <a:graphicFrameLocks noGrp="1"/>
          </p:cNvGraphicFramePr>
          <p:nvPr/>
        </p:nvGraphicFramePr>
        <p:xfrm>
          <a:off x="323850" y="1628775"/>
          <a:ext cx="8467725" cy="4913313"/>
        </p:xfrm>
        <a:graphic>
          <a:graphicData uri="http://schemas.openxmlformats.org/drawingml/2006/table">
            <a:tbl>
              <a:tblPr/>
              <a:tblGrid>
                <a:gridCol w="504825"/>
                <a:gridCol w="4319588"/>
                <a:gridCol w="1079500"/>
                <a:gridCol w="865187"/>
                <a:gridCol w="935038"/>
                <a:gridCol w="763587"/>
              </a:tblGrid>
              <a:tr h="1968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/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8DD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Направление расходов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8DD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Утверждено в бюджете на 2019 год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8D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Проект бюджета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7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2020 год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2021 год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2022од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8DD5"/>
                    </a:solidFill>
                  </a:tcPr>
                </a:tc>
              </a:tr>
              <a:tr h="4254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Итого по программе :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530 018,0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499 563,9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436 179,7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427 185,4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Подпрограмма 1.  Развитие дошкольного образования детей 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125 185,0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123 785,2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110 188,7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107 521,7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1"/>
                    </a:solidFill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Подпрограмма 2. Развитие  общего и дополнительного образования детей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340 594,5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317 419,1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272 435,9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266 449,5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1"/>
                    </a:solidFill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Подпрограмма 3 .Совершенствование  организации питания в ОО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Кувандыкского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городского округа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12 495,4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12 138,4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10 760,6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10 483,8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Подпрограмма 4 .Безопасность образовательной организации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Кувандыкского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городского округа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6 235,6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1"/>
                    </a:solidFill>
                  </a:tcPr>
                </a:tc>
              </a:tr>
              <a:tr h="573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Подпрограмма 5.Патриотическое воспитание  юных граждан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Кувандыкского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городского округа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85,0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85,0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85,0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85,0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Подпрограмма 6.  Защита прав детей, государственная поддержка детей-сирот и детей с ограниченными возможностями здоровья» 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26 793,9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27 746,8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26 518,3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26 552,2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Подпрограмма7.  Организация отдыха и оздоровления детей.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9 581,2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8 709,7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8 652,8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8 924,8</a:t>
                      </a:r>
                    </a:p>
                  </a:txBody>
                  <a:tcPr marL="9192" marR="9192" marT="919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677F06-C49E-47E4-B7D9-D062E9840E95}" type="slidenum">
              <a:rPr lang="ru-RU"/>
              <a:pPr>
                <a:defRPr/>
              </a:pPr>
              <a:t>99</a:t>
            </a:fld>
            <a:endParaRPr lang="ru-RU" dirty="0"/>
          </a:p>
        </p:txBody>
      </p:sp>
      <p:sp>
        <p:nvSpPr>
          <p:cNvPr id="6" name="Блок-схема: внутренняя память 5"/>
          <p:cNvSpPr/>
          <p:nvPr/>
        </p:nvSpPr>
        <p:spPr>
          <a:xfrm>
            <a:off x="-36513" y="4763"/>
            <a:ext cx="9180513" cy="1209675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системы образования муниципального образования Кувандыкский городской округ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316" name="Object 6"/>
          <p:cNvGraphicFramePr>
            <a:graphicFrameLocks/>
          </p:cNvGraphicFramePr>
          <p:nvPr/>
        </p:nvGraphicFramePr>
        <p:xfrm>
          <a:off x="684213" y="2205038"/>
          <a:ext cx="4838700" cy="3070225"/>
        </p:xfrm>
        <a:graphic>
          <a:graphicData uri="http://schemas.openxmlformats.org/presentationml/2006/ole">
            <p:oleObj spid="_x0000_s331778" name="Лист" r:id="rId3" imgW="4457832" imgH="2628947" progId="Excel.Sheet.8">
              <p:embed/>
            </p:oleObj>
          </a:graphicData>
        </a:graphic>
      </p:graphicFrame>
      <p:sp>
        <p:nvSpPr>
          <p:cNvPr id="13317" name="Заголовок 3"/>
          <p:cNvSpPr txBox="1">
            <a:spLocks/>
          </p:cNvSpPr>
          <p:nvPr/>
        </p:nvSpPr>
        <p:spPr bwMode="auto">
          <a:xfrm>
            <a:off x="2714625" y="1643063"/>
            <a:ext cx="35290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Расходы в отрасли «Образование»</a:t>
            </a:r>
          </a:p>
        </p:txBody>
      </p:sp>
      <p:graphicFrame>
        <p:nvGraphicFramePr>
          <p:cNvPr id="70689" name="Group 33"/>
          <p:cNvGraphicFramePr>
            <a:graphicFrameLocks noGrp="1"/>
          </p:cNvGraphicFramePr>
          <p:nvPr/>
        </p:nvGraphicFramePr>
        <p:xfrm>
          <a:off x="5795963" y="2133600"/>
          <a:ext cx="2976562" cy="3744278"/>
        </p:xfrm>
        <a:graphic>
          <a:graphicData uri="http://schemas.openxmlformats.org/drawingml/2006/table">
            <a:tbl>
              <a:tblPr/>
              <a:tblGrid>
                <a:gridCol w="2101850"/>
                <a:gridCol w="874712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Прочие, в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т.ч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Сумма, тыс. рублей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Услуги информационно-методического центра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5 025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Деятельность органов местного самоуправления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3 089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377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Услуги органов опеки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Мероприятия «Охрана семьи и детства»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934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 36 375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Итого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45 423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Аптека">
    <a:dk1>
      <a:sysClr val="windowText" lastClr="000000"/>
    </a:dk1>
    <a:lt1>
      <a:sysClr val="window" lastClr="FFFFFF"/>
    </a:lt1>
    <a:dk2>
      <a:srgbClr val="564B3C"/>
    </a:dk2>
    <a:lt2>
      <a:srgbClr val="ECEDD1"/>
    </a:lt2>
    <a:accent1>
      <a:srgbClr val="93A299"/>
    </a:accent1>
    <a:accent2>
      <a:srgbClr val="CF543F"/>
    </a:accent2>
    <a:accent3>
      <a:srgbClr val="B5AE53"/>
    </a:accent3>
    <a:accent4>
      <a:srgbClr val="848058"/>
    </a:accent4>
    <a:accent5>
      <a:srgbClr val="E8B54D"/>
    </a:accent5>
    <a:accent6>
      <a:srgbClr val="786C71"/>
    </a:accent6>
    <a:hlink>
      <a:srgbClr val="CCCC00"/>
    </a:hlink>
    <a:folHlink>
      <a:srgbClr val="B2B2B2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3213</TotalTime>
  <Words>10180</Words>
  <Application>Microsoft Office PowerPoint</Application>
  <PresentationFormat>Экран (4:3)</PresentationFormat>
  <Paragraphs>2661</Paragraphs>
  <Slides>120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120</vt:i4>
      </vt:variant>
    </vt:vector>
  </HeadingPairs>
  <TitlesOfParts>
    <vt:vector size="124" baseType="lpstr">
      <vt:lpstr>Справедливость</vt:lpstr>
      <vt:lpstr>Worksheet</vt:lpstr>
      <vt:lpstr>Лист</vt:lpstr>
      <vt:lpstr>Объект упаковщика для оболочки</vt:lpstr>
      <vt:lpstr>Кувандыкский городской округ</vt:lpstr>
      <vt:lpstr>Кувандыкский городской округ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ЭТАПЫ  БЮДЖЕТНОГО  ПРОЦЕССА </vt:lpstr>
      <vt:lpstr>Слайд 11</vt:lpstr>
      <vt:lpstr>Основные показатели исполнения бюджета Кувандыкского городского округа за 2018 год  </vt:lpstr>
      <vt:lpstr>Исполнение бюджета Кувандыкского городского округа</vt:lpstr>
      <vt:lpstr>Основные параметры бюджета, млн.рублей</vt:lpstr>
      <vt:lpstr>Слайд 15</vt:lpstr>
      <vt:lpstr>Доходная часть бюджета</vt:lpstr>
      <vt:lpstr>Структура доходов бюджета</vt:lpstr>
      <vt:lpstr>Структура собственных доходов бюджета</vt:lpstr>
      <vt:lpstr>Расходы бюджета по разделам, млн.руб.</vt:lpstr>
      <vt:lpstr>Структура расходов бюджета, млн.руб.</vt:lpstr>
      <vt:lpstr>Исполнение бюджета по подразделам</vt:lpstr>
      <vt:lpstr>Исполнение бюджета по подразделам</vt:lpstr>
      <vt:lpstr>Расходы в рамках муниципальных программ, млн.руб.</vt:lpstr>
      <vt:lpstr>Продолжение</vt:lpstr>
      <vt:lpstr>Исполнение расходов по ведомственной структуре бюджета, млн.руб.</vt:lpstr>
      <vt:lpstr>Источники финансирования дефицита бюджета</vt:lpstr>
      <vt:lpstr>Муниципальный долг и просроченная кредиторская задолженность</vt:lpstr>
      <vt:lpstr>Основные параметры бюджета Исполнение бюджета Кувандыкского городского округа к решению Совета депутатов от 27.11.2019г. </vt:lpstr>
      <vt:lpstr>Динамика основных параметров бюджета</vt:lpstr>
      <vt:lpstr>Бюджет и решения (тенденции)</vt:lpstr>
      <vt:lpstr>Доходная часть бюджета</vt:lpstr>
      <vt:lpstr>Налоговые и неналоговые доходы бюджета, млн.руб.</vt:lpstr>
      <vt:lpstr>Динамика доходов бюджета</vt:lpstr>
      <vt:lpstr>Безвозмездные поступления</vt:lpstr>
      <vt:lpstr>Структура расходов бюджета</vt:lpstr>
      <vt:lpstr>Расходы бюджета по разделам, млн.руб.</vt:lpstr>
      <vt:lpstr>Основные распорядители бюджета</vt:lpstr>
      <vt:lpstr>Ведомственная структура бюджета, млн.руб.</vt:lpstr>
      <vt:lpstr>Долговая нагрузка на бюджет, млн.руб.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ПРОГРАММА:«Развитие физической  культуры, спорта и туризма и повышение эффективности реализации  молодежной политики в Кувандыкском городском округе » </vt:lpstr>
      <vt:lpstr>Слайд 57</vt:lpstr>
      <vt:lpstr>Слайд 58</vt:lpstr>
      <vt:lpstr>Слайд 59</vt:lpstr>
      <vt:lpstr>Слайд 60</vt:lpstr>
      <vt:lpstr>Основные показатели по развитию спорта и туризма в соответствии с муниципальной программой</vt:lpstr>
      <vt:lpstr>Слайд 62</vt:lpstr>
      <vt:lpstr>Слайд 63</vt:lpstr>
      <vt:lpstr>Слайд 64</vt:lpstr>
      <vt:lpstr>Основные характеристики и показатели развития культуры в соответствии с муниципальной программой</vt:lpstr>
      <vt:lpstr>Слайд 66</vt:lpstr>
      <vt:lpstr>Слайд 67</vt:lpstr>
      <vt:lpstr>Слайд 68</vt:lpstr>
      <vt:lpstr>Слайд 69</vt:lpstr>
      <vt:lpstr>Слайд 70</vt:lpstr>
      <vt:lpstr>Слайд 71</vt:lpstr>
      <vt:lpstr>Основные показатели развития сельского хозяйства округа  в соответствии с муниципальной программой «Развитие сельского хозяйства и регулирование рынков сельскохозяйственной продукции, сырья  и продовольствия Кувандыкского городского округа»</vt:lpstr>
      <vt:lpstr>Состояние сельского хозяйства Кувандыкский городской округ  на 01 декабря 2019 г. (количество)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Муниципальная программа «Обеспечение мероприятий гражданской обороны, пожарной безопасности и безопасности людей  на водных объектах, предупреждения и ликвидации чрезвычайных ситуаций на территории муниципального образования Кувандыкский городской округ</vt:lpstr>
      <vt:lpstr>Слайд 85</vt:lpstr>
      <vt:lpstr>Слайд 86</vt:lpstr>
      <vt:lpstr>Слайд 87</vt:lpstr>
      <vt:lpstr>Слайд 88</vt:lpstr>
      <vt:lpstr>Всего выделено в 2018 году 65 629 400 рублей</vt:lpstr>
      <vt:lpstr>Всего выделено в 2019 году 47 708 100 рублей</vt:lpstr>
      <vt:lpstr>Всего выделено на 2020 год 30 863 300 рублей</vt:lpstr>
      <vt:lpstr>Основные показатели развития системы образования в соответствии с</vt:lpstr>
      <vt:lpstr>Слайд 93</vt:lpstr>
      <vt:lpstr> Муниципальная программа «Развитие  системы образования муниципального образования Кувандыкский городской округ»</vt:lpstr>
      <vt:lpstr>   Муниципальная программа «Развитие системы образования муниципального образования Кувандыкский городской округ» Расходы на одного ребенка в год </vt:lpstr>
      <vt:lpstr>Слайд 96</vt:lpstr>
      <vt:lpstr>Слайд 97</vt:lpstr>
      <vt:lpstr>Слайд 98</vt:lpstr>
      <vt:lpstr>Слайд 99</vt:lpstr>
      <vt:lpstr>Муниципальная программа «Развитие  системы образования муниципального образования Кувандыкский городской округ»</vt:lpstr>
      <vt:lpstr>Сведения о показателях (индикаторах) муниципальной программы  «Развитие системы образования Кувандыкского городского округа Оренбургской области»</vt:lpstr>
      <vt:lpstr>Подпрограмма  № 1 «Развитие дошкольного образования детей»</vt:lpstr>
      <vt:lpstr>Подпрограмма № 2 «Развитие общего  и дополнительного образования детей» </vt:lpstr>
      <vt:lpstr>Слайд 104</vt:lpstr>
      <vt:lpstr>Слайд 105</vt:lpstr>
      <vt:lpstr>Подпрограмма № 3 «Совершенствование организации питания  в образовательных организациях Кувандыкского городского округа»</vt:lpstr>
      <vt:lpstr>Подпрограмма № 4 «Комплексная безопасность образовательных организаций Кувандыкского городского округа» </vt:lpstr>
      <vt:lpstr>Подпрограмма № 5 «Патриотическое воспитание юных граждан Кувандыкского городского округа на 2019-2024 годы» </vt:lpstr>
      <vt:lpstr>Подпрограмма № 6 «Защита прав детей, государственная поддержка детей-сирот и детей с ограниченными возможностями здоровья» </vt:lpstr>
      <vt:lpstr> Подпрограмма № 7  «Организация отдыха и оздоровления детей» </vt:lpstr>
      <vt:lpstr> Подпрограмма № 8  «Обеспечение деятельности в сфере образования </vt:lpstr>
      <vt:lpstr>Капитальный и текущий ремонт образовательных организаций в муниципальном образовании Кувандыкский городской округ</vt:lpstr>
      <vt:lpstr>Сеть образовательных организаций муниципального образования Кувандыкский городской округ </vt:lpstr>
      <vt:lpstr>Сохранение и укрепление здоровья школьников в муниципальном образовании Кувандыкский городской округ </vt:lpstr>
      <vt:lpstr>Оптимизация сети ОО </vt:lpstr>
      <vt:lpstr>Показатели  системы образования МО Кувандыкский городской округ в сравнении со среднеобластными:</vt:lpstr>
      <vt:lpstr>Показатель эффективности системы образования  МО Кувандыкский городской округ </vt:lpstr>
      <vt:lpstr>Сведения о контингенте обучающихся в ОО Кувандыкского городского округа</vt:lpstr>
      <vt:lpstr>Основные направления бюджетной и налоговой политики на 2020 год  и на плановый период 2021 и 2022 годов</vt:lpstr>
      <vt:lpstr>Контакты финансового управления администрации Кувандыкский городской округ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Кувандыкский городской округ</dc:title>
  <dc:creator>KING</dc:creator>
  <cp:lastModifiedBy>KONDAKOVA_TP</cp:lastModifiedBy>
  <cp:revision>236</cp:revision>
  <dcterms:created xsi:type="dcterms:W3CDTF">2016-12-19T04:23:33Z</dcterms:created>
  <dcterms:modified xsi:type="dcterms:W3CDTF">2020-05-25T05:16:08Z</dcterms:modified>
</cp:coreProperties>
</file>