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2" r:id="rId1"/>
  </p:sldMasterIdLst>
  <p:notesMasterIdLst>
    <p:notesMasterId r:id="rId36"/>
  </p:notesMasterIdLst>
  <p:sldIdLst>
    <p:sldId id="257" r:id="rId2"/>
    <p:sldId id="269" r:id="rId3"/>
    <p:sldId id="341" r:id="rId4"/>
    <p:sldId id="331" r:id="rId5"/>
    <p:sldId id="32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281" r:id="rId15"/>
    <p:sldId id="340" r:id="rId16"/>
    <p:sldId id="369" r:id="rId17"/>
    <p:sldId id="370" r:id="rId18"/>
    <p:sldId id="349" r:id="rId19"/>
    <p:sldId id="371" r:id="rId20"/>
    <p:sldId id="372" r:id="rId21"/>
    <p:sldId id="373" r:id="rId22"/>
    <p:sldId id="374" r:id="rId23"/>
    <p:sldId id="354" r:id="rId24"/>
    <p:sldId id="358" r:id="rId25"/>
    <p:sldId id="357" r:id="rId26"/>
    <p:sldId id="337" r:id="rId27"/>
    <p:sldId id="338" r:id="rId28"/>
    <p:sldId id="355" r:id="rId29"/>
    <p:sldId id="336" r:id="rId30"/>
    <p:sldId id="335" r:id="rId31"/>
    <p:sldId id="339" r:id="rId32"/>
    <p:sldId id="289" r:id="rId33"/>
    <p:sldId id="284" r:id="rId34"/>
    <p:sldId id="359" r:id="rId35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85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0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E1EDF7"/>
    <a:srgbClr val="41719C"/>
    <a:srgbClr val="DAE3FE"/>
    <a:srgbClr val="00FF00"/>
    <a:srgbClr val="00D25F"/>
    <a:srgbClr val="EFBC5F"/>
    <a:srgbClr val="FFCCFF"/>
    <a:srgbClr val="BC0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7" autoAdjust="0"/>
    <p:restoredTop sz="89550" autoAdjust="0"/>
  </p:normalViewPr>
  <p:slideViewPr>
    <p:cSldViewPr snapToGrid="0">
      <p:cViewPr varScale="1">
        <p:scale>
          <a:sx n="104" d="100"/>
          <a:sy n="104" d="100"/>
        </p:scale>
        <p:origin x="1194" y="84"/>
      </p:cViewPr>
      <p:guideLst>
        <p:guide pos="388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800" dirty="0">
                <a:solidFill>
                  <a:srgbClr val="0000FF"/>
                </a:solidFill>
              </a:rPr>
              <a:t>Удельный вес мужчин и женщин в общей численности населения:</a:t>
            </a:r>
          </a:p>
        </c:rich>
      </c:tx>
      <c:layout>
        <c:manualLayout>
          <c:xMode val="edge"/>
          <c:yMode val="edge"/>
          <c:x val="0.12692180733441483"/>
          <c:y val="5.11932666745942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мужчин и женщин в общей численности населения: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00FF00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FF00"/>
                </a:solidFill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1"/>
            <c:bubble3D val="0"/>
            <c:spPr>
              <a:solidFill>
                <a:srgbClr val="0000FF"/>
              </a:solidFill>
              <a:ln>
                <a:solidFill>
                  <a:srgbClr val="00FF00"/>
                </a:solidFill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Lbls>
            <c:dLbl>
              <c:idx val="0"/>
              <c:layout>
                <c:manualLayout>
                  <c:x val="-0.16604444763204532"/>
                  <c:y val="-2.9694513250792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48%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53.4</c:v>
                </c:pt>
                <c:pt idx="1">
                  <c:v>46.6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2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1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5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1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3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5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3">
                      <a:lumMod val="80000"/>
                      <a:lumOff val="2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5">
                      <a:lumMod val="80000"/>
                      <a:lumOff val="2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1">
                      <a:lumMod val="8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Lbls>
            <c:dLbl>
              <c:idx val="0"/>
              <c:layout>
                <c:manualLayout>
                  <c:x val="0.11482738605934428"/>
                  <c:y val="-8.902894317971438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1ED70E-E45A-47B7-A4D6-0C6F062F5B62}" type="VALUE">
                      <a:rPr lang="en-US"/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 w="2511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9.789222973460493E-3"/>
                  <c:y val="-2.9573015008874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0744081373539243E-2"/>
                  <c:y val="-0.146023024524969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0,5%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86898873322472E-2"/>
                      <c:h val="4.429454749859470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3.3413280394558188E-4"/>
                  <c:y val="-6.72284261263294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59484579031943E-4"/>
                  <c:y val="-0.13736957416579251"/>
                </c:manualLayout>
              </c:layout>
              <c:spPr>
                <a:noFill/>
                <a:ln w="2511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5221982121501229"/>
                  <c:y val="4.2969983133551604E-2"/>
                </c:manualLayout>
              </c:layout>
              <c:tx>
                <c:rich>
                  <a:bodyPr/>
                  <a:lstStyle/>
                  <a:p>
                    <a:fld id="{1D08CE78-6CED-4665-82B9-2D030B96FEAC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1.5837531869492178E-2"/>
                  <c:y val="-0.1152197040112997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3971B4-12E6-449D-B8BB-431A95D25081}" type="VALUE">
                      <a:rPr lang="en-US"/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 w="25115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6627087745243835E-2"/>
                  <c:y val="-0.102036969854323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6355060451874729E-3"/>
                  <c:y val="-4.1527532498572585E-2"/>
                </c:manualLayout>
              </c:layout>
              <c:tx>
                <c:rich>
                  <a:bodyPr/>
                  <a:lstStyle/>
                  <a:p>
                    <a:fld id="{1CD63BF2-7891-4789-9A67-3131BDC9BFC4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5.5671375634455671E-2"/>
                  <c:y val="-0.120228515795068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0100</c:v>
                </c:pt>
                <c:pt idx="1">
                  <c:v>0200</c:v>
                </c:pt>
                <c:pt idx="2">
                  <c:v>0300</c:v>
                </c:pt>
                <c:pt idx="3">
                  <c:v>0400</c:v>
                </c:pt>
                <c:pt idx="4">
                  <c:v>0500</c:v>
                </c:pt>
                <c:pt idx="5">
                  <c:v>0700</c:v>
                </c:pt>
                <c:pt idx="6">
                  <c:v>0800</c:v>
                </c:pt>
                <c:pt idx="7">
                  <c:v>1000</c:v>
                </c:pt>
                <c:pt idx="8">
                  <c:v>1100</c:v>
                </c:pt>
                <c:pt idx="9">
                  <c:v>1400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0.08</c:v>
                </c:pt>
                <c:pt idx="1">
                  <c:v>3.0000000000000001E-3</c:v>
                </c:pt>
                <c:pt idx="2">
                  <c:v>5.0000000000000001E-3</c:v>
                </c:pt>
                <c:pt idx="3">
                  <c:v>1.2999999999999999E-2</c:v>
                </c:pt>
                <c:pt idx="4">
                  <c:v>8.9999999999999993E-3</c:v>
                </c:pt>
                <c:pt idx="5">
                  <c:v>0.64900000000000002</c:v>
                </c:pt>
                <c:pt idx="6">
                  <c:v>6.2E-2</c:v>
                </c:pt>
                <c:pt idx="7">
                  <c:v>8.5000000000000006E-2</c:v>
                </c:pt>
                <c:pt idx="8">
                  <c:v>7.0000000000000001E-3</c:v>
                </c:pt>
                <c:pt idx="9">
                  <c:v>8.6999999999999994E-2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narVert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aseline="0" smtClean="0">
                        <a:solidFill>
                          <a:schemeClr val="bg1"/>
                        </a:solidFill>
                      </a:rPr>
                      <a:t>489110,2</a:t>
                    </a:r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478851632697887E-3"/>
                  <c:y val="2.454751393602956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559552,2</a:t>
                    </a:r>
                  </a:p>
                  <a:p>
                    <a:pPr>
                      <a:defRPr sz="1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  <c:pt idx="7">
                  <c:v>2022 год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621150.4</c:v>
                </c:pt>
                <c:pt idx="1">
                  <c:v>594837.6</c:v>
                </c:pt>
                <c:pt idx="2">
                  <c:v>489110.2</c:v>
                </c:pt>
                <c:pt idx="3">
                  <c:v>559552.19999999995</c:v>
                </c:pt>
                <c:pt idx="4">
                  <c:v>609569.6</c:v>
                </c:pt>
                <c:pt idx="5">
                  <c:v>592240.1</c:v>
                </c:pt>
                <c:pt idx="6">
                  <c:v>477339.6</c:v>
                </c:pt>
                <c:pt idx="7">
                  <c:v>484139.7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-420668528"/>
        <c:axId val="-420676688"/>
      </c:barChart>
      <c:catAx>
        <c:axId val="-420668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420676688"/>
        <c:crosses val="autoZero"/>
        <c:auto val="1"/>
        <c:lblAlgn val="ctr"/>
        <c:lblOffset val="100"/>
        <c:noMultiLvlLbl val="0"/>
      </c:catAx>
      <c:valAx>
        <c:axId val="-420676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/>
                  <a:t>Тыс. руб.</a:t>
                </a:r>
              </a:p>
            </c:rich>
          </c:tx>
          <c:layout>
            <c:manualLayout>
              <c:xMode val="edge"/>
              <c:yMode val="edge"/>
              <c:x val="4.5964635768948721E-2"/>
              <c:y val="0.95523552556438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42066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Удельный вес мужчин и женщин в общей численности населения:</a:t>
            </a:r>
          </a:p>
        </c:rich>
      </c:tx>
      <c:layout>
        <c:manualLayout>
          <c:xMode val="edge"/>
          <c:yMode val="edge"/>
          <c:x val="0.12692180733441483"/>
          <c:y val="5.11932666745942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372779836056935"/>
          <c:y val="4.2175265550204545E-2"/>
          <c:w val="0.55664479309062365"/>
          <c:h val="0.824007779328866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 2019 года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-0.16960243830310295"/>
                  <c:y val="-3.22094353128454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95 569,7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0036191920584587"/>
                  <c:y val="-2.4636742489605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6782386193137164"/>
                  <c:y val="-3.36428340113510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Бюджет Красногвардейского района 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95569.7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2020 года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568952555512404"/>
                  <c:y val="-1.06114071183246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89 636,0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4336197597748599"/>
                  <c:y val="-1.0888861048536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8875130777528168"/>
                  <c:y val="7.5050762681215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Бюджет Красногвардейского района 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89636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75816112"/>
        <c:axId val="-475824272"/>
      </c:barChart>
      <c:catAx>
        <c:axId val="-475816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u="sng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475824272"/>
        <c:crosses val="autoZero"/>
        <c:auto val="1"/>
        <c:lblAlgn val="ctr"/>
        <c:lblOffset val="100"/>
        <c:noMultiLvlLbl val="0"/>
      </c:catAx>
      <c:valAx>
        <c:axId val="-475824272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-4758161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3718922015328416E-2"/>
          <c:y val="0.80102858941599087"/>
          <c:w val="0.91362135064131333"/>
          <c:h val="0.19314756989176143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670157068062828"/>
          <c:y val="3.0805226936068946E-2"/>
          <c:w val="0.60137743744073868"/>
          <c:h val="0.800561021424607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-1.838698467542952E-3"/>
                  <c:y val="5.4655541640183554E-3"/>
                </c:manualLayout>
              </c:layout>
              <c:numFmt formatCode="0.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44857087111639"/>
                      <c:h val="8.4055818924006986E-2"/>
                    </c:manualLayout>
                  </c15:layout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- 18,5%</c:v>
                </c:pt>
                <c:pt idx="1">
                  <c:v>Неналоговые доходы-1,8%</c:v>
                </c:pt>
                <c:pt idx="2">
                  <c:v>Безвозмездные поступления-79,7%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18.5</c:v>
                </c:pt>
                <c:pt idx="1">
                  <c:v>1.8</c:v>
                </c:pt>
                <c:pt idx="2" formatCode="0.0">
                  <c:v>79.7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2981212619641149E-2"/>
          <c:y val="0.75747147511831603"/>
          <c:w val="0.89998197316027562"/>
          <c:h val="0.1747444518469354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>
      <a:softEdge rad="1270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331499715730606"/>
          <c:y val="3.0805226936068939E-2"/>
          <c:w val="0.60137743744073868"/>
          <c:h val="0.800561021424607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4.5094481115965212E-3"/>
                  <c:y val="1.520205016151599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- 20,7%</c:v>
                </c:pt>
                <c:pt idx="1">
                  <c:v>Неналоговые доходы-1,7%</c:v>
                </c:pt>
                <c:pt idx="2">
                  <c:v>Безвозмездные поступления-77,6%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20.7</c:v>
                </c:pt>
                <c:pt idx="1">
                  <c:v>1.7</c:v>
                </c:pt>
                <c:pt idx="2" formatCode="0.0">
                  <c:v>77.599999999999994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3781700304322924E-2"/>
          <c:y val="0.77662095758402583"/>
          <c:w val="0.74080711174827274"/>
          <c:h val="0.1763184605631397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>
      <a:softEdge rad="1270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670157068062828"/>
          <c:y val="3.0805226936068946E-2"/>
          <c:w val="0.60137743744073868"/>
          <c:h val="0.800561021424607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0000"/>
            </a:solidFill>
          </c:spPr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-1.8013506262993459E-3"/>
                  <c:y val="1.520205016151599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- 21,0%</c:v>
                </c:pt>
                <c:pt idx="1">
                  <c:v>Неналоговые доходы-1,3%</c:v>
                </c:pt>
                <c:pt idx="2">
                  <c:v>Безвозмездные поступления-77,7%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21</c:v>
                </c:pt>
                <c:pt idx="1">
                  <c:v>1.3</c:v>
                </c:pt>
                <c:pt idx="2">
                  <c:v>77.7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3781700304322924E-2"/>
          <c:y val="0.77662095758402583"/>
          <c:w val="0.879661778086403"/>
          <c:h val="0.1763184605631397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>
      <a:softEdge rad="1270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387053072468021"/>
          <c:y val="3.0805327771721097E-2"/>
          <c:w val="0.60137743744073868"/>
          <c:h val="0.800561021424607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explosion val="6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BC04A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explosion val="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-2.2121545700172055E-2"/>
                  <c:y val="1.520205016151635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69,8%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- 28,6%</c:v>
                </c:pt>
                <c:pt idx="1">
                  <c:v>Неналоговые доходы - 1,6%</c:v>
                </c:pt>
                <c:pt idx="2">
                  <c:v>Безвозмездные поступления - 69,8%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28.6</c:v>
                </c:pt>
                <c:pt idx="1">
                  <c:v>1.6</c:v>
                </c:pt>
                <c:pt idx="2">
                  <c:v>69.8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8690517854522057E-2"/>
          <c:y val="0.6732664855224022"/>
          <c:w val="0.81608064170157035"/>
          <c:h val="0.2169333487512677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>
      <a:softEdge rad="1270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670157068062828"/>
          <c:y val="3.0805226936068946E-2"/>
          <c:w val="0.60137743744073868"/>
          <c:h val="0.800561021424607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2022год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-2.2121545700172055E-2"/>
                  <c:y val="1.520205016151635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- 30,4%</c:v>
                </c:pt>
                <c:pt idx="1">
                  <c:v>Неналоговые доходы 1,6%</c:v>
                </c:pt>
                <c:pt idx="2">
                  <c:v>Безвозмездные поступления - 68,0%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30.4</c:v>
                </c:pt>
                <c:pt idx="1">
                  <c:v>1.6</c:v>
                </c:pt>
                <c:pt idx="2" formatCode="0.0">
                  <c:v>68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3301407693513861E-2"/>
          <c:y val="0.77662095758402583"/>
          <c:w val="0.88304847726538171"/>
          <c:h val="0.1763184605631397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>
      <a:softEdge rad="1270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455708661417317E-2"/>
          <c:y val="3.9726560056190942E-2"/>
          <c:w val="0.91035679133858272"/>
          <c:h val="0.8462402284547103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dLbl>
              <c:idx val="0"/>
              <c:layout>
                <c:manualLayout>
                  <c:x val="1.3413904386205879E-2"/>
                  <c:y val="-2.343749855822560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114 811,7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413904386205851E-2"/>
                  <c:y val="-8.5936501967686754E-1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137 340,4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9426029241372156E-3"/>
                  <c:y val="1.171874927911245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132 388,4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4521691034476166E-3"/>
                  <c:y val="1.874999884657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923470565516361E-2"/>
                  <c:y val="2.1093748702402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114811.7</c:v>
                </c:pt>
                <c:pt idx="1">
                  <c:v>137340.4</c:v>
                </c:pt>
                <c:pt idx="2">
                  <c:v>132388.4</c:v>
                </c:pt>
                <c:pt idx="3">
                  <c:v>144075.6</c:v>
                </c:pt>
                <c:pt idx="4">
                  <c:v>155020.79999999999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dLbl>
              <c:idx val="0"/>
              <c:layout>
                <c:manualLayout>
                  <c:x val="1.192347056551636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450 697,1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904338206895396E-2"/>
                  <c:y val="-2.3437498558224745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477 290,8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413904386205797E-2"/>
                  <c:y val="1.640624899075723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459 851,7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433036744826816E-2"/>
                  <c:y val="1.6406248990757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923470565516361E-2"/>
                  <c:y val="2.1093748702402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450697.1</c:v>
                </c:pt>
                <c:pt idx="1">
                  <c:v>477290.8</c:v>
                </c:pt>
                <c:pt idx="2">
                  <c:v>459851.7</c:v>
                </c:pt>
                <c:pt idx="3">
                  <c:v>333264</c:v>
                </c:pt>
                <c:pt idx="4">
                  <c:v>329118.90000000002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420676144"/>
        <c:axId val="-420661456"/>
        <c:axId val="0"/>
      </c:bar3DChart>
      <c:catAx>
        <c:axId val="-42067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20661456"/>
        <c:crossesAt val="0"/>
        <c:auto val="1"/>
        <c:lblAlgn val="ctr"/>
        <c:lblOffset val="100"/>
        <c:noMultiLvlLbl val="0"/>
      </c:catAx>
      <c:valAx>
        <c:axId val="-42066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>
                    <a:solidFill>
                      <a:srgbClr val="FF0000"/>
                    </a:solidFill>
                  </a:rPr>
                  <a:t>Тыс. руб.</a:t>
                </a:r>
              </a:p>
            </c:rich>
          </c:tx>
          <c:layout>
            <c:manualLayout>
              <c:xMode val="edge"/>
              <c:yMode val="edge"/>
              <c:x val="2.7547490157480314E-2"/>
              <c:y val="0.395578838854648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2067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7FABFF-3D64-41D4-8DCA-7A39B2EAD246}" type="doc">
      <dgm:prSet loTypeId="urn:microsoft.com/office/officeart/2005/8/layout/venn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7720985-8261-4983-B4ED-F37CD48A7BF0}">
      <dgm:prSet phldrT="[Текст]" custT="1"/>
      <dgm:spPr/>
      <dgm:t>
        <a:bodyPr/>
        <a:lstStyle/>
        <a:p>
          <a:endParaRPr lang="ru-RU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E13005-C832-4B12-A706-43210196BFEB}" type="parTrans" cxnId="{D873E515-B1B4-4AD8-8A8C-16D2C9C610FB}">
      <dgm:prSet/>
      <dgm:spPr/>
      <dgm:t>
        <a:bodyPr/>
        <a:lstStyle/>
        <a:p>
          <a:endParaRPr lang="ru-RU"/>
        </a:p>
      </dgm:t>
    </dgm:pt>
    <dgm:pt modelId="{82CEE441-9B00-4B8A-B8B8-AA627D2D1948}" type="sibTrans" cxnId="{D873E515-B1B4-4AD8-8A8C-16D2C9C610FB}">
      <dgm:prSet/>
      <dgm:spPr/>
      <dgm:t>
        <a:bodyPr/>
        <a:lstStyle/>
        <a:p>
          <a:endParaRPr lang="ru-RU"/>
        </a:p>
      </dgm:t>
    </dgm:pt>
    <dgm:pt modelId="{BF14C2E0-9A33-4283-90BB-D2E35360315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Программные </a:t>
          </a:r>
          <a:r>
            <a:rPr lang="ru-RU" sz="900" b="1" dirty="0" smtClean="0">
              <a:latin typeface="Bookman Old Style" panose="02050604050505020204" pitchFamily="18" charset="0"/>
            </a:rPr>
            <a:t> 588 857,4 </a:t>
          </a:r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тыс. руб. рублей  или </a:t>
          </a:r>
          <a:r>
            <a: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99,4% </a:t>
          </a:r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общего объема расходов </a:t>
          </a:r>
          <a:endParaRPr lang="ru-RU" sz="9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BF201B-7BDF-4045-AA1F-0046EEBD7872}" type="parTrans" cxnId="{222FF4EF-4627-40C8-B61D-CC55803F68EE}">
      <dgm:prSet/>
      <dgm:spPr/>
      <dgm:t>
        <a:bodyPr/>
        <a:lstStyle/>
        <a:p>
          <a:endParaRPr lang="ru-RU"/>
        </a:p>
      </dgm:t>
    </dgm:pt>
    <dgm:pt modelId="{DC21716A-7563-4880-BAE6-8BEC15215AFF}" type="sibTrans" cxnId="{222FF4EF-4627-40C8-B61D-CC55803F68EE}">
      <dgm:prSet/>
      <dgm:spPr/>
      <dgm:t>
        <a:bodyPr/>
        <a:lstStyle/>
        <a:p>
          <a:endParaRPr lang="ru-RU"/>
        </a:p>
      </dgm:t>
    </dgm:pt>
    <dgm:pt modelId="{043401EA-B302-4737-85CD-81588647C6FF}" type="pres">
      <dgm:prSet presAssocID="{227FABFF-3D64-41D4-8DCA-7A39B2EAD24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9B9B6E-218D-4C67-8914-45D4D02A783A}" type="pres">
      <dgm:prSet presAssocID="{227FABFF-3D64-41D4-8DCA-7A39B2EAD246}" presName="comp1" presStyleCnt="0"/>
      <dgm:spPr/>
    </dgm:pt>
    <dgm:pt modelId="{CAF33E12-EA6A-418B-81D1-FAB0B027E05F}" type="pres">
      <dgm:prSet presAssocID="{227FABFF-3D64-41D4-8DCA-7A39B2EAD246}" presName="circle1" presStyleLbl="node1" presStyleIdx="0" presStyleCnt="2" custScaleX="91793" custScaleY="78734" custLinFactNeighborX="-374" custLinFactNeighborY="-4459"/>
      <dgm:spPr/>
      <dgm:t>
        <a:bodyPr/>
        <a:lstStyle/>
        <a:p>
          <a:endParaRPr lang="ru-RU"/>
        </a:p>
      </dgm:t>
    </dgm:pt>
    <dgm:pt modelId="{2284917F-A121-4398-84AE-C27039BFA832}" type="pres">
      <dgm:prSet presAssocID="{227FABFF-3D64-41D4-8DCA-7A39B2EAD246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E1EE4-1A45-4D1A-8A50-45AAF77CADA5}" type="pres">
      <dgm:prSet presAssocID="{227FABFF-3D64-41D4-8DCA-7A39B2EAD246}" presName="comp2" presStyleCnt="0"/>
      <dgm:spPr/>
    </dgm:pt>
    <dgm:pt modelId="{93FEC773-4CE7-4D60-A726-A095DC2329C8}" type="pres">
      <dgm:prSet presAssocID="{227FABFF-3D64-41D4-8DCA-7A39B2EAD246}" presName="circle2" presStyleLbl="node1" presStyleIdx="1" presStyleCnt="2" custScaleX="106101" custScaleY="99927" custLinFactNeighborX="959" custLinFactNeighborY="-21436"/>
      <dgm:spPr/>
      <dgm:t>
        <a:bodyPr/>
        <a:lstStyle/>
        <a:p>
          <a:endParaRPr lang="ru-RU"/>
        </a:p>
      </dgm:t>
    </dgm:pt>
    <dgm:pt modelId="{6393537E-0A63-4542-A72C-C88BE4A0E3B3}" type="pres">
      <dgm:prSet presAssocID="{227FABFF-3D64-41D4-8DCA-7A39B2EAD246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2FF4EF-4627-40C8-B61D-CC55803F68EE}" srcId="{227FABFF-3D64-41D4-8DCA-7A39B2EAD246}" destId="{BF14C2E0-9A33-4283-90BB-D2E353603156}" srcOrd="1" destOrd="0" parTransId="{FCBF201B-7BDF-4045-AA1F-0046EEBD7872}" sibTransId="{DC21716A-7563-4880-BAE6-8BEC15215AFF}"/>
    <dgm:cxn modelId="{F5F8D234-793C-4029-9385-95A9F4764FF2}" type="presOf" srcId="{BF14C2E0-9A33-4283-90BB-D2E353603156}" destId="{6393537E-0A63-4542-A72C-C88BE4A0E3B3}" srcOrd="1" destOrd="0" presId="urn:microsoft.com/office/officeart/2005/8/layout/venn2"/>
    <dgm:cxn modelId="{D873E515-B1B4-4AD8-8A8C-16D2C9C610FB}" srcId="{227FABFF-3D64-41D4-8DCA-7A39B2EAD246}" destId="{67720985-8261-4983-B4ED-F37CD48A7BF0}" srcOrd="0" destOrd="0" parTransId="{BEE13005-C832-4B12-A706-43210196BFEB}" sibTransId="{82CEE441-9B00-4B8A-B8B8-AA627D2D1948}"/>
    <dgm:cxn modelId="{9227166F-075A-47EB-8780-3E109DEB825E}" type="presOf" srcId="{67720985-8261-4983-B4ED-F37CD48A7BF0}" destId="{2284917F-A121-4398-84AE-C27039BFA832}" srcOrd="1" destOrd="0" presId="urn:microsoft.com/office/officeart/2005/8/layout/venn2"/>
    <dgm:cxn modelId="{F438A973-D8AA-483B-8E6C-89355C0E5F8A}" type="presOf" srcId="{67720985-8261-4983-B4ED-F37CD48A7BF0}" destId="{CAF33E12-EA6A-418B-81D1-FAB0B027E05F}" srcOrd="0" destOrd="0" presId="urn:microsoft.com/office/officeart/2005/8/layout/venn2"/>
    <dgm:cxn modelId="{2E238632-E9A6-472A-AEA2-B7A36F91E2EF}" type="presOf" srcId="{227FABFF-3D64-41D4-8DCA-7A39B2EAD246}" destId="{043401EA-B302-4737-85CD-81588647C6FF}" srcOrd="0" destOrd="0" presId="urn:microsoft.com/office/officeart/2005/8/layout/venn2"/>
    <dgm:cxn modelId="{F61D1E1F-8B3C-49A1-BCF3-693FD07F4C84}" type="presOf" srcId="{BF14C2E0-9A33-4283-90BB-D2E353603156}" destId="{93FEC773-4CE7-4D60-A726-A095DC2329C8}" srcOrd="0" destOrd="0" presId="urn:microsoft.com/office/officeart/2005/8/layout/venn2"/>
    <dgm:cxn modelId="{C87F6B03-99D4-4863-846C-BD84C1061AB7}" type="presParOf" srcId="{043401EA-B302-4737-85CD-81588647C6FF}" destId="{109B9B6E-218D-4C67-8914-45D4D02A783A}" srcOrd="0" destOrd="0" presId="urn:microsoft.com/office/officeart/2005/8/layout/venn2"/>
    <dgm:cxn modelId="{CFC35878-F495-4506-B0D9-90DB55AA642F}" type="presParOf" srcId="{109B9B6E-218D-4C67-8914-45D4D02A783A}" destId="{CAF33E12-EA6A-418B-81D1-FAB0B027E05F}" srcOrd="0" destOrd="0" presId="urn:microsoft.com/office/officeart/2005/8/layout/venn2"/>
    <dgm:cxn modelId="{12710AAF-BE0A-4D69-9F1A-A9C302C46199}" type="presParOf" srcId="{109B9B6E-218D-4C67-8914-45D4D02A783A}" destId="{2284917F-A121-4398-84AE-C27039BFA832}" srcOrd="1" destOrd="0" presId="urn:microsoft.com/office/officeart/2005/8/layout/venn2"/>
    <dgm:cxn modelId="{F7E5FA9E-2E47-4D80-8594-06088A7BEC7B}" type="presParOf" srcId="{043401EA-B302-4737-85CD-81588647C6FF}" destId="{3A4E1EE4-1A45-4D1A-8A50-45AAF77CADA5}" srcOrd="1" destOrd="0" presId="urn:microsoft.com/office/officeart/2005/8/layout/venn2"/>
    <dgm:cxn modelId="{6244DB42-E17F-42FC-9172-C2D9F0C55150}" type="presParOf" srcId="{3A4E1EE4-1A45-4D1A-8A50-45AAF77CADA5}" destId="{93FEC773-4CE7-4D60-A726-A095DC2329C8}" srcOrd="0" destOrd="0" presId="urn:microsoft.com/office/officeart/2005/8/layout/venn2"/>
    <dgm:cxn modelId="{0BA2DB0C-E8A4-40AF-90F3-3CED0F90F91D}" type="presParOf" srcId="{3A4E1EE4-1A45-4D1A-8A50-45AAF77CADA5}" destId="{6393537E-0A63-4542-A72C-C88BE4A0E3B3}" srcOrd="1" destOrd="0" presId="urn:microsoft.com/office/officeart/2005/8/layout/ven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FABFF-3D64-41D4-8DCA-7A39B2EAD246}" type="doc">
      <dgm:prSet loTypeId="urn:microsoft.com/office/officeart/2005/8/layout/venn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7720985-8261-4983-B4ED-F37CD48A7BF0}">
      <dgm:prSet phldrT="[Текст]" custT="1"/>
      <dgm:spPr/>
      <dgm:t>
        <a:bodyPr/>
        <a:lstStyle/>
        <a:p>
          <a:endParaRPr lang="ru-RU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E13005-C832-4B12-A706-43210196BFEB}" type="parTrans" cxnId="{D873E515-B1B4-4AD8-8A8C-16D2C9C610FB}">
      <dgm:prSet/>
      <dgm:spPr/>
      <dgm:t>
        <a:bodyPr/>
        <a:lstStyle/>
        <a:p>
          <a:endParaRPr lang="ru-RU"/>
        </a:p>
      </dgm:t>
    </dgm:pt>
    <dgm:pt modelId="{82CEE441-9B00-4B8A-B8B8-AA627D2D1948}" type="sibTrans" cxnId="{D873E515-B1B4-4AD8-8A8C-16D2C9C610FB}">
      <dgm:prSet/>
      <dgm:spPr/>
      <dgm:t>
        <a:bodyPr/>
        <a:lstStyle/>
        <a:p>
          <a:endParaRPr lang="ru-RU"/>
        </a:p>
      </dgm:t>
    </dgm:pt>
    <dgm:pt modelId="{BF14C2E0-9A33-4283-90BB-D2E35360315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Программные расходы  </a:t>
          </a:r>
        </a:p>
        <a:p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dirty="0" smtClean="0">
              <a:latin typeface="Bookman Old Style" panose="02050604050505020204" pitchFamily="18" charset="0"/>
            </a:rPr>
            <a:t> 471 009,0 </a:t>
          </a:r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тыс. руб. рублей  или </a:t>
          </a:r>
          <a:r>
            <a: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98,7% </a:t>
          </a:r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общего объема расходов </a:t>
          </a:r>
          <a:endParaRPr lang="ru-RU" sz="9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BF201B-7BDF-4045-AA1F-0046EEBD7872}" type="parTrans" cxnId="{222FF4EF-4627-40C8-B61D-CC55803F68EE}">
      <dgm:prSet/>
      <dgm:spPr/>
      <dgm:t>
        <a:bodyPr/>
        <a:lstStyle/>
        <a:p>
          <a:endParaRPr lang="ru-RU"/>
        </a:p>
      </dgm:t>
    </dgm:pt>
    <dgm:pt modelId="{DC21716A-7563-4880-BAE6-8BEC15215AFF}" type="sibTrans" cxnId="{222FF4EF-4627-40C8-B61D-CC55803F68EE}">
      <dgm:prSet/>
      <dgm:spPr/>
      <dgm:t>
        <a:bodyPr/>
        <a:lstStyle/>
        <a:p>
          <a:endParaRPr lang="ru-RU"/>
        </a:p>
      </dgm:t>
    </dgm:pt>
    <dgm:pt modelId="{043401EA-B302-4737-85CD-81588647C6FF}" type="pres">
      <dgm:prSet presAssocID="{227FABFF-3D64-41D4-8DCA-7A39B2EAD24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9B9B6E-218D-4C67-8914-45D4D02A783A}" type="pres">
      <dgm:prSet presAssocID="{227FABFF-3D64-41D4-8DCA-7A39B2EAD246}" presName="comp1" presStyleCnt="0"/>
      <dgm:spPr/>
    </dgm:pt>
    <dgm:pt modelId="{CAF33E12-EA6A-418B-81D1-FAB0B027E05F}" type="pres">
      <dgm:prSet presAssocID="{227FABFF-3D64-41D4-8DCA-7A39B2EAD246}" presName="circle1" presStyleLbl="node1" presStyleIdx="0" presStyleCnt="2" custScaleX="91793" custScaleY="78734" custLinFactNeighborX="-374" custLinFactNeighborY="-4459"/>
      <dgm:spPr/>
      <dgm:t>
        <a:bodyPr/>
        <a:lstStyle/>
        <a:p>
          <a:endParaRPr lang="ru-RU"/>
        </a:p>
      </dgm:t>
    </dgm:pt>
    <dgm:pt modelId="{2284917F-A121-4398-84AE-C27039BFA832}" type="pres">
      <dgm:prSet presAssocID="{227FABFF-3D64-41D4-8DCA-7A39B2EAD246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E1EE4-1A45-4D1A-8A50-45AAF77CADA5}" type="pres">
      <dgm:prSet presAssocID="{227FABFF-3D64-41D4-8DCA-7A39B2EAD246}" presName="comp2" presStyleCnt="0"/>
      <dgm:spPr/>
    </dgm:pt>
    <dgm:pt modelId="{93FEC773-4CE7-4D60-A726-A095DC2329C8}" type="pres">
      <dgm:prSet presAssocID="{227FABFF-3D64-41D4-8DCA-7A39B2EAD246}" presName="circle2" presStyleLbl="node1" presStyleIdx="1" presStyleCnt="2" custScaleX="106101" custScaleY="99927" custLinFactNeighborX="959" custLinFactNeighborY="-21436"/>
      <dgm:spPr/>
      <dgm:t>
        <a:bodyPr/>
        <a:lstStyle/>
        <a:p>
          <a:endParaRPr lang="ru-RU"/>
        </a:p>
      </dgm:t>
    </dgm:pt>
    <dgm:pt modelId="{6393537E-0A63-4542-A72C-C88BE4A0E3B3}" type="pres">
      <dgm:prSet presAssocID="{227FABFF-3D64-41D4-8DCA-7A39B2EAD246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1B3BAB-07E1-4971-A69E-18CB5FA3B080}" type="presOf" srcId="{BF14C2E0-9A33-4283-90BB-D2E353603156}" destId="{6393537E-0A63-4542-A72C-C88BE4A0E3B3}" srcOrd="1" destOrd="0" presId="urn:microsoft.com/office/officeart/2005/8/layout/venn2"/>
    <dgm:cxn modelId="{222FF4EF-4627-40C8-B61D-CC55803F68EE}" srcId="{227FABFF-3D64-41D4-8DCA-7A39B2EAD246}" destId="{BF14C2E0-9A33-4283-90BB-D2E353603156}" srcOrd="1" destOrd="0" parTransId="{FCBF201B-7BDF-4045-AA1F-0046EEBD7872}" sibTransId="{DC21716A-7563-4880-BAE6-8BEC15215AFF}"/>
    <dgm:cxn modelId="{C5C71393-9099-45D4-8671-FB2E1DFD7CFF}" type="presOf" srcId="{67720985-8261-4983-B4ED-F37CD48A7BF0}" destId="{2284917F-A121-4398-84AE-C27039BFA832}" srcOrd="1" destOrd="0" presId="urn:microsoft.com/office/officeart/2005/8/layout/venn2"/>
    <dgm:cxn modelId="{D873E515-B1B4-4AD8-8A8C-16D2C9C610FB}" srcId="{227FABFF-3D64-41D4-8DCA-7A39B2EAD246}" destId="{67720985-8261-4983-B4ED-F37CD48A7BF0}" srcOrd="0" destOrd="0" parTransId="{BEE13005-C832-4B12-A706-43210196BFEB}" sibTransId="{82CEE441-9B00-4B8A-B8B8-AA627D2D1948}"/>
    <dgm:cxn modelId="{E910E23B-E906-45E1-82C7-B53D3ACF5A42}" type="presOf" srcId="{BF14C2E0-9A33-4283-90BB-D2E353603156}" destId="{93FEC773-4CE7-4D60-A726-A095DC2329C8}" srcOrd="0" destOrd="0" presId="urn:microsoft.com/office/officeart/2005/8/layout/venn2"/>
    <dgm:cxn modelId="{3E57DDE9-FBF7-4D1F-898E-5E7D2021BA3D}" type="presOf" srcId="{67720985-8261-4983-B4ED-F37CD48A7BF0}" destId="{CAF33E12-EA6A-418B-81D1-FAB0B027E05F}" srcOrd="0" destOrd="0" presId="urn:microsoft.com/office/officeart/2005/8/layout/venn2"/>
    <dgm:cxn modelId="{3BCE33F4-AE5C-4C5C-9626-1C7D301C6770}" type="presOf" srcId="{227FABFF-3D64-41D4-8DCA-7A39B2EAD246}" destId="{043401EA-B302-4737-85CD-81588647C6FF}" srcOrd="0" destOrd="0" presId="urn:microsoft.com/office/officeart/2005/8/layout/venn2"/>
    <dgm:cxn modelId="{BD0CA49D-7095-40B1-B0F1-66D62109F1DF}" type="presParOf" srcId="{043401EA-B302-4737-85CD-81588647C6FF}" destId="{109B9B6E-218D-4C67-8914-45D4D02A783A}" srcOrd="0" destOrd="0" presId="urn:microsoft.com/office/officeart/2005/8/layout/venn2"/>
    <dgm:cxn modelId="{06BC2B89-43A3-43E6-B55E-3542BCE763A2}" type="presParOf" srcId="{109B9B6E-218D-4C67-8914-45D4D02A783A}" destId="{CAF33E12-EA6A-418B-81D1-FAB0B027E05F}" srcOrd="0" destOrd="0" presId="urn:microsoft.com/office/officeart/2005/8/layout/venn2"/>
    <dgm:cxn modelId="{15147955-300E-4D58-BF1C-0653E15E9677}" type="presParOf" srcId="{109B9B6E-218D-4C67-8914-45D4D02A783A}" destId="{2284917F-A121-4398-84AE-C27039BFA832}" srcOrd="1" destOrd="0" presId="urn:microsoft.com/office/officeart/2005/8/layout/venn2"/>
    <dgm:cxn modelId="{19F88529-3FBA-4307-918D-1410DEC30452}" type="presParOf" srcId="{043401EA-B302-4737-85CD-81588647C6FF}" destId="{3A4E1EE4-1A45-4D1A-8A50-45AAF77CADA5}" srcOrd="1" destOrd="0" presId="urn:microsoft.com/office/officeart/2005/8/layout/venn2"/>
    <dgm:cxn modelId="{07BC2AE4-5E3C-46AC-85D3-6A99341C74C5}" type="presParOf" srcId="{3A4E1EE4-1A45-4D1A-8A50-45AAF77CADA5}" destId="{93FEC773-4CE7-4D60-A726-A095DC2329C8}" srcOrd="0" destOrd="0" presId="urn:microsoft.com/office/officeart/2005/8/layout/venn2"/>
    <dgm:cxn modelId="{2CC27643-45FC-44CA-AFA8-EECC33442FAC}" type="presParOf" srcId="{3A4E1EE4-1A45-4D1A-8A50-45AAF77CADA5}" destId="{6393537E-0A63-4542-A72C-C88BE4A0E3B3}" srcOrd="1" destOrd="0" presId="urn:microsoft.com/office/officeart/2005/8/layout/ven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FABFF-3D64-41D4-8DCA-7A39B2EAD246}" type="doc">
      <dgm:prSet loTypeId="urn:microsoft.com/office/officeart/2005/8/layout/venn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7720985-8261-4983-B4ED-F37CD48A7BF0}">
      <dgm:prSet phldrT="[Текст]" custT="1"/>
      <dgm:spPr/>
      <dgm:t>
        <a:bodyPr/>
        <a:lstStyle/>
        <a:p>
          <a:endParaRPr lang="ru-RU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E13005-C832-4B12-A706-43210196BFEB}" type="parTrans" cxnId="{D873E515-B1B4-4AD8-8A8C-16D2C9C610FB}">
      <dgm:prSet/>
      <dgm:spPr/>
      <dgm:t>
        <a:bodyPr/>
        <a:lstStyle/>
        <a:p>
          <a:endParaRPr lang="ru-RU"/>
        </a:p>
      </dgm:t>
    </dgm:pt>
    <dgm:pt modelId="{82CEE441-9B00-4B8A-B8B8-AA627D2D1948}" type="sibTrans" cxnId="{D873E515-B1B4-4AD8-8A8C-16D2C9C610FB}">
      <dgm:prSet/>
      <dgm:spPr/>
      <dgm:t>
        <a:bodyPr/>
        <a:lstStyle/>
        <a:p>
          <a:endParaRPr lang="ru-RU"/>
        </a:p>
      </dgm:t>
    </dgm:pt>
    <dgm:pt modelId="{BF14C2E0-9A33-4283-90BB-D2E35360315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Программные расходы  </a:t>
          </a:r>
        </a:p>
        <a:p>
          <a:r>
            <a:rPr lang="ru-RU" sz="900" b="1" dirty="0" smtClean="0">
              <a:latin typeface="Bookman Old Style" panose="02050604050505020204" pitchFamily="18" charset="0"/>
            </a:rPr>
            <a:t>472 549,1 </a:t>
          </a:r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тыс. руб. рублей  или </a:t>
          </a:r>
          <a:r>
            <a: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97,6% </a:t>
          </a:r>
          <a:r>
            <a: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общего объема расходов </a:t>
          </a:r>
          <a:endParaRPr lang="ru-RU" sz="9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BF201B-7BDF-4045-AA1F-0046EEBD7872}" type="parTrans" cxnId="{222FF4EF-4627-40C8-B61D-CC55803F68EE}">
      <dgm:prSet/>
      <dgm:spPr/>
      <dgm:t>
        <a:bodyPr/>
        <a:lstStyle/>
        <a:p>
          <a:endParaRPr lang="ru-RU"/>
        </a:p>
      </dgm:t>
    </dgm:pt>
    <dgm:pt modelId="{DC21716A-7563-4880-BAE6-8BEC15215AFF}" type="sibTrans" cxnId="{222FF4EF-4627-40C8-B61D-CC55803F68EE}">
      <dgm:prSet/>
      <dgm:spPr/>
      <dgm:t>
        <a:bodyPr/>
        <a:lstStyle/>
        <a:p>
          <a:endParaRPr lang="ru-RU"/>
        </a:p>
      </dgm:t>
    </dgm:pt>
    <dgm:pt modelId="{043401EA-B302-4737-85CD-81588647C6FF}" type="pres">
      <dgm:prSet presAssocID="{227FABFF-3D64-41D4-8DCA-7A39B2EAD24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9B9B6E-218D-4C67-8914-45D4D02A783A}" type="pres">
      <dgm:prSet presAssocID="{227FABFF-3D64-41D4-8DCA-7A39B2EAD246}" presName="comp1" presStyleCnt="0"/>
      <dgm:spPr/>
    </dgm:pt>
    <dgm:pt modelId="{CAF33E12-EA6A-418B-81D1-FAB0B027E05F}" type="pres">
      <dgm:prSet presAssocID="{227FABFF-3D64-41D4-8DCA-7A39B2EAD246}" presName="circle1" presStyleLbl="node1" presStyleIdx="0" presStyleCnt="2" custScaleX="91793" custScaleY="78734" custLinFactNeighborX="-374" custLinFactNeighborY="-4459"/>
      <dgm:spPr/>
      <dgm:t>
        <a:bodyPr/>
        <a:lstStyle/>
        <a:p>
          <a:endParaRPr lang="ru-RU"/>
        </a:p>
      </dgm:t>
    </dgm:pt>
    <dgm:pt modelId="{2284917F-A121-4398-84AE-C27039BFA832}" type="pres">
      <dgm:prSet presAssocID="{227FABFF-3D64-41D4-8DCA-7A39B2EAD246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E1EE4-1A45-4D1A-8A50-45AAF77CADA5}" type="pres">
      <dgm:prSet presAssocID="{227FABFF-3D64-41D4-8DCA-7A39B2EAD246}" presName="comp2" presStyleCnt="0"/>
      <dgm:spPr/>
    </dgm:pt>
    <dgm:pt modelId="{93FEC773-4CE7-4D60-A726-A095DC2329C8}" type="pres">
      <dgm:prSet presAssocID="{227FABFF-3D64-41D4-8DCA-7A39B2EAD246}" presName="circle2" presStyleLbl="node1" presStyleIdx="1" presStyleCnt="2" custScaleX="106101" custScaleY="99927" custLinFactNeighborX="959" custLinFactNeighborY="-21436"/>
      <dgm:spPr/>
      <dgm:t>
        <a:bodyPr/>
        <a:lstStyle/>
        <a:p>
          <a:endParaRPr lang="ru-RU"/>
        </a:p>
      </dgm:t>
    </dgm:pt>
    <dgm:pt modelId="{6393537E-0A63-4542-A72C-C88BE4A0E3B3}" type="pres">
      <dgm:prSet presAssocID="{227FABFF-3D64-41D4-8DCA-7A39B2EAD246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2FF4EF-4627-40C8-B61D-CC55803F68EE}" srcId="{227FABFF-3D64-41D4-8DCA-7A39B2EAD246}" destId="{BF14C2E0-9A33-4283-90BB-D2E353603156}" srcOrd="1" destOrd="0" parTransId="{FCBF201B-7BDF-4045-AA1F-0046EEBD7872}" sibTransId="{DC21716A-7563-4880-BAE6-8BEC15215AFF}"/>
    <dgm:cxn modelId="{D873E515-B1B4-4AD8-8A8C-16D2C9C610FB}" srcId="{227FABFF-3D64-41D4-8DCA-7A39B2EAD246}" destId="{67720985-8261-4983-B4ED-F37CD48A7BF0}" srcOrd="0" destOrd="0" parTransId="{BEE13005-C832-4B12-A706-43210196BFEB}" sibTransId="{82CEE441-9B00-4B8A-B8B8-AA627D2D1948}"/>
    <dgm:cxn modelId="{1348393D-94EE-4DD7-8C28-158AA17BECAF}" type="presOf" srcId="{BF14C2E0-9A33-4283-90BB-D2E353603156}" destId="{93FEC773-4CE7-4D60-A726-A095DC2329C8}" srcOrd="0" destOrd="0" presId="urn:microsoft.com/office/officeart/2005/8/layout/venn2"/>
    <dgm:cxn modelId="{54F9F044-151C-417C-AFE3-2D7E37B6DFF2}" type="presOf" srcId="{67720985-8261-4983-B4ED-F37CD48A7BF0}" destId="{CAF33E12-EA6A-418B-81D1-FAB0B027E05F}" srcOrd="0" destOrd="0" presId="urn:microsoft.com/office/officeart/2005/8/layout/venn2"/>
    <dgm:cxn modelId="{BFD67F63-F14A-4741-A82E-9D71ABF91E2E}" type="presOf" srcId="{BF14C2E0-9A33-4283-90BB-D2E353603156}" destId="{6393537E-0A63-4542-A72C-C88BE4A0E3B3}" srcOrd="1" destOrd="0" presId="urn:microsoft.com/office/officeart/2005/8/layout/venn2"/>
    <dgm:cxn modelId="{DB86ACCA-2587-4F3E-82F4-072DADE18773}" type="presOf" srcId="{67720985-8261-4983-B4ED-F37CD48A7BF0}" destId="{2284917F-A121-4398-84AE-C27039BFA832}" srcOrd="1" destOrd="0" presId="urn:microsoft.com/office/officeart/2005/8/layout/venn2"/>
    <dgm:cxn modelId="{56E136E6-F586-4584-A67D-68468708929D}" type="presOf" srcId="{227FABFF-3D64-41D4-8DCA-7A39B2EAD246}" destId="{043401EA-B302-4737-85CD-81588647C6FF}" srcOrd="0" destOrd="0" presId="urn:microsoft.com/office/officeart/2005/8/layout/venn2"/>
    <dgm:cxn modelId="{F251A54C-2744-4757-8DE6-00E278BC1B2F}" type="presParOf" srcId="{043401EA-B302-4737-85CD-81588647C6FF}" destId="{109B9B6E-218D-4C67-8914-45D4D02A783A}" srcOrd="0" destOrd="0" presId="urn:microsoft.com/office/officeart/2005/8/layout/venn2"/>
    <dgm:cxn modelId="{35DB8BB4-F330-4E6B-B811-4241CC0279BC}" type="presParOf" srcId="{109B9B6E-218D-4C67-8914-45D4D02A783A}" destId="{CAF33E12-EA6A-418B-81D1-FAB0B027E05F}" srcOrd="0" destOrd="0" presId="urn:microsoft.com/office/officeart/2005/8/layout/venn2"/>
    <dgm:cxn modelId="{521F146D-8FBD-4E71-B98A-E203D20C443F}" type="presParOf" srcId="{109B9B6E-218D-4C67-8914-45D4D02A783A}" destId="{2284917F-A121-4398-84AE-C27039BFA832}" srcOrd="1" destOrd="0" presId="urn:microsoft.com/office/officeart/2005/8/layout/venn2"/>
    <dgm:cxn modelId="{4EA65AD2-E6DE-448A-A8ED-BDF56034199B}" type="presParOf" srcId="{043401EA-B302-4737-85CD-81588647C6FF}" destId="{3A4E1EE4-1A45-4D1A-8A50-45AAF77CADA5}" srcOrd="1" destOrd="0" presId="urn:microsoft.com/office/officeart/2005/8/layout/venn2"/>
    <dgm:cxn modelId="{E7E8AF6A-51C2-48FA-85BE-600894E620B8}" type="presParOf" srcId="{3A4E1EE4-1A45-4D1A-8A50-45AAF77CADA5}" destId="{93FEC773-4CE7-4D60-A726-A095DC2329C8}" srcOrd="0" destOrd="0" presId="urn:microsoft.com/office/officeart/2005/8/layout/venn2"/>
    <dgm:cxn modelId="{4E206FA8-253E-473D-AC1C-41A25B4B83F3}" type="presParOf" srcId="{3A4E1EE4-1A45-4D1A-8A50-45AAF77CADA5}" destId="{6393537E-0A63-4542-A72C-C88BE4A0E3B3}" srcOrd="1" destOrd="0" presId="urn:microsoft.com/office/officeart/2005/8/layout/ven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CE26A5-1323-42CE-B7B9-571D3069B374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249317D-6F26-44D4-ACCE-05DC119D510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000" dirty="0" smtClean="0">
              <a:solidFill>
                <a:schemeClr val="bg1"/>
              </a:solidFill>
              <a:effectLst/>
              <a:latin typeface="Bookman Old Style" panose="02050604050505020204" pitchFamily="18" charset="0"/>
            </a:rPr>
            <a:t>Образование </a:t>
          </a:r>
        </a:p>
        <a:p>
          <a:r>
            <a:rPr lang="ru-RU" sz="1000" b="1" u="sng" dirty="0" smtClean="0">
              <a:solidFill>
                <a:schemeClr val="bg1"/>
              </a:solidFill>
              <a:effectLst/>
              <a:latin typeface="Bookman Old Style" panose="02050604050505020204" pitchFamily="18" charset="0"/>
            </a:rPr>
            <a:t>384 199,7</a:t>
          </a:r>
        </a:p>
        <a:p>
          <a:r>
            <a:rPr lang="ru-RU" sz="1000" u="sng" dirty="0" smtClean="0">
              <a:solidFill>
                <a:schemeClr val="bg1"/>
              </a:solidFill>
              <a:effectLst/>
              <a:latin typeface="Bookman Old Style" panose="02050604050505020204" pitchFamily="18" charset="0"/>
            </a:rPr>
            <a:t>тыс. руб.</a:t>
          </a:r>
          <a:endParaRPr lang="ru-RU" sz="1000" dirty="0">
            <a:solidFill>
              <a:schemeClr val="bg1"/>
            </a:solidFill>
            <a:effectLst/>
            <a:latin typeface="Bookman Old Style" panose="02050604050505020204" pitchFamily="18" charset="0"/>
          </a:endParaRPr>
        </a:p>
      </dgm:t>
    </dgm:pt>
    <dgm:pt modelId="{BBD5472E-9D6D-4BE9-8DBF-08728CAE344E}" type="parTrans" cxnId="{7043E475-4D98-4DB9-9CE1-CE69B27C09E9}">
      <dgm:prSet/>
      <dgm:spPr/>
      <dgm:t>
        <a:bodyPr/>
        <a:lstStyle/>
        <a:p>
          <a:endParaRPr lang="ru-RU"/>
        </a:p>
      </dgm:t>
    </dgm:pt>
    <dgm:pt modelId="{78DF0E21-F930-4F5D-ABFA-A8A0AB10DC3F}" type="sibTrans" cxnId="{7043E475-4D98-4DB9-9CE1-CE69B27C09E9}">
      <dgm:prSet/>
      <dgm:spPr/>
      <dgm:t>
        <a:bodyPr/>
        <a:lstStyle/>
        <a:p>
          <a:endParaRPr lang="ru-RU"/>
        </a:p>
      </dgm:t>
    </dgm:pt>
    <dgm:pt modelId="{E81171C2-11D8-4A29-B8B9-573FFA13446E}">
      <dgm:prSet custT="1"/>
      <dgm:spPr>
        <a:solidFill>
          <a:schemeClr val="tx1"/>
        </a:solidFill>
      </dgm:spPr>
      <dgm:t>
        <a:bodyPr/>
        <a:lstStyle/>
        <a:p>
          <a:r>
            <a:rPr lang="ru-RU" sz="800" dirty="0" smtClean="0">
              <a:solidFill>
                <a:srgbClr val="FF00FF"/>
              </a:solidFill>
              <a:effectLst/>
              <a:latin typeface="Bookman Old Style" panose="02050604050505020204" pitchFamily="18" charset="0"/>
            </a:rPr>
            <a:t>Дошкольное образование</a:t>
          </a:r>
        </a:p>
        <a:p>
          <a:r>
            <a:rPr lang="ru-RU" sz="800" b="1" u="sng" dirty="0" smtClean="0">
              <a:solidFill>
                <a:srgbClr val="FF00FF"/>
              </a:solidFill>
              <a:effectLst/>
              <a:latin typeface="Bookman Old Style" panose="02050604050505020204" pitchFamily="18" charset="0"/>
            </a:rPr>
            <a:t>85 279,7</a:t>
          </a:r>
        </a:p>
        <a:p>
          <a:r>
            <a:rPr lang="ru-RU" sz="800" dirty="0" smtClean="0">
              <a:solidFill>
                <a:srgbClr val="FF00FF"/>
              </a:solidFill>
              <a:effectLst/>
              <a:latin typeface="Bookman Old Style" panose="02050604050505020204" pitchFamily="18" charset="0"/>
            </a:rPr>
            <a:t>тыс. руб.</a:t>
          </a:r>
          <a:endParaRPr lang="ru-RU" sz="800" dirty="0">
            <a:solidFill>
              <a:srgbClr val="FF00FF"/>
            </a:solidFill>
            <a:effectLst/>
            <a:latin typeface="Bookman Old Style" panose="0205060405050502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DEEBB-4F94-4FE9-B259-AE3A1E8DA5A3}" type="parTrans" cxnId="{A7591670-4C28-43FF-9CBF-D48597456F35}">
      <dgm:prSet/>
      <dgm:spPr>
        <a:solidFill>
          <a:schemeClr val="accent3"/>
        </a:solidFill>
      </dgm:spPr>
      <dgm:t>
        <a:bodyPr/>
        <a:lstStyle/>
        <a:p>
          <a:endParaRPr lang="ru-RU" dirty="0"/>
        </a:p>
      </dgm:t>
    </dgm:pt>
    <dgm:pt modelId="{82ED2695-0226-4009-9728-B50BB2ABA4F5}" type="sibTrans" cxnId="{A7591670-4C28-43FF-9CBF-D48597456F35}">
      <dgm:prSet/>
      <dgm:spPr/>
      <dgm:t>
        <a:bodyPr/>
        <a:lstStyle/>
        <a:p>
          <a:endParaRPr lang="ru-RU"/>
        </a:p>
      </dgm:t>
    </dgm:pt>
    <dgm:pt modelId="{591BFD45-6BD7-4874-8E02-3456076126FC}">
      <dgm:prSet custT="1"/>
      <dgm:spPr>
        <a:solidFill>
          <a:schemeClr val="tx1"/>
        </a:solidFill>
      </dgm:spPr>
      <dgm:t>
        <a:bodyPr/>
        <a:lstStyle/>
        <a:p>
          <a:r>
            <a:rPr lang="ru-RU" sz="800" dirty="0" smtClean="0">
              <a:solidFill>
                <a:srgbClr val="C00000"/>
              </a:solidFill>
              <a:effectLst/>
              <a:latin typeface="Bookman Old Style" panose="02050604050505020204" pitchFamily="18" charset="0"/>
            </a:rPr>
            <a:t>Общее образование</a:t>
          </a:r>
        </a:p>
        <a:p>
          <a:r>
            <a:rPr lang="ru-RU" sz="800" b="1" u="sng" dirty="0" smtClean="0">
              <a:solidFill>
                <a:srgbClr val="C00000"/>
              </a:solidFill>
              <a:effectLst/>
              <a:latin typeface="Bookman Old Style" panose="02050604050505020204" pitchFamily="18" charset="0"/>
            </a:rPr>
            <a:t>241 150,0</a:t>
          </a:r>
        </a:p>
        <a:p>
          <a:r>
            <a:rPr lang="ru-RU" sz="800" dirty="0" smtClean="0">
              <a:solidFill>
                <a:srgbClr val="C00000"/>
              </a:solidFill>
              <a:effectLst/>
              <a:latin typeface="Bookman Old Style" panose="02050604050505020204" pitchFamily="18" charset="0"/>
            </a:rPr>
            <a:t> тыс. руб.</a:t>
          </a:r>
          <a:endParaRPr lang="ru-RU" sz="800" dirty="0">
            <a:solidFill>
              <a:srgbClr val="C00000"/>
            </a:solidFill>
            <a:effectLst/>
            <a:latin typeface="Bookman Old Style" panose="0205060405050502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3C7F0-CBB5-4A5A-828D-A5517EF02F10}" type="parTrans" cxnId="{55644690-2BD0-40DC-B772-B33327C15FAC}">
      <dgm:prSet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14E95421-04DF-4A66-8ABC-B1A8B8729BBC}" type="sibTrans" cxnId="{55644690-2BD0-40DC-B772-B33327C15FAC}">
      <dgm:prSet/>
      <dgm:spPr/>
      <dgm:t>
        <a:bodyPr/>
        <a:lstStyle/>
        <a:p>
          <a:endParaRPr lang="ru-RU"/>
        </a:p>
      </dgm:t>
    </dgm:pt>
    <dgm:pt modelId="{ECF1B91B-9D25-46F2-AA88-56B81DF8498A}">
      <dgm:prSet custT="1"/>
      <dgm:spPr>
        <a:solidFill>
          <a:schemeClr val="tx1"/>
        </a:solidFill>
      </dgm:spPr>
      <dgm:t>
        <a:bodyPr/>
        <a:lstStyle/>
        <a:p>
          <a:r>
            <a:rPr lang="ru-RU" sz="8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Bookman Old Style" panose="02050604050505020204" pitchFamily="18" charset="0"/>
            </a:rPr>
            <a:t>Молодёжная политика</a:t>
          </a:r>
        </a:p>
        <a:p>
          <a:r>
            <a:rPr lang="ru-RU" sz="800" b="1" u="sng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Bookman Old Style" panose="02050604050505020204" pitchFamily="18" charset="0"/>
            </a:rPr>
            <a:t>1 830,0</a:t>
          </a:r>
        </a:p>
        <a:p>
          <a:r>
            <a:rPr lang="ru-RU" sz="8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Bookman Old Style" panose="02050604050505020204" pitchFamily="18" charset="0"/>
            </a:rPr>
            <a:t> тыс. руб</a:t>
          </a:r>
          <a:r>
            <a:rPr lang="ru-RU" sz="800" dirty="0" smtClean="0">
              <a:effectLst/>
              <a:latin typeface="Bookman Old Style" panose="02050604050505020204" pitchFamily="18" charset="0"/>
            </a:rPr>
            <a:t>.</a:t>
          </a:r>
          <a:endParaRPr lang="ru-RU" sz="800" dirty="0">
            <a:effectLst/>
            <a:latin typeface="Bookman Old Style" panose="0205060405050502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01D408-786D-44D6-9A80-7309B8CB7EBF}" type="parTrans" cxnId="{0C8B6D95-4815-4078-A8D2-8067D58A06B6}">
      <dgm:prSet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9BEF4244-FA60-48DD-84CF-F51F605D2A1B}" type="sibTrans" cxnId="{0C8B6D95-4815-4078-A8D2-8067D58A06B6}">
      <dgm:prSet/>
      <dgm:spPr/>
      <dgm:t>
        <a:bodyPr/>
        <a:lstStyle/>
        <a:p>
          <a:endParaRPr lang="ru-RU"/>
        </a:p>
      </dgm:t>
    </dgm:pt>
    <dgm:pt modelId="{1A69A6B5-6931-48B0-8862-6F672531EB5F}">
      <dgm:prSet custT="1"/>
      <dgm:spPr>
        <a:solidFill>
          <a:schemeClr val="tx1"/>
        </a:solidFill>
      </dgm:spPr>
      <dgm:t>
        <a:bodyPr/>
        <a:lstStyle/>
        <a:p>
          <a:r>
            <a:rPr lang="ru-RU" sz="800" dirty="0" smtClean="0">
              <a:solidFill>
                <a:schemeClr val="accent3"/>
              </a:solidFill>
              <a:effectLst/>
              <a:latin typeface="Bookman Old Style" panose="02050604050505020204" pitchFamily="18" charset="0"/>
            </a:rPr>
            <a:t>Другие вопросы в области образования</a:t>
          </a:r>
        </a:p>
        <a:p>
          <a:r>
            <a:rPr lang="ru-RU" sz="800" b="1" u="sng" dirty="0" smtClean="0">
              <a:solidFill>
                <a:schemeClr val="accent3"/>
              </a:solidFill>
              <a:effectLst/>
              <a:latin typeface="Bookman Old Style" panose="02050604050505020204" pitchFamily="18" charset="0"/>
            </a:rPr>
            <a:t>16 828,0</a:t>
          </a:r>
        </a:p>
        <a:p>
          <a:r>
            <a:rPr lang="ru-RU" sz="800" dirty="0" smtClean="0">
              <a:solidFill>
                <a:schemeClr val="accent3"/>
              </a:solidFill>
              <a:effectLst/>
              <a:latin typeface="Bookman Old Style" panose="02050604050505020204" pitchFamily="18" charset="0"/>
            </a:rPr>
            <a:t> тыс. руб.</a:t>
          </a:r>
          <a:endParaRPr lang="ru-RU" sz="800" dirty="0">
            <a:solidFill>
              <a:schemeClr val="accent3"/>
            </a:solidFill>
            <a:effectLst/>
            <a:latin typeface="Bookman Old Style" panose="0205060405050502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B6C962-9177-4087-A773-7F0A98A8386A}" type="parTrans" cxnId="{ACFBFC7B-D081-423F-9F62-7CF6297620E1}">
      <dgm:prSet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31B74B81-C843-479A-83F9-DEB8E04328C8}" type="sibTrans" cxnId="{ACFBFC7B-D081-423F-9F62-7CF6297620E1}">
      <dgm:prSet/>
      <dgm:spPr/>
      <dgm:t>
        <a:bodyPr/>
        <a:lstStyle/>
        <a:p>
          <a:endParaRPr lang="ru-RU"/>
        </a:p>
      </dgm:t>
    </dgm:pt>
    <dgm:pt modelId="{38A27C7C-0649-4BD8-B284-58AF6B974E21}">
      <dgm:prSet custT="1"/>
      <dgm:spPr>
        <a:solidFill>
          <a:schemeClr val="tx1"/>
        </a:solidFill>
      </dgm:spPr>
      <dgm:t>
        <a:bodyPr/>
        <a:lstStyle/>
        <a:p>
          <a:r>
            <a:rPr lang="ru-RU" sz="800" dirty="0" smtClean="0">
              <a:solidFill>
                <a:srgbClr val="7030A0"/>
              </a:solidFill>
              <a:effectLst/>
              <a:latin typeface="Bookman Old Style" panose="02050604050505020204" pitchFamily="18" charset="0"/>
            </a:rPr>
            <a:t>Дополнительное образование детей</a:t>
          </a:r>
        </a:p>
        <a:p>
          <a:r>
            <a:rPr lang="ru-RU" sz="800" b="1" u="sng" dirty="0" smtClean="0">
              <a:solidFill>
                <a:srgbClr val="7030A0"/>
              </a:solidFill>
              <a:effectLst/>
              <a:latin typeface="Bookman Old Style" panose="02050604050505020204" pitchFamily="18" charset="0"/>
            </a:rPr>
            <a:t>39 112,0</a:t>
          </a:r>
        </a:p>
        <a:p>
          <a:r>
            <a:rPr lang="ru-RU" sz="800" dirty="0" smtClean="0">
              <a:solidFill>
                <a:srgbClr val="7030A0"/>
              </a:solidFill>
              <a:effectLst/>
              <a:latin typeface="Bookman Old Style" panose="02050604050505020204" pitchFamily="18" charset="0"/>
            </a:rPr>
            <a:t>тыс. руб.</a:t>
          </a:r>
          <a:endParaRPr lang="ru-RU" sz="800" dirty="0">
            <a:solidFill>
              <a:srgbClr val="7030A0"/>
            </a:solidFill>
            <a:effectLst/>
            <a:latin typeface="Bookman Old Style" panose="0205060405050502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495C6C-71FC-46AC-B24C-5D3D5366DA1E}" type="parTrans" cxnId="{458F367D-8FA7-40B5-B20A-0B8BB8F3509A}">
      <dgm:prSet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154C900E-7CB8-430E-A2F6-39E61F931DC6}" type="sibTrans" cxnId="{458F367D-8FA7-40B5-B20A-0B8BB8F3509A}">
      <dgm:prSet/>
      <dgm:spPr/>
      <dgm:t>
        <a:bodyPr/>
        <a:lstStyle/>
        <a:p>
          <a:endParaRPr lang="ru-RU"/>
        </a:p>
      </dgm:t>
    </dgm:pt>
    <dgm:pt modelId="{A3AA3C2A-0A9E-4801-8EB6-12544150D743}">
      <dgm:prSet custScaleX="131803" custRadScaleRad="108484" custRadScaleInc="-64926"/>
      <dgm:spPr/>
      <dgm:t>
        <a:bodyPr/>
        <a:lstStyle/>
        <a:p>
          <a:endParaRPr lang="ru-RU"/>
        </a:p>
      </dgm:t>
    </dgm:pt>
    <dgm:pt modelId="{4D8C0FA0-DF6D-4C17-9740-B84F9CD47322}" type="parTrans" cxnId="{E7510566-0A12-4838-8EDA-A661F50F8E7D}">
      <dgm:prSet/>
      <dgm:spPr/>
      <dgm:t>
        <a:bodyPr/>
        <a:lstStyle/>
        <a:p>
          <a:endParaRPr lang="ru-RU"/>
        </a:p>
      </dgm:t>
    </dgm:pt>
    <dgm:pt modelId="{822718B5-AD75-4AB9-BA7B-C512689E9124}" type="sibTrans" cxnId="{E7510566-0A12-4838-8EDA-A661F50F8E7D}">
      <dgm:prSet/>
      <dgm:spPr/>
      <dgm:t>
        <a:bodyPr/>
        <a:lstStyle/>
        <a:p>
          <a:endParaRPr lang="ru-RU"/>
        </a:p>
      </dgm:t>
    </dgm:pt>
    <dgm:pt modelId="{AFEEE8B8-1876-44E7-833A-B4D3C9138F4D}" type="pres">
      <dgm:prSet presAssocID="{02CE26A5-1323-42CE-B7B9-571D3069B3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1BB7FC-FFA3-4E92-9B05-A351B5DFAB16}" type="pres">
      <dgm:prSet presAssocID="{5249317D-6F26-44D4-ACCE-05DC119D5106}" presName="centerShape" presStyleLbl="node0" presStyleIdx="0" presStyleCnt="1" custScaleX="174254" custScaleY="147256" custLinFactNeighborX="-432" custLinFactNeighborY="3460"/>
      <dgm:spPr/>
      <dgm:t>
        <a:bodyPr/>
        <a:lstStyle/>
        <a:p>
          <a:endParaRPr lang="ru-RU"/>
        </a:p>
      </dgm:t>
    </dgm:pt>
    <dgm:pt modelId="{64A47BE6-8D4D-4B1F-9F77-B91DEF757BC9}" type="pres">
      <dgm:prSet presAssocID="{8B1DEEBB-4F94-4FE9-B259-AE3A1E8DA5A3}" presName="parTrans" presStyleLbl="sibTrans2D1" presStyleIdx="0" presStyleCnt="5"/>
      <dgm:spPr/>
      <dgm:t>
        <a:bodyPr/>
        <a:lstStyle/>
        <a:p>
          <a:endParaRPr lang="ru-RU"/>
        </a:p>
      </dgm:t>
    </dgm:pt>
    <dgm:pt modelId="{27C9A567-BEB6-47DD-AA94-779CE39EDCF2}" type="pres">
      <dgm:prSet presAssocID="{8B1DEEBB-4F94-4FE9-B259-AE3A1E8DA5A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6BFF710-D6BF-4A79-B179-0C6FA0C6AEF6}" type="pres">
      <dgm:prSet presAssocID="{E81171C2-11D8-4A29-B8B9-573FFA13446E}" presName="node" presStyleLbl="node1" presStyleIdx="0" presStyleCnt="5" custScaleX="131803" custScaleY="118706" custRadScaleRad="85258" custRadScaleInc="-1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BBC66-EE73-4D32-B46D-386A88EB85BA}" type="pres">
      <dgm:prSet presAssocID="{7401D408-786D-44D6-9A80-7309B8CB7EBF}" presName="parTrans" presStyleLbl="sibTrans2D1" presStyleIdx="1" presStyleCnt="5"/>
      <dgm:spPr/>
      <dgm:t>
        <a:bodyPr/>
        <a:lstStyle/>
        <a:p>
          <a:endParaRPr lang="ru-RU"/>
        </a:p>
      </dgm:t>
    </dgm:pt>
    <dgm:pt modelId="{BB8CD651-C3E3-4FB0-9887-FB5EE3A3DAF0}" type="pres">
      <dgm:prSet presAssocID="{7401D408-786D-44D6-9A80-7309B8CB7EB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35114B59-1D47-4E80-AA80-160B72D66A0F}" type="pres">
      <dgm:prSet presAssocID="{ECF1B91B-9D25-46F2-AA88-56B81DF8498A}" presName="node" presStyleLbl="node1" presStyleIdx="1" presStyleCnt="5" custScaleX="135708" custScaleY="116419" custRadScaleRad="107468" custRadScaleInc="174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7D4EA-CBA3-43B3-91F9-CD4989C0DA21}" type="pres">
      <dgm:prSet presAssocID="{FAF3C7F0-CBB5-4A5A-828D-A5517EF02F10}" presName="parTrans" presStyleLbl="sibTrans2D1" presStyleIdx="2" presStyleCnt="5"/>
      <dgm:spPr/>
      <dgm:t>
        <a:bodyPr/>
        <a:lstStyle/>
        <a:p>
          <a:endParaRPr lang="ru-RU"/>
        </a:p>
      </dgm:t>
    </dgm:pt>
    <dgm:pt modelId="{AC5D79FF-A9EC-455A-AD97-DB7B4DE3AB11}" type="pres">
      <dgm:prSet presAssocID="{FAF3C7F0-CBB5-4A5A-828D-A5517EF02F1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BC63EBE-852C-4082-A2D2-DD27A2E7A67D}" type="pres">
      <dgm:prSet presAssocID="{591BFD45-6BD7-4874-8E02-3456076126FC}" presName="node" presStyleLbl="node1" presStyleIdx="2" presStyleCnt="5" custScaleX="136037" custScaleY="114793" custRadScaleRad="105006" custRadScaleInc="-197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93CD3-8A44-451D-A62F-9039B0C77E11}" type="pres">
      <dgm:prSet presAssocID="{A8B6C962-9177-4087-A773-7F0A98A8386A}" presName="parTrans" presStyleLbl="sibTrans2D1" presStyleIdx="3" presStyleCnt="5" custScaleX="161375"/>
      <dgm:spPr/>
      <dgm:t>
        <a:bodyPr/>
        <a:lstStyle/>
        <a:p>
          <a:endParaRPr lang="ru-RU"/>
        </a:p>
      </dgm:t>
    </dgm:pt>
    <dgm:pt modelId="{1B982F6A-A9DB-4AF2-B522-EAC477969DC3}" type="pres">
      <dgm:prSet presAssocID="{A8B6C962-9177-4087-A773-7F0A98A8386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E542147-4CB2-493B-8897-F5F748B8ABAD}" type="pres">
      <dgm:prSet presAssocID="{1A69A6B5-6931-48B0-8862-6F672531EB5F}" presName="node" presStyleLbl="node1" presStyleIdx="3" presStyleCnt="5" custScaleX="136374" custScaleY="118610" custRadScaleRad="106387" custRadScaleInc="16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C0F2B-2C8E-4297-B8D4-0D4468F66F6D}" type="pres">
      <dgm:prSet presAssocID="{BC495C6C-71FC-46AC-B24C-5D3D5366DA1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A88C2F34-A767-496E-932F-64D3A95FAF7D}" type="pres">
      <dgm:prSet presAssocID="{BC495C6C-71FC-46AC-B24C-5D3D5366DA1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EC0BC93E-67CE-43EA-88FD-4F477A0FCCCA}" type="pres">
      <dgm:prSet presAssocID="{38A27C7C-0649-4BD8-B284-58AF6B974E21}" presName="node" presStyleLbl="node1" presStyleIdx="4" presStyleCnt="5" custScaleX="134665" custScaleY="118608" custRadScaleRad="106657" custRadScaleInc="-8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8D693C-2CF4-46AF-BCAF-E377F17A71CE}" type="presOf" srcId="{ECF1B91B-9D25-46F2-AA88-56B81DF8498A}" destId="{35114B59-1D47-4E80-AA80-160B72D66A0F}" srcOrd="0" destOrd="0" presId="urn:microsoft.com/office/officeart/2005/8/layout/radial5"/>
    <dgm:cxn modelId="{520D1151-4546-4F15-A70D-F87336984EED}" type="presOf" srcId="{8B1DEEBB-4F94-4FE9-B259-AE3A1E8DA5A3}" destId="{27C9A567-BEB6-47DD-AA94-779CE39EDCF2}" srcOrd="1" destOrd="0" presId="urn:microsoft.com/office/officeart/2005/8/layout/radial5"/>
    <dgm:cxn modelId="{53C1352B-E85B-414D-9570-C1B1560D531E}" type="presOf" srcId="{BC495C6C-71FC-46AC-B24C-5D3D5366DA1E}" destId="{FB5C0F2B-2C8E-4297-B8D4-0D4468F66F6D}" srcOrd="0" destOrd="0" presId="urn:microsoft.com/office/officeart/2005/8/layout/radial5"/>
    <dgm:cxn modelId="{0C8B6D95-4815-4078-A8D2-8067D58A06B6}" srcId="{5249317D-6F26-44D4-ACCE-05DC119D5106}" destId="{ECF1B91B-9D25-46F2-AA88-56B81DF8498A}" srcOrd="1" destOrd="0" parTransId="{7401D408-786D-44D6-9A80-7309B8CB7EBF}" sibTransId="{9BEF4244-FA60-48DD-84CF-F51F605D2A1B}"/>
    <dgm:cxn modelId="{F1E9B726-890C-4338-B007-BC978C00D2FE}" type="presOf" srcId="{BC495C6C-71FC-46AC-B24C-5D3D5366DA1E}" destId="{A88C2F34-A767-496E-932F-64D3A95FAF7D}" srcOrd="1" destOrd="0" presId="urn:microsoft.com/office/officeart/2005/8/layout/radial5"/>
    <dgm:cxn modelId="{B399D084-15FD-4056-87CF-0988CAC5AC8F}" type="presOf" srcId="{FAF3C7F0-CBB5-4A5A-828D-A5517EF02F10}" destId="{B037D4EA-CBA3-43B3-91F9-CD4989C0DA21}" srcOrd="0" destOrd="0" presId="urn:microsoft.com/office/officeart/2005/8/layout/radial5"/>
    <dgm:cxn modelId="{D4EB5800-B640-4834-889D-1500F7D11311}" type="presOf" srcId="{7401D408-786D-44D6-9A80-7309B8CB7EBF}" destId="{BB8CD651-C3E3-4FB0-9887-FB5EE3A3DAF0}" srcOrd="1" destOrd="0" presId="urn:microsoft.com/office/officeart/2005/8/layout/radial5"/>
    <dgm:cxn modelId="{5E4C2BCF-396C-4CC4-8246-F433D569D09F}" type="presOf" srcId="{E81171C2-11D8-4A29-B8B9-573FFA13446E}" destId="{86BFF710-D6BF-4A79-B179-0C6FA0C6AEF6}" srcOrd="0" destOrd="0" presId="urn:microsoft.com/office/officeart/2005/8/layout/radial5"/>
    <dgm:cxn modelId="{D9FBE127-1CDB-4B12-A427-D915A04A690B}" type="presOf" srcId="{02CE26A5-1323-42CE-B7B9-571D3069B374}" destId="{AFEEE8B8-1876-44E7-833A-B4D3C9138F4D}" srcOrd="0" destOrd="0" presId="urn:microsoft.com/office/officeart/2005/8/layout/radial5"/>
    <dgm:cxn modelId="{BF686329-95CC-4936-86C7-0C8F9FFA4104}" type="presOf" srcId="{5249317D-6F26-44D4-ACCE-05DC119D5106}" destId="{C11BB7FC-FFA3-4E92-9B05-A351B5DFAB16}" srcOrd="0" destOrd="0" presId="urn:microsoft.com/office/officeart/2005/8/layout/radial5"/>
    <dgm:cxn modelId="{ACFBFC7B-D081-423F-9F62-7CF6297620E1}" srcId="{5249317D-6F26-44D4-ACCE-05DC119D5106}" destId="{1A69A6B5-6931-48B0-8862-6F672531EB5F}" srcOrd="3" destOrd="0" parTransId="{A8B6C962-9177-4087-A773-7F0A98A8386A}" sibTransId="{31B74B81-C843-479A-83F9-DEB8E04328C8}"/>
    <dgm:cxn modelId="{7043E475-4D98-4DB9-9CE1-CE69B27C09E9}" srcId="{02CE26A5-1323-42CE-B7B9-571D3069B374}" destId="{5249317D-6F26-44D4-ACCE-05DC119D5106}" srcOrd="0" destOrd="0" parTransId="{BBD5472E-9D6D-4BE9-8DBF-08728CAE344E}" sibTransId="{78DF0E21-F930-4F5D-ABFA-A8A0AB10DC3F}"/>
    <dgm:cxn modelId="{1D562D82-F29A-4040-8753-82BC991A14D6}" type="presOf" srcId="{7401D408-786D-44D6-9A80-7309B8CB7EBF}" destId="{6C4BBC66-EE73-4D32-B46D-386A88EB85BA}" srcOrd="0" destOrd="0" presId="urn:microsoft.com/office/officeart/2005/8/layout/radial5"/>
    <dgm:cxn modelId="{55644690-2BD0-40DC-B772-B33327C15FAC}" srcId="{5249317D-6F26-44D4-ACCE-05DC119D5106}" destId="{591BFD45-6BD7-4874-8E02-3456076126FC}" srcOrd="2" destOrd="0" parTransId="{FAF3C7F0-CBB5-4A5A-828D-A5517EF02F10}" sibTransId="{14E95421-04DF-4A66-8ABC-B1A8B8729BBC}"/>
    <dgm:cxn modelId="{9A98F749-BD92-477E-BDC1-D4E9F397ED5B}" type="presOf" srcId="{A8B6C962-9177-4087-A773-7F0A98A8386A}" destId="{B9F93CD3-8A44-451D-A62F-9039B0C77E11}" srcOrd="0" destOrd="0" presId="urn:microsoft.com/office/officeart/2005/8/layout/radial5"/>
    <dgm:cxn modelId="{E7510566-0A12-4838-8EDA-A661F50F8E7D}" srcId="{02CE26A5-1323-42CE-B7B9-571D3069B374}" destId="{A3AA3C2A-0A9E-4801-8EB6-12544150D743}" srcOrd="1" destOrd="0" parTransId="{4D8C0FA0-DF6D-4C17-9740-B84F9CD47322}" sibTransId="{822718B5-AD75-4AB9-BA7B-C512689E9124}"/>
    <dgm:cxn modelId="{DF314EB7-CC39-4A68-B895-EECD22BF9FB0}" type="presOf" srcId="{591BFD45-6BD7-4874-8E02-3456076126FC}" destId="{0BC63EBE-852C-4082-A2D2-DD27A2E7A67D}" srcOrd="0" destOrd="0" presId="urn:microsoft.com/office/officeart/2005/8/layout/radial5"/>
    <dgm:cxn modelId="{6E0EA56D-13A7-4056-8FBC-2A25A4F3976E}" type="presOf" srcId="{A8B6C962-9177-4087-A773-7F0A98A8386A}" destId="{1B982F6A-A9DB-4AF2-B522-EAC477969DC3}" srcOrd="1" destOrd="0" presId="urn:microsoft.com/office/officeart/2005/8/layout/radial5"/>
    <dgm:cxn modelId="{A7591670-4C28-43FF-9CBF-D48597456F35}" srcId="{5249317D-6F26-44D4-ACCE-05DC119D5106}" destId="{E81171C2-11D8-4A29-B8B9-573FFA13446E}" srcOrd="0" destOrd="0" parTransId="{8B1DEEBB-4F94-4FE9-B259-AE3A1E8DA5A3}" sibTransId="{82ED2695-0226-4009-9728-B50BB2ABA4F5}"/>
    <dgm:cxn modelId="{65D51852-0F8F-4965-9C0D-4D40F90B23CA}" type="presOf" srcId="{FAF3C7F0-CBB5-4A5A-828D-A5517EF02F10}" destId="{AC5D79FF-A9EC-455A-AD97-DB7B4DE3AB11}" srcOrd="1" destOrd="0" presId="urn:microsoft.com/office/officeart/2005/8/layout/radial5"/>
    <dgm:cxn modelId="{A741AA76-E58E-48F1-8C85-AA8A0247CC2A}" type="presOf" srcId="{8B1DEEBB-4F94-4FE9-B259-AE3A1E8DA5A3}" destId="{64A47BE6-8D4D-4B1F-9F77-B91DEF757BC9}" srcOrd="0" destOrd="0" presId="urn:microsoft.com/office/officeart/2005/8/layout/radial5"/>
    <dgm:cxn modelId="{676812B3-AD1F-4988-9B3C-FD97F8A87923}" type="presOf" srcId="{1A69A6B5-6931-48B0-8862-6F672531EB5F}" destId="{5E542147-4CB2-493B-8897-F5F748B8ABAD}" srcOrd="0" destOrd="0" presId="urn:microsoft.com/office/officeart/2005/8/layout/radial5"/>
    <dgm:cxn modelId="{458F367D-8FA7-40B5-B20A-0B8BB8F3509A}" srcId="{5249317D-6F26-44D4-ACCE-05DC119D5106}" destId="{38A27C7C-0649-4BD8-B284-58AF6B974E21}" srcOrd="4" destOrd="0" parTransId="{BC495C6C-71FC-46AC-B24C-5D3D5366DA1E}" sibTransId="{154C900E-7CB8-430E-A2F6-39E61F931DC6}"/>
    <dgm:cxn modelId="{F78DE76C-699E-4428-8FAD-25E583C43891}" type="presOf" srcId="{38A27C7C-0649-4BD8-B284-58AF6B974E21}" destId="{EC0BC93E-67CE-43EA-88FD-4F477A0FCCCA}" srcOrd="0" destOrd="0" presId="urn:microsoft.com/office/officeart/2005/8/layout/radial5"/>
    <dgm:cxn modelId="{61CC6C8A-3AD6-43C2-AF20-DC07E7097BD7}" type="presParOf" srcId="{AFEEE8B8-1876-44E7-833A-B4D3C9138F4D}" destId="{C11BB7FC-FFA3-4E92-9B05-A351B5DFAB16}" srcOrd="0" destOrd="0" presId="urn:microsoft.com/office/officeart/2005/8/layout/radial5"/>
    <dgm:cxn modelId="{EE596B8B-7A96-4058-808B-04DAE9D1E2D6}" type="presParOf" srcId="{AFEEE8B8-1876-44E7-833A-B4D3C9138F4D}" destId="{64A47BE6-8D4D-4B1F-9F77-B91DEF757BC9}" srcOrd="1" destOrd="0" presId="urn:microsoft.com/office/officeart/2005/8/layout/radial5"/>
    <dgm:cxn modelId="{DD90BA8F-6951-491C-994C-D62F51DB6879}" type="presParOf" srcId="{64A47BE6-8D4D-4B1F-9F77-B91DEF757BC9}" destId="{27C9A567-BEB6-47DD-AA94-779CE39EDCF2}" srcOrd="0" destOrd="0" presId="urn:microsoft.com/office/officeart/2005/8/layout/radial5"/>
    <dgm:cxn modelId="{145D46F4-CDDB-44F0-8C59-48774CBB7C03}" type="presParOf" srcId="{AFEEE8B8-1876-44E7-833A-B4D3C9138F4D}" destId="{86BFF710-D6BF-4A79-B179-0C6FA0C6AEF6}" srcOrd="2" destOrd="0" presId="urn:microsoft.com/office/officeart/2005/8/layout/radial5"/>
    <dgm:cxn modelId="{07890B9A-153C-4258-A533-5388A769BDF7}" type="presParOf" srcId="{AFEEE8B8-1876-44E7-833A-B4D3C9138F4D}" destId="{6C4BBC66-EE73-4D32-B46D-386A88EB85BA}" srcOrd="3" destOrd="0" presId="urn:microsoft.com/office/officeart/2005/8/layout/radial5"/>
    <dgm:cxn modelId="{C706CDF3-EA65-4F84-ADFC-FBEFC8BF5C16}" type="presParOf" srcId="{6C4BBC66-EE73-4D32-B46D-386A88EB85BA}" destId="{BB8CD651-C3E3-4FB0-9887-FB5EE3A3DAF0}" srcOrd="0" destOrd="0" presId="urn:microsoft.com/office/officeart/2005/8/layout/radial5"/>
    <dgm:cxn modelId="{71F31F3E-F8B2-4C35-B982-B9ADE09A8B21}" type="presParOf" srcId="{AFEEE8B8-1876-44E7-833A-B4D3C9138F4D}" destId="{35114B59-1D47-4E80-AA80-160B72D66A0F}" srcOrd="4" destOrd="0" presId="urn:microsoft.com/office/officeart/2005/8/layout/radial5"/>
    <dgm:cxn modelId="{EA2C460A-E27A-410F-9D6F-9085D3869A99}" type="presParOf" srcId="{AFEEE8B8-1876-44E7-833A-B4D3C9138F4D}" destId="{B037D4EA-CBA3-43B3-91F9-CD4989C0DA21}" srcOrd="5" destOrd="0" presId="urn:microsoft.com/office/officeart/2005/8/layout/radial5"/>
    <dgm:cxn modelId="{AD67CC28-28EC-4D29-83EE-48F221DA0A5B}" type="presParOf" srcId="{B037D4EA-CBA3-43B3-91F9-CD4989C0DA21}" destId="{AC5D79FF-A9EC-455A-AD97-DB7B4DE3AB11}" srcOrd="0" destOrd="0" presId="urn:microsoft.com/office/officeart/2005/8/layout/radial5"/>
    <dgm:cxn modelId="{2D8ED29D-85DE-48E7-AF8A-68AC5C1D81D6}" type="presParOf" srcId="{AFEEE8B8-1876-44E7-833A-B4D3C9138F4D}" destId="{0BC63EBE-852C-4082-A2D2-DD27A2E7A67D}" srcOrd="6" destOrd="0" presId="urn:microsoft.com/office/officeart/2005/8/layout/radial5"/>
    <dgm:cxn modelId="{39E1C245-B416-404B-AD0E-827065CE0E14}" type="presParOf" srcId="{AFEEE8B8-1876-44E7-833A-B4D3C9138F4D}" destId="{B9F93CD3-8A44-451D-A62F-9039B0C77E11}" srcOrd="7" destOrd="0" presId="urn:microsoft.com/office/officeart/2005/8/layout/radial5"/>
    <dgm:cxn modelId="{387CB983-1C92-4BA1-B8BD-75D19292CEA6}" type="presParOf" srcId="{B9F93CD3-8A44-451D-A62F-9039B0C77E11}" destId="{1B982F6A-A9DB-4AF2-B522-EAC477969DC3}" srcOrd="0" destOrd="0" presId="urn:microsoft.com/office/officeart/2005/8/layout/radial5"/>
    <dgm:cxn modelId="{ACB693AE-EAE5-4534-AE19-864A08E6E067}" type="presParOf" srcId="{AFEEE8B8-1876-44E7-833A-B4D3C9138F4D}" destId="{5E542147-4CB2-493B-8897-F5F748B8ABAD}" srcOrd="8" destOrd="0" presId="urn:microsoft.com/office/officeart/2005/8/layout/radial5"/>
    <dgm:cxn modelId="{313D6A45-B27B-4B9A-A1AD-BA9A656A6B1D}" type="presParOf" srcId="{AFEEE8B8-1876-44E7-833A-B4D3C9138F4D}" destId="{FB5C0F2B-2C8E-4297-B8D4-0D4468F66F6D}" srcOrd="9" destOrd="0" presId="urn:microsoft.com/office/officeart/2005/8/layout/radial5"/>
    <dgm:cxn modelId="{C5A58B16-4720-44E5-8689-EEEA6458D95F}" type="presParOf" srcId="{FB5C0F2B-2C8E-4297-B8D4-0D4468F66F6D}" destId="{A88C2F34-A767-496E-932F-64D3A95FAF7D}" srcOrd="0" destOrd="0" presId="urn:microsoft.com/office/officeart/2005/8/layout/radial5"/>
    <dgm:cxn modelId="{9B13659A-A214-41EA-B521-E0DB4A64CA2B}" type="presParOf" srcId="{AFEEE8B8-1876-44E7-833A-B4D3C9138F4D}" destId="{EC0BC93E-67CE-43EA-88FD-4F477A0FCCC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424EF6-95A5-462E-9331-37EF3442C150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1E574D-8719-4198-A81A-3F3025FDFFC3}">
      <dgm:prSet phldrT="[Текст]" custT="1"/>
      <dgm:spPr/>
      <dgm:t>
        <a:bodyPr/>
        <a:lstStyle/>
        <a:p>
          <a:pPr algn="ctr"/>
          <a:r>
            <a:rPr lang="ru-RU" sz="11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национальной экономики </a:t>
          </a:r>
        </a:p>
        <a:p>
          <a:pPr algn="ctr"/>
          <a:r>
            <a:rPr lang="ru-RU" sz="1100" b="1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4 284,2 тыс. руб.</a:t>
          </a:r>
          <a:endParaRPr lang="ru-RU" sz="11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51A82-88DD-4DAF-8ABD-884794A47FA0}" type="parTrans" cxnId="{491D5D90-7534-460B-95BA-9DB3370180E3}">
      <dgm:prSet/>
      <dgm:spPr/>
      <dgm:t>
        <a:bodyPr/>
        <a:lstStyle/>
        <a:p>
          <a:endParaRPr lang="ru-RU" sz="1400"/>
        </a:p>
      </dgm:t>
    </dgm:pt>
    <dgm:pt modelId="{6FC3B1C2-DFF7-4274-A3B2-46A4178474F2}" type="sibTrans" cxnId="{491D5D90-7534-460B-95BA-9DB3370180E3}">
      <dgm:prSet/>
      <dgm:spPr/>
      <dgm:t>
        <a:bodyPr/>
        <a:lstStyle/>
        <a:p>
          <a:endParaRPr lang="ru-RU" sz="1400"/>
        </a:p>
      </dgm:t>
    </dgm:pt>
    <dgm:pt modelId="{AED5FCE4-FCE9-431C-95EA-08C4073C37FC}">
      <dgm:prSet custT="1"/>
      <dgm:spPr/>
      <dgm:t>
        <a:bodyPr/>
        <a:lstStyle/>
        <a:p>
          <a:pPr algn="ctr"/>
          <a:endParaRPr lang="ru-RU" sz="1100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71B27C-586F-49E2-898E-E58D8EA9941B}" type="parTrans" cxnId="{947031E8-A4B5-4EDC-A5D5-670FE31E8BC3}">
      <dgm:prSet/>
      <dgm:spPr/>
      <dgm:t>
        <a:bodyPr/>
        <a:lstStyle/>
        <a:p>
          <a:endParaRPr lang="ru-RU" sz="1400"/>
        </a:p>
      </dgm:t>
    </dgm:pt>
    <dgm:pt modelId="{78CCEFDC-A573-4A49-9A0D-74E9A6E9ACC5}" type="sibTrans" cxnId="{947031E8-A4B5-4EDC-A5D5-670FE31E8BC3}">
      <dgm:prSet/>
      <dgm:spPr/>
      <dgm:t>
        <a:bodyPr/>
        <a:lstStyle/>
        <a:p>
          <a:endParaRPr lang="ru-RU" sz="1400"/>
        </a:p>
      </dgm:t>
    </dgm:pt>
    <dgm:pt modelId="{861CE80B-7461-4653-8B6D-0E1AF2A70815}">
      <dgm:prSet custT="1"/>
      <dgm:spPr>
        <a:ln>
          <a:solidFill>
            <a:srgbClr val="FFFF00">
              <a:alpha val="0"/>
            </a:srgbClr>
          </a:solidFill>
        </a:ln>
      </dgm:spPr>
      <dgm:t>
        <a:bodyPr/>
        <a:lstStyle/>
        <a:p>
          <a:pPr algn="l"/>
          <a:endParaRPr lang="ru-RU" sz="1400" b="1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1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Сельское хозяйство и рыболовство </a:t>
          </a:r>
        </a:p>
        <a:p>
          <a:pPr algn="ctr"/>
          <a:r>
            <a:rPr lang="ru-RU" sz="11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3 734,7 тыс. руб.</a:t>
          </a:r>
          <a:endParaRPr lang="ru-RU" sz="11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FDCE40-B99B-47EB-B498-5FA42A3503C9}" type="parTrans" cxnId="{B2CC2424-E492-472F-BF7A-26CB14C3E64D}">
      <dgm:prSet/>
      <dgm:spPr/>
      <dgm:t>
        <a:bodyPr/>
        <a:lstStyle/>
        <a:p>
          <a:endParaRPr lang="ru-RU"/>
        </a:p>
      </dgm:t>
    </dgm:pt>
    <dgm:pt modelId="{9B4BE633-7834-4B92-8228-CFC6ECAF9B21}" type="sibTrans" cxnId="{B2CC2424-E492-472F-BF7A-26CB14C3E64D}">
      <dgm:prSet/>
      <dgm:spPr/>
      <dgm:t>
        <a:bodyPr/>
        <a:lstStyle/>
        <a:p>
          <a:endParaRPr lang="ru-RU"/>
        </a:p>
      </dgm:t>
    </dgm:pt>
    <dgm:pt modelId="{2C5F0F17-B5F4-453B-A232-5DC53AA2E70D}" type="pres">
      <dgm:prSet presAssocID="{FE424EF6-95A5-462E-9331-37EF3442C15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C76563-5A5F-4FC2-B42F-78C575506C11}" type="pres">
      <dgm:prSet presAssocID="{FE424EF6-95A5-462E-9331-37EF3442C150}" presName="arrow" presStyleLbl="bgShp" presStyleIdx="0" presStyleCnt="1" custScaleX="203501" custLinFactNeighborY="11985"/>
      <dgm:spPr/>
      <dgm:t>
        <a:bodyPr/>
        <a:lstStyle/>
        <a:p>
          <a:endParaRPr lang="ru-RU"/>
        </a:p>
      </dgm:t>
    </dgm:pt>
    <dgm:pt modelId="{8C3444D7-CC14-48DD-B349-C93718AEE1D4}" type="pres">
      <dgm:prSet presAssocID="{FE424EF6-95A5-462E-9331-37EF3442C150}" presName="arrowDiagram3" presStyleCnt="0"/>
      <dgm:spPr/>
      <dgm:t>
        <a:bodyPr/>
        <a:lstStyle/>
        <a:p>
          <a:endParaRPr lang="ru-RU"/>
        </a:p>
      </dgm:t>
    </dgm:pt>
    <dgm:pt modelId="{F72773B8-6319-4C5A-AEFA-21C32920E98B}" type="pres">
      <dgm:prSet presAssocID="{C91E574D-8719-4198-A81A-3F3025FDFFC3}" presName="bullet3a" presStyleLbl="node1" presStyleIdx="0" presStyleCnt="3" custFlipVert="1" custFlipHor="0" custScaleX="402770" custScaleY="373743" custLinFactX="200000" custLinFactY="-200000" custLinFactNeighborX="205313" custLinFactNeighborY="-297372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F00E5894-50AB-44EA-BAE4-5AB72B101582}" type="pres">
      <dgm:prSet presAssocID="{C91E574D-8719-4198-A81A-3F3025FDFFC3}" presName="textBox3a" presStyleLbl="revTx" presStyleIdx="0" presStyleCnt="3" custScaleX="133508" custScaleY="137455" custLinFactX="162543" custLinFactY="-100000" custLinFactNeighborX="200000" custLinFactNeighborY="-117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F109E-D7A6-4272-9D26-99E2E6568498}" type="pres">
      <dgm:prSet presAssocID="{861CE80B-7461-4653-8B6D-0E1AF2A70815}" presName="bullet3b" presStyleLbl="node1" presStyleIdx="1" presStyleCnt="3" custFlipVert="1" custFlipHor="1" custScaleX="23494" custScaleY="23494" custLinFactX="-900000" custLinFactY="353740" custLinFactNeighborX="-975630" custLinFactNeighborY="400000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357D692A-93E0-4BAA-92CA-0DCF02A0110D}" type="pres">
      <dgm:prSet presAssocID="{861CE80B-7461-4653-8B6D-0E1AF2A70815}" presName="textBox3b" presStyleLbl="revTx" presStyleIdx="1" presStyleCnt="3" custScaleX="176524" custScaleY="61764" custLinFactNeighborX="-99398" custLinFactNeighborY="-82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8880F-67E5-4815-A247-29F5441F0687}" type="pres">
      <dgm:prSet presAssocID="{AED5FCE4-FCE9-431C-95EA-08C4073C37FC}" presName="bullet3c" presStyleLbl="node1" presStyleIdx="2" presStyleCnt="3" custScaleX="211808" custScaleY="205426" custLinFactX="111662" custLinFactNeighborX="200000" custLinFactNeighborY="38541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A2CD920F-6C87-4A77-AA0B-FEFE5E71A4A7}" type="pres">
      <dgm:prSet presAssocID="{AED5FCE4-FCE9-431C-95EA-08C4073C37FC}" presName="textBox3c" presStyleLbl="revTx" presStyleIdx="2" presStyleCnt="3" custScaleX="143022" custScaleY="43597" custLinFactX="3277" custLinFactNeighborX="100000" custLinFactNeighborY="-68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7031E8-A4B5-4EDC-A5D5-670FE31E8BC3}" srcId="{FE424EF6-95A5-462E-9331-37EF3442C150}" destId="{AED5FCE4-FCE9-431C-95EA-08C4073C37FC}" srcOrd="2" destOrd="0" parTransId="{0F71B27C-586F-49E2-898E-E58D8EA9941B}" sibTransId="{78CCEFDC-A573-4A49-9A0D-74E9A6E9ACC5}"/>
    <dgm:cxn modelId="{491D5D90-7534-460B-95BA-9DB3370180E3}" srcId="{FE424EF6-95A5-462E-9331-37EF3442C150}" destId="{C91E574D-8719-4198-A81A-3F3025FDFFC3}" srcOrd="0" destOrd="0" parTransId="{64951A82-88DD-4DAF-8ABD-884794A47FA0}" sibTransId="{6FC3B1C2-DFF7-4274-A3B2-46A4178474F2}"/>
    <dgm:cxn modelId="{B8D3D55E-D6A4-4C84-921F-73125607546E}" type="presOf" srcId="{AED5FCE4-FCE9-431C-95EA-08C4073C37FC}" destId="{A2CD920F-6C87-4A77-AA0B-FEFE5E71A4A7}" srcOrd="0" destOrd="0" presId="urn:microsoft.com/office/officeart/2005/8/layout/arrow2"/>
    <dgm:cxn modelId="{D5F9A062-2718-4E0C-915E-553B1C2E9453}" type="presOf" srcId="{861CE80B-7461-4653-8B6D-0E1AF2A70815}" destId="{357D692A-93E0-4BAA-92CA-0DCF02A0110D}" srcOrd="0" destOrd="0" presId="urn:microsoft.com/office/officeart/2005/8/layout/arrow2"/>
    <dgm:cxn modelId="{B2CC2424-E492-472F-BF7A-26CB14C3E64D}" srcId="{FE424EF6-95A5-462E-9331-37EF3442C150}" destId="{861CE80B-7461-4653-8B6D-0E1AF2A70815}" srcOrd="1" destOrd="0" parTransId="{53FDCE40-B99B-47EB-B498-5FA42A3503C9}" sibTransId="{9B4BE633-7834-4B92-8228-CFC6ECAF9B21}"/>
    <dgm:cxn modelId="{3FA92A8E-0336-4EEA-8156-B8FE0D54D37E}" type="presOf" srcId="{FE424EF6-95A5-462E-9331-37EF3442C150}" destId="{2C5F0F17-B5F4-453B-A232-5DC53AA2E70D}" srcOrd="0" destOrd="0" presId="urn:microsoft.com/office/officeart/2005/8/layout/arrow2"/>
    <dgm:cxn modelId="{35DCEEC0-B623-45B5-9B60-9E207CE18D37}" type="presOf" srcId="{C91E574D-8719-4198-A81A-3F3025FDFFC3}" destId="{F00E5894-50AB-44EA-BAE4-5AB72B101582}" srcOrd="0" destOrd="0" presId="urn:microsoft.com/office/officeart/2005/8/layout/arrow2"/>
    <dgm:cxn modelId="{33D0D7E8-A4AF-4AC1-AD23-3B46E213ADE0}" type="presParOf" srcId="{2C5F0F17-B5F4-453B-A232-5DC53AA2E70D}" destId="{94C76563-5A5F-4FC2-B42F-78C575506C11}" srcOrd="0" destOrd="0" presId="urn:microsoft.com/office/officeart/2005/8/layout/arrow2"/>
    <dgm:cxn modelId="{E32714B8-B6E0-47B8-849C-C041993E9DFE}" type="presParOf" srcId="{2C5F0F17-B5F4-453B-A232-5DC53AA2E70D}" destId="{8C3444D7-CC14-48DD-B349-C93718AEE1D4}" srcOrd="1" destOrd="0" presId="urn:microsoft.com/office/officeart/2005/8/layout/arrow2"/>
    <dgm:cxn modelId="{2D9475FF-45C0-4B1E-ACA3-897B007CDEA3}" type="presParOf" srcId="{8C3444D7-CC14-48DD-B349-C93718AEE1D4}" destId="{F72773B8-6319-4C5A-AEFA-21C32920E98B}" srcOrd="0" destOrd="0" presId="urn:microsoft.com/office/officeart/2005/8/layout/arrow2"/>
    <dgm:cxn modelId="{EDA5C875-BE84-45FC-A5B7-ED360781298F}" type="presParOf" srcId="{8C3444D7-CC14-48DD-B349-C93718AEE1D4}" destId="{F00E5894-50AB-44EA-BAE4-5AB72B101582}" srcOrd="1" destOrd="0" presId="urn:microsoft.com/office/officeart/2005/8/layout/arrow2"/>
    <dgm:cxn modelId="{56E6A0C0-B30A-4D91-BAC1-49E47C104B20}" type="presParOf" srcId="{8C3444D7-CC14-48DD-B349-C93718AEE1D4}" destId="{9AEF109E-D7A6-4272-9D26-99E2E6568498}" srcOrd="2" destOrd="0" presId="urn:microsoft.com/office/officeart/2005/8/layout/arrow2"/>
    <dgm:cxn modelId="{39EF2248-3DDB-427B-9745-F4D36B6FE1D9}" type="presParOf" srcId="{8C3444D7-CC14-48DD-B349-C93718AEE1D4}" destId="{357D692A-93E0-4BAA-92CA-0DCF02A0110D}" srcOrd="3" destOrd="0" presId="urn:microsoft.com/office/officeart/2005/8/layout/arrow2"/>
    <dgm:cxn modelId="{AC601046-5CB4-4CAE-832A-D7F5A233800D}" type="presParOf" srcId="{8C3444D7-CC14-48DD-B349-C93718AEE1D4}" destId="{7518880F-67E5-4815-A247-29F5441F0687}" srcOrd="4" destOrd="0" presId="urn:microsoft.com/office/officeart/2005/8/layout/arrow2"/>
    <dgm:cxn modelId="{507FC8E8-FE21-4309-A41B-323F3D68F733}" type="presParOf" srcId="{8C3444D7-CC14-48DD-B349-C93718AEE1D4}" destId="{A2CD920F-6C87-4A77-AA0B-FEFE5E71A4A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D08834-194A-438C-9701-7331C80A0193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46D6846-68DA-445F-91C1-E01081B3000D}">
      <dgm:prSet phldrT="[Текст]" custT="1"/>
      <dgm:spPr/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Жилищно-коммунальное хозяйство </a:t>
          </a:r>
        </a:p>
        <a:p>
          <a:r>
            <a:rPr lang="ru-RU" sz="900" b="1" u="sng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5 280,8</a:t>
          </a:r>
          <a:endParaRPr lang="ru-RU" sz="9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060596B6-590A-4C6E-BF1D-49713FD4E65C}" type="parTrans" cxnId="{8FE1D779-0D3C-411C-BC48-4DAE6C02F55E}">
      <dgm:prSet/>
      <dgm:spPr/>
      <dgm:t>
        <a:bodyPr/>
        <a:lstStyle/>
        <a:p>
          <a:endParaRPr lang="ru-RU" sz="900"/>
        </a:p>
      </dgm:t>
    </dgm:pt>
    <dgm:pt modelId="{4F1DB3AC-2D82-4C7C-87AE-58BA6551DFAA}" type="sibTrans" cxnId="{8FE1D779-0D3C-411C-BC48-4DAE6C02F55E}">
      <dgm:prSet/>
      <dgm:spPr/>
      <dgm:t>
        <a:bodyPr/>
        <a:lstStyle/>
        <a:p>
          <a:endParaRPr lang="ru-RU" sz="900"/>
        </a:p>
      </dgm:t>
    </dgm:pt>
    <dgm:pt modelId="{F18BB91F-52CA-402B-A7B2-C94131151E6F}">
      <dgm:prSet phldrT="[Текст]" custT="1"/>
      <dgm:spPr/>
      <dgm:t>
        <a:bodyPr/>
        <a:lstStyle/>
        <a:p>
          <a:pPr algn="ctr"/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переданных полномочий по обеспечению жильем социального найма отдельных категорий граждан в соответствии с законодательством Оренбургской области                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CE40350E-C719-40AF-AF5C-C19F581C8D03}" type="parTrans" cxnId="{76664B29-9E38-4CAA-B5BB-AA8F7CB42522}">
      <dgm:prSet/>
      <dgm:spPr/>
      <dgm:t>
        <a:bodyPr/>
        <a:lstStyle/>
        <a:p>
          <a:endParaRPr lang="ru-RU" sz="900"/>
        </a:p>
      </dgm:t>
    </dgm:pt>
    <dgm:pt modelId="{E54AAC56-A9C7-49F4-A41B-115310E6DE15}" type="sibTrans" cxnId="{76664B29-9E38-4CAA-B5BB-AA8F7CB42522}">
      <dgm:prSet/>
      <dgm:spPr/>
      <dgm:t>
        <a:bodyPr/>
        <a:lstStyle/>
        <a:p>
          <a:endParaRPr lang="ru-RU" sz="900"/>
        </a:p>
      </dgm:t>
    </dgm:pt>
    <dgm:pt modelId="{AF1C999C-1A65-469A-A9CB-52B64CBC2BE8}">
      <dgm:prSet/>
      <dgm:spPr/>
      <dgm:t>
        <a:bodyPr/>
        <a:lstStyle/>
        <a:p>
          <a:endParaRPr lang="ru-RU" sz="900" dirty="0"/>
        </a:p>
      </dgm:t>
    </dgm:pt>
    <dgm:pt modelId="{4725C124-6CAD-427F-97F4-4700D7F80AC8}" type="parTrans" cxnId="{6CC0AD22-B518-48D2-B7D4-429C25678D74}">
      <dgm:prSet/>
      <dgm:spPr/>
      <dgm:t>
        <a:bodyPr/>
        <a:lstStyle/>
        <a:p>
          <a:endParaRPr lang="ru-RU" sz="900"/>
        </a:p>
      </dgm:t>
    </dgm:pt>
    <dgm:pt modelId="{6B0A06AD-4FEE-4919-9D8A-DF0D9DAEA92A}" type="sibTrans" cxnId="{6CC0AD22-B518-48D2-B7D4-429C25678D74}">
      <dgm:prSet/>
      <dgm:spPr/>
      <dgm:t>
        <a:bodyPr/>
        <a:lstStyle/>
        <a:p>
          <a:endParaRPr lang="ru-RU" sz="900"/>
        </a:p>
      </dgm:t>
    </dgm:pt>
    <dgm:pt modelId="{7334E28C-9C09-4CA9-B7DC-7F4A0AACBE9E}">
      <dgm:prSet/>
      <dgm:spPr/>
      <dgm:t>
        <a:bodyPr/>
        <a:lstStyle/>
        <a:p>
          <a:endParaRPr lang="ru-RU" sz="900" dirty="0"/>
        </a:p>
      </dgm:t>
    </dgm:pt>
    <dgm:pt modelId="{09A4A9D1-A268-4868-9476-89FDA6FB5CCD}" type="parTrans" cxnId="{F9D5C30B-ABBB-49F6-B71D-C56D48BEEDE7}">
      <dgm:prSet/>
      <dgm:spPr/>
      <dgm:t>
        <a:bodyPr/>
        <a:lstStyle/>
        <a:p>
          <a:endParaRPr lang="ru-RU" sz="900"/>
        </a:p>
      </dgm:t>
    </dgm:pt>
    <dgm:pt modelId="{F79CC402-9E79-4267-895A-656B4D715321}" type="sibTrans" cxnId="{F9D5C30B-ABBB-49F6-B71D-C56D48BEEDE7}">
      <dgm:prSet/>
      <dgm:spPr/>
      <dgm:t>
        <a:bodyPr/>
        <a:lstStyle/>
        <a:p>
          <a:endParaRPr lang="ru-RU" sz="900"/>
        </a:p>
      </dgm:t>
    </dgm:pt>
    <dgm:pt modelId="{8E8215F1-7607-4F31-A05C-CFCEDE6E8E96}">
      <dgm:prSet/>
      <dgm:spPr/>
      <dgm:t>
        <a:bodyPr/>
        <a:lstStyle/>
        <a:p>
          <a:endParaRPr lang="ru-RU" sz="900" dirty="0"/>
        </a:p>
      </dgm:t>
    </dgm:pt>
    <dgm:pt modelId="{4BDFAB76-803A-4AEC-8797-2C046C3FBE22}" type="parTrans" cxnId="{CFB5E3BD-ADB8-45F3-8C68-E5AD8D21B010}">
      <dgm:prSet/>
      <dgm:spPr/>
      <dgm:t>
        <a:bodyPr/>
        <a:lstStyle/>
        <a:p>
          <a:endParaRPr lang="ru-RU" sz="900"/>
        </a:p>
      </dgm:t>
    </dgm:pt>
    <dgm:pt modelId="{377AA604-7004-447F-9CCE-344C279B9E95}" type="sibTrans" cxnId="{CFB5E3BD-ADB8-45F3-8C68-E5AD8D21B010}">
      <dgm:prSet/>
      <dgm:spPr/>
      <dgm:t>
        <a:bodyPr/>
        <a:lstStyle/>
        <a:p>
          <a:endParaRPr lang="ru-RU" sz="900"/>
        </a:p>
      </dgm:t>
    </dgm:pt>
    <dgm:pt modelId="{1CF2D975-010F-4BCB-99BC-F7B7474790CE}" type="pres">
      <dgm:prSet presAssocID="{73D08834-194A-438C-9701-7331C80A01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9F6E82-6C2F-4F51-8BC3-B6ACDD59ECEF}" type="pres">
      <dgm:prSet presAssocID="{946D6846-68DA-445F-91C1-E01081B3000D}" presName="centerShape" presStyleLbl="node0" presStyleIdx="0" presStyleCnt="1" custScaleX="128481" custScaleY="128972" custLinFactNeighborX="-68341" custLinFactNeighborY="-27459"/>
      <dgm:spPr/>
      <dgm:t>
        <a:bodyPr/>
        <a:lstStyle/>
        <a:p>
          <a:endParaRPr lang="ru-RU"/>
        </a:p>
      </dgm:t>
    </dgm:pt>
    <dgm:pt modelId="{3AE0A183-BE2F-45E7-8144-EFB6830D8DDE}" type="pres">
      <dgm:prSet presAssocID="{CE40350E-C719-40AF-AF5C-C19F581C8D03}" presName="parTrans" presStyleLbl="bgSibTrans2D1" presStyleIdx="0" presStyleCnt="1" custAng="11631190" custScaleX="24639" custLinFactNeighborX="-41100" custLinFactNeighborY="21967"/>
      <dgm:spPr/>
      <dgm:t>
        <a:bodyPr/>
        <a:lstStyle/>
        <a:p>
          <a:endParaRPr lang="ru-RU"/>
        </a:p>
      </dgm:t>
    </dgm:pt>
    <dgm:pt modelId="{0DF66F4E-CD98-41C8-958B-1C024E974143}" type="pres">
      <dgm:prSet presAssocID="{F18BB91F-52CA-402B-A7B2-C94131151E6F}" presName="node" presStyleLbl="node1" presStyleIdx="0" presStyleCnt="1" custScaleX="257959" custScaleY="87966" custRadScaleRad="84285" custRadScaleInc="33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D5C30B-ABBB-49F6-B71D-C56D48BEEDE7}" srcId="{73D08834-194A-438C-9701-7331C80A0193}" destId="{7334E28C-9C09-4CA9-B7DC-7F4A0AACBE9E}" srcOrd="2" destOrd="0" parTransId="{09A4A9D1-A268-4868-9476-89FDA6FB5CCD}" sibTransId="{F79CC402-9E79-4267-895A-656B4D715321}"/>
    <dgm:cxn modelId="{B2321C20-5236-4AF9-839B-0FD744B51F8A}" type="presOf" srcId="{946D6846-68DA-445F-91C1-E01081B3000D}" destId="{E89F6E82-6C2F-4F51-8BC3-B6ACDD59ECEF}" srcOrd="0" destOrd="0" presId="urn:microsoft.com/office/officeart/2005/8/layout/radial4"/>
    <dgm:cxn modelId="{CFB5E3BD-ADB8-45F3-8C68-E5AD8D21B010}" srcId="{73D08834-194A-438C-9701-7331C80A0193}" destId="{8E8215F1-7607-4F31-A05C-CFCEDE6E8E96}" srcOrd="3" destOrd="0" parTransId="{4BDFAB76-803A-4AEC-8797-2C046C3FBE22}" sibTransId="{377AA604-7004-447F-9CCE-344C279B9E95}"/>
    <dgm:cxn modelId="{6CC0AD22-B518-48D2-B7D4-429C25678D74}" srcId="{73D08834-194A-438C-9701-7331C80A0193}" destId="{AF1C999C-1A65-469A-A9CB-52B64CBC2BE8}" srcOrd="1" destOrd="0" parTransId="{4725C124-6CAD-427F-97F4-4700D7F80AC8}" sibTransId="{6B0A06AD-4FEE-4919-9D8A-DF0D9DAEA92A}"/>
    <dgm:cxn modelId="{F30BED07-7BED-4B3B-BCEA-0A1C6BA36973}" type="presOf" srcId="{CE40350E-C719-40AF-AF5C-C19F581C8D03}" destId="{3AE0A183-BE2F-45E7-8144-EFB6830D8DDE}" srcOrd="0" destOrd="0" presId="urn:microsoft.com/office/officeart/2005/8/layout/radial4"/>
    <dgm:cxn modelId="{6A3EE88E-9E65-4ABE-9BD4-42E1523D5691}" type="presOf" srcId="{F18BB91F-52CA-402B-A7B2-C94131151E6F}" destId="{0DF66F4E-CD98-41C8-958B-1C024E974143}" srcOrd="0" destOrd="0" presId="urn:microsoft.com/office/officeart/2005/8/layout/radial4"/>
    <dgm:cxn modelId="{0A04E821-D70D-407C-B097-3B0AD246AB06}" type="presOf" srcId="{73D08834-194A-438C-9701-7331C80A0193}" destId="{1CF2D975-010F-4BCB-99BC-F7B7474790CE}" srcOrd="0" destOrd="0" presId="urn:microsoft.com/office/officeart/2005/8/layout/radial4"/>
    <dgm:cxn modelId="{8FE1D779-0D3C-411C-BC48-4DAE6C02F55E}" srcId="{73D08834-194A-438C-9701-7331C80A0193}" destId="{946D6846-68DA-445F-91C1-E01081B3000D}" srcOrd="0" destOrd="0" parTransId="{060596B6-590A-4C6E-BF1D-49713FD4E65C}" sibTransId="{4F1DB3AC-2D82-4C7C-87AE-58BA6551DFAA}"/>
    <dgm:cxn modelId="{76664B29-9E38-4CAA-B5BB-AA8F7CB42522}" srcId="{946D6846-68DA-445F-91C1-E01081B3000D}" destId="{F18BB91F-52CA-402B-A7B2-C94131151E6F}" srcOrd="0" destOrd="0" parTransId="{CE40350E-C719-40AF-AF5C-C19F581C8D03}" sibTransId="{E54AAC56-A9C7-49F4-A41B-115310E6DE15}"/>
    <dgm:cxn modelId="{045D7BBB-04D0-4A44-B71F-79564924D319}" type="presParOf" srcId="{1CF2D975-010F-4BCB-99BC-F7B7474790CE}" destId="{E89F6E82-6C2F-4F51-8BC3-B6ACDD59ECEF}" srcOrd="0" destOrd="0" presId="urn:microsoft.com/office/officeart/2005/8/layout/radial4"/>
    <dgm:cxn modelId="{6D9C0037-C066-4C09-852D-D71A4D2251FB}" type="presParOf" srcId="{1CF2D975-010F-4BCB-99BC-F7B7474790CE}" destId="{3AE0A183-BE2F-45E7-8144-EFB6830D8DDE}" srcOrd="1" destOrd="0" presId="urn:microsoft.com/office/officeart/2005/8/layout/radial4"/>
    <dgm:cxn modelId="{D5985F7C-2CE3-4A09-8FD1-6FBDA9E1F946}" type="presParOf" srcId="{1CF2D975-010F-4BCB-99BC-F7B7474790CE}" destId="{0DF66F4E-CD98-41C8-958B-1C024E974143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D08834-194A-438C-9701-7331C80A0193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46D6846-68DA-445F-91C1-E01081B3000D}">
      <dgm:prSet phldrT="[Текст]" custT="1"/>
      <dgm:spPr/>
      <dgm:t>
        <a:bodyPr/>
        <a:lstStyle/>
        <a:p>
          <a:r>
            <a:rPr lang="ru-RU" sz="900" dirty="0" smtClean="0"/>
            <a:t>Сельское хозяйство и рыболовство   </a:t>
          </a:r>
          <a:r>
            <a:rPr lang="ru-RU" sz="900" b="1" u="sng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3 734,7</a:t>
          </a:r>
          <a:endParaRPr lang="ru-RU" sz="9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060596B6-590A-4C6E-BF1D-49713FD4E65C}" type="parTrans" cxnId="{8FE1D779-0D3C-411C-BC48-4DAE6C02F55E}">
      <dgm:prSet/>
      <dgm:spPr/>
      <dgm:t>
        <a:bodyPr/>
        <a:lstStyle/>
        <a:p>
          <a:endParaRPr lang="ru-RU" sz="900"/>
        </a:p>
      </dgm:t>
    </dgm:pt>
    <dgm:pt modelId="{4F1DB3AC-2D82-4C7C-87AE-58BA6551DFAA}" type="sibTrans" cxnId="{8FE1D779-0D3C-411C-BC48-4DAE6C02F55E}">
      <dgm:prSet/>
      <dgm:spPr/>
      <dgm:t>
        <a:bodyPr/>
        <a:lstStyle/>
        <a:p>
          <a:endParaRPr lang="ru-RU" sz="900"/>
        </a:p>
      </dgm:t>
    </dgm:pt>
    <dgm:pt modelId="{F18BB91F-52CA-402B-A7B2-C94131151E6F}">
      <dgm:prSet phldrT="[Текст]" custT="1"/>
      <dgm:spPr/>
      <dgm:t>
        <a:bodyPr/>
        <a:lstStyle/>
        <a:p>
          <a:pPr algn="ctr"/>
          <a:r>
            <a:rPr lang="ru-RU" sz="9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Cоздание</a:t>
          </a:r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условий для развития сельскохозяйственного производства, расширения рынка сельскохозяйственной продукции, сырья и продовольствия 3 196,0 тыс. рублей; Выполнение отдельных государственных полномочий по обращению с животными без владельцев 150,9 тыс. рублей; Реализация полномочий по защите населения от болезней, общих для человека и животных, в части сбора, утилизации и уничтожения биологических отходов 387,8 тыс. рублей.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CE40350E-C719-40AF-AF5C-C19F581C8D03}" type="parTrans" cxnId="{76664B29-9E38-4CAA-B5BB-AA8F7CB42522}">
      <dgm:prSet/>
      <dgm:spPr/>
      <dgm:t>
        <a:bodyPr/>
        <a:lstStyle/>
        <a:p>
          <a:endParaRPr lang="ru-RU" sz="900"/>
        </a:p>
      </dgm:t>
    </dgm:pt>
    <dgm:pt modelId="{E54AAC56-A9C7-49F4-A41B-115310E6DE15}" type="sibTrans" cxnId="{76664B29-9E38-4CAA-B5BB-AA8F7CB42522}">
      <dgm:prSet/>
      <dgm:spPr/>
      <dgm:t>
        <a:bodyPr/>
        <a:lstStyle/>
        <a:p>
          <a:endParaRPr lang="ru-RU" sz="900"/>
        </a:p>
      </dgm:t>
    </dgm:pt>
    <dgm:pt modelId="{AF1C999C-1A65-469A-A9CB-52B64CBC2BE8}">
      <dgm:prSet/>
      <dgm:spPr/>
      <dgm:t>
        <a:bodyPr/>
        <a:lstStyle/>
        <a:p>
          <a:endParaRPr lang="ru-RU" sz="900" dirty="0"/>
        </a:p>
      </dgm:t>
    </dgm:pt>
    <dgm:pt modelId="{4725C124-6CAD-427F-97F4-4700D7F80AC8}" type="parTrans" cxnId="{6CC0AD22-B518-48D2-B7D4-429C25678D74}">
      <dgm:prSet/>
      <dgm:spPr/>
      <dgm:t>
        <a:bodyPr/>
        <a:lstStyle/>
        <a:p>
          <a:endParaRPr lang="ru-RU" sz="900"/>
        </a:p>
      </dgm:t>
    </dgm:pt>
    <dgm:pt modelId="{6B0A06AD-4FEE-4919-9D8A-DF0D9DAEA92A}" type="sibTrans" cxnId="{6CC0AD22-B518-48D2-B7D4-429C25678D74}">
      <dgm:prSet/>
      <dgm:spPr/>
      <dgm:t>
        <a:bodyPr/>
        <a:lstStyle/>
        <a:p>
          <a:endParaRPr lang="ru-RU" sz="900"/>
        </a:p>
      </dgm:t>
    </dgm:pt>
    <dgm:pt modelId="{7334E28C-9C09-4CA9-B7DC-7F4A0AACBE9E}">
      <dgm:prSet/>
      <dgm:spPr/>
      <dgm:t>
        <a:bodyPr/>
        <a:lstStyle/>
        <a:p>
          <a:endParaRPr lang="ru-RU" sz="900" dirty="0"/>
        </a:p>
      </dgm:t>
    </dgm:pt>
    <dgm:pt modelId="{09A4A9D1-A268-4868-9476-89FDA6FB5CCD}" type="parTrans" cxnId="{F9D5C30B-ABBB-49F6-B71D-C56D48BEEDE7}">
      <dgm:prSet/>
      <dgm:spPr/>
      <dgm:t>
        <a:bodyPr/>
        <a:lstStyle/>
        <a:p>
          <a:endParaRPr lang="ru-RU" sz="900"/>
        </a:p>
      </dgm:t>
    </dgm:pt>
    <dgm:pt modelId="{F79CC402-9E79-4267-895A-656B4D715321}" type="sibTrans" cxnId="{F9D5C30B-ABBB-49F6-B71D-C56D48BEEDE7}">
      <dgm:prSet/>
      <dgm:spPr/>
      <dgm:t>
        <a:bodyPr/>
        <a:lstStyle/>
        <a:p>
          <a:endParaRPr lang="ru-RU" sz="900"/>
        </a:p>
      </dgm:t>
    </dgm:pt>
    <dgm:pt modelId="{8E8215F1-7607-4F31-A05C-CFCEDE6E8E96}">
      <dgm:prSet/>
      <dgm:spPr/>
      <dgm:t>
        <a:bodyPr/>
        <a:lstStyle/>
        <a:p>
          <a:endParaRPr lang="ru-RU" sz="900" dirty="0"/>
        </a:p>
      </dgm:t>
    </dgm:pt>
    <dgm:pt modelId="{4BDFAB76-803A-4AEC-8797-2C046C3FBE22}" type="parTrans" cxnId="{CFB5E3BD-ADB8-45F3-8C68-E5AD8D21B010}">
      <dgm:prSet/>
      <dgm:spPr/>
      <dgm:t>
        <a:bodyPr/>
        <a:lstStyle/>
        <a:p>
          <a:endParaRPr lang="ru-RU" sz="900"/>
        </a:p>
      </dgm:t>
    </dgm:pt>
    <dgm:pt modelId="{377AA604-7004-447F-9CCE-344C279B9E95}" type="sibTrans" cxnId="{CFB5E3BD-ADB8-45F3-8C68-E5AD8D21B010}">
      <dgm:prSet/>
      <dgm:spPr/>
      <dgm:t>
        <a:bodyPr/>
        <a:lstStyle/>
        <a:p>
          <a:endParaRPr lang="ru-RU" sz="900"/>
        </a:p>
      </dgm:t>
    </dgm:pt>
    <dgm:pt modelId="{BC2D3BCF-0EA7-46A0-9CBC-4A0DA89ED210}">
      <dgm:prSet phldrT="[Текст]" custT="1"/>
      <dgm:spPr/>
      <dgm:t>
        <a:bodyPr/>
        <a:lstStyle/>
        <a:p>
          <a:endParaRPr lang="ru-RU"/>
        </a:p>
      </dgm:t>
    </dgm:pt>
    <dgm:pt modelId="{41E689A2-F306-4154-B3EE-CBA4C57F6F7E}" type="parTrans" cxnId="{3691F701-63F6-489B-82AB-0EF76A711932}">
      <dgm:prSet/>
      <dgm:spPr/>
      <dgm:t>
        <a:bodyPr/>
        <a:lstStyle/>
        <a:p>
          <a:endParaRPr lang="ru-RU"/>
        </a:p>
      </dgm:t>
    </dgm:pt>
    <dgm:pt modelId="{8EEC6FCF-A3E3-41CF-BD64-E3DA9A1AE466}" type="sibTrans" cxnId="{3691F701-63F6-489B-82AB-0EF76A711932}">
      <dgm:prSet/>
      <dgm:spPr/>
      <dgm:t>
        <a:bodyPr/>
        <a:lstStyle/>
        <a:p>
          <a:endParaRPr lang="ru-RU"/>
        </a:p>
      </dgm:t>
    </dgm:pt>
    <dgm:pt modelId="{1CF2D975-010F-4BCB-99BC-F7B7474790CE}" type="pres">
      <dgm:prSet presAssocID="{73D08834-194A-438C-9701-7331C80A01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9F6E82-6C2F-4F51-8BC3-B6ACDD59ECEF}" type="pres">
      <dgm:prSet presAssocID="{946D6846-68DA-445F-91C1-E01081B3000D}" presName="centerShape" presStyleLbl="node0" presStyleIdx="0" presStyleCnt="1" custScaleX="73337" custScaleY="49996" custLinFactNeighborX="-12811" custLinFactNeighborY="-55926"/>
      <dgm:spPr/>
      <dgm:t>
        <a:bodyPr/>
        <a:lstStyle/>
        <a:p>
          <a:endParaRPr lang="ru-RU"/>
        </a:p>
      </dgm:t>
    </dgm:pt>
    <dgm:pt modelId="{3AE0A183-BE2F-45E7-8144-EFB6830D8DDE}" type="pres">
      <dgm:prSet presAssocID="{CE40350E-C719-40AF-AF5C-C19F581C8D03}" presName="parTrans" presStyleLbl="bgSibTrans2D1" presStyleIdx="0" presStyleCnt="1" custAng="11800197" custScaleX="16968" custScaleY="39994" custLinFactNeighborX="-3787" custLinFactNeighborY="-84491"/>
      <dgm:spPr/>
      <dgm:t>
        <a:bodyPr/>
        <a:lstStyle/>
        <a:p>
          <a:endParaRPr lang="ru-RU"/>
        </a:p>
      </dgm:t>
    </dgm:pt>
    <dgm:pt modelId="{0DF66F4E-CD98-41C8-958B-1C024E974143}" type="pres">
      <dgm:prSet presAssocID="{F18BB91F-52CA-402B-A7B2-C94131151E6F}" presName="node" presStyleLbl="node1" presStyleIdx="0" presStyleCnt="1" custScaleX="155844" custScaleY="124323" custRadScaleRad="44729" custRadScaleInc="-20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D5C30B-ABBB-49F6-B71D-C56D48BEEDE7}" srcId="{73D08834-194A-438C-9701-7331C80A0193}" destId="{7334E28C-9C09-4CA9-B7DC-7F4A0AACBE9E}" srcOrd="3" destOrd="0" parTransId="{09A4A9D1-A268-4868-9476-89FDA6FB5CCD}" sibTransId="{F79CC402-9E79-4267-895A-656B4D715321}"/>
    <dgm:cxn modelId="{CFB5E3BD-ADB8-45F3-8C68-E5AD8D21B010}" srcId="{73D08834-194A-438C-9701-7331C80A0193}" destId="{8E8215F1-7607-4F31-A05C-CFCEDE6E8E96}" srcOrd="4" destOrd="0" parTransId="{4BDFAB76-803A-4AEC-8797-2C046C3FBE22}" sibTransId="{377AA604-7004-447F-9CCE-344C279B9E95}"/>
    <dgm:cxn modelId="{8472A114-A14C-4AAD-ABA0-72991B5EC17D}" type="presOf" srcId="{73D08834-194A-438C-9701-7331C80A0193}" destId="{1CF2D975-010F-4BCB-99BC-F7B7474790CE}" srcOrd="0" destOrd="0" presId="urn:microsoft.com/office/officeart/2005/8/layout/radial4"/>
    <dgm:cxn modelId="{6CC0AD22-B518-48D2-B7D4-429C25678D74}" srcId="{73D08834-194A-438C-9701-7331C80A0193}" destId="{AF1C999C-1A65-469A-A9CB-52B64CBC2BE8}" srcOrd="2" destOrd="0" parTransId="{4725C124-6CAD-427F-97F4-4700D7F80AC8}" sibTransId="{6B0A06AD-4FEE-4919-9D8A-DF0D9DAEA92A}"/>
    <dgm:cxn modelId="{F89B0843-CD30-4538-B8E8-F4303100361E}" type="presOf" srcId="{F18BB91F-52CA-402B-A7B2-C94131151E6F}" destId="{0DF66F4E-CD98-41C8-958B-1C024E974143}" srcOrd="0" destOrd="0" presId="urn:microsoft.com/office/officeart/2005/8/layout/radial4"/>
    <dgm:cxn modelId="{3691F701-63F6-489B-82AB-0EF76A711932}" srcId="{73D08834-194A-438C-9701-7331C80A0193}" destId="{BC2D3BCF-0EA7-46A0-9CBC-4A0DA89ED210}" srcOrd="1" destOrd="0" parTransId="{41E689A2-F306-4154-B3EE-CBA4C57F6F7E}" sibTransId="{8EEC6FCF-A3E3-41CF-BD64-E3DA9A1AE466}"/>
    <dgm:cxn modelId="{8FE1D779-0D3C-411C-BC48-4DAE6C02F55E}" srcId="{73D08834-194A-438C-9701-7331C80A0193}" destId="{946D6846-68DA-445F-91C1-E01081B3000D}" srcOrd="0" destOrd="0" parTransId="{060596B6-590A-4C6E-BF1D-49713FD4E65C}" sibTransId="{4F1DB3AC-2D82-4C7C-87AE-58BA6551DFAA}"/>
    <dgm:cxn modelId="{1B86D976-328A-4512-B8BE-6000AE0BD533}" type="presOf" srcId="{CE40350E-C719-40AF-AF5C-C19F581C8D03}" destId="{3AE0A183-BE2F-45E7-8144-EFB6830D8DDE}" srcOrd="0" destOrd="0" presId="urn:microsoft.com/office/officeart/2005/8/layout/radial4"/>
    <dgm:cxn modelId="{76664B29-9E38-4CAA-B5BB-AA8F7CB42522}" srcId="{946D6846-68DA-445F-91C1-E01081B3000D}" destId="{F18BB91F-52CA-402B-A7B2-C94131151E6F}" srcOrd="0" destOrd="0" parTransId="{CE40350E-C719-40AF-AF5C-C19F581C8D03}" sibTransId="{E54AAC56-A9C7-49F4-A41B-115310E6DE15}"/>
    <dgm:cxn modelId="{5A31AC41-AE2C-4C57-8328-0A992A68DCD8}" type="presOf" srcId="{946D6846-68DA-445F-91C1-E01081B3000D}" destId="{E89F6E82-6C2F-4F51-8BC3-B6ACDD59ECEF}" srcOrd="0" destOrd="0" presId="urn:microsoft.com/office/officeart/2005/8/layout/radial4"/>
    <dgm:cxn modelId="{8092C0C6-A9D0-4376-A15D-5824A4A4E096}" type="presParOf" srcId="{1CF2D975-010F-4BCB-99BC-F7B7474790CE}" destId="{E89F6E82-6C2F-4F51-8BC3-B6ACDD59ECEF}" srcOrd="0" destOrd="0" presId="urn:microsoft.com/office/officeart/2005/8/layout/radial4"/>
    <dgm:cxn modelId="{B03B716D-FCCB-4650-BFEF-CC12C50573CC}" type="presParOf" srcId="{1CF2D975-010F-4BCB-99BC-F7B7474790CE}" destId="{3AE0A183-BE2F-45E7-8144-EFB6830D8DDE}" srcOrd="1" destOrd="0" presId="urn:microsoft.com/office/officeart/2005/8/layout/radial4"/>
    <dgm:cxn modelId="{CB3A96D7-34E4-4A9A-A6F7-A9FBA1DDCDDF}" type="presParOf" srcId="{1CF2D975-010F-4BCB-99BC-F7B7474790CE}" destId="{0DF66F4E-CD98-41C8-958B-1C024E974143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0.17614</cdr:x>
      <cdr:y>0.17751</cdr:y>
    </cdr:from>
    <cdr:to>
      <cdr:x>0.39342</cdr:x>
      <cdr:y>0.48686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1288" y="5247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810D2-BD2A-42A5-BA82-0518C25BB3AA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2EFAC-475F-42C4-B41E-E76091000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65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49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54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02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69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05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18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634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17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33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72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49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0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49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50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576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24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352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30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10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104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824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415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540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18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09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3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16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2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4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76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56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82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2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A6F0-9D51-4C65-AA09-CA7DFD46223C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9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E4A6F0-9D51-4C65-AA09-CA7DFD46223C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775684-04D8-4CD1-845A-CB7A9C897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800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  <p:sldLayoutId id="2147484295" r:id="rId13"/>
    <p:sldLayoutId id="2147484296" r:id="rId14"/>
    <p:sldLayoutId id="2147484297" r:id="rId15"/>
    <p:sldLayoutId id="2147484298" r:id="rId16"/>
    <p:sldLayoutId id="21474842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gif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4.gif"/><Relationship Id="rId5" Type="http://schemas.openxmlformats.org/officeDocument/2006/relationships/image" Target="../media/image29.png"/><Relationship Id="rId10" Type="http://schemas.openxmlformats.org/officeDocument/2006/relationships/image" Target="../media/image22.gif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chart" Target="../charts/chart3.xml"/><Relationship Id="rId7" Type="http://schemas.openxmlformats.org/officeDocument/2006/relationships/image" Target="../media/image39.jpeg"/><Relationship Id="rId12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2.gif"/><Relationship Id="rId7" Type="http://schemas.openxmlformats.org/officeDocument/2006/relationships/image" Target="../media/image5.gi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image" Target="../media/image6.gif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53.gif"/><Relationship Id="rId4" Type="http://schemas.openxmlformats.org/officeDocument/2006/relationships/image" Target="../media/image54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22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2.gif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18" Type="http://schemas.openxmlformats.org/officeDocument/2006/relationships/image" Target="../media/image66.gif"/><Relationship Id="rId3" Type="http://schemas.openxmlformats.org/officeDocument/2006/relationships/diagramLayout" Target="../diagrams/layout4.xml"/><Relationship Id="rId21" Type="http://schemas.openxmlformats.org/officeDocument/2006/relationships/image" Target="../media/image69.gif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17" Type="http://schemas.openxmlformats.org/officeDocument/2006/relationships/image" Target="../media/image65.gif"/><Relationship Id="rId25" Type="http://schemas.openxmlformats.org/officeDocument/2006/relationships/image" Target="../media/image2.gif"/><Relationship Id="rId2" Type="http://schemas.openxmlformats.org/officeDocument/2006/relationships/diagramData" Target="../diagrams/data4.xml"/><Relationship Id="rId16" Type="http://schemas.openxmlformats.org/officeDocument/2006/relationships/image" Target="../media/image64.jpeg"/><Relationship Id="rId20" Type="http://schemas.openxmlformats.org/officeDocument/2006/relationships/image" Target="../media/image68.gif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59.jpeg"/><Relationship Id="rId24" Type="http://schemas.openxmlformats.org/officeDocument/2006/relationships/image" Target="../media/image72.gif"/><Relationship Id="rId5" Type="http://schemas.openxmlformats.org/officeDocument/2006/relationships/diagramColors" Target="../diagrams/colors4.xml"/><Relationship Id="rId15" Type="http://schemas.openxmlformats.org/officeDocument/2006/relationships/image" Target="../media/image63.png"/><Relationship Id="rId23" Type="http://schemas.openxmlformats.org/officeDocument/2006/relationships/image" Target="../media/image71.gif"/><Relationship Id="rId10" Type="http://schemas.openxmlformats.org/officeDocument/2006/relationships/image" Target="../media/image58.jpeg"/><Relationship Id="rId19" Type="http://schemas.openxmlformats.org/officeDocument/2006/relationships/image" Target="../media/image67.gif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7.jpeg"/><Relationship Id="rId14" Type="http://schemas.openxmlformats.org/officeDocument/2006/relationships/image" Target="../media/image62.jpeg"/><Relationship Id="rId22" Type="http://schemas.openxmlformats.org/officeDocument/2006/relationships/image" Target="../media/image70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gif"/><Relationship Id="rId13" Type="http://schemas.openxmlformats.org/officeDocument/2006/relationships/diagramQuickStyle" Target="../diagrams/quickStyle6.xml"/><Relationship Id="rId18" Type="http://schemas.openxmlformats.org/officeDocument/2006/relationships/diagramQuickStyle" Target="../diagrams/quickStyle7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73.gif"/><Relationship Id="rId12" Type="http://schemas.openxmlformats.org/officeDocument/2006/relationships/diagramLayout" Target="../diagrams/layout6.xml"/><Relationship Id="rId17" Type="http://schemas.openxmlformats.org/officeDocument/2006/relationships/diagramLayout" Target="../diagrams/layout7.xml"/><Relationship Id="rId2" Type="http://schemas.openxmlformats.org/officeDocument/2006/relationships/diagramData" Target="../diagrams/data5.xml"/><Relationship Id="rId16" Type="http://schemas.openxmlformats.org/officeDocument/2006/relationships/diagramData" Target="../diagrams/data7.xml"/><Relationship Id="rId20" Type="http://schemas.microsoft.com/office/2007/relationships/diagramDrawing" Target="../diagrams/drawing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11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15" Type="http://schemas.microsoft.com/office/2007/relationships/diagramDrawing" Target="../diagrams/drawing6.xml"/><Relationship Id="rId10" Type="http://schemas.openxmlformats.org/officeDocument/2006/relationships/image" Target="../media/image2.gif"/><Relationship Id="rId19" Type="http://schemas.openxmlformats.org/officeDocument/2006/relationships/diagramColors" Target="../diagrams/colors7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75.png"/><Relationship Id="rId14" Type="http://schemas.openxmlformats.org/officeDocument/2006/relationships/diagramColors" Target="../diagrams/colors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gif"/><Relationship Id="rId3" Type="http://schemas.openxmlformats.org/officeDocument/2006/relationships/image" Target="../media/image77.jpeg"/><Relationship Id="rId7" Type="http://schemas.openxmlformats.org/officeDocument/2006/relationships/image" Target="../media/image81.gi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11" Type="http://schemas.openxmlformats.org/officeDocument/2006/relationships/image" Target="../media/image2.gif"/><Relationship Id="rId5" Type="http://schemas.openxmlformats.org/officeDocument/2006/relationships/image" Target="../media/image79.jpeg"/><Relationship Id="rId10" Type="http://schemas.openxmlformats.org/officeDocument/2006/relationships/image" Target="../media/image84.gif"/><Relationship Id="rId4" Type="http://schemas.openxmlformats.org/officeDocument/2006/relationships/image" Target="../media/image78.png"/><Relationship Id="rId9" Type="http://schemas.openxmlformats.org/officeDocument/2006/relationships/image" Target="../media/image8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8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8.jpg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90.jpeg"/><Relationship Id="rId4" Type="http://schemas.openxmlformats.org/officeDocument/2006/relationships/image" Target="../media/image89.jpg"/><Relationship Id="rId9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.gif"/><Relationship Id="rId2" Type="http://schemas.openxmlformats.org/officeDocument/2006/relationships/image" Target="../media/image8.jpg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24.gif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6616" y="2345781"/>
            <a:ext cx="100751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 ДЛЯ ГРАЖДАН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504" y="3323594"/>
            <a:ext cx="7690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к </a:t>
            </a:r>
            <a:r>
              <a:rPr lang="ru-RU" sz="2000" b="1" dirty="0" smtClean="0">
                <a:latin typeface="Bookman Old Style" panose="02050604050505020204" pitchFamily="18" charset="0"/>
              </a:rPr>
              <a:t>бюджету </a:t>
            </a:r>
            <a:r>
              <a:rPr lang="ru-RU" sz="2000" b="1" dirty="0">
                <a:latin typeface="Bookman Old Style" panose="02050604050505020204" pitchFamily="18" charset="0"/>
              </a:rPr>
              <a:t>муниципального образования Красногвардейский район Оренбургской области на </a:t>
            </a:r>
            <a:r>
              <a:rPr lang="ru-RU" sz="2000" b="1" dirty="0" smtClean="0">
                <a:latin typeface="Bookman Old Style" panose="02050604050505020204" pitchFamily="18" charset="0"/>
              </a:rPr>
              <a:t>2020 </a:t>
            </a:r>
            <a:r>
              <a:rPr lang="ru-RU" sz="2000" b="1" dirty="0">
                <a:latin typeface="Bookman Old Style" panose="02050604050505020204" pitchFamily="18" charset="0"/>
              </a:rPr>
              <a:t>год 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и плановый период </a:t>
            </a:r>
            <a:r>
              <a:rPr lang="ru-RU" sz="2000" b="1" dirty="0" smtClean="0">
                <a:latin typeface="Bookman Old Style" panose="02050604050505020204" pitchFamily="18" charset="0"/>
              </a:rPr>
              <a:t>2021 </a:t>
            </a:r>
            <a:r>
              <a:rPr lang="ru-RU" sz="2000" b="1" dirty="0">
                <a:latin typeface="Bookman Old Style" panose="02050604050505020204" pitchFamily="18" charset="0"/>
              </a:rPr>
              <a:t>и </a:t>
            </a:r>
            <a:r>
              <a:rPr lang="ru-RU" sz="2000" b="1" dirty="0" smtClean="0">
                <a:latin typeface="Bookman Old Style" panose="02050604050505020204" pitchFamily="18" charset="0"/>
              </a:rPr>
              <a:t>2022 </a:t>
            </a:r>
            <a:r>
              <a:rPr lang="ru-RU" sz="2000" b="1" dirty="0">
                <a:latin typeface="Bookman Old Style" panose="02050604050505020204" pitchFamily="18" charset="0"/>
              </a:rPr>
              <a:t>годов</a:t>
            </a:r>
          </a:p>
          <a:p>
            <a:r>
              <a:rPr lang="ru-RU" sz="2000" dirty="0">
                <a:latin typeface="Bookman Old Style" panose="02050604050505020204" pitchFamily="18" charset="0"/>
              </a:rPr>
              <a:t/>
            </a:r>
            <a:br>
              <a:rPr lang="ru-RU" sz="2000" dirty="0">
                <a:latin typeface="Bookman Old Style" panose="02050604050505020204" pitchFamily="18" charset="0"/>
              </a:rPr>
            </a:b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8078" y="1519344"/>
            <a:ext cx="850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Красногвардейский район Оренбургской области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3664" y="6336566"/>
            <a:ext cx="333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Bookman Old Style" panose="02050604050505020204" pitchFamily="18" charset="0"/>
              </a:rPr>
              <a:t>            с. Плешаново 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11" y="248356"/>
            <a:ext cx="1038577" cy="105003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50800">
            <a:contourClr>
              <a:srgbClr val="00B0F0"/>
            </a:contourClr>
          </a:sp3d>
        </p:spPr>
      </p:pic>
      <p:pic>
        <p:nvPicPr>
          <p:cNvPr id="11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9891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9882"/>
              </p:ext>
            </p:extLst>
          </p:nvPr>
        </p:nvGraphicFramePr>
        <p:xfrm>
          <a:off x="246888" y="602507"/>
          <a:ext cx="11704323" cy="652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9107"/>
                <a:gridCol w="1043498"/>
                <a:gridCol w="474767"/>
                <a:gridCol w="474767"/>
                <a:gridCol w="771496"/>
                <a:gridCol w="771496"/>
                <a:gridCol w="771496"/>
                <a:gridCol w="521413"/>
                <a:gridCol w="993555"/>
                <a:gridCol w="784684"/>
                <a:gridCol w="781387"/>
                <a:gridCol w="745121"/>
                <a:gridCol w="746769"/>
                <a:gridCol w="474767"/>
              </a:tblGrid>
              <a:tr h="10808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  <a:tr h="20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337064"/>
              </p:ext>
            </p:extLst>
          </p:nvPr>
        </p:nvGraphicFramePr>
        <p:xfrm>
          <a:off x="255778" y="1291590"/>
          <a:ext cx="11695430" cy="5285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6646"/>
                <a:gridCol w="1036032"/>
                <a:gridCol w="466344"/>
                <a:gridCol w="475488"/>
                <a:gridCol w="768096"/>
                <a:gridCol w="777240"/>
                <a:gridCol w="777240"/>
                <a:gridCol w="502920"/>
                <a:gridCol w="996696"/>
                <a:gridCol w="795528"/>
                <a:gridCol w="768096"/>
                <a:gridCol w="758952"/>
                <a:gridCol w="740664"/>
                <a:gridCol w="475488"/>
              </a:tblGrid>
              <a:tr h="190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D: Обеспечение электрической энергией, газом и паром; кондиционирование воздуха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</a:tr>
              <a:tr h="126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</a:tr>
              <a:tr h="190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Е: 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</a:tr>
              <a:tr h="126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</a:tr>
              <a:tr h="190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G: Торговля оптовая и розничная; ремонт автотранспортных средств и мотоциклов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</a:tr>
              <a:tr h="126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</a:tr>
              <a:tr h="190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H: Транспортировка и хранение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</a:tr>
              <a:tr h="126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1 885,30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</a:tr>
              <a:tr h="190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M: Деятельность профессиональная, научная и техническая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</a:tr>
              <a:tr h="126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</a:tr>
              <a:tr h="190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N: Деятельность административная и сопутствующие дополнительные услуги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</a:tr>
              <a:tr h="126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</a:tr>
              <a:tr h="190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O: Государственное управление и обеспечение военной безопасности; социальное обеспечение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</a:tr>
              <a:tr h="126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</a:tr>
              <a:tr h="190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</a:t>
                      </a:r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P: </a:t>
                      </a:r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</a:tr>
              <a:tr h="126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1 091,30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1 091,90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</a:tr>
              <a:tr h="190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Q: Деятельность в области здравоохранения и социальных услуг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7" marR="2537" marT="2537" marB="0" anchor="ctr"/>
                </a:tc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6016752" y="6544875"/>
            <a:ext cx="237744" cy="249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3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863" y="1"/>
            <a:ext cx="386364" cy="27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87542"/>
              </p:ext>
            </p:extLst>
          </p:nvPr>
        </p:nvGraphicFramePr>
        <p:xfrm>
          <a:off x="228600" y="346475"/>
          <a:ext cx="11704323" cy="652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9107"/>
                <a:gridCol w="1043498"/>
                <a:gridCol w="474767"/>
                <a:gridCol w="474767"/>
                <a:gridCol w="771496"/>
                <a:gridCol w="771496"/>
                <a:gridCol w="771496"/>
                <a:gridCol w="521413"/>
                <a:gridCol w="993555"/>
                <a:gridCol w="784684"/>
                <a:gridCol w="781387"/>
                <a:gridCol w="745121"/>
                <a:gridCol w="746769"/>
                <a:gridCol w="474767"/>
              </a:tblGrid>
              <a:tr h="10808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  <a:tr h="20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668254"/>
              </p:ext>
            </p:extLst>
          </p:nvPr>
        </p:nvGraphicFramePr>
        <p:xfrm>
          <a:off x="224346" y="1037209"/>
          <a:ext cx="11717715" cy="558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4262"/>
                <a:gridCol w="1042416"/>
                <a:gridCol w="475488"/>
                <a:gridCol w="475488"/>
                <a:gridCol w="768096"/>
                <a:gridCol w="768096"/>
                <a:gridCol w="768096"/>
                <a:gridCol w="539496"/>
                <a:gridCol w="987552"/>
                <a:gridCol w="782801"/>
                <a:gridCol w="789967"/>
                <a:gridCol w="740664"/>
                <a:gridCol w="697914"/>
                <a:gridCol w="527379"/>
              </a:tblGrid>
              <a:tr h="149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1 699,10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224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R: Деятельность в области культуры, спорта, организации досуга и развлечений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149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149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основных фондов в ценах соответствующих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149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основных фондов по полной учетной стоимости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149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основных фондов по полной учетной стоимости на конец года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1 188,03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1 247,63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1 309,63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1 311,03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1 388,03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1 392,73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1 471,33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1 481,43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1 559,53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1 575,03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1 653,53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1678,53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7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обновления основных фондов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92839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7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Финансы 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149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консолидированного бюджета муниципального образования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7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 организаций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7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Справочно: сальдо прибылей и убытков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7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 основных фондов, начисленная за год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71,30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7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7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216,54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233,37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7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7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 налоговые режимы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7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149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7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7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7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налоговые доходы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7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7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7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</a:t>
                      </a:r>
                      <a:endParaRPr lang="ru-RU" sz="8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313,86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332,46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333,91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354,54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377,48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390,96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398,79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421,56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149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Средства, передаваемые на федеральный и областной уровни власти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149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Средства, получаемые от федерального и областного уровней власти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464,91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307,54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308,74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77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634,09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697,01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562,49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582,88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639,26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149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консолидированного бюджета  муниципального образования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149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организаций за счет прибыли, остающейся в распоряжении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72,48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76,76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  <a:tr h="7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5" marR="2995" marT="2995" marB="0" anchor="ctr"/>
                </a:tc>
              </a:tr>
            </a:tbl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5998464" y="6572307"/>
            <a:ext cx="237744" cy="249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2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863" y="1"/>
            <a:ext cx="386364" cy="27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346475"/>
          <a:ext cx="11704323" cy="652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9107"/>
                <a:gridCol w="1043498"/>
                <a:gridCol w="474767"/>
                <a:gridCol w="474767"/>
                <a:gridCol w="771496"/>
                <a:gridCol w="771496"/>
                <a:gridCol w="771496"/>
                <a:gridCol w="521413"/>
                <a:gridCol w="993555"/>
                <a:gridCol w="784684"/>
                <a:gridCol w="781387"/>
                <a:gridCol w="745121"/>
                <a:gridCol w="746769"/>
                <a:gridCol w="474767"/>
              </a:tblGrid>
              <a:tr h="10808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  <a:tr h="20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960521"/>
              </p:ext>
            </p:extLst>
          </p:nvPr>
        </p:nvGraphicFramePr>
        <p:xfrm>
          <a:off x="228600" y="1035749"/>
          <a:ext cx="11704317" cy="5609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0008"/>
                <a:gridCol w="1051560"/>
                <a:gridCol w="466344"/>
                <a:gridCol w="475488"/>
                <a:gridCol w="777240"/>
                <a:gridCol w="758952"/>
                <a:gridCol w="758952"/>
                <a:gridCol w="530352"/>
                <a:gridCol w="1014984"/>
                <a:gridCol w="786384"/>
                <a:gridCol w="758952"/>
                <a:gridCol w="749808"/>
                <a:gridCol w="749808"/>
                <a:gridCol w="475485"/>
              </a:tblGrid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142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344,91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351,43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357,91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372,41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4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624,81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562,49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582,88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639,26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142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Дефицит(-),профицит(+) консолидированного бюджета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-12,27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68504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доходы и расходы населения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Денежные доходы и расходы населения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доходы населения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2 690,80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2 969,70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2 988,30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3 149,60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3 173,50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3 345,00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3 374,50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3 557,00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3 593,45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3 787,00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предпринимательской деятельности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труда, включая скрытую заработную плату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1 295,80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1 369,66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1 439,51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1 446,40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1 531,65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1 554,90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1 629,70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1 671,50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1 796,80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1 846,71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1931,56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выплаты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1 077,17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1 112,71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1 163,75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1 163,75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1 202,24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1 202,24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1 257,78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1 257,78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1 293,22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1 293,22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1 337,04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1337,04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1 012,60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1 103,60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1 103,60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1 159,85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1 159,85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1 195,80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1 195,80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1 240,05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1240,05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пособия и социальная помощь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стипендии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собственности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45,87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142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доходы (от продажи валюты, денежные переводы и пр.)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56,88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229,16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185,38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130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Реальные денежные доходы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130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Реальные располагаемые денежные доходы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Среднедушевые денежные доходы (в месяц)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17216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населения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2 182,50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2 303,20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2 430,70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2 594,70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2 972,00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2 996,45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3 190,00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82776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Труд и занятость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рабочей силы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9,663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занятых в экономике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8,879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8,902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142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зарегистрированной безработицы (на конец года)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142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организаций (без внешних совместителей)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6,054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6,060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7135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начисленной заработной платы всех работников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1 252,24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1 338,64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1 420,30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1 425,65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1 511,20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1 532,60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1 607,95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1 647,55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1 710,90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1 771,15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1 822,15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  <a:tr h="130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" marR="2854" marT="2854" marB="0" anchor="ctr"/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5998464" y="6572307"/>
            <a:ext cx="237744" cy="249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863" y="1"/>
            <a:ext cx="386364" cy="27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346475"/>
          <a:ext cx="11704323" cy="652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9107"/>
                <a:gridCol w="1043498"/>
                <a:gridCol w="474767"/>
                <a:gridCol w="474767"/>
                <a:gridCol w="771496"/>
                <a:gridCol w="771496"/>
                <a:gridCol w="771496"/>
                <a:gridCol w="521413"/>
                <a:gridCol w="993555"/>
                <a:gridCol w="784684"/>
                <a:gridCol w="781387"/>
                <a:gridCol w="745121"/>
                <a:gridCol w="746769"/>
                <a:gridCol w="474767"/>
              </a:tblGrid>
              <a:tr h="10808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  <a:tr h="20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670369"/>
              </p:ext>
            </p:extLst>
          </p:nvPr>
        </p:nvGraphicFramePr>
        <p:xfrm>
          <a:off x="228600" y="1030415"/>
          <a:ext cx="11713462" cy="2124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0008"/>
                <a:gridCol w="1060704"/>
                <a:gridCol w="448056"/>
                <a:gridCol w="493776"/>
                <a:gridCol w="758952"/>
                <a:gridCol w="777240"/>
                <a:gridCol w="768096"/>
                <a:gridCol w="521208"/>
                <a:gridCol w="1005840"/>
                <a:gridCol w="774658"/>
                <a:gridCol w="788966"/>
                <a:gridCol w="731520"/>
                <a:gridCol w="707250"/>
                <a:gridCol w="527188"/>
              </a:tblGrid>
              <a:tr h="200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работников организаций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руб/мес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21 086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24 360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26183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  <a:tr h="200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среднемесячной номинальной начисленной заработной платы работников организаций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  <a:tr h="96072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Туризм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  <a:tr h="200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иностранных граждан, прибывших в регион по цели поездки туризм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  <a:tr h="100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страны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  <a:tr h="100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Страны вне СНГ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  <a:tr h="100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Страны СНГ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  <a:tr h="200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российских граждан, выехавших за границу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  <a:tr h="100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страны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  <a:tr h="100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Страны вне СНГ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  <a:tr h="100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Страны СНГ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  <a:tr h="6805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b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b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b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b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b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b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b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b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b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b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b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0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8653" y="520884"/>
            <a:ext cx="11412071" cy="3754874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Красногвардейского района происходит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существенного замедления экономического роста в стране, повышенного уровня инфляции, ослабления курса рубля по отношению к иностранной валюте, радикальным ухудшением динамики ключевых макроэкономических показателей, снижения инвестиционных активов.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связи с этим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проводилась и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будет продолжена работа, направленная на повышение эффективности управления муниципальными финансами.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Основанная на высоких темпах экономического развития и растущих ценах на ресурсы модель постоянного роста бюджетных расходов к настоящему моменту исчерпала свои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возможности. При этом принятые бюджетные обязательства не могут быть существенно сокращены вследствие социальной направленности значительной их части.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условиях на первый план выходит решение задач повышения эффективности расходов и переориентации бюджетных ассигнований в рамках существующих бюджетных ограничений на реализацию приоритетных направлений бюджетной политики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Красногвардейского района.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крайне осмотрительно формировать политику расходов бюджета.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юджета района на 2020 и плановый период 2021 и 2022 годов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в структуре муниципальных программ. В то же время конечная эффективность "программного" бюджета зависит от качества муниципальных программ, механизмов контроля за их реализацией.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Муниципальные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должны стать ключевым механизмом, с помощью которого увязываются стратегическое и бюджетное планирование. Совершенствование системы внутреннего финансового контроля в сфере бюджетных правоотношений и контроля в сфере закупок должно обеспечить снижение потерь средств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Красногвардейского района,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использования имеющихся финансовых ресурсов, а также предотвращение нарушений законодательства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258968"/>
              </p:ext>
            </p:extLst>
          </p:nvPr>
        </p:nvGraphicFramePr>
        <p:xfrm>
          <a:off x="418652" y="4209617"/>
          <a:ext cx="11412072" cy="2225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5706036"/>
                <a:gridCol w="5706036"/>
              </a:tblGrid>
              <a:tr h="2113124">
                <a:tc>
                  <a:txBody>
                    <a:bodyPr/>
                    <a:lstStyle/>
                    <a:p>
                      <a:pPr algn="just"/>
                      <a:r>
                        <a:rPr lang="ru-RU" sz="1400" u="sng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Основными рисками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которые могут возникнуть в ходе реализации бюджетной политики  Красногвардейского района, являются:</a:t>
                      </a:r>
                    </a:p>
                    <a:p>
                      <a:pPr algn="just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изменения норм федерального, областного законодательства, влекущие за собой снижение доходов местного бюджета;</a:t>
                      </a:r>
                    </a:p>
                    <a:p>
                      <a:pPr algn="just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ухудшение общеэкономической ситуации в Российской Федерации,    приводящее к уменьшению поступлений налоговых и неналоговых доходов местного бюджета.</a:t>
                      </a:r>
                    </a:p>
                    <a:p>
                      <a:pPr algn="just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наступлении указанных рисков могут потребоваться дополнительные меры по минимизации их негативных последствий.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41000">
                          <a:srgbClr val="00B0F0"/>
                        </a:gs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u="sng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проблемы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существующие</a:t>
                      </a:r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бюджетной политике района</a:t>
                      </a: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структура бюджетных расходов не является оптимальной для стимулирования, социально-экономического развития района;</a:t>
                      </a:r>
                    </a:p>
                    <a:p>
                      <a:pPr algn="just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необходимость совершенствования механизма применения муниципальных заданий на оказание муниципальных услуг муниципальными учреждениями;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низкая степень заинтересованности граждан в обсуждении целей и результатов использования бюджетных средств.</a:t>
                      </a:r>
                    </a:p>
                    <a:p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41000">
                          <a:srgbClr val="00B0F0"/>
                        </a:gs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60958" y="0"/>
            <a:ext cx="118916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ln w="31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Основные риски и проблемы в сфере бюджетной политики Красногвардейского района </a:t>
            </a:r>
          </a:p>
          <a:p>
            <a:pPr algn="ctr"/>
            <a:endParaRPr lang="ru-RU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Слитки золота картинка смайл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" y="6232296"/>
            <a:ext cx="952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лшелек с деньгами картинка смайл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731" y="5935661"/>
            <a:ext cx="805309" cy="84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4659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Что такое доходы и расходы бюджета?</a:t>
            </a:r>
            <a:endParaRPr lang="ru-RU" sz="1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10" y="761274"/>
            <a:ext cx="1229073" cy="97749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580" y="803575"/>
            <a:ext cx="1217171" cy="96843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" name="TextBox 19"/>
          <p:cNvSpPr txBox="1"/>
          <p:nvPr/>
        </p:nvSpPr>
        <p:spPr>
          <a:xfrm>
            <a:off x="-96958" y="1888009"/>
            <a:ext cx="15655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Доходы бюджета -</a:t>
            </a:r>
            <a:r>
              <a:rPr lang="ru-RU" sz="1000" dirty="0" smtClean="0"/>
              <a:t>поступающие в бюджет денежные средства</a:t>
            </a:r>
            <a:endParaRPr lang="ru-RU" sz="1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55167" y="1906553"/>
            <a:ext cx="150915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Расходы бюджета -</a:t>
            </a:r>
            <a:r>
              <a:rPr lang="ru-RU" sz="1100" dirty="0" smtClean="0">
                <a:solidFill>
                  <a:srgbClr val="FF0000"/>
                </a:solidFill>
              </a:rPr>
              <a:t> </a:t>
            </a:r>
            <a:r>
              <a:rPr lang="ru-RU" sz="1000" dirty="0" smtClean="0"/>
              <a:t>выплачиваемые из бюджета денежные средства</a:t>
            </a:r>
            <a:endParaRPr lang="ru-RU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35058" y="-89654"/>
            <a:ext cx="7911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980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Общие характеристики бюджетов</a:t>
            </a:r>
            <a:endParaRPr lang="ru-RU" sz="1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980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Доходы – Расходы = Дефицит (Профицит) </a:t>
            </a:r>
            <a:endParaRPr lang="ru-RU" sz="1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5" name="Рисунок 10" descr="Описание: http://im2-tub-ru.yandex.net/i?id=420006276-11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743" y="448687"/>
            <a:ext cx="660774" cy="68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Развернутая стрелка 24"/>
          <p:cNvSpPr>
            <a:spLocks/>
          </p:cNvSpPr>
          <p:nvPr/>
        </p:nvSpPr>
        <p:spPr bwMode="auto">
          <a:xfrm>
            <a:off x="5628180" y="495121"/>
            <a:ext cx="154841" cy="211091"/>
          </a:xfrm>
          <a:custGeom>
            <a:avLst/>
            <a:gdLst>
              <a:gd name="T0" fmla="*/ 0 w 408940"/>
              <a:gd name="T1" fmla="*/ 927735 h 927735"/>
              <a:gd name="T2" fmla="*/ 0 w 408940"/>
              <a:gd name="T3" fmla="*/ 178911 h 927735"/>
              <a:gd name="T4" fmla="*/ 178911 w 408940"/>
              <a:gd name="T5" fmla="*/ 0 h 927735"/>
              <a:gd name="T6" fmla="*/ 178911 w 408940"/>
              <a:gd name="T7" fmla="*/ 0 h 927735"/>
              <a:gd name="T8" fmla="*/ 357822 w 408940"/>
              <a:gd name="T9" fmla="*/ 178911 h 927735"/>
              <a:gd name="T10" fmla="*/ 357823 w 408940"/>
              <a:gd name="T11" fmla="*/ 593566 h 927735"/>
              <a:gd name="T12" fmla="*/ 408940 w 408940"/>
              <a:gd name="T13" fmla="*/ 593566 h 927735"/>
              <a:gd name="T14" fmla="*/ 306705 w 408940"/>
              <a:gd name="T15" fmla="*/ 695801 h 927735"/>
              <a:gd name="T16" fmla="*/ 204470 w 408940"/>
              <a:gd name="T17" fmla="*/ 593566 h 927735"/>
              <a:gd name="T18" fmla="*/ 255588 w 408940"/>
              <a:gd name="T19" fmla="*/ 593566 h 927735"/>
              <a:gd name="T20" fmla="*/ 255588 w 408940"/>
              <a:gd name="T21" fmla="*/ 178911 h 927735"/>
              <a:gd name="T22" fmla="*/ 178912 w 408940"/>
              <a:gd name="T23" fmla="*/ 102235 h 927735"/>
              <a:gd name="T24" fmla="*/ 178911 w 408940"/>
              <a:gd name="T25" fmla="*/ 102235 h 927735"/>
              <a:gd name="T26" fmla="*/ 102235 w 408940"/>
              <a:gd name="T27" fmla="*/ 178911 h 927735"/>
              <a:gd name="T28" fmla="*/ 102235 w 408940"/>
              <a:gd name="T29" fmla="*/ 927735 h 927735"/>
              <a:gd name="T30" fmla="*/ 0 w 408940"/>
              <a:gd name="T31" fmla="*/ 927735 h 927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08940" h="927735">
                <a:moveTo>
                  <a:pt x="0" y="927735"/>
                </a:moveTo>
                <a:lnTo>
                  <a:pt x="0" y="178911"/>
                </a:lnTo>
                <a:cubicBezTo>
                  <a:pt x="0" y="80101"/>
                  <a:pt x="80101" y="0"/>
                  <a:pt x="178911" y="0"/>
                </a:cubicBezTo>
                <a:lnTo>
                  <a:pt x="178911" y="0"/>
                </a:lnTo>
                <a:cubicBezTo>
                  <a:pt x="277721" y="0"/>
                  <a:pt x="357822" y="80101"/>
                  <a:pt x="357822" y="178911"/>
                </a:cubicBezTo>
                <a:cubicBezTo>
                  <a:pt x="357822" y="317129"/>
                  <a:pt x="357823" y="455348"/>
                  <a:pt x="357823" y="593566"/>
                </a:cubicBezTo>
                <a:lnTo>
                  <a:pt x="408940" y="593566"/>
                </a:lnTo>
                <a:lnTo>
                  <a:pt x="306705" y="695801"/>
                </a:lnTo>
                <a:lnTo>
                  <a:pt x="204470" y="593566"/>
                </a:lnTo>
                <a:lnTo>
                  <a:pt x="255588" y="593566"/>
                </a:lnTo>
                <a:lnTo>
                  <a:pt x="255588" y="178911"/>
                </a:lnTo>
                <a:cubicBezTo>
                  <a:pt x="255588" y="136564"/>
                  <a:pt x="221259" y="102235"/>
                  <a:pt x="178912" y="102235"/>
                </a:cubicBezTo>
                <a:lnTo>
                  <a:pt x="178911" y="102235"/>
                </a:lnTo>
                <a:cubicBezTo>
                  <a:pt x="136564" y="102235"/>
                  <a:pt x="102235" y="136564"/>
                  <a:pt x="102235" y="178911"/>
                </a:cubicBezTo>
                <a:lnTo>
                  <a:pt x="102235" y="927735"/>
                </a:lnTo>
                <a:lnTo>
                  <a:pt x="0" y="92773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11" descr="Описание: http://im2-tub-ru.yandex.net/i?id=420006276-11-72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6" r="-2278"/>
          <a:stretch>
            <a:fillRect/>
          </a:stretch>
        </p:blipFill>
        <p:spPr bwMode="auto">
          <a:xfrm>
            <a:off x="6196204" y="448687"/>
            <a:ext cx="596481" cy="93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трелка углом 28"/>
          <p:cNvSpPr>
            <a:spLocks/>
          </p:cNvSpPr>
          <p:nvPr/>
        </p:nvSpPr>
        <p:spPr bwMode="auto">
          <a:xfrm>
            <a:off x="6494444" y="504182"/>
            <a:ext cx="232927" cy="196580"/>
          </a:xfrm>
          <a:custGeom>
            <a:avLst/>
            <a:gdLst>
              <a:gd name="T0" fmla="*/ 0 w 600075"/>
              <a:gd name="T1" fmla="*/ 805142 h 805142"/>
              <a:gd name="T2" fmla="*/ 0 w 600075"/>
              <a:gd name="T3" fmla="*/ 337542 h 805142"/>
              <a:gd name="T4" fmla="*/ 262533 w 600075"/>
              <a:gd name="T5" fmla="*/ 75009 h 805142"/>
              <a:gd name="T6" fmla="*/ 450056 w 600075"/>
              <a:gd name="T7" fmla="*/ 75009 h 805142"/>
              <a:gd name="T8" fmla="*/ 450056 w 600075"/>
              <a:gd name="T9" fmla="*/ 0 h 805142"/>
              <a:gd name="T10" fmla="*/ 600075 w 600075"/>
              <a:gd name="T11" fmla="*/ 150019 h 805142"/>
              <a:gd name="T12" fmla="*/ 450056 w 600075"/>
              <a:gd name="T13" fmla="*/ 300038 h 805142"/>
              <a:gd name="T14" fmla="*/ 450056 w 600075"/>
              <a:gd name="T15" fmla="*/ 225028 h 805142"/>
              <a:gd name="T16" fmla="*/ 262533 w 600075"/>
              <a:gd name="T17" fmla="*/ 225028 h 805142"/>
              <a:gd name="T18" fmla="*/ 150019 w 600075"/>
              <a:gd name="T19" fmla="*/ 337542 h 805142"/>
              <a:gd name="T20" fmla="*/ 150019 w 600075"/>
              <a:gd name="T21" fmla="*/ 805142 h 805142"/>
              <a:gd name="T22" fmla="*/ 0 w 600075"/>
              <a:gd name="T23" fmla="*/ 805142 h 8051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0075" h="805142">
                <a:moveTo>
                  <a:pt x="0" y="805142"/>
                </a:moveTo>
                <a:lnTo>
                  <a:pt x="0" y="337542"/>
                </a:lnTo>
                <a:cubicBezTo>
                  <a:pt x="0" y="192549"/>
                  <a:pt x="117540" y="75009"/>
                  <a:pt x="262533" y="75009"/>
                </a:cubicBezTo>
                <a:lnTo>
                  <a:pt x="450056" y="75009"/>
                </a:lnTo>
                <a:lnTo>
                  <a:pt x="450056" y="0"/>
                </a:lnTo>
                <a:lnTo>
                  <a:pt x="600075" y="150019"/>
                </a:lnTo>
                <a:lnTo>
                  <a:pt x="450056" y="300038"/>
                </a:lnTo>
                <a:lnTo>
                  <a:pt x="450056" y="225028"/>
                </a:lnTo>
                <a:lnTo>
                  <a:pt x="262533" y="225028"/>
                </a:lnTo>
                <a:cubicBezTo>
                  <a:pt x="200393" y="225028"/>
                  <a:pt x="150019" y="275402"/>
                  <a:pt x="150019" y="337542"/>
                </a:cubicBezTo>
                <a:lnTo>
                  <a:pt x="150019" y="805142"/>
                </a:lnTo>
                <a:lnTo>
                  <a:pt x="0" y="805142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Рисунок 12" descr="Описание: http://im2-tub-ru.yandex.net/i?id=420006276-11-72&amp;n=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1" r="-3065"/>
          <a:stretch>
            <a:fillRect/>
          </a:stretch>
        </p:blipFill>
        <p:spPr bwMode="auto">
          <a:xfrm>
            <a:off x="10560462" y="448688"/>
            <a:ext cx="617611" cy="70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углом 29"/>
          <p:cNvSpPr>
            <a:spLocks/>
          </p:cNvSpPr>
          <p:nvPr/>
        </p:nvSpPr>
        <p:spPr bwMode="auto">
          <a:xfrm>
            <a:off x="10869267" y="495121"/>
            <a:ext cx="204441" cy="181022"/>
          </a:xfrm>
          <a:custGeom>
            <a:avLst/>
            <a:gdLst>
              <a:gd name="T0" fmla="*/ 0 w 544830"/>
              <a:gd name="T1" fmla="*/ 695960 h 695960"/>
              <a:gd name="T2" fmla="*/ 0 w 544830"/>
              <a:gd name="T3" fmla="*/ 313288 h 695960"/>
              <a:gd name="T4" fmla="*/ 238363 w 544830"/>
              <a:gd name="T5" fmla="*/ 74925 h 695960"/>
              <a:gd name="T6" fmla="*/ 408623 w 544830"/>
              <a:gd name="T7" fmla="*/ 74925 h 695960"/>
              <a:gd name="T8" fmla="*/ 408623 w 544830"/>
              <a:gd name="T9" fmla="*/ 0 h 695960"/>
              <a:gd name="T10" fmla="*/ 544830 w 544830"/>
              <a:gd name="T11" fmla="*/ 143029 h 695960"/>
              <a:gd name="T12" fmla="*/ 408623 w 544830"/>
              <a:gd name="T13" fmla="*/ 286058 h 695960"/>
              <a:gd name="T14" fmla="*/ 408623 w 544830"/>
              <a:gd name="T15" fmla="*/ 211133 h 695960"/>
              <a:gd name="T16" fmla="*/ 238363 w 544830"/>
              <a:gd name="T17" fmla="*/ 211133 h 695960"/>
              <a:gd name="T18" fmla="*/ 136207 w 544830"/>
              <a:gd name="T19" fmla="*/ 313289 h 695960"/>
              <a:gd name="T20" fmla="*/ 136208 w 544830"/>
              <a:gd name="T21" fmla="*/ 695960 h 695960"/>
              <a:gd name="T22" fmla="*/ 0 w 544830"/>
              <a:gd name="T23" fmla="*/ 695960 h 6959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44830" h="695960">
                <a:moveTo>
                  <a:pt x="0" y="695960"/>
                </a:moveTo>
                <a:lnTo>
                  <a:pt x="0" y="313288"/>
                </a:lnTo>
                <a:cubicBezTo>
                  <a:pt x="0" y="181644"/>
                  <a:pt x="106719" y="74925"/>
                  <a:pt x="238363" y="74925"/>
                </a:cubicBezTo>
                <a:lnTo>
                  <a:pt x="408623" y="74925"/>
                </a:lnTo>
                <a:lnTo>
                  <a:pt x="408623" y="0"/>
                </a:lnTo>
                <a:lnTo>
                  <a:pt x="544830" y="143029"/>
                </a:lnTo>
                <a:lnTo>
                  <a:pt x="408623" y="286058"/>
                </a:lnTo>
                <a:lnTo>
                  <a:pt x="408623" y="211133"/>
                </a:lnTo>
                <a:lnTo>
                  <a:pt x="238363" y="211133"/>
                </a:lnTo>
                <a:cubicBezTo>
                  <a:pt x="181944" y="211133"/>
                  <a:pt x="136207" y="256870"/>
                  <a:pt x="136207" y="313289"/>
                </a:cubicBezTo>
                <a:cubicBezTo>
                  <a:pt x="136207" y="440846"/>
                  <a:pt x="136208" y="568403"/>
                  <a:pt x="136208" y="695960"/>
                </a:cubicBezTo>
                <a:lnTo>
                  <a:pt x="0" y="69596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13" descr="Описание: http://im2-tub-ru.yandex.net/i?id=420006276-11-72&amp;n=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22" y="468734"/>
            <a:ext cx="558322" cy="8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Развернутая стрелка 27"/>
          <p:cNvSpPr>
            <a:spLocks/>
          </p:cNvSpPr>
          <p:nvPr/>
        </p:nvSpPr>
        <p:spPr bwMode="auto">
          <a:xfrm>
            <a:off x="10100483" y="542538"/>
            <a:ext cx="155799" cy="205641"/>
          </a:xfrm>
          <a:custGeom>
            <a:avLst/>
            <a:gdLst>
              <a:gd name="T0" fmla="*/ 0 w 381635"/>
              <a:gd name="T1" fmla="*/ 995680 h 995680"/>
              <a:gd name="T2" fmla="*/ 0 w 381635"/>
              <a:gd name="T3" fmla="*/ 166965 h 995680"/>
              <a:gd name="T4" fmla="*/ 166965 w 381635"/>
              <a:gd name="T5" fmla="*/ 0 h 995680"/>
              <a:gd name="T6" fmla="*/ 166965 w 381635"/>
              <a:gd name="T7" fmla="*/ 0 h 995680"/>
              <a:gd name="T8" fmla="*/ 333930 w 381635"/>
              <a:gd name="T9" fmla="*/ 166965 h 995680"/>
              <a:gd name="T10" fmla="*/ 333931 w 381635"/>
              <a:gd name="T11" fmla="*/ 651351 h 995680"/>
              <a:gd name="T12" fmla="*/ 381635 w 381635"/>
              <a:gd name="T13" fmla="*/ 651351 h 995680"/>
              <a:gd name="T14" fmla="*/ 286226 w 381635"/>
              <a:gd name="T15" fmla="*/ 746760 h 995680"/>
              <a:gd name="T16" fmla="*/ 190818 w 381635"/>
              <a:gd name="T17" fmla="*/ 651351 h 995680"/>
              <a:gd name="T18" fmla="*/ 238522 w 381635"/>
              <a:gd name="T19" fmla="*/ 651351 h 995680"/>
              <a:gd name="T20" fmla="*/ 238522 w 381635"/>
              <a:gd name="T21" fmla="*/ 166965 h 995680"/>
              <a:gd name="T22" fmla="*/ 166965 w 381635"/>
              <a:gd name="T23" fmla="*/ 95408 h 995680"/>
              <a:gd name="T24" fmla="*/ 166965 w 381635"/>
              <a:gd name="T25" fmla="*/ 95409 h 995680"/>
              <a:gd name="T26" fmla="*/ 95408 w 381635"/>
              <a:gd name="T27" fmla="*/ 166966 h 995680"/>
              <a:gd name="T28" fmla="*/ 95409 w 381635"/>
              <a:gd name="T29" fmla="*/ 995680 h 995680"/>
              <a:gd name="T30" fmla="*/ 0 w 381635"/>
              <a:gd name="T31" fmla="*/ 995680 h 9956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81635" h="995680">
                <a:moveTo>
                  <a:pt x="0" y="995680"/>
                </a:moveTo>
                <a:lnTo>
                  <a:pt x="0" y="166965"/>
                </a:lnTo>
                <a:cubicBezTo>
                  <a:pt x="0" y="74753"/>
                  <a:pt x="74753" y="0"/>
                  <a:pt x="166965" y="0"/>
                </a:cubicBezTo>
                <a:lnTo>
                  <a:pt x="166965" y="0"/>
                </a:lnTo>
                <a:cubicBezTo>
                  <a:pt x="259177" y="0"/>
                  <a:pt x="333930" y="74753"/>
                  <a:pt x="333930" y="166965"/>
                </a:cubicBezTo>
                <a:cubicBezTo>
                  <a:pt x="333930" y="328427"/>
                  <a:pt x="333931" y="489889"/>
                  <a:pt x="333931" y="651351"/>
                </a:cubicBezTo>
                <a:lnTo>
                  <a:pt x="381635" y="651351"/>
                </a:lnTo>
                <a:lnTo>
                  <a:pt x="286226" y="746760"/>
                </a:lnTo>
                <a:lnTo>
                  <a:pt x="190818" y="651351"/>
                </a:lnTo>
                <a:lnTo>
                  <a:pt x="238522" y="651351"/>
                </a:lnTo>
                <a:lnTo>
                  <a:pt x="238522" y="166965"/>
                </a:lnTo>
                <a:cubicBezTo>
                  <a:pt x="238522" y="127445"/>
                  <a:pt x="206485" y="95408"/>
                  <a:pt x="166965" y="95408"/>
                </a:cubicBezTo>
                <a:lnTo>
                  <a:pt x="166965" y="95409"/>
                </a:lnTo>
                <a:cubicBezTo>
                  <a:pt x="127445" y="95409"/>
                  <a:pt x="95408" y="127446"/>
                  <a:pt x="95408" y="166966"/>
                </a:cubicBezTo>
                <a:cubicBezTo>
                  <a:pt x="95408" y="443204"/>
                  <a:pt x="95409" y="719442"/>
                  <a:pt x="95409" y="995680"/>
                </a:cubicBezTo>
                <a:lnTo>
                  <a:pt x="0" y="99568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86604" y="1346170"/>
            <a:ext cx="6727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308600" algn="l"/>
              </a:tabLst>
            </a:pPr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ru-RU" sz="1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Доходы      </a:t>
            </a:r>
            <a:r>
              <a:rPr lang="ru-RU" sz="1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Расходы                                                                                           Доходы       Расходы</a:t>
            </a:r>
            <a:endParaRPr lang="ru-RU" sz="1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308600" algn="l"/>
              </a:tabLst>
            </a:pP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</a:p>
        </p:txBody>
      </p:sp>
      <p:sp>
        <p:nvSpPr>
          <p:cNvPr id="28" name="Прямоугольник 672"/>
          <p:cNvSpPr>
            <a:spLocks noChangeArrowheads="1"/>
          </p:cNvSpPr>
          <p:nvPr/>
        </p:nvSpPr>
        <p:spPr bwMode="auto">
          <a:xfrm>
            <a:off x="5309117" y="2075642"/>
            <a:ext cx="1660849" cy="5202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остатки средств на счете, взять кредит)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Прямоугольная выноска 674"/>
          <p:cNvSpPr>
            <a:spLocks noChangeArrowheads="1"/>
          </p:cNvSpPr>
          <p:nvPr/>
        </p:nvSpPr>
        <p:spPr bwMode="auto">
          <a:xfrm>
            <a:off x="5309117" y="1552422"/>
            <a:ext cx="1660849" cy="316968"/>
          </a:xfrm>
          <a:prstGeom prst="wedgeRectCallout">
            <a:avLst>
              <a:gd name="adj1" fmla="val -20236"/>
              <a:gd name="adj2" fmla="val 95444"/>
            </a:avLst>
          </a:prstGeom>
          <a:solidFill>
            <a:srgbClr val="DAE3FE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Дефицит</a:t>
            </a:r>
            <a:r>
              <a:rPr kumimoji="0" lang="ru-RU" sz="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(расходы больше доходов)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Прямоугольная выноска 674"/>
          <p:cNvSpPr>
            <a:spLocks noChangeArrowheads="1"/>
          </p:cNvSpPr>
          <p:nvPr/>
        </p:nvSpPr>
        <p:spPr bwMode="auto">
          <a:xfrm>
            <a:off x="9730037" y="1546653"/>
            <a:ext cx="1660849" cy="316968"/>
          </a:xfrm>
          <a:prstGeom prst="wedgeRectCallout">
            <a:avLst>
              <a:gd name="adj1" fmla="val -20236"/>
              <a:gd name="adj2" fmla="val 95444"/>
            </a:avLst>
          </a:prstGeom>
          <a:solidFill>
            <a:srgbClr val="DAE3FE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Профицит    (доходы больше расходов)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Прямоугольник 672"/>
          <p:cNvSpPr>
            <a:spLocks noChangeArrowheads="1"/>
          </p:cNvSpPr>
          <p:nvPr/>
        </p:nvSpPr>
        <p:spPr bwMode="auto">
          <a:xfrm>
            <a:off x="9730037" y="2057098"/>
            <a:ext cx="1712023" cy="5387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ранее взятые кредиты)</a:t>
            </a:r>
            <a:endParaRPr lang="ru-RU" sz="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45016" y="2748860"/>
            <a:ext cx="1219199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400" b="1" dirty="0" smtClean="0">
                <a:ln/>
                <a:solidFill>
                  <a:schemeClr val="bg1"/>
                </a:solidFill>
                <a:latin typeface="Bookman Old Style" panose="02050604050505020204" pitchFamily="18" charset="0"/>
              </a:rPr>
              <a:t>Основные характеристики бюджета Красногвардейского района на 2020 год и плановый период 2021 и 2022 годов</a:t>
            </a:r>
            <a:endParaRPr lang="ru-RU" sz="1400" b="1" dirty="0">
              <a:ln/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891" y="3021596"/>
            <a:ext cx="3852290" cy="244132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8" name="TextBox 37"/>
          <p:cNvSpPr txBox="1"/>
          <p:nvPr/>
        </p:nvSpPr>
        <p:spPr>
          <a:xfrm>
            <a:off x="10178382" y="4003732"/>
            <a:ext cx="11306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Доходы</a:t>
            </a:r>
            <a:r>
              <a:rPr lang="ru-RU" sz="800" b="1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592 240,1</a:t>
            </a:r>
            <a:endParaRPr lang="ru-RU" sz="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тыс. руб.</a:t>
            </a:r>
            <a:endParaRPr lang="ru-RU" sz="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77050" y="4267767"/>
            <a:ext cx="11306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Расходы</a:t>
            </a:r>
            <a:r>
              <a:rPr lang="ru-RU" sz="800" b="1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592 240,1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тыс. руб.</a:t>
            </a:r>
            <a:endParaRPr lang="ru-RU" sz="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35225" y="4918519"/>
            <a:ext cx="9684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Дефицит(-), профицит(+) </a:t>
            </a:r>
          </a:p>
          <a:p>
            <a:r>
              <a:rPr lang="ru-RU" sz="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0,0 тыс. руб.</a:t>
            </a:r>
            <a:endParaRPr lang="ru-RU" sz="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07714" y="3017540"/>
            <a:ext cx="134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2020 год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16122" y="3534275"/>
            <a:ext cx="7110720" cy="1242541"/>
          </a:xfrm>
          <a:prstGeom prst="roundRect">
            <a:avLst/>
          </a:prstGeom>
          <a:solidFill>
            <a:srgbClr val="E1EDF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74320" y="3534276"/>
            <a:ext cx="694778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ru-RU" sz="1600" b="1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Муниципальный долг</a:t>
            </a:r>
            <a:r>
              <a:rPr lang="ru-RU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(обязательства</a:t>
            </a:r>
            <a:r>
              <a:rPr lang="ru-RU" sz="1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, возникающие из </a:t>
            </a:r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муниципальных </a:t>
            </a:r>
            <a:r>
              <a:rPr lang="ru-RU" sz="1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заимствований, гарантий по обязательствам третьих лиц, другие обязательства в соответствии с видами долговых обязательств, установленными </a:t>
            </a:r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Бюджетным  Кодексом РФ, </a:t>
            </a:r>
            <a:r>
              <a:rPr lang="ru-RU" sz="1200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принятые на себя </a:t>
            </a:r>
            <a:r>
              <a:rPr lang="ru-RU" sz="12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муниципальным образованием)</a:t>
            </a:r>
            <a:r>
              <a:rPr lang="ru-RU" sz="16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  <a:p>
            <a:pPr algn="just"/>
            <a:r>
              <a:rPr lang="ru-RU" sz="1600" b="1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На 01.01.2020 </a:t>
            </a:r>
            <a:r>
              <a:rPr lang="ru-RU" sz="1600" b="1" u="sng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г.составит</a:t>
            </a:r>
            <a:r>
              <a:rPr lang="ru-RU" sz="1600" b="1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0,0 </a:t>
            </a:r>
            <a:r>
              <a:rPr lang="ru-RU" sz="1600" b="1" u="sng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тыс.руб</a:t>
            </a:r>
            <a:r>
              <a:rPr lang="ru-RU" sz="1600" b="1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  <a:endParaRPr lang="ru-RU" sz="1600" b="1" u="sng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726830"/>
              </p:ext>
            </p:extLst>
          </p:nvPr>
        </p:nvGraphicFramePr>
        <p:xfrm>
          <a:off x="116120" y="5395573"/>
          <a:ext cx="11911038" cy="133275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010340"/>
                <a:gridCol w="1986124"/>
                <a:gridCol w="2053168"/>
                <a:gridCol w="1953802"/>
                <a:gridCol w="1953802"/>
                <a:gridCol w="1953802"/>
              </a:tblGrid>
              <a:tr h="442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Показатель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E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2018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год </a:t>
                      </a:r>
                      <a:endParaRPr lang="ru-RU" sz="1400" dirty="0" smtClean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отчет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E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2019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год </a:t>
                      </a:r>
                      <a:endParaRPr lang="ru-RU" sz="1400" dirty="0" smtClean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отчет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E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2020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год </a:t>
                      </a:r>
                      <a:endParaRPr lang="ru-RU" sz="1400" dirty="0" smtClean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E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2021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год </a:t>
                      </a:r>
                      <a:endParaRPr lang="ru-RU" sz="1400" dirty="0" smtClean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E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2022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год </a:t>
                      </a:r>
                      <a:endParaRPr lang="ru-RU" sz="1400" dirty="0" smtClean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E3FE"/>
                    </a:solidFill>
                  </a:tcPr>
                </a:tc>
              </a:tr>
              <a:tr h="222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Доходы </a:t>
                      </a:r>
                      <a:endParaRPr lang="ru-RU" sz="1400" b="0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E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565 508,8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E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614 631,2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DAE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592 240,1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E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477 339,6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E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484 139,7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E3FE"/>
                    </a:solidFill>
                  </a:tcPr>
                </a:tc>
              </a:tr>
              <a:tr h="222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Расходы </a:t>
                      </a:r>
                      <a:endParaRPr lang="ru-RU" sz="1400" b="0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E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559 552,2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E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604 032,0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DAE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592 240,1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E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477 339,6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E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484 139,7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E3FE"/>
                    </a:solidFill>
                  </a:tcPr>
                </a:tc>
              </a:tr>
              <a:tr h="444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Дефицит(-), профицит (+)</a:t>
                      </a:r>
                      <a:endParaRPr lang="ru-RU" sz="1400" b="0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E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5 956,6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E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10 599,2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DAE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0,0   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E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0,0   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E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anose="02050604050505020204" pitchFamily="18" charset="0"/>
                        </a:rPr>
                        <a:t>0,0   </a:t>
                      </a:r>
                      <a:endParaRPr lang="ru-RU" sz="1400" b="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AE3FE"/>
                    </a:solidFill>
                  </a:tcPr>
                </a:tc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1276477" y="5164741"/>
            <a:ext cx="1741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Тыс. руб.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3" y="220287"/>
            <a:ext cx="739950" cy="68411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80500" y="178000"/>
            <a:ext cx="739950" cy="684111"/>
          </a:xfrm>
          <a:prstGeom prst="rect">
            <a:avLst/>
          </a:prstGeom>
        </p:spPr>
      </p:pic>
      <p:pic>
        <p:nvPicPr>
          <p:cNvPr id="2050" name="Picture 2" descr="Наши пятитысячные картинка смайлик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906" y="531908"/>
            <a:ext cx="1518667" cy="2024890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ostanay.asia/files/elfinder/%D0%92%D0%B5%D1%81%D1%8B%201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96" y="305217"/>
            <a:ext cx="1509186" cy="2188495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8344"/>
            <a:ext cx="5335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prstClr val="black">
                    <a:lumMod val="85000"/>
                  </a:prstClr>
                </a:solidFill>
                <a:latin typeface="Times New Roman" pitchFamily="18" charset="0"/>
                <a:cs typeface="Times New Roman" pitchFamily="18" charset="0"/>
              </a:rPr>
              <a:t>НДФЛ</a:t>
            </a:r>
            <a:r>
              <a:rPr lang="ru-RU" sz="1600" b="1">
                <a:solidFill>
                  <a:prstClr val="black">
                    <a:lumMod val="85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smtClean="0">
                <a:solidFill>
                  <a:prstClr val="black">
                    <a:lumMod val="85000"/>
                  </a:prstClr>
                </a:solidFill>
                <a:latin typeface="Times New Roman" pitchFamily="18" charset="0"/>
                <a:cs typeface="Times New Roman" pitchFamily="18" charset="0"/>
              </a:rPr>
              <a:t>ПЛАНИРУЕМЫЙ </a:t>
            </a:r>
            <a:r>
              <a:rPr lang="ru-RU" sz="1600" b="1" dirty="0">
                <a:solidFill>
                  <a:prstClr val="black">
                    <a:lumMod val="85000"/>
                  </a:prstClr>
                </a:solidFill>
                <a:latin typeface="Times New Roman" pitchFamily="18" charset="0"/>
                <a:cs typeface="Times New Roman" pitchFamily="18" charset="0"/>
              </a:rPr>
              <a:t>К ПОСТУПЛЕНИЮ В БЮДЖЕТ РАЙОНА В </a:t>
            </a:r>
            <a:r>
              <a:rPr lang="ru-RU" sz="1600" b="1" dirty="0" smtClean="0">
                <a:solidFill>
                  <a:prstClr val="black">
                    <a:lumMod val="85000"/>
                  </a:prst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dirty="0">
                <a:solidFill>
                  <a:prstClr val="black">
                    <a:lumMod val="85000"/>
                  </a:prstClr>
                </a:solidFill>
                <a:latin typeface="Times New Roman" pitchFamily="18" charset="0"/>
                <a:cs typeface="Times New Roman" pitchFamily="18" charset="0"/>
              </a:rPr>
              <a:t>ГОДУ,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dirty="0">
              <a:solidFill>
                <a:prstClr val="black">
                  <a:lumMod val="8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149340" y="820394"/>
          <a:ext cx="4809916" cy="225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12102" y="3162022"/>
            <a:ext cx="2129740" cy="1231106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ТЕМП </a:t>
            </a:r>
            <a:r>
              <a:rPr lang="ru-RU" sz="1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СНИЖЕНИЯ </a:t>
            </a:r>
            <a:r>
              <a:rPr lang="ru-RU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ПЛАНОВЫХ НАЗНАЧЕНИЙ </a:t>
            </a:r>
            <a:r>
              <a:rPr lang="ru-RU" sz="1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РАЙОННОГО БЮДЖЕТА </a:t>
            </a:r>
            <a:r>
              <a:rPr lang="ru-RU" sz="1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исполнению </a:t>
            </a:r>
            <a:r>
              <a:rPr lang="ru-RU" sz="1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2019 года</a:t>
            </a:r>
            <a:r>
              <a:rPr lang="ru-RU" sz="1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составил </a:t>
            </a:r>
            <a:r>
              <a:rPr lang="ru-RU" sz="1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6,2%</a:t>
            </a:r>
            <a:endParaRPr lang="ru-RU" sz="1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6" y="4538956"/>
            <a:ext cx="1292928" cy="9696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5588" y="5508652"/>
            <a:ext cx="1157420" cy="118465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41842" y="4454684"/>
            <a:ext cx="1130159" cy="105396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791200" y="3615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77">
              <a:spcBef>
                <a:spcPct val="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</a:p>
          <a:p>
            <a:pPr algn="ctr" defTabSz="914377">
              <a:spcBef>
                <a:spcPct val="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(Государственная пошлина по делам, рассматриваемым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в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судах общей юрисдикции, мировыми судьями)</a:t>
            </a:r>
            <a:endParaRPr lang="ru-RU" sz="1600" b="1" dirty="0">
              <a:solidFill>
                <a:srgbClr val="0000CC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88915" y="1146560"/>
            <a:ext cx="2046204" cy="763264"/>
          </a:xfrm>
          <a:prstGeom prst="roundRect">
            <a:avLst/>
          </a:prstGeom>
          <a:solidFill>
            <a:srgbClr val="DAE3FE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rIns="91439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3 621,5 </a:t>
            </a:r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97927" y="1146560"/>
            <a:ext cx="2046204" cy="763264"/>
          </a:xfrm>
          <a:prstGeom prst="roundRect">
            <a:avLst/>
          </a:prstGeom>
          <a:solidFill>
            <a:srgbClr val="DAE3FE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rIns="91439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 на 2020 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                          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3 817,0 тыс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63905" y="2047762"/>
            <a:ext cx="2034022" cy="1184940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ТЕМП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РОСТА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ПЛАНОВЫХ НАЗНАЧЕНИЙ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РАЙОННОГО БЮДЖЕТА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исполнению 2019 </a:t>
            </a: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составил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105,4 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8409978" y="866080"/>
            <a:ext cx="313087" cy="2062808"/>
          </a:xfrm>
          <a:prstGeom prst="rightBrace">
            <a:avLst>
              <a:gd name="adj1" fmla="val 8333"/>
              <a:gd name="adj2" fmla="val 50515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12" y="2105816"/>
            <a:ext cx="1156409" cy="123810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992" y="2105816"/>
            <a:ext cx="1668392" cy="121997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351379" y="3808353"/>
            <a:ext cx="4964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spcBef>
                <a:spcPct val="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  <a:endParaRPr lang="ru-RU" sz="1600" b="1" dirty="0">
              <a:solidFill>
                <a:srgbClr val="0000CC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488915" y="3622876"/>
            <a:ext cx="6398285" cy="347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5529277" y="4806841"/>
            <a:ext cx="2034628" cy="755104"/>
          </a:xfrm>
          <a:prstGeom prst="roundRect">
            <a:avLst/>
          </a:prstGeom>
          <a:solidFill>
            <a:srgbClr val="DAE3FE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rIns="91439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                        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2 492,0 </a:t>
            </a:r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29277" y="5712347"/>
            <a:ext cx="2034628" cy="768779"/>
          </a:xfrm>
          <a:prstGeom prst="roundRect">
            <a:avLst/>
          </a:prstGeom>
          <a:solidFill>
            <a:srgbClr val="DAE3FE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rIns="91439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                          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64,5 тыс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7563905" y="4967454"/>
            <a:ext cx="457351" cy="1254426"/>
          </a:xfrm>
          <a:prstGeom prst="rightBrace">
            <a:avLst>
              <a:gd name="adj1" fmla="val 8333"/>
              <a:gd name="adj2" fmla="val 50515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8037598" y="4897983"/>
            <a:ext cx="1982558" cy="1384995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СНИЖЕНИЕ ПЛАНОВЫХ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НАЗНАЧЕНИЙ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РАЙОННОГО БЮДЖЕТА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исполнению 2019 </a:t>
            </a: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составило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38,6 раз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258" y="4091786"/>
            <a:ext cx="1206638" cy="9833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92" y="4967454"/>
            <a:ext cx="1347127" cy="10118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55" y="5940121"/>
            <a:ext cx="1413400" cy="9405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7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4487370" y="4857309"/>
            <a:ext cx="1608630" cy="7956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b"/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ТЕМП </a:t>
            </a:r>
            <a:r>
              <a:rPr lang="ru-RU" sz="1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СНИЖЕНИЯ</a:t>
            </a:r>
            <a:endParaRPr lang="ru-RU" sz="1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0,5% </a:t>
            </a:r>
            <a:endParaRPr lang="ru-RU" sz="1100" dirty="0">
              <a:solidFill>
                <a:srgbClr val="FF0000"/>
              </a:solidFill>
            </a:endParaRPr>
          </a:p>
          <a:p>
            <a:endParaRPr lang="ru-RU" sz="11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93895" y="1677576"/>
            <a:ext cx="1881881" cy="6944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9104" y="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77">
              <a:spcBef>
                <a:spcPct val="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НАЛОГИ НА СОВОКУПНЫЙ ДОХОД В БЮДЖЕТ КРАСНОГВАРДЕЙСКОГО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 НА 2020 ГОД</a:t>
            </a:r>
            <a:endParaRPr lang="ru-RU" sz="16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29" y="838847"/>
            <a:ext cx="1486615" cy="79616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5823">
            <a:off x="3086589" y="381610"/>
            <a:ext cx="493211" cy="4932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88" y="421156"/>
            <a:ext cx="469036" cy="4690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77" y="438325"/>
            <a:ext cx="436103" cy="4361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169">
            <a:off x="8362301" y="302842"/>
            <a:ext cx="474946" cy="4749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3444" y="1708648"/>
            <a:ext cx="200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упрощенной системы налогообложения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76245" y="1675850"/>
            <a:ext cx="1779924" cy="7137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08656" y="1698941"/>
            <a:ext cx="1900522" cy="6633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сельско-хозяйственный налог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596233" y="1716373"/>
            <a:ext cx="2031148" cy="6732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81" y="841824"/>
            <a:ext cx="1589253" cy="79616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40" y="838847"/>
            <a:ext cx="1494651" cy="85626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739" y="831911"/>
            <a:ext cx="1489730" cy="88507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63500"/>
          </a:effectLst>
        </p:spPr>
      </p:pic>
      <p:sp>
        <p:nvSpPr>
          <p:cNvPr id="19" name="Пятиугольник 18"/>
          <p:cNvSpPr/>
          <p:nvPr/>
        </p:nvSpPr>
        <p:spPr>
          <a:xfrm rot="16200000">
            <a:off x="2243593" y="1856912"/>
            <a:ext cx="486111" cy="1496893"/>
          </a:xfrm>
          <a:prstGeom prst="homePlate">
            <a:avLst/>
          </a:prstGeom>
          <a:solidFill>
            <a:srgbClr val="DAE3F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38202" y="2480040"/>
            <a:ext cx="162953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67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24 363,0 тыс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4" name="Пятиугольник 23"/>
          <p:cNvSpPr/>
          <p:nvPr/>
        </p:nvSpPr>
        <p:spPr>
          <a:xfrm rot="16200000">
            <a:off x="9368751" y="1882810"/>
            <a:ext cx="486111" cy="1496893"/>
          </a:xfrm>
          <a:prstGeom prst="homePlate">
            <a:avLst/>
          </a:prstGeom>
          <a:solidFill>
            <a:srgbClr val="DAE3F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5" name="Пятиугольник 24"/>
          <p:cNvSpPr/>
          <p:nvPr/>
        </p:nvSpPr>
        <p:spPr>
          <a:xfrm rot="16200000">
            <a:off x="7119189" y="1866619"/>
            <a:ext cx="486111" cy="1496893"/>
          </a:xfrm>
          <a:prstGeom prst="homePlate">
            <a:avLst/>
          </a:prstGeom>
          <a:solidFill>
            <a:srgbClr val="DAE3F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6" name="Пятиугольник 25"/>
          <p:cNvSpPr/>
          <p:nvPr/>
        </p:nvSpPr>
        <p:spPr>
          <a:xfrm rot="16200000">
            <a:off x="4723151" y="1882809"/>
            <a:ext cx="486111" cy="1496893"/>
          </a:xfrm>
          <a:prstGeom prst="homePlate">
            <a:avLst/>
          </a:prstGeom>
          <a:solidFill>
            <a:srgbClr val="DAE3F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48744" y="2597698"/>
            <a:ext cx="1579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2 979,0 тыс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23371" y="2580869"/>
            <a:ext cx="1487320" cy="31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3 500,0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32754" y="2566655"/>
            <a:ext cx="1470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331,0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30" name="Правая фигурная скобка 29"/>
          <p:cNvSpPr/>
          <p:nvPr/>
        </p:nvSpPr>
        <p:spPr>
          <a:xfrm rot="5400000">
            <a:off x="5764907" y="-1573814"/>
            <a:ext cx="605811" cy="9119138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8188" y="322071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 </a:t>
            </a:r>
            <a:r>
              <a:rPr lang="ru-RU" sz="1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31 173,0 </a:t>
            </a:r>
            <a:r>
              <a:rPr lang="ru-RU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33437" y="3526542"/>
            <a:ext cx="10725126" cy="356017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ТЕМП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РОСТА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ПЛАНОВЫХ НАЗНАЧЕНИЙ РАЙОННОГО БЮДЖЕТА к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исполнению 2019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составил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112,0%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3" name="Прямоугольник с двумя усеченными соседними углами 32"/>
          <p:cNvSpPr/>
          <p:nvPr/>
        </p:nvSpPr>
        <p:spPr>
          <a:xfrm>
            <a:off x="393233" y="4059977"/>
            <a:ext cx="5776073" cy="554703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пользовании природными ресурсами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40826" y="3931568"/>
            <a:ext cx="1191034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158257" y="4824874"/>
            <a:ext cx="1826869" cy="769935"/>
            <a:chOff x="-10749" y="2011259"/>
            <a:chExt cx="2657095" cy="784003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-10749" y="2026192"/>
              <a:ext cx="2657095" cy="76907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37543" y="2011259"/>
              <a:ext cx="2582009" cy="69398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algn="ctr"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Исполнение </a:t>
              </a:r>
              <a:endParaRPr lang="ru-RU" sz="1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за </a:t>
              </a:r>
              <a:r>
                <a:rPr lang="ru-RU" sz="11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2019 </a:t>
              </a:r>
              <a:r>
                <a:rPr lang="ru-RU" sz="1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 </a:t>
              </a:r>
            </a:p>
            <a:p>
              <a:pPr algn="ctr"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686,6 тыс</a:t>
              </a:r>
              <a:r>
                <a:rPr lang="ru-RU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рублей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321660" y="4824874"/>
            <a:ext cx="1826869" cy="828035"/>
            <a:chOff x="3135948" y="578887"/>
            <a:chExt cx="2657095" cy="769070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3135948" y="578887"/>
              <a:ext cx="2657095" cy="769070"/>
            </a:xfrm>
            <a:prstGeom prst="round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3173491" y="616430"/>
              <a:ext cx="2582009" cy="6939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algn="ctr"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ПЛАН </a:t>
              </a:r>
              <a:r>
                <a:rPr lang="ru-RU" sz="1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на </a:t>
              </a:r>
              <a:r>
                <a:rPr lang="ru-RU" sz="11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2020 </a:t>
              </a:r>
              <a:r>
                <a:rPr lang="ru-RU" sz="1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</a:t>
              </a:r>
            </a:p>
            <a:p>
              <a:pPr algn="ctr"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683,3</a:t>
              </a:r>
              <a:r>
                <a:rPr lang="ru-RU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Заголовок 1"/>
          <p:cNvSpPr txBox="1">
            <a:spLocks/>
          </p:cNvSpPr>
          <p:nvPr/>
        </p:nvSpPr>
        <p:spPr>
          <a:xfrm>
            <a:off x="7076159" y="4103997"/>
            <a:ext cx="4382404" cy="5281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lIns="0" tIns="0" rIns="18288" bIns="0" anchor="ctr">
            <a:normAutofit fontScale="6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defTabSz="914377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  <a:endParaRPr lang="ru-RU" sz="2400" b="1" dirty="0">
              <a:solidFill>
                <a:srgbClr val="0000CC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455362" y="4706493"/>
            <a:ext cx="2549742" cy="18928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сельских поселений, а также средства от продажи права на заключение договоров аренды указанных земельных участков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999">
            <a:off x="7555156" y="4525319"/>
            <a:ext cx="393680" cy="39368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191175" y="6231968"/>
            <a:ext cx="1405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6 020,4 тыс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48" name="Овал 47"/>
          <p:cNvSpPr/>
          <p:nvPr/>
        </p:nvSpPr>
        <p:spPr>
          <a:xfrm>
            <a:off x="9412479" y="4722159"/>
            <a:ext cx="2639437" cy="19355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бюджетных и автономных учреждений)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189510" y="6322327"/>
            <a:ext cx="1184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620,0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561">
            <a:off x="10415237" y="4508440"/>
            <a:ext cx="393680" cy="3936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29" y="4963129"/>
            <a:ext cx="876195" cy="49481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74" y="5003549"/>
            <a:ext cx="876195" cy="494817"/>
          </a:xfrm>
          <a:prstGeom prst="rect">
            <a:avLst/>
          </a:prstGeom>
        </p:spPr>
      </p:pic>
      <p:pic>
        <p:nvPicPr>
          <p:cNvPr id="52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2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409146" y="1333179"/>
            <a:ext cx="5846067" cy="9096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31700" y="236674"/>
            <a:ext cx="4872942" cy="9309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9213" y="2034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МЕЖБЮДЖЕТНЫЕ ТРАНСФЕРТЫ </a:t>
            </a:r>
          </a:p>
          <a:p>
            <a:pPr algn="ctr"/>
            <a:r>
              <a:rPr lang="ru-RU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ru-RU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 Полужирный" panose="02040802050405020203" pitchFamily="18" charset="0"/>
              </a:rPr>
              <a:t>это основной вид безвозмездных перечислений</a:t>
            </a:r>
            <a:endParaRPr lang="ru-RU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1660" y="1310668"/>
            <a:ext cx="5850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Межбюджетные трансферты — 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средства, предоставляемые одним бюджетом бюджетной системы другому бюджету бюджетной системы.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282695"/>
              </p:ext>
            </p:extLst>
          </p:nvPr>
        </p:nvGraphicFramePr>
        <p:xfrm>
          <a:off x="105686" y="2322721"/>
          <a:ext cx="6447556" cy="41097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2332"/>
                <a:gridCol w="2425797"/>
                <a:gridCol w="2469427"/>
              </a:tblGrid>
              <a:tr h="52766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E1EDF7"/>
                          </a:solidFill>
                          <a:latin typeface="Bookman Old Style" panose="02050604050505020204" pitchFamily="18" charset="0"/>
                        </a:rPr>
                        <a:t>Виды межбюджетных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E1EDF7"/>
                          </a:solidFill>
                          <a:latin typeface="Bookman Old Style" panose="02050604050505020204" pitchFamily="18" charset="0"/>
                        </a:rPr>
                        <a:t>трансфертов</a:t>
                      </a:r>
                      <a:endParaRPr lang="ru-RU" sz="900" dirty="0">
                        <a:solidFill>
                          <a:srgbClr val="E1EDF7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E1EDF7"/>
                          </a:solidFill>
                          <a:latin typeface="Bookman Old Style" panose="02050604050505020204" pitchFamily="18" charset="0"/>
                        </a:rPr>
                        <a:t>Определение</a:t>
                      </a:r>
                      <a:endParaRPr lang="ru-RU" sz="900" dirty="0">
                        <a:solidFill>
                          <a:srgbClr val="E1EDF7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E1EDF7"/>
                          </a:solidFill>
                          <a:latin typeface="Bookman Old Style" panose="02050604050505020204" pitchFamily="18" charset="0"/>
                        </a:rPr>
                        <a:t>Аналогия в семейном</a:t>
                      </a:r>
                      <a:r>
                        <a:rPr lang="ru-RU" sz="900" baseline="0" dirty="0" smtClean="0">
                          <a:solidFill>
                            <a:srgbClr val="E1EDF7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E1EDF7"/>
                          </a:solidFill>
                          <a:latin typeface="Bookman Old Style" panose="02050604050505020204" pitchFamily="18" charset="0"/>
                        </a:rPr>
                        <a:t>бюджете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E1EDF7"/>
                          </a:solidFill>
                          <a:latin typeface="Bookman Old Style" panose="02050604050505020204" pitchFamily="18" charset="0"/>
                        </a:rPr>
                        <a:t>(Родители- вышестоящий бюджет,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E1EDF7"/>
                          </a:solidFill>
                          <a:latin typeface="Bookman Old Style" panose="02050604050505020204" pitchFamily="18" charset="0"/>
                        </a:rPr>
                        <a:t>ребенок-студент - нижестоящий)</a:t>
                      </a:r>
                      <a:endParaRPr lang="ru-RU" sz="900" dirty="0">
                        <a:solidFill>
                          <a:srgbClr val="E1EDF7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90513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Дотации (от лат. «Dotatio» —</a:t>
                      </a:r>
                    </a:p>
                    <a:p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дар, пожертвование)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Предоставляются бюджету на безвозмездной и безвозвратной основе без установления направлений и (или) условий их использования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Родители дают сыну небольшую сумму денег на текущие расходы (карманные деньги), потому что сын студент и стипендии не хватает на жизнь. Сын распоряжается этими деньгами по своему усмотрению.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91671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Субвенции (от лат.</a:t>
                      </a:r>
                    </a:p>
                    <a:p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«Subvenire» — приходить на</a:t>
                      </a:r>
                    </a:p>
                    <a:p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помощь, помогать)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Предоставляются бюджету в целях финансового обеспечения расходных обязательств</a:t>
                      </a:r>
                      <a:r>
                        <a:rPr lang="ru-RU" sz="900" baseline="0" dirty="0" smtClean="0">
                          <a:latin typeface="Bookman Old Style" panose="02050604050505020204" pitchFamily="18" charset="0"/>
                        </a:rPr>
                        <a:t> муниципального образования, возникших при выполнении и «переданных» ему государственных полномочий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Мама попросила сына произвести определенные расходы за неё (Она дает</a:t>
                      </a:r>
                      <a:r>
                        <a:rPr lang="ru-RU" sz="900" baseline="0" dirty="0" smtClean="0">
                          <a:latin typeface="Bookman Old Style" panose="02050604050505020204" pitchFamily="18" charset="0"/>
                        </a:rPr>
                        <a:t> деньги сыну и просит купить по списку продукты на ужин, а сдачу, разумеется вернуть. На другие цели эти деньги тратить нельзя</a:t>
                      </a:r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).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102431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Субсидии (от лат.</a:t>
                      </a:r>
                    </a:p>
                    <a:p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«Supsidium» — поддержка)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Предоставляются бюджету в целях софинансирования расходных обязательств,</a:t>
                      </a:r>
                      <a:r>
                        <a:rPr lang="ru-RU" sz="900" baseline="0" dirty="0" smtClean="0">
                          <a:latin typeface="Bookman Old Style" panose="02050604050505020204" pitchFamily="18" charset="0"/>
                        </a:rPr>
                        <a:t> возникающих при выполнении полномочий местного значения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Сыну не хватает стипендии чтобы купить новый телефон. Он просит денег у родителей (часть стоимости телефона). Родители добавили денег на покупку телефона. Сын купил телефон и</a:t>
                      </a:r>
                      <a:r>
                        <a:rPr lang="ru-RU" sz="900" baseline="0" dirty="0" smtClean="0">
                          <a:latin typeface="Bookman Old Style" panose="02050604050505020204" pitchFamily="18" charset="0"/>
                        </a:rPr>
                        <a:t> с гордостью «отчитался» перед родителями.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69937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Иные межбюджетные</a:t>
                      </a:r>
                      <a:r>
                        <a:rPr lang="ru-RU" sz="900" baseline="0" dirty="0" smtClean="0">
                          <a:latin typeface="Bookman Old Style" panose="02050604050505020204" pitchFamily="18" charset="0"/>
                        </a:rPr>
                        <a:t> трансферты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Предоставляются на осуществление полномочий по решению вопросов местного значения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latin typeface="Bookman Old Style" panose="02050604050505020204" pitchFamily="18" charset="0"/>
                        </a:rPr>
                        <a:t>Родители</a:t>
                      </a:r>
                      <a:r>
                        <a:rPr lang="ru-RU" sz="900" baseline="0" dirty="0" smtClean="0">
                          <a:latin typeface="Bookman Old Style" panose="02050604050505020204" pitchFamily="18" charset="0"/>
                        </a:rPr>
                        <a:t> дают сыну денег на покупку учебников и канцелярских принадлежностей для использования в учебе.</a:t>
                      </a:r>
                      <a:endParaRPr lang="ru-RU" sz="9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7034444" y="682417"/>
            <a:ext cx="4816833" cy="888819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Межбюджетные трансферты, предоставляемые из областного бюджета на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2020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год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920658" y="4474809"/>
            <a:ext cx="1833504" cy="13217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050860" y="2501422"/>
            <a:ext cx="2001707" cy="10891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93281" y="3761848"/>
            <a:ext cx="1775590" cy="10474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882794" y="2246271"/>
            <a:ext cx="1969475" cy="898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855113" y="2048513"/>
            <a:ext cx="3143585" cy="29455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 rot="18890014">
            <a:off x="7963571" y="2689526"/>
            <a:ext cx="139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ДОТАЦИИ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3507571">
            <a:off x="9563041" y="2765892"/>
            <a:ext cx="172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     </a:t>
            </a:r>
            <a:r>
              <a:rPr lang="ru-RU" sz="1400" dirty="0" smtClean="0">
                <a:latin typeface="Bookman Old Style" panose="02050604050505020204" pitchFamily="18" charset="0"/>
              </a:rPr>
              <a:t>СУБВЕНЦИИ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4360701">
            <a:off x="7777049" y="4021939"/>
            <a:ext cx="1292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ookman Old Style" panose="02050604050505020204" pitchFamily="18" charset="0"/>
              </a:rPr>
              <a:t>СУБСИДИИ</a:t>
            </a:r>
          </a:p>
        </p:txBody>
      </p:sp>
      <p:sp>
        <p:nvSpPr>
          <p:cNvPr id="44" name="Овал 43"/>
          <p:cNvSpPr/>
          <p:nvPr/>
        </p:nvSpPr>
        <p:spPr>
          <a:xfrm>
            <a:off x="8710734" y="2853916"/>
            <a:ext cx="1467224" cy="12807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6464471" y="2251980"/>
            <a:ext cx="21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131 718,0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руб.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6954016" y="3995621"/>
            <a:ext cx="174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24 445,9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руб.</a:t>
            </a:r>
            <a:endParaRPr lang="ru-RU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9264296" y="2051496"/>
            <a:ext cx="178565" cy="1527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9492907" y="3550021"/>
            <a:ext cx="1115908" cy="82610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8696556" y="3579084"/>
            <a:ext cx="787437" cy="125037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920661" y="3534021"/>
            <a:ext cx="1502298" cy="7269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556601" y="4197376"/>
            <a:ext cx="212291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ИНЫЕ 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межбюджетные</a:t>
            </a:r>
            <a:r>
              <a:rPr lang="ru-RU" sz="1200" dirty="0" smtClean="0">
                <a:solidFill>
                  <a:srgbClr val="AC14A1"/>
                </a:solidFill>
                <a:latin typeface="Bookman Old Style" panose="02050604050505020204" pitchFamily="18" charset="0"/>
              </a:rPr>
              <a:t> </a:t>
            </a:r>
            <a:r>
              <a:rPr lang="ru-RU" sz="1200" dirty="0" smtClean="0">
                <a:latin typeface="Bookman Old Style" panose="02050604050505020204" pitchFamily="18" charset="0"/>
              </a:rPr>
              <a:t>трансферты</a:t>
            </a:r>
          </a:p>
          <a:p>
            <a:pPr algn="ctr"/>
            <a:endParaRPr lang="ru-RU" sz="1200" dirty="0">
              <a:latin typeface="Bookman Old Style" panose="02050604050505020204" pitchFamily="18" charset="0"/>
            </a:endParaRPr>
          </a:p>
          <a:p>
            <a:pPr algn="ctr"/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289597" y="4999810"/>
            <a:ext cx="309562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28 683,8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8771318" y="3149248"/>
            <a:ext cx="1409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459 850,7 тыс. руб.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852043" y="2575145"/>
            <a:ext cx="1787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275 003,0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5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56572" y="192301"/>
          <a:ext cx="1512962" cy="24310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2962"/>
              </a:tblGrid>
              <a:tr h="63810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Дотации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131 718,0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3374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Дотации бюджетам муниципальных районов на выравнивание бюджетной обеспеченности </a:t>
                      </a:r>
                    </a:p>
                    <a:p>
                      <a:pPr algn="ctr"/>
                      <a:r>
                        <a:rPr lang="ru-RU" sz="1000" dirty="0" smtClean="0">
                          <a:effectLst/>
                        </a:rPr>
                        <a:t>131 718,0 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666"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827646" y="150313"/>
          <a:ext cx="4170122" cy="32007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70122"/>
              </a:tblGrid>
              <a:tr h="60124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Субсидии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24 445,9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88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Субсидии бюджетам муниципальных районов на создание в общеобразовательных организациях,</a:t>
                      </a:r>
                      <a:r>
                        <a:rPr lang="ru-RU" sz="1000" baseline="0" dirty="0" smtClean="0">
                          <a:effectLst/>
                        </a:rPr>
                        <a:t> расположенных в сельской местности, условий для занятий физической культурой и спортом </a:t>
                      </a:r>
                    </a:p>
                    <a:p>
                      <a:pPr algn="ctr"/>
                      <a:r>
                        <a:rPr lang="ru-RU" sz="1000" dirty="0" smtClean="0">
                          <a:effectLst/>
                        </a:rPr>
                        <a:t>441,5 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609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Субсидии бюджетам муниципальных районов на реализацию мероприятий по обеспечению жильем молодых семей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 4 938,2 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90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Субсидии бюджетам муниципальных районов на поддержку отрасли культуры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 153,3 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71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Прочие субсидии бюджетам муниципальных районов </a:t>
                      </a:r>
                    </a:p>
                    <a:p>
                      <a:pPr algn="ctr"/>
                      <a:r>
                        <a:rPr lang="ru-RU" sz="1000" dirty="0" smtClean="0">
                          <a:effectLst/>
                        </a:rPr>
                        <a:t>18 912,9 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3955023" y="3443591"/>
          <a:ext cx="2014163" cy="14056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14163"/>
              </a:tblGrid>
              <a:tr h="70464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Прочие безвозмездные перечисления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1,0  тыс.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 руб.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3141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Прочие безвозмездные поступления в бюджеты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муниципальных районов  </a:t>
                      </a:r>
                    </a:p>
                    <a:p>
                      <a:pPr algn="ctr"/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тыс.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6053548" y="151778"/>
          <a:ext cx="5348460" cy="64510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48460"/>
              </a:tblGrid>
              <a:tr h="67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Субвенции 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275 003,0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356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Субвенции бюджетам муниципальных районов на государственную регистрацию актов гражданского состояния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952,1 тыс. руб.</a:t>
                      </a:r>
                      <a:endParaRPr lang="ru-RU" sz="10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621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Субвенции бюджетам муниципальных районов на осуществление первичного воинского учета на территориях, где отсутствуют военные комиссариаты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1 889,8 тыс. руб.</a:t>
                      </a:r>
                      <a:endParaRPr lang="ru-RU" sz="10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794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Субвенции бюджетам муниципальных районов на выплату единовременного пособия при всех формах устройства детей, лишенных родительского попечения, в семью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273,9 тыс. руб.</a:t>
                      </a:r>
                      <a:endParaRPr lang="ru-RU" sz="10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94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Субвенции бюджетам муниципальных районов на выполнение передаваемых полномочий субъектов Российской Федерации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220 361,1 тыс. руб. </a:t>
                      </a:r>
                      <a:endParaRPr lang="ru-RU" sz="10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02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Субвенции бюджетам муниципальных районов округов на компенсацию части платы, взимаемой с родителей (законных представителей) за присмотр и уход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за детьми,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посещающими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образовательные организации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, реализующие образовательные программы дошкольного образования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2 344,9 тыс. руб.</a:t>
                      </a:r>
                      <a:endParaRPr lang="ru-RU" sz="10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7651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Субвенции бюджетам муниципальных районов на осуществление полномочий по составлению (изменению)</a:t>
                      </a:r>
                      <a:r>
                        <a:rPr lang="ru-RU" sz="10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списков кандидатов в присяжные заседатели федеральных судов общей юрисдикции в Российской Федерации</a:t>
                      </a:r>
                      <a:endParaRPr lang="ru-RU" sz="10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 10,2 тыс. руб.</a:t>
                      </a:r>
                      <a:endParaRPr lang="ru-RU" sz="10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3565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Единая субвенция бюджетам муниципальных районов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1 566,7 тыс. руб.</a:t>
                      </a:r>
                      <a:endParaRPr lang="ru-RU" sz="10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482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Субвенции бюджетам муниципальных районов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3 028,3 тыс. руб.</a:t>
                      </a:r>
                      <a:endParaRPr lang="ru-RU" sz="10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5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Прочие субвенции бюджетам муниципальных районов 44 576,0 тыс. руб.</a:t>
                      </a:r>
                      <a:endParaRPr lang="ru-RU" sz="1000" dirty="0">
                        <a:solidFill>
                          <a:schemeClr val="bg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3" y="4851400"/>
            <a:ext cx="5616069" cy="18363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65" y="4884074"/>
            <a:ext cx="469036" cy="4690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397" y="5032804"/>
            <a:ext cx="469036" cy="4690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39" y="5233555"/>
            <a:ext cx="469036" cy="4690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79" y="5407071"/>
            <a:ext cx="469036" cy="4690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79" y="5538257"/>
            <a:ext cx="469036" cy="4690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4" y="5772775"/>
            <a:ext cx="469036" cy="4690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94" y="5998705"/>
            <a:ext cx="469036" cy="469036"/>
          </a:xfrm>
          <a:prstGeom prst="rect">
            <a:avLst/>
          </a:prstGeom>
        </p:spPr>
      </p:pic>
      <p:pic>
        <p:nvPicPr>
          <p:cNvPr id="16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321247"/>
              </p:ext>
            </p:extLst>
          </p:nvPr>
        </p:nvGraphicFramePr>
        <p:xfrm>
          <a:off x="68094" y="3433864"/>
          <a:ext cx="3799056" cy="14175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99056"/>
              </a:tblGrid>
              <a:tr h="40060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Иные межбюджетные трансферты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28 683,8  тыс.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effectLst/>
                          <a:latin typeface="Bookman Old Style" panose="02050604050505020204" pitchFamily="18" charset="0"/>
                        </a:rPr>
                        <a:t> руб.</a:t>
                      </a:r>
                      <a:endParaRPr lang="ru-RU" sz="1000" dirty="0">
                        <a:solidFill>
                          <a:srgbClr val="7030A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169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</a:p>
                    <a:p>
                      <a:pPr algn="ctr"/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28 683,8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тыс.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7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7824" y="60747"/>
            <a:ext cx="1148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Муниципальное образование Оренбургской области Красногвардейский район</a:t>
            </a:r>
            <a:endParaRPr lang="ru-RU" sz="2400" b="1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32851"/>
              </p:ext>
            </p:extLst>
          </p:nvPr>
        </p:nvGraphicFramePr>
        <p:xfrm>
          <a:off x="1179576" y="926246"/>
          <a:ext cx="4873752" cy="5712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3752"/>
              </a:tblGrid>
              <a:tr h="5712298">
                <a:tc>
                  <a:txBody>
                    <a:bodyPr/>
                    <a:lstStyle/>
                    <a:p>
                      <a:pPr algn="just"/>
                      <a:r>
                        <a:rPr lang="ru-RU" sz="1150" b="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расположен на северо-западе Оренбургской области и граничит: с Матвеевским, </a:t>
                      </a:r>
                      <a:r>
                        <a:rPr lang="ru-RU" sz="1150" b="0" i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Пономаревским</a:t>
                      </a:r>
                      <a:r>
                        <a:rPr lang="ru-RU" sz="1150" b="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Александровским, </a:t>
                      </a:r>
                      <a:r>
                        <a:rPr lang="ru-RU" sz="1150" b="0" i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Новосергиевским</a:t>
                      </a:r>
                      <a:r>
                        <a:rPr lang="ru-RU" sz="1150" b="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50" b="0" i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Сорочинским</a:t>
                      </a:r>
                      <a:r>
                        <a:rPr lang="ru-RU" sz="1150" b="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 </a:t>
                      </a:r>
                      <a:r>
                        <a:rPr lang="ru-RU" sz="1150" b="0" i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Грачевским</a:t>
                      </a:r>
                      <a:r>
                        <a:rPr lang="ru-RU" sz="1150" b="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районами области. Площадь территории — 2,8 тыс. км². Район имеет протяженность с севера на юг — 68,3 км, с запада на восток — 66,1 км.</a:t>
                      </a:r>
                    </a:p>
                    <a:p>
                      <a:pPr algn="just"/>
                      <a:r>
                        <a:rPr lang="ru-RU" sz="1150" b="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Красногвардейский район является одним из самых молодых районов </a:t>
                      </a:r>
                      <a:r>
                        <a:rPr lang="ru-RU" sz="1150" b="0" i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оренбуржья</a:t>
                      </a:r>
                      <a:r>
                        <a:rPr lang="ru-RU" sz="1150" b="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Образован Указом Президиума Верховного Совета РСФСР 30 декабря 1966 года, путём выделения из состава </a:t>
                      </a:r>
                      <a:r>
                        <a:rPr lang="ru-RU" sz="1150" b="0" i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Сорочинского</a:t>
                      </a:r>
                      <a:r>
                        <a:rPr lang="ru-RU" sz="1150" b="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района. Большая часть района входила в состав Ток-</a:t>
                      </a:r>
                      <a:r>
                        <a:rPr lang="ru-RU" sz="1150" b="0" i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Суранского</a:t>
                      </a:r>
                      <a:r>
                        <a:rPr lang="ru-RU" sz="1150" b="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кантона (Ток-</a:t>
                      </a:r>
                      <a:r>
                        <a:rPr lang="ru-RU" sz="1150" b="0" i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Чуранского</a:t>
                      </a:r>
                      <a:r>
                        <a:rPr lang="ru-RU" sz="1150" b="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Автономной Башкирской республики с ноября 1917 по октябрь 1924 года.</a:t>
                      </a:r>
                    </a:p>
                    <a:p>
                      <a:pPr algn="just"/>
                      <a:r>
                        <a:rPr lang="ru-RU" sz="1150" b="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Первоначально земли принадлежали башкирам, но коммерсант, купец Первой Гильдии, ростовский наследственный Почетный гражданин Иван Михайлович Плешанов и </a:t>
                      </a:r>
                      <a:r>
                        <a:rPr lang="ru-RU" sz="1150" b="0" i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Бузулукский</a:t>
                      </a:r>
                      <a:r>
                        <a:rPr lang="ru-RU" sz="1150" b="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купец Второй Гильдии Фёдор Фёдорович Красиков выкупили некоторые территории у башкир по низкой цене. Общая стоимость закупленной земли выразилась в 644417 рублях. Позднее была ещё закуплена земля у </a:t>
                      </a:r>
                      <a:r>
                        <a:rPr lang="ru-RU" sz="1150" b="0" i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Слободчикова</a:t>
                      </a:r>
                      <a:r>
                        <a:rPr lang="ru-RU" sz="1150" b="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других землевладельцев, на которой разместились хутора.</a:t>
                      </a:r>
                    </a:p>
                    <a:p>
                      <a:pPr algn="just"/>
                      <a:r>
                        <a:rPr lang="ru-RU" sz="1150" b="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В 1890 году земельная комиссия </a:t>
                      </a:r>
                      <a:r>
                        <a:rPr lang="ru-RU" sz="1150" b="0" i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Гальбштадской</a:t>
                      </a:r>
                      <a:r>
                        <a:rPr lang="ru-RU" sz="1150" b="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150" b="0" i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Гнаденфельдской</a:t>
                      </a:r>
                      <a:r>
                        <a:rPr lang="ru-RU" sz="1150" b="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сельских общин Бердянского уезда Таврической губернии приобрела у купцов И.М. Плешанова и Ф.Ф. Красикова 20388 десятин земли по цене в 30 и 32 рубля за десятину для основания 16 поселков Ново-Самарского поселения. Окончательная, продажная, цена была установлена по 34 рубля за десятину. </a:t>
                      </a:r>
                    </a:p>
                    <a:p>
                      <a:pPr algn="just"/>
                      <a:r>
                        <a:rPr lang="ru-RU" sz="1150" b="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9 марта 2005 года в соответствии с законом Оренбургской области № 1901/343-III-ОЗ в составе района образовано 16 муниципальных образований (сельских поселений), установлены границы муниципальных образований.</a:t>
                      </a:r>
                    </a:p>
                    <a:p>
                      <a:pPr algn="just"/>
                      <a:r>
                        <a:rPr lang="ru-RU" sz="1150" b="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ноября 2012 года законом Оренбургской области в состав Подольского сельсовета включен упразднённый Ивановский сельсовет</a:t>
                      </a:r>
                    </a:p>
                    <a:p>
                      <a:pPr algn="just"/>
                      <a:r>
                        <a:rPr lang="ru-RU" sz="1150" b="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С 2012 года в Красногвардейском районе 59 населённых пунктов в составе 15 сельских поселений:</a:t>
                      </a:r>
                      <a:endParaRPr lang="ru-RU" sz="1150" b="0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231447"/>
              </p:ext>
            </p:extLst>
          </p:nvPr>
        </p:nvGraphicFramePr>
        <p:xfrm>
          <a:off x="6053329" y="926247"/>
          <a:ext cx="4863910" cy="5712299"/>
        </p:xfrm>
        <a:graphic>
          <a:graphicData uri="http://schemas.openxmlformats.org/drawingml/2006/table">
            <a:tbl>
              <a:tblPr/>
              <a:tblGrid>
                <a:gridCol w="224071"/>
                <a:gridCol w="1739940"/>
                <a:gridCol w="1282108"/>
                <a:gridCol w="768283"/>
                <a:gridCol w="849508"/>
              </a:tblGrid>
              <a:tr h="874269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Сельские поселения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Административный центр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населённых</a:t>
                      </a:r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пунктов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Площадь,</a:t>
                      </a:r>
                      <a:b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r>
                        <a:rPr lang="ru-RU" sz="1100" i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159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Дмитриевский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посёлок </a:t>
                      </a:r>
                      <a:r>
                        <a:rPr lang="ru-RU" sz="1100" i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Кристалка</a:t>
                      </a:r>
                      <a:endParaRPr lang="ru-RU" sz="1100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133,05</a:t>
                      </a:r>
                      <a:endParaRPr lang="ru-RU" sz="1100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4712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Залесовский</a:t>
                      </a:r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Залесово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130,24</a:t>
                      </a:r>
                      <a:endParaRPr lang="ru-RU" sz="11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503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Кинзельский</a:t>
                      </a:r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</a:t>
                      </a:r>
                      <a:r>
                        <a:rPr lang="ru-RU" sz="1100" i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Кинзелька</a:t>
                      </a:r>
                      <a:endParaRPr lang="ru-RU" sz="1100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334,69</a:t>
                      </a:r>
                      <a:endParaRPr lang="ru-RU" sz="1100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4736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Нижнекристальский</a:t>
                      </a:r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посёлок </a:t>
                      </a:r>
                      <a:r>
                        <a:rPr lang="ru-RU" sz="11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Нижнекристалка</a:t>
                      </a:r>
                      <a:endParaRPr lang="ru-RU" sz="11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229,14</a:t>
                      </a:r>
                      <a:endParaRPr lang="ru-RU" sz="11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607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Никольский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Никольское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81,34</a:t>
                      </a:r>
                      <a:endParaRPr lang="ru-RU" sz="1100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2606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Новоюласенский</a:t>
                      </a:r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</a:t>
                      </a:r>
                      <a:r>
                        <a:rPr lang="ru-RU" sz="11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Новоюласка</a:t>
                      </a:r>
                      <a:endParaRPr lang="ru-RU" sz="11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87,17</a:t>
                      </a:r>
                      <a:endParaRPr lang="ru-RU" sz="11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12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Плешановский</a:t>
                      </a:r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Плешаново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163,10</a:t>
                      </a:r>
                      <a:endParaRPr lang="ru-RU" sz="1100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2607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Подольский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Подольск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290,19</a:t>
                      </a:r>
                      <a:endParaRPr lang="ru-RU" sz="11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11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Преображенский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Преображенка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180,63</a:t>
                      </a:r>
                      <a:endParaRPr lang="ru-RU" sz="1100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3048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Пролетарский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посёлок Пролетарка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135,77</a:t>
                      </a:r>
                      <a:endParaRPr lang="ru-RU" sz="11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736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Пушкинский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посёлок Пушкинский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304,86</a:t>
                      </a:r>
                      <a:endParaRPr lang="ru-RU" sz="1100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4736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Свердловский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посёлок Свердловский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357,52</a:t>
                      </a:r>
                      <a:endParaRPr lang="ru-RU" sz="11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736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Староникольский</a:t>
                      </a:r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</a:t>
                      </a:r>
                      <a:r>
                        <a:rPr lang="ru-RU" sz="1100" i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Староникольское</a:t>
                      </a:r>
                      <a:endParaRPr lang="ru-RU" sz="1100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68,94</a:t>
                      </a:r>
                      <a:endParaRPr lang="ru-RU" sz="1100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3505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Токский</a:t>
                      </a:r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</a:t>
                      </a:r>
                      <a:r>
                        <a:rPr lang="ru-RU" sz="11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Токское</a:t>
                      </a:r>
                      <a:endParaRPr lang="ru-RU" sz="11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181,23</a:t>
                      </a:r>
                      <a:endParaRPr lang="ru-RU" sz="11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16"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Яшкинский</a:t>
                      </a:r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Яшкино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212,65</a:t>
                      </a:r>
                      <a:endParaRPr lang="ru-RU" sz="1100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23" marR="24723" marT="12361" marB="12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8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19758" y="0"/>
            <a:ext cx="13639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Из каких поступлений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формируются доходы районного бюджета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95463" y="370887"/>
          <a:ext cx="3756869" cy="3218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/>
          </p:nvPr>
        </p:nvGraphicFramePr>
        <p:xfrm>
          <a:off x="3916109" y="363798"/>
          <a:ext cx="3815101" cy="323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/>
          </p:nvPr>
        </p:nvGraphicFramePr>
        <p:xfrm>
          <a:off x="7828231" y="375373"/>
          <a:ext cx="3749964" cy="323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/>
          </p:nvPr>
        </p:nvGraphicFramePr>
        <p:xfrm>
          <a:off x="2105365" y="3541853"/>
          <a:ext cx="3600954" cy="320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/>
          <p:nvPr>
            <p:extLst/>
          </p:nvPr>
        </p:nvGraphicFramePr>
        <p:xfrm>
          <a:off x="6143001" y="3538598"/>
          <a:ext cx="3749964" cy="323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139" y="-106791"/>
            <a:ext cx="107308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Доходы бюджета </a:t>
            </a:r>
          </a:p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Красногвардейского района за 2018-2022 гг.</a:t>
            </a:r>
            <a:endParaRPr lang="ru-RU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1746504" y="1133780"/>
          <a:ext cx="852100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100" name="Picture 4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807" y="74104"/>
            <a:ext cx="952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2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6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6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75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250"/>
                            </p:stCondLst>
                            <p:childTnLst>
                              <p:par>
                                <p:cTn id="9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El"/>
        </p:bldSub>
      </p:bldGraphic>
      <p:bldGraphic spid="6" grpId="1">
        <p:bldSub>
          <a:bldChart bld="categoryEl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110837"/>
            <a:ext cx="11609317" cy="125164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Доходы бюджета Красногвардейского района за 2018-2022 гг. 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/>
          </p:nvPr>
        </p:nvGraphicFramePr>
        <p:xfrm>
          <a:off x="313531" y="1227551"/>
          <a:ext cx="11667022" cy="530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8093"/>
                <a:gridCol w="1580412"/>
                <a:gridCol w="1532520"/>
                <a:gridCol w="1508575"/>
                <a:gridCol w="1604358"/>
                <a:gridCol w="1293064"/>
              </a:tblGrid>
              <a:tr h="3632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041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66"/>
                          </a:solidFill>
                        </a:rPr>
                        <a:t>Налоговые доходы</a:t>
                      </a:r>
                      <a:endParaRPr lang="ru-RU" sz="14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770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78 167,5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95 569,7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89 639,0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101 528,0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111 912,0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895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21 779,0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27 839,7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31 173,0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30 831,0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31 116,0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809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ресурсами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9,2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3942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4 399,4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3 621,5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3 817,0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3 970,0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4 129,0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080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перерасчеты по отмененным налогам, сборам и иным обязательным платежам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7,7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0395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104 353,6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127 040,1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124 626,0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136 329,0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147 157,0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92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66"/>
                          </a:solidFill>
                        </a:rPr>
                        <a:t>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567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6 482,4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6 637,2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6 640,4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6 883,2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7 073,1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404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938,7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686,6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683,3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703,8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724,2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080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(работ) и компенсации затрат государства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40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1 698,2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431,7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372,2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93,1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772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1 273,3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2 492,0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64,5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64,5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64,5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527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78 167,5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10 300,3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7 762,4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7 746,6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7 863,8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1051168" y="840697"/>
            <a:ext cx="1260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(</a:t>
            </a:r>
            <a:r>
              <a:rPr lang="ru-RU" sz="1400" dirty="0" err="1" smtClean="0">
                <a:solidFill>
                  <a:schemeClr val="bg1"/>
                </a:solidFill>
              </a:rPr>
              <a:t>тыс.руб</a:t>
            </a:r>
            <a:r>
              <a:rPr lang="ru-RU" sz="1400" dirty="0" smtClean="0">
                <a:solidFill>
                  <a:schemeClr val="bg1"/>
                </a:solidFill>
              </a:rPr>
              <a:t>)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5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37891"/>
          <p:cNvSpPr>
            <a:spLocks noChangeArrowheads="1"/>
          </p:cNvSpPr>
          <p:nvPr/>
        </p:nvSpPr>
        <p:spPr bwMode="auto">
          <a:xfrm>
            <a:off x="2547144" y="17463"/>
            <a:ext cx="7097713" cy="668337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Основные мероприятия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по мобилизации доходов бюджета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5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165" y="1926160"/>
            <a:ext cx="2905125" cy="27813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02" y="4495740"/>
            <a:ext cx="8858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0" name="Овальная выноска 37897"/>
          <p:cNvSpPr>
            <a:spLocks noChangeArrowheads="1"/>
          </p:cNvSpPr>
          <p:nvPr/>
        </p:nvSpPr>
        <p:spPr bwMode="auto">
          <a:xfrm>
            <a:off x="7762423" y="863861"/>
            <a:ext cx="3603916" cy="3083106"/>
          </a:xfrm>
          <a:prstGeom prst="wedgeEllipseCallout">
            <a:avLst>
              <a:gd name="adj1" fmla="val -67045"/>
              <a:gd name="adj2" fmla="val 2599"/>
            </a:avLst>
          </a:prstGeom>
          <a:solidFill>
            <a:srgbClr val="FFFF00"/>
          </a:soli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Работа с администраторами доходов районного бюджета,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Овальная выноска 37902"/>
          <p:cNvSpPr>
            <a:spLocks noChangeArrowheads="1"/>
          </p:cNvSpPr>
          <p:nvPr/>
        </p:nvSpPr>
        <p:spPr bwMode="auto">
          <a:xfrm>
            <a:off x="7389290" y="4178822"/>
            <a:ext cx="3616325" cy="1679575"/>
          </a:xfrm>
          <a:prstGeom prst="wedgeEllipseCallout">
            <a:avLst>
              <a:gd name="adj1" fmla="val -53495"/>
              <a:gd name="adj2" fmla="val -64560"/>
            </a:avLst>
          </a:prstGeom>
          <a:solidFill>
            <a:srgbClr val="FFFF00"/>
          </a:soli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Организация работы по информированию граждан о сроках уплаты налогов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Овальная выноска 37898"/>
          <p:cNvSpPr>
            <a:spLocks noChangeArrowheads="1"/>
          </p:cNvSpPr>
          <p:nvPr/>
        </p:nvSpPr>
        <p:spPr bwMode="auto">
          <a:xfrm>
            <a:off x="4442890" y="5409908"/>
            <a:ext cx="2987675" cy="1329220"/>
          </a:xfrm>
          <a:prstGeom prst="wedgeEllipseCallout">
            <a:avLst>
              <a:gd name="adj1" fmla="val 9103"/>
              <a:gd name="adj2" fmla="val -125961"/>
            </a:avLst>
          </a:prstGeom>
          <a:solidFill>
            <a:srgbClr val="FFFF00"/>
          </a:soli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Проведение мероприятий, направленных на снижение недоимки по налоговым платежам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Овальная выноска 37895"/>
          <p:cNvSpPr>
            <a:spLocks noChangeArrowheads="1"/>
          </p:cNvSpPr>
          <p:nvPr/>
        </p:nvSpPr>
        <p:spPr bwMode="auto">
          <a:xfrm>
            <a:off x="497711" y="3336071"/>
            <a:ext cx="3761029" cy="2740638"/>
          </a:xfrm>
          <a:prstGeom prst="wedgeEllipseCallout">
            <a:avLst>
              <a:gd name="adj1" fmla="val 62636"/>
              <a:gd name="adj2" fmla="val -33262"/>
            </a:avLst>
          </a:prstGeom>
          <a:solidFill>
            <a:srgbClr val="FFFF00"/>
          </a:soli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Работа муниципальной межведомственной комиссии по работе с владельцами вновь возведенных (реконструированных) строений, помещений и сооружений, уклоняющимися от регистрации принадлежащего им недвижимого имущества.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Овальная выноска 37894"/>
          <p:cNvSpPr>
            <a:spLocks noChangeArrowheads="1"/>
          </p:cNvSpPr>
          <p:nvPr/>
        </p:nvSpPr>
        <p:spPr bwMode="auto">
          <a:xfrm>
            <a:off x="966235" y="863861"/>
            <a:ext cx="3546817" cy="2224901"/>
          </a:xfrm>
          <a:prstGeom prst="wedgeEllipseCallout">
            <a:avLst>
              <a:gd name="adj1" fmla="val 54109"/>
              <a:gd name="adj2" fmla="val 40244"/>
            </a:avLst>
          </a:prstGeom>
          <a:solidFill>
            <a:srgbClr val="FFFF00"/>
          </a:soli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Работа с организациями, выплачивающими заработную плату работникам ниже прожиточного минимума и использующими «конвертные» зарплатные схемы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14" descr="Золотые монеты Гиф анимаш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33" y="3196472"/>
            <a:ext cx="2189281" cy="12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12611" y="522282"/>
            <a:ext cx="2557141" cy="741009"/>
          </a:xfrm>
          <a:prstGeom prst="ellipse">
            <a:avLst/>
          </a:prstGeom>
          <a:solidFill>
            <a:srgbClr val="DAE3FE"/>
          </a:solidFill>
          <a:ln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BC04A2"/>
                </a:solidFill>
                <a:latin typeface="Bookman Old Style" panose="02050604050505020204" pitchFamily="18" charset="0"/>
              </a:rPr>
              <a:t>Расходы бюджета распределены по</a:t>
            </a:r>
            <a:endParaRPr lang="ru-RU" sz="1200" b="1" dirty="0">
              <a:solidFill>
                <a:srgbClr val="BC04A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12" y="34233"/>
            <a:ext cx="1128645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</a:rPr>
              <a:t>Расходы бюджета  - выплачиваемые из бюджета денежные средства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8507875" y="486598"/>
            <a:ext cx="2789518" cy="831245"/>
          </a:xfrm>
          <a:prstGeom prst="flowChartAlternateProcess">
            <a:avLst/>
          </a:prstGeom>
          <a:solidFill>
            <a:srgbClr val="0000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598761" y="482704"/>
            <a:ext cx="1606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Разделам</a:t>
            </a:r>
            <a:endParaRPr lang="ru-RU" sz="12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7444" y="713291"/>
            <a:ext cx="1873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Ведомствам</a:t>
            </a:r>
            <a:endParaRPr lang="ru-RU" sz="1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51307" y="923446"/>
            <a:ext cx="274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Муниципальным программам</a:t>
            </a:r>
            <a:endParaRPr lang="ru-RU" sz="12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4" descr="strelka-animatsionnaya-kartinka-049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64" y="473953"/>
            <a:ext cx="774744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relka-animatsionnaya-kartinka-046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78" y="938120"/>
            <a:ext cx="77741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89" y="732729"/>
            <a:ext cx="9525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4984" y="1444837"/>
            <a:ext cx="1011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Bookman Old Style" panose="02050604050505020204" pitchFamily="18" charset="0"/>
              </a:rPr>
              <a:t>Расходы районного бюджета на 2020 год и плановый период 2021-2022 годов по разделам и подразделам классификации расходов бюджета</a:t>
            </a:r>
            <a:endParaRPr lang="ru-RU" sz="12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443922"/>
              </p:ext>
            </p:extLst>
          </p:nvPr>
        </p:nvGraphicFramePr>
        <p:xfrm>
          <a:off x="141294" y="2255108"/>
          <a:ext cx="5879555" cy="410479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58900"/>
                <a:gridCol w="3646724"/>
                <a:gridCol w="628440"/>
                <a:gridCol w="646143"/>
                <a:gridCol w="599348"/>
              </a:tblGrid>
              <a:tr h="16213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разделов и подразделов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</a:tr>
              <a:tr h="1469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b="1" u="sng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900" b="1" kern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47 584,0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39 299,6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39 162,5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391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1 523,0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1 523,0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1 523,0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rgbClr val="E1EDF7"/>
                    </a:solidFill>
                  </a:tcPr>
                </a:tc>
              </a:tr>
              <a:tr h="44087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</a:tr>
              <a:tr h="29391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РФ,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высших исполнительных органов государственной власти субъектов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РФ,</a:t>
                      </a:r>
                      <a:r>
                        <a:rPr lang="ru-RU" sz="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местных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18 145,0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17 310,0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17 110,0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rgbClr val="E1EDF7"/>
                    </a:solidFill>
                  </a:tcPr>
                </a:tc>
              </a:tr>
              <a:tr h="1599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</a:tr>
              <a:tr h="44087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 органов, налоговых и таможенных органов и органов финансового (финансово-бюджетного) надзора.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10 699,3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9 985,2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9 984,2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rgbClr val="E1EDF7"/>
                    </a:solidFill>
                  </a:tcPr>
                </a:tc>
              </a:tr>
              <a:tr h="19658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0107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</a:tr>
              <a:tr h="1469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rgbClr val="E1EDF7"/>
                    </a:solidFill>
                  </a:tcPr>
                </a:tc>
              </a:tr>
              <a:tr h="1469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15 496,5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10 260,7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10 198,3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/>
                </a:tc>
              </a:tr>
              <a:tr h="14695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sng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1 889,8</a:t>
                      </a:r>
                      <a:endParaRPr lang="ru-RU" sz="9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sng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1 899,1</a:t>
                      </a:r>
                      <a:endParaRPr lang="ru-RU" sz="9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sng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1 950,7</a:t>
                      </a:r>
                      <a:endParaRPr lang="ru-RU" sz="9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69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Мобилизационная</a:t>
                      </a:r>
                      <a:r>
                        <a:rPr lang="ru-RU" sz="9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вневойсковая подготовка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1 889,8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1 899,1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1 950,7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69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правоохранительная деятельность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2 726,1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2 726,1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2 726,1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69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юстиции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952,1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952,1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952,1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</a:tr>
              <a:tr h="29391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гражданской обороны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1 774,0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1 774,0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1 774,0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</a:tr>
              <a:tr h="1469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900" b="1" dirty="0">
                        <a:solidFill>
                          <a:srgbClr val="2E74B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8 018,9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8 029,5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8 126,5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69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3 734,7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3 734,7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3 831,7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</a:tr>
              <a:tr h="1469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4 284,2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4 294,8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4 294,8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</a:tr>
              <a:tr h="1469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1" u="sng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5 280,8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5 280,8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5 280,8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372054"/>
              </p:ext>
            </p:extLst>
          </p:nvPr>
        </p:nvGraphicFramePr>
        <p:xfrm>
          <a:off x="6024925" y="2256514"/>
          <a:ext cx="5898851" cy="412050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92106"/>
                <a:gridCol w="3549929"/>
                <a:gridCol w="649224"/>
                <a:gridCol w="685800"/>
                <a:gridCol w="621792"/>
              </a:tblGrid>
              <a:tr h="17406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разделов и подразделов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</a:tr>
              <a:tr h="1577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5280,8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5280,8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5280,8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</a:tr>
              <a:tr h="1577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384 199,7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317 479,5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320 052,7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577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85 279,7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71 740,5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71 834,7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</a:tr>
              <a:tr h="1577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241 150,0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196 899,0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200 278,0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</a:tr>
              <a:tr h="19203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39 112,0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30 212,0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29 312,0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</a:tr>
              <a:tr h="1790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Молодёжная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</a:tr>
              <a:tr h="1577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16 828,0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16 828,0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16 828,0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</a:tr>
              <a:tr h="1577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36 908,0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4 629,7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4 585,7</a:t>
                      </a:r>
                      <a:endParaRPr lang="ru-RU" sz="900" b="1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577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9 529,2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2 658,8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2 614,8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</a:tr>
              <a:tr h="1577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1 865,9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1 970,9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1 970,9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</a:tr>
              <a:tr h="1577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50 081,8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50 252,3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50 429,7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577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</a:tr>
              <a:tr h="1925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7 060,9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7 060,9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7 060,9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</a:tr>
              <a:tr h="1577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41 020,9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41 191,4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41 368,8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</a:tr>
              <a:tr h="1577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 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3 875,0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577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900" b="1" dirty="0">
                        <a:solidFill>
                          <a:srgbClr val="1F4D7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3 875,0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</a:tr>
              <a:tr h="30522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</a:t>
                      </a: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51 676,0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40 352,0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39 174,0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556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 субъектов РФ и муниципальных образований</a:t>
                      </a:r>
                      <a:endParaRPr lang="ru-RU" sz="900" b="1" dirty="0">
                        <a:solidFill>
                          <a:srgbClr val="1F4D7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45 076,0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40 352,0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39 174,0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</a:tr>
              <a:tr h="21695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1402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дотации</a:t>
                      </a:r>
                      <a:endParaRPr lang="ru-RU" sz="900" b="1" dirty="0">
                        <a:solidFill>
                          <a:srgbClr val="1F4D7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/>
                </a:tc>
              </a:tr>
              <a:tr h="18871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1403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  <a:endParaRPr lang="ru-RU" sz="900" b="1" dirty="0">
                        <a:solidFill>
                          <a:srgbClr val="1F4D7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E1EDF7"/>
                    </a:solidFill>
                  </a:tcPr>
                </a:tc>
              </a:tr>
              <a:tr h="1577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</a:t>
                      </a:r>
                      <a:r>
                        <a:rPr lang="ru-RU" sz="9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9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4 891,0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10 151,0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744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9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592 240,1</a:t>
                      </a:r>
                      <a:endParaRPr lang="ru-RU" sz="90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477 339,6</a:t>
                      </a:r>
                      <a:endParaRPr lang="ru-RU" sz="90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484 139,7</a:t>
                      </a:r>
                      <a:endParaRPr lang="ru-RU" sz="90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75" marR="2877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4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749807" y="55726"/>
            <a:ext cx="9984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Расходы бюджета Красногвардейского района по разделам бюджетной классификации</a:t>
            </a:r>
          </a:p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в 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2020 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году</a:t>
            </a:r>
          </a:p>
        </p:txBody>
      </p:sp>
      <p:pic>
        <p:nvPicPr>
          <p:cNvPr id="22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929" flipH="1">
            <a:off x="-109367" y="145726"/>
            <a:ext cx="1481994" cy="14819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1685" y="5463849"/>
            <a:ext cx="1481994" cy="14786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016620" y="147411"/>
            <a:ext cx="1481994" cy="147862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3706" flipH="1">
            <a:off x="9869332" y="5324910"/>
            <a:ext cx="1481994" cy="1481994"/>
          </a:xfrm>
          <a:prstGeom prst="rect">
            <a:avLst/>
          </a:prstGeom>
        </p:spPr>
      </p:pic>
      <p:pic>
        <p:nvPicPr>
          <p:cNvPr id="40" name="Picture 14" descr="Золотые монеты Гиф анимашк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013" y="2228501"/>
            <a:ext cx="2189281" cy="12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232285"/>
              </p:ext>
            </p:extLst>
          </p:nvPr>
        </p:nvGraphicFramePr>
        <p:xfrm>
          <a:off x="1494748" y="590550"/>
          <a:ext cx="8523557" cy="564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749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156754" y="50117"/>
            <a:ext cx="6838822" cy="453735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5578" y="42243"/>
            <a:ext cx="69482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Ведомственная структура расходов </a:t>
            </a:r>
            <a:r>
              <a:rPr lang="ru-RU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бюджета               Красногвардейского района</a:t>
            </a:r>
            <a:endParaRPr lang="ru-RU" sz="1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023556"/>
              </p:ext>
            </p:extLst>
          </p:nvPr>
        </p:nvGraphicFramePr>
        <p:xfrm>
          <a:off x="156754" y="542943"/>
          <a:ext cx="6858092" cy="2754109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46166"/>
                <a:gridCol w="2163399"/>
                <a:gridCol w="709592"/>
                <a:gridCol w="764176"/>
                <a:gridCol w="718690"/>
                <a:gridCol w="782371"/>
                <a:gridCol w="673203"/>
                <a:gridCol w="700495"/>
              </a:tblGrid>
              <a:tr h="855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52675" algn="l"/>
                          <a:tab pos="2686050" algn="ctr"/>
                        </a:tabLs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52675" algn="l"/>
                          <a:tab pos="2686050" algn="ctr"/>
                        </a:tabLs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главного распорядителя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52675" algn="l"/>
                          <a:tab pos="2686050" algn="ctr"/>
                        </a:tabLs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2020 год (тыс. руб.)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52675" algn="l"/>
                          <a:tab pos="2686050" algn="ctr"/>
                        </a:tabLst>
                      </a:pP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52675" algn="l"/>
                          <a:tab pos="2686050" algn="ctr"/>
                        </a:tabLs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общему объему расходов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352675" algn="l"/>
                          <a:tab pos="2686050" algn="ctr"/>
                        </a:tabLst>
                        <a:defRPr/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2021 год (тыс. руб.)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52675" algn="l"/>
                          <a:tab pos="2686050" algn="ctr"/>
                        </a:tabLst>
                      </a:pP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52675" algn="l"/>
                          <a:tab pos="2686050" algn="ctr"/>
                        </a:tabLs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общему объему расходов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352675" algn="l"/>
                          <a:tab pos="2686050" algn="ctr"/>
                        </a:tabLst>
                        <a:defRPr/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2022 год (тыс. руб.)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52675" algn="l"/>
                          <a:tab pos="2686050" algn="ctr"/>
                        </a:tabLst>
                      </a:pP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52675" algn="l"/>
                          <a:tab pos="2686050" algn="ctr"/>
                        </a:tabLs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общему объему расходов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8307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Финансовый отдел администрации Красногвардейского района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70 644,5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53 769,9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52 642,5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8307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Красногвардейского района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78 940,7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72 729,7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lang="ru-RU" sz="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690,6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328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Контрольно-счетная палата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1 665,1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1 222,0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1 222,0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культуры администрации Красногвардейского района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40 701,5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10 084,8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9 140,8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309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образования Красногвардейского района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400 288,3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67,6%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334 642,2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70,1 %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338 292,8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69,9 %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8307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4 891,0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1,0 %</a:t>
                      </a:r>
                    </a:p>
                    <a:p>
                      <a:pPr algn="ctr"/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10 151,0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r>
                        <a:rPr lang="ru-RU" sz="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7192035" y="42243"/>
            <a:ext cx="4224858" cy="453734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Динамика расходов бюджета </a:t>
            </a:r>
            <a:r>
              <a:rPr lang="ru-RU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Красно-гвардейского </a:t>
            </a:r>
            <a:r>
              <a:rPr lang="ru-RU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района за </a:t>
            </a:r>
            <a:r>
              <a:rPr lang="ru-RU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2015-2022 </a:t>
            </a:r>
            <a:r>
              <a:rPr lang="ru-RU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гг.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27247726"/>
              </p:ext>
            </p:extLst>
          </p:nvPr>
        </p:nvGraphicFramePr>
        <p:xfrm>
          <a:off x="7360920" y="503852"/>
          <a:ext cx="4636008" cy="258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7801" y="3240351"/>
            <a:ext cx="11926388" cy="2662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1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целях повышения эффективности и результативности бюджетных </a:t>
            </a:r>
            <a:r>
              <a:rPr lang="ru-RU" sz="1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расходов бюджет района формируется </a:t>
            </a:r>
            <a:r>
              <a:rPr lang="ru-RU" sz="11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через реализацию </a:t>
            </a:r>
            <a:r>
              <a:rPr lang="ru-RU" sz="1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10 муниципальных программ</a:t>
            </a:r>
            <a:r>
              <a:rPr lang="ru-RU" sz="1130" dirty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5563" y="3441149"/>
            <a:ext cx="103828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Зачем формировать и исполнять бюджет по программам?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229" y="5593043"/>
            <a:ext cx="118496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100" dirty="0">
                <a:latin typeface="Bookman Old Style" panose="02050604050505020204" pitchFamily="18" charset="0"/>
              </a:rPr>
              <a:t>Преимуществом программного бюджета является распределение расходов не </a:t>
            </a:r>
            <a:r>
              <a:rPr lang="ru-RU" sz="1100" dirty="0" smtClean="0">
                <a:latin typeface="Bookman Old Style" panose="02050604050505020204" pitchFamily="18" charset="0"/>
              </a:rPr>
              <a:t>по ведомственному </a:t>
            </a:r>
            <a:r>
              <a:rPr lang="ru-RU" sz="1100" dirty="0">
                <a:latin typeface="Bookman Old Style" panose="02050604050505020204" pitchFamily="18" charset="0"/>
              </a:rPr>
              <a:t>принципу, а по программам. </a:t>
            </a:r>
            <a:r>
              <a:rPr lang="ru-RU" sz="1100" dirty="0" smtClean="0">
                <a:latin typeface="Bookman Old Style" panose="02050604050505020204" pitchFamily="18" charset="0"/>
              </a:rPr>
              <a:t>Муниципальная программа </a:t>
            </a:r>
            <a:r>
              <a:rPr lang="ru-RU" sz="1100" dirty="0">
                <a:latin typeface="Bookman Old Style" panose="02050604050505020204" pitchFamily="18" charset="0"/>
              </a:rPr>
              <a:t>имеет цель, задачи </a:t>
            </a:r>
            <a:r>
              <a:rPr lang="ru-RU" sz="1100" dirty="0" smtClean="0">
                <a:latin typeface="Bookman Old Style" panose="02050604050505020204" pitchFamily="18" charset="0"/>
              </a:rPr>
              <a:t>и показатели </a:t>
            </a:r>
            <a:r>
              <a:rPr lang="ru-RU" sz="1100" dirty="0">
                <a:latin typeface="Bookman Old Style" panose="02050604050505020204" pitchFamily="18" charset="0"/>
              </a:rPr>
              <a:t>эффективности, которые отражают степень их достижения (решения), то </a:t>
            </a:r>
            <a:r>
              <a:rPr lang="ru-RU" sz="1100" dirty="0" smtClean="0">
                <a:latin typeface="Bookman Old Style" panose="02050604050505020204" pitchFamily="18" charset="0"/>
              </a:rPr>
              <a:t>есть действия </a:t>
            </a:r>
            <a:r>
              <a:rPr lang="ru-RU" sz="1100" dirty="0">
                <a:latin typeface="Bookman Old Style" panose="02050604050505020204" pitchFamily="18" charset="0"/>
              </a:rPr>
              <a:t>и бюджетные средства направлены на достижение заданного результата.</a:t>
            </a:r>
          </a:p>
          <a:p>
            <a:pPr indent="457200" algn="just"/>
            <a:r>
              <a:rPr lang="ru-RU" sz="1100" dirty="0">
                <a:latin typeface="Bookman Old Style" panose="02050604050505020204" pitchFamily="18" charset="0"/>
              </a:rPr>
              <a:t>При этом значение показателей является индикатором по данному </a:t>
            </a:r>
            <a:r>
              <a:rPr lang="ru-RU" sz="1100" dirty="0" smtClean="0">
                <a:latin typeface="Bookman Old Style" panose="02050604050505020204" pitchFamily="18" charset="0"/>
              </a:rPr>
              <a:t>направлению деятельности </a:t>
            </a:r>
            <a:r>
              <a:rPr lang="ru-RU" sz="1100" dirty="0">
                <a:latin typeface="Bookman Old Style" panose="02050604050505020204" pitchFamily="18" charset="0"/>
              </a:rPr>
              <a:t>и сигнализирует о плохом или хорошем результате, необходимости </a:t>
            </a:r>
            <a:r>
              <a:rPr lang="ru-RU" sz="1100" dirty="0" smtClean="0">
                <a:latin typeface="Bookman Old Style" panose="02050604050505020204" pitchFamily="18" charset="0"/>
              </a:rPr>
              <a:t>принятия новых </a:t>
            </a:r>
            <a:r>
              <a:rPr lang="ru-RU" sz="1100" dirty="0">
                <a:latin typeface="Bookman Old Style" panose="02050604050505020204" pitchFamily="18" charset="0"/>
              </a:rPr>
              <a:t>решений.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1" y="3920141"/>
            <a:ext cx="1646667" cy="141087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710415" y="4025882"/>
            <a:ext cx="26495" cy="11994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233550" y="3747144"/>
            <a:ext cx="1917425" cy="492816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0" name="TextBox 19"/>
          <p:cNvSpPr txBox="1"/>
          <p:nvPr/>
        </p:nvSpPr>
        <p:spPr>
          <a:xfrm>
            <a:off x="3294287" y="3861182"/>
            <a:ext cx="174601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Задача 1</a:t>
            </a:r>
            <a:endParaRPr lang="ru-RU" sz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428569" y="3723162"/>
            <a:ext cx="645148" cy="58997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2" name="TextBox 31"/>
          <p:cNvSpPr txBox="1"/>
          <p:nvPr/>
        </p:nvSpPr>
        <p:spPr>
          <a:xfrm>
            <a:off x="5611530" y="3878173"/>
            <a:ext cx="353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FF"/>
                </a:solidFill>
              </a:rPr>
              <a:t>1</a:t>
            </a:r>
            <a:endParaRPr lang="ru-RU" sz="1200" dirty="0">
              <a:solidFill>
                <a:srgbClr val="0000FF"/>
              </a:solidFill>
            </a:endParaRPr>
          </a:p>
        </p:txBody>
      </p:sp>
      <p:sp>
        <p:nvSpPr>
          <p:cNvPr id="41" name="Правая фигурная скобка 40"/>
          <p:cNvSpPr/>
          <p:nvPr/>
        </p:nvSpPr>
        <p:spPr>
          <a:xfrm>
            <a:off x="7880467" y="3798353"/>
            <a:ext cx="926811" cy="1680754"/>
          </a:xfrm>
          <a:prstGeom prst="rightBrace">
            <a:avLst>
              <a:gd name="adj1" fmla="val 8333"/>
              <a:gd name="adj2" fmla="val 4740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857130" y="4191686"/>
            <a:ext cx="2559763" cy="761881"/>
          </a:xfrm>
          <a:prstGeom prst="roundRect">
            <a:avLst/>
          </a:prstGeom>
          <a:solidFill>
            <a:srgbClr val="FF5050"/>
          </a:solidFill>
          <a:ln>
            <a:solidFill>
              <a:srgbClr val="00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45" name="TextBox 44"/>
          <p:cNvSpPr txBox="1"/>
          <p:nvPr/>
        </p:nvSpPr>
        <p:spPr>
          <a:xfrm>
            <a:off x="8960593" y="4388587"/>
            <a:ext cx="2376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Показатели эффективности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6338575" y="3720102"/>
            <a:ext cx="645148" cy="58997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67" name="Овал 66"/>
          <p:cNvSpPr/>
          <p:nvPr/>
        </p:nvSpPr>
        <p:spPr>
          <a:xfrm>
            <a:off x="7281704" y="3699459"/>
            <a:ext cx="645148" cy="58997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68" name="TextBox 67"/>
          <p:cNvSpPr txBox="1"/>
          <p:nvPr/>
        </p:nvSpPr>
        <p:spPr>
          <a:xfrm>
            <a:off x="6536173" y="3867846"/>
            <a:ext cx="327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FF"/>
                </a:solidFill>
              </a:rPr>
              <a:t>2</a:t>
            </a:r>
            <a:endParaRPr lang="ru-RU" sz="1200" dirty="0">
              <a:solidFill>
                <a:srgbClr val="00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78514" y="3865352"/>
            <a:ext cx="327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FF"/>
                </a:solidFill>
              </a:rPr>
              <a:t>3</a:t>
            </a:r>
            <a:endParaRPr lang="ru-RU" sz="1200" dirty="0">
              <a:solidFill>
                <a:srgbClr val="0000FF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239097" y="4375694"/>
            <a:ext cx="1917425" cy="49281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72" name="TextBox 71"/>
          <p:cNvSpPr txBox="1"/>
          <p:nvPr/>
        </p:nvSpPr>
        <p:spPr>
          <a:xfrm>
            <a:off x="3300518" y="4479774"/>
            <a:ext cx="174601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Задача  2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428050" y="4360606"/>
            <a:ext cx="645148" cy="58997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74" name="Овал 73"/>
          <p:cNvSpPr/>
          <p:nvPr/>
        </p:nvSpPr>
        <p:spPr>
          <a:xfrm>
            <a:off x="6350428" y="4346458"/>
            <a:ext cx="645148" cy="58997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75" name="Овал 74"/>
          <p:cNvSpPr/>
          <p:nvPr/>
        </p:nvSpPr>
        <p:spPr>
          <a:xfrm>
            <a:off x="7281704" y="4334396"/>
            <a:ext cx="645148" cy="58997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76" name="TextBox 75"/>
          <p:cNvSpPr txBox="1"/>
          <p:nvPr/>
        </p:nvSpPr>
        <p:spPr>
          <a:xfrm>
            <a:off x="5600916" y="4479773"/>
            <a:ext cx="353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1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535516" y="4479013"/>
            <a:ext cx="327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484015" y="4478180"/>
            <a:ext cx="327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3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237239" y="4986291"/>
            <a:ext cx="1917425" cy="492816"/>
          </a:xfrm>
          <a:prstGeom prst="roundRect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0" name="TextBox 79"/>
          <p:cNvSpPr txBox="1"/>
          <p:nvPr/>
        </p:nvSpPr>
        <p:spPr>
          <a:xfrm>
            <a:off x="3271415" y="5068925"/>
            <a:ext cx="174601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Задача  3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5419380" y="4986291"/>
            <a:ext cx="645148" cy="589978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2" name="Овал 81"/>
          <p:cNvSpPr/>
          <p:nvPr/>
        </p:nvSpPr>
        <p:spPr>
          <a:xfrm>
            <a:off x="6350428" y="4976825"/>
            <a:ext cx="645148" cy="589978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3" name="Овал 82"/>
          <p:cNvSpPr/>
          <p:nvPr/>
        </p:nvSpPr>
        <p:spPr>
          <a:xfrm>
            <a:off x="7289563" y="4969334"/>
            <a:ext cx="645148" cy="589978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4" name="TextBox 83"/>
          <p:cNvSpPr txBox="1"/>
          <p:nvPr/>
        </p:nvSpPr>
        <p:spPr>
          <a:xfrm>
            <a:off x="5607688" y="5125823"/>
            <a:ext cx="353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</a:t>
            </a:r>
            <a:endParaRPr lang="ru-RU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6532331" y="5115152"/>
            <a:ext cx="327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</a:t>
            </a:r>
            <a:endParaRPr lang="ru-RU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7452880" y="5142780"/>
            <a:ext cx="327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3</a:t>
            </a:r>
            <a:endParaRPr lang="ru-RU" sz="1200" dirty="0"/>
          </a:p>
        </p:txBody>
      </p:sp>
      <p:pic>
        <p:nvPicPr>
          <p:cNvPr id="52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018" y="4507329"/>
            <a:ext cx="9067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69" y="3954275"/>
            <a:ext cx="616349" cy="20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41" y="4533693"/>
            <a:ext cx="616349" cy="20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41" y="5097609"/>
            <a:ext cx="616349" cy="20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773" y="3960873"/>
            <a:ext cx="327350" cy="1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00" y="4570751"/>
            <a:ext cx="327350" cy="1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45" y="5160729"/>
            <a:ext cx="327350" cy="1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719" y="3958801"/>
            <a:ext cx="327350" cy="1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13" y="3958801"/>
            <a:ext cx="327350" cy="1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55" y="4570751"/>
            <a:ext cx="327350" cy="1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12" y="4570751"/>
            <a:ext cx="327350" cy="1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55" y="5182701"/>
            <a:ext cx="327350" cy="1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strelka-animatsionnaya-kartinka-04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97" y="5192374"/>
            <a:ext cx="327350" cy="1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0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56180410"/>
              </p:ext>
            </p:extLst>
          </p:nvPr>
        </p:nvGraphicFramePr>
        <p:xfrm>
          <a:off x="-82296" y="1865376"/>
          <a:ext cx="2167128" cy="1837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68582" y="1035165"/>
            <a:ext cx="1024127" cy="969237"/>
          </a:xfrm>
          <a:prstGeom prst="wedgeRoundRectCallout">
            <a:avLst/>
          </a:prstGeom>
          <a:solidFill>
            <a:srgbClr val="DAE3FE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Общий объем расходов </a:t>
            </a:r>
            <a:r>
              <a:rPr lang="ru-RU" sz="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/>
            <a:r>
              <a:rPr lang="ru-RU" sz="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592 240,1</a:t>
            </a:r>
            <a:endParaRPr lang="ru-RU" sz="900" dirty="0">
              <a:solidFill>
                <a:srgbClr val="0000FF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</a:p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2" y="92673"/>
            <a:ext cx="5375065" cy="5257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rgbClr val="00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 algn="ctr">
              <a:buNone/>
            </a:pPr>
            <a: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</a:br>
            <a: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программных расходов бюджета Красногвардейского района на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4216" y="727389"/>
            <a:ext cx="87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58526072"/>
              </p:ext>
            </p:extLst>
          </p:nvPr>
        </p:nvGraphicFramePr>
        <p:xfrm>
          <a:off x="1722840" y="1880616"/>
          <a:ext cx="2167128" cy="1837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835131878"/>
              </p:ext>
            </p:extLst>
          </p:nvPr>
        </p:nvGraphicFramePr>
        <p:xfrm>
          <a:off x="3557736" y="1840992"/>
          <a:ext cx="2167128" cy="1837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Скругленная прямоугольная выноска 12"/>
          <p:cNvSpPr/>
          <p:nvPr/>
        </p:nvSpPr>
        <p:spPr>
          <a:xfrm>
            <a:off x="1871473" y="1035166"/>
            <a:ext cx="1024127" cy="969237"/>
          </a:xfrm>
          <a:prstGeom prst="wedgeRoundRectCallout">
            <a:avLst/>
          </a:prstGeom>
          <a:solidFill>
            <a:srgbClr val="DAE3FE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Общий объем расходов </a:t>
            </a:r>
            <a:r>
              <a:rPr lang="ru-RU" sz="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/>
            <a:r>
              <a:rPr lang="ru-RU" sz="9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477 339,6</a:t>
            </a:r>
            <a:endParaRPr lang="ru-RU" sz="900" dirty="0">
              <a:solidFill>
                <a:srgbClr val="0000FF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688081" y="1035165"/>
            <a:ext cx="1024127" cy="969237"/>
          </a:xfrm>
          <a:prstGeom prst="wedgeRoundRectCallout">
            <a:avLst/>
          </a:prstGeom>
          <a:solidFill>
            <a:srgbClr val="DAE3FE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Общий объем расходов </a:t>
            </a:r>
            <a:r>
              <a:rPr lang="ru-RU" sz="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/>
            <a:r>
              <a:rPr lang="ru-RU" sz="9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 484 139,7</a:t>
            </a:r>
            <a:endParaRPr lang="ru-RU" sz="900" dirty="0">
              <a:solidFill>
                <a:srgbClr val="0000FF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</a:p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62910" y="727389"/>
            <a:ext cx="87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37432" y="727389"/>
            <a:ext cx="87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595445" y="94291"/>
            <a:ext cx="5687567" cy="5257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rgbClr val="00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 algn="ctr"/>
            <a: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</a:br>
            <a: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sz="2133" b="1" dirty="0">
                <a:solidFill>
                  <a:srgbClr val="002060"/>
                </a:solidFill>
                <a:latin typeface="Times New Roman" pitchFamily="16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Красногвардейского района по «программному» принципу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63262" y="588030"/>
            <a:ext cx="250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 РАЙОНА</a:t>
            </a:r>
            <a:endParaRPr lang="ru-RU" sz="1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93897" y="864882"/>
            <a:ext cx="3241139" cy="290704"/>
          </a:xfrm>
          <a:prstGeom prst="roundRect">
            <a:avLst/>
          </a:prstGeom>
          <a:solidFill>
            <a:srgbClr val="E1EDF7"/>
          </a:solidFill>
          <a:ln>
            <a:solidFill>
              <a:srgbClr val="00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Программные и непрограммные расходы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9587" y="1121752"/>
            <a:ext cx="247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13 Муниципальных программ </a:t>
            </a:r>
            <a:endParaRPr lang="ru-RU" sz="1100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28367" y="1341163"/>
            <a:ext cx="5188619" cy="2190247"/>
          </a:xfrm>
          <a:prstGeom prst="rect">
            <a:avLst/>
          </a:prstGeom>
          <a:solidFill>
            <a:srgbClr val="E1EDF7"/>
          </a:solidFill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образования Красногвардейского района Оренбургской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области»;</a:t>
            </a:r>
          </a:p>
          <a:p>
            <a:pPr algn="just" defTabSz="457200">
              <a:defRPr/>
            </a:pP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«Доступная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среда»;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имуществом на территории Красногвардейского района»;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физической культуры, спорта и молодежной политики в Красногвардейском районе Оренбургской области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«Обеспечение доступным и комфортным жильем и коммунальными услугами граждан Красногвардейского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района»;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культуры Красногвардейского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района»;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«Экономическое развитие Красногвардейского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района»;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«Устойчивое развитие сельских территорий Красногвардейского района Оренбургской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области»;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«Обеспечение общественного порядка и противодействие преступности в Красногвардейском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районе»;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«Управление муниципальными финансами и муниципальным долгом муниципального образования Красногвардейский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район»;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меры по профилактике терроризма и экстремизма на территории Красногвардейского района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«Гармонизация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межэтнических и межконфессиональных отношений на территории муниципального образования Красногвардейский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район»;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ru-RU" sz="8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Муниципальная </a:t>
            </a:r>
            <a:r>
              <a:rPr lang="ru-RU" sz="800" dirty="0">
                <a:solidFill>
                  <a:srgbClr val="0000FF"/>
                </a:solidFill>
                <a:latin typeface="Bookman Old Style" panose="02050604050505020204" pitchFamily="18" charset="0"/>
              </a:rPr>
              <a:t>программа «Функционирование и развитие муниципальной службы, обеспечение деятельности органов местного самоуправления муниципального образования Красногвардейский район Оренбургской области</a:t>
            </a:r>
            <a:r>
              <a:rPr lang="ru-RU" sz="8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»</a:t>
            </a:r>
            <a:endParaRPr lang="ru-RU" sz="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616679" y="1341162"/>
            <a:ext cx="1493230" cy="1914468"/>
          </a:xfrm>
          <a:prstGeom prst="roundRect">
            <a:avLst/>
          </a:prstGeom>
          <a:solidFill>
            <a:srgbClr val="E1EDF7"/>
          </a:solidFill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0417816" y="1143325"/>
            <a:ext cx="1853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Непрограммные расходы</a:t>
            </a:r>
            <a:endParaRPr lang="ru-RU" sz="1000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16679" y="1341162"/>
            <a:ext cx="1454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на содержание органов местного самоуправления и казенных учреждений по обеспечению деятельности;</a:t>
            </a:r>
          </a:p>
          <a:p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за счет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поступивших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вышестоящих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бюджетов;</a:t>
            </a:r>
          </a:p>
          <a:p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</a:t>
            </a:r>
            <a:r>
              <a:rPr lang="ru-RU" sz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за счет иных  межбюджетных трансфертов  поступающих из вышестоящих </a:t>
            </a:r>
            <a:r>
              <a:rPr lang="ru-RU" sz="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бюджетов.</a:t>
            </a:r>
            <a:endParaRPr lang="ru-RU" sz="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>
            <a:off x="204216" y="3441206"/>
            <a:ext cx="10436317" cy="168495"/>
          </a:xfrm>
          <a:prstGeom prst="round2SameRect">
            <a:avLst/>
          </a:prstGeom>
          <a:solidFill>
            <a:srgbClr val="E1EDF7"/>
          </a:solidFill>
          <a:ln>
            <a:solidFill>
              <a:srgbClr val="0000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n w="6600">
                <a:noFill/>
                <a:prstDash val="solid"/>
              </a:ln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Georgia Полужирный" panose="02040802050405020203" pitchFamily="18" charset="0"/>
            </a:endParaRPr>
          </a:p>
          <a:p>
            <a:pPr algn="ctr"/>
            <a:r>
              <a:rPr lang="ru-RU" sz="1400" b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Georgia Полужирный" panose="02040802050405020203" pitchFamily="18" charset="0"/>
              </a:rPr>
              <a:t>Муниципальные </a:t>
            </a:r>
            <a:r>
              <a:rPr lang="ru-RU" sz="1400" b="1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Georgia Полужирный" panose="02040802050405020203" pitchFamily="18" charset="0"/>
              </a:rPr>
              <a:t>программы Красногвардейского района на </a:t>
            </a:r>
            <a:r>
              <a:rPr lang="ru-RU" sz="1400" b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Georgia Полужирный" panose="02040802050405020203" pitchFamily="18" charset="0"/>
              </a:rPr>
              <a:t>2020 год и плановый период 2021 и 2022 гг.</a:t>
            </a:r>
            <a:r>
              <a:rPr lang="ru-RU" sz="1400" b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 Полужирный" panose="02040802050405020203" pitchFamily="18" charset="0"/>
              </a:rPr>
              <a:t/>
            </a:r>
            <a:br>
              <a:rPr lang="ru-RU" sz="1400" b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 Полужирный" panose="02040802050405020203" pitchFamily="18" charset="0"/>
              </a:rPr>
            </a:br>
            <a:endParaRPr lang="ru-RU" sz="1400" b="1" dirty="0">
              <a:ln w="6600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084636"/>
              </p:ext>
            </p:extLst>
          </p:nvPr>
        </p:nvGraphicFramePr>
        <p:xfrm>
          <a:off x="193318" y="3624343"/>
          <a:ext cx="11878056" cy="31687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564625"/>
                <a:gridCol w="746759"/>
                <a:gridCol w="798577"/>
                <a:gridCol w="768095"/>
              </a:tblGrid>
              <a:tr h="15042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Наименование программ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тыс. руб.</a:t>
                      </a:r>
                      <a:endParaRPr lang="ru-RU" sz="800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тыс. руб.</a:t>
                      </a:r>
                      <a:endParaRPr lang="ru-RU" sz="800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00FF"/>
                          </a:solidFill>
                          <a:effectLst/>
                          <a:latin typeface="Bookman Old Style" panose="02050604050505020204" pitchFamily="18" charset="0"/>
                        </a:rPr>
                        <a:t>тыс. руб.</a:t>
                      </a:r>
                      <a:endParaRPr lang="ru-RU" sz="800" dirty="0">
                        <a:solidFill>
                          <a:srgbClr val="0000FF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6921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1.Муниципальная программа «Развитие образования Красногвардейского района Оренбургской области»</a:t>
                      </a:r>
                      <a:endParaRPr lang="ru-RU" sz="800" b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400 073,3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334 457,2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338 207,8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</a:tr>
              <a:tr h="140901">
                <a:tc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2. Муниципальная программа «Доступная среда»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200,0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200,0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200,0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227401">
                <a:tc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3. Муниципальная программа «Управление имуществом на территории Красногвардейского района»</a:t>
                      </a: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200,0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200,0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200,0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</a:tr>
              <a:tr h="154599">
                <a:tc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4. Муниципальная программа «Развитие физической культуры, спорта и молодежной политики в Красногвардейском районе Оренбургской области»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4 975,0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3 600,0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3 600,0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225552">
                <a:tc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5. Муниципальная программа «Обеспечение доступным и комфортным жильем и коммунальными услугами граждан Красногвардейского района»</a:t>
                      </a: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29 830,2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29 830,2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29 830,2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6. Муниципальная программа «Развитие культуры Красногвардейского района»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43 773,0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10 594,7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9 550,7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143243">
                <a:tc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7. Муниципальная программа «Экономическое развитие Красногвардейского района»</a:t>
                      </a: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4 584,9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4 594,3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4 691,3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8. Муниципальная программа «Устойчивое развитие сельских территорий Красногвардейского района Оренбургской области»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216408">
                <a:tc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9. Муниципальная программа «Обеспечение общественного порядка и противодействие преступности в Красногвардейском районе»</a:t>
                      </a: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225,0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195,0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195,0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</a:tr>
              <a:tr h="208219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10.Муниципальная программа «Управление муниципальными финансами и муниципальным долгом муниципального образования Красногвардейский район»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67</a:t>
                      </a:r>
                      <a:r>
                        <a:rPr lang="ru-RU" sz="800" baseline="0" dirty="0" smtClean="0">
                          <a:effectLst/>
                          <a:latin typeface="Bookman Old Style" panose="02050604050505020204" pitchFamily="18" charset="0"/>
                        </a:rPr>
                        <a:t> 320,4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53 007,4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51 880,0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179917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11.Муниципальная программа «</a:t>
                      </a:r>
                      <a:r>
                        <a:rPr lang="ru-RU" sz="800" b="0" i="0" kern="120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Комплексные меры по профилактике терроризма и экстремизма на территории Красногвардейского района</a:t>
                      </a:r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»</a:t>
                      </a: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100,0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100,0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100,0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</a:tr>
              <a:tr h="179917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12. Муниципальная программа "Гармонизация межэтнических и межконфессиональных отношений на территории муниципального образования Красногвардейский район"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35,0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35,0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35,0</a:t>
                      </a:r>
                    </a:p>
                  </a:txBody>
                  <a:tcPr anchor="ctr"/>
                </a:tc>
              </a:tr>
              <a:tr h="179917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13. </a:t>
                      </a: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Муниципальная программа «Функционирование и развитие муниципальной службы, обеспечение деятельности органов местного самоуправления муниципального образования Красногвардейский район Оренбургской области»</a:t>
                      </a:r>
                      <a:endParaRPr lang="ru-RU" sz="800" b="0" i="0" dirty="0" smtClean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37 540,6</a:t>
                      </a:r>
                      <a:endParaRPr lang="ru-RU" sz="8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34 195,2</a:t>
                      </a: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Bookman Old Style" panose="02050604050505020204" pitchFamily="18" charset="0"/>
                        </a:rPr>
                        <a:t>34 059,1</a:t>
                      </a:r>
                    </a:p>
                  </a:txBody>
                  <a:tcPr anchor="ctr">
                    <a:solidFill>
                      <a:srgbClr val="E1EDF7"/>
                    </a:solidFill>
                  </a:tcPr>
                </a:tc>
              </a:tr>
            </a:tbl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738">
            <a:off x="7516806" y="828887"/>
            <a:ext cx="295275" cy="53486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2892">
            <a:off x="11019646" y="816109"/>
            <a:ext cx="321355" cy="548457"/>
          </a:xfrm>
          <a:prstGeom prst="rect">
            <a:avLst/>
          </a:prstGeom>
        </p:spPr>
      </p:pic>
      <p:pic>
        <p:nvPicPr>
          <p:cNvPr id="32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651" y="-1"/>
            <a:ext cx="10583051" cy="382555"/>
          </a:xfrm>
          <a:solidFill>
            <a:schemeClr val="accent4">
              <a:lumMod val="60000"/>
              <a:lumOff val="40000"/>
            </a:schemeClr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 на 2020 год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71115959"/>
              </p:ext>
            </p:extLst>
          </p:nvPr>
        </p:nvGraphicFramePr>
        <p:xfrm>
          <a:off x="-1036240" y="382555"/>
          <a:ext cx="5953474" cy="2724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олилиния 4"/>
          <p:cNvSpPr/>
          <p:nvPr/>
        </p:nvSpPr>
        <p:spPr>
          <a:xfrm>
            <a:off x="1828531" y="2556588"/>
            <a:ext cx="65583" cy="4115589"/>
          </a:xfrm>
          <a:custGeom>
            <a:avLst/>
            <a:gdLst>
              <a:gd name="connsiteX0" fmla="*/ 65583 w 65583"/>
              <a:gd name="connsiteY0" fmla="*/ 0 h 4115589"/>
              <a:gd name="connsiteX1" fmla="*/ 18930 w 65583"/>
              <a:gd name="connsiteY1" fmla="*/ 3769567 h 4115589"/>
              <a:gd name="connsiteX2" fmla="*/ 269 w 65583"/>
              <a:gd name="connsiteY2" fmla="*/ 3965510 h 4115589"/>
              <a:gd name="connsiteX3" fmla="*/ 9600 w 65583"/>
              <a:gd name="connsiteY3" fmla="*/ 3946849 h 411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83" h="4115589">
                <a:moveTo>
                  <a:pt x="65583" y="0"/>
                </a:moveTo>
                <a:cubicBezTo>
                  <a:pt x="47699" y="1554324"/>
                  <a:pt x="29816" y="3108649"/>
                  <a:pt x="18930" y="3769567"/>
                </a:cubicBezTo>
                <a:cubicBezTo>
                  <a:pt x="8044" y="4430485"/>
                  <a:pt x="1824" y="3935963"/>
                  <a:pt x="269" y="3965510"/>
                </a:cubicBezTo>
                <a:cubicBezTo>
                  <a:pt x="-1286" y="3995057"/>
                  <a:pt x="4157" y="3970953"/>
                  <a:pt x="9600" y="3946849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884740" y="3526972"/>
            <a:ext cx="1222354" cy="877078"/>
          </a:xfrm>
          <a:custGeom>
            <a:avLst/>
            <a:gdLst>
              <a:gd name="connsiteX0" fmla="*/ 44 w 1395092"/>
              <a:gd name="connsiteY0" fmla="*/ 669134 h 670381"/>
              <a:gd name="connsiteX1" fmla="*/ 1213023 w 1395092"/>
              <a:gd name="connsiteY1" fmla="*/ 25322 h 670381"/>
              <a:gd name="connsiteX2" fmla="*/ 1259676 w 1395092"/>
              <a:gd name="connsiteY2" fmla="*/ 183942 h 670381"/>
              <a:gd name="connsiteX3" fmla="*/ 44 w 1395092"/>
              <a:gd name="connsiteY3" fmla="*/ 669134 h 6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092" h="670381">
                <a:moveTo>
                  <a:pt x="44" y="669134"/>
                </a:moveTo>
                <a:cubicBezTo>
                  <a:pt x="-7732" y="642697"/>
                  <a:pt x="1003084" y="106187"/>
                  <a:pt x="1213023" y="25322"/>
                </a:cubicBezTo>
                <a:cubicBezTo>
                  <a:pt x="1422962" y="-55543"/>
                  <a:pt x="1468060" y="73530"/>
                  <a:pt x="1259676" y="183942"/>
                </a:cubicBezTo>
                <a:cubicBezTo>
                  <a:pt x="1051292" y="294354"/>
                  <a:pt x="7820" y="695571"/>
                  <a:pt x="44" y="66913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 rot="978701">
            <a:off x="2006656" y="3680977"/>
            <a:ext cx="1222354" cy="877078"/>
          </a:xfrm>
          <a:custGeom>
            <a:avLst/>
            <a:gdLst>
              <a:gd name="connsiteX0" fmla="*/ 44 w 1395092"/>
              <a:gd name="connsiteY0" fmla="*/ 669134 h 670381"/>
              <a:gd name="connsiteX1" fmla="*/ 1213023 w 1395092"/>
              <a:gd name="connsiteY1" fmla="*/ 25322 h 670381"/>
              <a:gd name="connsiteX2" fmla="*/ 1259676 w 1395092"/>
              <a:gd name="connsiteY2" fmla="*/ 183942 h 670381"/>
              <a:gd name="connsiteX3" fmla="*/ 44 w 1395092"/>
              <a:gd name="connsiteY3" fmla="*/ 669134 h 6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092" h="670381">
                <a:moveTo>
                  <a:pt x="44" y="669134"/>
                </a:moveTo>
                <a:cubicBezTo>
                  <a:pt x="-7732" y="642697"/>
                  <a:pt x="1003084" y="106187"/>
                  <a:pt x="1213023" y="25322"/>
                </a:cubicBezTo>
                <a:cubicBezTo>
                  <a:pt x="1422962" y="-55543"/>
                  <a:pt x="1468060" y="73530"/>
                  <a:pt x="1259676" y="183942"/>
                </a:cubicBezTo>
                <a:cubicBezTo>
                  <a:pt x="1051292" y="294354"/>
                  <a:pt x="7820" y="695571"/>
                  <a:pt x="44" y="66913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rot="978701">
            <a:off x="2055371" y="3232888"/>
            <a:ext cx="547646" cy="1229792"/>
          </a:xfrm>
          <a:custGeom>
            <a:avLst/>
            <a:gdLst>
              <a:gd name="connsiteX0" fmla="*/ 44 w 1395092"/>
              <a:gd name="connsiteY0" fmla="*/ 669134 h 670381"/>
              <a:gd name="connsiteX1" fmla="*/ 1213023 w 1395092"/>
              <a:gd name="connsiteY1" fmla="*/ 25322 h 670381"/>
              <a:gd name="connsiteX2" fmla="*/ 1259676 w 1395092"/>
              <a:gd name="connsiteY2" fmla="*/ 183942 h 670381"/>
              <a:gd name="connsiteX3" fmla="*/ 44 w 1395092"/>
              <a:gd name="connsiteY3" fmla="*/ 669134 h 6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092" h="670381">
                <a:moveTo>
                  <a:pt x="44" y="669134"/>
                </a:moveTo>
                <a:cubicBezTo>
                  <a:pt x="-7732" y="642697"/>
                  <a:pt x="1003084" y="106187"/>
                  <a:pt x="1213023" y="25322"/>
                </a:cubicBezTo>
                <a:cubicBezTo>
                  <a:pt x="1422962" y="-55543"/>
                  <a:pt x="1468060" y="73530"/>
                  <a:pt x="1259676" y="183942"/>
                </a:cubicBezTo>
                <a:cubicBezTo>
                  <a:pt x="1051292" y="294354"/>
                  <a:pt x="7820" y="695571"/>
                  <a:pt x="44" y="66913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15332317">
            <a:off x="691747" y="3258321"/>
            <a:ext cx="1222354" cy="877078"/>
          </a:xfrm>
          <a:custGeom>
            <a:avLst/>
            <a:gdLst>
              <a:gd name="connsiteX0" fmla="*/ 44 w 1395092"/>
              <a:gd name="connsiteY0" fmla="*/ 669134 h 670381"/>
              <a:gd name="connsiteX1" fmla="*/ 1213023 w 1395092"/>
              <a:gd name="connsiteY1" fmla="*/ 25322 h 670381"/>
              <a:gd name="connsiteX2" fmla="*/ 1259676 w 1395092"/>
              <a:gd name="connsiteY2" fmla="*/ 183942 h 670381"/>
              <a:gd name="connsiteX3" fmla="*/ 44 w 1395092"/>
              <a:gd name="connsiteY3" fmla="*/ 669134 h 6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092" h="670381">
                <a:moveTo>
                  <a:pt x="44" y="669134"/>
                </a:moveTo>
                <a:cubicBezTo>
                  <a:pt x="-7732" y="642697"/>
                  <a:pt x="1003084" y="106187"/>
                  <a:pt x="1213023" y="25322"/>
                </a:cubicBezTo>
                <a:cubicBezTo>
                  <a:pt x="1422962" y="-55543"/>
                  <a:pt x="1468060" y="73530"/>
                  <a:pt x="1259676" y="183942"/>
                </a:cubicBezTo>
                <a:cubicBezTo>
                  <a:pt x="1051292" y="294354"/>
                  <a:pt x="7820" y="695571"/>
                  <a:pt x="44" y="66913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 rot="14363305">
            <a:off x="603587" y="3456115"/>
            <a:ext cx="1222354" cy="877078"/>
          </a:xfrm>
          <a:custGeom>
            <a:avLst/>
            <a:gdLst>
              <a:gd name="connsiteX0" fmla="*/ 44 w 1395092"/>
              <a:gd name="connsiteY0" fmla="*/ 669134 h 670381"/>
              <a:gd name="connsiteX1" fmla="*/ 1213023 w 1395092"/>
              <a:gd name="connsiteY1" fmla="*/ 25322 h 670381"/>
              <a:gd name="connsiteX2" fmla="*/ 1259676 w 1395092"/>
              <a:gd name="connsiteY2" fmla="*/ 183942 h 670381"/>
              <a:gd name="connsiteX3" fmla="*/ 44 w 1395092"/>
              <a:gd name="connsiteY3" fmla="*/ 669134 h 6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092" h="670381">
                <a:moveTo>
                  <a:pt x="44" y="669134"/>
                </a:moveTo>
                <a:cubicBezTo>
                  <a:pt x="-7732" y="642697"/>
                  <a:pt x="1003084" y="106187"/>
                  <a:pt x="1213023" y="25322"/>
                </a:cubicBezTo>
                <a:cubicBezTo>
                  <a:pt x="1422962" y="-55543"/>
                  <a:pt x="1468060" y="73530"/>
                  <a:pt x="1259676" y="183942"/>
                </a:cubicBezTo>
                <a:cubicBezTo>
                  <a:pt x="1051292" y="294354"/>
                  <a:pt x="7820" y="695571"/>
                  <a:pt x="44" y="66913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15176585">
            <a:off x="915785" y="3485428"/>
            <a:ext cx="547646" cy="1229792"/>
          </a:xfrm>
          <a:custGeom>
            <a:avLst/>
            <a:gdLst>
              <a:gd name="connsiteX0" fmla="*/ 44 w 1395092"/>
              <a:gd name="connsiteY0" fmla="*/ 669134 h 670381"/>
              <a:gd name="connsiteX1" fmla="*/ 1213023 w 1395092"/>
              <a:gd name="connsiteY1" fmla="*/ 25322 h 670381"/>
              <a:gd name="connsiteX2" fmla="*/ 1259676 w 1395092"/>
              <a:gd name="connsiteY2" fmla="*/ 183942 h 670381"/>
              <a:gd name="connsiteX3" fmla="*/ 44 w 1395092"/>
              <a:gd name="connsiteY3" fmla="*/ 669134 h 67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092" h="670381">
                <a:moveTo>
                  <a:pt x="44" y="669134"/>
                </a:moveTo>
                <a:cubicBezTo>
                  <a:pt x="-7732" y="642697"/>
                  <a:pt x="1003084" y="106187"/>
                  <a:pt x="1213023" y="25322"/>
                </a:cubicBezTo>
                <a:cubicBezTo>
                  <a:pt x="1422962" y="-55543"/>
                  <a:pt x="1468060" y="73530"/>
                  <a:pt x="1259676" y="183942"/>
                </a:cubicBezTo>
                <a:cubicBezTo>
                  <a:pt x="1051292" y="294354"/>
                  <a:pt x="7820" y="695571"/>
                  <a:pt x="44" y="66913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44576" y="2191520"/>
            <a:ext cx="12905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Расходы </a:t>
            </a:r>
            <a:r>
              <a:rPr lang="ru-RU" sz="1100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одного ребенка охваченного дополнительным образованием </a:t>
            </a:r>
            <a:r>
              <a:rPr lang="ru-RU" sz="1100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</a:t>
            </a:r>
            <a:r>
              <a:rPr lang="ru-RU" sz="1100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2019 </a:t>
            </a:r>
            <a:r>
              <a:rPr lang="ru-RU" sz="1100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году составят</a:t>
            </a:r>
            <a:r>
              <a:rPr lang="ru-RU" sz="1100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100" i="1" u="sng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29,7 тыс. руб.</a:t>
            </a:r>
            <a:endParaRPr lang="ru-RU" sz="1100" i="1" u="sng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Картинки по запросу дети кушают в саду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69" y="588330"/>
            <a:ext cx="3522718" cy="15964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75152" y="383459"/>
            <a:ext cx="428094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1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Дополнительное </a:t>
            </a:r>
            <a:r>
              <a:rPr lang="ru-RU" sz="12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образование </a:t>
            </a:r>
            <a:r>
              <a:rPr lang="ru-RU" sz="1200" b="1" u="sng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39 112,0 </a:t>
            </a:r>
            <a:r>
              <a:rPr lang="ru-RU" sz="12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тыс</a:t>
            </a:r>
            <a:r>
              <a:rPr lang="ru-RU" sz="12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. </a:t>
            </a:r>
            <a:r>
              <a:rPr lang="ru-RU" sz="12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руб.</a:t>
            </a:r>
            <a:endParaRPr lang="ru-RU" sz="1200" b="1" dirty="0">
              <a:solidFill>
                <a:srgbClr val="7030A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1790" y="2105927"/>
            <a:ext cx="3161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предоставления дополнительного образования по программам дополнительного образования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32 000,0 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предоставление дополнительного образования детям в сфере культуры и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 6 900,0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Поощрение лучших педагогов, инновационных образовательных учреждений одаренных и творческих учащихся, материальная поддержка молодых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специалистов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образовательных </a:t>
            </a: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100 тыс. руб.</a:t>
            </a: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87737" y="372955"/>
            <a:ext cx="457466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1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FF00FF"/>
                </a:solidFill>
                <a:latin typeface="Bookman Old Style" panose="02050604050505020204" pitchFamily="18" charset="0"/>
              </a:rPr>
              <a:t>Дошкольное образование </a:t>
            </a:r>
            <a:r>
              <a:rPr lang="ru-RU" sz="1200" b="1" u="sng" dirty="0" smtClean="0">
                <a:solidFill>
                  <a:srgbClr val="FF00FF"/>
                </a:solidFill>
                <a:latin typeface="Bookman Old Style" panose="02050604050505020204" pitchFamily="18" charset="0"/>
              </a:rPr>
              <a:t>85 279,7</a:t>
            </a:r>
            <a:r>
              <a:rPr lang="ru-RU" sz="1200" b="1" dirty="0" smtClean="0">
                <a:solidFill>
                  <a:srgbClr val="FF00FF"/>
                </a:solidFill>
                <a:latin typeface="Bookman Old Style" panose="02050604050505020204" pitchFamily="18" charset="0"/>
              </a:rPr>
              <a:t>тыс</a:t>
            </a:r>
            <a:r>
              <a:rPr lang="ru-RU" sz="1200" b="1" dirty="0">
                <a:solidFill>
                  <a:srgbClr val="FF00FF"/>
                </a:solidFill>
                <a:latin typeface="Bookman Old Style" panose="02050604050505020204" pitchFamily="18" charset="0"/>
              </a:rPr>
              <a:t>. руб.</a:t>
            </a:r>
            <a:endParaRPr lang="ru-RU" sz="1200" b="1" dirty="0">
              <a:solidFill>
                <a:srgbClr val="FF00FF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93" y="2180425"/>
            <a:ext cx="1250495" cy="87576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733517" y="2537804"/>
            <a:ext cx="34584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FF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Расходы на дошкольное образование на каждого </a:t>
            </a:r>
            <a:r>
              <a:rPr lang="ru-RU" sz="1100" dirty="0" smtClean="0">
                <a:solidFill>
                  <a:srgbClr val="FF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воспитанника </a:t>
            </a:r>
            <a:r>
              <a:rPr lang="ru-RU" sz="1100" dirty="0">
                <a:solidFill>
                  <a:srgbClr val="FF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муниципального дошкольного образовательного учреждения района в </a:t>
            </a:r>
            <a:r>
              <a:rPr lang="ru-RU" sz="1100" dirty="0" smtClean="0">
                <a:solidFill>
                  <a:srgbClr val="FF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2020 </a:t>
            </a:r>
            <a:r>
              <a:rPr lang="ru-RU" sz="1100" dirty="0">
                <a:solidFill>
                  <a:srgbClr val="FF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году составят:</a:t>
            </a:r>
          </a:p>
          <a:p>
            <a:pPr algn="ctr"/>
            <a:r>
              <a:rPr lang="ru-RU" sz="1100" u="sng" dirty="0" smtClean="0">
                <a:solidFill>
                  <a:srgbClr val="FF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76,8 тыс</a:t>
            </a:r>
            <a:r>
              <a:rPr lang="ru-RU" sz="1100" u="sng" dirty="0">
                <a:solidFill>
                  <a:srgbClr val="FF00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руб.</a:t>
            </a:r>
          </a:p>
        </p:txBody>
      </p:sp>
      <p:pic>
        <p:nvPicPr>
          <p:cNvPr id="25" name="Picture 2" descr="Картинки по запросу дошкольное образование в росси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72" y="557054"/>
            <a:ext cx="1238012" cy="80330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7356100" y="1324743"/>
            <a:ext cx="1533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Предоставление услуги дошкольного образования в муниципальных дошкольных образовательных учреждениях </a:t>
            </a:r>
          </a:p>
          <a:p>
            <a:pPr algn="ctr"/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50 632,0тыс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руб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.; Безопасность образовательных учреждений 181,0 </a:t>
            </a:r>
            <a:r>
              <a:rPr lang="ru-RU" sz="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тыс.руб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27" name="Picture 4" descr="Картинки по запросу дошкольное образование в россии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71" y="552545"/>
            <a:ext cx="1272716" cy="8469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0258136" y="1256594"/>
            <a:ext cx="17292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государственных гарантий реализации прав на получение общедоступного и бесплатного дошкольного образования детей в муниципальных образовательных организациях, реализующих образовательную программу дошкольного образования</a:t>
            </a:r>
          </a:p>
          <a:p>
            <a:pPr algn="ctr"/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34 123,5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руб.</a:t>
            </a:r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018" y="560976"/>
            <a:ext cx="1312118" cy="83934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8832533" y="1289374"/>
            <a:ext cx="1509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и обучение детей-инвалидов в образовательных учреждениях, реализующих программу дошкольного образования, а также предоставление компенсации затрат родителей на воспитание и обучение детей-инвалидов на дому</a:t>
            </a:r>
          </a:p>
          <a:p>
            <a:pPr algn="ctr"/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343,2 тыс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руб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53739" y="3172989"/>
            <a:ext cx="3541354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51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Общее образование </a:t>
            </a:r>
            <a:r>
              <a:rPr lang="ru-RU" sz="1200" b="1" u="sng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241 150,0 </a:t>
            </a:r>
            <a:r>
              <a:rPr lang="ru-RU" sz="1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тыс</a:t>
            </a:r>
            <a:r>
              <a:rPr lang="ru-RU" sz="1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. руб.</a:t>
            </a:r>
            <a:endParaRPr lang="ru-RU" sz="1200" b="1" dirty="0">
              <a:solidFill>
                <a:srgbClr val="C0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10" descr="Картинки по запросу старшеклассники на занятих в школ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41" y="3360333"/>
            <a:ext cx="1453814" cy="84844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Картинки по запросу дети на занятих в школе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59" y="3345822"/>
            <a:ext cx="1354648" cy="83772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Картинки по запросу лучший учитель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117" y="3337355"/>
            <a:ext cx="1145073" cy="925914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Картинки по запросу дети в компьютерном классе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046" y="3327498"/>
            <a:ext cx="1138269" cy="8850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6548491" y="3296099"/>
            <a:ext cx="2888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latin typeface="Monotype Corsiva" panose="03010101010201010101" pitchFamily="66" charset="0"/>
              </a:rPr>
              <a:t>Расходы на общее образование на каждого ученика района в </a:t>
            </a:r>
            <a:r>
              <a:rPr lang="ru-RU" sz="12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2020году </a:t>
            </a:r>
            <a:r>
              <a:rPr lang="ru-RU" sz="1200" dirty="0">
                <a:solidFill>
                  <a:srgbClr val="C00000"/>
                </a:solidFill>
                <a:latin typeface="Monotype Corsiva" panose="03010101010201010101" pitchFamily="66" charset="0"/>
              </a:rPr>
              <a:t>составят: </a:t>
            </a:r>
          </a:p>
          <a:p>
            <a:pPr algn="ctr"/>
            <a:r>
              <a:rPr lang="ru-RU" sz="1200" u="sng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100,9 </a:t>
            </a:r>
            <a:r>
              <a:rPr lang="ru-RU" sz="1200" u="sng" dirty="0">
                <a:solidFill>
                  <a:srgbClr val="C00000"/>
                </a:solidFill>
                <a:latin typeface="Monotype Corsiva" panose="03010101010201010101" pitchFamily="66" charset="0"/>
              </a:rPr>
              <a:t>тыс. руб.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386804" y="4127854"/>
            <a:ext cx="26592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государственных гарантий прав граждан на получение общедоступного и бесплатного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начального, основного, среднего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образования, а также дополнительного образования детей в муниципальных образовательных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организациях</a:t>
            </a:r>
          </a:p>
          <a:p>
            <a:pPr algn="ctr"/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144 663,1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формированию сети образовательных организаций, в которых созданы условия для инклюзивного образования </a:t>
            </a: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</a:t>
            </a:r>
          </a:p>
          <a:p>
            <a:pPr algn="ctr"/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2 222,3 </a:t>
            </a: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</a:t>
            </a: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руб</a:t>
            </a: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862361" y="4069871"/>
            <a:ext cx="15569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Предоставление общедоступного бесплатного начального общего, основного общего, среднего (полного) общего образования по основным общеобразовательным программам</a:t>
            </a:r>
          </a:p>
          <a:p>
            <a:pPr algn="ctr"/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70 597,0 тыс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руб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Безопасность образовательных учреждений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219,0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571911" y="4192984"/>
            <a:ext cx="15185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Поощрение лучших педагогов, инновационных образовательных учреждений и творческих учащихся, материальная поддержка молодых специалистов</a:t>
            </a:r>
          </a:p>
          <a:p>
            <a:pPr algn="ctr"/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488,0 тыс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руб.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023612" y="4068030"/>
            <a:ext cx="1659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государственной итоговой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аттестации</a:t>
            </a:r>
          </a:p>
          <a:p>
            <a:pPr algn="ctr"/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340,0 тыс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руб.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мероприятий по усилению антитеррористической защищенности муниципальных объектов муниципального образования Красногвардейский район 100,0 тыс. руб. </a:t>
            </a:r>
          </a:p>
          <a:p>
            <a:pPr algn="ctr"/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2" name="Picture 4" descr="Похожее изображение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8" y="5354209"/>
            <a:ext cx="2302541" cy="143700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2657636" y="5655725"/>
            <a:ext cx="89957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дотацией на питание учащихся ОУ (по 4,5 руб. в день из местного бюджета, по 8 руб. в день на одного учащегося из областного бюджета) – </a:t>
            </a: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5 142,9 тыс</a:t>
            </a: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руб., в том числе на удешевление горячих завтраков детей из многодетных, социально незащищенных и малообеспеченных семей (5 руб. из расчета на одного человека в день) – </a:t>
            </a: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127,0 </a:t>
            </a: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</a:t>
            </a: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Укрепление материальной базы пищеблоков в соответствии с санитарными нормами – </a:t>
            </a:r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340,0 </a:t>
            </a:r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</a:t>
            </a:r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3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работника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составит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32 300,0 рублей. </a:t>
            </a:r>
          </a:p>
          <a:p>
            <a:pPr algn="just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работника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составит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25 489,0 рублей. </a:t>
            </a:r>
          </a:p>
          <a:p>
            <a:pPr algn="just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работника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составит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28 656,0 рублей.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97" y="2138385"/>
            <a:ext cx="1222911" cy="1496569"/>
          </a:xfrm>
          <a:prstGeom prst="rect">
            <a:avLst/>
          </a:prstGeom>
        </p:spPr>
      </p:pic>
      <p:pic>
        <p:nvPicPr>
          <p:cNvPr id="2050" name="Picture 2" descr="http://liubavyshka.ru/_ph/27/2/975697708.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4" y="6072712"/>
            <a:ext cx="525903" cy="6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топка книг смайлики картинки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86" y="-72138"/>
            <a:ext cx="431145" cy="43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Стопка книг смайлики картинки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913" y="-62421"/>
            <a:ext cx="431145" cy="43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Веселые ребята смайлики картинки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638" y="6072711"/>
            <a:ext cx="1209421" cy="83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Девочка увлечена чтением книг смайлики картинки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62" y="496054"/>
            <a:ext cx="849923" cy="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Молодой человек читает книгу смайлики картинки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44" y="1709237"/>
            <a:ext cx="659789" cy="62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eti-animatsionnaya-kartinka-0244"/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53" y="1579330"/>
            <a:ext cx="640819" cy="7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128375.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10" y="572008"/>
            <a:ext cx="587767" cy="9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10844218" y="4254538"/>
            <a:ext cx="1361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в соответствии с гигиеническими требованиями реализации ФГОС</a:t>
            </a:r>
          </a:p>
          <a:p>
            <a:pPr algn="ctr"/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225,0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руб.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270488" y="4068031"/>
            <a:ext cx="18647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ремонт, строительство и реконструкция образовательных учреждений Красногвардейского района </a:t>
            </a:r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7928,5тыс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руб.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регионального проекта «Современная школа»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8 884,2 тыс. </a:t>
            </a: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руб.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993781237"/>
              </p:ext>
            </p:extLst>
          </p:nvPr>
        </p:nvGraphicFramePr>
        <p:xfrm>
          <a:off x="128015" y="764676"/>
          <a:ext cx="8339328" cy="258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eform 1"/>
          <p:cNvSpPr>
            <a:spLocks noChangeArrowheads="1"/>
          </p:cNvSpPr>
          <p:nvPr/>
        </p:nvSpPr>
        <p:spPr bwMode="auto">
          <a:xfrm>
            <a:off x="128015" y="89647"/>
            <a:ext cx="11171355" cy="5230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 pitchFamily="16" charset="0"/>
              </a:rPr>
              <a:t>Расходы бюджета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6" charset="0"/>
              </a:rPr>
              <a:t>Красногвардейского района на </a:t>
            </a:r>
            <a:r>
              <a:rPr lang="ru-RU" sz="2000" b="1" dirty="0">
                <a:solidFill>
                  <a:srgbClr val="FF0000"/>
                </a:solidFill>
                <a:latin typeface="Times New Roman" pitchFamily="16" charset="0"/>
              </a:rPr>
              <a:t>национальную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6" charset="0"/>
              </a:rPr>
              <a:t>экономику и на жилищно</a:t>
            </a:r>
            <a:r>
              <a:rPr lang="ru-RU" sz="2000" b="1" dirty="0">
                <a:solidFill>
                  <a:srgbClr val="FF0000"/>
                </a:solidFill>
                <a:latin typeface="Times New Roman" pitchFamily="16" charset="0"/>
              </a:rPr>
              <a:t>-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6" charset="0"/>
              </a:rPr>
              <a:t>коммунальное хозяйство на 2020 год</a:t>
            </a:r>
            <a:endParaRPr lang="ru-RU" sz="2000" b="1" dirty="0">
              <a:solidFill>
                <a:srgbClr val="FF0000"/>
              </a:solidFill>
              <a:latin typeface="Times New Roman" pitchFamily="1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096500" y="652583"/>
            <a:ext cx="2392080" cy="12344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6000"/>
              </a:lnSpc>
            </a:pPr>
            <a:r>
              <a:rPr lang="ru-RU" sz="2000" b="1" u="sng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8 018,9</a:t>
            </a:r>
            <a:endParaRPr lang="ru-RU" sz="2000" b="1" dirty="0" smtClean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</a:tabLst>
            </a:pPr>
            <a:r>
              <a:rPr lang="ru-RU" sz="2000" b="1" dirty="0" smtClean="0">
                <a:solidFill>
                  <a:srgbClr val="FF00FF"/>
                </a:solidFill>
                <a:latin typeface="Times New Roman" pitchFamily="16" charset="0"/>
              </a:rPr>
              <a:t>тыс. рублей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6" charset="0"/>
              </a:rPr>
              <a:t>   </a:t>
            </a:r>
            <a:endParaRPr lang="ru-RU" sz="2000" b="1" dirty="0">
              <a:solidFill>
                <a:srgbClr val="7030A0"/>
              </a:solidFill>
              <a:latin typeface="Times New Roman" pitchFamily="16" charset="0"/>
            </a:endParaRPr>
          </a:p>
        </p:txBody>
      </p:sp>
      <p:pic>
        <p:nvPicPr>
          <p:cNvPr id="1038" name="Picture 14" descr="http://animo2.ucoz.ru/_ph/123/1/114632017.jpg?149690000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33" y="3352428"/>
            <a:ext cx="1313438" cy="138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tualet-i-unitaz-animatsionnaya-kartinka-00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428"/>
            <a:ext cx="1677381" cy="148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animo2.ucoz.ru/_ph/123/1/43626977.jpg?149690535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713" y="158996"/>
            <a:ext cx="453657" cy="45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"/>
          <p:cNvSpPr>
            <a:spLocks noChangeArrowheads="1"/>
          </p:cNvSpPr>
          <p:nvPr/>
        </p:nvSpPr>
        <p:spPr bwMode="auto">
          <a:xfrm>
            <a:off x="6161315" y="2855165"/>
            <a:ext cx="5975344" cy="45733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0"/>
              </a:spcBef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</a:tabLst>
              <a:defRPr/>
            </a:pPr>
            <a:r>
              <a:rPr lang="ru-RU" sz="1300" b="1" dirty="0">
                <a:solidFill>
                  <a:srgbClr val="FF0000"/>
                </a:solidFill>
                <a:latin typeface="Times New Roman" pitchFamily="16" charset="0"/>
              </a:rPr>
              <a:t>Структура расходов на жилищно-коммунальное хозяйство</a:t>
            </a:r>
            <a:endParaRPr lang="ru-RU" sz="1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reeform 1"/>
          <p:cNvSpPr>
            <a:spLocks noChangeArrowheads="1"/>
          </p:cNvSpPr>
          <p:nvPr/>
        </p:nvSpPr>
        <p:spPr bwMode="auto">
          <a:xfrm>
            <a:off x="128015" y="2855164"/>
            <a:ext cx="5952931" cy="45733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0"/>
              </a:spcBef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</a:tabLst>
              <a:defRPr/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6" charset="0"/>
              </a:rPr>
              <a:t>Расходы МО Красногвардейский район на развитие сельского хозяйства</a:t>
            </a:r>
            <a:endParaRPr lang="ru-RU" sz="1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4184507686"/>
              </p:ext>
            </p:extLst>
          </p:nvPr>
        </p:nvGraphicFramePr>
        <p:xfrm>
          <a:off x="6254410" y="3572700"/>
          <a:ext cx="5648983" cy="2688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751294081"/>
              </p:ext>
            </p:extLst>
          </p:nvPr>
        </p:nvGraphicFramePr>
        <p:xfrm>
          <a:off x="1677381" y="3153600"/>
          <a:ext cx="3732819" cy="349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29189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0355066" y="5283428"/>
            <a:ext cx="1155133" cy="105106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>
                <a:solidFill>
                  <a:prstClr val="white"/>
                </a:solidFill>
              </a:rPr>
              <a:t>5 этап </a:t>
            </a:r>
          </a:p>
          <a:p>
            <a:pPr lvl="0" algn="ctr"/>
            <a:r>
              <a:rPr lang="ru-RU" sz="1100">
                <a:solidFill>
                  <a:prstClr val="white"/>
                </a:solidFill>
              </a:rPr>
              <a:t>Составление отчета об исполнении бюджета</a:t>
            </a:r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97" y="104172"/>
            <a:ext cx="12099403" cy="6724891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solidFill>
                  <a:srgbClr val="41719C"/>
                </a:solidFill>
              </a:rPr>
              <a:t/>
            </a:r>
            <a:br>
              <a:rPr lang="ru-RU" sz="1400" dirty="0">
                <a:solidFill>
                  <a:srgbClr val="41719C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0992" y="-45424"/>
            <a:ext cx="5197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Бюджетная система </a:t>
            </a:r>
            <a:r>
              <a:rPr lang="ru-RU" sz="1400" dirty="0"/>
              <a:t>― это основанная на экономических отношениях и юридических нормах совокупность всех видов бюджетов страны.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95" y="749869"/>
            <a:ext cx="7668344" cy="41756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91601" y="935544"/>
            <a:ext cx="4680520" cy="79208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100" kern="1200" dirty="0" smtClean="0">
                <a:solidFill>
                  <a:schemeClr val="tx1"/>
                </a:solidFill>
              </a:rPr>
              <a:t>Федеральный бюджет</a:t>
            </a:r>
            <a:endParaRPr lang="ru-RU" sz="1100" kern="1200" dirty="0">
              <a:solidFill>
                <a:schemeClr val="tx1"/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100" kern="1200" dirty="0" smtClean="0">
                <a:solidFill>
                  <a:schemeClr val="tx1"/>
                </a:solidFill>
              </a:rPr>
              <a:t>Бюджеты государственных внебюджетных фондов</a:t>
            </a:r>
            <a:endParaRPr lang="ru-RU" sz="1100" kern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9701" y="683882"/>
            <a:ext cx="750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i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D25F"/>
                </a:solidFill>
              </a:rPr>
              <a:t>1</a:t>
            </a:r>
            <a:endParaRPr lang="ru-RU" sz="72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D25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7466" y="2187949"/>
            <a:ext cx="3366374" cy="570493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100" kern="1200" dirty="0" smtClean="0">
                <a:solidFill>
                  <a:schemeClr val="tx1"/>
                </a:solidFill>
              </a:rPr>
              <a:t>Бюджеты субъектов РФ</a:t>
            </a:r>
            <a:endParaRPr lang="ru-RU" sz="1100" kern="1200" dirty="0">
              <a:solidFill>
                <a:schemeClr val="tx1"/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100" kern="1200" dirty="0" smtClean="0">
                <a:solidFill>
                  <a:schemeClr val="tx1"/>
                </a:solidFill>
              </a:rPr>
              <a:t>Бюджеты территориальных внебюджетных фондов</a:t>
            </a:r>
            <a:endParaRPr lang="ru-RU" sz="1100" kern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94255" y="1909287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D25F"/>
                </a:solidFill>
              </a:rPr>
              <a:t>2</a:t>
            </a:r>
            <a:endParaRPr lang="ru-RU" sz="66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D25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55831" y="3134190"/>
            <a:ext cx="2461795" cy="103221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100" kern="1200" dirty="0" smtClean="0">
                <a:solidFill>
                  <a:schemeClr val="tx1"/>
                </a:solidFill>
              </a:rPr>
              <a:t>Бюджеты муниципальных образований</a:t>
            </a:r>
            <a:endParaRPr lang="ru-RU" sz="1100" kern="1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02284" y="3074788"/>
            <a:ext cx="6976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D25F"/>
                </a:solidFill>
              </a:rPr>
              <a:t>3</a:t>
            </a:r>
            <a:endParaRPr lang="ru-RU" sz="72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D25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8353" y="705955"/>
            <a:ext cx="1481994" cy="14819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6384" y="4885890"/>
            <a:ext cx="2624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Бюджетный процесс-  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6384" y="5037424"/>
            <a:ext cx="3029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это регламентированная законом деятельность органов государственной власти и местного самоуправления по составлению, рассмотрению, утверждению и исполнению бюджетов соответствующих уровней. 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3989130" y="5314041"/>
            <a:ext cx="1511219" cy="1092410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1 этап</a:t>
            </a:r>
          </a:p>
          <a:p>
            <a:pPr algn="ctr"/>
            <a:r>
              <a:rPr lang="ru-RU" sz="1100" dirty="0"/>
              <a:t>Составление бюджета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5581919" y="5293493"/>
            <a:ext cx="1573426" cy="1088301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2 этап </a:t>
            </a:r>
          </a:p>
          <a:p>
            <a:pPr algn="ctr"/>
            <a:r>
              <a:rPr lang="ru-RU" sz="1100" dirty="0" smtClean="0"/>
              <a:t>Рассмотрение </a:t>
            </a:r>
            <a:r>
              <a:rPr lang="ru-RU" sz="1100" dirty="0"/>
              <a:t>и утверждение бюджета</a:t>
            </a:r>
          </a:p>
        </p:txBody>
      </p:sp>
      <p:sp>
        <p:nvSpPr>
          <p:cNvPr id="25" name="Пятиугольник 24"/>
          <p:cNvSpPr/>
          <p:nvPr/>
        </p:nvSpPr>
        <p:spPr>
          <a:xfrm>
            <a:off x="7211516" y="5288394"/>
            <a:ext cx="1457619" cy="1078220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3 этап</a:t>
            </a:r>
          </a:p>
          <a:p>
            <a:pPr algn="ctr"/>
            <a:r>
              <a:rPr lang="ru-RU" sz="1100" dirty="0"/>
              <a:t> Исполнение </a:t>
            </a:r>
          </a:p>
          <a:p>
            <a:pPr algn="ctr"/>
            <a:r>
              <a:rPr lang="ru-RU" sz="1100" dirty="0"/>
              <a:t>бюджета</a:t>
            </a:r>
          </a:p>
        </p:txBody>
      </p:sp>
      <p:sp>
        <p:nvSpPr>
          <p:cNvPr id="26" name="Пятиугольник 25"/>
          <p:cNvSpPr/>
          <p:nvPr/>
        </p:nvSpPr>
        <p:spPr>
          <a:xfrm>
            <a:off x="8725306" y="5296124"/>
            <a:ext cx="1573589" cy="1062760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4 этап </a:t>
            </a:r>
          </a:p>
          <a:p>
            <a:pPr algn="ctr"/>
            <a:r>
              <a:rPr lang="ru-RU" sz="1100" dirty="0"/>
              <a:t>Финансовый контроль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782" y="5615411"/>
            <a:ext cx="750274" cy="48967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192" y="5615411"/>
            <a:ext cx="750274" cy="48967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21" y="5615411"/>
            <a:ext cx="750274" cy="48967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19" y="5603198"/>
            <a:ext cx="750274" cy="4896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4349" y="3216307"/>
            <a:ext cx="1481994" cy="148199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5527" y="1951012"/>
            <a:ext cx="1481994" cy="1481994"/>
          </a:xfrm>
          <a:prstGeom prst="rect">
            <a:avLst/>
          </a:prstGeom>
        </p:spPr>
      </p:pic>
      <p:pic>
        <p:nvPicPr>
          <p:cNvPr id="34" name="Picture 14" descr="Золотые монеты Гиф анимашк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98" y="769048"/>
            <a:ext cx="2189281" cy="12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Золотые монеты Гиф анимашк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35" y="2049847"/>
            <a:ext cx="2189281" cy="12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Золотые монеты Гиф анимашк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23" y="3302627"/>
            <a:ext cx="2189281" cy="12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лад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3" y="1815254"/>
            <a:ext cx="4218666" cy="31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547916" y="-44053"/>
            <a:ext cx="3835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</a:rPr>
              <a:t>Бюджет – это…? </a:t>
            </a:r>
          </a:p>
          <a:p>
            <a:r>
              <a:rPr lang="ru-RU" sz="1400" dirty="0"/>
              <a:t>Бюджет – это финансовый план, </a:t>
            </a:r>
            <a:br>
              <a:rPr lang="ru-RU" sz="1400" dirty="0"/>
            </a:br>
            <a:r>
              <a:rPr lang="ru-RU" sz="1400" dirty="0"/>
              <a:t>состоящий из доходов и расходов, </a:t>
            </a:r>
            <a:br>
              <a:rPr lang="ru-RU" sz="1400" dirty="0"/>
            </a:br>
            <a:r>
              <a:rPr lang="ru-RU" sz="1400" dirty="0"/>
              <a:t>составленный на определенный </a:t>
            </a:r>
            <a:br>
              <a:rPr lang="ru-RU" sz="1400" dirty="0"/>
            </a:br>
            <a:r>
              <a:rPr lang="ru-RU" sz="1400" dirty="0"/>
              <a:t>период времени. Предназначен</a:t>
            </a:r>
            <a:br>
              <a:rPr lang="ru-RU" sz="1400" dirty="0"/>
            </a:br>
            <a:r>
              <a:rPr lang="ru-RU" sz="1400" dirty="0"/>
              <a:t>для финансового обеспечения задач</a:t>
            </a:r>
            <a:br>
              <a:rPr lang="ru-RU" sz="1400" dirty="0"/>
            </a:br>
            <a:r>
              <a:rPr lang="ru-RU" sz="1400" dirty="0"/>
              <a:t>и функций государственного и </a:t>
            </a:r>
            <a:br>
              <a:rPr lang="ru-RU" sz="1400" dirty="0"/>
            </a:br>
            <a:r>
              <a:rPr lang="ru-RU" sz="1400" dirty="0"/>
              <a:t>местного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5372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172"/>
            <a:ext cx="10671048" cy="438595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на культуру 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 на 2020 год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068" y="2871411"/>
            <a:ext cx="5667500" cy="753695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06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кинематография» предусмотрены в объеме </a:t>
            </a:r>
            <a:r>
              <a:rPr lang="ru-RU" sz="1200" b="1" u="sng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36 908,0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0" indent="0" algn="ctr">
              <a:lnSpc>
                <a:spcPct val="106000"/>
              </a:lnSpc>
              <a:spcBef>
                <a:spcPts val="0"/>
              </a:spcBef>
              <a:buNone/>
            </a:pP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работника культуры в 2020 году составит 26 000 рублей.</a:t>
            </a: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6263640" y="2877837"/>
            <a:ext cx="5882701" cy="63346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спорт» предусмотрены в объеме </a:t>
            </a:r>
            <a:r>
              <a:rPr lang="ru-RU" sz="1200" b="1" u="sng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3 875,0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1007435" y="4005064"/>
            <a:ext cx="6653447" cy="6064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0" tIns="50800" rIns="101600" bIns="50800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67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https://pp.vk.me/c624326/v624326433/30327/rsyfaHo6_Z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pp.vk.me/c624326/v624326433/30327/rsyfaHo6_Z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548" y="553624"/>
            <a:ext cx="3823707" cy="24012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vk.me/c624331/v624331812/459b4/5NULnexEF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40583"/>
            <a:ext cx="3538913" cy="24142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культура и спор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54" y="553623"/>
            <a:ext cx="4159693" cy="2281355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"/>
          <p:cNvSpPr>
            <a:spLocks noChangeArrowheads="1"/>
          </p:cNvSpPr>
          <p:nvPr/>
        </p:nvSpPr>
        <p:spPr bwMode="auto">
          <a:xfrm>
            <a:off x="685800" y="3815094"/>
            <a:ext cx="10671049" cy="45733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  <a:tab pos="9651759" algn="l"/>
                <a:tab pos="10616935" algn="l"/>
              </a:tabLst>
            </a:pPr>
            <a:r>
              <a:rPr lang="ru-RU" sz="1300" b="1" dirty="0">
                <a:solidFill>
                  <a:srgbClr val="FF0000"/>
                </a:solidFill>
                <a:latin typeface="Times New Roman" pitchFamily="16" charset="0"/>
              </a:rPr>
              <a:t>Расходы бюджета 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6" charset="0"/>
              </a:rPr>
              <a:t>Красногвардейского района на </a:t>
            </a:r>
            <a:r>
              <a:rPr lang="ru-RU" sz="1300" b="1" dirty="0">
                <a:solidFill>
                  <a:srgbClr val="FF0000"/>
                </a:solidFill>
                <a:latin typeface="Times New Roman" pitchFamily="16" charset="0"/>
              </a:rPr>
              <a:t>национальную 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6" charset="0"/>
              </a:rPr>
              <a:t>безопасность и правоохранительную деятельность</a:t>
            </a:r>
            <a:endParaRPr lang="ru-RU" sz="1300" b="1" dirty="0">
              <a:solidFill>
                <a:srgbClr val="FF0000"/>
              </a:solidFill>
              <a:latin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6072" y="4760026"/>
            <a:ext cx="3979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 природного и техногенного характера, гражданская оборона</a:t>
            </a:r>
          </a:p>
          <a:p>
            <a:pPr lvl="0" algn="ctr"/>
            <a:r>
              <a:rPr lang="ru-RU" sz="12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1 774,0 тыс</a:t>
            </a:r>
            <a:r>
              <a:rPr lang="ru-RU" sz="1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lvl="0" algn="ctr"/>
            <a:r>
              <a:rPr lang="ru-RU" sz="1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(Обеспечение деятельности единой диспетчерской службы)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98739" y="4842200"/>
            <a:ext cx="3693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i="1" dirty="0">
                <a:solidFill>
                  <a:srgbClr val="AC14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юстиции</a:t>
            </a:r>
          </a:p>
          <a:p>
            <a:pPr lvl="0" algn="ctr"/>
            <a:r>
              <a:rPr lang="ru-RU" sz="1200" i="1" dirty="0" smtClean="0">
                <a:solidFill>
                  <a:srgbClr val="AC14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952,1 тыс</a:t>
            </a:r>
            <a:r>
              <a:rPr lang="ru-RU" sz="1200" i="1" dirty="0">
                <a:solidFill>
                  <a:srgbClr val="AC14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lvl="0" algn="ctr"/>
            <a:r>
              <a:rPr lang="ru-RU" sz="1200" i="1" dirty="0">
                <a:solidFill>
                  <a:srgbClr val="AC14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(Государственная регистрация актов гражданского состояния)</a:t>
            </a:r>
          </a:p>
        </p:txBody>
      </p:sp>
      <p:pic>
        <p:nvPicPr>
          <p:cNvPr id="2052" name="Picture 4" descr="Картинки по запросу Защита населения и территории от чрезвычайных ситуаций природного и техногенного характера, гражданская оборо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" y="4689797"/>
            <a:ext cx="2009900" cy="1552383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12" y="4760027"/>
            <a:ext cx="1969056" cy="1482154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низ 18"/>
          <p:cNvSpPr/>
          <p:nvPr/>
        </p:nvSpPr>
        <p:spPr>
          <a:xfrm rot="16200000">
            <a:off x="2123592" y="5253005"/>
            <a:ext cx="137864" cy="255445"/>
          </a:xfrm>
          <a:prstGeom prst="downArrow">
            <a:avLst>
              <a:gd name="adj1" fmla="val 50000"/>
              <a:gd name="adj2" fmla="val 51343"/>
            </a:avLst>
          </a:prstGeom>
          <a:solidFill>
            <a:srgbClr val="A53422"/>
          </a:solidFill>
          <a:ln>
            <a:solidFill>
              <a:srgbClr val="A5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8144440" y="5253006"/>
            <a:ext cx="137864" cy="255445"/>
          </a:xfrm>
          <a:prstGeom prst="downArrow">
            <a:avLst>
              <a:gd name="adj1" fmla="val 50000"/>
              <a:gd name="adj2" fmla="val 51343"/>
            </a:avLst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97" y="52983"/>
            <a:ext cx="305027" cy="434337"/>
          </a:xfrm>
          <a:prstGeom prst="rect">
            <a:avLst/>
          </a:prstGeom>
        </p:spPr>
      </p:pic>
      <p:pic>
        <p:nvPicPr>
          <p:cNvPr id="23" name="Picture 2" descr="Воздушные шары с искринкой смайлики картинки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18" y="2741270"/>
            <a:ext cx="576071" cy="9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 Зелёный &lt;b&gt;мяч&lt;/b&gt;  картинки смайлики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101" y="1416651"/>
            <a:ext cx="119542" cy="11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 Синий &lt;b&gt;мяч&lt;/b&gt;  картинки смайлики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184" y="127159"/>
            <a:ext cx="400238" cy="38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5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4"/>
          <p:cNvSpPr/>
          <p:nvPr/>
        </p:nvSpPr>
        <p:spPr>
          <a:xfrm>
            <a:off x="1007435" y="4005064"/>
            <a:ext cx="6653447" cy="6064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0" tIns="50800" rIns="101600" bIns="50800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67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https://pp.vk.me/c624326/v624326433/30327/rsyfaHo6_Z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Картинки по запросу Органы юсти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79393"/>
            <a:ext cx="4840468" cy="2420234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Выноска-облако 23"/>
          <p:cNvSpPr/>
          <p:nvPr/>
        </p:nvSpPr>
        <p:spPr>
          <a:xfrm>
            <a:off x="46059" y="317113"/>
            <a:ext cx="6100621" cy="421606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6000"/>
              </a:lnSpc>
            </a:pPr>
            <a:endParaRPr lang="ru-RU" sz="1000" b="1" u="sng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06000"/>
              </a:lnSpc>
            </a:pPr>
            <a:r>
              <a:rPr lang="ru-RU" sz="1200" b="1" u="sng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Охрана </a:t>
            </a:r>
            <a:r>
              <a:rPr lang="ru-RU" sz="1200" b="1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семьи и детства – </a:t>
            </a:r>
            <a:r>
              <a:rPr lang="ru-RU" sz="1200" b="1" u="sng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41 020,9 тыс</a:t>
            </a:r>
            <a:r>
              <a:rPr lang="ru-RU" sz="1200" b="1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. руб.</a:t>
            </a:r>
          </a:p>
          <a:p>
            <a:pPr algn="just">
              <a:lnSpc>
                <a:spcPct val="106000"/>
              </a:lnSpc>
            </a:pPr>
            <a:r>
              <a:rPr lang="ru-RU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доступным и комфортным жильем и коммунальными услугами граждан Красногвардейского </a:t>
            </a: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– 17288,5 тыс. руб.;</a:t>
            </a:r>
          </a:p>
          <a:p>
            <a:pPr algn="just">
              <a:lnSpc>
                <a:spcPct val="106000"/>
              </a:lnSpc>
            </a:pPr>
            <a:r>
              <a:rPr lang="ru-RU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 и занятость детей в Красногвардейском </a:t>
            </a: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– 3 987,2 </a:t>
            </a:r>
            <a:r>
              <a:rPr lang="ru-RU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>
              <a:lnSpc>
                <a:spcPct val="106000"/>
              </a:lnSpc>
            </a:pPr>
            <a:r>
              <a:rPr lang="ru-RU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организационных условий реализации программы «Развитие образования Красногвардейского района Оренбургской области</a:t>
            </a: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- 19 745,2 </a:t>
            </a:r>
            <a:r>
              <a:rPr lang="ru-RU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endParaRPr lang="ru-RU" sz="12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endParaRPr lang="ru-RU" sz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Социальное обеспечение насел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71" y="4768298"/>
            <a:ext cx="2889503" cy="1931329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Выноска-облако 27"/>
          <p:cNvSpPr/>
          <p:nvPr/>
        </p:nvSpPr>
        <p:spPr>
          <a:xfrm rot="20173984">
            <a:off x="5067747" y="746192"/>
            <a:ext cx="5394740" cy="355556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6000"/>
              </a:lnSpc>
            </a:pPr>
            <a:endParaRPr lang="ru-RU" sz="1000" b="1" u="sng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400" b="1" u="sng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Социальное обеспечение населения- </a:t>
            </a:r>
            <a:r>
              <a:rPr lang="ru-RU" sz="1400" b="1" u="sng" dirty="0" smtClean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7 060,9 </a:t>
            </a:r>
            <a:r>
              <a:rPr lang="ru-RU" sz="1400" b="1" u="sng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тыс. руб.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(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по обеспечению жильем молодых семей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0" name="Picture 4" descr="Картинки по запросу Пенсионное обеспеч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32" y="4094089"/>
            <a:ext cx="2790841" cy="2790841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Выноска-облако 31"/>
          <p:cNvSpPr/>
          <p:nvPr/>
        </p:nvSpPr>
        <p:spPr>
          <a:xfrm>
            <a:off x="9363994" y="1765797"/>
            <a:ext cx="2744029" cy="2197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D55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6000"/>
              </a:lnSpc>
            </a:pPr>
            <a:endParaRPr lang="ru-RU" sz="1000" b="1" u="sng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06000"/>
              </a:lnSpc>
            </a:pPr>
            <a:r>
              <a:rPr lang="ru-RU" sz="1400" b="1" u="sng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Пенсионное </a:t>
            </a:r>
            <a:r>
              <a:rPr lang="ru-RU" sz="1400" b="1" u="sng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обеспечение – </a:t>
            </a:r>
          </a:p>
          <a:p>
            <a:pPr algn="ctr">
              <a:lnSpc>
                <a:spcPct val="106000"/>
              </a:lnSpc>
            </a:pPr>
            <a:r>
              <a:rPr lang="ru-RU" sz="1400" b="1" u="sng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2 000,0 тыс</a:t>
            </a:r>
            <a:r>
              <a:rPr lang="ru-RU" sz="1400" b="1" u="sng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. руб. </a:t>
            </a:r>
          </a:p>
          <a:p>
            <a:pPr algn="ctr">
              <a:lnSpc>
                <a:spcPct val="106000"/>
              </a:lnSpc>
            </a:pP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76072" y="6251"/>
            <a:ext cx="10808208" cy="438595"/>
          </a:xfrm>
          <a:prstGeom prst="rect">
            <a:avLst/>
          </a:prstGeom>
          <a:solidFill>
            <a:srgbClr val="92D050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Расходы по разделу «Социальная политика» на 2020 год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2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7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686"/>
            <a:ext cx="5796011" cy="23350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2" name="Пятиугольник 21"/>
          <p:cNvSpPr/>
          <p:nvPr/>
        </p:nvSpPr>
        <p:spPr>
          <a:xfrm rot="10800000">
            <a:off x="4608183" y="2398652"/>
            <a:ext cx="1060486" cy="43005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иугольник 20"/>
          <p:cNvSpPr/>
          <p:nvPr/>
        </p:nvSpPr>
        <p:spPr>
          <a:xfrm rot="10800000">
            <a:off x="4608182" y="1713034"/>
            <a:ext cx="1060487" cy="430998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/>
          <p:cNvSpPr/>
          <p:nvPr/>
        </p:nvSpPr>
        <p:spPr>
          <a:xfrm rot="10800000">
            <a:off x="4608182" y="1157840"/>
            <a:ext cx="1060919" cy="427883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 rot="10800000">
            <a:off x="4608182" y="554838"/>
            <a:ext cx="1060487" cy="431293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37078"/>
            <a:ext cx="613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Bookman Old Style" panose="02050604050505020204" pitchFamily="18" charset="0"/>
              </a:rPr>
              <a:t>Источники</a:t>
            </a:r>
            <a:r>
              <a:rPr lang="ru-RU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Bookman Old Style" panose="02050604050505020204" pitchFamily="18" charset="0"/>
              </a:rPr>
              <a:t>финансирования</a:t>
            </a:r>
            <a:r>
              <a:rPr lang="ru-RU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Bookman Old Style" panose="02050604050505020204" pitchFamily="18" charset="0"/>
              </a:rPr>
              <a:t>дефицита</a:t>
            </a:r>
            <a:r>
              <a:rPr lang="ru-RU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Bookman Old Style" panose="02050604050505020204" pitchFamily="18" charset="0"/>
              </a:rPr>
              <a:t>бюджета</a:t>
            </a:r>
            <a:endParaRPr lang="ru-RU" sz="1600" b="1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0507" y="604492"/>
            <a:ext cx="2750168" cy="377907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1272" y="1226426"/>
            <a:ext cx="2744376" cy="363552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1272" y="1799821"/>
            <a:ext cx="2744376" cy="344211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1272" y="2459376"/>
            <a:ext cx="2750168" cy="334495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6758" y="664749"/>
            <a:ext cx="2751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 кредитных организаций в валюте РФ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68" y="1197565"/>
            <a:ext cx="258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 от других бюджетов бюджетной системы РФ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798" y="1788060"/>
            <a:ext cx="275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остатков средств на счетах по учету средств бюджетов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798" y="2459376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источники внутреннего финансирования дефицитов бюджетов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0842" y="606384"/>
            <a:ext cx="1001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</a:t>
            </a:r>
          </a:p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 тыс. руб.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9525" y="1198005"/>
            <a:ext cx="735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 тыс.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47637" y="1727427"/>
            <a:ext cx="747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 тыс.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26149" y="2430406"/>
            <a:ext cx="790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 тыс. руб</a:t>
            </a:r>
            <a:r>
              <a:rPr lang="ru-RU" sz="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01791" y="0"/>
            <a:ext cx="4668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Соответствие</a:t>
            </a:r>
            <a:r>
              <a:rPr lang="ru-RU" sz="16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ограничениям БК РФ</a:t>
            </a:r>
            <a:endParaRPr lang="ru-RU" sz="1600" b="1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42" y="533289"/>
            <a:ext cx="1577615" cy="248016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127000"/>
          </a:effectLst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522053"/>
              </p:ext>
            </p:extLst>
          </p:nvPr>
        </p:nvGraphicFramePr>
        <p:xfrm>
          <a:off x="7600552" y="289364"/>
          <a:ext cx="4376930" cy="29680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1249"/>
                <a:gridCol w="603504"/>
                <a:gridCol w="2932177"/>
              </a:tblGrid>
              <a:tr h="377217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Примечания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3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бюджета не должен превышать 5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3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Предельный объем муниципального долга не должен превышать утвержденный общий годовой объем доходов местного бюджета</a:t>
                      </a:r>
                    </a:p>
                    <a:p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3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обслуживание муниципального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обслуживание муниципального долга в очередном финансовом году, утвержденный решением о бюджете, по данным отчета об исполнении бюджета за отчетный финансовый год не должен превышать 15 процентов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11814" y="3230215"/>
            <a:ext cx="5711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Доходы и расходы бюджета Красногвардейского района на 1 жителя</a:t>
            </a:r>
            <a:endParaRPr lang="ru-RU" sz="1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760467"/>
              </p:ext>
            </p:extLst>
          </p:nvPr>
        </p:nvGraphicFramePr>
        <p:xfrm>
          <a:off x="2414234" y="3895344"/>
          <a:ext cx="3381778" cy="267919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2011727"/>
                <a:gridCol w="676129"/>
                <a:gridCol w="693922"/>
              </a:tblGrid>
              <a:tr h="53821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факт (руб.)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план  (руб.)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3779">
                <a:tc>
                  <a:txBody>
                    <a:bodyPr/>
                    <a:lstStyle/>
                    <a:p>
                      <a:pPr algn="just"/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доходов местного бюджета на 1 жителя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32 829</a:t>
                      </a:r>
                      <a:endParaRPr lang="ru-RU" sz="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32 196</a:t>
                      </a:r>
                      <a:endParaRPr lang="ru-RU" sz="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96711">
                <a:tc>
                  <a:txBody>
                    <a:bodyPr/>
                    <a:lstStyle/>
                    <a:p>
                      <a:pPr algn="just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и неналоговых доходов местного бюджета на 1 жителя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7 336</a:t>
                      </a:r>
                      <a:endParaRPr lang="ru-RU" sz="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7 197</a:t>
                      </a:r>
                      <a:endParaRPr lang="ru-RU" sz="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96711">
                <a:tc>
                  <a:txBody>
                    <a:bodyPr/>
                    <a:lstStyle/>
                    <a:p>
                      <a:pPr algn="just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безвозмездных поступлений </a:t>
                      </a:r>
                    </a:p>
                    <a:p>
                      <a:pPr algn="just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жителя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25 494</a:t>
                      </a:r>
                      <a:endParaRPr lang="ru-RU" sz="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24 999</a:t>
                      </a:r>
                      <a:endParaRPr lang="ru-RU" sz="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73779">
                <a:tc>
                  <a:txBody>
                    <a:bodyPr/>
                    <a:lstStyle/>
                    <a:p>
                      <a:pPr algn="just"/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местного бюджета на 1 жителя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32 263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32 196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4" name="Picture 2" descr="Картинки по запросу люди на монета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9" y="4947441"/>
            <a:ext cx="2203704" cy="16913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Картинки по запросу 2019-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Картинки по запросу 2019-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2019-20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4" y="3814990"/>
            <a:ext cx="2187574" cy="117499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softEdge rad="127000"/>
          </a:effectLst>
        </p:spPr>
      </p:pic>
      <p:sp>
        <p:nvSpPr>
          <p:cNvPr id="10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935" y="3619500"/>
            <a:ext cx="5566410" cy="3238500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  <a:effectLst>
            <a:softEdge rad="127000"/>
          </a:effectLst>
          <a:extLst/>
        </p:spPr>
      </p:pic>
      <p:sp>
        <p:nvSpPr>
          <p:cNvPr id="24" name="TextBox 23"/>
          <p:cNvSpPr txBox="1"/>
          <p:nvPr/>
        </p:nvSpPr>
        <p:spPr>
          <a:xfrm>
            <a:off x="8147304" y="44805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735824" y="4270249"/>
            <a:ext cx="3593592" cy="6771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3765044"/>
            <a:ext cx="3587496" cy="118239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818120" y="3995928"/>
            <a:ext cx="3410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smtClean="0">
                <a:solidFill>
                  <a:srgbClr val="FF0000"/>
                </a:solidFill>
              </a:rPr>
              <a:t>13 </a:t>
            </a:r>
            <a:r>
              <a:rPr lang="ru-RU" sz="4400" dirty="0" smtClean="0">
                <a:solidFill>
                  <a:srgbClr val="FF0000"/>
                </a:solidFill>
              </a:rPr>
              <a:t>950 руб.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усеченными соседними углами 11"/>
          <p:cNvSpPr/>
          <p:nvPr/>
        </p:nvSpPr>
        <p:spPr>
          <a:xfrm>
            <a:off x="696686" y="115747"/>
            <a:ext cx="10763794" cy="6643868"/>
          </a:xfrm>
          <a:prstGeom prst="snip2Same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1763" y="1580119"/>
            <a:ext cx="1053426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финансовый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план, состоящий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доходов и расходов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составленный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определенный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Предназначен для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обеспечения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и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государственного и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самоуправления;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–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основанная на экономических отношениях и юридических нормах совокупность всех видов бюджетов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страны;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регламентированная законом деятельность органов государственной власти и местного самоуправления по составлению, рассмотрению, утверждению и исполнению бюджетов соответствующих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уровней;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поступающие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денежные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средства;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выплачиваемые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средства;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превышение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расходов над доходами;</a:t>
            </a:r>
          </a:p>
          <a:p>
            <a:pPr lvl="0" indent="450215" algn="just"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доходов над расходами;</a:t>
            </a:r>
            <a:endParaRPr lang="ru-RU" sz="1400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 – это обязательства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 Кодексом РФ, принятые на себя муниципальным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образованием;</a:t>
            </a:r>
          </a:p>
          <a:p>
            <a:pPr indent="450215" algn="just">
              <a:spcAft>
                <a:spcPts val="600"/>
              </a:spcAft>
            </a:pPr>
            <a:r>
              <a:rPr lang="ru-RU" sz="1400" spc="50" dirty="0">
                <a:ln w="0"/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</a:t>
            </a:r>
            <a:r>
              <a:rPr lang="ru-RU" sz="1400" spc="50" dirty="0" smtClean="0">
                <a:ln w="0"/>
                <a:solidFill>
                  <a:schemeClr val="tx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другому бюджету бюджетной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системы; 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«</a:t>
            </a:r>
            <a:r>
              <a:rPr lang="ru-RU" sz="1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Dotatio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пожертвование; 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лат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Subvenire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приходить на помощь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помогать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indent="450215" algn="just">
              <a:spcAft>
                <a:spcPts val="600"/>
              </a:spcAft>
            </a:pP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лат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4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Supsidium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поддержка.</a:t>
            </a:r>
            <a:endParaRPr lang="ru-RU" sz="14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600"/>
              </a:spcAft>
            </a:pPr>
            <a:endParaRPr lang="ru-RU" sz="1200" dirty="0"/>
          </a:p>
          <a:p>
            <a:pPr indent="450215">
              <a:spcAft>
                <a:spcPts val="600"/>
              </a:spcAft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6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3" y="130517"/>
            <a:ext cx="8560905" cy="13335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усеченными соседними углами 11"/>
          <p:cNvSpPr/>
          <p:nvPr/>
        </p:nvSpPr>
        <p:spPr>
          <a:xfrm>
            <a:off x="696686" y="115747"/>
            <a:ext cx="10763794" cy="6643868"/>
          </a:xfrm>
          <a:prstGeom prst="snip2Same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3686" y="659011"/>
            <a:ext cx="9375494" cy="5589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600"/>
              </a:spcAft>
            </a:pPr>
            <a:r>
              <a:rPr lang="ru-RU" sz="2200" b="1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Ответственный исполнитель:</a:t>
            </a:r>
            <a:endParaRPr lang="ru-RU" sz="22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600"/>
              </a:spcAft>
            </a:pPr>
            <a:r>
              <a:rPr lang="ru-RU" sz="2200" b="1" kern="16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Финансовый отдел администрации Красногвардейского района </a:t>
            </a:r>
            <a:endParaRPr lang="ru-RU" sz="2200" b="1" kern="1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/>
            </a:r>
            <a:br>
              <a:rPr lang="ru-RU" sz="22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</a:b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Адрес: 461150, Оренбургская область, </a:t>
            </a:r>
            <a:r>
              <a:rPr lang="ru-RU" sz="2200" dirty="0" err="1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с.Плешаново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, </a:t>
            </a:r>
            <a:r>
              <a:rPr lang="ru-RU" sz="2200" dirty="0" err="1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ул.Мира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, 1 </a:t>
            </a:r>
            <a:br>
              <a:rPr lang="ru-RU" sz="22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</a:b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Электронная почта: </a:t>
            </a:r>
            <a:r>
              <a:rPr lang="en-US" sz="2200" b="1" dirty="0" err="1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krasnogvard</a:t>
            </a:r>
            <a:r>
              <a:rPr lang="ru-RU" sz="2200" b="1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_</a:t>
            </a:r>
            <a:r>
              <a:rPr lang="en-US" sz="2200" b="1" dirty="0" err="1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fo</a:t>
            </a:r>
            <a:r>
              <a:rPr lang="ru-RU" sz="2200" b="1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@</a:t>
            </a:r>
            <a:r>
              <a:rPr lang="en-US" sz="2200" b="1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mail</a:t>
            </a:r>
            <a:r>
              <a:rPr lang="ru-RU" sz="2200" b="1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.</a:t>
            </a:r>
            <a:r>
              <a:rPr lang="en-US" sz="2200" b="1" dirty="0" err="1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ru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  </a:t>
            </a:r>
            <a:endParaRPr lang="ru-RU" sz="22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График работы: с 09.00 до 18.00 (обед с 13.00 до 14.00). </a:t>
            </a:r>
            <a:endParaRPr lang="ru-RU" sz="22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Выходной: суббота, воскресенье.</a:t>
            </a:r>
            <a:endParaRPr lang="ru-RU" sz="22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Ответственные за формирование бюджета для граждан:</a:t>
            </a:r>
            <a:endParaRPr lang="ru-RU" sz="22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Начальник финансового отдела – </a:t>
            </a:r>
            <a:r>
              <a:rPr lang="ru-RU" sz="2200" dirty="0" err="1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Раисов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 Валерий </a:t>
            </a:r>
            <a:r>
              <a:rPr lang="ru-RU" sz="2200" dirty="0" err="1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Жумагалеевич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, тел. 3-12-97</a:t>
            </a:r>
            <a:endParaRPr lang="ru-RU" sz="22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  <a:ea typeface="Dotum" panose="020B0600000101010101" pitchFamily="34" charset="-127"/>
                <a:cs typeface="FrankRuehl" panose="020E0503060101010101" pitchFamily="34" charset="-79"/>
              </a:rPr>
              <a:t>Начальник бюджетного отдела – Давлетов Радик Маратович, тел. 3-00-79</a:t>
            </a:r>
            <a:endParaRPr lang="ru-RU" sz="220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6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00B0F0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806" y="-49739"/>
            <a:ext cx="51318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Что такое «Бюджет для граждан»?</a:t>
            </a:r>
            <a:endParaRPr lang="ru-RU" b="1" dirty="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207" y="239163"/>
            <a:ext cx="493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/>
              <a:t>«Бюджет для граждан» </a:t>
            </a:r>
            <a:r>
              <a:rPr lang="ru-RU" sz="1000" dirty="0"/>
              <a:t>познакомит вас с положениями основного финансового документа Красногвардейского района – районного бюджета, а именно</a:t>
            </a:r>
            <a:r>
              <a:rPr lang="ru-RU" sz="1000"/>
              <a:t>: </a:t>
            </a:r>
            <a:r>
              <a:rPr lang="ru-RU" sz="1000" smtClean="0"/>
              <a:t>районного </a:t>
            </a:r>
            <a:r>
              <a:rPr lang="ru-RU" sz="1000" dirty="0"/>
              <a:t>бюджета на </a:t>
            </a:r>
            <a:r>
              <a:rPr lang="ru-RU" sz="1000" dirty="0" smtClean="0"/>
              <a:t>2020 год и плановый период 2021и 2022 годов.</a:t>
            </a:r>
            <a:endParaRPr lang="ru-RU" sz="1000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02562"/>
            <a:ext cx="2006082" cy="192471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1679400" y="725206"/>
            <a:ext cx="354182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sz="1000" dirty="0" smtClean="0"/>
              <a:t>Представленная </a:t>
            </a:r>
            <a:r>
              <a:rPr lang="ru-RU" sz="1000" dirty="0"/>
              <a:t>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районный бюджет затрагивает интересы каждого жителя Красногвардейского района. Мы постарались в доступной и понятной форме для граждан, показать основные показатели районного бюджета.</a:t>
            </a:r>
          </a:p>
          <a:p>
            <a:pPr algn="just"/>
            <a:r>
              <a:rPr lang="ru-RU" sz="1000" dirty="0" smtClean="0"/>
              <a:t>    «</a:t>
            </a:r>
            <a:r>
              <a:rPr lang="ru-RU" sz="1000" dirty="0"/>
              <a:t>Бюджет для граждан» нацелен на получение обратной связи от граждан, которым интересны современные проблемы государственных финансов Российской Федерации, а так же муниципальных финансов Красногвардейского района</a:t>
            </a:r>
            <a:r>
              <a:rPr lang="ru-RU" sz="1000" dirty="0" smtClean="0"/>
              <a:t>.</a:t>
            </a:r>
            <a:endParaRPr lang="ru-RU" sz="1000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65089" y="3223220"/>
            <a:ext cx="1048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Какие бывают бюджеты?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0219" y="3642355"/>
            <a:ext cx="1942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 семьи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" y="3994414"/>
            <a:ext cx="1347668" cy="85047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517022" y="4096285"/>
            <a:ext cx="2147992" cy="440592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362474" y="4038603"/>
            <a:ext cx="2471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Бюджеты публично-правовых </a:t>
            </a: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образований</a:t>
            </a:r>
            <a:endParaRPr lang="ru-RU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58572" y="3687704"/>
            <a:ext cx="2738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организаций</a:t>
            </a:r>
            <a:endParaRPr lang="ru-RU" sz="13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63" y="4030621"/>
            <a:ext cx="1399279" cy="85342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8" y="5060879"/>
            <a:ext cx="1475520" cy="94191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2193269" y="6023649"/>
            <a:ext cx="5944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>
                <a:latin typeface="Bookman Old Style" panose="02050604050505020204" pitchFamily="18" charset="0"/>
              </a:rPr>
              <a:t>Российской Федерации </a:t>
            </a:r>
          </a:p>
          <a:p>
            <a:pPr algn="ctr"/>
            <a:r>
              <a:rPr lang="ru-RU" sz="700" dirty="0">
                <a:latin typeface="Bookman Old Style" panose="02050604050505020204" pitchFamily="18" charset="0"/>
              </a:rPr>
              <a:t>(федеральный бюджет, бюджеты</a:t>
            </a:r>
          </a:p>
          <a:p>
            <a:pPr algn="ctr"/>
            <a:r>
              <a:rPr lang="ru-RU" sz="700" dirty="0">
                <a:latin typeface="Bookman Old Style" panose="02050604050505020204" pitchFamily="18" charset="0"/>
              </a:rPr>
              <a:t>государственных внебюджетных</a:t>
            </a:r>
          </a:p>
          <a:p>
            <a:pPr algn="ctr"/>
            <a:r>
              <a:rPr lang="ru-RU" sz="700" dirty="0">
                <a:latin typeface="Bookman Old Style" panose="02050604050505020204" pitchFamily="18" charset="0"/>
              </a:rPr>
              <a:t>фондов РФ)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86" y="5217718"/>
            <a:ext cx="1590545" cy="9322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214419" y="6184251"/>
            <a:ext cx="557933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>
                <a:latin typeface="Bookman Old Style" panose="02050604050505020204" pitchFamily="18" charset="0"/>
              </a:rPr>
              <a:t>Субъектов Российской Федерации </a:t>
            </a:r>
          </a:p>
          <a:p>
            <a:pPr algn="ctr"/>
            <a:r>
              <a:rPr lang="ru-RU" sz="700" dirty="0">
                <a:latin typeface="Bookman Old Style" panose="02050604050505020204" pitchFamily="18" charset="0"/>
              </a:rPr>
              <a:t>(региональные бюджеты,</a:t>
            </a:r>
            <a:br>
              <a:rPr lang="ru-RU" sz="700" dirty="0">
                <a:latin typeface="Bookman Old Style" panose="02050604050505020204" pitchFamily="18" charset="0"/>
              </a:rPr>
            </a:br>
            <a:r>
              <a:rPr lang="ru-RU" sz="700" dirty="0">
                <a:latin typeface="Bookman Old Style" panose="02050604050505020204" pitchFamily="18" charset="0"/>
              </a:rPr>
              <a:t>бюджеты территориальных</a:t>
            </a:r>
            <a:br>
              <a:rPr lang="ru-RU" sz="700" dirty="0">
                <a:latin typeface="Bookman Old Style" panose="02050604050505020204" pitchFamily="18" charset="0"/>
              </a:rPr>
            </a:br>
            <a:r>
              <a:rPr lang="ru-RU" sz="700" dirty="0">
                <a:latin typeface="Bookman Old Style" panose="02050604050505020204" pitchFamily="18" charset="0"/>
              </a:rPr>
              <a:t>фондов ОМС)</a:t>
            </a:r>
            <a:r>
              <a:rPr lang="ru-RU" sz="700" dirty="0">
                <a:latin typeface="Times New Roman Полужирный" panose="02020803070505020304" pitchFamily="18" charset="0"/>
              </a:rPr>
              <a:t/>
            </a:r>
            <a:br>
              <a:rPr lang="ru-RU" sz="700" dirty="0">
                <a:latin typeface="Times New Roman Полужирный" panose="02020803070505020304" pitchFamily="18" charset="0"/>
              </a:rPr>
            </a:br>
            <a:endParaRPr lang="ru-RU" sz="7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25" y="5038054"/>
            <a:ext cx="1514998" cy="998322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softEdge rad="3175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1398616" y="607601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700" dirty="0">
                <a:latin typeface="Bookman Old Style" panose="02050604050505020204" pitchFamily="18" charset="0"/>
              </a:rPr>
              <a:t>Муниципальных образований </a:t>
            </a:r>
          </a:p>
          <a:p>
            <a:pPr algn="ctr"/>
            <a:r>
              <a:rPr lang="ru-RU" sz="700" dirty="0">
                <a:latin typeface="Bookman Old Style" panose="02050604050505020204" pitchFamily="18" charset="0"/>
              </a:rPr>
              <a:t>(местные бюджеты)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680437" y="-31599"/>
            <a:ext cx="6276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Что такое бюджет муниципального образования?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860548" y="474076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000" b="1" dirty="0" smtClean="0">
                <a:latin typeface="Bookman Old Style" panose="02050604050505020204" pitchFamily="18" charset="0"/>
              </a:rPr>
              <a:t>«БЮДЖЕТ</a:t>
            </a: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000" b="1" dirty="0">
                <a:latin typeface="Bookman Old Style" panose="02050604050505020204" pitchFamily="18" charset="0"/>
              </a:rPr>
              <a:t>муниципального</a:t>
            </a: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000" b="1" dirty="0" smtClean="0">
                <a:latin typeface="Bookman Old Style" panose="02050604050505020204" pitchFamily="18" charset="0"/>
              </a:rPr>
              <a:t>образования»</a:t>
            </a: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000" dirty="0">
                <a:latin typeface="Bookman Old Style" panose="02050604050505020204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</p:txBody>
      </p:sp>
      <p:pic>
        <p:nvPicPr>
          <p:cNvPr id="32" name="Picture 2" descr="Картинки по запросу берг в  красногвардейском рай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48" y="1139351"/>
            <a:ext cx="1946562" cy="1230429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53" y="1134300"/>
            <a:ext cx="2082675" cy="1236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16" descr="http://m.orb.ru/photo/86/d/a/dab7456696618f7cd166dceb6ab60074/x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8" y="1102562"/>
            <a:ext cx="2079301" cy="1263695"/>
          </a:xfrm>
          <a:prstGeom prst="rect">
            <a:avLst/>
          </a:prstGeom>
          <a:noFill/>
          <a:effectLst>
            <a:softEdge rad="11252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Молодежный микс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179" y="2495283"/>
            <a:ext cx="1969384" cy="1292838"/>
          </a:xfrm>
          <a:prstGeom prst="rect">
            <a:avLst/>
          </a:prstGeom>
          <a:noFill/>
          <a:effectLst>
            <a:softEdge rad="11252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http://m.orb.ru/photo/86/2/a/2ab7987187e7323fa60f7cf5fc595969/x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75" y="2468351"/>
            <a:ext cx="2008425" cy="1318584"/>
          </a:xfrm>
          <a:prstGeom prst="rect">
            <a:avLst/>
          </a:prstGeom>
          <a:noFill/>
          <a:effectLst>
            <a:softEdge rad="11252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736" y="2429149"/>
            <a:ext cx="2093160" cy="1396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79" y="3909525"/>
            <a:ext cx="2652533" cy="175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12" descr="http://m.orb.ru/photo/86/7/c/7cecf722c8d4a33fe1be826c0c897889/xl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39" y="3941002"/>
            <a:ext cx="2537160" cy="1735988"/>
          </a:xfrm>
          <a:prstGeom prst="rect">
            <a:avLst/>
          </a:prstGeom>
          <a:noFill/>
          <a:effectLst>
            <a:softEdge rad="11252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5916349" y="5690033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000" dirty="0">
                <a:latin typeface="Bookman Old Style" panose="02050604050505020204" pitchFamily="18" charset="0"/>
              </a:rPr>
              <a:t>За каждой цифрой – организация предоставления общедоступного и бесплатного образования, благоустройство района, жилищно-коммунальное хозяйство, организация отдыха детей в каникулярное время, создание условий для обеспечения </a:t>
            </a:r>
            <a:r>
              <a:rPr lang="ru-RU" sz="1000" dirty="0" smtClean="0">
                <a:latin typeface="Bookman Old Style" panose="02050604050505020204" pitchFamily="18" charset="0"/>
              </a:rPr>
              <a:t>населения услугами организаций </a:t>
            </a:r>
            <a:r>
              <a:rPr lang="ru-RU" sz="1000" dirty="0">
                <a:latin typeface="Bookman Old Style" panose="02050604050505020204" pitchFamily="18" charset="0"/>
              </a:rPr>
              <a:t>культуры и спорта, социальные выплаты гражданам, и многое другое…</a:t>
            </a:r>
            <a:r>
              <a:rPr lang="ru-RU" sz="1000" dirty="0"/>
              <a:t> 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70" y="3493338"/>
            <a:ext cx="739950" cy="68411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83" y="4563061"/>
            <a:ext cx="739950" cy="73566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0858">
            <a:off x="1426929" y="3463178"/>
            <a:ext cx="503128" cy="49495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0858">
            <a:off x="1479462" y="4441162"/>
            <a:ext cx="503128" cy="73566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7548">
            <a:off x="3303307" y="4487336"/>
            <a:ext cx="503128" cy="73566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7548">
            <a:off x="4067498" y="3434453"/>
            <a:ext cx="461348" cy="501943"/>
          </a:xfrm>
          <a:prstGeom prst="rect">
            <a:avLst/>
          </a:prstGeom>
        </p:spPr>
      </p:pic>
      <p:pic>
        <p:nvPicPr>
          <p:cNvPr id="6146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0747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0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5361894" y="550442"/>
            <a:ext cx="1368090" cy="60593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31993" y="550442"/>
            <a:ext cx="2661799" cy="59574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8777"/>
            <a:ext cx="64190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На чем основывается проект бюджета Красногвардейского района Оренбургской области</a:t>
            </a:r>
            <a:endParaRPr lang="ru-RU" sz="1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109" y="550442"/>
            <a:ext cx="2255869" cy="59574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8370" y="524765"/>
            <a:ext cx="24257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Bookman Old Style" panose="02050604050505020204" pitchFamily="18" charset="0"/>
              </a:rPr>
              <a:t>Прогноз социально-экономического развития Красногвардейского района Оренбургской области</a:t>
            </a:r>
            <a:endParaRPr lang="ru-RU" sz="900" dirty="0"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6359" y="574328"/>
            <a:ext cx="271094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Bookman Old Style" panose="02050604050505020204" pitchFamily="18" charset="0"/>
              </a:rPr>
              <a:t>Основные направления</a:t>
            </a:r>
            <a:r>
              <a:rPr lang="ru-RU" sz="900" dirty="0">
                <a:latin typeface="Bookman Old Style" panose="02050604050505020204" pitchFamily="18" charset="0"/>
              </a:rPr>
              <a:t> </a:t>
            </a:r>
            <a:r>
              <a:rPr lang="ru-RU" sz="900" dirty="0" smtClean="0">
                <a:latin typeface="Bookman Old Style" panose="02050604050505020204" pitchFamily="18" charset="0"/>
              </a:rPr>
              <a:t>бюджетной и налоговой</a:t>
            </a:r>
            <a:r>
              <a:rPr lang="ru-RU" sz="900" dirty="0">
                <a:latin typeface="Bookman Old Style" panose="02050604050505020204" pitchFamily="18" charset="0"/>
              </a:rPr>
              <a:t> </a:t>
            </a:r>
            <a:r>
              <a:rPr lang="ru-RU" sz="900" dirty="0" smtClean="0">
                <a:latin typeface="Bookman Old Style" panose="02050604050505020204" pitchFamily="18" charset="0"/>
              </a:rPr>
              <a:t>политики </a:t>
            </a:r>
            <a:r>
              <a:rPr lang="ru-RU" sz="900" dirty="0">
                <a:latin typeface="Bookman Old Style" panose="02050604050505020204" pitchFamily="18" charset="0"/>
              </a:rPr>
              <a:t>Красногвардейского района Оренбургской области</a:t>
            </a:r>
          </a:p>
          <a:p>
            <a:pPr algn="ctr"/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1893" y="613577"/>
            <a:ext cx="143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Муниципальные программы</a:t>
            </a:r>
            <a:endParaRPr lang="ru-RU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943823"/>
              </p:ext>
            </p:extLst>
          </p:nvPr>
        </p:nvGraphicFramePr>
        <p:xfrm>
          <a:off x="53536" y="1453171"/>
          <a:ext cx="6711696" cy="11913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9768"/>
                <a:gridCol w="4572000"/>
                <a:gridCol w="1709928"/>
              </a:tblGrid>
              <a:tr h="36980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34925" marR="34925" marT="34925" marB="3492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 marL="34925" marR="34925" marT="34925" marB="3492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Срок исполнения</a:t>
                      </a:r>
                    </a:p>
                  </a:txBody>
                  <a:tcPr marL="34925" marR="34925" marT="34925" marB="3492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6988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Bookman Old Style" panose="02050604050505020204" pitchFamily="18" charset="0"/>
                        </a:rPr>
                        <a:t>1</a:t>
                      </a:r>
                      <a:endParaRPr lang="ru-RU" sz="800" b="1" dirty="0">
                        <a:latin typeface="Bookman Old Style" panose="020506040505050202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</a:rPr>
                        <a:t>Оценка </a:t>
                      </a:r>
                      <a:r>
                        <a:rPr lang="ru-RU" sz="800" b="1" dirty="0">
                          <a:effectLst/>
                          <a:latin typeface="Bookman Old Style" panose="02050604050505020204" pitchFamily="18" charset="0"/>
                        </a:rPr>
                        <a:t>эффективности муниципальных программ за отчетный год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Bookman Old Style" panose="02050604050505020204" pitchFamily="18" charset="0"/>
                        </a:rPr>
                        <a:t>До 1 апреля 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</a:tr>
              <a:tr h="255775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Bookman Old Style" panose="02050604050505020204" pitchFamily="18" charset="0"/>
                        </a:rPr>
                        <a:t>2</a:t>
                      </a:r>
                      <a:endParaRPr lang="ru-RU" sz="800" b="1" dirty="0">
                        <a:latin typeface="Bookman Old Style" panose="020506040505050202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</a:rPr>
                        <a:t>Разработка проекта прогноза </a:t>
                      </a:r>
                      <a:r>
                        <a:rPr lang="ru-RU" sz="800" b="1" dirty="0">
                          <a:effectLst/>
                          <a:latin typeface="Bookman Old Style" panose="02050604050505020204" pitchFamily="18" charset="0"/>
                        </a:rPr>
                        <a:t>социально-экономического развития </a:t>
                      </a: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</a:rPr>
                        <a:t>Красногвардейского района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Bookman Old Style" panose="02050604050505020204" pitchFamily="18" charset="0"/>
                        </a:rPr>
                        <a:t>Июнь-июль 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</a:tr>
              <a:tr h="220945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Bookman Old Style" panose="02050604050505020204" pitchFamily="18" charset="0"/>
                        </a:rPr>
                        <a:t>3</a:t>
                      </a:r>
                      <a:endParaRPr lang="ru-RU" sz="800" b="1" dirty="0">
                        <a:latin typeface="Bookman Old Style" panose="020506040505050202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+mn-cs"/>
                        </a:rPr>
                        <a:t>Подготовка проекта основных направлений бюджетной и налоговой политики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</a:rPr>
                        <a:t>Сентябрь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29471" y="1205307"/>
            <a:ext cx="4732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Порядок составления проекта местного бюджета</a:t>
            </a:r>
            <a:endParaRPr lang="ru-RU" sz="1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54641"/>
              </p:ext>
            </p:extLst>
          </p:nvPr>
        </p:nvGraphicFramePr>
        <p:xfrm>
          <a:off x="53109" y="2642863"/>
          <a:ext cx="6713451" cy="1379227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31523"/>
                <a:gridCol w="4572000"/>
                <a:gridCol w="1709928"/>
              </a:tblGrid>
              <a:tr h="290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Доведение </a:t>
                      </a: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до</a:t>
                      </a:r>
                      <a:r>
                        <a:rPr lang="ru-RU" sz="800" b="1" baseline="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главных распределителей </a:t>
                      </a: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предельных </a:t>
                      </a:r>
                      <a:r>
                        <a:rPr lang="ru-RU" sz="8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объемов бюджетных </a:t>
                      </a: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ассигнований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Сентябрь-октябрь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</a:tr>
              <a:tr h="224035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Bookman Old Style" panose="02050604050505020204" pitchFamily="18" charset="0"/>
                        </a:rPr>
                        <a:t>5</a:t>
                      </a:r>
                      <a:endParaRPr lang="ru-RU" sz="800" b="1" dirty="0">
                        <a:latin typeface="Bookman Old Style" panose="020506040505050202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Составление планового реестра расходных обязательств</a:t>
                      </a: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Сентябрь</a:t>
                      </a:r>
                    </a:p>
                  </a:txBody>
                  <a:tcPr marL="34925" marR="34925" marT="34925" marB="34925" anchor="ctr"/>
                </a:tc>
              </a:tr>
              <a:tr h="26517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Bookman Old Style" panose="02050604050505020204" pitchFamily="18" charset="0"/>
                        </a:rPr>
                        <a:t>6</a:t>
                      </a:r>
                      <a:endParaRPr lang="ru-RU" sz="800" b="1" dirty="0">
                        <a:latin typeface="Bookman Old Style" panose="020506040505050202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Представление проекта местного бюджета </a:t>
                      </a: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в представительный орган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Не позднее 15 ноября</a:t>
                      </a:r>
                      <a:endParaRPr lang="ru-RU" sz="800" b="1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Bookman Old Style" panose="02050604050505020204" pitchFamily="18" charset="0"/>
                        </a:rPr>
                        <a:t>7</a:t>
                      </a:r>
                      <a:endParaRPr lang="ru-RU" sz="800" b="1" dirty="0">
                        <a:latin typeface="Bookman Old Style" panose="020506040505050202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Публичные</a:t>
                      </a:r>
                      <a:r>
                        <a:rPr lang="ru-RU" sz="800" b="1" baseline="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слушания по проекту местного бюджета 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Декабрь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Bookman Old Style" panose="02050604050505020204" pitchFamily="18" charset="0"/>
                        </a:rPr>
                        <a:t>8</a:t>
                      </a:r>
                      <a:endParaRPr lang="ru-RU" sz="800" b="1" dirty="0">
                        <a:latin typeface="Bookman Old Style" panose="020506040505050202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Рассмотрение</a:t>
                      </a:r>
                      <a:r>
                        <a:rPr lang="ru-RU" sz="800" b="1" baseline="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Советом депутатов Красногвардейского района проекта местного бюджета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Не позднее 25 декабря</a:t>
                      </a:r>
                      <a:endParaRPr lang="ru-RU" sz="8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729985" y="115410"/>
            <a:ext cx="475859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Социально-экономическое развитие Красногвардейского </a:t>
            </a:r>
            <a:r>
              <a:rPr lang="ru-RU" sz="1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района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417" y="669408"/>
            <a:ext cx="2193583" cy="1552584"/>
          </a:xfrm>
          <a:prstGeom prst="rect">
            <a:avLst/>
          </a:prstGeom>
          <a:effectLst>
            <a:glow rad="101600">
              <a:schemeClr val="accent1">
                <a:alpha val="40000"/>
              </a:schemeClr>
            </a:glow>
            <a:softEdge rad="38100"/>
          </a:effectLst>
        </p:spPr>
      </p:pic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542790556"/>
              </p:ext>
            </p:extLst>
          </p:nvPr>
        </p:nvGraphicFramePr>
        <p:xfrm>
          <a:off x="9563746" y="523660"/>
          <a:ext cx="2185416" cy="169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830454"/>
              </p:ext>
            </p:extLst>
          </p:nvPr>
        </p:nvGraphicFramePr>
        <p:xfrm>
          <a:off x="7014655" y="2325180"/>
          <a:ext cx="4762817" cy="16981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751137"/>
                <a:gridCol w="1014984"/>
                <a:gridCol w="996696"/>
              </a:tblGrid>
              <a:tr h="344868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на 01.01.20г.</a:t>
                      </a: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5401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Население-всего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18 395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моложе трудоспособного возраста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4 285</a:t>
                      </a:r>
                    </a:p>
                    <a:p>
                      <a:pPr algn="ctr"/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трудоспособном возрасте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8 885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346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старше трудового возраста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5 225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4" name="Скругленный прямоугольник 33"/>
          <p:cNvSpPr/>
          <p:nvPr/>
        </p:nvSpPr>
        <p:spPr>
          <a:xfrm>
            <a:off x="53109" y="4035552"/>
            <a:ext cx="11779227" cy="5065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6282" y="4070849"/>
            <a:ext cx="1161288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Основные направления бюджетной и налоговой политики муниципального образования Красногвардейский район на 2020 год и плановый период 2021 и 2022 годов</a:t>
            </a:r>
            <a:endParaRPr lang="ru-RU" sz="1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3109" y="4567811"/>
            <a:ext cx="5503947" cy="28063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Бюджетная политика будет направлена на:</a:t>
            </a:r>
            <a:endParaRPr lang="ru-RU" sz="1200" u="sng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122296" y="4567811"/>
            <a:ext cx="5710040" cy="28064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Налоговая политика будет направлена на: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3109" y="4874128"/>
            <a:ext cx="5503947" cy="19359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Обеспечение планирования расходов на оплату труда, исходя из параметров повышения заработной платы работникам муниципальных учреждений, поименованных в Указах Президента социально-экономической направленности, установленных в планах мероприятий изменений в отраслях социальной сферы («дорожных картах»). </a:t>
            </a:r>
          </a:p>
          <a:p>
            <a:pPr algn="just"/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Приведение показателей муниципальных заданий на оказание услуг (выполнение работ) в соответствие с показателями, установленными в муниципальных программах.</a:t>
            </a:r>
          </a:p>
          <a:p>
            <a:pPr algn="just"/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Продолжение работы, направленной на внедрение новых механизмов управления финансами, таких как:</a:t>
            </a:r>
          </a:p>
          <a:p>
            <a:pPr algn="just"/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а) введение «эффективного контракта» с работниками учреждений;</a:t>
            </a:r>
          </a:p>
          <a:p>
            <a:pPr algn="just"/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б) совершенствование расчета нормативных затрат на оказание муниципальных услуг;</a:t>
            </a:r>
          </a:p>
          <a:p>
            <a:pPr algn="just"/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в) развитие механизма универсального расчета затрат на оказание  однотипных услуг;</a:t>
            </a:r>
          </a:p>
          <a:p>
            <a:pPr algn="just"/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Сокращение неэффективных расходов учреждений.</a:t>
            </a:r>
          </a:p>
          <a:p>
            <a:pPr algn="just"/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Применение ведомственных перечней муниципальных услуг и работ, сформированных в соответствии с базовыми (отраслевыми) перечнями муниципальных услуг и работ для формирования муниципального задания.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122296" y="4874127"/>
            <a:ext cx="5734249" cy="19359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Обеспечение качественного администрирования всех доходных источников местного бюджета;</a:t>
            </a:r>
          </a:p>
          <a:p>
            <a:pPr algn="just"/>
            <a:r>
              <a:rPr lang="ru-RU" sz="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Продолжение </a:t>
            </a:r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политики обоснованности и эффективности применения налоговых льгот;</a:t>
            </a:r>
          </a:p>
          <a:p>
            <a:pPr algn="just"/>
            <a:r>
              <a:rPr lang="ru-RU" sz="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Активизация </a:t>
            </a:r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работы всех заинтересованных структур в части актуализации базы данных, необходимой для начисления имущественных налогов, и расширения налогооблагаемой базы по ним;</a:t>
            </a:r>
          </a:p>
          <a:p>
            <a:pPr algn="just"/>
            <a:r>
              <a:rPr lang="ru-RU" sz="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Содействие </a:t>
            </a:r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инновационным и инвестиционным процессам в экономике;</a:t>
            </a:r>
          </a:p>
          <a:p>
            <a:pPr algn="just"/>
            <a:r>
              <a:rPr lang="ru-RU" sz="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Дальнейшее </a:t>
            </a:r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взаимодействие всех заинтересованных структур в обеспечении максимальной полноты и достоверности формирования налоговой базы;</a:t>
            </a:r>
          </a:p>
          <a:p>
            <a:pPr algn="just"/>
            <a:r>
              <a:rPr lang="ru-RU" sz="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Проведение </a:t>
            </a:r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целенаправленной работы с предприятиями-недоимщиками по погашению задолженности по начисленным налогам, пеням и штрафам, осуществление мер принудительного взыскания задолженности с недоимщиков по платежам в бюджет района путем обращения взыскания задолженности на имущество должников.</a:t>
            </a:r>
          </a:p>
          <a:p>
            <a:pPr algn="just"/>
            <a:r>
              <a:rPr lang="ru-RU" sz="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Дальнейшая </a:t>
            </a:r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работа по мониторингу муниципальных предприятий в целях принятия мер по улучшению результатов их финансово-хозяйственной деятельности, сокращению задолженности по налоговым платежам, своевременной уплате текущих платежей;</a:t>
            </a:r>
          </a:p>
          <a:p>
            <a:pPr algn="just"/>
            <a:r>
              <a:rPr lang="ru-RU" sz="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Повышение </a:t>
            </a:r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эффективности управления муниципальной собственностью, в том числе за счет повышения качества </a:t>
            </a:r>
            <a:r>
              <a:rPr lang="ru-RU" sz="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претензионно</a:t>
            </a:r>
            <a:r>
              <a:rPr lang="ru-RU" sz="800" dirty="0">
                <a:solidFill>
                  <a:schemeClr val="bg1"/>
                </a:solidFill>
                <a:latin typeface="Bookman Old Style" panose="02050604050505020204" pitchFamily="18" charset="0"/>
              </a:rPr>
              <a:t>-исковой работы.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79" y="682858"/>
            <a:ext cx="600101" cy="6001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29" y="569112"/>
            <a:ext cx="600101" cy="600101"/>
          </a:xfrm>
          <a:prstGeom prst="rect">
            <a:avLst/>
          </a:prstGeom>
        </p:spPr>
      </p:pic>
      <p:pic>
        <p:nvPicPr>
          <p:cNvPr id="24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9891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2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/>
          <p:nvPr>
            <p:extLst/>
          </p:nvPr>
        </p:nvGraphicFramePr>
        <p:xfrm>
          <a:off x="6451844" y="1651567"/>
          <a:ext cx="3402071" cy="248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8779" y="115410"/>
            <a:ext cx="120381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Прогноз социально-экономического развития </a:t>
            </a:r>
          </a:p>
          <a:p>
            <a:pPr algn="ctr"/>
            <a:r>
              <a:rPr lang="ru-RU" sz="3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Красногвардейского района</a:t>
            </a:r>
            <a:endParaRPr lang="ru-RU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9891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428319"/>
              </p:ext>
            </p:extLst>
          </p:nvPr>
        </p:nvGraphicFramePr>
        <p:xfrm>
          <a:off x="256032" y="1315739"/>
          <a:ext cx="11704323" cy="652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9107"/>
                <a:gridCol w="1043498"/>
                <a:gridCol w="474767"/>
                <a:gridCol w="474767"/>
                <a:gridCol w="771496"/>
                <a:gridCol w="771496"/>
                <a:gridCol w="771496"/>
                <a:gridCol w="521413"/>
                <a:gridCol w="993555"/>
                <a:gridCol w="784684"/>
                <a:gridCol w="781387"/>
                <a:gridCol w="745121"/>
                <a:gridCol w="746769"/>
                <a:gridCol w="474767"/>
              </a:tblGrid>
              <a:tr h="10808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  <a:tr h="20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143505"/>
              </p:ext>
            </p:extLst>
          </p:nvPr>
        </p:nvGraphicFramePr>
        <p:xfrm>
          <a:off x="257174" y="2006372"/>
          <a:ext cx="11712321" cy="4602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8866"/>
                <a:gridCol w="1051560"/>
                <a:gridCol w="457200"/>
                <a:gridCol w="484632"/>
                <a:gridCol w="768096"/>
                <a:gridCol w="768096"/>
                <a:gridCol w="786384"/>
                <a:gridCol w="512065"/>
                <a:gridCol w="996696"/>
                <a:gridCol w="784069"/>
                <a:gridCol w="770411"/>
                <a:gridCol w="740665"/>
                <a:gridCol w="716445"/>
                <a:gridCol w="527136"/>
              </a:tblGrid>
              <a:tr h="115322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Макроэкономические показатели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4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Промышленное производство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</a:tr>
              <a:tr h="198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промышленного производства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</a:tr>
              <a:tr h="198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производства (раздел С)</a:t>
                      </a:r>
                      <a:endParaRPr lang="ru-RU" sz="8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</a:tr>
              <a:tr h="206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электрической энергией, газом и паром; кондиционирование воздуха (раздел D)</a:t>
                      </a:r>
                      <a:endParaRPr lang="ru-RU" sz="8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</a:tr>
              <a:tr h="310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Водоснабжение; водоотведение, организация сбора и утилизации отходов, деятельность по ликвидации загрязнений (раздел Е)</a:t>
                      </a:r>
                      <a:endParaRPr lang="ru-RU" sz="8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</a:tr>
              <a:tr h="994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Сельское хозяйство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</a:tr>
              <a:tr h="198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продукции сельского хозяйства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</a:tr>
              <a:tr h="994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Строительство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</a:tr>
              <a:tr h="994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</a:tr>
              <a:tr h="994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Инвестиции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</a:tr>
              <a:tr h="198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 инвестиций в основной капитал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г/г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</a:tr>
              <a:tr h="994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Финансы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</a:tr>
              <a:tr h="994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прибыли прибыльных предприятий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г/г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</a:tr>
              <a:tr h="994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Торговля и услуги наслению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</a:tr>
              <a:tr h="198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 оборота розничной торговли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г/г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</a:tr>
              <a:tr h="198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 платных услуг населению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г/г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</a:tr>
              <a:tr h="994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Денежные доходы населения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</a:tr>
              <a:tr h="994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Реальные располагаемые денежные доходы населения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г/г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</a:tr>
              <a:tr h="994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Труд и занятость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b"/>
                </a:tc>
              </a:tr>
              <a:tr h="298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номинальной начисленной среднемесячной заработной платы работников организаций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г/г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</a:tr>
              <a:tr h="198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зарегистрированной безработицы (на конец года)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</a:tr>
              <a:tr h="198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фонда заработной платы работников организаций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7" marR="3977" marT="3977" marB="0" anchor="ctr"/>
                </a:tc>
              </a:tr>
            </a:tbl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5998464" y="6608883"/>
            <a:ext cx="237744" cy="249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9891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361764"/>
              </p:ext>
            </p:extLst>
          </p:nvPr>
        </p:nvGraphicFramePr>
        <p:xfrm>
          <a:off x="265176" y="603180"/>
          <a:ext cx="11704323" cy="652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9107"/>
                <a:gridCol w="1043498"/>
                <a:gridCol w="474767"/>
                <a:gridCol w="474767"/>
                <a:gridCol w="771496"/>
                <a:gridCol w="771496"/>
                <a:gridCol w="771496"/>
                <a:gridCol w="521413"/>
                <a:gridCol w="993555"/>
                <a:gridCol w="784684"/>
                <a:gridCol w="781387"/>
                <a:gridCol w="745121"/>
                <a:gridCol w="746769"/>
                <a:gridCol w="474767"/>
              </a:tblGrid>
              <a:tr h="10808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  <a:tr h="20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247722"/>
              </p:ext>
            </p:extLst>
          </p:nvPr>
        </p:nvGraphicFramePr>
        <p:xfrm>
          <a:off x="272713" y="1293241"/>
          <a:ext cx="11705927" cy="5324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5039"/>
                <a:gridCol w="1078992"/>
                <a:gridCol w="475488"/>
                <a:gridCol w="475488"/>
                <a:gridCol w="768096"/>
                <a:gridCol w="768096"/>
                <a:gridCol w="758952"/>
                <a:gridCol w="521208"/>
                <a:gridCol w="1005840"/>
                <a:gridCol w="785576"/>
                <a:gridCol w="778048"/>
                <a:gridCol w="749808"/>
                <a:gridCol w="698447"/>
                <a:gridCol w="526849"/>
              </a:tblGrid>
              <a:tr h="68412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Население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146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(в среднегодовом исчислении)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84784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Промышленное производство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Промышленное производство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219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выполненых работ и услуг собственными силами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210,59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146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промышленного производства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146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- РАЗДЕЛ C: Обрабатывающие производства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219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- РАЗДЕЛ D: Обеспечение электрической энергией, газом и паром; кондиционирование воздуха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292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- РАЗДЕЛ E: 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84784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Агропромышленный комплекс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Сельское хозяйство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73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 сельского хозяйства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2 408,41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2 617,45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2 721,35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2 735,05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2 830,25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2 843,27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2 946,19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2 965,07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3 069,29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3 098,87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3245,55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146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продукции сельского хозяйства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146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Индекс-дефлятор продукции сельского хозяйства в хозяйствах всех категорий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146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 сельского хозяйства в хозяйствах всех категорий, в том числе: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73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 растениеводства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1 445,64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1 574,15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1 634,45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1 635,30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1 697,58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1 697,76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1 762,32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1 765,18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1 831,31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1 839,75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1 900,31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1918,42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146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продукции растениеводства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73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Индекс-дефлятор продукции растениеводства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73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 животноводства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962,77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1 043,30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1 086,90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1 099,75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1 132,68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1 145,52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1 183,87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1 199,89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1 237,98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1 259,12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1 301,70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1327,13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146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продукции животноводства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87708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продукции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 Производство важнейших видов продукции в натуральном выражении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73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зерновые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тонн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86,18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73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Семена и плоды масличных культур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тонн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73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семян подсолнечника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тонн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73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тонн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  <a:tr h="73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тонн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4" marR="2924" marT="2924" marB="0" anchor="ctr"/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6025896" y="6608883"/>
            <a:ext cx="237744" cy="249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9891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005997"/>
              </p:ext>
            </p:extLst>
          </p:nvPr>
        </p:nvGraphicFramePr>
        <p:xfrm>
          <a:off x="228600" y="530028"/>
          <a:ext cx="11704323" cy="652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9107"/>
                <a:gridCol w="1043498"/>
                <a:gridCol w="474767"/>
                <a:gridCol w="474767"/>
                <a:gridCol w="771496"/>
                <a:gridCol w="771496"/>
                <a:gridCol w="771496"/>
                <a:gridCol w="521413"/>
                <a:gridCol w="993555"/>
                <a:gridCol w="784684"/>
                <a:gridCol w="781387"/>
                <a:gridCol w="745121"/>
                <a:gridCol w="746769"/>
                <a:gridCol w="474767"/>
              </a:tblGrid>
              <a:tr h="10808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  <a:tr h="20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20028"/>
              </p:ext>
            </p:extLst>
          </p:nvPr>
        </p:nvGraphicFramePr>
        <p:xfrm>
          <a:off x="234188" y="1226376"/>
          <a:ext cx="11717023" cy="5459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4420"/>
                <a:gridCol w="1033272"/>
                <a:gridCol w="493776"/>
                <a:gridCol w="424224"/>
                <a:gridCol w="810216"/>
                <a:gridCol w="768096"/>
                <a:gridCol w="786384"/>
                <a:gridCol w="512064"/>
                <a:gridCol w="987552"/>
                <a:gridCol w="801257"/>
                <a:gridCol w="771511"/>
                <a:gridCol w="749808"/>
                <a:gridCol w="786384"/>
                <a:gridCol w="448059"/>
              </a:tblGrid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Скот и птица на убой (в живом весе)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тонн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тонн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Яйца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млн.шт.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157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 подсолнечное и его фракции нерафинированные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тонн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91552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Строительство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236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работ, выполненных по виду экономической деятельности "Строительство"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ценах соответствующих лет; млн. руб.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157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по виду деятельности "Строительство"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157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Индекс-дефлятор по виду деятельности "Строительство" 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157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 м. в общей площади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3,220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5,120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3,43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101023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Потребительский рынок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Торговля и услуги населению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1 128,23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1 218,94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1 288,03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1 289,34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1 367,70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1 373,11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1 453,72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1 463,75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1 548,13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1 563,40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1 650,31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1671,46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157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 оборота розничной торговли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г/г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общественного питания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56,86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67,48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157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 оборота общественного питания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г/г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платных услуг населению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334,05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429,4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157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 платных услуг населению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г/г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101023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Малое и среднее предпринимательство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средних предприятий (на конец года)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1641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средних предприятий (без внешних совместителей)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средних предприятий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157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малых предприятий, включая микропредприятия (на конец года)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236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малых предприятий, включая микропредприятия (без внешних совместителей)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78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  <a:tr h="157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малых предприятий, включая микропредприятия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1504,6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1 581,00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3157" marB="0" anchor="ctr"/>
                </a:tc>
              </a:tr>
            </a:tbl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5998464" y="6608883"/>
            <a:ext cx="237744" cy="249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7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лаг Российской Фкдерации картинка смайл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80" y="69891"/>
            <a:ext cx="648079" cy="4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530785"/>
              </p:ext>
            </p:extLst>
          </p:nvPr>
        </p:nvGraphicFramePr>
        <p:xfrm>
          <a:off x="283464" y="602507"/>
          <a:ext cx="11704323" cy="652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9107"/>
                <a:gridCol w="1043498"/>
                <a:gridCol w="474767"/>
                <a:gridCol w="474767"/>
                <a:gridCol w="771496"/>
                <a:gridCol w="771496"/>
                <a:gridCol w="771496"/>
                <a:gridCol w="521413"/>
                <a:gridCol w="993555"/>
                <a:gridCol w="784684"/>
                <a:gridCol w="781387"/>
                <a:gridCol w="745121"/>
                <a:gridCol w="746769"/>
                <a:gridCol w="474767"/>
              </a:tblGrid>
              <a:tr h="10808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  <a:tr h="20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3" marR="4003" marT="4003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10183"/>
              </p:ext>
            </p:extLst>
          </p:nvPr>
        </p:nvGraphicFramePr>
        <p:xfrm>
          <a:off x="284925" y="1284097"/>
          <a:ext cx="11712002" cy="5199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7691"/>
                <a:gridCol w="1033272"/>
                <a:gridCol w="484632"/>
                <a:gridCol w="466344"/>
                <a:gridCol w="777240"/>
                <a:gridCol w="758952"/>
                <a:gridCol w="777240"/>
                <a:gridCol w="530352"/>
                <a:gridCol w="978408"/>
                <a:gridCol w="793291"/>
                <a:gridCol w="770333"/>
                <a:gridCol w="758952"/>
                <a:gridCol w="698173"/>
                <a:gridCol w="527122"/>
              </a:tblGrid>
              <a:tr h="75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75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индивидуальный предпринимателей (ИП)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151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работников сферы ИП (включая самих ИП)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226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занятых в сфере малого и среднего предпринимательства (включая индивидуальных предпринимателей)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75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72597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Инвестиции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75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(полный круг)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755,1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151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 инвестиций в основной капитал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378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 - всего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151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75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Индекс-дефлятор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75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средства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75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Привлеченные средства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75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банков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75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кредиты иностранных банков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75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Заемные средства других организаций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75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средства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75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75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75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бюджеты субъектов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75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местных бюджетов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756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4416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 по видам экономической деятельности: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226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В: добыча полезных ископаемых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субъектов малого предпринимательства; 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  <a:tr h="151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5" marR="3025" marT="3025" marB="0" anchor="ctr"/>
                </a:tc>
              </a:tr>
            </a:tbl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6062472" y="6480867"/>
            <a:ext cx="237744" cy="249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12191</TotalTime>
  <Words>9760</Words>
  <Application>Microsoft Office PowerPoint</Application>
  <PresentationFormat>Широкоэкранный</PresentationFormat>
  <Paragraphs>4091</Paragraphs>
  <Slides>34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7" baseType="lpstr">
      <vt:lpstr>Arial</vt:lpstr>
      <vt:lpstr>Bookman Old Style</vt:lpstr>
      <vt:lpstr>Calibri</vt:lpstr>
      <vt:lpstr>Century Gothic</vt:lpstr>
      <vt:lpstr>Dotum</vt:lpstr>
      <vt:lpstr>FrankRuehl</vt:lpstr>
      <vt:lpstr>Georgia Полужирный</vt:lpstr>
      <vt:lpstr>Monotype Corsiva</vt:lpstr>
      <vt:lpstr>Symbol</vt:lpstr>
      <vt:lpstr>Times New Roman</vt:lpstr>
      <vt:lpstr>Times New Roman Полужирный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Красногвардейского района за 2018-2022 гг.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на образование на 2020 год</vt:lpstr>
      <vt:lpstr>Презентация PowerPoint</vt:lpstr>
      <vt:lpstr>Расходы на культуру и спорт на 2020 год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SERVER</cp:lastModifiedBy>
  <cp:revision>1229</cp:revision>
  <cp:lastPrinted>2020-05-22T10:07:07Z</cp:lastPrinted>
  <dcterms:created xsi:type="dcterms:W3CDTF">2015-11-27T06:29:54Z</dcterms:created>
  <dcterms:modified xsi:type="dcterms:W3CDTF">2020-05-25T04:47:09Z</dcterms:modified>
</cp:coreProperties>
</file>