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4012" r:id="rId1"/>
    <p:sldMasterId id="2147484025" r:id="rId2"/>
  </p:sldMasterIdLst>
  <p:notesMasterIdLst>
    <p:notesMasterId r:id="rId42"/>
  </p:notesMasterIdLst>
  <p:sldIdLst>
    <p:sldId id="337" r:id="rId3"/>
    <p:sldId id="256" r:id="rId4"/>
    <p:sldId id="308" r:id="rId5"/>
    <p:sldId id="309" r:id="rId6"/>
    <p:sldId id="310" r:id="rId7"/>
    <p:sldId id="322" r:id="rId8"/>
    <p:sldId id="263" r:id="rId9"/>
    <p:sldId id="264" r:id="rId10"/>
    <p:sldId id="294" r:id="rId11"/>
    <p:sldId id="296" r:id="rId12"/>
    <p:sldId id="297" r:id="rId13"/>
    <p:sldId id="272" r:id="rId14"/>
    <p:sldId id="295" r:id="rId15"/>
    <p:sldId id="274" r:id="rId16"/>
    <p:sldId id="332" r:id="rId17"/>
    <p:sldId id="275" r:id="rId18"/>
    <p:sldId id="276" r:id="rId19"/>
    <p:sldId id="329" r:id="rId20"/>
    <p:sldId id="335" r:id="rId21"/>
    <p:sldId id="311" r:id="rId22"/>
    <p:sldId id="312" r:id="rId23"/>
    <p:sldId id="313" r:id="rId24"/>
    <p:sldId id="314" r:id="rId25"/>
    <p:sldId id="315" r:id="rId26"/>
    <p:sldId id="316" r:id="rId27"/>
    <p:sldId id="318" r:id="rId28"/>
    <p:sldId id="321" r:id="rId29"/>
    <p:sldId id="320" r:id="rId30"/>
    <p:sldId id="328" r:id="rId31"/>
    <p:sldId id="324" r:id="rId32"/>
    <p:sldId id="325" r:id="rId33"/>
    <p:sldId id="326" r:id="rId34"/>
    <p:sldId id="304" r:id="rId35"/>
    <p:sldId id="305" r:id="rId36"/>
    <p:sldId id="306" r:id="rId37"/>
    <p:sldId id="336" r:id="rId38"/>
    <p:sldId id="293" r:id="rId39"/>
    <p:sldId id="327" r:id="rId40"/>
    <p:sldId id="290" r:id="rId4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D7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2267" autoAdjust="0"/>
  </p:normalViewPr>
  <p:slideViewPr>
    <p:cSldViewPr>
      <p:cViewPr>
        <p:scale>
          <a:sx n="80" d="100"/>
          <a:sy n="80" d="100"/>
        </p:scale>
        <p:origin x="-1416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r>
              <a:rPr lang="ru-RU" sz="1800" b="1" i="1" dirty="0">
                <a:solidFill>
                  <a:schemeClr val="tx1"/>
                </a:solidFill>
                <a:latin typeface="Times New Roman"/>
                <a:ea typeface="DejaVu Sans"/>
              </a:rPr>
              <a:t>2019год (факт)</a:t>
            </a:r>
          </a:p>
        </c:rich>
      </c:tx>
      <c:layout>
        <c:manualLayout>
          <c:xMode val="edge"/>
          <c:yMode val="edge"/>
          <c:x val="0.40255685975347338"/>
          <c:y val="0"/>
        </c:manualLayout>
      </c:layout>
      <c:overlay val="0"/>
    </c:title>
    <c:autoTitleDeleted val="0"/>
    <c:view3D>
      <c:rotX val="30"/>
      <c:rotY val="0"/>
      <c:rAngAx val="0"/>
      <c:perspective val="2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0066CC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04-45DE-9ACA-176E8F206349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04-45DE-9ACA-176E8F206349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04-45DE-9ACA-176E8F206349}"/>
              </c:ext>
            </c:extLst>
          </c:dPt>
          <c:dLbls>
            <c:dLbl>
              <c:idx val="0"/>
              <c:layout>
                <c:manualLayout>
                  <c:x val="-8.2188059047453646E-2"/>
                  <c:y val="-0.20641061405797656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>
                        <a:solidFill>
                          <a:schemeClr val="tx1"/>
                        </a:solidFill>
                      </a:rPr>
                      <a:t>1 084 880,6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8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8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8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828823545528885"/>
                      <c:h val="0.69544741942253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D04-45DE-9ACA-176E8F206349}"/>
                </c:ext>
              </c:extLst>
            </c:dLbl>
            <c:dLbl>
              <c:idx val="1"/>
              <c:layout>
                <c:manualLayout>
                  <c:x val="2.9464827543168006E-2"/>
                  <c:y val="-0.2304501120968824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1 090 049,7</a:t>
                    </a:r>
                  </a:p>
                  <a:p>
                    <a:endParaRPr lang="en-US" sz="1800" dirty="0">
                      <a:solidFill>
                        <a:schemeClr val="tx1"/>
                      </a:solidFill>
                    </a:endParaRPr>
                  </a:p>
                  <a:p>
                    <a:endParaRPr lang="en-US" sz="1800" dirty="0"/>
                  </a:p>
                  <a:p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D04-45DE-9ACA-176E8F206349}"/>
                </c:ext>
              </c:extLst>
            </c:dLbl>
            <c:dLbl>
              <c:idx val="2"/>
              <c:layout>
                <c:manualLayout>
                  <c:x val="3.5494979513488556E-3"/>
                  <c:y val="0.10361166225653597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/>
                      <a:t>-5 169,1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800" dirty="0"/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sz="1800" dirty="0"/>
                  </a:p>
                  <a:p>
                    <a:pPr>
                      <a:defRPr sz="1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endParaRPr lang="en-US" dirty="0"/>
                  </a:p>
                </c:rich>
              </c:tx>
              <c:spPr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D04-45DE-9ACA-176E8F206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1084880.6000000001</c:v>
                </c:pt>
                <c:pt idx="1">
                  <c:v>1090049.7</c:v>
                </c:pt>
                <c:pt idx="2">
                  <c:v>-5169.0999999998603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04-45DE-9ACA-176E8F206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5639104517381881"/>
          <c:y val="0.47688814999391838"/>
          <c:w val="0.14360895482618116"/>
          <c:h val="0.36706327162943286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00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77374503925468"/>
          <c:y val="0.10172662401574822"/>
          <c:w val="0.53607447506561678"/>
          <c:h val="0.763544291338588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13264697559688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0E-40A2-8017-52F60995C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132.30000000000001</c:v>
                </c:pt>
                <c:pt idx="1">
                  <c:v>123.9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FF-4D6D-B81E-69C5126B03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9125207943919602E-2"/>
                  <c:y val="8.4375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0E-40A2-8017-52F60995CA0D}"/>
                </c:ext>
              </c:extLst>
            </c:dLbl>
            <c:dLbl>
              <c:idx val="1"/>
              <c:layout>
                <c:manualLayout>
                  <c:x val="1.6180543673096424E-2"/>
                  <c:y val="5.937500000000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0E-40A2-8017-52F60995C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130.6</c:v>
                </c:pt>
                <c:pt idx="1">
                  <c:v>118.7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FF-4D6D-B81E-69C5126B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957888"/>
        <c:axId val="177959680"/>
        <c:axId val="0"/>
      </c:bar3DChart>
      <c:catAx>
        <c:axId val="17795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7959680"/>
        <c:crosses val="autoZero"/>
        <c:auto val="1"/>
        <c:lblAlgn val="ctr"/>
        <c:lblOffset val="100"/>
        <c:noMultiLvlLbl val="0"/>
      </c:catAx>
      <c:valAx>
        <c:axId val="177959680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957888"/>
        <c:crosses val="autoZero"/>
        <c:crossBetween val="between"/>
        <c:majorUnit val="10"/>
        <c:minorUnit val="3"/>
      </c:valAx>
    </c:plotArea>
    <c:legend>
      <c:legendPos val="r"/>
      <c:layout>
        <c:manualLayout>
          <c:xMode val="edge"/>
          <c:yMode val="edge"/>
          <c:x val="0.89224564908762038"/>
          <c:y val="0.39474434055118079"/>
          <c:w val="0.10774632428026984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00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92191601049867E-2"/>
          <c:y val="6.4226624015748635E-2"/>
          <c:w val="0.53607447506561678"/>
          <c:h val="0.763544291338588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4722684319822033E-3"/>
                  <c:y val="0.12187500000000002"/>
                </c:manualLayout>
              </c:layout>
              <c:tx>
                <c:rich>
                  <a:bodyPr/>
                  <a:lstStyle/>
                  <a:p>
                    <a:fld id="{3E336F73-60E6-4147-A902-74A8AAB4D5E3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endParaRPr lang="en-US" dirty="0"/>
                  </a:p>
                  <a:p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FF-4D6D-B81E-69C5126B03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180671079955418E-2"/>
                  <c:y val="0.1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FF-4D6D-B81E-69C5126B03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4722684319822033E-3"/>
                  <c:y val="0.1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FF-4D6D-B81E-69C5126B03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обсти жилищно-коммунального хозяйства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26469755968814E-2"/>
                  <c:y val="9.062500000000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9F-4E48-AF39-D4EE1C211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9F-4E48-AF39-D4EE1C211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055040"/>
        <c:axId val="178056576"/>
        <c:axId val="0"/>
      </c:bar3DChart>
      <c:catAx>
        <c:axId val="17805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8056576"/>
        <c:crosses val="autoZero"/>
        <c:auto val="1"/>
        <c:lblAlgn val="ctr"/>
        <c:lblOffset val="100"/>
        <c:noMultiLvlLbl val="0"/>
      </c:catAx>
      <c:valAx>
        <c:axId val="17805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05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68182591314864"/>
          <c:y val="1.0693925357632941E-3"/>
          <c:w val="0.30596047341839233"/>
          <c:h val="0.9989306074642364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B05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745376117630274E-2"/>
          <c:y val="4.860162401574835E-2"/>
          <c:w val="0.79105787762712365"/>
          <c:h val="0.82949729330708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5336460200074669E-3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35-4602-81FF-318BBA2DC3DD}"/>
                </c:ext>
              </c:extLst>
            </c:dLbl>
            <c:dLbl>
              <c:idx val="1"/>
              <c:layout>
                <c:manualLayout>
                  <c:x val="0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35-4602-81FF-318BBA2DC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484.1</c:v>
                </c:pt>
                <c:pt idx="1">
                  <c:v>566.6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78-4C61-ABB6-802B66B55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870106220081827E-2"/>
                  <c:y val="-6.8750000000000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35-4602-81FF-318BBA2DC3DD}"/>
                </c:ext>
              </c:extLst>
            </c:dLbl>
            <c:dLbl>
              <c:idx val="1"/>
              <c:layout>
                <c:manualLayout>
                  <c:x val="3.3740212440163744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35-4602-81FF-318BBA2DC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474.3</c:v>
                </c:pt>
                <c:pt idx="1">
                  <c:v>551.20000000000005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78-4C61-ABB6-802B66B55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123904"/>
        <c:axId val="178125440"/>
        <c:axId val="0"/>
      </c:bar3DChart>
      <c:catAx>
        <c:axId val="17812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8125440"/>
        <c:crosses val="autoZero"/>
        <c:auto val="1"/>
        <c:lblAlgn val="ctr"/>
        <c:lblOffset val="100"/>
        <c:noMultiLvlLbl val="0"/>
      </c:catAx>
      <c:valAx>
        <c:axId val="17812544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123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565199495138173E-2"/>
                  <c:y val="0.10312499999999999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8E-44A1-ABF9-2A7791011A1C}"/>
                </c:ext>
              </c:extLst>
            </c:dLbl>
            <c:dLbl>
              <c:idx val="1"/>
              <c:layout>
                <c:manualLayout>
                  <c:x val="1.1565199495138173E-2"/>
                  <c:y val="0.137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EF-4EE6-9687-22A29C896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2018год </c:v>
                </c:pt>
                <c:pt idx="1">
                  <c:v>2019год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87.9</c:v>
                </c:pt>
                <c:pt idx="1">
                  <c:v>94.1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2F-42A6-9EDC-08590ED4F3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5.7825997475690434E-3"/>
                  <c:y val="0.10625000000000002"/>
                </c:manualLayout>
              </c:layout>
              <c:spPr/>
              <c:txPr>
                <a:bodyPr anchorCtr="0"/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8E-44A1-ABF9-2A7791011A1C}"/>
                </c:ext>
              </c:extLst>
            </c:dLbl>
            <c:dLbl>
              <c:idx val="1"/>
              <c:layout>
                <c:manualLayout>
                  <c:x val="1.3010849432030321E-2"/>
                  <c:y val="0.128124999999999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EF-4EE6-9687-22A29C896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2018год </c:v>
                </c:pt>
                <c:pt idx="1">
                  <c:v>2019год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85.9</c:v>
                </c:pt>
                <c:pt idx="1">
                  <c:v>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2F-42A6-9EDC-08590ED4F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226688"/>
        <c:axId val="178228224"/>
        <c:axId val="0"/>
      </c:bar3DChart>
      <c:catAx>
        <c:axId val="17822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8228224"/>
        <c:crosses val="autoZero"/>
        <c:auto val="1"/>
        <c:lblAlgn val="ctr"/>
        <c:lblOffset val="100"/>
        <c:noMultiLvlLbl val="0"/>
      </c:catAx>
      <c:valAx>
        <c:axId val="17822822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22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76606424422787"/>
          <c:y val="0.31893946850393701"/>
          <c:w val="0.10539436874955604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338966853728026E-3"/>
                  <c:y val="0.17917460444600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12-4656-A4CC-4F1DD4025144}"/>
                </c:ext>
              </c:extLst>
            </c:dLbl>
            <c:dLbl>
              <c:idx val="1"/>
              <c:layout>
                <c:manualLayout>
                  <c:x val="7.1694834268640432E-3"/>
                  <c:y val="0.11559651899742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E1-42C6-8F71-08F8BF87F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39.799999999999997</c:v>
                </c:pt>
                <c:pt idx="1">
                  <c:v>73.400000000000006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AE-4961-ABE3-B4DE8AF3B4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338966853728017E-2"/>
                  <c:y val="0.124266257922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12-4656-A4CC-4F1DD4025144}"/>
                </c:ext>
              </c:extLst>
            </c:dLbl>
            <c:dLbl>
              <c:idx val="1"/>
              <c:layout>
                <c:manualLayout>
                  <c:x val="1.1471173482982546E-2"/>
                  <c:y val="0.14738556172171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1-42C6-8F71-08F8BF87F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39.4</c:v>
                </c:pt>
                <c:pt idx="1">
                  <c:v>73.2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AE-4961-ABE3-B4DE8AF3B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565888"/>
        <c:axId val="178567424"/>
        <c:axId val="0"/>
      </c:bar3DChart>
      <c:catAx>
        <c:axId val="17856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8567424"/>
        <c:crosses val="autoZero"/>
        <c:auto val="1"/>
        <c:lblAlgn val="ctr"/>
        <c:lblOffset val="100"/>
        <c:noMultiLvlLbl val="0"/>
      </c:catAx>
      <c:valAx>
        <c:axId val="17856742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56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07138682874465"/>
          <c:y val="0.12286934055118166"/>
          <c:w val="9.5482502847470424E-2"/>
          <c:h val="0.15544227501231198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2163399469024515E-2"/>
                  <c:y val="-9.3750000000000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93-43CF-BC99-F17E5A053DD0}"/>
                </c:ext>
              </c:extLst>
            </c:dLbl>
            <c:dLbl>
              <c:idx val="1"/>
              <c:layout>
                <c:manualLayout>
                  <c:x val="1.6724674269908851E-2"/>
                  <c:y val="0.1312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D4-4DCB-9820-F3673CF10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 год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53.1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98-46D1-A73B-0E99E41696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683824402652638E-2"/>
                  <c:y val="-2.8124999999999987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93-43CF-BC99-F17E5A053DD0}"/>
                </c:ext>
              </c:extLst>
            </c:dLbl>
            <c:dLbl>
              <c:idx val="1"/>
              <c:layout>
                <c:manualLayout>
                  <c:x val="2.1285949070793068E-2"/>
                  <c:y val="0.106250000000000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D4-4DCB-9820-F3673CF10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 год 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48.9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98-46D1-A73B-0E99E4169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389760"/>
        <c:axId val="178391296"/>
        <c:axId val="0"/>
      </c:bar3DChart>
      <c:catAx>
        <c:axId val="17838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8391296"/>
        <c:crosses val="autoZero"/>
        <c:auto val="1"/>
        <c:lblAlgn val="ctr"/>
        <c:lblOffset val="100"/>
        <c:noMultiLvlLbl val="0"/>
      </c:catAx>
      <c:valAx>
        <c:axId val="178391296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389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26195173716359"/>
          <c:y val="0.37073868110236385"/>
          <c:w val="0.10124437801930054"/>
          <c:h val="0.16808710629921259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5.3. Удельный</a:t>
            </a:r>
            <a:r>
              <a:rPr lang="ru-RU" sz="25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 расходов на реализацию муниципальных программ в общих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расходах</a:t>
            </a:r>
            <a:r>
              <a:rPr lang="ru-RU" sz="25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в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(факт)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49015748031496"/>
          <c:w val="0.64355883639545053"/>
          <c:h val="0.763252405949256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и не программные расходы на 2017 год</c:v>
                </c:pt>
              </c:strCache>
            </c:strRef>
          </c:tx>
          <c:dLbls>
            <c:dLbl>
              <c:idx val="0"/>
              <c:layout>
                <c:manualLayout>
                  <c:x val="4.5151356080489813E-2"/>
                  <c:y val="-1.915887101846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7-474D-A377-093910311B86}"/>
                </c:ext>
              </c:extLst>
            </c:dLbl>
            <c:dLbl>
              <c:idx val="1"/>
              <c:layout>
                <c:manualLayout>
                  <c:x val="6.755697725284357E-2"/>
                  <c:y val="-0.17230760878207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C7-474D-A377-093910311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5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 бюджета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4.2000000000000003E-2</c:v>
                </c:pt>
                <c:pt idx="1">
                  <c:v>0.95799999999999996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C7-474D-A377-093910311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09787839020249"/>
          <c:y val="0.51060965296004768"/>
          <c:w val="0.32701323272090987"/>
          <c:h val="0.40235335023989238"/>
        </c:manualLayout>
      </c:layout>
      <c:overlay val="0"/>
      <c:txPr>
        <a:bodyPr/>
        <a:lstStyle/>
        <a:p>
          <a:pPr>
            <a:defRPr sz="2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4F227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95591627385316"/>
          <c:y val="0.15330313430092143"/>
          <c:w val="0.66185641208948554"/>
          <c:h val="0.638963857025085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Объем муниципального долга в млн.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A2-48E3-BC77-763271FBFF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Объем муниципального долга в млн. рублей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A2-48E3-BC77-763271FBFF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0000"/>
                    <a:satMod val="130000"/>
                  </a:schemeClr>
                </a:gs>
                <a:gs pos="43000">
                  <a:schemeClr val="accent3">
                    <a:tint val="44000"/>
                    <a:satMod val="165000"/>
                  </a:schemeClr>
                </a:gs>
                <a:gs pos="93000">
                  <a:schemeClr val="accent3">
                    <a:tint val="15000"/>
                    <a:satMod val="165000"/>
                  </a:schemeClr>
                </a:gs>
                <a:gs pos="100000">
                  <a:schemeClr val="accent3">
                    <a:tint val="5000"/>
                    <a:satMod val="2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Объем муниципального долга в млн. рублей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A2-48E3-BC77-763271FBFFE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Объем муниципального долга в млн. рублей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A2-48E3-BC77-763271FBF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79148288"/>
        <c:axId val="179149824"/>
        <c:axId val="0"/>
      </c:bar3DChart>
      <c:catAx>
        <c:axId val="17914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149824"/>
        <c:crosses val="autoZero"/>
        <c:auto val="1"/>
        <c:lblAlgn val="ctr"/>
        <c:lblOffset val="100"/>
        <c:tickLblSkip val="1"/>
        <c:noMultiLvlLbl val="0"/>
      </c:catAx>
      <c:valAx>
        <c:axId val="17914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1482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69944108860704"/>
          <c:y val="0.1987235303406012"/>
          <c:w val="0.13260771359294737"/>
          <c:h val="0.390747767399745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197082</c:v>
                </c:pt>
                <c:pt idx="1">
                  <c:v>207016.5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0D-45C1-B5E7-01D00F8580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61288.6</c:v>
                </c:pt>
                <c:pt idx="1">
                  <c:v>69041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0D-45C1-B5E7-01D00F8580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22526.799999999999</c:v>
                </c:pt>
                <c:pt idx="1">
                  <c:v>32174.1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0D-45C1-B5E7-01D00F8580D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10300.299999999999</c:v>
                </c:pt>
                <c:pt idx="1">
                  <c:v>10406.299999999999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0D-45C1-B5E7-01D00F8580D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Налоги на товары реализуемые на территории 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8617.7000000000007</c:v>
                </c:pt>
                <c:pt idx="1">
                  <c:v>10022.6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0D-45C1-B5E7-01D00F858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691264"/>
        <c:axId val="175692800"/>
        <c:axId val="0"/>
      </c:bar3DChart>
      <c:catAx>
        <c:axId val="175691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5692800"/>
        <c:crosses val="autoZero"/>
        <c:auto val="1"/>
        <c:lblAlgn val="ctr"/>
        <c:lblOffset val="100"/>
        <c:noMultiLvlLbl val="0"/>
      </c:catAx>
      <c:valAx>
        <c:axId val="17569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569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00936773308763"/>
          <c:y val="0.36435553707245744"/>
          <c:w val="0.31599063226691287"/>
          <c:h val="0.6356444629275426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 i="0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21565.5</c:v>
                </c:pt>
                <c:pt idx="1">
                  <c:v>20785.3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1C-4B86-AC1B-196110D320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1073.7</c:v>
                </c:pt>
                <c:pt idx="1">
                  <c:v>1108.0999999999999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1C-4B86-AC1B-196110D320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1606</c:v>
                </c:pt>
                <c:pt idx="1">
                  <c:v>1223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1C-4B86-AC1B-196110D320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7488.5</c:v>
                </c:pt>
                <c:pt idx="1">
                  <c:v>3061.5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1C-4B86-AC1B-196110D320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3781.2</c:v>
                </c:pt>
                <c:pt idx="1">
                  <c:v>5624.3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1C-4B86-AC1B-196110D320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1113.7</c:v>
                </c:pt>
                <c:pt idx="1">
                  <c:v>1239.8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1C-4B86-AC1B-196110D32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748608"/>
        <c:axId val="175750144"/>
        <c:axId val="0"/>
      </c:bar3DChart>
      <c:catAx>
        <c:axId val="17574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5750144"/>
        <c:crosses val="autoZero"/>
        <c:auto val="1"/>
        <c:lblAlgn val="ctr"/>
        <c:lblOffset val="100"/>
        <c:noMultiLvlLbl val="0"/>
      </c:catAx>
      <c:valAx>
        <c:axId val="1757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57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14236099370607"/>
          <c:y val="0.49963334019797256"/>
          <c:w val="0.31197765465672894"/>
          <c:h val="0.5003578531924635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sz="14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 i="0" baseline="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c:spPr>
    </c:sideWall>
    <c:backWall>
      <c:thickness val="0"/>
      <c:spPr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8.4293411843128538E-2"/>
          <c:y val="1.9687627300670297E-2"/>
          <c:w val="0.71672652313994101"/>
          <c:h val="0.92488182439394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308150.2</c:v>
                </c:pt>
                <c:pt idx="1">
                  <c:v>350094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53-4CD2-A3A6-A0063CE832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105271.2</c:v>
                </c:pt>
                <c:pt idx="1">
                  <c:v>95562.2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53-4CD2-A3A6-A0063CE832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149616.6</c:v>
                </c:pt>
                <c:pt idx="1">
                  <c:v>273253.5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53-4CD2-A3A6-A0063CE832F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 formatCode="General">
                  <c:v>4594.3</c:v>
                </c:pt>
                <c:pt idx="1">
                  <c:v>4268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53-4CD2-A3A6-A0063CE83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952640"/>
        <c:axId val="175954176"/>
        <c:axId val="0"/>
      </c:bar3DChart>
      <c:catAx>
        <c:axId val="17595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75954176"/>
        <c:crosses val="autoZero"/>
        <c:auto val="1"/>
        <c:lblAlgn val="ctr"/>
        <c:lblOffset val="100"/>
        <c:noMultiLvlLbl val="0"/>
      </c:catAx>
      <c:valAx>
        <c:axId val="17595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75952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9511636388227391"/>
          <c:y val="0.38430474215387"/>
          <c:w val="0.20028269805770371"/>
          <c:h val="0.5709030566268688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2018 год</a:t>
            </a:r>
            <a:r>
              <a:rPr lang="ru-RU" baseline="0" dirty="0"/>
              <a:t> </a:t>
            </a:r>
            <a:r>
              <a:rPr lang="ru-RU" dirty="0"/>
              <a:t>(факт, %)</a:t>
            </a:r>
          </a:p>
        </c:rich>
      </c:tx>
      <c:layout>
        <c:manualLayout>
          <c:xMode val="edge"/>
          <c:yMode val="edge"/>
          <c:x val="0.38439937725173562"/>
          <c:y val="1.322769692256415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414255558906431E-3"/>
          <c:y val="9.6378045221318473E-2"/>
          <c:w val="0.62379593175853565"/>
          <c:h val="0.86217175196850793"/>
        </c:manualLayout>
      </c:layout>
      <c:pie3DChart>
        <c:varyColors val="1"/>
        <c:ser>
          <c:idx val="1"/>
          <c:order val="1"/>
          <c:tx>
            <c:strRef>
              <c:f>Лист1!$B$1</c:f>
              <c:strCache>
                <c:ptCount val="1"/>
                <c:pt idx="0">
                  <c:v>2018 год (факт,%)</c:v>
                </c:pt>
              </c:strCache>
            </c:strRef>
          </c:tx>
          <c:dLbls>
            <c:dLbl>
              <c:idx val="0"/>
              <c:layout>
                <c:manualLayout>
                  <c:x val="-1.0118481379053121E-2"/>
                  <c:y val="-3.9451970422096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A4-443C-81D6-C844A14FC908}"/>
                </c:ext>
              </c:extLst>
            </c:dLbl>
            <c:dLbl>
              <c:idx val="1"/>
              <c:layout>
                <c:manualLayout>
                  <c:x val="2.0934863884171612E-2"/>
                  <c:y val="-6.573934980308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A4-443C-81D6-C844A14FC908}"/>
                </c:ext>
              </c:extLst>
            </c:dLbl>
            <c:dLbl>
              <c:idx val="2"/>
              <c:layout>
                <c:manualLayout>
                  <c:x val="1.533324174298094E-2"/>
                  <c:y val="-4.7745204482323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A4-443C-81D6-C844A14FC908}"/>
                </c:ext>
              </c:extLst>
            </c:dLbl>
            <c:dLbl>
              <c:idx val="3"/>
              <c:layout>
                <c:manualLayout>
                  <c:x val="-2.6459299661148801E-2"/>
                  <c:y val="-6.7280488838487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A4-443C-81D6-C844A14FC908}"/>
                </c:ext>
              </c:extLst>
            </c:dLbl>
            <c:dLbl>
              <c:idx val="4"/>
              <c:layout>
                <c:manualLayout>
                  <c:x val="-2.3967451037186257E-3"/>
                  <c:y val="5.670785702862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A4-443C-81D6-C844A14FC908}"/>
                </c:ext>
              </c:extLst>
            </c:dLbl>
            <c:dLbl>
              <c:idx val="5"/>
              <c:layout>
                <c:manualLayout>
                  <c:x val="5.2496647197930587E-3"/>
                  <c:y val="-5.8558872968494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A4-443C-81D6-C844A14FC908}"/>
                </c:ext>
              </c:extLst>
            </c:dLbl>
            <c:dLbl>
              <c:idx val="6"/>
              <c:layout>
                <c:manualLayout>
                  <c:x val="3.1958440629612582E-2"/>
                  <c:y val="-6.5691794436559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A4-443C-81D6-C844A14FC908}"/>
                </c:ext>
              </c:extLst>
            </c:dLbl>
            <c:dLbl>
              <c:idx val="7"/>
              <c:layout>
                <c:manualLayout>
                  <c:x val="2.6413111836780041E-2"/>
                  <c:y val="-6.624021519570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A4-443C-81D6-C844A14FC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6.1</c:v>
                </c:pt>
                <c:pt idx="1">
                  <c:v>0.4</c:v>
                </c:pt>
                <c:pt idx="2">
                  <c:v>7.1</c:v>
                </c:pt>
                <c:pt idx="3">
                  <c:v>14.5</c:v>
                </c:pt>
                <c:pt idx="4">
                  <c:v>52.5</c:v>
                </c:pt>
                <c:pt idx="5">
                  <c:v>9.5</c:v>
                </c:pt>
                <c:pt idx="6">
                  <c:v>4.4000000000000004</c:v>
                </c:pt>
                <c:pt idx="7">
                  <c:v>5.4</c:v>
                </c:pt>
                <c:pt idx="8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A4-443C-81D6-C844A14FC908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(факт,%)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6,7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2C-4403-B08D-02713FB89C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02C-4403-B08D-02713FB89CC9}"/>
                </c:ext>
              </c:extLst>
            </c:dLbl>
            <c:dLbl>
              <c:idx val="3"/>
              <c:layout>
                <c:manualLayout>
                  <c:x val="-4.5667048899328704E-2"/>
                  <c:y val="-4.85015553827352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02C-4403-B08D-02713FB89CC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58,6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02C-4403-B08D-02713FB89CC9}"/>
                </c:ext>
              </c:extLst>
            </c:dLbl>
            <c:dLbl>
              <c:idx val="5"/>
              <c:layout>
                <c:manualLayout>
                  <c:x val="3.1494516482295475E-3"/>
                  <c:y val="-4.4646558861822247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6,3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02C-4403-B08D-02713FB89CC9}"/>
                </c:ext>
              </c:extLst>
            </c:dLbl>
            <c:dLbl>
              <c:idx val="6"/>
              <c:layout>
                <c:manualLayout>
                  <c:x val="-7.8736291205739779E-3"/>
                  <c:y val="-1.1023080768803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2C-4403-B08D-02713FB89CC9}"/>
                </c:ext>
              </c:extLst>
            </c:dLbl>
            <c:dLbl>
              <c:idx val="7"/>
              <c:layout>
                <c:manualLayout>
                  <c:x val="2.3620887361721712E-2"/>
                  <c:y val="-4.85015553827352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0,01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02C-4403-B08D-02713FB89CC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02C-4403-B08D-02713FB89CC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6.1</c:v>
                </c:pt>
                <c:pt idx="1">
                  <c:v>0.4</c:v>
                </c:pt>
                <c:pt idx="2">
                  <c:v>7.1</c:v>
                </c:pt>
                <c:pt idx="3">
                  <c:v>14.5</c:v>
                </c:pt>
                <c:pt idx="4">
                  <c:v>52.5</c:v>
                </c:pt>
                <c:pt idx="5">
                  <c:v>9.5</c:v>
                </c:pt>
                <c:pt idx="6">
                  <c:v>4.4000000000000004</c:v>
                </c:pt>
                <c:pt idx="7">
                  <c:v>5.4</c:v>
                </c:pt>
                <c:pt idx="8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2C-4403-B08D-02713FB89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14876323265673"/>
          <c:y val="5.5311301647908505E-2"/>
          <c:w val="0.27862876347072651"/>
          <c:h val="0.93494751843441593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alpha val="48000"/>
          <a:satMod val="105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2019 год</a:t>
            </a:r>
            <a:r>
              <a:rPr lang="ru-RU" baseline="0" dirty="0"/>
              <a:t> </a:t>
            </a:r>
            <a:r>
              <a:rPr lang="ru-RU" dirty="0"/>
              <a:t>(факт, %)</a:t>
            </a:r>
          </a:p>
        </c:rich>
      </c:tx>
      <c:layout>
        <c:manualLayout>
          <c:xMode val="edge"/>
          <c:yMode val="edge"/>
          <c:x val="0.38439937725173562"/>
          <c:y val="1.322769692256415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192032512173509"/>
          <c:w val="0.62379593175853565"/>
          <c:h val="0.862171751968507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(факт,%)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dirty="0"/>
                      <a:t>5,9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02C-4403-B08D-02713FB89C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11,5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02C-4403-B08D-02713FB89CC9}"/>
                </c:ext>
              </c:extLst>
            </c:dLbl>
            <c:dLbl>
              <c:idx val="3"/>
              <c:layout>
                <c:manualLayout>
                  <c:x val="-4.5667048899328704E-2"/>
                  <c:y val="-4.850155538273525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10,9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02C-4403-B08D-02713FB89CC9}"/>
                </c:ext>
              </c:extLst>
            </c:dLbl>
            <c:dLbl>
              <c:idx val="4"/>
              <c:layout>
                <c:manualLayout>
                  <c:x val="6.2989032964591235E-3"/>
                  <c:y val="4.67832982888363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50,6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02C-4403-B08D-02713FB89CC9}"/>
                </c:ext>
              </c:extLst>
            </c:dLbl>
            <c:dLbl>
              <c:idx val="5"/>
              <c:layout>
                <c:manualLayout>
                  <c:x val="-5.0391102377513611E-2"/>
                  <c:y val="-2.58125006446517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en-US" sz="1400" dirty="0"/>
                      <a:t>8,6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0760857920548493E-2"/>
                      <c:h val="6.773134893562471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A02C-4403-B08D-02713FB89CC9}"/>
                </c:ext>
              </c:extLst>
            </c:dLbl>
            <c:dLbl>
              <c:idx val="6"/>
              <c:layout>
                <c:manualLayout>
                  <c:x val="-7.8736291205739779E-3"/>
                  <c:y val="-1.1023080768803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2C-4403-B08D-02713FB89CC9}"/>
                </c:ext>
              </c:extLst>
            </c:dLbl>
            <c:dLbl>
              <c:idx val="7"/>
              <c:layout>
                <c:manualLayout>
                  <c:x val="2.3620887361721712E-2"/>
                  <c:y val="-4.850155538273525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5,4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02C-4403-B08D-02713FB89CC9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2C-4403-B08D-02713FB89C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5.9</c:v>
                </c:pt>
                <c:pt idx="1">
                  <c:v>0.4</c:v>
                </c:pt>
                <c:pt idx="2">
                  <c:v>11.5</c:v>
                </c:pt>
                <c:pt idx="3">
                  <c:v>10.9</c:v>
                </c:pt>
                <c:pt idx="4">
                  <c:v>50.6</c:v>
                </c:pt>
                <c:pt idx="5">
                  <c:v>8.6</c:v>
                </c:pt>
                <c:pt idx="6">
                  <c:v>6.7</c:v>
                </c:pt>
                <c:pt idx="7">
                  <c:v>5.4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2C-4403-B08D-02713FB89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384985993619751"/>
          <c:y val="7.6011255987893822E-2"/>
          <c:w val="0.2786287634707274"/>
          <c:h val="0.8905882318270830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3">
            <a:tint val="70000"/>
            <a:satMod val="130000"/>
          </a:schemeClr>
        </a:gs>
        <a:gs pos="43000">
          <a:schemeClr val="accent3">
            <a:tint val="44000"/>
            <a:satMod val="165000"/>
          </a:schemeClr>
        </a:gs>
        <a:gs pos="93000">
          <a:schemeClr val="accent3">
            <a:tint val="15000"/>
            <a:satMod val="165000"/>
          </a:schemeClr>
        </a:gs>
        <a:gs pos="100000">
          <a:schemeClr val="accent3">
            <a:tint val="5000"/>
            <a:satMod val="250000"/>
          </a:schemeClr>
        </a:gs>
      </a:gsLst>
      <a:path path="circle">
        <a:fillToRect l="50000" t="130000" r="50000" b="-30000"/>
      </a:path>
    </a:gradFill>
    <a:ln w="9525" cap="flat" cmpd="sng" algn="ctr">
      <a:solidFill>
        <a:schemeClr val="accent3">
          <a:shade val="50000"/>
          <a:satMod val="103000"/>
        </a:schemeClr>
      </a:solidFill>
      <a:prstDash val="solid"/>
    </a:ln>
    <a:effectLst>
      <a:outerShdw blurRad="57150" dist="38100" dir="5400000" algn="ctr" rotWithShape="0">
        <a:schemeClr val="accent3">
          <a:shade val="9000"/>
          <a:alpha val="48000"/>
          <a:satMod val="105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5A-4AA8-BF18-65B73EBA4DC6}"/>
              </c:ext>
            </c:extLst>
          </c:dPt>
          <c:dLbls>
            <c:dLbl>
              <c:idx val="0"/>
              <c:layout>
                <c:manualLayout>
                  <c:x val="8.3333333333333367E-3"/>
                  <c:y val="0.153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4D-47C5-89CB-9D82DC93741F}"/>
                </c:ext>
              </c:extLst>
            </c:dLbl>
            <c:dLbl>
              <c:idx val="1"/>
              <c:layout>
                <c:manualLayout>
                  <c:x val="1.6666666666666701E-2"/>
                  <c:y val="0.10937499999999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5A-4AA8-BF18-65B73EBA4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 год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57.8</c:v>
                </c:pt>
                <c:pt idx="1">
                  <c:v>65.900000000000006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5A-4AA8-BF18-65B73EBA4D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4375000000000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4D-47C5-89CB-9D82DC93741F}"/>
                </c:ext>
              </c:extLst>
            </c:dLbl>
            <c:dLbl>
              <c:idx val="1"/>
              <c:layout>
                <c:manualLayout>
                  <c:x val="1.8749999999999999E-2"/>
                  <c:y val="0.15625000000000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29-43A1-A969-B626A3EDC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 </c:v>
                </c:pt>
                <c:pt idx="1">
                  <c:v>2019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55.4</c:v>
                </c:pt>
                <c:pt idx="1">
                  <c:v>64.900000000000006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E4D-47C5-89CB-9D82DC937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846720"/>
        <c:axId val="176848256"/>
        <c:axId val="0"/>
      </c:bar3DChart>
      <c:catAx>
        <c:axId val="17684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6848256"/>
        <c:crosses val="autoZero"/>
        <c:auto val="1"/>
        <c:lblAlgn val="ctr"/>
        <c:lblOffset val="100"/>
        <c:noMultiLvlLbl val="0"/>
      </c:catAx>
      <c:valAx>
        <c:axId val="176848256"/>
        <c:scaling>
          <c:orientation val="minMax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7684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77181758530185"/>
          <c:y val="0.41595644685039368"/>
          <c:w val="0.13872818241469817"/>
          <c:h val="0.27433710629921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49916778794128"/>
          <c:y val="6.2497126756031349E-2"/>
          <c:w val="0.54197244544844814"/>
          <c:h val="0.834088597435534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3.1494516482295817E-3"/>
                  <c:y val="-3.7586898359198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17-4753-8943-6DC68D325F3A}"/>
                </c:ext>
              </c:extLst>
            </c:dLbl>
            <c:dLbl>
              <c:idx val="1"/>
              <c:layout>
                <c:manualLayout>
                  <c:x val="4.7241774723443429E-3"/>
                  <c:y val="-4.336949810676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F-49EF-A29C-D05DE44D94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23-4540-9E7A-E2465DBD39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4172532417033029E-2"/>
                  <c:y val="-2.3130398990276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17-4753-8943-6DC68D325F3A}"/>
                </c:ext>
              </c:extLst>
            </c:dLbl>
            <c:dLbl>
              <c:idx val="1"/>
              <c:layout>
                <c:manualLayout>
                  <c:x val="9.44835494468868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17-4753-8943-6DC68D325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3.9</c:v>
                </c:pt>
                <c:pt idx="1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23-4540-9E7A-E2465DBD39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6469120"/>
        <c:axId val="176470656"/>
        <c:axId val="0"/>
      </c:bar3DChart>
      <c:catAx>
        <c:axId val="17646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6470656"/>
        <c:crosses val="autoZero"/>
        <c:auto val="1"/>
        <c:lblAlgn val="ctr"/>
        <c:lblOffset val="100"/>
        <c:noMultiLvlLbl val="0"/>
      </c:catAx>
      <c:valAx>
        <c:axId val="176470656"/>
        <c:scaling>
          <c:orientation val="minMax"/>
          <c:max val="7"/>
          <c:min val="0"/>
        </c:scaling>
        <c:delete val="0"/>
        <c:axPos val="l"/>
        <c:majorGridlines>
          <c:spPr>
            <a:ln>
              <a:solidFill>
                <a:schemeClr val="accent6">
                  <a:shade val="50000"/>
                  <a:satMod val="103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76469120"/>
        <c:crosses val="autoZero"/>
        <c:crossBetween val="between"/>
        <c:majorUnit val="1"/>
        <c:minorUnit val="0.2"/>
      </c:valAx>
    </c:plotArea>
    <c:legend>
      <c:legendPos val="r"/>
      <c:overlay val="1"/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7.4732750974939111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07-4029-AD53-798DD1C4BF23}"/>
                </c:ext>
              </c:extLst>
            </c:dLbl>
            <c:dLbl>
              <c:idx val="1"/>
              <c:layout>
                <c:manualLayout>
                  <c:x val="0"/>
                  <c:y val="-5.6249999999999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07-4029-AD53-798DD1C4B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65.599999999999994</c:v>
                </c:pt>
                <c:pt idx="1">
                  <c:v>131.6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D-47BC-BDCF-A0CEF92A7D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0462585136491427E-2"/>
                  <c:y val="-4.374999999999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07-4029-AD53-798DD1C4BF23}"/>
                </c:ext>
              </c:extLst>
            </c:dLbl>
            <c:dLbl>
              <c:idx val="1"/>
              <c:layout>
                <c:manualLayout>
                  <c:x val="2.839844537047673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07-4029-AD53-798DD1C4B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64.599999999999994</c:v>
                </c:pt>
                <c:pt idx="1">
                  <c:v>125.3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ED-47BC-BDCF-A0CEF92A7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759168"/>
        <c:axId val="176760704"/>
        <c:axId val="0"/>
      </c:bar3DChart>
      <c:catAx>
        <c:axId val="17675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6760704"/>
        <c:crosses val="autoZero"/>
        <c:auto val="1"/>
        <c:lblAlgn val="ctr"/>
        <c:lblOffset val="100"/>
        <c:noMultiLvlLbl val="0"/>
      </c:catAx>
      <c:valAx>
        <c:axId val="17676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75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6134083030309"/>
          <c:y val="0.37945078740157623"/>
          <c:w val="9.9528371612194286E-2"/>
          <c:h val="0.32121210629921487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0.75652</cdr:x>
      <cdr:y>0.06858</cdr:y>
    </cdr:from>
    <cdr:to>
      <cdr:x>0.94783</cdr:x>
      <cdr:y>0.13326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264682" y="381738"/>
          <a:ext cx="1584190" cy="360030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/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0.80435</cdr:x>
      <cdr:y>0.04762</cdr:y>
    </cdr:from>
    <cdr:to>
      <cdr:x>0.95217</cdr:x>
      <cdr:y>0.11111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660759" y="216028"/>
          <a:ext cx="1224118" cy="28802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/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1939" y="5085829"/>
            <a:ext cx="6015157" cy="4817964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63059" cy="535009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 sz="1400"/>
              <a:t>&lt;заголовок&gt;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55976" y="0"/>
            <a:ext cx="3263059" cy="535009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 sz="1400"/>
              <a:t>&lt;дата/время&gt;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72018"/>
            <a:ext cx="3263059" cy="535009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55976" y="10172018"/>
            <a:ext cx="3263059" cy="535009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8A517613-BEFD-4BD2-AA30-8BAC91DEF1E0}" type="slidenum">
              <a:rPr lang="ru-RU" sz="1400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63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517613-BEFD-4BD2-AA30-8BAC91DEF1E0}" type="slidenum">
              <a:rPr lang="ru-RU" sz="1400" smtClean="0"/>
              <a:pPr algn="r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7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517613-BEFD-4BD2-AA30-8BAC91DEF1E0}" type="slidenum">
              <a:rPr lang="ru-RU" sz="1400" smtClean="0"/>
              <a:pPr algn="r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0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676029" y="4722787"/>
            <a:ext cx="5403937" cy="4468982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  <p:sp>
        <p:nvSpPr>
          <p:cNvPr id="137" name="CustomShape 2"/>
          <p:cNvSpPr/>
          <p:nvPr/>
        </p:nvSpPr>
        <p:spPr>
          <a:xfrm>
            <a:off x="3829878" y="9443771"/>
            <a:ext cx="2924686" cy="4921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A517613-BEFD-4BD2-AA30-8BAC91DEF1E0}" type="slidenum">
              <a:rPr lang="ru-RU" sz="1400" smtClean="0"/>
              <a:pPr algn="r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4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76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97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11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3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23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799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17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08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3913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99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" r="1561" b="2119"/>
          <a:stretch/>
        </p:blipFill>
        <p:spPr>
          <a:xfrm>
            <a:off x="-108520" y="0"/>
            <a:ext cx="936104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70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25455886"/>
              </p:ext>
            </p:extLst>
          </p:nvPr>
        </p:nvGraphicFramePr>
        <p:xfrm>
          <a:off x="395536" y="980728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2807804" y="337202"/>
            <a:ext cx="3528392" cy="306324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/>
              </a:rPr>
              <a:t>3.1.1. Налоговые 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908720"/>
            <a:ext cx="1440160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тыс.рублей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06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73786263"/>
              </p:ext>
            </p:extLst>
          </p:nvPr>
        </p:nvGraphicFramePr>
        <p:xfrm>
          <a:off x="539552" y="1031032"/>
          <a:ext cx="8280920" cy="556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11760" y="116632"/>
            <a:ext cx="489654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/>
              </a:rPr>
              <a:t>3.1.2. Неналоговые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347858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CustomShape 1"/>
          <p:cNvSpPr/>
          <p:nvPr/>
        </p:nvSpPr>
        <p:spPr>
          <a:xfrm>
            <a:off x="488070" y="279913"/>
            <a:ext cx="8224560" cy="4989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3.1.3. Безвозмездные поступления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457200" y="980640"/>
            <a:ext cx="8224560" cy="533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ru-RU" sz="1400" b="1" i="1" dirty="0" err="1">
                <a:solidFill>
                  <a:srgbClr val="0000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400" b="1" i="1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7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08" name="Table 4"/>
          <p:cNvGraphicFramePr/>
          <p:nvPr>
            <p:extLst>
              <p:ext uri="{D42A27DB-BD31-4B8C-83A1-F6EECF244321}">
                <p14:modId xmlns:p14="http://schemas.microsoft.com/office/powerpoint/2010/main" val="3761432749"/>
              </p:ext>
            </p:extLst>
          </p:nvPr>
        </p:nvGraphicFramePr>
        <p:xfrm>
          <a:off x="308314" y="1396006"/>
          <a:ext cx="8656174" cy="4439574"/>
        </p:xfrm>
        <a:graphic>
          <a:graphicData uri="http://schemas.openxmlformats.org/drawingml/2006/table">
            <a:tbl>
              <a:tblPr/>
              <a:tblGrid>
                <a:gridCol w="3898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9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1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3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2018г.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(факт)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2019г.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(план)</a:t>
                      </a:r>
                      <a:endParaRPr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2019г.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(факт)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% исполнения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за 2019 г.</a:t>
                      </a:r>
                      <a:endParaRPr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Дотации бюджетам муниципальных образований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149 616,6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277 728,8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273 253,5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98,4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Субсидии бюджетам муниципальных образований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105 271,2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95 682,5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95 562,2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99,9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Субвенции бюджетам муниципальных образований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308 150,2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354 058,7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350094,0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98,9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Прочие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 безвозмездные поступления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4594,3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4268,0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4268,0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100,0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6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 прошлых лет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-2725,1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</a:rPr>
                        <a:t>ИТОГО безвозмездные поступления: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564907,2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731 738,0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723 177,7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98,8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8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ВСЕГО ДОХОДОВ: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901 351,3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1 092 896,7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1 084 880,6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99,3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81760" y="6336008"/>
            <a:ext cx="508904" cy="521992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39424" y="1007003"/>
            <a:ext cx="1373456" cy="288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тыс. рублей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8800437"/>
              </p:ext>
            </p:extLst>
          </p:nvPr>
        </p:nvGraphicFramePr>
        <p:xfrm>
          <a:off x="431540" y="1160748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11760" y="188640"/>
            <a:ext cx="51058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/>
              <a:t>3.1.4. Безвозмездные поступления по видам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21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CustomShape 2"/>
          <p:cNvSpPr/>
          <p:nvPr/>
        </p:nvSpPr>
        <p:spPr>
          <a:xfrm>
            <a:off x="457200" y="1196640"/>
            <a:ext cx="8224560" cy="512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i="1" dirty="0">
                <a:latin typeface="Times New Roman"/>
                <a:ea typeface="DejaVu Sans"/>
              </a:rPr>
              <a:t>                                                                                                                                 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4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57668169"/>
              </p:ext>
            </p:extLst>
          </p:nvPr>
        </p:nvGraphicFramePr>
        <p:xfrm>
          <a:off x="537032" y="1178280"/>
          <a:ext cx="8224560" cy="524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DF7C2DC-E35B-466D-9737-1ACFBCF2A8AC}"/>
              </a:ext>
            </a:extLst>
          </p:cNvPr>
          <p:cNvSpPr/>
          <p:nvPr/>
        </p:nvSpPr>
        <p:spPr>
          <a:xfrm>
            <a:off x="2411760" y="116632"/>
            <a:ext cx="4896544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</a:rPr>
              <a:t>4. Расходы бюджета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</a:rPr>
              <a:t>4.1. Структура расходов за 2018 год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CustomShape 2"/>
          <p:cNvSpPr/>
          <p:nvPr/>
        </p:nvSpPr>
        <p:spPr>
          <a:xfrm>
            <a:off x="457200" y="1196640"/>
            <a:ext cx="8224560" cy="512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i="1" dirty="0">
                <a:latin typeface="Times New Roman"/>
                <a:ea typeface="DejaVu Sans"/>
              </a:rPr>
              <a:t>                                                                                                                                 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4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7860025"/>
              </p:ext>
            </p:extLst>
          </p:nvPr>
        </p:nvGraphicFramePr>
        <p:xfrm>
          <a:off x="457200" y="836712"/>
          <a:ext cx="8224560" cy="566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53F8FD9-5B53-4058-A32C-8564FFE0D88C}"/>
              </a:ext>
            </a:extLst>
          </p:cNvPr>
          <p:cNvSpPr/>
          <p:nvPr/>
        </p:nvSpPr>
        <p:spPr>
          <a:xfrm>
            <a:off x="2411760" y="135570"/>
            <a:ext cx="38516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/>
              </a:rPr>
              <a:t>4.2. Структура расходов за 2019 год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9280"/>
            <a:ext cx="9143999" cy="69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CustomShape 1"/>
          <p:cNvSpPr/>
          <p:nvPr/>
        </p:nvSpPr>
        <p:spPr>
          <a:xfrm>
            <a:off x="549952" y="18360"/>
            <a:ext cx="8105760" cy="3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4.3. Расходы</a:t>
            </a:r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бюджета по показателям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457200" y="342360"/>
            <a:ext cx="8291264" cy="59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200" b="1" i="1" dirty="0" err="1">
                <a:solidFill>
                  <a:srgbClr val="000000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200" b="1" i="1" dirty="0">
                <a:solidFill>
                  <a:srgbClr val="000000"/>
                </a:solidFill>
                <a:latin typeface="Times New Roman"/>
                <a:ea typeface="DejaVu Sans"/>
              </a:rPr>
              <a:t> 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118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19" name="Table 4"/>
          <p:cNvGraphicFramePr/>
          <p:nvPr>
            <p:extLst>
              <p:ext uri="{D42A27DB-BD31-4B8C-83A1-F6EECF244321}">
                <p14:modId xmlns:p14="http://schemas.microsoft.com/office/powerpoint/2010/main" val="4167714553"/>
              </p:ext>
            </p:extLst>
          </p:nvPr>
        </p:nvGraphicFramePr>
        <p:xfrm>
          <a:off x="142845" y="360000"/>
          <a:ext cx="8858311" cy="6428232"/>
        </p:xfrm>
        <a:graphic>
          <a:graphicData uri="http://schemas.openxmlformats.org/drawingml/2006/table">
            <a:tbl>
              <a:tblPr/>
              <a:tblGrid>
                <a:gridCol w="5005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8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139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2018г. (факт)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 г.</a:t>
                      </a: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2019г. (факт)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исполнения</a:t>
                      </a:r>
                      <a:r>
                        <a:rPr kumimoji="0" lang="en-US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2019 год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98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b="1" dirty="0"/>
                        <a:t>55 414,9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65 864,3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64 868,6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высшего должностного лица  муниципального образования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1 997,0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1 796,6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1 795,0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08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(законодательных) представительных органов муниципальных образований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2 401,1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2 741,7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2 701,2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17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местных администраций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31 678,9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36 474,0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35 771,0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98,1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85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Судебная система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172,0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40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(финансово-бюджетного) надзора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10 358,5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10 807,6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10 729,5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96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проведения выборов и референдумов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319,7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597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8 487,7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14 030,5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13 858,0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062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b="1" dirty="0"/>
                        <a:t>3 905,3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4 396,5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4 129,5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Органы юстиции (ЗАГС)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1 946,0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1 989,6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1 989,6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280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 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1 899,7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2 320,9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2 056,9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853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национальной безопасности и правоохранительной деятельности (пожарная безопасность)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59,6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8348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b="1" dirty="0"/>
                        <a:t>65 565,9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131 589,2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125 275,6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0,0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089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Дорожное хозяйство (дорожные фонды)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41 919,9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83 418,1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77 144,8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2852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национальной экономики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30" dirty="0"/>
                        <a:t>22 646,0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48 131,1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48 090,8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3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120" name="CustomShape 5"/>
          <p:cNvSpPr/>
          <p:nvPr/>
        </p:nvSpPr>
        <p:spPr>
          <a:xfrm>
            <a:off x="7607878" y="348982"/>
            <a:ext cx="229680" cy="259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endParaRPr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69728" y="0"/>
            <a:ext cx="1474272" cy="2739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тыс. рублей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CustomShape 1"/>
          <p:cNvSpPr/>
          <p:nvPr/>
        </p:nvSpPr>
        <p:spPr>
          <a:xfrm>
            <a:off x="428596" y="285728"/>
            <a:ext cx="8224560" cy="2829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4.3. Расходы бюджета по показателям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57200" y="980640"/>
            <a:ext cx="8224560" cy="533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200" b="1" i="1">
                <a:solidFill>
                  <a:srgbClr val="000000"/>
                </a:solidFill>
                <a:latin typeface="Times New Roman"/>
                <a:ea typeface="DejaVu Sans"/>
              </a:rPr>
              <a:t>(тыс.рублей)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123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24" name="Table 4"/>
          <p:cNvGraphicFramePr/>
          <p:nvPr>
            <p:extLst>
              <p:ext uri="{D42A27DB-BD31-4B8C-83A1-F6EECF244321}">
                <p14:modId xmlns:p14="http://schemas.microsoft.com/office/powerpoint/2010/main" val="983735248"/>
              </p:ext>
            </p:extLst>
          </p:nvPr>
        </p:nvGraphicFramePr>
        <p:xfrm>
          <a:off x="420455" y="1249667"/>
          <a:ext cx="8352929" cy="5322605"/>
        </p:xfrm>
        <a:graphic>
          <a:graphicData uri="http://schemas.openxmlformats.org/drawingml/2006/table">
            <a:tbl>
              <a:tblPr/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8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845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2018г. (факт)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 г. (план)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2019г. (факт)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исполнения за 201</a:t>
                      </a:r>
                      <a:r>
                        <a:rPr kumimoji="0" lang="en-US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36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130 752,1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123 868,6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118 692,2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89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Жилищное хозяйство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18 649,2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7 408,8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3 816,6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01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63 687,2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57 094,2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57 076,9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86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kumimoji="0" sz="123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28 180,6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33 834,4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33 087,5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18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жилищно-коммунального хозяйства</a:t>
                      </a:r>
                      <a:endParaRPr kumimoji="0" sz="123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20 235,1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25 531,2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24 711,2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31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474 273,4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566 611,8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551 205,5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59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Культура, кинематография, средства массовой информации</a:t>
                      </a:r>
                      <a:endParaRPr kumimoji="0" sz="123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85 866,0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94 032,6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93 650,6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59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Здравоохранение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17</a:t>
                      </a:r>
                      <a:r>
                        <a:rPr lang="en-US" sz="1300" b="1" dirty="0"/>
                        <a:t>,0</a:t>
                      </a:r>
                      <a:endParaRPr lang="ru-RU" sz="13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7282451"/>
                  </a:ext>
                </a:extLst>
              </a:tr>
              <a:tr h="41830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39 386,9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73 439,8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73 195,7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915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48 790,8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59 010,4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58 990,2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587,8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660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23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РАСХОДЫ, ВСЕГО:</a:t>
                      </a:r>
                      <a:endParaRPr kumimoji="0" sz="123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903 560,1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1 118 856,5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1 090 049,7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97,4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500216" y="928543"/>
            <a:ext cx="1301448" cy="260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тыс. рублей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shade val="9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3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611560" y="186366"/>
            <a:ext cx="7920880" cy="5678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srgbClr val="002060"/>
                </a:solidFill>
                <a:latin typeface="Times New Roman"/>
              </a:rPr>
              <a:t>4.4. НАЦИОНАЛЬНЫЕ ПРОЕКТЫ за 2019 год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44626"/>
              </p:ext>
            </p:extLst>
          </p:nvPr>
        </p:nvGraphicFramePr>
        <p:xfrm>
          <a:off x="395536" y="886764"/>
          <a:ext cx="8424936" cy="5398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168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Наименование проекта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Содержание мероприятий проекта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(млн. руб.)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noProof="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(млн. руб.)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71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Региональный проект «Формирование комфортной городской среды»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Благоустройство сада им. Ленина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 г. Бугуруслана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0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21,1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0" i="1" u="none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21,1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49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Региональный проект «Жилье»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Проектно-изыскательские работы по обеспечению коммунальной инфраструктурой жилой застройки площадки №1 генерального плана МО «город Бугуруслан»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0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0" i="1" u="none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9529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Региональный проект «Спорт – норма жизни»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Создание малой спортивной площадки для ГТО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0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800" b="0" i="1" u="none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163">
                <a:tc gridSpan="2">
                  <a:txBody>
                    <a:bodyPr/>
                    <a:lstStyle/>
                    <a:p>
                      <a:pPr marL="0" indent="184785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37,5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i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37,5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20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2DD6DB-E2BE-49C5-AC41-AE050A4A23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82148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44DD4EA-E027-431D-9BB0-4418C80EE7C5}"/>
              </a:ext>
            </a:extLst>
          </p:cNvPr>
          <p:cNvSpPr/>
          <p:nvPr/>
        </p:nvSpPr>
        <p:spPr>
          <a:xfrm>
            <a:off x="587581" y="1700808"/>
            <a:ext cx="7944859" cy="45858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7277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Несмотря на то, что исполнение по расходной части бюджета в целом составило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97,4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процента, по отдельным разделам и подразделам расходов исполнение составило менее 95,0 процента. 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277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расходам менее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95,0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процента допущено по следующим разделам и подразделам классификации расходов бюджета: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277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0309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«Защита населения и территории от чрезвычайных ситуаций природного и техногенного характера, гражданская оборона» исполнение составило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88,6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процента, в связи возмещением затрат по больничным листам из Фонда социального страхования;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277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0409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«Дорожное хозяйство (дорожные фонды)» исполнение составило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92,5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процента, в связи с оплатой работ «по факту» на основании актов выполненных работ;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277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0501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«Жилищное хозяйство» исполнение составило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51,5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процента, в связи с поэтапной оплатой работ в соответствии с условиями заключения муниципальных контрактов;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72770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0909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«Другие вопросы в области здравоохранения» исполнение составило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93,9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процентов, в связи отсутствием подтверждающих документов для оплаты.</a:t>
            </a: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kern="50" dirty="0"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0D8DF56-045C-4E8D-A639-1FCC7792A8C5}"/>
              </a:ext>
            </a:extLst>
          </p:cNvPr>
          <p:cNvSpPr/>
          <p:nvPr/>
        </p:nvSpPr>
        <p:spPr>
          <a:xfrm rot="10800000" flipV="1">
            <a:off x="510265" y="299065"/>
            <a:ext cx="8099490" cy="9750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</a:rPr>
              <a:t>4.5. Причины отклонений по разделам и подразделам классификации расходов бюджета за 2019 год</a:t>
            </a:r>
          </a:p>
        </p:txBody>
      </p:sp>
    </p:spTree>
    <p:extLst>
      <p:ext uri="{BB962C8B-B14F-4D97-AF65-F5344CB8AC3E}">
        <p14:creationId xmlns:p14="http://schemas.microsoft.com/office/powerpoint/2010/main" val="255868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-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47260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"/>
            <a:ext cx="468052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stomShape 1"/>
          <p:cNvSpPr/>
          <p:nvPr/>
        </p:nvSpPr>
        <p:spPr>
          <a:xfrm>
            <a:off x="251640" y="1412640"/>
            <a:ext cx="8708040" cy="2022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5500" b="1" spc="-150" dirty="0">
                <a:latin typeface="Times New Roman"/>
                <a:ea typeface="DejaVu Sans"/>
              </a:rPr>
              <a:t>  </a:t>
            </a:r>
            <a:r>
              <a:rPr lang="ru-RU" sz="5000" b="1" i="1" spc="-150" dirty="0">
                <a:latin typeface="Times New Roman"/>
                <a:ea typeface="DejaVu Sans"/>
              </a:rPr>
              <a:t>БЮДЖЕТ ДЛЯ</a:t>
            </a:r>
          </a:p>
          <a:p>
            <a:pPr algn="ctr">
              <a:lnSpc>
                <a:spcPct val="100000"/>
              </a:lnSpc>
            </a:pPr>
            <a:r>
              <a:rPr lang="ru-RU" sz="5000" b="1" i="1" spc="-150" dirty="0">
                <a:latin typeface="Times New Roman"/>
                <a:ea typeface="DejaVu Sans"/>
              </a:rPr>
              <a:t>  ГРАЖДАН</a:t>
            </a:r>
            <a:endParaRPr sz="5000" i="1" spc="-150" dirty="0"/>
          </a:p>
        </p:txBody>
      </p:sp>
      <p:sp>
        <p:nvSpPr>
          <p:cNvPr id="43" name="CustomShape 2"/>
          <p:cNvSpPr/>
          <p:nvPr/>
        </p:nvSpPr>
        <p:spPr>
          <a:xfrm>
            <a:off x="1457401" y="3247751"/>
            <a:ext cx="6624736" cy="255505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300" b="1" i="1" dirty="0">
                <a:latin typeface="Times New Roman"/>
                <a:ea typeface="DejaVu Sans"/>
              </a:rPr>
              <a:t>к решению об исполнении</a:t>
            </a:r>
          </a:p>
          <a:p>
            <a:pPr algn="ctr">
              <a:lnSpc>
                <a:spcPct val="100000"/>
              </a:lnSpc>
            </a:pPr>
            <a:r>
              <a:rPr lang="ru-RU" sz="2300" b="1" i="1" dirty="0">
                <a:latin typeface="Times New Roman"/>
                <a:ea typeface="DejaVu Sans"/>
              </a:rPr>
              <a:t> бюджета муниципального образования </a:t>
            </a:r>
          </a:p>
          <a:p>
            <a:pPr algn="ctr">
              <a:lnSpc>
                <a:spcPct val="100000"/>
              </a:lnSpc>
            </a:pPr>
            <a:r>
              <a:rPr lang="ru-RU" sz="2300" b="1" i="1" dirty="0">
                <a:latin typeface="Times New Roman"/>
                <a:ea typeface="DejaVu Sans"/>
              </a:rPr>
              <a:t>«город Бугуруслан» </a:t>
            </a:r>
            <a:endParaRPr sz="2300" i="1" dirty="0"/>
          </a:p>
          <a:p>
            <a:pPr algn="ctr">
              <a:lnSpc>
                <a:spcPct val="100000"/>
              </a:lnSpc>
            </a:pPr>
            <a:r>
              <a:rPr lang="ru-RU" sz="2300" b="1" i="1" dirty="0">
                <a:latin typeface="Times New Roman"/>
                <a:ea typeface="DejaVu Sans"/>
              </a:rPr>
              <a:t>за 2019 год</a:t>
            </a:r>
            <a:endParaRPr sz="2300" i="1" dirty="0"/>
          </a:p>
        </p:txBody>
      </p:sp>
      <p:pic>
        <p:nvPicPr>
          <p:cNvPr id="1036" name="Picture 12" descr="C:\Users\-\Desktop\Драмтеа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339752" cy="17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-\Desktop\Спор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00808"/>
            <a:ext cx="1619672" cy="17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-\Desktop\Спор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9"/>
            <a:ext cx="205172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-\Desktop\Образовани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" y="3250209"/>
            <a:ext cx="2051131" cy="154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-\Desktop\г.Бугуруслан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1"/>
            <a:ext cx="4968552" cy="20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-\Desktop\кул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"/>
            <a:ext cx="212372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-\Desktop\images (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" y="4797152"/>
            <a:ext cx="2195147" cy="20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-\Desktop\image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35120"/>
            <a:ext cx="1619673" cy="13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-\Desktop\mbou_licej-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1979712" cy="20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3" descr="C:\Users\-\Desktop\Бюджет для граждан\depositphotos_3193562-Business-men-with-docu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1196753"/>
            <a:ext cx="972108" cy="8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69407" y="1700808"/>
            <a:ext cx="5706634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4.6.1. Расходы на общегосударственные вопросы 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740" y="0"/>
            <a:ext cx="4680520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8761660"/>
              </p:ext>
            </p:extLst>
          </p:nvPr>
        </p:nvGraphicFramePr>
        <p:xfrm>
          <a:off x="1524000" y="241826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12732" y="2550078"/>
            <a:ext cx="122413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993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-\Desktop\Бюджет для граждан\bezopasn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2453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47664" y="1128042"/>
            <a:ext cx="5976664" cy="10048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4.6.2. Расходы на национальную безопасность и правоохранительная деятельность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28971085"/>
              </p:ext>
            </p:extLst>
          </p:nvPr>
        </p:nvGraphicFramePr>
        <p:xfrm>
          <a:off x="827584" y="2204864"/>
          <a:ext cx="8064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236296" y="2348880"/>
            <a:ext cx="1368152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839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-\Desktop\Бюджет для граждан\1201d66e6a13a3947323cc28c454ab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845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1423651"/>
            <a:ext cx="5472608" cy="9252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4.6.3. Расходы на национальную экономику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84637426"/>
              </p:ext>
            </p:extLst>
          </p:nvPr>
        </p:nvGraphicFramePr>
        <p:xfrm>
          <a:off x="251520" y="2379424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24328" y="2492896"/>
            <a:ext cx="129614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034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-\Desktop\Бюджет для граждан\6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416"/>
            <a:ext cx="424847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7" y="1844824"/>
            <a:ext cx="5544616" cy="707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4.6.4. Расходы на жилищно-коммунальное хозяйство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13761330"/>
              </p:ext>
            </p:extLst>
          </p:nvPr>
        </p:nvGraphicFramePr>
        <p:xfrm>
          <a:off x="683568" y="2636912"/>
          <a:ext cx="78488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380313" y="2780928"/>
            <a:ext cx="1296143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857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404664"/>
            <a:ext cx="5544616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4.6.5. Расходы на жилищно-коммунальное хозяйство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27968989"/>
              </p:ext>
            </p:extLst>
          </p:nvPr>
        </p:nvGraphicFramePr>
        <p:xfrm>
          <a:off x="549896" y="2126251"/>
          <a:ext cx="8136904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499992" y="2060848"/>
            <a:ext cx="144016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551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146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-\Desktop\Бюджет для граждан\depositphotos_3585010-Child-sitting-on-pile-of-books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1939"/>
            <a:ext cx="4104456" cy="17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1869076"/>
            <a:ext cx="5217910" cy="6238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4.6.6. Расходы на образование</a:t>
            </a:r>
            <a:endParaRPr lang="ru-RU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12366923"/>
              </p:ext>
            </p:extLst>
          </p:nvPr>
        </p:nvGraphicFramePr>
        <p:xfrm>
          <a:off x="467544" y="2646571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224015" y="2528900"/>
            <a:ext cx="1368152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485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0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-\Desktop\Бюджет для граждан\Драмтеат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50" y="0"/>
            <a:ext cx="451817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80" y="2117891"/>
            <a:ext cx="5760640" cy="516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4.6.7. Расходы на культуру</a:t>
            </a:r>
            <a:endParaRPr lang="ru-RU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2600062"/>
              </p:ext>
            </p:extLst>
          </p:nvPr>
        </p:nvGraphicFramePr>
        <p:xfrm>
          <a:off x="107504" y="2528392"/>
          <a:ext cx="87849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401138" y="2519580"/>
            <a:ext cx="1458490" cy="3478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380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194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-\Desktop\Бюджет для граждан\tar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464496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07704" y="1827659"/>
            <a:ext cx="5328592" cy="5019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4.6.8. Расходы на социальную политику</a:t>
            </a:r>
            <a:endParaRPr lang="ru-RU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59372629"/>
              </p:ext>
            </p:extLst>
          </p:nvPr>
        </p:nvGraphicFramePr>
        <p:xfrm>
          <a:off x="143508" y="2202756"/>
          <a:ext cx="8856984" cy="439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24328" y="2132856"/>
            <a:ext cx="1368152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876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218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9" y="1822456"/>
            <a:ext cx="6480718" cy="671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4.6.9. Расходы на </a:t>
            </a:r>
            <a:r>
              <a:rPr lang="ru-RU" sz="2000" b="1" i="1" dirty="0">
                <a:solidFill>
                  <a:schemeClr val="tx1"/>
                </a:solidFill>
              </a:rPr>
              <a:t>физическую культуру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5" name="Picture 10" descr="C:\Users\-\Desktop\Бюджет для граждан\31426389-Gold-cup-with-a-football-ball-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78384"/>
            <a:ext cx="715584" cy="7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-\Desktop\Спор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072"/>
            <a:ext cx="4752528" cy="17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22287170"/>
              </p:ext>
            </p:extLst>
          </p:nvPr>
        </p:nvGraphicFramePr>
        <p:xfrm>
          <a:off x="503547" y="2708920"/>
          <a:ext cx="835292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588224" y="2708920"/>
            <a:ext cx="151216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994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3"/>
          <p:cNvSpPr/>
          <p:nvPr/>
        </p:nvSpPr>
        <p:spPr>
          <a:xfrm>
            <a:off x="179512" y="144016"/>
            <a:ext cx="8784975" cy="548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4E3B30"/>
                </a:solidFill>
                <a:latin typeface="Times New Roman"/>
              </a:rPr>
              <a:t>5. Муниципальные программы </a:t>
            </a:r>
          </a:p>
          <a:p>
            <a:r>
              <a:rPr lang="ru-RU" b="1" i="1" dirty="0">
                <a:solidFill>
                  <a:srgbClr val="4E3B30"/>
                </a:solidFill>
                <a:latin typeface="Times New Roman"/>
              </a:rPr>
              <a:t>5.1. Достижение целевых показателей в 2019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8784976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5113" algn="just"/>
            <a:r>
              <a:rPr lang="ru-RU" dirty="0"/>
              <a:t>В 2019 году на территории муниципального образования «город Бугуруслан» утверждено 24 муниципальные программы, финансирование из бюджетов всех уровней осуществлялось по 21 муниципальной программе. </a:t>
            </a:r>
          </a:p>
          <a:p>
            <a:pPr indent="180975" algn="just"/>
            <a:endParaRPr lang="ru-RU" dirty="0"/>
          </a:p>
          <a:p>
            <a:pPr indent="180975"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90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CustomShape 1"/>
          <p:cNvSpPr/>
          <p:nvPr/>
        </p:nvSpPr>
        <p:spPr>
          <a:xfrm>
            <a:off x="457200" y="568440"/>
            <a:ext cx="8224560" cy="271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1.1. Показатели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graphicFrame>
        <p:nvGraphicFramePr>
          <p:cNvPr id="90" name="Table 2"/>
          <p:cNvGraphicFramePr/>
          <p:nvPr>
            <p:extLst>
              <p:ext uri="{D42A27DB-BD31-4B8C-83A1-F6EECF244321}">
                <p14:modId xmlns:p14="http://schemas.microsoft.com/office/powerpoint/2010/main" val="109102273"/>
              </p:ext>
            </p:extLst>
          </p:nvPr>
        </p:nvGraphicFramePr>
        <p:xfrm>
          <a:off x="428596" y="928671"/>
          <a:ext cx="8224560" cy="4289238"/>
        </p:xfrm>
        <a:graphic>
          <a:graphicData uri="http://schemas.openxmlformats.org/drawingml/2006/table">
            <a:tbl>
              <a:tblPr/>
              <a:tblGrid>
                <a:gridCol w="384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2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08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0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4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№ п/п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Ед.изм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</a:rPr>
                        <a:t>2018 г. (факт)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</a:rPr>
                        <a:t>2019 г. (факт)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доходов местного бюджета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2.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3.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жилищно- коммунальное хозяйство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4.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образование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8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5.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6.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социальную политику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2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7.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тыс.рублей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5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8.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Расходы бюджета муниципального образования на содержание работников органов местного самоуправления в расчете на 1 жителя муниципального образования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1026,0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1113,0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1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325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683568" y="116632"/>
            <a:ext cx="7920880" cy="548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4E3B30"/>
                </a:solidFill>
                <a:latin typeface="Times New Roman"/>
              </a:rPr>
              <a:t>5. Муниципальные программы </a:t>
            </a:r>
          </a:p>
          <a:p>
            <a:r>
              <a:rPr lang="ru-RU" sz="1600" b="1" i="1" dirty="0">
                <a:solidFill>
                  <a:srgbClr val="4E3B30"/>
                </a:solidFill>
                <a:latin typeface="Times New Roman"/>
              </a:rPr>
              <a:t>5.1. Достижение целевых показателей в 2019 году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64905"/>
              </p:ext>
            </p:extLst>
          </p:nvPr>
        </p:nvGraphicFramePr>
        <p:xfrm>
          <a:off x="251520" y="908718"/>
          <a:ext cx="8640959" cy="577145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37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1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4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№ </a:t>
                      </a:r>
                      <a:r>
                        <a:rPr lang="ru-RU" sz="1200" dirty="0" err="1"/>
                        <a:t>п\п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муниципальной программы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показателей (индикаторов)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Установлено/Достигнуто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Муниципальная программа «Обеспечение жильем молодых семей муниципального образования «город Бугуруслан» на 2016-2021 годы».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Муниципальная программа «Развитие  культуры муниципального образования «город Бугуруслан» на 2015-2021 годы».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Муниципальная программа «Развитие  физической культуры и   спорта   в муниципальном образовании «город Бугуруслан» на 2015-2021 годы».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Муниципальная программа «Комфортная городская среда» муниципального образования «город Бугуруслан» на 2015-2021 годы».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9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«Обеспечение сохранности и развитие дорожной сети автомобильных дорог общего пользования местного значения и транспортной системы муниципального образования «город Бугуруслан» на период 2015-2021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9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«Защита населения и территории муниципального образования «город Бугуруслан» от чрезвычайных ситуаций и обеспечение безопасности людей на водных объектах на 2015-2021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«Управление муниципальными финансами и муниципальным долгом муниципального образования «город Бугуруслан» на 2016-2021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«Развитие  муниципальной службы на территории муниципального образования «город Бугуруслан» на 2016-2020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«Патриотическое воспитание и допризывная подготовка граждан в муниципальном образовании «город Бугуруслан» на 2018-2021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«Развитие торговли в городе Бугуруслане на 2016-2020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47" marR="3434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036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107504" y="44624"/>
            <a:ext cx="8928992" cy="3600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4E3B30"/>
                </a:solidFill>
                <a:latin typeface="Times New Roman"/>
                <a:ea typeface="DejaVu Sans"/>
              </a:rPr>
              <a:t>6.1. Достижение целевых показателей в 2016 году</a:t>
            </a:r>
            <a:endParaRPr lang="ru-RU" dirty="0"/>
          </a:p>
        </p:txBody>
      </p:sp>
      <p:pic>
        <p:nvPicPr>
          <p:cNvPr id="10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3"/>
          <p:cNvSpPr/>
          <p:nvPr/>
        </p:nvSpPr>
        <p:spPr>
          <a:xfrm>
            <a:off x="683569" y="182741"/>
            <a:ext cx="7992888" cy="548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4E3B30"/>
                </a:solidFill>
                <a:latin typeface="Times New Roman"/>
                <a:ea typeface="DejaVu Sans"/>
              </a:rPr>
              <a:t>5. Муниципальные программы </a:t>
            </a:r>
          </a:p>
          <a:p>
            <a:r>
              <a:rPr lang="ru-RU" sz="1600" b="1" i="1" dirty="0">
                <a:solidFill>
                  <a:srgbClr val="4E3B30"/>
                </a:solidFill>
                <a:latin typeface="Times New Roman"/>
                <a:ea typeface="DejaVu Sans"/>
              </a:rPr>
              <a:t>5.1. Достижение целевых показателей в 2019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18603"/>
              </p:ext>
            </p:extLst>
          </p:nvPr>
        </p:nvGraphicFramePr>
        <p:xfrm>
          <a:off x="251520" y="1196752"/>
          <a:ext cx="8640960" cy="535349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37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3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«Социальная поддержка граждан муниципального образования «город Бугуруслан» на 2015-2021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«Развитие  системы образования города Бугуруслана» на 2015-2021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Муниципальная программа «Профилактика терроризма на территории муниципального образования «город Бугуруслан» на 2018-2022 годы».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«О противодействии коррупции в муниципальном образовании «город Бугуруслан» на 2017-2021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«Профилактика правонарушений и охрана общественного порядка на территории муниципального образования «город Бугуруслан» на 2016-2021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Муниципальная программа «Профилактика экстремизма на территории муниципального образования «город Бугуруслан» на 2016-2021 годы».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Муниципальная программа «Улучшение условий и охраны труда на территории города Бугуруслана на 2016-2021 годы».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84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«Организация предоставления государственных и муниципальных услуг на базе муниципального автономного учреждения муниципального образования «город Бугуруслан» «Многофункциональный центр по предоставлению государственных и муниципальных услуг населению» по принципу «одного окна» на 2017-2021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19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«Гармонизация межэтнических и межконфессиональных отношений на территории муниципального образования «город Бугуруслан» на 2016-2021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«Управление земельно-имущественным комплексом на территории муниципального образования «город Бугуруслан» на 2017-2021 годы».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74" marR="3647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559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179512" y="116632"/>
            <a:ext cx="8784976" cy="3600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>
                <a:solidFill>
                  <a:srgbClr val="4E3B30"/>
                </a:solidFill>
                <a:latin typeface="Times New Roman"/>
                <a:ea typeface="DejaVu Sans"/>
              </a:rPr>
              <a:t>6.1. Достижение целевых показателей в 2016 году</a:t>
            </a:r>
            <a:endParaRPr lang="ru-RU" dirty="0"/>
          </a:p>
        </p:txBody>
      </p:sp>
      <p:pic>
        <p:nvPicPr>
          <p:cNvPr id="5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3"/>
          <p:cNvSpPr/>
          <p:nvPr/>
        </p:nvSpPr>
        <p:spPr>
          <a:xfrm>
            <a:off x="368054" y="14009"/>
            <a:ext cx="8380409" cy="548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4E3B30"/>
                </a:solidFill>
                <a:latin typeface="Times New Roman"/>
                <a:ea typeface="DejaVu Sans"/>
              </a:rPr>
              <a:t>5. Муниципальные программы </a:t>
            </a:r>
          </a:p>
          <a:p>
            <a:r>
              <a:rPr lang="ru-RU" sz="1600" b="1" i="1" dirty="0">
                <a:solidFill>
                  <a:srgbClr val="4E3B30"/>
                </a:solidFill>
                <a:latin typeface="Times New Roman"/>
                <a:ea typeface="DejaVu Sans"/>
              </a:rPr>
              <a:t>5.1. Достижение целевых показателей в 2019 году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6575"/>
              </p:ext>
            </p:extLst>
          </p:nvPr>
        </p:nvGraphicFramePr>
        <p:xfrm>
          <a:off x="611560" y="908721"/>
          <a:ext cx="8064896" cy="403244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1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69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8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7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 Муниципальная программа «Развитие системы муниципального заказа на территории муниципального образования «город Бугуруслан» на 2016-2021 годы».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Муниципальная программа «Энергосбережение и повышение энергоэффективности в муниципальном образовании «город Бугуруслан» на 2016-2021 годы».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Муниципальная программа « Формирование комфортной городской среды на территории муниципального образования «город Бугуруслан» на 2018- 2022 годы» в рамках реализации приоритетного проекта «Формирование комфортной городской среды».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/>
                        <a:t>Муниципальная программа «О развитии малого и среднего предпринимательства в городе Бугуруслане на 2016-2020 годы».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266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CustomShape 1"/>
          <p:cNvSpPr/>
          <p:nvPr/>
        </p:nvSpPr>
        <p:spPr>
          <a:xfrm>
            <a:off x="304921" y="62188"/>
            <a:ext cx="8677080" cy="4474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500" b="1" i="1" dirty="0">
                <a:solidFill>
                  <a:srgbClr val="4E3B30"/>
                </a:solidFill>
                <a:latin typeface="Times New Roman"/>
                <a:ea typeface="DejaVu Sans"/>
              </a:rPr>
              <a:t>5.2. Исполнение бюджета в разрезе муниципальных программ</a:t>
            </a:r>
            <a:endParaRPr sz="1500" dirty="0"/>
          </a:p>
        </p:txBody>
      </p:sp>
      <p:graphicFrame>
        <p:nvGraphicFramePr>
          <p:cNvPr id="125" name="Table 2"/>
          <p:cNvGraphicFramePr/>
          <p:nvPr>
            <p:extLst>
              <p:ext uri="{D42A27DB-BD31-4B8C-83A1-F6EECF244321}">
                <p14:modId xmlns:p14="http://schemas.microsoft.com/office/powerpoint/2010/main" val="680267870"/>
              </p:ext>
            </p:extLst>
          </p:nvPr>
        </p:nvGraphicFramePr>
        <p:xfrm>
          <a:off x="107504" y="869117"/>
          <a:ext cx="8893653" cy="5869510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2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3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2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8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9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sz="13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год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2019 год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системы образования города Бугуруслана» на 2015-2021 годы»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593 185,6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577 671,7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жильем молодых семей муниципального образования «город Бугуруслан» на 2016-2020 годы»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17 585,2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17 585,1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муниципального образования «город Бугуруслан» на 2015-2021годы»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93 651,0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93 271,4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спорта на 2015-2021 годы»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59 000,4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58 980,2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«Комфортная городская среда» муниципального образования «город Бугуруслан» на 2015-2021 годы»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92 813,1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91 684,9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сохранности и развитие дорожной сети автомобильных дорог общего пользования местного значения и транспортной системы муниципального образования «город Бугуруслан» на период 2015-2021 годы»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75 667,9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69 413,5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«Защита населения и территории муниципального образования «город  Бугуруслан» от чрезвычайных ситуаций и обеспечение безопасности людей на водных объектах на 2015-2021 годы»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2 320,9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2 056,9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88,6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6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«Управление муниципальными финансами и муниципальным долгом муниципального образования «город Бугуруслан» на 2016-2021 годы»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13 977,6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13 853,3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5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муниципальной службы на территории муниципального образования «город Бугуруслан» на 2016 -2021 годы»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7" name="CustomShape 4"/>
          <p:cNvSpPr/>
          <p:nvPr/>
        </p:nvSpPr>
        <p:spPr>
          <a:xfrm>
            <a:off x="8079840" y="509659"/>
            <a:ext cx="842400" cy="28575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611824" y="601381"/>
            <a:ext cx="1310416" cy="249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6038056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CustomShape 1"/>
          <p:cNvSpPr/>
          <p:nvPr/>
        </p:nvSpPr>
        <p:spPr>
          <a:xfrm>
            <a:off x="322568" y="457200"/>
            <a:ext cx="8677080" cy="4000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i="1" dirty="0">
                <a:solidFill>
                  <a:srgbClr val="4E3B30"/>
                </a:solidFill>
                <a:latin typeface="Times New Roman"/>
                <a:ea typeface="DejaVu Sans"/>
              </a:rPr>
              <a:t>5.2. Исполнение бюджета в разрезе муниципальных программ</a:t>
            </a:r>
            <a:endParaRPr lang="ru-RU" sz="2000" dirty="0"/>
          </a:p>
        </p:txBody>
      </p:sp>
      <p:graphicFrame>
        <p:nvGraphicFramePr>
          <p:cNvPr id="129" name="Table 2"/>
          <p:cNvGraphicFramePr/>
          <p:nvPr>
            <p:extLst>
              <p:ext uri="{D42A27DB-BD31-4B8C-83A1-F6EECF244321}">
                <p14:modId xmlns:p14="http://schemas.microsoft.com/office/powerpoint/2010/main" val="582477712"/>
              </p:ext>
            </p:extLst>
          </p:nvPr>
        </p:nvGraphicFramePr>
        <p:xfrm>
          <a:off x="288928" y="1260590"/>
          <a:ext cx="8636520" cy="5316482"/>
        </p:xfrm>
        <a:graphic>
          <a:graphicData uri="http://schemas.openxmlformats.org/drawingml/2006/table">
            <a:tbl>
              <a:tblPr/>
              <a:tblGrid>
                <a:gridCol w="538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7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58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5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sz="13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sz="13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год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2019 год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«Развитие системы муниципального заказа на территории муниципального образования «город Бугуруслан» на 2016-2021 годы»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2 287,1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2 246,8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поддержка граждан муниципального образования город Бугуруслан» на 2015-2021 годы»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34 889,2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31 157,7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 противодействии коррупции в муниципальном образовании «город Бугуруслан» на 2017 -2021 годы»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5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правонарушений и охрана общественного порядка на территории муниципального образования «город Бугуруслан» на 2016 -2021 годы»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экстремизма на территории муниципального образования «город Бугуруслан» на 2016 -2021 годы»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«Организация предоставления государственных и муниципальных услуг на базе МФЦ по принципу «одного окна» на 2017-2021годы»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10 351,9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10 351,9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8841442"/>
                  </a:ext>
                </a:extLst>
              </a:tr>
              <a:tr h="740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«Гармонизация межэтнических и межконфессиональных отношений на территории муниципального образования «город Бугуруслан» на 2016 -2021 годы»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3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1" name="CustomShape 4"/>
          <p:cNvSpPr/>
          <p:nvPr/>
        </p:nvSpPr>
        <p:spPr>
          <a:xfrm>
            <a:off x="7815568" y="916035"/>
            <a:ext cx="1109880" cy="2857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1" i="1" dirty="0">
                <a:solidFill>
                  <a:srgbClr val="000000"/>
                </a:solidFill>
                <a:latin typeface="Times New Roman"/>
                <a:ea typeface="DejaVu Sans"/>
              </a:rPr>
              <a:t>(тыс. рублей</a:t>
            </a:r>
            <a:r>
              <a:rPr lang="ru-RU" sz="1200" b="1" dirty="0">
                <a:solidFill>
                  <a:srgbClr val="000000"/>
                </a:solidFill>
                <a:latin typeface="Franklin Gothic Book"/>
                <a:ea typeface="DejaVu Sans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272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3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CustomShape 1"/>
          <p:cNvSpPr/>
          <p:nvPr/>
        </p:nvSpPr>
        <p:spPr>
          <a:xfrm>
            <a:off x="304920" y="13279"/>
            <a:ext cx="8677080" cy="3913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i="1" dirty="0">
                <a:solidFill>
                  <a:srgbClr val="4E3B30"/>
                </a:solidFill>
                <a:latin typeface="Times New Roman"/>
                <a:ea typeface="DejaVu Sans"/>
              </a:rPr>
              <a:t>5.2. Исполнение бюджета в разрезе муниципальных программ</a:t>
            </a:r>
            <a:endParaRPr lang="ru-RU" sz="2000" dirty="0"/>
          </a:p>
        </p:txBody>
      </p:sp>
      <p:graphicFrame>
        <p:nvGraphicFramePr>
          <p:cNvPr id="133" name="Table 2"/>
          <p:cNvGraphicFramePr/>
          <p:nvPr>
            <p:extLst>
              <p:ext uri="{D42A27DB-BD31-4B8C-83A1-F6EECF244321}">
                <p14:modId xmlns:p14="http://schemas.microsoft.com/office/powerpoint/2010/main" val="2352180259"/>
              </p:ext>
            </p:extLst>
          </p:nvPr>
        </p:nvGraphicFramePr>
        <p:xfrm>
          <a:off x="304920" y="785247"/>
          <a:ext cx="8673840" cy="5431821"/>
        </p:xfrm>
        <a:graphic>
          <a:graphicData uri="http://schemas.openxmlformats.org/drawingml/2006/table">
            <a:tbl>
              <a:tblPr/>
              <a:tblGrid>
                <a:gridCol w="491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1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6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6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4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№ п/п</a:t>
                      </a:r>
                      <a:endParaRPr sz="13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35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муниципальной программы</a:t>
                      </a:r>
                      <a:endParaRPr sz="13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2019 год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2019 год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3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«Управление земельно-имущественным комплексом на территории муниципального образования «город Бугуруслан» на 2017-2021 годы»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7 321,7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7 215,2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3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3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«Энергосбережение и повышение энергоэффективности в муниципальном образовании «город Бугуруслан» на 2016-2021 годы»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45 507,7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45 031,9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6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3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торговли в городе Бугуруслане на 2016-2021 годы»</a:t>
                      </a:r>
                      <a:endParaRPr lang="ru-RU" sz="13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82,2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82,2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6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3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комфортной городской среды на территории муниципального образования «город Бугуруслан» на 2018-2022 годы» в рамках реализации приоритетного проекта «Формирование комфортной городской среды»</a:t>
                      </a:r>
                      <a:endParaRPr lang="ru-RU" sz="13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23 552,6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23 552,6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45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5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 развитии малого и среднего предпринимательства в городе Бугуруслане на 2016-2020 годы»</a:t>
                      </a:r>
                      <a:endParaRPr lang="ru-RU" sz="13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3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3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35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1 072 324,4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1 044 282,6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3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1703546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A13E0E1-3668-4BA6-8890-BF953B0CF298}"/>
              </a:ext>
            </a:extLst>
          </p:cNvPr>
          <p:cNvSpPr/>
          <p:nvPr/>
        </p:nvSpPr>
        <p:spPr>
          <a:xfrm>
            <a:off x="7740352" y="502432"/>
            <a:ext cx="1238408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57988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63A33-8271-4DD0-9C48-789913D7C1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shade val="9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shade val="9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026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044203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60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CustomShape 1"/>
          <p:cNvSpPr/>
          <p:nvPr/>
        </p:nvSpPr>
        <p:spPr>
          <a:xfrm>
            <a:off x="346410" y="457200"/>
            <a:ext cx="8280652" cy="8283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chemeClr val="tx1"/>
                </a:solidFill>
                <a:latin typeface="Times New Roman"/>
                <a:ea typeface="DejaVu Sans"/>
              </a:rPr>
              <a:t>6. Источники </a:t>
            </a:r>
          </a:p>
          <a:p>
            <a:pPr>
              <a:lnSpc>
                <a:spcPct val="100000"/>
              </a:lnSpc>
            </a:pPr>
            <a:r>
              <a:rPr lang="ru-RU" b="1" i="1" dirty="0">
                <a:solidFill>
                  <a:schemeClr val="tx1"/>
                </a:solidFill>
                <a:latin typeface="Times New Roman"/>
                <a:ea typeface="DejaVu Sans"/>
              </a:rPr>
              <a:t>6.1. Источники финансирования дефицита бюджета за 2019 год (факт)</a:t>
            </a: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122" name="Table 2"/>
          <p:cNvGraphicFramePr/>
          <p:nvPr>
            <p:extLst>
              <p:ext uri="{D42A27DB-BD31-4B8C-83A1-F6EECF244321}">
                <p14:modId xmlns:p14="http://schemas.microsoft.com/office/powerpoint/2010/main" val="4038585591"/>
              </p:ext>
            </p:extLst>
          </p:nvPr>
        </p:nvGraphicFramePr>
        <p:xfrm>
          <a:off x="357158" y="1828024"/>
          <a:ext cx="8286808" cy="3670932"/>
        </p:xfrm>
        <a:graphic>
          <a:graphicData uri="http://schemas.openxmlformats.org/drawingml/2006/table">
            <a:tbl>
              <a:tblPr/>
              <a:tblGrid>
                <a:gridCol w="51695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7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5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Наименование источника финансирования дефицитов бюджета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Источники финансирования дефицита бюджета за 2019 год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Источники финансирования дефицита бюджета-всего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/>
                        <a:t>5 169,1</a:t>
                      </a:r>
                      <a:endParaRPr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/>
                        <a:t>25 000,0</a:t>
                      </a:r>
                      <a:endParaRPr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1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Иные источники внутреннего финансирования дефицитов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бюджетов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/>
                        <a:t>-5 000,0</a:t>
                      </a:r>
                      <a:endParaRPr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Изменение остатков средств на счетах по учету средств бюджета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/>
                        <a:t>-14 830,9</a:t>
                      </a:r>
                      <a:endParaRPr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660232" y="1412776"/>
            <a:ext cx="1891856" cy="3299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</a:rPr>
              <a:t> (тыс.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386402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-\Desktop\Бюджет для граждан\ceramics101949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8568951" cy="18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муниципальным образованием «город Бугуруслан» был привлечен бюджетный кредит для погашения кредиторской задолженности и частичного покрытия дефицита бюджета в сумме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29,0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сроками гашения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– 12 млн. рублей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2022 году –17 млн. рублей. А также в 2020 году необходимо погасить остаток по бюджетному кредиту, привлеченному в 2017 году в сумме 6 млн. рублей.</a:t>
            </a:r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899592" y="332656"/>
            <a:ext cx="756084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Бюджетные кредиты 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от других бюджетов бюджетной системы Российской Федерации</a:t>
            </a: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57917622"/>
              </p:ext>
            </p:extLst>
          </p:nvPr>
        </p:nvGraphicFramePr>
        <p:xfrm>
          <a:off x="323528" y="3163510"/>
          <a:ext cx="8568951" cy="355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448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CustomShape 1"/>
          <p:cNvSpPr/>
          <p:nvPr/>
        </p:nvSpPr>
        <p:spPr>
          <a:xfrm>
            <a:off x="472961" y="404664"/>
            <a:ext cx="8224560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i="1" dirty="0">
                <a:ea typeface="DejaVu Sans"/>
              </a:rPr>
              <a:t>7. Информация о финансовом отделе администрации муниципального образования «город Бугуруслан»</a:t>
            </a:r>
            <a:endParaRPr b="1" i="1" dirty="0">
              <a:ea typeface="DejaVu Sans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457200" y="2060848"/>
            <a:ext cx="8214120" cy="41044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Полное наименование:</a:t>
            </a:r>
            <a:r>
              <a:rPr lang="ru-RU" sz="1600" dirty="0">
                <a:latin typeface="Times New Roman"/>
                <a:ea typeface="DejaVu Sans"/>
              </a:rPr>
              <a:t> </a:t>
            </a:r>
            <a:r>
              <a:rPr lang="ru-RU" sz="1600" b="1" dirty="0">
                <a:latin typeface="Times New Roman"/>
                <a:ea typeface="DejaVu Sans"/>
              </a:rPr>
              <a:t>Финансовый отдел администрации муниципального образования «город Бугуруслан»</a:t>
            </a:r>
          </a:p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endParaRPr dirty="0"/>
          </a:p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Адрес(почтовый): </a:t>
            </a:r>
            <a:r>
              <a:rPr lang="ru-RU" sz="1600" dirty="0">
                <a:latin typeface="Times New Roman"/>
                <a:ea typeface="DejaVu Sans"/>
              </a:rPr>
              <a:t>461630, Оренбургская область, город Бугуруслан, улица Революционная, дом №17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Адрес электронной почты: </a:t>
            </a:r>
            <a:r>
              <a:rPr lang="ru-RU" sz="1600" dirty="0">
                <a:latin typeface="Times New Roman"/>
                <a:ea typeface="DejaVu Sans"/>
              </a:rPr>
              <a:t>bugfo@mail.ru</a:t>
            </a:r>
            <a:endParaRPr dirty="0"/>
          </a:p>
          <a:p>
            <a:pPr algn="just">
              <a:lnSpc>
                <a:spcPct val="100000"/>
              </a:lnSpc>
              <a:buSzPct val="25000"/>
            </a:pPr>
            <a:r>
              <a:rPr lang="ru-RU" sz="1600" b="1" i="1" dirty="0">
                <a:latin typeface="Times New Roman"/>
                <a:ea typeface="DejaVu Sans"/>
              </a:rPr>
              <a:t>Начальник финансового отдела:</a:t>
            </a:r>
            <a:r>
              <a:rPr lang="ru-RU" dirty="0">
                <a:latin typeface="Times New Roman"/>
                <a:ea typeface="DejaVu Sans"/>
              </a:rPr>
              <a:t> </a:t>
            </a:r>
            <a:r>
              <a:rPr lang="ru-RU" sz="1600" dirty="0">
                <a:latin typeface="Times New Roman"/>
                <a:ea typeface="DejaVu Sans"/>
              </a:rPr>
              <a:t>Хайретдинова Альбина </a:t>
            </a:r>
            <a:r>
              <a:rPr lang="ru-RU" sz="1600" dirty="0" err="1">
                <a:latin typeface="Times New Roman"/>
                <a:ea typeface="DejaVu Sans"/>
              </a:rPr>
              <a:t>Ринатовна</a:t>
            </a:r>
            <a:endParaRPr lang="ru-RU" sz="1600" dirty="0">
              <a:latin typeface="Times New Roman"/>
              <a:ea typeface="DejaVu Sans"/>
            </a:endParaRPr>
          </a:p>
          <a:p>
            <a:pPr algn="just">
              <a:lnSpc>
                <a:spcPct val="100000"/>
              </a:lnSpc>
              <a:buSzPct val="25000"/>
            </a:pPr>
            <a:r>
              <a:rPr lang="ru-RU" sz="1600" b="1" i="1" dirty="0">
                <a:latin typeface="Times New Roman"/>
              </a:rPr>
              <a:t>Заместитель начальника финансового отдела </a:t>
            </a:r>
            <a:r>
              <a:rPr lang="ru-RU" sz="1600" dirty="0">
                <a:latin typeface="Times New Roman"/>
              </a:rPr>
              <a:t>– начальник бюджетного отдела                   </a:t>
            </a:r>
            <a:r>
              <a:rPr lang="ru-RU" sz="1600" dirty="0" err="1">
                <a:latin typeface="Times New Roman"/>
              </a:rPr>
              <a:t>Лучкова</a:t>
            </a:r>
            <a:r>
              <a:rPr lang="ru-RU" sz="1600" dirty="0">
                <a:latin typeface="Times New Roman"/>
              </a:rPr>
              <a:t> Галина Михайловна, тел. 3-33-04</a:t>
            </a:r>
            <a:endParaRPr sz="1600" dirty="0"/>
          </a:p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Начальник отдела доходов и казначейского исполнения бюджета: </a:t>
            </a:r>
            <a:r>
              <a:rPr lang="ru-RU" sz="1600" dirty="0">
                <a:latin typeface="Times New Roman"/>
                <a:ea typeface="DejaVu Sans"/>
              </a:rPr>
              <a:t>Бородина Светлана Николаевна, тел. 3-33-03</a:t>
            </a:r>
            <a:endParaRPr dirty="0"/>
          </a:p>
          <a:p>
            <a:pPr algn="just"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Начальник отдела бухгалтерского учета и отчетности по бюджету:</a:t>
            </a:r>
            <a:r>
              <a:rPr lang="ru-RU" sz="1600" dirty="0">
                <a:latin typeface="Times New Roman"/>
                <a:ea typeface="DejaVu Sans"/>
              </a:rPr>
              <a:t> Родоман Елена Александровна, тел. 3-33-02</a:t>
            </a:r>
            <a:endParaRPr dirty="0"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ru-RU" sz="1600" b="1" i="1" dirty="0">
                <a:latin typeface="Times New Roman"/>
                <a:ea typeface="DejaVu Sans"/>
              </a:rPr>
              <a:t>Режим работы: </a:t>
            </a:r>
            <a:r>
              <a:rPr lang="ru-RU" sz="1600" dirty="0">
                <a:latin typeface="Times New Roman"/>
                <a:ea typeface="DejaVu Sans"/>
              </a:rPr>
              <a:t>C понедельника по пятницу: с 8:30 до 17:30, перерыв с 13:00 до 14:00; суббота, воскресенье: выходные дни.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33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5096" y="6410143"/>
            <a:ext cx="508904" cy="449984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ustomShape 1"/>
          <p:cNvSpPr/>
          <p:nvPr/>
        </p:nvSpPr>
        <p:spPr>
          <a:xfrm>
            <a:off x="683568" y="246248"/>
            <a:ext cx="8224560" cy="271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1.1. Показатели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graphicFrame>
        <p:nvGraphicFramePr>
          <p:cNvPr id="93" name="Table 2"/>
          <p:cNvGraphicFramePr/>
          <p:nvPr>
            <p:extLst>
              <p:ext uri="{D42A27DB-BD31-4B8C-83A1-F6EECF244321}">
                <p14:modId xmlns:p14="http://schemas.microsoft.com/office/powerpoint/2010/main" val="2378804086"/>
              </p:ext>
            </p:extLst>
          </p:nvPr>
        </p:nvGraphicFramePr>
        <p:xfrm>
          <a:off x="439596" y="980728"/>
          <a:ext cx="8568856" cy="5419440"/>
        </p:xfrm>
        <a:graphic>
          <a:graphicData uri="http://schemas.openxmlformats.org/drawingml/2006/table">
            <a:tbl>
              <a:tblPr/>
              <a:tblGrid>
                <a:gridCol w="400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2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5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15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5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5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№ п/п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Ед.изм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2018 г.</a:t>
                      </a:r>
                      <a:endParaRPr sz="13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2019 г.</a:t>
                      </a:r>
                      <a:endParaRPr kumimoji="0" sz="1300" b="1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9.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Доля детей в возрасте 1-6 лет стоящих на учете для определения в муниципальные дошкольные образовательные учреждения, в общей численности детей в возрасте 1-6 лет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17,6</a:t>
                      </a:r>
                      <a:endParaRPr kumimoji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10.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Доля выпускников муниципальных общеобразовательных учреждений, сдавших единый государственный экзамен (ЕГЭ) по русскому языку и математике в общей численности выпускников муниципальных общеобразовательных учреждений, сдавших ЕГЭ по данным предметам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kumimoji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11.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18 350,5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21 410,2</a:t>
                      </a:r>
                      <a:endParaRPr kumimoji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12.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муниципальных учреждений культуры и искусства (включая школу искусств и музыкальную школу)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рублей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26 856,8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29 297,0</a:t>
                      </a:r>
                      <a:endParaRPr kumimoji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13.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26 576,4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27 236,1</a:t>
                      </a:r>
                      <a:endParaRPr kumimoji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14.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 муниципальных учреждений физической культуры и спорта (включая ДЮСШ «Олимп», СДЮСШОР им. М. Р. Борова, ДЮСШ «Ледовый дворец»)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рублей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16 849,06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17 904,9</a:t>
                      </a:r>
                      <a:endParaRPr kumimoji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15.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1-6 лет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>
                        <a:solidFill>
                          <a:srgbClr val="002060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79,1</a:t>
                      </a:r>
                      <a:endParaRPr kumimoji="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4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26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CustomShape 1"/>
          <p:cNvSpPr/>
          <p:nvPr/>
        </p:nvSpPr>
        <p:spPr>
          <a:xfrm>
            <a:off x="457200" y="360720"/>
            <a:ext cx="8224560" cy="343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1.1. Показатели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graphicFrame>
        <p:nvGraphicFramePr>
          <p:cNvPr id="96" name="Table 2"/>
          <p:cNvGraphicFramePr/>
          <p:nvPr>
            <p:extLst>
              <p:ext uri="{D42A27DB-BD31-4B8C-83A1-F6EECF244321}">
                <p14:modId xmlns:p14="http://schemas.microsoft.com/office/powerpoint/2010/main" val="2847186860"/>
              </p:ext>
            </p:extLst>
          </p:nvPr>
        </p:nvGraphicFramePr>
        <p:xfrm>
          <a:off x="457200" y="908720"/>
          <a:ext cx="8224559" cy="5899208"/>
        </p:xfrm>
        <a:graphic>
          <a:graphicData uri="http://schemas.openxmlformats.org/drawingml/2006/table">
            <a:tbl>
              <a:tblPr/>
              <a:tblGrid>
                <a:gridCol w="442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93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№ п/п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 показателя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Ед.изм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2018г.</a:t>
                      </a:r>
                      <a:endParaRPr sz="13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300" b="1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2019 г.</a:t>
                      </a:r>
                      <a:endParaRPr kumimoji="0" sz="1300" b="1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16.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kumimoji="0"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17.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kumimoji="0"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0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18.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kumimoji="0"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9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19.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тыс. рублей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42,5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50,9</a:t>
                      </a:r>
                      <a:endParaRPr kumimoji="0"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20.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этой возрастной группы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53,7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53,7</a:t>
                      </a:r>
                      <a:endParaRPr kumimoji="0"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21.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(включая школу искусств и музыкальную школу)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71,4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71,4</a:t>
                      </a:r>
                      <a:endParaRPr kumimoji="0"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9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22.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объектов культурного наследия, находящихся в муниципальной собственности и требующих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66,7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66,7</a:t>
                      </a:r>
                      <a:endParaRPr kumimoji="0"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23.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Доля населения, систематически занимающегося физической культурой и спортом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%</a:t>
                      </a:r>
                      <a:endParaRPr sz="12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37,2</a:t>
                      </a:r>
                      <a:endParaRPr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kern="1200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47,3</a:t>
                      </a:r>
                      <a:endParaRPr kumimoji="0" sz="1800" kern="1200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7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11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67544" y="116632"/>
            <a:ext cx="8136904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002060"/>
                </a:solidFill>
              </a:rPr>
              <a:t>1.2. Выполнение майских Указов Президента РФ о поэтапном увеличении заработной платы работникам бюджетной сферы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83027"/>
              </p:ext>
            </p:extLst>
          </p:nvPr>
        </p:nvGraphicFramePr>
        <p:xfrm>
          <a:off x="232901" y="1001664"/>
          <a:ext cx="8678198" cy="57150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6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68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3495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2018 год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2019 год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0967">
                <a:tc vMerge="1">
                  <a:txBody>
                    <a:bodyPr/>
                    <a:lstStyle/>
                    <a:p>
                      <a:pPr marL="179705" algn="just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Среднемесячная</a:t>
                      </a:r>
                      <a:r>
                        <a:rPr lang="ru-RU" sz="15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зарплата (руб.)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Зарплата по соглашениям с Министерством образования и Министерством культуры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Среднемесячная зарплата  (руб.)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Зарплата по соглашениям с Министерством образования и Министерством культуры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3978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Педагогические работники общеобразовательных учреждений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28 003,0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(исполнение 104,1 %)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26 900,0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29 732,0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(исполнение 100,6%)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29 542,0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978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Педагогические работники дошкольных учреждений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</a:rPr>
                        <a:t>23 484,0 </a:t>
                      </a: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(исполнение 103,0 %)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22 800,0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26 498,0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(исполнение 101,4 %)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26 135,0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062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Педагогические работники дополнительного образования,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 том числе: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образовании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kumimoji="0" lang="ru-RU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культуре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28 007,3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(исполнение 103,0 %)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27 707,0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28 531,0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26 900,0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27 700,0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30 535,5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(исполнение 100,7 %)</a:t>
                      </a: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30 572,0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30 471,6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30 320,0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30 320,0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904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Работники культуры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27 810,0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(исполнение 103,0 %)</a:t>
                      </a:r>
                      <a:endParaRPr lang="ru-RU" sz="1500" dirty="0">
                        <a:effectLst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27 000,0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30 301,6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(исполнение 101,5 %)</a:t>
                      </a:r>
                      <a:endParaRPr lang="ru-RU" sz="1500" dirty="0">
                        <a:effectLst/>
                      </a:endParaRP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29 850,0</a:t>
                      </a:r>
                    </a:p>
                  </a:txBody>
                  <a:tcPr marL="24088" marR="240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8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ustomShape 1"/>
          <p:cNvSpPr/>
          <p:nvPr/>
        </p:nvSpPr>
        <p:spPr>
          <a:xfrm>
            <a:off x="755576" y="342359"/>
            <a:ext cx="7926184" cy="10684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2. Исполнение бюджета и общие характеристики бюджета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/>
                <a:ea typeface="DejaVu Sans"/>
              </a:rPr>
              <a:t>2.1. Доходы, расходы, дефицит/профицит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432000" y="997200"/>
            <a:ext cx="8224560" cy="533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292934"/>
                </a:solidFill>
                <a:latin typeface="Times New Roman"/>
                <a:ea typeface="DejaVu Sans"/>
              </a:rPr>
              <a:t>	</a:t>
            </a:r>
            <a:endParaRPr lang="ru-RU" dirty="0"/>
          </a:p>
          <a:p>
            <a:pPr algn="ctr">
              <a:lnSpc>
                <a:spcPct val="100000"/>
              </a:lnSpc>
            </a:pPr>
            <a:r>
              <a:rPr lang="ru-RU" sz="1400" dirty="0">
                <a:solidFill>
                  <a:srgbClr val="292934"/>
                </a:solidFill>
                <a:latin typeface="Times New Roman"/>
                <a:ea typeface="DejaVu Sans"/>
              </a:rPr>
              <a:t>						</a:t>
            </a:r>
            <a:endParaRPr lang="ru-RU" sz="1500" dirty="0">
              <a:solidFill>
                <a:srgbClr val="292934"/>
              </a:solidFill>
              <a:latin typeface="Times New Roman"/>
              <a:ea typeface="DejaVu Sans"/>
            </a:endParaRPr>
          </a:p>
          <a:p>
            <a:pPr algn="r">
              <a:lnSpc>
                <a:spcPct val="100000"/>
              </a:lnSpc>
            </a:pPr>
            <a:r>
              <a:rPr lang="ru-RU" sz="1500" dirty="0">
                <a:solidFill>
                  <a:srgbClr val="292934"/>
                </a:solidFill>
                <a:latin typeface="Times New Roman"/>
                <a:ea typeface="DejaVu Sans"/>
              </a:rPr>
              <a:t>(</a:t>
            </a:r>
            <a:r>
              <a:rPr lang="ru-RU" sz="1500" b="1" dirty="0" err="1">
                <a:solidFill>
                  <a:srgbClr val="292934"/>
                </a:solidFill>
                <a:latin typeface="Times New Roman"/>
                <a:ea typeface="DejaVu Sans"/>
              </a:rPr>
              <a:t>тыс.рублей</a:t>
            </a:r>
            <a:r>
              <a:rPr lang="ru-RU" sz="1500" b="1" dirty="0">
                <a:solidFill>
                  <a:srgbClr val="292934"/>
                </a:solidFill>
                <a:latin typeface="Times New Roman"/>
                <a:ea typeface="DejaVu Sans"/>
              </a:rPr>
              <a:t>)</a:t>
            </a:r>
            <a:endParaRPr sz="1500" dirty="0"/>
          </a:p>
          <a:p>
            <a:pPr algn="r">
              <a:lnSpc>
                <a:spcPct val="100000"/>
              </a:lnSpc>
            </a:pPr>
            <a:endParaRPr dirty="0"/>
          </a:p>
          <a:p>
            <a:pPr algn="r">
              <a:lnSpc>
                <a:spcPct val="100000"/>
              </a:lnSpc>
            </a:pPr>
            <a:r>
              <a:rPr lang="ru-RU" sz="2400" b="1" i="1" dirty="0">
                <a:solidFill>
                  <a:srgbClr val="292934"/>
                </a:solidFill>
                <a:latin typeface="Times New Roman"/>
                <a:ea typeface="DejaVu Sans"/>
              </a:rPr>
              <a:t>						</a:t>
            </a:r>
            <a:endParaRPr dirty="0"/>
          </a:p>
        </p:txBody>
      </p:sp>
      <p:sp>
        <p:nvSpPr>
          <p:cNvPr id="76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77" name="Диаграмма 3"/>
          <p:cNvGraphicFramePr/>
          <p:nvPr>
            <p:extLst>
              <p:ext uri="{D42A27DB-BD31-4B8C-83A1-F6EECF244321}">
                <p14:modId xmlns:p14="http://schemas.microsoft.com/office/powerpoint/2010/main" val="4208354884"/>
              </p:ext>
            </p:extLst>
          </p:nvPr>
        </p:nvGraphicFramePr>
        <p:xfrm>
          <a:off x="608908" y="1747209"/>
          <a:ext cx="7926184" cy="488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8" name="CustomShape 4"/>
          <p:cNvSpPr/>
          <p:nvPr/>
        </p:nvSpPr>
        <p:spPr>
          <a:xfrm>
            <a:off x="2312640" y="5256000"/>
            <a:ext cx="4525920" cy="944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0" y="245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CustomShape 1"/>
          <p:cNvSpPr/>
          <p:nvPr/>
        </p:nvSpPr>
        <p:spPr>
          <a:xfrm>
            <a:off x="296417" y="454600"/>
            <a:ext cx="8224560" cy="4989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2.1. Доходы, расходы, дефицит/профицит</a:t>
            </a:r>
            <a:endParaRPr b="1" i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457200" y="1196640"/>
            <a:ext cx="8224560" cy="5122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lang="ru-RU" sz="1400" b="1" i="1">
                <a:solidFill>
                  <a:srgbClr val="292934"/>
                </a:solidFill>
                <a:latin typeface="Times New Roman"/>
                <a:ea typeface="DejaVu Sans"/>
              </a:rPr>
              <a:t>(тыс. рублей)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81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82" name="Table 4"/>
          <p:cNvGraphicFramePr/>
          <p:nvPr>
            <p:extLst>
              <p:ext uri="{D42A27DB-BD31-4B8C-83A1-F6EECF244321}">
                <p14:modId xmlns:p14="http://schemas.microsoft.com/office/powerpoint/2010/main" val="29811513"/>
              </p:ext>
            </p:extLst>
          </p:nvPr>
        </p:nvGraphicFramePr>
        <p:xfrm>
          <a:off x="296417" y="1381555"/>
          <a:ext cx="8447590" cy="5331660"/>
        </p:xfrm>
        <a:graphic>
          <a:graphicData uri="http://schemas.openxmlformats.org/drawingml/2006/table">
            <a:tbl>
              <a:tblPr/>
              <a:tblGrid>
                <a:gridCol w="5219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4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97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25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- всего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901 351,3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1 084 880,6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9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latin typeface="Times New Roman"/>
                        </a:rPr>
                        <a:t>в том числе доходы без учета утвержденного объема безвозмездных поступлений и поступлений налоговых доходов по дополнительным нормативам отчислений (собственные)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241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503,6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260 712,8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6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latin typeface="Times New Roman"/>
                        </a:rPr>
                        <a:t>Расходы - всего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903 560,1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1 090 049,7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75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500" dirty="0">
                          <a:solidFill>
                            <a:schemeClr val="tx1"/>
                          </a:solidFill>
                          <a:latin typeface="Times New Roman"/>
                        </a:rPr>
                        <a:t>Дефицит/профицит бюджета (-/+)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-2 208,8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-5 169,1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099" name="Picture 3" descr="C:\Users\-\Desktop\Бюджет для граждан\about_budg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30" y="22043"/>
            <a:ext cx="3024336" cy="14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620120" y="1050780"/>
            <a:ext cx="1215597" cy="228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Тыс.рублей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" y="1836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ustomShape 1"/>
          <p:cNvSpPr/>
          <p:nvPr/>
        </p:nvSpPr>
        <p:spPr>
          <a:xfrm>
            <a:off x="594960" y="7334"/>
            <a:ext cx="7020320" cy="324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DejaVu Sans"/>
              </a:rPr>
              <a:t>3. Доходы бюджета. 3.1. Налоговые и неналоговые доходы</a:t>
            </a:r>
            <a:endParaRPr b="1" i="1" dirty="0">
              <a:solidFill>
                <a:srgbClr val="002060"/>
              </a:solidFill>
              <a:latin typeface="Times New Roman"/>
              <a:ea typeface="DejaVu Sans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57200" y="548640"/>
            <a:ext cx="8224560" cy="5770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200" b="1" i="1">
                <a:solidFill>
                  <a:srgbClr val="292934"/>
                </a:solidFill>
                <a:latin typeface="Times New Roman"/>
                <a:ea typeface="DejaVu Sans"/>
              </a:rPr>
              <a:t>(тыс.рублей)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103" name="CustomShape 3"/>
          <p:cNvSpPr/>
          <p:nvPr/>
        </p:nvSpPr>
        <p:spPr>
          <a:xfrm>
            <a:off x="7620120" y="18360"/>
            <a:ext cx="1061640" cy="32400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04" name="Table 4"/>
          <p:cNvGraphicFramePr/>
          <p:nvPr>
            <p:extLst>
              <p:ext uri="{D42A27DB-BD31-4B8C-83A1-F6EECF244321}">
                <p14:modId xmlns:p14="http://schemas.microsoft.com/office/powerpoint/2010/main" val="2367105789"/>
              </p:ext>
            </p:extLst>
          </p:nvPr>
        </p:nvGraphicFramePr>
        <p:xfrm>
          <a:off x="195563" y="394051"/>
          <a:ext cx="8766748" cy="6787441"/>
        </p:xfrm>
        <a:graphic>
          <a:graphicData uri="http://schemas.openxmlformats.org/drawingml/2006/table">
            <a:tbl>
              <a:tblPr/>
              <a:tblGrid>
                <a:gridCol w="5080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7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79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2018г. (факт)</a:t>
                      </a:r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2019 г. (план)</a:t>
                      </a:r>
                      <a:endParaRPr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2019г. (факт)</a:t>
                      </a:r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%</a:t>
                      </a:r>
                      <a:r>
                        <a:rPr lang="ru-RU" sz="1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исполнения за 2019 г. </a:t>
                      </a:r>
                      <a:endParaRPr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197082,0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203356,0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207016,5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Акцизы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8617,7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9546,0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10022,6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41949,9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46411,0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48457,0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16199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17462,0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17455,7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497,8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235,0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231,2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98,4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2641,9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2990,0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2897,3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5842,4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6816,0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7069,3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103,7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Земельный налог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16684,4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24568,0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25105,0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Государственная пошлина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10300,3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10325,0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10406,3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Доходы, получаемые в виде арендной платы за земельные участки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17922,5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20213,0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18342,5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90,7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местного самоуправления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3301,3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3469,0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2370,9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от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 перечисления части прибыли МУП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117,5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19,7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от эксплуатации и использования имущества автомобильных дорог, находящихся в муниципальной собственности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224,2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Платежи за негативное воздействие на окружающую среду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1073,7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1214,0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1108,1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1606,1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5491,4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1223,0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Доходы от продажи земельных участков, реализации имущества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7488,5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3930,0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3061,5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3781,2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4249,3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5624,3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132,4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1113,7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830,0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1239,8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149,4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58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ИТОГО НАЛОГОВЫЕ И НЕНАЛОГОВЫЕ ДОХОДЫ:</a:t>
                      </a:r>
                      <a:endParaRPr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336444,1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361158,7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361702,9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100,2</a:t>
                      </a:r>
                    </a:p>
                  </a:txBody>
                  <a:tcPr marL="7951" marR="7951" marT="7951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831163" y="111087"/>
            <a:ext cx="1152128" cy="206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тыс.рублей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6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8534</TotalTime>
  <Words>3551</Words>
  <Application>Microsoft Office PowerPoint</Application>
  <PresentationFormat>Экран (4:3)</PresentationFormat>
  <Paragraphs>960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</dc:creator>
  <cp:lastModifiedBy>Microsoft</cp:lastModifiedBy>
  <cp:revision>941</cp:revision>
  <cp:lastPrinted>2020-04-29T10:30:52Z</cp:lastPrinted>
  <dcterms:modified xsi:type="dcterms:W3CDTF">2020-05-22T04:16:52Z</dcterms:modified>
</cp:coreProperties>
</file>